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56"/>
  </p:notesMasterIdLst>
  <p:sldIdLst>
    <p:sldId id="329" r:id="rId2"/>
    <p:sldId id="314" r:id="rId3"/>
    <p:sldId id="335" r:id="rId4"/>
    <p:sldId id="309" r:id="rId5"/>
    <p:sldId id="332" r:id="rId6"/>
    <p:sldId id="268" r:id="rId7"/>
    <p:sldId id="271" r:id="rId8"/>
    <p:sldId id="270" r:id="rId9"/>
    <p:sldId id="272" r:id="rId10"/>
    <p:sldId id="273" r:id="rId11"/>
    <p:sldId id="345" r:id="rId12"/>
    <p:sldId id="346" r:id="rId13"/>
    <p:sldId id="347" r:id="rId14"/>
    <p:sldId id="274" r:id="rId15"/>
    <p:sldId id="279" r:id="rId16"/>
    <p:sldId id="281" r:id="rId17"/>
    <p:sldId id="282" r:id="rId18"/>
    <p:sldId id="283" r:id="rId19"/>
    <p:sldId id="284" r:id="rId20"/>
    <p:sldId id="285" r:id="rId21"/>
    <p:sldId id="348" r:id="rId22"/>
    <p:sldId id="286" r:id="rId23"/>
    <p:sldId id="287" r:id="rId24"/>
    <p:sldId id="289" r:id="rId25"/>
    <p:sldId id="310" r:id="rId26"/>
    <p:sldId id="256" r:id="rId27"/>
    <p:sldId id="257" r:id="rId28"/>
    <p:sldId id="331" r:id="rId29"/>
    <p:sldId id="301" r:id="rId30"/>
    <p:sldId id="306" r:id="rId31"/>
    <p:sldId id="307" r:id="rId32"/>
    <p:sldId id="333" r:id="rId33"/>
    <p:sldId id="312" r:id="rId34"/>
    <p:sldId id="316" r:id="rId35"/>
    <p:sldId id="318" r:id="rId36"/>
    <p:sldId id="334" r:id="rId37"/>
    <p:sldId id="319" r:id="rId38"/>
    <p:sldId id="325" r:id="rId39"/>
    <p:sldId id="336" r:id="rId40"/>
    <p:sldId id="337" r:id="rId41"/>
    <p:sldId id="338" r:id="rId42"/>
    <p:sldId id="339" r:id="rId43"/>
    <p:sldId id="258" r:id="rId44"/>
    <p:sldId id="313" r:id="rId45"/>
    <p:sldId id="260" r:id="rId46"/>
    <p:sldId id="261" r:id="rId47"/>
    <p:sldId id="304" r:id="rId48"/>
    <p:sldId id="262" r:id="rId49"/>
    <p:sldId id="263" r:id="rId50"/>
    <p:sldId id="265" r:id="rId51"/>
    <p:sldId id="266" r:id="rId52"/>
    <p:sldId id="305" r:id="rId53"/>
    <p:sldId id="303" r:id="rId54"/>
    <p:sldId id="34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3CFBE44-F212-4284-847B-FE48F3FCB688}">
          <p14:sldIdLst>
            <p14:sldId id="341"/>
            <p14:sldId id="329"/>
            <p14:sldId id="314"/>
            <p14:sldId id="335"/>
            <p14:sldId id="309"/>
            <p14:sldId id="332"/>
            <p14:sldId id="268"/>
            <p14:sldId id="271"/>
            <p14:sldId id="270"/>
            <p14:sldId id="272"/>
            <p14:sldId id="273"/>
            <p14:sldId id="345"/>
            <p14:sldId id="346"/>
            <p14:sldId id="347"/>
            <p14:sldId id="274"/>
            <p14:sldId id="279"/>
            <p14:sldId id="281"/>
            <p14:sldId id="282"/>
            <p14:sldId id="283"/>
            <p14:sldId id="284"/>
            <p14:sldId id="285"/>
            <p14:sldId id="348"/>
            <p14:sldId id="286"/>
            <p14:sldId id="287"/>
            <p14:sldId id="289"/>
            <p14:sldId id="310"/>
            <p14:sldId id="256"/>
            <p14:sldId id="257"/>
            <p14:sldId id="331"/>
            <p14:sldId id="301"/>
            <p14:sldId id="306"/>
            <p14:sldId id="307"/>
            <p14:sldId id="333"/>
            <p14:sldId id="312"/>
            <p14:sldId id="316"/>
            <p14:sldId id="318"/>
            <p14:sldId id="334"/>
            <p14:sldId id="319"/>
            <p14:sldId id="325"/>
            <p14:sldId id="336"/>
            <p14:sldId id="337"/>
            <p14:sldId id="338"/>
            <p14:sldId id="339"/>
            <p14:sldId id="258"/>
            <p14:sldId id="313"/>
            <p14:sldId id="260"/>
            <p14:sldId id="261"/>
            <p14:sldId id="304"/>
            <p14:sldId id="262"/>
            <p14:sldId id="263"/>
            <p14:sldId id="265"/>
            <p14:sldId id="266"/>
            <p14:sldId id="305"/>
            <p14:sldId id="303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CC"/>
    <a:srgbClr val="FF3399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A029C-AF9C-45E0-816F-8EC3A57830B2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D5F47-3281-457A-B80F-8BA39CA67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43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5F47-3281-457A-B80F-8BA39CA676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18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5F47-3281-457A-B80F-8BA39CA676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35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5F47-3281-457A-B80F-8BA39CA676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76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5F47-3281-457A-B80F-8BA39CA676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03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5F47-3281-457A-B80F-8BA39CA6760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40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B1CA1E6-3846-4A89-B146-A2D5025F6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1F74B7-95E7-411C-BBB6-30F296AA467A}" type="datetimeFigureOut">
              <a:rPr lang="en-US" smtClean="0"/>
              <a:pPr/>
              <a:t>4/8/2014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pubmed/2427645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657016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The accuracy of thyroid </a:t>
            </a:r>
            <a:r>
              <a:rPr lang="en-US" sz="4000" b="1" dirty="0" smtClean="0">
                <a:solidFill>
                  <a:srgbClr val="C00000"/>
                </a:solidFill>
              </a:rPr>
              <a:t>nodule ultrasound </a:t>
            </a:r>
            <a:r>
              <a:rPr lang="en-US" sz="4000" b="1" dirty="0">
                <a:solidFill>
                  <a:srgbClr val="C00000"/>
                </a:solidFill>
              </a:rPr>
              <a:t>to </a:t>
            </a:r>
            <a:r>
              <a:rPr lang="en-US" sz="4000" b="1" dirty="0" smtClean="0">
                <a:solidFill>
                  <a:srgbClr val="C00000"/>
                </a:solidFill>
              </a:rPr>
              <a:t>predict thyroid cancer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sima\Documents\thyroidb 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695700" cy="18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1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660"/>
            <a:ext cx="32180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42" y="1844824"/>
            <a:ext cx="2520280" cy="45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3848" y="4509120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taller-than-wide</a:t>
            </a:r>
            <a:r>
              <a:rPr lang="en-US" sz="2400" i="1" dirty="0">
                <a:solidFill>
                  <a:srgbClr val="3366FF"/>
                </a:solidFill>
              </a:rPr>
              <a:t> </a:t>
            </a:r>
            <a:r>
              <a:rPr lang="en-US" sz="2400" dirty="0">
                <a:solidFill>
                  <a:srgbClr val="3366FF"/>
                </a:solidFill>
              </a:rPr>
              <a:t>(when the anteroposterior</a:t>
            </a:r>
          </a:p>
          <a:p>
            <a:r>
              <a:rPr lang="en-US" sz="2400" dirty="0">
                <a:solidFill>
                  <a:srgbClr val="3366FF"/>
                </a:solidFill>
              </a:rPr>
              <a:t>diameter of a nodule is longer than its </a:t>
            </a:r>
            <a:r>
              <a:rPr lang="en-US" sz="2400" dirty="0" smtClean="0">
                <a:solidFill>
                  <a:srgbClr val="3366FF"/>
                </a:solidFill>
              </a:rPr>
              <a:t>transverse diameter </a:t>
            </a:r>
            <a:r>
              <a:rPr lang="en-US" sz="2400" dirty="0">
                <a:solidFill>
                  <a:srgbClr val="3366FF"/>
                </a:solidFill>
              </a:rPr>
              <a:t>on a transverse or longitudinal plane)</a:t>
            </a:r>
          </a:p>
          <a:p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745" y="284582"/>
            <a:ext cx="4608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</a:t>
            </a:r>
            <a:r>
              <a:rPr lang="en-US" sz="2400" i="1" dirty="0" smtClean="0">
                <a:solidFill>
                  <a:srgbClr val="C00000"/>
                </a:solidFill>
              </a:rPr>
              <a:t>ound</a:t>
            </a:r>
            <a:r>
              <a:rPr lang="en-US" sz="2400" i="1" dirty="0" smtClean="0">
                <a:solidFill>
                  <a:srgbClr val="3366FF"/>
                </a:solidFill>
              </a:rPr>
              <a:t> </a:t>
            </a:r>
            <a:r>
              <a:rPr lang="en-US" sz="2400" dirty="0">
                <a:solidFill>
                  <a:srgbClr val="3366FF"/>
                </a:solidFill>
              </a:rPr>
              <a:t>(when the anteroposterior diameter of a nodule </a:t>
            </a:r>
            <a:r>
              <a:rPr lang="en-US" sz="2400" dirty="0" smtClean="0">
                <a:solidFill>
                  <a:srgbClr val="3366FF"/>
                </a:solidFill>
              </a:rPr>
              <a:t>is equal </a:t>
            </a:r>
            <a:r>
              <a:rPr lang="en-US" sz="2400" dirty="0">
                <a:solidFill>
                  <a:srgbClr val="3366FF"/>
                </a:solidFill>
              </a:rPr>
              <a:t>to its transverse diameter on a transverse or </a:t>
            </a:r>
            <a:r>
              <a:rPr lang="en-US" sz="2400" dirty="0" smtClean="0">
                <a:solidFill>
                  <a:srgbClr val="3366FF"/>
                </a:solidFill>
              </a:rPr>
              <a:t>longitudinal plane</a:t>
            </a:r>
            <a:r>
              <a:rPr lang="en-US" sz="2400" dirty="0">
                <a:solidFill>
                  <a:srgbClr val="3366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50711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</a:rPr>
              <a:t>Internal Content</a:t>
            </a:r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based </a:t>
            </a:r>
            <a:r>
              <a:rPr lang="en-US" dirty="0">
                <a:solidFill>
                  <a:srgbClr val="C00000"/>
                </a:solidFill>
              </a:rPr>
              <a:t>on the ratio of the </a:t>
            </a:r>
            <a:r>
              <a:rPr lang="en-US" dirty="0" smtClean="0">
                <a:solidFill>
                  <a:srgbClr val="C00000"/>
                </a:solidFill>
              </a:rPr>
              <a:t>cystic portion </a:t>
            </a:r>
            <a:r>
              <a:rPr lang="en-US" dirty="0">
                <a:solidFill>
                  <a:srgbClr val="C00000"/>
                </a:solidFill>
              </a:rPr>
              <a:t>to the solid portion of the lesion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99CC"/>
                </a:solidFill>
              </a:rPr>
              <a:t> </a:t>
            </a:r>
            <a:r>
              <a:rPr lang="en-US" dirty="0" smtClean="0">
                <a:solidFill>
                  <a:srgbClr val="0099CC"/>
                </a:solidFill>
              </a:rPr>
              <a:t>                                             </a:t>
            </a:r>
            <a:r>
              <a:rPr lang="en-US" i="1" dirty="0">
                <a:solidFill>
                  <a:srgbClr val="0099CC"/>
                </a:solidFill>
              </a:rPr>
              <a:t>solid 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99CC"/>
                </a:solidFill>
              </a:rPr>
              <a:t>mixed </a:t>
            </a:r>
            <a:r>
              <a:rPr lang="en-US" i="1" dirty="0">
                <a:solidFill>
                  <a:srgbClr val="0099CC"/>
                </a:solidFill>
              </a:rPr>
              <a:t>predominantly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99CC"/>
                </a:solidFill>
              </a:rPr>
              <a:t>solid 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5922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38184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48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0099CC"/>
                </a:solidFill>
              </a:rPr>
              <a:t>mixed predominantly cystic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99CC"/>
                </a:solidFill>
              </a:rPr>
              <a:t>cystic</a:t>
            </a:r>
            <a:endParaRPr lang="en-US" dirty="0" smtClean="0">
              <a:solidFill>
                <a:srgbClr val="0099CC"/>
              </a:solidFill>
            </a:endParaRP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580" y="116632"/>
            <a:ext cx="34178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896" y="3501008"/>
            <a:ext cx="32353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76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0099CC"/>
                </a:solidFill>
              </a:rPr>
              <a:t>spongiform</a:t>
            </a:r>
            <a:endParaRPr lang="en-US" dirty="0">
              <a:solidFill>
                <a:srgbClr val="0099CC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532859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39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66381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irregular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(when a nodule is neither  </a:t>
            </a:r>
            <a:r>
              <a:rPr lang="en-US" sz="2400" dirty="0" smtClean="0">
                <a:solidFill>
                  <a:srgbClr val="0099CC"/>
                </a:solidFill>
              </a:rPr>
              <a:t>ovoid/round </a:t>
            </a:r>
            <a:r>
              <a:rPr lang="en-US" sz="2400" dirty="0">
                <a:solidFill>
                  <a:srgbClr val="0099CC"/>
                </a:solidFill>
              </a:rPr>
              <a:t>nor </a:t>
            </a:r>
            <a:r>
              <a:rPr lang="en-US" sz="2400" dirty="0" smtClean="0">
                <a:solidFill>
                  <a:srgbClr val="0099CC"/>
                </a:solidFill>
              </a:rPr>
              <a:t>taller-than  wide</a:t>
            </a:r>
            <a:r>
              <a:rPr lang="en-US" sz="2400" dirty="0">
                <a:solidFill>
                  <a:srgbClr val="0099CC"/>
                </a:solidFill>
              </a:rPr>
              <a:t>) 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  <a:endParaRPr lang="en-US" sz="2400" dirty="0">
              <a:solidFill>
                <a:srgbClr val="0099CC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256583" cy="34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31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Echogenicity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99CC"/>
                </a:solidFill>
              </a:rPr>
              <a:t>hypoechoic</a:t>
            </a:r>
            <a:r>
              <a:rPr lang="en-US" i="1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5202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50405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69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Isoechoic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dirty="0" smtClean="0"/>
              <a:t> </a:t>
            </a:r>
            <a:r>
              <a:rPr lang="en-US" i="1" dirty="0" smtClean="0"/>
              <a:t>hyperechoic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39604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700" y="3429000"/>
            <a:ext cx="4304424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9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0099CC"/>
                </a:solidFill>
              </a:rPr>
              <a:t>anechoic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441" y="476672"/>
            <a:ext cx="434697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18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25446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Presence of Calcifications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Calcifications should be classified in: </a:t>
            </a:r>
            <a:r>
              <a:rPr lang="en-US" i="1" dirty="0">
                <a:solidFill>
                  <a:srgbClr val="0099CC"/>
                </a:solidFill>
              </a:rPr>
              <a:t>microcalcifications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99CC"/>
                </a:solidFill>
              </a:rPr>
              <a:t> </a:t>
            </a:r>
            <a:r>
              <a:rPr lang="en-US" i="1" dirty="0" smtClean="0">
                <a:solidFill>
                  <a:srgbClr val="0099CC"/>
                </a:solidFill>
              </a:rPr>
              <a:t>                                                        macrocalcifications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044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6724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34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99CC"/>
                </a:solidFill>
              </a:rPr>
              <a:t>peripheral rim calcifications </a:t>
            </a:r>
            <a:r>
              <a:rPr lang="en-US" dirty="0" smtClean="0">
                <a:solidFill>
                  <a:srgbClr val="0099CC"/>
                </a:solidFill>
              </a:rPr>
              <a:t>(also called </a:t>
            </a:r>
            <a:r>
              <a:rPr lang="en-US" i="1" dirty="0" smtClean="0">
                <a:solidFill>
                  <a:srgbClr val="0099CC"/>
                </a:solidFill>
              </a:rPr>
              <a:t>‘eggshell’ calcifications </a:t>
            </a:r>
            <a:r>
              <a:rPr lang="en-US" dirty="0" smtClean="0">
                <a:solidFill>
                  <a:srgbClr val="0099CC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6085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04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328" y="32048"/>
            <a:ext cx="3312368" cy="732656"/>
          </a:xfrm>
        </p:spPr>
        <p:txBody>
          <a:bodyPr/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ATA gildline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orizontal Scroll 6"/>
          <p:cNvSpPr/>
          <p:nvPr/>
        </p:nvSpPr>
        <p:spPr>
          <a:xfrm rot="10800000">
            <a:off x="1691680" y="6021288"/>
            <a:ext cx="6552728" cy="86149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23437" y="6128870"/>
            <a:ext cx="6408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Suspicious </a:t>
            </a:r>
            <a:r>
              <a:rPr lang="en-US" sz="1600" b="1" dirty="0">
                <a:solidFill>
                  <a:srgbClr val="C00000"/>
                </a:solidFill>
              </a:rPr>
              <a:t>features: </a:t>
            </a:r>
            <a:r>
              <a:rPr lang="en-US" sz="1600" b="1" dirty="0">
                <a:solidFill>
                  <a:srgbClr val="7030A0"/>
                </a:solidFill>
              </a:rPr>
              <a:t>microcalcifications; hypoechoic; increased nodular vascularity; infiltrative margins; taller than wide on transverse view.</a:t>
            </a:r>
          </a:p>
          <a:p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4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Margins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rgbClr val="0099CC"/>
                </a:solidFill>
              </a:rPr>
              <a:t>well </a:t>
            </a:r>
            <a:r>
              <a:rPr lang="en-US" sz="2400" i="1" dirty="0" smtClean="0">
                <a:solidFill>
                  <a:srgbClr val="0099CC"/>
                </a:solidFill>
              </a:rPr>
              <a:t>defined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400" dirty="0">
                <a:solidFill>
                  <a:srgbClr val="0099CC"/>
                </a:solidFill>
              </a:rPr>
              <a:t>ill defined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268760"/>
            <a:ext cx="26642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8" y="4149080"/>
            <a:ext cx="26642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1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66381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irregular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(when a nodule is neither  </a:t>
            </a:r>
            <a:r>
              <a:rPr lang="en-US" sz="2400" dirty="0" smtClean="0">
                <a:solidFill>
                  <a:srgbClr val="0099CC"/>
                </a:solidFill>
              </a:rPr>
              <a:t>ovoid/round </a:t>
            </a:r>
            <a:r>
              <a:rPr lang="en-US" sz="2400" dirty="0">
                <a:solidFill>
                  <a:srgbClr val="0099CC"/>
                </a:solidFill>
              </a:rPr>
              <a:t>nor </a:t>
            </a:r>
            <a:r>
              <a:rPr lang="en-US" sz="2400" dirty="0" smtClean="0">
                <a:solidFill>
                  <a:srgbClr val="0099CC"/>
                </a:solidFill>
              </a:rPr>
              <a:t>taller-than  wide</a:t>
            </a:r>
            <a:r>
              <a:rPr lang="en-US" sz="2400" dirty="0">
                <a:solidFill>
                  <a:srgbClr val="0099CC"/>
                </a:solidFill>
              </a:rPr>
              <a:t>) 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  <a:endParaRPr lang="en-US" sz="2400" dirty="0">
              <a:solidFill>
                <a:srgbClr val="0099CC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256583" cy="34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28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943"/>
            <a:ext cx="8229600" cy="6556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Regular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                   </a:t>
            </a:r>
            <a:r>
              <a:rPr lang="en-US" i="1" dirty="0" smtClean="0"/>
              <a:t>  </a:t>
            </a:r>
            <a:r>
              <a:rPr lang="en-US" i="1" dirty="0">
                <a:solidFill>
                  <a:srgbClr val="0099CC"/>
                </a:solidFill>
              </a:rPr>
              <a:t>spiculated</a:t>
            </a:r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irregular</a:t>
            </a:r>
            <a:endParaRPr lang="en-US" i="1" dirty="0" smtClean="0">
              <a:solidFill>
                <a:srgbClr val="C00000"/>
              </a:solidFill>
            </a:endParaRPr>
          </a:p>
          <a:p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0099CC"/>
                </a:solidFill>
              </a:rPr>
              <a:t>                      microlobulated </a:t>
            </a:r>
            <a:endParaRPr lang="en-US" dirty="0">
              <a:solidFill>
                <a:srgbClr val="0099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23907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167" y="2447925"/>
            <a:ext cx="2238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068" y="4941168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547664" y="4797152"/>
            <a:ext cx="597171" cy="1069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47664" y="3573016"/>
            <a:ext cx="457200" cy="837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81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halo sign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3952" y="67300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0099CC"/>
                </a:solidFill>
              </a:rPr>
              <a:t>regular thin</a:t>
            </a:r>
          </a:p>
          <a:p>
            <a:r>
              <a:rPr lang="en-US" i="1" dirty="0" smtClean="0">
                <a:solidFill>
                  <a:srgbClr val="0099CC"/>
                </a:solidFill>
              </a:rPr>
              <a:t>Halo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000" i="1" dirty="0">
                <a:solidFill>
                  <a:srgbClr val="0099CC"/>
                </a:solidFill>
              </a:rPr>
              <a:t>irregular thick halo </a:t>
            </a:r>
            <a:r>
              <a:rPr lang="en-US" sz="2000" dirty="0">
                <a:solidFill>
                  <a:srgbClr val="0099CC"/>
                </a:solidFill>
              </a:rPr>
              <a:t> </a:t>
            </a:r>
            <a:r>
              <a:rPr lang="en-US" sz="2000" dirty="0" smtClean="0">
                <a:solidFill>
                  <a:srgbClr val="0099CC"/>
                </a:solidFill>
              </a:rPr>
              <a:t>   </a:t>
            </a:r>
            <a:endParaRPr lang="en-US" sz="2000" dirty="0">
              <a:solidFill>
                <a:srgbClr val="0099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1839"/>
            <a:ext cx="2808312" cy="290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32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024" y="40466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Vascularity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absent </a:t>
            </a:r>
          </a:p>
          <a:p>
            <a:endParaRPr lang="en-US" sz="2800" i="1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perinodular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intranodular 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i="1" dirty="0" smtClean="0">
              <a:solidFill>
                <a:srgbClr val="C00000"/>
              </a:solidFill>
            </a:endParaRPr>
          </a:p>
          <a:p>
            <a:endParaRPr lang="en-US" sz="2800" i="1" dirty="0" smtClean="0">
              <a:solidFill>
                <a:srgbClr val="C00000"/>
              </a:solidFill>
            </a:endParaRPr>
          </a:p>
          <a:p>
            <a:r>
              <a:rPr lang="en-US" sz="2800" i="1" dirty="0" smtClean="0">
                <a:solidFill>
                  <a:srgbClr val="C00000"/>
                </a:solidFill>
              </a:rPr>
              <a:t>peri-intranodular </a:t>
            </a:r>
            <a:r>
              <a:rPr lang="en-US" sz="2800" dirty="0" smtClean="0">
                <a:solidFill>
                  <a:srgbClr val="C00000"/>
                </a:solidFill>
              </a:rPr>
              <a:t> divided by PD </a:t>
            </a:r>
            <a:r>
              <a:rPr lang="en-US" sz="2800" dirty="0">
                <a:solidFill>
                  <a:srgbClr val="C00000"/>
                </a:solidFill>
              </a:rPr>
              <a:t>in two subtypes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FFCC00"/>
                </a:solidFill>
              </a:rPr>
              <a:t> </a:t>
            </a:r>
            <a:r>
              <a:rPr lang="en-US" sz="2800" dirty="0">
                <a:solidFill>
                  <a:srgbClr val="0099CC"/>
                </a:solidFill>
              </a:rPr>
              <a:t>(a) </a:t>
            </a:r>
            <a:r>
              <a:rPr lang="en-US" sz="2800" i="1" dirty="0">
                <a:solidFill>
                  <a:srgbClr val="0099CC"/>
                </a:solidFill>
              </a:rPr>
              <a:t>moderate </a:t>
            </a:r>
            <a:r>
              <a:rPr lang="en-US" sz="2800" dirty="0" smtClean="0">
                <a:solidFill>
                  <a:srgbClr val="0099CC"/>
                </a:solidFill>
              </a:rPr>
              <a:t> </a:t>
            </a:r>
            <a:r>
              <a:rPr lang="en-US" sz="2800" dirty="0">
                <a:solidFill>
                  <a:srgbClr val="0099CC"/>
                </a:solidFill>
              </a:rPr>
              <a:t>(b) </a:t>
            </a:r>
            <a:r>
              <a:rPr lang="en-US" sz="2800" i="1" dirty="0">
                <a:solidFill>
                  <a:srgbClr val="0099CC"/>
                </a:solidFill>
              </a:rPr>
              <a:t>increased </a:t>
            </a:r>
            <a:r>
              <a:rPr lang="en-US" sz="2800" dirty="0" smtClean="0">
                <a:solidFill>
                  <a:srgbClr val="0099CC"/>
                </a:solidFill>
              </a:rPr>
              <a:t>:</a:t>
            </a:r>
            <a:endParaRPr lang="en-US" sz="2800" dirty="0">
              <a:solidFill>
                <a:srgbClr val="0099CC"/>
              </a:solidFill>
            </a:endParaRPr>
          </a:p>
          <a:p>
            <a:endParaRPr lang="en-US" sz="2800" b="1" dirty="0" smtClean="0">
              <a:solidFill>
                <a:srgbClr val="0099CC"/>
              </a:solidFill>
            </a:endParaRP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944" y="4879154"/>
            <a:ext cx="21240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55626"/>
            <a:ext cx="2276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869160"/>
            <a:ext cx="23145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11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27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" y="1700808"/>
            <a:ext cx="914399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564712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>
                <a:solidFill>
                  <a:srgbClr val="3366FF"/>
                </a:solidFill>
                <a:hlinkClick r:id="rId4" tooltip="The Journal of clinical endocrinology and metabolism."/>
              </a:rPr>
              <a:t>J Clin Endocrinol Metab.</a:t>
            </a:r>
            <a:r>
              <a:rPr lang="it-IT" dirty="0">
                <a:solidFill>
                  <a:srgbClr val="3366FF"/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xmlns="" val="37033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321" y="105273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99CC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Objective</a:t>
            </a:r>
            <a:r>
              <a:rPr lang="en-US" sz="2800" b="1" i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n-US" sz="2400" b="1" dirty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To summarize the available literature related to the accuracy of thyroid </a:t>
            </a:r>
            <a:r>
              <a:rPr lang="en-US" sz="2400" b="1" dirty="0" smtClean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nodule ultrasound </a:t>
            </a:r>
            <a:r>
              <a:rPr lang="en-US" sz="2400" b="1" dirty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(US) in the prediction of thyroid cancer.</a:t>
            </a:r>
          </a:p>
          <a:p>
            <a:endParaRPr lang="en-US" sz="2400" b="1" dirty="0" smtClean="0">
              <a:solidFill>
                <a:srgbClr val="0099CC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Methods</a:t>
            </a:r>
            <a:r>
              <a:rPr lang="en-US" sz="2800" b="1" i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n-US" sz="2400" b="1" dirty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We searched multiple databases and reference lists for cohort studies that </a:t>
            </a:r>
            <a:r>
              <a:rPr lang="en-US" sz="2400" b="1" dirty="0" smtClean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enrolled adults </a:t>
            </a:r>
            <a:r>
              <a:rPr lang="en-US" sz="2400" b="1" dirty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with thyroid nodules with reported diagnostic measures of sonography. A total of </a:t>
            </a:r>
            <a:r>
              <a:rPr lang="en-US" sz="2400" b="1" dirty="0" smtClean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14 relevant </a:t>
            </a:r>
            <a:r>
              <a:rPr lang="en-US" sz="2400" b="1" dirty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US features were analyzed</a:t>
            </a:r>
            <a:r>
              <a:rPr lang="en-US" sz="2400" b="1" dirty="0" smtClean="0">
                <a:solidFill>
                  <a:srgbClr val="0099CC"/>
                </a:solidFill>
                <a:ea typeface="Verdana" pitchFamily="34" charset="0"/>
                <a:cs typeface="Verdana" pitchFamily="34" charset="0"/>
              </a:rPr>
              <a:t>.</a:t>
            </a:r>
            <a:endParaRPr lang="en-US" sz="2400" b="1" dirty="0">
              <a:solidFill>
                <a:srgbClr val="0099CC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979" y="126876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included 31 studies published between 1985 </a:t>
            </a:r>
            <a:r>
              <a:rPr lang="en-US" sz="2400" dirty="0" smtClean="0">
                <a:solidFill>
                  <a:srgbClr val="0099CC"/>
                </a:solidFill>
              </a:rPr>
              <a:t>and 2012. 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13,736 adult </a:t>
            </a:r>
            <a:r>
              <a:rPr lang="en-US" sz="2400" dirty="0" smtClean="0">
                <a:solidFill>
                  <a:srgbClr val="0099CC"/>
                </a:solidFill>
              </a:rPr>
              <a:t>patients</a:t>
            </a:r>
            <a:endParaRPr lang="en-US" sz="2400" dirty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mean age of 47 </a:t>
            </a:r>
            <a:r>
              <a:rPr lang="en-US" sz="2400" dirty="0" smtClean="0">
                <a:solidFill>
                  <a:srgbClr val="0099CC"/>
                </a:solidFill>
              </a:rPr>
              <a:t>years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were </a:t>
            </a:r>
            <a:r>
              <a:rPr lang="en-US" sz="2400" dirty="0" smtClean="0">
                <a:solidFill>
                  <a:srgbClr val="0099CC"/>
                </a:solidFill>
              </a:rPr>
              <a:t>mostly women</a:t>
            </a:r>
            <a:r>
              <a:rPr lang="en-US" sz="2400" dirty="0">
                <a:solidFill>
                  <a:srgbClr val="0099CC"/>
                </a:solidFill>
              </a:rPr>
              <a:t>( 82%) 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  <a:endParaRPr lang="en-US" sz="2400" dirty="0">
              <a:solidFill>
                <a:srgbClr val="0099CC"/>
              </a:solidFill>
            </a:endParaRPr>
          </a:p>
          <a:p>
            <a:endParaRPr lang="en-US" sz="2400" dirty="0" smtClean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The </a:t>
            </a:r>
            <a:r>
              <a:rPr lang="en-US" sz="2400" dirty="0">
                <a:solidFill>
                  <a:srgbClr val="0099CC"/>
                </a:solidFill>
              </a:rPr>
              <a:t>total number of nodules evaluated was 18,288.</a:t>
            </a:r>
          </a:p>
          <a:p>
            <a:r>
              <a:rPr lang="en-US" sz="2400" dirty="0">
                <a:solidFill>
                  <a:srgbClr val="0099CC"/>
                </a:solidFill>
              </a:rPr>
              <a:t>The average size of these nodules was 15 mm </a:t>
            </a:r>
          </a:p>
          <a:p>
            <a:endParaRPr lang="en-US" sz="2400" dirty="0" smtClean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the pooled </a:t>
            </a:r>
            <a:r>
              <a:rPr lang="en-US" sz="2400" dirty="0">
                <a:solidFill>
                  <a:srgbClr val="0099CC"/>
                </a:solidFill>
              </a:rPr>
              <a:t>frequency of thyroid cancer was 20</a:t>
            </a:r>
            <a:r>
              <a:rPr lang="en-US" sz="2400" dirty="0" smtClean="0">
                <a:solidFill>
                  <a:srgbClr val="0099CC"/>
                </a:solidFill>
              </a:rPr>
              <a:t>%.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The most common </a:t>
            </a:r>
            <a:r>
              <a:rPr lang="en-US" sz="2400" dirty="0">
                <a:solidFill>
                  <a:srgbClr val="0099CC"/>
                </a:solidFill>
              </a:rPr>
              <a:t>type of cancer was papillary thyroid </a:t>
            </a:r>
            <a:r>
              <a:rPr lang="en-US" sz="2400" dirty="0" smtClean="0">
                <a:solidFill>
                  <a:srgbClr val="0099CC"/>
                </a:solidFill>
              </a:rPr>
              <a:t>cancer(84%)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follicular </a:t>
            </a:r>
            <a:r>
              <a:rPr lang="en-US" sz="2400" dirty="0">
                <a:solidFill>
                  <a:srgbClr val="0099CC"/>
                </a:solidFill>
              </a:rPr>
              <a:t>carcinoma (13%). </a:t>
            </a:r>
          </a:p>
        </p:txBody>
      </p:sp>
    </p:spTree>
    <p:extLst>
      <p:ext uri="{BB962C8B-B14F-4D97-AF65-F5344CB8AC3E}">
        <p14:creationId xmlns:p14="http://schemas.microsoft.com/office/powerpoint/2010/main" xmlns="" val="12871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665" y="908720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CC"/>
                </a:solidFill>
              </a:rPr>
              <a:t>Outcomes of interest were the diagnostic accuracy of sonographic</a:t>
            </a:r>
          </a:p>
          <a:p>
            <a:r>
              <a:rPr lang="en-US" sz="2400" dirty="0">
                <a:solidFill>
                  <a:srgbClr val="0099CC"/>
                </a:solidFill>
              </a:rPr>
              <a:t>features of thyroid nodules. </a:t>
            </a:r>
          </a:p>
          <a:p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diagnostic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odds ratio (OR) (DOR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): 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as </a:t>
            </a:r>
            <a:r>
              <a:rPr lang="en-US" sz="2400" dirty="0">
                <a:solidFill>
                  <a:srgbClr val="0099CC"/>
                </a:solidFill>
              </a:rPr>
              <a:t>our main outcome measure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for </a:t>
            </a:r>
            <a:r>
              <a:rPr lang="en-US" sz="2400" dirty="0">
                <a:solidFill>
                  <a:srgbClr val="0099CC"/>
                </a:solidFill>
              </a:rPr>
              <a:t>the discriminative </a:t>
            </a:r>
            <a:r>
              <a:rPr lang="en-US" sz="2400" dirty="0" smtClean="0">
                <a:solidFill>
                  <a:srgbClr val="0099CC"/>
                </a:solidFill>
              </a:rPr>
              <a:t>power of a diagnostic test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    </a:t>
            </a:r>
            <a:r>
              <a:rPr lang="en-US" sz="2400" dirty="0">
                <a:solidFill>
                  <a:srgbClr val="0099CC"/>
                </a:solidFill>
              </a:rPr>
              <a:t>odds of a positive test </a:t>
            </a:r>
            <a:r>
              <a:rPr lang="en-US" sz="2400" dirty="0" smtClean="0">
                <a:solidFill>
                  <a:srgbClr val="0099CC"/>
                </a:solidFill>
              </a:rPr>
              <a:t>result among </a:t>
            </a:r>
            <a:r>
              <a:rPr lang="en-US" sz="2400" dirty="0">
                <a:solidFill>
                  <a:srgbClr val="0099CC"/>
                </a:solidFill>
              </a:rPr>
              <a:t>diseased </a:t>
            </a:r>
            <a:endParaRPr lang="en-US" sz="2400" dirty="0" smtClean="0">
              <a:solidFill>
                <a:srgbClr val="0099CC"/>
              </a:solidFill>
            </a:endParaRPr>
          </a:p>
          <a:p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en-US" sz="2400" dirty="0" smtClean="0">
                <a:solidFill>
                  <a:srgbClr val="0099CC"/>
                </a:solidFill>
              </a:rPr>
              <a:t>                         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  odds of </a:t>
            </a:r>
            <a:r>
              <a:rPr lang="en-US" sz="2400" dirty="0">
                <a:solidFill>
                  <a:srgbClr val="0099CC"/>
                </a:solidFill>
              </a:rPr>
              <a:t>a positive test result </a:t>
            </a:r>
            <a:r>
              <a:rPr lang="en-US" sz="2400" dirty="0" smtClean="0">
                <a:solidFill>
                  <a:srgbClr val="0099CC"/>
                </a:solidFill>
              </a:rPr>
              <a:t>among the nondiseased </a:t>
            </a:r>
          </a:p>
          <a:p>
            <a:endParaRPr lang="en-US" sz="2400" dirty="0" smtClean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it reflects the </a:t>
            </a:r>
            <a:r>
              <a:rPr lang="en-US" sz="2400" dirty="0">
                <a:solidFill>
                  <a:srgbClr val="C00000"/>
                </a:solidFill>
              </a:rPr>
              <a:t>test’s performance</a:t>
            </a:r>
            <a:r>
              <a:rPr lang="en-US" sz="2400" dirty="0">
                <a:solidFill>
                  <a:srgbClr val="0099CC"/>
                </a:solidFill>
              </a:rPr>
              <a:t> compared </a:t>
            </a:r>
            <a:r>
              <a:rPr lang="en-US" sz="2400" dirty="0" smtClean="0">
                <a:solidFill>
                  <a:srgbClr val="C00000"/>
                </a:solidFill>
              </a:rPr>
              <a:t>the reference </a:t>
            </a:r>
            <a:r>
              <a:rPr lang="en-US" sz="2400" dirty="0">
                <a:solidFill>
                  <a:srgbClr val="C00000"/>
                </a:solidFill>
              </a:rPr>
              <a:t>standard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value</a:t>
            </a:r>
            <a:r>
              <a:rPr lang="en-US" sz="2400" dirty="0">
                <a:solidFill>
                  <a:srgbClr val="0099CC"/>
                </a:solidFill>
              </a:rPr>
              <a:t> of a DOR ranges from </a:t>
            </a:r>
            <a:r>
              <a:rPr lang="en-US" sz="2400" dirty="0">
                <a:solidFill>
                  <a:srgbClr val="C00000"/>
                </a:solidFill>
              </a:rPr>
              <a:t>0 </a:t>
            </a:r>
            <a:r>
              <a:rPr lang="en-US" sz="2400" dirty="0" smtClean="0">
                <a:solidFill>
                  <a:srgbClr val="C00000"/>
                </a:solidFill>
              </a:rPr>
              <a:t>to infinity</a:t>
            </a:r>
            <a:r>
              <a:rPr lang="en-US" sz="2400" dirty="0">
                <a:solidFill>
                  <a:srgbClr val="0099CC"/>
                </a:solidFill>
              </a:rPr>
              <a:t>, with higher values indicating better discriminatory </a:t>
            </a:r>
            <a:r>
              <a:rPr lang="en-US" sz="2400" dirty="0" smtClean="0">
                <a:solidFill>
                  <a:srgbClr val="0099CC"/>
                </a:solidFill>
              </a:rPr>
              <a:t>test performanceit</a:t>
            </a:r>
            <a:r>
              <a:rPr lang="en-US" sz="2400" dirty="0">
                <a:solidFill>
                  <a:srgbClr val="0099CC"/>
                </a:solidFill>
              </a:rPr>
              <a:t>.</a:t>
            </a:r>
            <a:endParaRPr lang="en-US" sz="2400" dirty="0" smtClean="0">
              <a:solidFill>
                <a:srgbClr val="0099CC"/>
              </a:solidFill>
            </a:endParaRPr>
          </a:p>
        </p:txBody>
      </p:sp>
      <p:sp>
        <p:nvSpPr>
          <p:cNvPr id="3" name="Minus 2"/>
          <p:cNvSpPr/>
          <p:nvPr/>
        </p:nvSpPr>
        <p:spPr>
          <a:xfrm>
            <a:off x="-180528" y="3320988"/>
            <a:ext cx="7056784" cy="1080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0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Can thyroid sonography predict malignancy in thyroid nodule?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6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7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-33174" y="1628800"/>
            <a:ext cx="1364813" cy="77038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0" y="3789040"/>
            <a:ext cx="1224136" cy="62636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7668344" y="18448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68344" y="40050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142174" y="4941168"/>
            <a:ext cx="45719" cy="1787170"/>
          </a:xfrm>
          <a:prstGeom prst="corner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6" y="1340768"/>
            <a:ext cx="9144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4725144"/>
            <a:ext cx="9036496" cy="718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-6787" y="4699103"/>
            <a:ext cx="9019910" cy="79095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0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5846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CC"/>
                </a:solidFill>
              </a:rPr>
              <a:t>Diagnostic US features, when utilized </a:t>
            </a:r>
            <a:r>
              <a:rPr lang="en-US" sz="2400" dirty="0" smtClean="0">
                <a:solidFill>
                  <a:srgbClr val="0099CC"/>
                </a:solidFill>
              </a:rPr>
              <a:t>in nodules with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indeterminate cytologies</a:t>
            </a:r>
            <a:r>
              <a:rPr lang="en-US" sz="2400" dirty="0" smtClean="0">
                <a:solidFill>
                  <a:srgbClr val="0099CC"/>
                </a:solidFill>
              </a:rPr>
              <a:t>,have a </a:t>
            </a:r>
            <a:r>
              <a:rPr lang="en-US" sz="2400" dirty="0" smtClean="0">
                <a:solidFill>
                  <a:srgbClr val="C00000"/>
                </a:solidFill>
              </a:rPr>
              <a:t>lower predictive value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</a:p>
          <a:p>
            <a:endParaRPr lang="en-US" sz="2400" dirty="0" smtClean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 In this </a:t>
            </a:r>
            <a:r>
              <a:rPr lang="en-US" sz="2400" dirty="0">
                <a:solidFill>
                  <a:srgbClr val="0099CC"/>
                </a:solidFill>
              </a:rPr>
              <a:t>study</a:t>
            </a:r>
            <a:r>
              <a:rPr lang="en-US" sz="2400" dirty="0" smtClean="0">
                <a:solidFill>
                  <a:srgbClr val="0099CC"/>
                </a:solidFill>
              </a:rPr>
              <a:t>,</a:t>
            </a:r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internal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calcifications, echogenecity,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infiltrative margins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solid </a:t>
            </a:r>
            <a:r>
              <a:rPr lang="en-US" sz="3200" b="1" i="1" dirty="0">
                <a:solidFill>
                  <a:srgbClr val="0099CC"/>
                </a:solidFill>
              </a:rPr>
              <a:t>vs</a:t>
            </a:r>
            <a:r>
              <a:rPr lang="en-US" sz="2400" dirty="0">
                <a:solidFill>
                  <a:srgbClr val="0099CC"/>
                </a:solidFill>
              </a:rPr>
              <a:t>. </a:t>
            </a:r>
            <a:r>
              <a:rPr lang="en-US" sz="2400" b="1" i="1" dirty="0">
                <a:solidFill>
                  <a:srgbClr val="C00000"/>
                </a:solidFill>
              </a:rPr>
              <a:t>cystic content </a:t>
            </a:r>
            <a:r>
              <a:rPr lang="en-US" sz="2400" dirty="0">
                <a:solidFill>
                  <a:srgbClr val="0099CC"/>
                </a:solidFill>
              </a:rPr>
              <a:t>of the </a:t>
            </a:r>
            <a:r>
              <a:rPr lang="en-US" sz="2400" dirty="0" smtClean="0">
                <a:solidFill>
                  <a:srgbClr val="0099CC"/>
                </a:solidFill>
              </a:rPr>
              <a:t>nodule were </a:t>
            </a:r>
            <a:r>
              <a:rPr lang="en-US" sz="2400" dirty="0">
                <a:solidFill>
                  <a:srgbClr val="C00000"/>
                </a:solidFill>
              </a:rPr>
              <a:t>poor indicators </a:t>
            </a:r>
            <a:r>
              <a:rPr lang="en-US" sz="2400" dirty="0">
                <a:solidFill>
                  <a:srgbClr val="0099CC"/>
                </a:solidFill>
              </a:rPr>
              <a:t>of malignancy while increased </a:t>
            </a:r>
            <a:r>
              <a:rPr lang="en-US" sz="2400" dirty="0" smtClean="0">
                <a:solidFill>
                  <a:srgbClr val="0099CC"/>
                </a:solidFill>
              </a:rPr>
              <a:t>internal vascularity </a:t>
            </a:r>
            <a:r>
              <a:rPr lang="en-US" sz="2400" dirty="0">
                <a:solidFill>
                  <a:srgbClr val="0099CC"/>
                </a:solidFill>
              </a:rPr>
              <a:t>was more predictive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</a:p>
          <a:p>
            <a:endParaRPr lang="en-US" sz="2400" dirty="0" smtClean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The explanation for</a:t>
            </a:r>
          </a:p>
          <a:p>
            <a:r>
              <a:rPr lang="en-US" sz="2400" dirty="0">
                <a:solidFill>
                  <a:srgbClr val="0099CC"/>
                </a:solidFill>
              </a:rPr>
              <a:t>this most likely lies in the increased frequency of </a:t>
            </a:r>
            <a:r>
              <a:rPr lang="en-US" sz="2400" dirty="0" smtClean="0">
                <a:solidFill>
                  <a:srgbClr val="C00000"/>
                </a:solidFill>
              </a:rPr>
              <a:t>follicular neoplasm </a:t>
            </a:r>
            <a:r>
              <a:rPr lang="en-US" sz="2400" dirty="0">
                <a:solidFill>
                  <a:srgbClr val="0099CC"/>
                </a:solidFill>
              </a:rPr>
              <a:t>within the analyzed population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 </a:t>
            </a:r>
          </a:p>
          <a:p>
            <a:endParaRPr lang="en-US" sz="2400" dirty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that </a:t>
            </a:r>
            <a:r>
              <a:rPr lang="en-US" sz="2400" dirty="0">
                <a:solidFill>
                  <a:srgbClr val="0099CC"/>
                </a:solidFill>
              </a:rPr>
              <a:t>it </a:t>
            </a:r>
            <a:r>
              <a:rPr lang="en-US" sz="2400" dirty="0" smtClean="0">
                <a:solidFill>
                  <a:srgbClr val="0099CC"/>
                </a:solidFill>
              </a:rPr>
              <a:t>is most </a:t>
            </a:r>
            <a:r>
              <a:rPr lang="en-US" sz="2400" dirty="0">
                <a:solidFill>
                  <a:srgbClr val="0099CC"/>
                </a:solidFill>
              </a:rPr>
              <a:t>frequently encapsulated with regular margins, </a:t>
            </a:r>
            <a:r>
              <a:rPr lang="en-US" sz="2400" dirty="0" smtClean="0">
                <a:solidFill>
                  <a:srgbClr val="0099CC"/>
                </a:solidFill>
              </a:rPr>
              <a:t>contains </a:t>
            </a:r>
            <a:r>
              <a:rPr lang="en-US" sz="2400" dirty="0" smtClean="0">
                <a:solidFill>
                  <a:srgbClr val="C00000"/>
                </a:solidFill>
              </a:rPr>
              <a:t>high </a:t>
            </a:r>
            <a:r>
              <a:rPr lang="en-US" sz="2400" dirty="0">
                <a:solidFill>
                  <a:srgbClr val="C00000"/>
                </a:solidFill>
              </a:rPr>
              <a:t>cellularity providing variation in echogenicity</a:t>
            </a:r>
          </a:p>
        </p:txBody>
      </p:sp>
    </p:spTree>
    <p:extLst>
      <p:ext uri="{BB962C8B-B14F-4D97-AF65-F5344CB8AC3E}">
        <p14:creationId xmlns:p14="http://schemas.microsoft.com/office/powerpoint/2010/main" xmlns="" val="12804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09017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                                Key massage</a:t>
            </a:r>
          </a:p>
          <a:p>
            <a:endParaRPr lang="en-US" sz="32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Low </a:t>
            </a:r>
            <a:r>
              <a:rPr lang="en-US" sz="2400" b="1" dirty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to moderate quality evidence suggests that individual ultrasound features </a:t>
            </a:r>
            <a:r>
              <a:rPr lang="en-US" sz="2400" b="1" dirty="0" smtClean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are not </a:t>
            </a:r>
            <a:r>
              <a:rPr lang="en-US" sz="2400" b="1" dirty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accurate predictors of thyroid cancer. </a:t>
            </a:r>
            <a:endParaRPr lang="en-US" sz="2400" b="1" dirty="0" smtClean="0">
              <a:solidFill>
                <a:srgbClr val="0099CC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rgbClr val="0099CC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Two </a:t>
            </a:r>
            <a:r>
              <a:rPr lang="en-US" sz="2400" b="1" dirty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features–cystic content and spongiform appearance-,</a:t>
            </a:r>
          </a:p>
          <a:p>
            <a:r>
              <a:rPr lang="en-US" sz="2400" b="1" dirty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however, might predict benign nodules but this has limited applicability to clinical practice due to their infrequent occurrence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75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1338"/>
            <a:ext cx="7416824" cy="218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56166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2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20688"/>
            <a:ext cx="876297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IMPORTANCE</a:t>
            </a:r>
            <a:r>
              <a:rPr lang="en-US" sz="2400" dirty="0">
                <a:solidFill>
                  <a:srgbClr val="0099CC"/>
                </a:solidFill>
              </a:rPr>
              <a:t> There is wide variation in the management of thyroid nodules identified </a:t>
            </a:r>
            <a:r>
              <a:rPr lang="en-US" sz="2400" dirty="0" smtClean="0">
                <a:solidFill>
                  <a:srgbClr val="0099CC"/>
                </a:solidFill>
              </a:rPr>
              <a:t>on ultrasound imaging.</a:t>
            </a:r>
          </a:p>
          <a:p>
            <a:endParaRPr lang="en-US" sz="2400" dirty="0">
              <a:solidFill>
                <a:srgbClr val="0099CC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OBJECTIVE</a:t>
            </a:r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To quantify the risk of thyroid cancer associated with thyroid nodules based </a:t>
            </a:r>
            <a:r>
              <a:rPr lang="en-US" sz="2400" dirty="0" smtClean="0">
                <a:solidFill>
                  <a:srgbClr val="0099CC"/>
                </a:solidFill>
              </a:rPr>
              <a:t>on ultrasound </a:t>
            </a:r>
            <a:r>
              <a:rPr lang="en-US" sz="2400" dirty="0">
                <a:solidFill>
                  <a:srgbClr val="0099CC"/>
                </a:solidFill>
              </a:rPr>
              <a:t>imaging characteristics.</a:t>
            </a:r>
          </a:p>
          <a:p>
            <a:endParaRPr lang="en-US" sz="2400" dirty="0" smtClean="0">
              <a:solidFill>
                <a:srgbClr val="0099CC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METHODS</a:t>
            </a:r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>
                <a:solidFill>
                  <a:srgbClr val="0099CC"/>
                </a:solidFill>
              </a:rPr>
              <a:t>Retrospective case-control study of patients who underwent thyroid </a:t>
            </a:r>
            <a:r>
              <a:rPr lang="en-US" sz="2400" dirty="0" smtClean="0">
                <a:solidFill>
                  <a:srgbClr val="0099CC"/>
                </a:solidFill>
              </a:rPr>
              <a:t>ultrasound from </a:t>
            </a:r>
            <a:r>
              <a:rPr lang="en-US" sz="2400" dirty="0">
                <a:solidFill>
                  <a:srgbClr val="0099CC"/>
                </a:solidFill>
              </a:rPr>
              <a:t>January 1, 2000, through March 30, 2005. Thyroid cancers were </a:t>
            </a:r>
            <a:r>
              <a:rPr lang="en-US" sz="2400" dirty="0" smtClean="0">
                <a:solidFill>
                  <a:srgbClr val="0099CC"/>
                </a:solidFill>
              </a:rPr>
              <a:t>identified through </a:t>
            </a:r>
            <a:r>
              <a:rPr lang="en-US" sz="2400" dirty="0">
                <a:solidFill>
                  <a:srgbClr val="0099CC"/>
                </a:solidFill>
              </a:rPr>
              <a:t>linkage with the California Cancer Registry</a:t>
            </a:r>
            <a:r>
              <a:rPr lang="en-US" sz="2400" dirty="0" smtClean="0">
                <a:solidFill>
                  <a:srgbClr val="0099CC"/>
                </a:solidFill>
              </a:rPr>
              <a:t>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0099CC"/>
                </a:solidFill>
              </a:rPr>
              <a:t>thyroid </a:t>
            </a:r>
            <a:r>
              <a:rPr lang="en-US" sz="2400" dirty="0">
                <a:solidFill>
                  <a:srgbClr val="0099CC"/>
                </a:solidFill>
              </a:rPr>
              <a:t>cancers diagnosed </a:t>
            </a:r>
            <a:r>
              <a:rPr lang="en-US" sz="2400" dirty="0" smtClean="0">
                <a:solidFill>
                  <a:srgbClr val="0099CC"/>
                </a:solidFill>
              </a:rPr>
              <a:t>through March </a:t>
            </a:r>
            <a:r>
              <a:rPr lang="en-US" sz="2400" dirty="0">
                <a:solidFill>
                  <a:srgbClr val="0099CC"/>
                </a:solidFill>
              </a:rPr>
              <a:t>30, 2007, allowing </a:t>
            </a:r>
            <a:r>
              <a:rPr lang="en-US" sz="2400" dirty="0" smtClean="0">
                <a:solidFill>
                  <a:srgbClr val="0099CC"/>
                </a:solidFill>
              </a:rPr>
              <a:t>a minimum </a:t>
            </a:r>
            <a:r>
              <a:rPr lang="en-US" sz="2400" dirty="0">
                <a:solidFill>
                  <a:srgbClr val="0099CC"/>
                </a:solidFill>
              </a:rPr>
              <a:t>2 years of follow-up </a:t>
            </a:r>
            <a:r>
              <a:rPr lang="en-US" sz="2400" dirty="0" smtClean="0">
                <a:solidFill>
                  <a:srgbClr val="0099CC"/>
                </a:solidFill>
              </a:rPr>
              <a:t>after the </a:t>
            </a:r>
            <a:r>
              <a:rPr lang="en-US" sz="2400" dirty="0">
                <a:solidFill>
                  <a:srgbClr val="0099CC"/>
                </a:solidFill>
              </a:rPr>
              <a:t>last </a:t>
            </a:r>
            <a:r>
              <a:rPr lang="en-US" sz="2400" dirty="0" smtClean="0">
                <a:solidFill>
                  <a:srgbClr val="0099CC"/>
                </a:solidFill>
              </a:rPr>
              <a:t>enrolled.</a:t>
            </a:r>
          </a:p>
          <a:p>
            <a:endParaRPr lang="en-US" sz="2400" dirty="0">
              <a:solidFill>
                <a:srgbClr val="0099CC"/>
              </a:solidFill>
            </a:endParaRPr>
          </a:p>
          <a:p>
            <a:r>
              <a:rPr lang="en-US" sz="2400" dirty="0" smtClean="0">
                <a:solidFill>
                  <a:srgbClr val="0099CC"/>
                </a:solidFill>
              </a:rPr>
              <a:t>patient’s ultrasound imaging.</a:t>
            </a:r>
            <a:r>
              <a:rPr lang="en-US" sz="2400" dirty="0">
                <a:solidFill>
                  <a:srgbClr val="0099CC"/>
                </a:solidFill>
              </a:rPr>
              <a:t> patient records (radiology,pathology, and surgery) were reviewed. </a:t>
            </a:r>
          </a:p>
          <a:p>
            <a:endParaRPr lang="en-US" sz="24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2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12776"/>
            <a:ext cx="640871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32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939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14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399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83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4725144"/>
            <a:ext cx="5040560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231F20"/>
                </a:solidFill>
                <a:latin typeface="MyriadPro-Regular"/>
              </a:rPr>
              <a:t>Eur Thyroid J </a:t>
            </a:r>
            <a:r>
              <a:rPr lang="en-US" sz="1600" dirty="0" smtClean="0">
                <a:solidFill>
                  <a:srgbClr val="231F20"/>
                </a:solidFill>
                <a:latin typeface="MyriadPro-Regular"/>
              </a:rPr>
              <a:t>2013;2:37–48 DOI</a:t>
            </a:r>
            <a:r>
              <a:rPr lang="en-US" sz="1600" dirty="0">
                <a:solidFill>
                  <a:srgbClr val="231F20"/>
                </a:solidFill>
                <a:latin typeface="MyriadPro-Regular"/>
              </a:rPr>
              <a:t>: 10.1159/000347144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8424936" cy="309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03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79208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38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3" y="1196752"/>
            <a:ext cx="799288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                     KEY MASSAGE </a:t>
            </a:r>
          </a:p>
          <a:p>
            <a:endParaRPr lang="en-US" sz="3600" i="1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0099CC"/>
                </a:solidFill>
              </a:rPr>
              <a:t>Thyroid </a:t>
            </a:r>
            <a:r>
              <a:rPr lang="en-US" sz="2800" dirty="0">
                <a:solidFill>
                  <a:srgbClr val="0099CC"/>
                </a:solidFill>
              </a:rPr>
              <a:t>ultrasound imaging could be used to identify patients who have a low risk of cancer for whom biopsy could be deferred. </a:t>
            </a:r>
            <a:endParaRPr lang="en-US" sz="2800" dirty="0" smtClean="0">
              <a:solidFill>
                <a:srgbClr val="0099CC"/>
              </a:solidFill>
            </a:endParaRPr>
          </a:p>
          <a:p>
            <a:r>
              <a:rPr lang="en-US" sz="2800" dirty="0" smtClean="0">
                <a:solidFill>
                  <a:srgbClr val="0099CC"/>
                </a:solidFill>
              </a:rPr>
              <a:t>On </a:t>
            </a:r>
            <a:r>
              <a:rPr lang="en-US" sz="2800" dirty="0">
                <a:solidFill>
                  <a:srgbClr val="0099CC"/>
                </a:solidFill>
              </a:rPr>
              <a:t>the basis of these results, these findings should be validated in a large prospective cohort.</a:t>
            </a:r>
          </a:p>
        </p:txBody>
      </p:sp>
    </p:spTree>
    <p:extLst>
      <p:ext uri="{BB962C8B-B14F-4D97-AF65-F5344CB8AC3E}">
        <p14:creationId xmlns:p14="http://schemas.microsoft.com/office/powerpoint/2010/main" xmlns="" val="2181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50912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jcem.endojournals.org       J </a:t>
            </a:r>
            <a:r>
              <a:rPr lang="en-US" dirty="0"/>
              <a:t>Clin Endocrinol Metab, April 2013, 98(4):1476–1482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37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Background</a:t>
            </a:r>
            <a:r>
              <a:rPr lang="en-US" sz="2000" b="1" i="1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Although ultrasound (US) features of papillary thyroid carcinoma (PTC) are 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well established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, little is known regarding biological behavior according US features. We 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investigated whether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there was a difference in biological behavior between PTCs that did and did not 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meet malignant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US criteria.</a:t>
            </a:r>
          </a:p>
          <a:p>
            <a:endParaRPr lang="en-US" sz="2000" b="1" i="1" dirty="0" smtClean="0">
              <a:solidFill>
                <a:srgbClr val="7030A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Patients </a:t>
            </a:r>
            <a:r>
              <a:rPr lang="en-US" sz="2400" b="1" i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and Methods: </a:t>
            </a:r>
            <a:r>
              <a:rPr lang="en-US" sz="2000" dirty="0">
                <a:solidFill>
                  <a:srgbClr val="7030A0"/>
                </a:solidFill>
              </a:rPr>
              <a:t>From March 2006 to December 2006, 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All patients </a:t>
            </a:r>
          </a:p>
          <a:p>
            <a:r>
              <a:rPr lang="en-US" sz="2000" dirty="0">
                <a:solidFill>
                  <a:srgbClr val="7030A0"/>
                </a:solidFill>
              </a:rPr>
              <a:t>who underwent surgery were preoperatively diagnosed </a:t>
            </a:r>
            <a:r>
              <a:rPr lang="en-US" sz="2000" dirty="0" smtClean="0">
                <a:solidFill>
                  <a:srgbClr val="7030A0"/>
                </a:solidFill>
              </a:rPr>
              <a:t>as PTC </a:t>
            </a:r>
            <a:r>
              <a:rPr lang="en-US" sz="2000" dirty="0">
                <a:solidFill>
                  <a:srgbClr val="7030A0"/>
                </a:solidFill>
              </a:rPr>
              <a:t>after fine-needle aspiration (FNA) for several reasons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including suspicious US findings (n318), a request from </a:t>
            </a:r>
            <a:r>
              <a:rPr lang="en-US" sz="2000" b="1" dirty="0" smtClean="0">
                <a:solidFill>
                  <a:schemeClr val="accent1"/>
                </a:solidFill>
              </a:rPr>
              <a:t>the patient </a:t>
            </a:r>
            <a:r>
              <a:rPr lang="en-US" sz="2000" b="1" dirty="0">
                <a:solidFill>
                  <a:schemeClr val="accent1"/>
                </a:solidFill>
              </a:rPr>
              <a:t>or physician (n168), or symptomatic mass (n58).</a:t>
            </a:r>
          </a:p>
          <a:p>
            <a:endParaRPr lang="en-US" sz="2000" dirty="0" smtClean="0">
              <a:solidFill>
                <a:srgbClr val="7030A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We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retrospectively reviewed </a:t>
            </a:r>
            <a:r>
              <a:rPr lang="en-US" sz="20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clinical records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and </a:t>
            </a:r>
            <a:r>
              <a:rPr lang="en-US" sz="20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histological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en-US" sz="20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US </a:t>
            </a:r>
            <a:r>
              <a:rPr lang="en-US" sz="2000" b="1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findings 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of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the index tumors in 488 patients who underwent surgery for PTC. </a:t>
            </a:r>
            <a:endParaRPr lang="en-US" sz="2000" dirty="0" smtClean="0">
              <a:solidFill>
                <a:srgbClr val="7030A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Malignantlooking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 PTCs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(M-PTCs) and B-PTCs were compared in terms of patients’ age, sex, tumor size, 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histological subtype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, multifocality, lymph node (LN) metastasis, extrathyroidal extension, stage, 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recurrence,and </a:t>
            </a:r>
            <a:r>
              <a:rPr lang="en-US" sz="20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distant metastasis</a:t>
            </a:r>
            <a:r>
              <a:rPr lang="en-US" sz="20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.</a:t>
            </a:r>
            <a:r>
              <a:rPr lang="en-US" sz="2000" b="1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2000" b="1" dirty="0" smtClean="0">
              <a:solidFill>
                <a:srgbClr val="7030A0"/>
              </a:solidFill>
              <a:ea typeface="Verdana" pitchFamily="34" charset="0"/>
              <a:cs typeface="Verdana" pitchFamily="34" charset="0"/>
            </a:endParaRPr>
          </a:p>
          <a:p>
            <a:endParaRPr lang="en-US" sz="2000" b="1" dirty="0" smtClean="0">
              <a:solidFill>
                <a:srgbClr val="0099CC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743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Malignant-looking PTCs (M-PTCs</a:t>
            </a:r>
            <a:r>
              <a:rPr lang="en-US" sz="2400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at </a:t>
            </a:r>
            <a:r>
              <a:rPr lang="en-US" sz="2400" dirty="0">
                <a:solidFill>
                  <a:srgbClr val="7030A0"/>
                </a:solidFill>
              </a:rPr>
              <a:t>least 1 accepted </a:t>
            </a:r>
            <a:r>
              <a:rPr lang="en-US" sz="2400" dirty="0" smtClean="0">
                <a:solidFill>
                  <a:srgbClr val="7030A0"/>
                </a:solidFill>
              </a:rPr>
              <a:t>sonographic criterion: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                                                                     taller than wide shape,      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                                                                     microcalcifications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                                                                     marked hypoechogenicity  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                                                                     infiltrative border. </a:t>
            </a:r>
          </a:p>
          <a:p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Benign-looking </a:t>
            </a:r>
            <a:r>
              <a:rPr lang="en-US" sz="2400" b="1" i="1" dirty="0">
                <a:solidFill>
                  <a:srgbClr val="C00000"/>
                </a:solidFill>
              </a:rPr>
              <a:t>PTCs (</a:t>
            </a:r>
            <a:r>
              <a:rPr lang="en-US" sz="2400" b="1" i="1" dirty="0" smtClean="0">
                <a:solidFill>
                  <a:srgbClr val="C00000"/>
                </a:solidFill>
              </a:rPr>
              <a:t>B-PTC)</a:t>
            </a: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tumors </a:t>
            </a:r>
            <a:r>
              <a:rPr lang="en-US" sz="2400" dirty="0">
                <a:solidFill>
                  <a:srgbClr val="7030A0"/>
                </a:solidFill>
              </a:rPr>
              <a:t>without any of the accepted US criteria.</a:t>
            </a:r>
          </a:p>
        </p:txBody>
      </p:sp>
    </p:spTree>
    <p:extLst>
      <p:ext uri="{BB962C8B-B14F-4D97-AF65-F5344CB8AC3E}">
        <p14:creationId xmlns:p14="http://schemas.microsoft.com/office/powerpoint/2010/main" xmlns="" val="2581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251520" y="1124744"/>
            <a:ext cx="45719" cy="4571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51520" y="2636912"/>
            <a:ext cx="45719" cy="45719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74379" y="3284984"/>
            <a:ext cx="45719" cy="45719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4581244" y="5085184"/>
            <a:ext cx="228600" cy="288032"/>
          </a:xfrm>
          <a:prstGeom prst="su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4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1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08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4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2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ma\Desktop\gen-us-thyr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65" y="548680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76" y="1004155"/>
            <a:ext cx="8640961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5030951" y="2654051"/>
            <a:ext cx="1827620" cy="1355575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258" y="4592852"/>
            <a:ext cx="18653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94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77" y="1268760"/>
            <a:ext cx="74888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79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6892"/>
            <a:ext cx="885986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In a </a:t>
            </a:r>
            <a:r>
              <a:rPr lang="en-US" sz="2800" b="1" i="1" dirty="0" smtClean="0">
                <a:solidFill>
                  <a:srgbClr val="C00000"/>
                </a:solidFill>
              </a:rPr>
              <a:t>multivariate analysis</a:t>
            </a:r>
            <a:r>
              <a:rPr lang="en-US" sz="2800" b="1" i="1" dirty="0">
                <a:solidFill>
                  <a:srgbClr val="C00000"/>
                </a:solidFill>
              </a:rPr>
              <a:t>, a greater number of suspicious US </a:t>
            </a:r>
            <a:r>
              <a:rPr lang="en-US" sz="2800" b="1" i="1" dirty="0" smtClean="0">
                <a:solidFill>
                  <a:srgbClr val="C00000"/>
                </a:solidFill>
              </a:rPr>
              <a:t>findings was </a:t>
            </a:r>
            <a:r>
              <a:rPr lang="en-US" sz="2800" b="1" i="1" dirty="0">
                <a:solidFill>
                  <a:srgbClr val="C00000"/>
                </a:solidFill>
              </a:rPr>
              <a:t>independently associated </a:t>
            </a:r>
            <a:r>
              <a:rPr lang="en-US" sz="2800" b="1" i="1" dirty="0" smtClean="0">
                <a:solidFill>
                  <a:srgbClr val="C00000"/>
                </a:solidFill>
              </a:rPr>
              <a:t>with</a:t>
            </a: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                                                                    OR                            CI                                PValue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multifocality </a:t>
            </a:r>
            <a:r>
              <a:rPr lang="en-US" dirty="0" smtClean="0"/>
              <a:t>                                                     1.253           95%CI1.06–1.482                   .008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Extrathyroidal extension                                 </a:t>
            </a:r>
            <a:r>
              <a:rPr lang="en-US" dirty="0" smtClean="0"/>
              <a:t>1 .38            95%CI1.171–1.625                 .0001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LN </a:t>
            </a:r>
            <a:r>
              <a:rPr lang="en-US" dirty="0">
                <a:solidFill>
                  <a:srgbClr val="7030A0"/>
                </a:solidFill>
              </a:rPr>
              <a:t>metastasis  </a:t>
            </a:r>
            <a:r>
              <a:rPr lang="en-US" dirty="0" smtClean="0">
                <a:solidFill>
                  <a:srgbClr val="7030A0"/>
                </a:solidFill>
              </a:rPr>
              <a:t>                                                  </a:t>
            </a:r>
            <a:r>
              <a:rPr lang="en-US" dirty="0" smtClean="0"/>
              <a:t>1.246           </a:t>
            </a:r>
            <a:r>
              <a:rPr lang="en-US" dirty="0"/>
              <a:t>95% CI  </a:t>
            </a:r>
            <a:r>
              <a:rPr lang="en-US" dirty="0" smtClean="0"/>
              <a:t>1.04–1.492                 .017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7030A0"/>
                </a:solidFill>
              </a:rPr>
              <a:t>high </a:t>
            </a:r>
            <a:r>
              <a:rPr lang="en-US" dirty="0" smtClean="0">
                <a:solidFill>
                  <a:srgbClr val="7030A0"/>
                </a:solidFill>
              </a:rPr>
              <a:t>stage</a:t>
            </a:r>
            <a:r>
              <a:rPr lang="en-US" dirty="0" smtClean="0"/>
              <a:t>                                                         1.341           95%CI1.076–1.671         </a:t>
            </a:r>
            <a:r>
              <a:rPr lang="en-US" i="1" dirty="0" smtClean="0"/>
              <a:t>      </a:t>
            </a:r>
            <a:r>
              <a:rPr lang="en-US" dirty="0" smtClean="0"/>
              <a:t> </a:t>
            </a:r>
            <a:r>
              <a:rPr lang="en-US" dirty="0"/>
              <a:t>.</a:t>
            </a:r>
            <a:r>
              <a:rPr lang="en-US" dirty="0" smtClean="0"/>
              <a:t>009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7030A0"/>
                </a:solidFill>
              </a:rPr>
              <a:t>A </a:t>
            </a:r>
            <a:r>
              <a:rPr lang="en-US" sz="2000" dirty="0">
                <a:solidFill>
                  <a:srgbClr val="7030A0"/>
                </a:solidFill>
              </a:rPr>
              <a:t>taller than wide shape was correlated with a </a:t>
            </a:r>
            <a:r>
              <a:rPr lang="en-US" sz="2000" dirty="0" smtClean="0">
                <a:solidFill>
                  <a:srgbClr val="7030A0"/>
                </a:solidFill>
              </a:rPr>
              <a:t>higher stage </a:t>
            </a: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en-US" sz="2000" i="1" dirty="0">
                <a:solidFill>
                  <a:srgbClr val="7030A0"/>
                </a:solidFill>
              </a:rPr>
              <a:t>P </a:t>
            </a:r>
            <a:r>
              <a:rPr lang="en-US" sz="2000" dirty="0">
                <a:solidFill>
                  <a:srgbClr val="7030A0"/>
                </a:solidFill>
              </a:rPr>
              <a:t> .009</a:t>
            </a:r>
            <a:r>
              <a:rPr lang="en-US" sz="2000" dirty="0" smtClean="0">
                <a:solidFill>
                  <a:srgbClr val="7030A0"/>
                </a:solidFill>
              </a:rPr>
              <a:t>).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Nodules </a:t>
            </a:r>
            <a:r>
              <a:rPr lang="en-US" sz="2000" dirty="0">
                <a:solidFill>
                  <a:srgbClr val="7030A0"/>
                </a:solidFill>
              </a:rPr>
              <a:t>with marked </a:t>
            </a:r>
            <a:r>
              <a:rPr lang="en-US" sz="2000" dirty="0" smtClean="0">
                <a:solidFill>
                  <a:srgbClr val="7030A0"/>
                </a:solidFill>
              </a:rPr>
              <a:t>hypoechogenicity showed </a:t>
            </a:r>
            <a:r>
              <a:rPr lang="en-US" sz="2000" dirty="0">
                <a:solidFill>
                  <a:srgbClr val="7030A0"/>
                </a:solidFill>
              </a:rPr>
              <a:t>a high frequency of extrathyroidal extension (</a:t>
            </a:r>
            <a:r>
              <a:rPr lang="en-US" sz="2000" i="1" dirty="0" smtClean="0">
                <a:solidFill>
                  <a:srgbClr val="7030A0"/>
                </a:solidFill>
              </a:rPr>
              <a:t>P</a:t>
            </a:r>
            <a:r>
              <a:rPr lang="en-US" sz="2000" dirty="0" smtClean="0">
                <a:solidFill>
                  <a:srgbClr val="7030A0"/>
                </a:solidFill>
              </a:rPr>
              <a:t>.005</a:t>
            </a:r>
            <a:r>
              <a:rPr lang="en-US" sz="2000" dirty="0">
                <a:solidFill>
                  <a:srgbClr val="7030A0"/>
                </a:solidFill>
              </a:rPr>
              <a:t>) and a higher stage (</a:t>
            </a:r>
            <a:r>
              <a:rPr lang="en-US" sz="2000" i="1" dirty="0">
                <a:solidFill>
                  <a:srgbClr val="7030A0"/>
                </a:solidFill>
              </a:rPr>
              <a:t>P </a:t>
            </a:r>
            <a:r>
              <a:rPr lang="en-US" sz="2000" dirty="0">
                <a:solidFill>
                  <a:srgbClr val="7030A0"/>
                </a:solidFill>
              </a:rPr>
              <a:t> .006). </a:t>
            </a:r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Microcalcifications and </a:t>
            </a:r>
            <a:r>
              <a:rPr lang="en-US" sz="2000" dirty="0">
                <a:solidFill>
                  <a:srgbClr val="7030A0"/>
                </a:solidFill>
              </a:rPr>
              <a:t>infiltrative border were associated with </a:t>
            </a:r>
            <a:r>
              <a:rPr lang="en-US" sz="2000" dirty="0" smtClean="0">
                <a:solidFill>
                  <a:srgbClr val="7030A0"/>
                </a:solidFill>
              </a:rPr>
              <a:t>extrathyroidal extension </a:t>
            </a: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en-US" sz="2000" i="1" dirty="0">
                <a:solidFill>
                  <a:srgbClr val="7030A0"/>
                </a:solidFill>
              </a:rPr>
              <a:t>P </a:t>
            </a:r>
            <a:r>
              <a:rPr lang="en-US" sz="2000" dirty="0">
                <a:solidFill>
                  <a:srgbClr val="7030A0"/>
                </a:solidFill>
              </a:rPr>
              <a:t> .036 and </a:t>
            </a:r>
            <a:r>
              <a:rPr lang="en-US" sz="2000" i="1" dirty="0">
                <a:solidFill>
                  <a:srgbClr val="7030A0"/>
                </a:solidFill>
              </a:rPr>
              <a:t>P </a:t>
            </a:r>
            <a:r>
              <a:rPr lang="en-US" sz="2000" dirty="0">
                <a:solidFill>
                  <a:srgbClr val="7030A0"/>
                </a:solidFill>
              </a:rPr>
              <a:t> .001, respectively) </a:t>
            </a:r>
            <a:r>
              <a:rPr lang="en-US" sz="2000" dirty="0" smtClean="0">
                <a:solidFill>
                  <a:srgbClr val="7030A0"/>
                </a:solidFill>
              </a:rPr>
              <a:t>and LN </a:t>
            </a:r>
            <a:r>
              <a:rPr lang="en-US" sz="2000" dirty="0">
                <a:solidFill>
                  <a:srgbClr val="7030A0"/>
                </a:solidFill>
              </a:rPr>
              <a:t>metastasis (</a:t>
            </a:r>
            <a:r>
              <a:rPr lang="en-US" sz="2000" i="1" dirty="0">
                <a:solidFill>
                  <a:srgbClr val="7030A0"/>
                </a:solidFill>
              </a:rPr>
              <a:t>P </a:t>
            </a:r>
            <a:r>
              <a:rPr lang="en-US" sz="2000" dirty="0">
                <a:solidFill>
                  <a:srgbClr val="7030A0"/>
                </a:solidFill>
              </a:rPr>
              <a:t> .001 and </a:t>
            </a:r>
            <a:r>
              <a:rPr lang="en-US" sz="2000" i="1" dirty="0">
                <a:solidFill>
                  <a:srgbClr val="7030A0"/>
                </a:solidFill>
              </a:rPr>
              <a:t>P </a:t>
            </a:r>
            <a:r>
              <a:rPr lang="en-US" sz="2000" dirty="0">
                <a:solidFill>
                  <a:srgbClr val="7030A0"/>
                </a:solidFill>
              </a:rPr>
              <a:t> .001, respectively).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However</a:t>
            </a:r>
            <a:r>
              <a:rPr lang="en-US" sz="2000" dirty="0">
                <a:solidFill>
                  <a:srgbClr val="7030A0"/>
                </a:solidFill>
              </a:rPr>
              <a:t>, there was no statistically significant </a:t>
            </a:r>
            <a:r>
              <a:rPr lang="en-US" sz="2000" dirty="0" smtClean="0">
                <a:solidFill>
                  <a:srgbClr val="7030A0"/>
                </a:solidFill>
              </a:rPr>
              <a:t>difference in </a:t>
            </a:r>
            <a:r>
              <a:rPr lang="en-US" sz="2000" dirty="0">
                <a:solidFill>
                  <a:srgbClr val="7030A0"/>
                </a:solidFill>
              </a:rPr>
              <a:t>comparison of each US finding that could predict </a:t>
            </a:r>
            <a:r>
              <a:rPr lang="en-US" sz="2000" dirty="0" smtClean="0">
                <a:solidFill>
                  <a:srgbClr val="7030A0"/>
                </a:solidFill>
              </a:rPr>
              <a:t>poor prognostic </a:t>
            </a:r>
            <a:r>
              <a:rPr lang="en-US" sz="2000" dirty="0">
                <a:solidFill>
                  <a:srgbClr val="7030A0"/>
                </a:solidFill>
              </a:rPr>
              <a:t>factors .</a:t>
            </a:r>
          </a:p>
        </p:txBody>
      </p:sp>
    </p:spTree>
    <p:extLst>
      <p:ext uri="{BB962C8B-B14F-4D97-AF65-F5344CB8AC3E}">
        <p14:creationId xmlns:p14="http://schemas.microsoft.com/office/powerpoint/2010/main" xmlns="" val="9538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841" y="1556792"/>
            <a:ext cx="79928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i="1" dirty="0" smtClean="0">
                <a:solidFill>
                  <a:prstClr val="white">
                    <a:lumMod val="50000"/>
                  </a:prstClr>
                </a:solidFill>
                <a:ea typeface="Verdana" pitchFamily="34" charset="0"/>
                <a:cs typeface="Verdana" pitchFamily="34" charset="0"/>
              </a:rPr>
              <a:t>                     </a:t>
            </a:r>
            <a:r>
              <a:rPr lang="en-US" sz="4000" b="1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KEY MASSAGE</a:t>
            </a:r>
          </a:p>
          <a:p>
            <a:pPr lvl="0"/>
            <a:endParaRPr lang="en-US" sz="2800" b="1" i="1" dirty="0">
              <a:solidFill>
                <a:srgbClr val="7030A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PTCs that did </a:t>
            </a:r>
            <a:r>
              <a:rPr lang="en-US" sz="28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not meet malignant US criteria had better </a:t>
            </a:r>
            <a:r>
              <a:rPr lang="en-US" sz="28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prognostic indicators than PTCs that met US criteria. </a:t>
            </a:r>
            <a:endParaRPr lang="en-US" sz="2800" dirty="0" smtClean="0">
              <a:solidFill>
                <a:srgbClr val="7030A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Therefore</a:t>
            </a:r>
            <a:r>
              <a:rPr lang="en-US" sz="2800" dirty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, US features at the time of diagnosis can serve as a useful tool for predicting biological behavior in </a:t>
            </a:r>
            <a:r>
              <a:rPr lang="en-US" sz="2800" dirty="0" smtClean="0">
                <a:solidFill>
                  <a:srgbClr val="7030A0"/>
                </a:solidFill>
                <a:ea typeface="Verdana" pitchFamily="34" charset="0"/>
                <a:cs typeface="Verdana" pitchFamily="34" charset="0"/>
              </a:rPr>
              <a:t>PTC.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04864"/>
            <a:ext cx="74676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99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individual ultrasound features are not accurate predictors of thyroid cancer. </a:t>
            </a:r>
          </a:p>
        </p:txBody>
      </p:sp>
      <p:pic>
        <p:nvPicPr>
          <p:cNvPr id="4" name="Picture 2" descr="C:\Users\sima\Documents\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140" y="3284736"/>
            <a:ext cx="664939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2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188640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                                                                                      </a:t>
            </a:r>
          </a:p>
          <a:p>
            <a:r>
              <a:rPr lang="en-US" sz="36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Position</a:t>
            </a:r>
          </a:p>
          <a:p>
            <a:endParaRPr lang="en-US" b="1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each </a:t>
            </a:r>
            <a:r>
              <a:rPr lang="en-US" sz="2000" dirty="0">
                <a:solidFill>
                  <a:srgbClr val="C00000"/>
                </a:solidFill>
              </a:rPr>
              <a:t>thyroid lobe can </a:t>
            </a:r>
            <a:r>
              <a:rPr lang="en-US" sz="2000" dirty="0" smtClean="0">
                <a:solidFill>
                  <a:srgbClr val="C00000"/>
                </a:solidFill>
              </a:rPr>
              <a:t>be  divided </a:t>
            </a:r>
            <a:r>
              <a:rPr lang="en-US" sz="2000" dirty="0">
                <a:solidFill>
                  <a:srgbClr val="C00000"/>
                </a:solidFill>
              </a:rPr>
              <a:t>into three portions: </a:t>
            </a:r>
            <a:r>
              <a:rPr lang="en-US" sz="2000" dirty="0">
                <a:solidFill>
                  <a:srgbClr val="0099CC"/>
                </a:solidFill>
              </a:rPr>
              <a:t>one </a:t>
            </a:r>
            <a:r>
              <a:rPr lang="en-US" sz="2000" i="1" dirty="0">
                <a:solidFill>
                  <a:srgbClr val="0099CC"/>
                </a:solidFill>
              </a:rPr>
              <a:t>third superior </a:t>
            </a:r>
            <a:endParaRPr lang="en-US" sz="2000" dirty="0">
              <a:solidFill>
                <a:srgbClr val="0099CC"/>
              </a:solidFill>
            </a:endParaRPr>
          </a:p>
          <a:p>
            <a:r>
              <a:rPr lang="en-US" sz="2000" dirty="0" smtClean="0">
                <a:solidFill>
                  <a:srgbClr val="0099CC"/>
                </a:solidFill>
              </a:rPr>
              <a:t>                                                                                                 one </a:t>
            </a:r>
            <a:r>
              <a:rPr lang="en-US" sz="2000" i="1" dirty="0" smtClean="0">
                <a:solidFill>
                  <a:srgbClr val="0099CC"/>
                </a:solidFill>
              </a:rPr>
              <a:t>thirdmedium </a:t>
            </a:r>
          </a:p>
          <a:p>
            <a:r>
              <a:rPr lang="en-US" sz="2000" dirty="0">
                <a:solidFill>
                  <a:srgbClr val="0099CC"/>
                </a:solidFill>
              </a:rPr>
              <a:t> </a:t>
            </a:r>
            <a:r>
              <a:rPr lang="en-US" sz="2000" dirty="0" smtClean="0">
                <a:solidFill>
                  <a:srgbClr val="0099CC"/>
                </a:solidFill>
              </a:rPr>
              <a:t>                                                                                                </a:t>
            </a:r>
            <a:r>
              <a:rPr lang="en-US" sz="2000" dirty="0">
                <a:solidFill>
                  <a:srgbClr val="0099CC"/>
                </a:solidFill>
              </a:rPr>
              <a:t>one </a:t>
            </a:r>
            <a:r>
              <a:rPr lang="en-US" sz="2000" i="1" dirty="0">
                <a:solidFill>
                  <a:srgbClr val="0099CC"/>
                </a:solidFill>
              </a:rPr>
              <a:t>third inferior </a:t>
            </a:r>
            <a:endParaRPr lang="en-US" sz="2000" i="1" dirty="0" smtClean="0">
              <a:solidFill>
                <a:srgbClr val="0099CC"/>
              </a:solidFill>
            </a:endParaRPr>
          </a:p>
          <a:p>
            <a:endParaRPr lang="en-US" sz="2000" dirty="0" smtClean="0">
              <a:solidFill>
                <a:srgbClr val="FFCC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each </a:t>
            </a:r>
            <a:r>
              <a:rPr lang="en-US" sz="2000" dirty="0">
                <a:solidFill>
                  <a:srgbClr val="C00000"/>
                </a:solidFill>
              </a:rPr>
              <a:t>portion </a:t>
            </a:r>
            <a:r>
              <a:rPr lang="en-US" sz="2000" dirty="0" smtClean="0">
                <a:solidFill>
                  <a:srgbClr val="C00000"/>
                </a:solidFill>
              </a:rPr>
              <a:t>can be </a:t>
            </a:r>
            <a:r>
              <a:rPr lang="en-US" sz="2000" dirty="0">
                <a:solidFill>
                  <a:srgbClr val="C00000"/>
                </a:solidFill>
              </a:rPr>
              <a:t>further subdivided into two sub-portions: </a:t>
            </a:r>
            <a:r>
              <a:rPr lang="en-US" sz="2000" i="1" dirty="0" smtClean="0">
                <a:solidFill>
                  <a:srgbClr val="0099CC"/>
                </a:solidFill>
              </a:rPr>
              <a:t>anterior</a:t>
            </a:r>
            <a:endParaRPr lang="en-US" sz="2000" dirty="0">
              <a:solidFill>
                <a:srgbClr val="0099CC"/>
              </a:solidFill>
            </a:endParaRPr>
          </a:p>
          <a:p>
            <a:r>
              <a:rPr lang="en-US" sz="2000" i="1" dirty="0" smtClean="0">
                <a:solidFill>
                  <a:srgbClr val="0099CC"/>
                </a:solidFill>
              </a:rPr>
              <a:t>                                                                                                                 posterior </a:t>
            </a:r>
          </a:p>
          <a:p>
            <a:endParaRPr lang="en-US" sz="2000" i="1" dirty="0">
              <a:solidFill>
                <a:srgbClr val="0099CC"/>
              </a:solidFill>
            </a:endParaRPr>
          </a:p>
          <a:p>
            <a:r>
              <a:rPr lang="en-US" sz="2000" dirty="0" smtClean="0">
                <a:solidFill>
                  <a:srgbClr val="0099CC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Isthmus </a:t>
            </a:r>
            <a:r>
              <a:rPr lang="en-US" sz="2000" dirty="0">
                <a:solidFill>
                  <a:srgbClr val="C00000"/>
                </a:solidFill>
              </a:rPr>
              <a:t>can be divided into: 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i="1" dirty="0" smtClean="0">
                <a:solidFill>
                  <a:srgbClr val="0099CC"/>
                </a:solidFill>
              </a:rPr>
              <a:t>right </a:t>
            </a:r>
            <a:r>
              <a:rPr lang="en-US" sz="2000" i="1" dirty="0">
                <a:solidFill>
                  <a:srgbClr val="0099CC"/>
                </a:solidFill>
              </a:rPr>
              <a:t>parahistmic </a:t>
            </a:r>
            <a:endParaRPr lang="en-US" sz="2000" dirty="0">
              <a:solidFill>
                <a:srgbClr val="0099CC"/>
              </a:solidFill>
            </a:endParaRPr>
          </a:p>
          <a:p>
            <a:r>
              <a:rPr lang="en-US" sz="2000" i="1" dirty="0" smtClean="0">
                <a:solidFill>
                  <a:srgbClr val="0099CC"/>
                </a:solidFill>
              </a:rPr>
              <a:t>                                                      left parahistmic</a:t>
            </a:r>
          </a:p>
          <a:p>
            <a:r>
              <a:rPr lang="en-US" sz="2000" i="1" dirty="0" smtClean="0">
                <a:solidFill>
                  <a:srgbClr val="0099CC"/>
                </a:solidFill>
              </a:rPr>
              <a:t> </a:t>
            </a:r>
            <a:r>
              <a:rPr lang="en-US" sz="2000" dirty="0">
                <a:solidFill>
                  <a:srgbClr val="0099CC"/>
                </a:solidFill>
              </a:rPr>
              <a:t> </a:t>
            </a:r>
            <a:r>
              <a:rPr lang="en-US" sz="2000" dirty="0" smtClean="0">
                <a:solidFill>
                  <a:srgbClr val="0099CC"/>
                </a:solidFill>
              </a:rPr>
              <a:t>                                                    </a:t>
            </a:r>
            <a:r>
              <a:rPr lang="en-US" sz="2000" i="1" dirty="0">
                <a:solidFill>
                  <a:srgbClr val="0099CC"/>
                </a:solidFill>
              </a:rPr>
              <a:t>central part </a:t>
            </a:r>
            <a:endParaRPr lang="en-US" sz="2000" i="1" dirty="0" smtClean="0">
              <a:solidFill>
                <a:srgbClr val="0099CC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99CC"/>
                </a:solidFill>
              </a:rPr>
              <a:t>Seldom</a:t>
            </a:r>
            <a:r>
              <a:rPr lang="en-US" sz="2000" dirty="0">
                <a:solidFill>
                  <a:srgbClr val="0099CC"/>
                </a:solidFill>
              </a:rPr>
              <a:t>, thyroid nodules are located in the </a:t>
            </a:r>
            <a:r>
              <a:rPr lang="en-US" sz="2000" dirty="0" smtClean="0">
                <a:solidFill>
                  <a:srgbClr val="0099CC"/>
                </a:solidFill>
              </a:rPr>
              <a:t>pyramidal lobe </a:t>
            </a:r>
            <a:r>
              <a:rPr lang="en-US" sz="2000" dirty="0">
                <a:solidFill>
                  <a:srgbClr val="0099CC"/>
                </a:solidFill>
              </a:rPr>
              <a:t>and more rarely they can be ectopic.</a:t>
            </a:r>
          </a:p>
        </p:txBody>
      </p:sp>
    </p:spTree>
    <p:extLst>
      <p:ext uri="{BB962C8B-B14F-4D97-AF65-F5344CB8AC3E}">
        <p14:creationId xmlns:p14="http://schemas.microsoft.com/office/powerpoint/2010/main" xmlns="" val="42557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Extracapsular Relationships</a:t>
            </a:r>
            <a:endParaRPr lang="en-US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99CC"/>
                </a:solidFill>
              </a:rPr>
              <a:t>The thyroid capsule may be simply deformed by </a:t>
            </a:r>
            <a:r>
              <a:rPr lang="en-US" sz="2400" dirty="0" smtClean="0">
                <a:solidFill>
                  <a:srgbClr val="0099CC"/>
                </a:solidFill>
              </a:rPr>
              <a:t>nodules without </a:t>
            </a:r>
            <a:r>
              <a:rPr lang="en-US" sz="2400" dirty="0">
                <a:solidFill>
                  <a:srgbClr val="0099CC"/>
                </a:solidFill>
              </a:rPr>
              <a:t>interruption of its </a:t>
            </a:r>
            <a:r>
              <a:rPr lang="en-US" sz="2400" dirty="0">
                <a:solidFill>
                  <a:srgbClr val="C00000"/>
                </a:solidFill>
              </a:rPr>
              <a:t>hyperechogenicity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7525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58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" y="4584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Invasion:</a:t>
            </a:r>
            <a:r>
              <a:rPr lang="en-US" sz="2400" dirty="0" smtClean="0">
                <a:solidFill>
                  <a:srgbClr val="0099CC"/>
                </a:solidFill>
              </a:rPr>
              <a:t>crosses </a:t>
            </a:r>
            <a:r>
              <a:rPr lang="en-US" sz="2400" dirty="0">
                <a:solidFill>
                  <a:srgbClr val="0099CC"/>
                </a:solidFill>
              </a:rPr>
              <a:t>the thyroid capsule invading the </a:t>
            </a:r>
            <a:r>
              <a:rPr lang="en-US" sz="2400" dirty="0" smtClean="0">
                <a:solidFill>
                  <a:srgbClr val="0099CC"/>
                </a:solidFill>
              </a:rPr>
              <a:t>nearby structures</a:t>
            </a:r>
            <a:r>
              <a:rPr lang="en-US" sz="2400" dirty="0">
                <a:solidFill>
                  <a:srgbClr val="0099CC"/>
                </a:solidFill>
              </a:rPr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331" y="1844824"/>
            <a:ext cx="45365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63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99CC"/>
                </a:solidFill>
              </a:rPr>
              <a:t>Thyroid nodules </a:t>
            </a:r>
            <a:r>
              <a:rPr lang="en-US" dirty="0">
                <a:solidFill>
                  <a:srgbClr val="0099CC"/>
                </a:solidFill>
              </a:rPr>
              <a:t>can be classified as</a:t>
            </a:r>
            <a:r>
              <a:rPr lang="en-US" dirty="0" smtClean="0">
                <a:solidFill>
                  <a:srgbClr val="0099CC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ovoid</a:t>
            </a:r>
            <a:r>
              <a:rPr lang="en-US" i="1" dirty="0" smtClean="0">
                <a:solidFill>
                  <a:srgbClr val="0099CC"/>
                </a:solidFill>
              </a:rPr>
              <a:t> </a:t>
            </a:r>
            <a:r>
              <a:rPr lang="en-US" dirty="0" smtClean="0">
                <a:solidFill>
                  <a:srgbClr val="0099CC"/>
                </a:solidFill>
              </a:rPr>
              <a:t>(when the anteroposterior diameter of a nodule is less than its transverse diameter on a transverse or longitudinal plane) </a:t>
            </a:r>
          </a:p>
          <a:p>
            <a:pPr marL="0" indent="0">
              <a:buNone/>
            </a:pPr>
            <a:endParaRPr lang="en-US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169" y="3356992"/>
            <a:ext cx="4464496" cy="30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58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14744</TotalTime>
  <Words>1290</Words>
  <Application>Microsoft Office PowerPoint</Application>
  <PresentationFormat>On-screen Show (4:3)</PresentationFormat>
  <Paragraphs>245</Paragraphs>
  <Slides>54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Thermal</vt:lpstr>
      <vt:lpstr>Slide 1</vt:lpstr>
      <vt:lpstr>ATA gildline</vt:lpstr>
      <vt:lpstr>Slide 3</vt:lpstr>
      <vt:lpstr>Slide 4</vt:lpstr>
      <vt:lpstr>Slide 5</vt:lpstr>
      <vt:lpstr>Slide 6</vt:lpstr>
      <vt:lpstr>Extracapsular Relationships</vt:lpstr>
      <vt:lpstr>Slide 8</vt:lpstr>
      <vt:lpstr>Shape</vt:lpstr>
      <vt:lpstr>Slide 10</vt:lpstr>
      <vt:lpstr>Internal Content</vt:lpstr>
      <vt:lpstr>Slide 12</vt:lpstr>
      <vt:lpstr>Slide 13</vt:lpstr>
      <vt:lpstr>Slide 14</vt:lpstr>
      <vt:lpstr>Echogenicity</vt:lpstr>
      <vt:lpstr>Slide 16</vt:lpstr>
      <vt:lpstr>Slide 17</vt:lpstr>
      <vt:lpstr>Presence of Calcifications</vt:lpstr>
      <vt:lpstr>Slide 19</vt:lpstr>
      <vt:lpstr>Margins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</dc:creator>
  <cp:lastModifiedBy>atri</cp:lastModifiedBy>
  <cp:revision>167</cp:revision>
  <dcterms:created xsi:type="dcterms:W3CDTF">2014-03-25T21:16:49Z</dcterms:created>
  <dcterms:modified xsi:type="dcterms:W3CDTF">2014-04-08T03:52:55Z</dcterms:modified>
</cp:coreProperties>
</file>