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5" r:id="rId1"/>
  </p:sldMasterIdLst>
  <p:notesMasterIdLst>
    <p:notesMasterId r:id="rId54"/>
  </p:notesMasterIdLst>
  <p:sldIdLst>
    <p:sldId id="256" r:id="rId2"/>
    <p:sldId id="257" r:id="rId3"/>
    <p:sldId id="258" r:id="rId4"/>
    <p:sldId id="259" r:id="rId5"/>
    <p:sldId id="302" r:id="rId6"/>
    <p:sldId id="260" r:id="rId7"/>
    <p:sldId id="261" r:id="rId8"/>
    <p:sldId id="303" r:id="rId9"/>
    <p:sldId id="304" r:id="rId10"/>
    <p:sldId id="262" r:id="rId11"/>
    <p:sldId id="263" r:id="rId12"/>
    <p:sldId id="309" r:id="rId13"/>
    <p:sldId id="264" r:id="rId14"/>
    <p:sldId id="292"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94" r:id="rId28"/>
    <p:sldId id="295" r:id="rId29"/>
    <p:sldId id="318" r:id="rId30"/>
    <p:sldId id="319" r:id="rId31"/>
    <p:sldId id="286" r:id="rId32"/>
    <p:sldId id="277" r:id="rId33"/>
    <p:sldId id="305" r:id="rId34"/>
    <p:sldId id="306" r:id="rId35"/>
    <p:sldId id="307" r:id="rId36"/>
    <p:sldId id="308" r:id="rId37"/>
    <p:sldId id="278" r:id="rId38"/>
    <p:sldId id="279" r:id="rId39"/>
    <p:sldId id="280" r:id="rId40"/>
    <p:sldId id="281" r:id="rId41"/>
    <p:sldId id="288" r:id="rId42"/>
    <p:sldId id="290" r:id="rId43"/>
    <p:sldId id="310" r:id="rId44"/>
    <p:sldId id="317" r:id="rId45"/>
    <p:sldId id="312" r:id="rId46"/>
    <p:sldId id="313" r:id="rId47"/>
    <p:sldId id="314" r:id="rId48"/>
    <p:sldId id="315" r:id="rId49"/>
    <p:sldId id="316" r:id="rId50"/>
    <p:sldId id="298" r:id="rId51"/>
    <p:sldId id="299" r:id="rId52"/>
    <p:sldId id="321"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6" autoAdjust="0"/>
    <p:restoredTop sz="94660"/>
  </p:normalViewPr>
  <p:slideViewPr>
    <p:cSldViewPr snapToGrid="0">
      <p:cViewPr varScale="1">
        <p:scale>
          <a:sx n="86" d="100"/>
          <a:sy n="86" d="100"/>
        </p:scale>
        <p:origin x="48" y="45"/>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0DC93F-7F95-4B81-92FF-BD306176202B}" type="datetimeFigureOut">
              <a:rPr lang="en-US" smtClean="0"/>
              <a:t>11/15/2018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8FC520-B095-4831-A62F-DB3ECFD3B8FA}" type="slidenum">
              <a:rPr lang="en-US" smtClean="0"/>
              <a:t>‹#›</a:t>
            </a:fld>
            <a:endParaRPr lang="en-US"/>
          </a:p>
        </p:txBody>
      </p:sp>
    </p:spTree>
    <p:extLst>
      <p:ext uri="{BB962C8B-B14F-4D97-AF65-F5344CB8AC3E}">
        <p14:creationId xmlns:p14="http://schemas.microsoft.com/office/powerpoint/2010/main" val="38353004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8FC520-B095-4831-A62F-DB3ECFD3B8FA}" type="slidenum">
              <a:rPr lang="en-US" smtClean="0"/>
              <a:t>12</a:t>
            </a:fld>
            <a:endParaRPr lang="en-US"/>
          </a:p>
        </p:txBody>
      </p:sp>
    </p:spTree>
    <p:extLst>
      <p:ext uri="{BB962C8B-B14F-4D97-AF65-F5344CB8AC3E}">
        <p14:creationId xmlns:p14="http://schemas.microsoft.com/office/powerpoint/2010/main" val="10411210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8"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hangingPunct="0">
              <a:tabLst>
                <a:tab pos="723900" algn="l"/>
                <a:tab pos="1447800" algn="l"/>
                <a:tab pos="2171700" algn="l"/>
                <a:tab pos="2895600" algn="l"/>
              </a:tabLst>
              <a:defRPr sz="1400">
                <a:solidFill>
                  <a:schemeClr val="bg1"/>
                </a:solidFill>
                <a:latin typeface="Arial" panose="020B0604020202020204" pitchFamily="34" charset="0"/>
                <a:ea typeface="ＭＳ Ｐゴシック" panose="020B0600070205080204" pitchFamily="34" charset="-128"/>
              </a:defRPr>
            </a:lvl1pPr>
            <a:lvl2pPr eaLnBrk="0" hangingPunct="0">
              <a:tabLst>
                <a:tab pos="723900" algn="l"/>
                <a:tab pos="1447800" algn="l"/>
                <a:tab pos="2171700" algn="l"/>
                <a:tab pos="2895600" algn="l"/>
              </a:tabLst>
              <a:defRPr sz="1400">
                <a:solidFill>
                  <a:schemeClr val="bg1"/>
                </a:solidFill>
                <a:latin typeface="Arial" panose="020B0604020202020204" pitchFamily="34" charset="0"/>
                <a:ea typeface="ＭＳ Ｐゴシック" panose="020B0600070205080204" pitchFamily="34" charset="-128"/>
              </a:defRPr>
            </a:lvl2pPr>
            <a:lvl3pPr eaLnBrk="0" hangingPunct="0">
              <a:tabLst>
                <a:tab pos="723900" algn="l"/>
                <a:tab pos="1447800" algn="l"/>
                <a:tab pos="2171700" algn="l"/>
                <a:tab pos="2895600" algn="l"/>
              </a:tabLst>
              <a:defRPr sz="1400">
                <a:solidFill>
                  <a:schemeClr val="bg1"/>
                </a:solidFill>
                <a:latin typeface="Arial" panose="020B0604020202020204" pitchFamily="34" charset="0"/>
                <a:ea typeface="ＭＳ Ｐゴシック" panose="020B0600070205080204" pitchFamily="34" charset="-128"/>
              </a:defRPr>
            </a:lvl3pPr>
            <a:lvl4pPr eaLnBrk="0" hangingPunct="0">
              <a:tabLst>
                <a:tab pos="723900" algn="l"/>
                <a:tab pos="1447800" algn="l"/>
                <a:tab pos="2171700" algn="l"/>
                <a:tab pos="2895600" algn="l"/>
              </a:tabLst>
              <a:defRPr sz="1400">
                <a:solidFill>
                  <a:schemeClr val="bg1"/>
                </a:solidFill>
                <a:latin typeface="Arial" panose="020B0604020202020204" pitchFamily="34" charset="0"/>
                <a:ea typeface="ＭＳ Ｐゴシック" panose="020B0600070205080204" pitchFamily="34" charset="-128"/>
              </a:defRPr>
            </a:lvl4pPr>
            <a:lvl5pPr eaLnBrk="0" hangingPunct="0">
              <a:tabLst>
                <a:tab pos="723900" algn="l"/>
                <a:tab pos="1447800" algn="l"/>
                <a:tab pos="2171700" algn="l"/>
                <a:tab pos="2895600" algn="l"/>
              </a:tabLst>
              <a:defRPr sz="1400">
                <a:solidFill>
                  <a:schemeClr val="bg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400">
                <a:solidFill>
                  <a:schemeClr val="bg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400">
                <a:solidFill>
                  <a:schemeClr val="bg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400">
                <a:solidFill>
                  <a:schemeClr val="bg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400">
                <a:solidFill>
                  <a:schemeClr val="bg1"/>
                </a:solidFill>
                <a:latin typeface="Arial" panose="020B0604020202020204" pitchFamily="34" charset="0"/>
                <a:ea typeface="ＭＳ Ｐゴシック" panose="020B0600070205080204" pitchFamily="34" charset="-128"/>
              </a:defRPr>
            </a:lvl9pPr>
          </a:lstStyle>
          <a:p>
            <a:pPr eaLnBrk="1" hangingPunct="1"/>
            <a:fld id="{283DF720-C04D-4875-B50D-5BA840AC2CFC}" type="slidenum">
              <a:rPr lang="en-US" altLang="en-US">
                <a:solidFill>
                  <a:srgbClr val="303D22"/>
                </a:solidFill>
              </a:rPr>
              <a:pPr eaLnBrk="1" hangingPunct="1"/>
              <a:t>31</a:t>
            </a:fld>
            <a:endParaRPr lang="en-US" altLang="en-US" dirty="0">
              <a:solidFill>
                <a:srgbClr val="303D22"/>
              </a:solidFill>
            </a:endParaRPr>
          </a:p>
        </p:txBody>
      </p:sp>
      <p:sp>
        <p:nvSpPr>
          <p:cNvPr id="9219" name="Rectangle 1"/>
          <p:cNvSpPr>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20" name="Rectangle 2"/>
          <p:cNvSpPr>
            <a:spLocks noGrp="1" noChangeArrowheads="1"/>
          </p:cNvSpPr>
          <p:nvPr>
            <p:ph type="body" idx="1"/>
          </p:nvPr>
        </p:nvSpPr>
        <p:spPr>
          <a:xfrm>
            <a:off x="755650" y="5078413"/>
            <a:ext cx="6048375" cy="4811712"/>
          </a:xfrm>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smtClean="0">
              <a:latin typeface="Times New Roman" panose="02020603050405020304" pitchFamily="18" charset="0"/>
            </a:endParaRPr>
          </a:p>
        </p:txBody>
      </p:sp>
    </p:spTree>
    <p:extLst>
      <p:ext uri="{BB962C8B-B14F-4D97-AF65-F5344CB8AC3E}">
        <p14:creationId xmlns:p14="http://schemas.microsoft.com/office/powerpoint/2010/main" val="22247909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hangingPunct="0">
              <a:tabLst>
                <a:tab pos="723900" algn="l"/>
                <a:tab pos="1447800" algn="l"/>
                <a:tab pos="2171700" algn="l"/>
                <a:tab pos="2895600" algn="l"/>
              </a:tabLst>
              <a:defRPr sz="1400">
                <a:solidFill>
                  <a:schemeClr val="bg1"/>
                </a:solidFill>
                <a:latin typeface="Arial" panose="020B0604020202020204" pitchFamily="34" charset="0"/>
                <a:ea typeface="ＭＳ Ｐゴシック" panose="020B0600070205080204" pitchFamily="34" charset="-128"/>
              </a:defRPr>
            </a:lvl1pPr>
            <a:lvl2pPr eaLnBrk="0" hangingPunct="0">
              <a:tabLst>
                <a:tab pos="723900" algn="l"/>
                <a:tab pos="1447800" algn="l"/>
                <a:tab pos="2171700" algn="l"/>
                <a:tab pos="2895600" algn="l"/>
              </a:tabLst>
              <a:defRPr sz="1400">
                <a:solidFill>
                  <a:schemeClr val="bg1"/>
                </a:solidFill>
                <a:latin typeface="Arial" panose="020B0604020202020204" pitchFamily="34" charset="0"/>
                <a:ea typeface="ＭＳ Ｐゴシック" panose="020B0600070205080204" pitchFamily="34" charset="-128"/>
              </a:defRPr>
            </a:lvl2pPr>
            <a:lvl3pPr eaLnBrk="0" hangingPunct="0">
              <a:tabLst>
                <a:tab pos="723900" algn="l"/>
                <a:tab pos="1447800" algn="l"/>
                <a:tab pos="2171700" algn="l"/>
                <a:tab pos="2895600" algn="l"/>
              </a:tabLst>
              <a:defRPr sz="1400">
                <a:solidFill>
                  <a:schemeClr val="bg1"/>
                </a:solidFill>
                <a:latin typeface="Arial" panose="020B0604020202020204" pitchFamily="34" charset="0"/>
                <a:ea typeface="ＭＳ Ｐゴシック" panose="020B0600070205080204" pitchFamily="34" charset="-128"/>
              </a:defRPr>
            </a:lvl3pPr>
            <a:lvl4pPr eaLnBrk="0" hangingPunct="0">
              <a:tabLst>
                <a:tab pos="723900" algn="l"/>
                <a:tab pos="1447800" algn="l"/>
                <a:tab pos="2171700" algn="l"/>
                <a:tab pos="2895600" algn="l"/>
              </a:tabLst>
              <a:defRPr sz="1400">
                <a:solidFill>
                  <a:schemeClr val="bg1"/>
                </a:solidFill>
                <a:latin typeface="Arial" panose="020B0604020202020204" pitchFamily="34" charset="0"/>
                <a:ea typeface="ＭＳ Ｐゴシック" panose="020B0600070205080204" pitchFamily="34" charset="-128"/>
              </a:defRPr>
            </a:lvl4pPr>
            <a:lvl5pPr eaLnBrk="0" hangingPunct="0">
              <a:tabLst>
                <a:tab pos="723900" algn="l"/>
                <a:tab pos="1447800" algn="l"/>
                <a:tab pos="2171700" algn="l"/>
                <a:tab pos="2895600" algn="l"/>
              </a:tabLst>
              <a:defRPr sz="1400">
                <a:solidFill>
                  <a:schemeClr val="bg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400">
                <a:solidFill>
                  <a:schemeClr val="bg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400">
                <a:solidFill>
                  <a:schemeClr val="bg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400">
                <a:solidFill>
                  <a:schemeClr val="bg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400">
                <a:solidFill>
                  <a:schemeClr val="bg1"/>
                </a:solidFill>
                <a:latin typeface="Arial" panose="020B0604020202020204" pitchFamily="34" charset="0"/>
                <a:ea typeface="ＭＳ Ｐゴシック" panose="020B0600070205080204" pitchFamily="34" charset="-128"/>
              </a:defRPr>
            </a:lvl9pPr>
          </a:lstStyle>
          <a:p>
            <a:pPr eaLnBrk="1" hangingPunct="1"/>
            <a:fld id="{04E27F27-91D8-4651-A9A9-BC727E2AA847}" type="slidenum">
              <a:rPr lang="en-US" altLang="en-US">
                <a:solidFill>
                  <a:srgbClr val="303D22"/>
                </a:solidFill>
              </a:rPr>
              <a:pPr eaLnBrk="1" hangingPunct="1"/>
              <a:t>33</a:t>
            </a:fld>
            <a:endParaRPr lang="en-US" altLang="en-US">
              <a:solidFill>
                <a:srgbClr val="303D22"/>
              </a:solidFill>
            </a:endParaRPr>
          </a:p>
        </p:txBody>
      </p:sp>
      <p:sp>
        <p:nvSpPr>
          <p:cNvPr id="11267" name="Rectangle 1"/>
          <p:cNvSpPr>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268" name="Rectangle 2"/>
          <p:cNvSpPr>
            <a:spLocks noGrp="1" noChangeArrowheads="1"/>
          </p:cNvSpPr>
          <p:nvPr>
            <p:ph type="body" idx="1"/>
          </p:nvPr>
        </p:nvSpPr>
        <p:spPr>
          <a:xfrm>
            <a:off x="755650" y="5078413"/>
            <a:ext cx="6048375" cy="4811712"/>
          </a:xfrm>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24042920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p:sp>
      <p:sp>
        <p:nvSpPr>
          <p:cNvPr id="12291" name="Notes Placeholder 2"/>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New Roman" panose="02020603050405020304" pitchFamily="18" charset="0"/>
              </a:rPr>
              <a:t>Care and close supervision of diabetes management is increasingly shifted from parents and other older adults throughout childhood and adolescence; however, the shift from pediatric to adult health care providers often occurs very abruptly as the older teen enters the next developmental stage, referred to as emerging adulthood,</a:t>
            </a:r>
            <a:r>
              <a:rPr lang="en-US" altLang="en-US" baseline="30000" smtClean="0">
                <a:latin typeface="Times New Roman" panose="02020603050405020304" pitchFamily="18" charset="0"/>
              </a:rPr>
              <a:t>1</a:t>
            </a:r>
            <a:r>
              <a:rPr lang="en-US" altLang="en-US" smtClean="0">
                <a:latin typeface="Times New Roman" panose="02020603050405020304" pitchFamily="18" charset="0"/>
              </a:rPr>
              <a:t> a critical period for young people who have diabetes</a:t>
            </a:r>
          </a:p>
          <a:p>
            <a:r>
              <a:rPr lang="en-US" altLang="en-US" smtClean="0">
                <a:latin typeface="Times New Roman" panose="02020603050405020304" pitchFamily="18" charset="0"/>
              </a:rPr>
              <a:t>Though scientific evidence continues to be limited, it is clear that early and ongoing attention be given to comprehensive coordinated planning for seamless transition of all youth from pediatric to adult health care</a:t>
            </a:r>
            <a:r>
              <a:rPr lang="en-US" altLang="en-US" baseline="30000" smtClean="0">
                <a:latin typeface="Times New Roman" panose="02020603050405020304" pitchFamily="18" charset="0"/>
              </a:rPr>
              <a:t>2,3</a:t>
            </a:r>
          </a:p>
          <a:p>
            <a:r>
              <a:rPr lang="en-US" altLang="en-US" smtClean="0">
                <a:latin typeface="Times New Roman" panose="02020603050405020304" pitchFamily="18" charset="0"/>
              </a:rPr>
              <a:t>A comprehensive discussion regarding the challenges faced during this period is found in the ADA position statement “Diabetes Care for Emerging Adults: Recommendations for the Transition from Pediatric to Adult Diabetes Care Systems”</a:t>
            </a:r>
            <a:r>
              <a:rPr lang="en-US" altLang="en-US" baseline="30000" smtClean="0">
                <a:latin typeface="Times New Roman" panose="02020603050405020304" pitchFamily="18" charset="0"/>
              </a:rPr>
              <a:t>3</a:t>
            </a:r>
          </a:p>
          <a:p>
            <a:r>
              <a:rPr lang="en-US" altLang="en-US" smtClean="0">
                <a:latin typeface="Times New Roman" panose="02020603050405020304" pitchFamily="18" charset="0"/>
              </a:rPr>
              <a:t>The National Diabetes Education Program (NDEP) has materials available to facilitate the transition process (http://ndep.nih.gov/transitions/) and The Endocrine Society in collaboration with the ADA and other organizations has developed transition tools for clinicians and youth/families:</a:t>
            </a:r>
            <a:br>
              <a:rPr lang="en-US" altLang="en-US" smtClean="0">
                <a:latin typeface="Times New Roman" panose="02020603050405020304" pitchFamily="18" charset="0"/>
              </a:rPr>
            </a:br>
            <a:r>
              <a:rPr lang="en-US" altLang="en-US" smtClean="0">
                <a:latin typeface="Times New Roman" panose="02020603050405020304" pitchFamily="18" charset="0"/>
              </a:rPr>
              <a:t>(http://www.endo-society.org/clinicalpractice/transition_of_care.cfm)</a:t>
            </a:r>
          </a:p>
          <a:p>
            <a:r>
              <a:rPr lang="en-US" altLang="en-US" smtClean="0">
                <a:latin typeface="Times New Roman" panose="02020603050405020304" pitchFamily="18" charset="0"/>
              </a:rPr>
              <a:t>This slide includes recommendations for transitioning teens with diabetes into adulthood</a:t>
            </a:r>
            <a:r>
              <a:rPr lang="en-US" altLang="en-US" baseline="30000" smtClean="0">
                <a:latin typeface="Times New Roman" panose="02020603050405020304" pitchFamily="18" charset="0"/>
              </a:rPr>
              <a:t>4</a:t>
            </a:r>
          </a:p>
        </p:txBody>
      </p:sp>
      <p:sp>
        <p:nvSpPr>
          <p:cNvPr id="12292" name="Slide Number Placeholder 3"/>
          <p:cNvSpPr txBox="1">
            <a:spLocks noGrp="1"/>
          </p:cNvSpPr>
          <p:nvPr/>
        </p:nvSpPr>
        <p:spPr bwMode="auto">
          <a:xfrm>
            <a:off x="4281488" y="10155238"/>
            <a:ext cx="3276600"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2340" tIns="51170" rIns="102340" bIns="51170" anchor="b"/>
          <a:lstStyle/>
          <a:p>
            <a:pPr algn="r"/>
            <a:fld id="{A5C710E7-8C96-4EC1-99D1-7CBB418007BA}" type="slidenum">
              <a:rPr lang="en-US" altLang="en-US" sz="1000">
                <a:solidFill>
                  <a:schemeClr val="tx1"/>
                </a:solidFill>
                <a:latin typeface="Calibri" panose="020F0502020204030204" pitchFamily="34" charset="0"/>
                <a:cs typeface="Arial" panose="020B0604020202020204" pitchFamily="34" charset="0"/>
              </a:rPr>
              <a:pPr algn="r"/>
              <a:t>41</a:t>
            </a:fld>
            <a:endParaRPr lang="en-US" altLang="en-US" sz="1000">
              <a:solidFill>
                <a:schemeClr val="tx1"/>
              </a:solidFill>
              <a:latin typeface="Calibri" panose="020F0502020204030204" pitchFamily="34" charset="0"/>
              <a:cs typeface="Arial" panose="020B0604020202020204" pitchFamily="34" charset="0"/>
            </a:endParaRPr>
          </a:p>
        </p:txBody>
      </p:sp>
      <p:sp>
        <p:nvSpPr>
          <p:cNvPr id="12293" name="TextBox 4"/>
          <p:cNvSpPr txBox="1">
            <a:spLocks noChangeArrowheads="1"/>
          </p:cNvSpPr>
          <p:nvPr/>
        </p:nvSpPr>
        <p:spPr bwMode="auto">
          <a:xfrm>
            <a:off x="757238" y="8983663"/>
            <a:ext cx="6045200" cy="179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2340" tIns="51170" rIns="102340" bIns="51170">
            <a:spAutoFit/>
          </a:bodyPr>
          <a:lstStyle>
            <a:lvl1pPr marL="228600" indent="-228600" eaLnBrk="0" hangingPunct="0">
              <a:defRPr sz="1400">
                <a:solidFill>
                  <a:schemeClr val="bg1"/>
                </a:solidFill>
                <a:latin typeface="Arial" panose="020B0604020202020204" pitchFamily="34" charset="0"/>
                <a:ea typeface="ＭＳ Ｐゴシック" panose="020B0600070205080204" pitchFamily="34" charset="-128"/>
              </a:defRPr>
            </a:lvl1pPr>
            <a:lvl2pPr eaLnBrk="0" hangingPunct="0">
              <a:defRPr sz="1400">
                <a:solidFill>
                  <a:schemeClr val="bg1"/>
                </a:solidFill>
                <a:latin typeface="Arial" panose="020B0604020202020204" pitchFamily="34" charset="0"/>
                <a:ea typeface="ＭＳ Ｐゴシック" panose="020B0600070205080204" pitchFamily="34" charset="-128"/>
              </a:defRPr>
            </a:lvl2pPr>
            <a:lvl3pPr eaLnBrk="0" hangingPunct="0">
              <a:defRPr sz="1400">
                <a:solidFill>
                  <a:schemeClr val="bg1"/>
                </a:solidFill>
                <a:latin typeface="Arial" panose="020B0604020202020204" pitchFamily="34" charset="0"/>
                <a:ea typeface="ＭＳ Ｐゴシック" panose="020B0600070205080204" pitchFamily="34" charset="-128"/>
              </a:defRPr>
            </a:lvl3pPr>
            <a:lvl4pPr eaLnBrk="0" hangingPunct="0">
              <a:defRPr sz="1400">
                <a:solidFill>
                  <a:schemeClr val="bg1"/>
                </a:solidFill>
                <a:latin typeface="Arial" panose="020B0604020202020204" pitchFamily="34" charset="0"/>
                <a:ea typeface="ＭＳ Ｐゴシック" panose="020B0600070205080204" pitchFamily="34" charset="-128"/>
              </a:defRPr>
            </a:lvl4pPr>
            <a:lvl5pPr eaLnBrk="0" hangingPunct="0">
              <a:defRPr sz="1400">
                <a:solidFill>
                  <a:schemeClr val="bg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defRPr sz="1400">
                <a:solidFill>
                  <a:schemeClr val="bg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defRPr sz="1400">
                <a:solidFill>
                  <a:schemeClr val="bg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defRPr sz="1400">
                <a:solidFill>
                  <a:schemeClr val="bg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defRPr sz="1400">
                <a:solidFill>
                  <a:schemeClr val="bg1"/>
                </a:solidFill>
                <a:latin typeface="Arial" panose="020B0604020202020204" pitchFamily="34" charset="0"/>
                <a:ea typeface="ＭＳ Ｐゴシック" panose="020B0600070205080204" pitchFamily="34" charset="-128"/>
              </a:defRPr>
            </a:lvl9pPr>
          </a:lstStyle>
          <a:p>
            <a:pPr eaLnBrk="1" hangingPunct="1">
              <a:spcBef>
                <a:spcPts val="675"/>
              </a:spcBef>
            </a:pPr>
            <a:r>
              <a:rPr lang="en-US" altLang="en-US" sz="1000" b="1">
                <a:solidFill>
                  <a:schemeClr val="tx1"/>
                </a:solidFill>
                <a:latin typeface="Calibri" panose="020F0502020204030204" pitchFamily="34" charset="0"/>
                <a:cs typeface="Arial" panose="020B0604020202020204" pitchFamily="34" charset="0"/>
              </a:rPr>
              <a:t>References</a:t>
            </a:r>
          </a:p>
          <a:p>
            <a:pPr eaLnBrk="1" hangingPunct="1">
              <a:buFont typeface="Calibri" panose="020F0502020204030204" pitchFamily="34" charset="0"/>
              <a:buAutoNum type="arabicPeriod"/>
            </a:pPr>
            <a:r>
              <a:rPr lang="en-US" altLang="en-US" sz="1000">
                <a:solidFill>
                  <a:schemeClr val="tx1"/>
                </a:solidFill>
                <a:latin typeface="Calibri" panose="020F0502020204030204" pitchFamily="34" charset="0"/>
                <a:cs typeface="Arial" panose="020B0604020202020204" pitchFamily="34" charset="0"/>
              </a:rPr>
              <a:t>Arnett JJ. Emerging adulthood. A theory of development from the late teens through the twenties. Am Psychol 2000;55:469–480</a:t>
            </a:r>
          </a:p>
          <a:p>
            <a:pPr eaLnBrk="1" hangingPunct="1">
              <a:buFont typeface="Calibri" panose="020F0502020204030204" pitchFamily="34" charset="0"/>
              <a:buAutoNum type="arabicPeriod"/>
            </a:pPr>
            <a:r>
              <a:rPr lang="en-US" altLang="en-US" sz="1000">
                <a:solidFill>
                  <a:schemeClr val="tx1"/>
                </a:solidFill>
                <a:latin typeface="Calibri" panose="020F0502020204030204" pitchFamily="34" charset="0"/>
                <a:cs typeface="Arial" panose="020B0604020202020204" pitchFamily="34" charset="0"/>
              </a:rPr>
              <a:t>Weissberg-Benchell J, Wolpert H, Anderson BJ. Transitioning from pediatric to adult care: a new approach to the post-adolescent young person with type 1 diabetes. Diabetes Care 2007;30:2441–2446</a:t>
            </a:r>
          </a:p>
          <a:p>
            <a:pPr eaLnBrk="1" hangingPunct="1">
              <a:buFont typeface="Calibri" panose="020F0502020204030204" pitchFamily="34" charset="0"/>
              <a:buAutoNum type="arabicPeriod"/>
            </a:pPr>
            <a:r>
              <a:rPr lang="en-US" altLang="en-US" sz="1000">
                <a:solidFill>
                  <a:schemeClr val="tx1"/>
                </a:solidFill>
                <a:latin typeface="Calibri" panose="020F0502020204030204" pitchFamily="34" charset="0"/>
                <a:cs typeface="Arial" panose="020B0604020202020204" pitchFamily="34" charset="0"/>
              </a:rPr>
              <a:t>Peters A, Laffel L, for the American Diabetes Association Transitions Working Group. Diabetes care for emerging adults: recommendations for transition from pediatric to adult diabetes care systems: a position statement of the American Diabetes Association, with representation by other groups. Diabetes Care 2011;34:2477–2485</a:t>
            </a:r>
          </a:p>
          <a:p>
            <a:pPr eaLnBrk="1" hangingPunct="1">
              <a:buFont typeface="Calibri" panose="020F0502020204030204" pitchFamily="34" charset="0"/>
              <a:buAutoNum type="arabicPeriod"/>
            </a:pPr>
            <a:r>
              <a:rPr lang="en-US" altLang="en-US" sz="1000">
                <a:solidFill>
                  <a:schemeClr val="tx1"/>
                </a:solidFill>
                <a:latin typeface="Calibri" panose="020F0502020204030204" pitchFamily="34" charset="0"/>
                <a:cs typeface="Arial" panose="020B0604020202020204" pitchFamily="34" charset="0"/>
              </a:rPr>
              <a:t>American Diabetes Association. Standards of medical care in diabetes—2014. Diabetes Care 2014;37(suppl 1):S53</a:t>
            </a:r>
          </a:p>
        </p:txBody>
      </p:sp>
    </p:spTree>
    <p:extLst>
      <p:ext uri="{BB962C8B-B14F-4D97-AF65-F5344CB8AC3E}">
        <p14:creationId xmlns:p14="http://schemas.microsoft.com/office/powerpoint/2010/main" val="20699757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p:sp>
      <p:sp>
        <p:nvSpPr>
          <p:cNvPr id="14339" name="Notes Placeholder 2"/>
          <p:cNvSpPr>
            <a:spLocks noGrp="1"/>
          </p:cNvSpPr>
          <p:nvPr>
            <p:ph type="body" idx="1"/>
          </p:nvPr>
        </p:nvSpPr>
        <p:spPr>
          <a:noFill/>
          <a:extLst>
            <a:ext uri="{91240B29-F687-4F45-9708-019B960494DF}">
              <a14:hiddenLine xmlns:a14="http://schemas.microsoft.com/office/drawing/2010/main" w="9525">
                <a:solidFill>
                  <a:srgbClr val="808080"/>
                </a:solidFill>
                <a:miter lim="800000"/>
                <a:headEnd/>
                <a:tailEnd/>
              </a14:hiddenLine>
            </a:ext>
          </a:extLst>
        </p:spPr>
        <p:txBody>
          <a:bodyPr/>
          <a:lstStyle/>
          <a:p>
            <a:endParaRPr lang="en-US" altLang="en-US" smtClean="0">
              <a:latin typeface="Times New Roman" panose="02020603050405020304" pitchFamily="18" charset="0"/>
            </a:endParaRPr>
          </a:p>
          <a:p>
            <a:r>
              <a:rPr lang="en-US" altLang="en-US" smtClean="0">
                <a:latin typeface="Times New Roman" panose="02020603050405020304" pitchFamily="18" charset="0"/>
              </a:rPr>
              <a:t>Though scientific evidence continues to be limited, it is clear that early and ongoing attention be given to comprehensive coordinated planning for seamless transition of all youth from pediatric to adult health care</a:t>
            </a:r>
          </a:p>
          <a:p>
            <a:endParaRPr lang="en-US" altLang="en-US" baseline="30000" smtClean="0">
              <a:latin typeface="Times New Roman" panose="02020603050405020304" pitchFamily="18" charset="0"/>
            </a:endParaRPr>
          </a:p>
          <a:p>
            <a:r>
              <a:rPr lang="en-US" altLang="en-US" smtClean="0">
                <a:latin typeface="Times New Roman" panose="02020603050405020304" pitchFamily="18" charset="0"/>
              </a:rPr>
              <a:t>A comprehensive discussion regarding the challenges faced during this period is found in the ADA position statement “Diabetes Care for Emerging Adults: Recommendations for the Transition from Pediatric to Adult Diabetes Care Systems”</a:t>
            </a:r>
          </a:p>
          <a:p>
            <a:endParaRPr lang="en-US" altLang="en-US" baseline="30000" smtClean="0">
              <a:latin typeface="Times New Roman" panose="02020603050405020304" pitchFamily="18" charset="0"/>
            </a:endParaRPr>
          </a:p>
          <a:p>
            <a:r>
              <a:rPr lang="en-US" altLang="en-US" smtClean="0">
                <a:latin typeface="Times New Roman" panose="02020603050405020304" pitchFamily="18" charset="0"/>
              </a:rPr>
              <a:t>The National Diabetes Education Program (NDEP) has materials available to facilitate the transition process (http://ndep.nih.gov/transitions/) and The Endocrine Society in collaboration with the ADA and other organizations has developed transition tools for clinicians and youth/families and those are available at endocrine.org   (http://www.endo-society.org/clinicalpractice/transition_of_care.cfm )</a:t>
            </a:r>
          </a:p>
          <a:p>
            <a:endParaRPr lang="en-US" altLang="en-US" smtClean="0">
              <a:latin typeface="Times New Roman" panose="02020603050405020304" pitchFamily="18" charset="0"/>
            </a:endParaRPr>
          </a:p>
          <a:p>
            <a:r>
              <a:rPr lang="en-US" altLang="en-US" b="1" smtClean="0">
                <a:latin typeface="Times New Roman" panose="02020603050405020304" pitchFamily="18" charset="0"/>
              </a:rPr>
              <a:t>[SLIDE]</a:t>
            </a:r>
          </a:p>
          <a:p>
            <a:endParaRPr lang="en-US" altLang="en-US" smtClean="0">
              <a:latin typeface="Times New Roman" panose="02020603050405020304" pitchFamily="18" charset="0"/>
            </a:endParaRPr>
          </a:p>
          <a:p>
            <a:endParaRPr lang="en-US" altLang="en-US" smtClean="0">
              <a:latin typeface="Times New Roman" panose="02020603050405020304" pitchFamily="18" charset="0"/>
            </a:endParaRPr>
          </a:p>
        </p:txBody>
      </p:sp>
      <p:sp>
        <p:nvSpPr>
          <p:cNvPr id="14340" name="Slide Number Placeholder 3"/>
          <p:cNvSpPr txBox="1">
            <a:spLocks noGrp="1"/>
          </p:cNvSpPr>
          <p:nvPr/>
        </p:nvSpPr>
        <p:spPr bwMode="auto">
          <a:xfrm>
            <a:off x="4281488" y="10155238"/>
            <a:ext cx="3276600"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2340" tIns="51170" rIns="102340" bIns="51170" anchor="b"/>
          <a:lstStyle/>
          <a:p>
            <a:pPr algn="r"/>
            <a:fld id="{D3095B4B-B429-4D11-9FE2-DFF700A7971D}" type="slidenum">
              <a:rPr lang="en-US" altLang="en-US" sz="1000">
                <a:solidFill>
                  <a:schemeClr val="tx1"/>
                </a:solidFill>
                <a:latin typeface="Calibri" panose="020F0502020204030204" pitchFamily="34" charset="0"/>
                <a:cs typeface="Arial" panose="020B0604020202020204" pitchFamily="34" charset="0"/>
              </a:rPr>
              <a:pPr algn="r"/>
              <a:t>42</a:t>
            </a:fld>
            <a:endParaRPr lang="en-US" altLang="en-US" sz="1000">
              <a:solidFill>
                <a:schemeClr val="tx1"/>
              </a:solidFill>
              <a:latin typeface="Calibri" panose="020F0502020204030204" pitchFamily="34" charset="0"/>
              <a:cs typeface="Arial" panose="020B0604020202020204" pitchFamily="34" charset="0"/>
            </a:endParaRPr>
          </a:p>
        </p:txBody>
      </p:sp>
      <p:sp>
        <p:nvSpPr>
          <p:cNvPr id="14341" name="TextBox 4"/>
          <p:cNvSpPr txBox="1">
            <a:spLocks noChangeArrowheads="1"/>
          </p:cNvSpPr>
          <p:nvPr/>
        </p:nvSpPr>
        <p:spPr bwMode="auto">
          <a:xfrm>
            <a:off x="757238" y="8983663"/>
            <a:ext cx="6045200" cy="179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2340" tIns="51170" rIns="102340" bIns="51170">
            <a:spAutoFit/>
          </a:bodyPr>
          <a:lstStyle>
            <a:lvl1pPr marL="228600" indent="-228600" eaLnBrk="0" hangingPunct="0">
              <a:defRPr sz="1400">
                <a:solidFill>
                  <a:schemeClr val="bg1"/>
                </a:solidFill>
                <a:latin typeface="Arial" panose="020B0604020202020204" pitchFamily="34" charset="0"/>
                <a:ea typeface="ＭＳ Ｐゴシック" panose="020B0600070205080204" pitchFamily="34" charset="-128"/>
              </a:defRPr>
            </a:lvl1pPr>
            <a:lvl2pPr eaLnBrk="0" hangingPunct="0">
              <a:defRPr sz="1400">
                <a:solidFill>
                  <a:schemeClr val="bg1"/>
                </a:solidFill>
                <a:latin typeface="Arial" panose="020B0604020202020204" pitchFamily="34" charset="0"/>
                <a:ea typeface="ＭＳ Ｐゴシック" panose="020B0600070205080204" pitchFamily="34" charset="-128"/>
              </a:defRPr>
            </a:lvl2pPr>
            <a:lvl3pPr eaLnBrk="0" hangingPunct="0">
              <a:defRPr sz="1400">
                <a:solidFill>
                  <a:schemeClr val="bg1"/>
                </a:solidFill>
                <a:latin typeface="Arial" panose="020B0604020202020204" pitchFamily="34" charset="0"/>
                <a:ea typeface="ＭＳ Ｐゴシック" panose="020B0600070205080204" pitchFamily="34" charset="-128"/>
              </a:defRPr>
            </a:lvl3pPr>
            <a:lvl4pPr eaLnBrk="0" hangingPunct="0">
              <a:defRPr sz="1400">
                <a:solidFill>
                  <a:schemeClr val="bg1"/>
                </a:solidFill>
                <a:latin typeface="Arial" panose="020B0604020202020204" pitchFamily="34" charset="0"/>
                <a:ea typeface="ＭＳ Ｐゴシック" panose="020B0600070205080204" pitchFamily="34" charset="-128"/>
              </a:defRPr>
            </a:lvl4pPr>
            <a:lvl5pPr eaLnBrk="0" hangingPunct="0">
              <a:defRPr sz="1400">
                <a:solidFill>
                  <a:schemeClr val="bg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defRPr sz="1400">
                <a:solidFill>
                  <a:schemeClr val="bg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defRPr sz="1400">
                <a:solidFill>
                  <a:schemeClr val="bg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defRPr sz="1400">
                <a:solidFill>
                  <a:schemeClr val="bg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defRPr sz="1400">
                <a:solidFill>
                  <a:schemeClr val="bg1"/>
                </a:solidFill>
                <a:latin typeface="Arial" panose="020B0604020202020204" pitchFamily="34" charset="0"/>
                <a:ea typeface="ＭＳ Ｐゴシック" panose="020B0600070205080204" pitchFamily="34" charset="-128"/>
              </a:defRPr>
            </a:lvl9pPr>
          </a:lstStyle>
          <a:p>
            <a:pPr eaLnBrk="1" hangingPunct="1">
              <a:spcBef>
                <a:spcPts val="675"/>
              </a:spcBef>
            </a:pPr>
            <a:r>
              <a:rPr lang="en-US" altLang="en-US" sz="1000" b="1">
                <a:solidFill>
                  <a:schemeClr val="tx1"/>
                </a:solidFill>
                <a:latin typeface="Calibri" panose="020F0502020204030204" pitchFamily="34" charset="0"/>
                <a:cs typeface="Arial" panose="020B0604020202020204" pitchFamily="34" charset="0"/>
              </a:rPr>
              <a:t>References</a:t>
            </a:r>
          </a:p>
          <a:p>
            <a:pPr eaLnBrk="1" hangingPunct="1">
              <a:buFont typeface="Calibri" panose="020F0502020204030204" pitchFamily="34" charset="0"/>
              <a:buNone/>
            </a:pPr>
            <a:r>
              <a:rPr lang="en-US" altLang="en-US" sz="1000">
                <a:solidFill>
                  <a:schemeClr val="tx1"/>
                </a:solidFill>
                <a:latin typeface="Calibri" panose="020F0502020204030204" pitchFamily="34" charset="0"/>
                <a:cs typeface="Arial" panose="020B0604020202020204" pitchFamily="34" charset="0"/>
              </a:rPr>
              <a:t>Arnett JJ. Emerging adulthood. A theory of development from the late teens through the twenties. Am Psychol 2000;55:469–480</a:t>
            </a:r>
          </a:p>
          <a:p>
            <a:pPr eaLnBrk="1" hangingPunct="1">
              <a:buFont typeface="Calibri" panose="020F0502020204030204" pitchFamily="34" charset="0"/>
              <a:buNone/>
            </a:pPr>
            <a:r>
              <a:rPr lang="en-US" altLang="en-US" sz="1000">
                <a:solidFill>
                  <a:schemeClr val="tx1"/>
                </a:solidFill>
                <a:latin typeface="Calibri" panose="020F0502020204030204" pitchFamily="34" charset="0"/>
                <a:cs typeface="Arial" panose="020B0604020202020204" pitchFamily="34" charset="0"/>
              </a:rPr>
              <a:t>Weissberg-Benchell J, Wolpert H, Anderson BJ. Transitioning from pediatric to adult care: a new approach to the post-adolescent young person with type 1 diabetes. Diabetes Care 2007;30:2441–2446</a:t>
            </a:r>
          </a:p>
          <a:p>
            <a:pPr eaLnBrk="1" hangingPunct="1">
              <a:buFont typeface="Calibri" panose="020F0502020204030204" pitchFamily="34" charset="0"/>
              <a:buNone/>
            </a:pPr>
            <a:r>
              <a:rPr lang="en-US" altLang="en-US" sz="1000">
                <a:solidFill>
                  <a:schemeClr val="tx1"/>
                </a:solidFill>
                <a:latin typeface="Calibri" panose="020F0502020204030204" pitchFamily="34" charset="0"/>
                <a:cs typeface="Arial" panose="020B0604020202020204" pitchFamily="34" charset="0"/>
              </a:rPr>
              <a:t>Peters A, Laffel L, for the American Diabetes Association Transitions Working Group. Diabetes care for emerging adults: recommendations for transition from pediatric to adult diabetes care systems: a position statement of the American Diabetes Association, with representation by other groups. Diabetes Care 2011;34:2477–2485</a:t>
            </a:r>
          </a:p>
          <a:p>
            <a:pPr eaLnBrk="1" hangingPunct="1">
              <a:buFont typeface="Calibri" panose="020F0502020204030204" pitchFamily="34" charset="0"/>
              <a:buNone/>
            </a:pPr>
            <a:r>
              <a:rPr lang="en-US" altLang="en-US" sz="1000">
                <a:solidFill>
                  <a:schemeClr val="tx1"/>
                </a:solidFill>
                <a:latin typeface="Calibri" panose="020F0502020204030204" pitchFamily="34" charset="0"/>
                <a:cs typeface="Arial" panose="020B0604020202020204" pitchFamily="34" charset="0"/>
              </a:rPr>
              <a:t>American Diabetes Association. Standards of medical care in diabetes—2014. Diabetes Care 2014;37(suppl 1):S53</a:t>
            </a:r>
          </a:p>
        </p:txBody>
      </p:sp>
    </p:spTree>
    <p:extLst>
      <p:ext uri="{BB962C8B-B14F-4D97-AF65-F5344CB8AC3E}">
        <p14:creationId xmlns:p14="http://schemas.microsoft.com/office/powerpoint/2010/main" val="34946505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9F35ED1-D183-4AC6-8AE0-01E9F20BE687}" type="datetimeFigureOut">
              <a:rPr lang="en-US" smtClean="0"/>
              <a:t>11/15/2018</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C844F77-500A-4890-9181-76B9A5AC54E8}" type="slidenum">
              <a:rPr lang="en-US" smtClean="0"/>
              <a:t>‹#›</a:t>
            </a:fld>
            <a:endParaRPr lang="en-US"/>
          </a:p>
        </p:txBody>
      </p:sp>
    </p:spTree>
    <p:extLst>
      <p:ext uri="{BB962C8B-B14F-4D97-AF65-F5344CB8AC3E}">
        <p14:creationId xmlns:p14="http://schemas.microsoft.com/office/powerpoint/2010/main" val="2722187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9F35ED1-D183-4AC6-8AE0-01E9F20BE687}" type="datetimeFigureOut">
              <a:rPr lang="en-US" smtClean="0"/>
              <a:t>11/15/2018</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C844F77-500A-4890-9181-76B9A5AC54E8}" type="slidenum">
              <a:rPr lang="en-US" smtClean="0"/>
              <a:t>‹#›</a:t>
            </a:fld>
            <a:endParaRPr lang="en-US"/>
          </a:p>
        </p:txBody>
      </p:sp>
    </p:spTree>
    <p:extLst>
      <p:ext uri="{BB962C8B-B14F-4D97-AF65-F5344CB8AC3E}">
        <p14:creationId xmlns:p14="http://schemas.microsoft.com/office/powerpoint/2010/main" val="33815239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9F35ED1-D183-4AC6-8AE0-01E9F20BE687}" type="datetimeFigureOut">
              <a:rPr lang="en-US" smtClean="0"/>
              <a:t>11/15/2018</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C844F77-500A-4890-9181-76B9A5AC54E8}"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7870047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E9F35ED1-D183-4AC6-8AE0-01E9F20BE687}" type="datetimeFigureOut">
              <a:rPr lang="en-US" smtClean="0"/>
              <a:t>11/15/2018</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C844F77-500A-4890-9181-76B9A5AC54E8}" type="slidenum">
              <a:rPr lang="en-US" smtClean="0"/>
              <a:t>‹#›</a:t>
            </a:fld>
            <a:endParaRPr lang="en-US"/>
          </a:p>
        </p:txBody>
      </p:sp>
    </p:spTree>
    <p:extLst>
      <p:ext uri="{BB962C8B-B14F-4D97-AF65-F5344CB8AC3E}">
        <p14:creationId xmlns:p14="http://schemas.microsoft.com/office/powerpoint/2010/main" val="20155802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E9F35ED1-D183-4AC6-8AE0-01E9F20BE687}" type="datetimeFigureOut">
              <a:rPr lang="en-US" smtClean="0"/>
              <a:t>11/15/2018</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C844F77-500A-4890-9181-76B9A5AC54E8}"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9314011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E9F35ED1-D183-4AC6-8AE0-01E9F20BE687}" type="datetimeFigureOut">
              <a:rPr lang="en-US" smtClean="0"/>
              <a:t>11/15/2018</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C844F77-500A-4890-9181-76B9A5AC54E8}" type="slidenum">
              <a:rPr lang="en-US" smtClean="0"/>
              <a:t>‹#›</a:t>
            </a:fld>
            <a:endParaRPr lang="en-US"/>
          </a:p>
        </p:txBody>
      </p:sp>
    </p:spTree>
    <p:extLst>
      <p:ext uri="{BB962C8B-B14F-4D97-AF65-F5344CB8AC3E}">
        <p14:creationId xmlns:p14="http://schemas.microsoft.com/office/powerpoint/2010/main" val="15473258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9F35ED1-D183-4AC6-8AE0-01E9F20BE687}" type="datetimeFigureOut">
              <a:rPr lang="en-US" smtClean="0"/>
              <a:t>11/15/2018</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C844F77-500A-4890-9181-76B9A5AC54E8}" type="slidenum">
              <a:rPr lang="en-US" smtClean="0"/>
              <a:t>‹#›</a:t>
            </a:fld>
            <a:endParaRPr lang="en-US"/>
          </a:p>
        </p:txBody>
      </p:sp>
    </p:spTree>
    <p:extLst>
      <p:ext uri="{BB962C8B-B14F-4D97-AF65-F5344CB8AC3E}">
        <p14:creationId xmlns:p14="http://schemas.microsoft.com/office/powerpoint/2010/main" val="42187595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9F35ED1-D183-4AC6-8AE0-01E9F20BE687}" type="datetimeFigureOut">
              <a:rPr lang="en-US" smtClean="0"/>
              <a:t>11/15/2018</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C844F77-500A-4890-9181-76B9A5AC54E8}" type="slidenum">
              <a:rPr lang="en-US" smtClean="0"/>
              <a:t>‹#›</a:t>
            </a:fld>
            <a:endParaRPr lang="en-US"/>
          </a:p>
        </p:txBody>
      </p:sp>
    </p:spTree>
    <p:extLst>
      <p:ext uri="{BB962C8B-B14F-4D97-AF65-F5344CB8AC3E}">
        <p14:creationId xmlns:p14="http://schemas.microsoft.com/office/powerpoint/2010/main" val="36009426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3064097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9F35ED1-D183-4AC6-8AE0-01E9F20BE687}" type="datetimeFigureOut">
              <a:rPr lang="en-US" smtClean="0"/>
              <a:t>11/15/2018</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C844F77-500A-4890-9181-76B9A5AC54E8}" type="slidenum">
              <a:rPr lang="en-US" smtClean="0"/>
              <a:t>‹#›</a:t>
            </a:fld>
            <a:endParaRPr lang="en-US"/>
          </a:p>
        </p:txBody>
      </p:sp>
    </p:spTree>
    <p:extLst>
      <p:ext uri="{BB962C8B-B14F-4D97-AF65-F5344CB8AC3E}">
        <p14:creationId xmlns:p14="http://schemas.microsoft.com/office/powerpoint/2010/main" val="4207778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9F35ED1-D183-4AC6-8AE0-01E9F20BE687}" type="datetimeFigureOut">
              <a:rPr lang="en-US" smtClean="0"/>
              <a:t>11/15/2018</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C844F77-500A-4890-9181-76B9A5AC54E8}" type="slidenum">
              <a:rPr lang="en-US" smtClean="0"/>
              <a:t>‹#›</a:t>
            </a:fld>
            <a:endParaRPr lang="en-US"/>
          </a:p>
        </p:txBody>
      </p:sp>
    </p:spTree>
    <p:extLst>
      <p:ext uri="{BB962C8B-B14F-4D97-AF65-F5344CB8AC3E}">
        <p14:creationId xmlns:p14="http://schemas.microsoft.com/office/powerpoint/2010/main" val="4192161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9F35ED1-D183-4AC6-8AE0-01E9F20BE687}" type="datetimeFigureOut">
              <a:rPr lang="en-US" smtClean="0"/>
              <a:t>11/15/2018</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C844F77-500A-4890-9181-76B9A5AC54E8}" type="slidenum">
              <a:rPr lang="en-US" smtClean="0"/>
              <a:t>‹#›</a:t>
            </a:fld>
            <a:endParaRPr lang="en-US"/>
          </a:p>
        </p:txBody>
      </p:sp>
    </p:spTree>
    <p:extLst>
      <p:ext uri="{BB962C8B-B14F-4D97-AF65-F5344CB8AC3E}">
        <p14:creationId xmlns:p14="http://schemas.microsoft.com/office/powerpoint/2010/main" val="1150636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9F35ED1-D183-4AC6-8AE0-01E9F20BE687}" type="datetimeFigureOut">
              <a:rPr lang="en-US" smtClean="0"/>
              <a:t>11/15/2018</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C844F77-500A-4890-9181-76B9A5AC54E8}" type="slidenum">
              <a:rPr lang="en-US" smtClean="0"/>
              <a:t>‹#›</a:t>
            </a:fld>
            <a:endParaRPr lang="en-US"/>
          </a:p>
        </p:txBody>
      </p:sp>
    </p:spTree>
    <p:extLst>
      <p:ext uri="{BB962C8B-B14F-4D97-AF65-F5344CB8AC3E}">
        <p14:creationId xmlns:p14="http://schemas.microsoft.com/office/powerpoint/2010/main" val="298071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9F35ED1-D183-4AC6-8AE0-01E9F20BE687}" type="datetimeFigureOut">
              <a:rPr lang="en-US" smtClean="0"/>
              <a:t>11/15/2018</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C844F77-500A-4890-9181-76B9A5AC54E8}" type="slidenum">
              <a:rPr lang="en-US" smtClean="0"/>
              <a:t>‹#›</a:t>
            </a:fld>
            <a:endParaRPr lang="en-US"/>
          </a:p>
        </p:txBody>
      </p:sp>
    </p:spTree>
    <p:extLst>
      <p:ext uri="{BB962C8B-B14F-4D97-AF65-F5344CB8AC3E}">
        <p14:creationId xmlns:p14="http://schemas.microsoft.com/office/powerpoint/2010/main" val="1965179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F35ED1-D183-4AC6-8AE0-01E9F20BE687}" type="datetimeFigureOut">
              <a:rPr lang="en-US" smtClean="0"/>
              <a:t>11/15/2018</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C844F77-500A-4890-9181-76B9A5AC54E8}" type="slidenum">
              <a:rPr lang="en-US" smtClean="0"/>
              <a:t>‹#›</a:t>
            </a:fld>
            <a:endParaRPr lang="en-US"/>
          </a:p>
        </p:txBody>
      </p:sp>
    </p:spTree>
    <p:extLst>
      <p:ext uri="{BB962C8B-B14F-4D97-AF65-F5344CB8AC3E}">
        <p14:creationId xmlns:p14="http://schemas.microsoft.com/office/powerpoint/2010/main" val="35252260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E9F35ED1-D183-4AC6-8AE0-01E9F20BE687}" type="datetimeFigureOut">
              <a:rPr lang="en-US" smtClean="0"/>
              <a:t>11/15/2018</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C844F77-500A-4890-9181-76B9A5AC54E8}" type="slidenum">
              <a:rPr lang="en-US" smtClean="0"/>
              <a:t>‹#›</a:t>
            </a:fld>
            <a:endParaRPr lang="en-US"/>
          </a:p>
        </p:txBody>
      </p:sp>
    </p:spTree>
    <p:extLst>
      <p:ext uri="{BB962C8B-B14F-4D97-AF65-F5344CB8AC3E}">
        <p14:creationId xmlns:p14="http://schemas.microsoft.com/office/powerpoint/2010/main" val="405753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E9F35ED1-D183-4AC6-8AE0-01E9F20BE687}" type="datetimeFigureOut">
              <a:rPr lang="en-US" smtClean="0"/>
              <a:t>11/15/2018</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C844F77-500A-4890-9181-76B9A5AC54E8}" type="slidenum">
              <a:rPr lang="en-US" smtClean="0"/>
              <a:t>‹#›</a:t>
            </a:fld>
            <a:endParaRPr lang="en-US"/>
          </a:p>
        </p:txBody>
      </p:sp>
    </p:spTree>
    <p:extLst>
      <p:ext uri="{BB962C8B-B14F-4D97-AF65-F5344CB8AC3E}">
        <p14:creationId xmlns:p14="http://schemas.microsoft.com/office/powerpoint/2010/main" val="3906636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E9F35ED1-D183-4AC6-8AE0-01E9F20BE687}" type="datetimeFigureOut">
              <a:rPr lang="en-US" smtClean="0"/>
              <a:t>11/15/2018</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C844F77-500A-4890-9181-76B9A5AC54E8}" type="slidenum">
              <a:rPr lang="en-US" smtClean="0"/>
              <a:t>‹#›</a:t>
            </a:fld>
            <a:endParaRPr lang="en-US"/>
          </a:p>
        </p:txBody>
      </p:sp>
    </p:spTree>
    <p:extLst>
      <p:ext uri="{BB962C8B-B14F-4D97-AF65-F5344CB8AC3E}">
        <p14:creationId xmlns:p14="http://schemas.microsoft.com/office/powerpoint/2010/main" val="98449784"/>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 id="2147483817" r:id="rId12"/>
    <p:sldLayoutId id="2147483818" r:id="rId13"/>
    <p:sldLayoutId id="2147483819" r:id="rId14"/>
    <p:sldLayoutId id="2147483820" r:id="rId15"/>
    <p:sldLayoutId id="2147483821" r:id="rId16"/>
    <p:sldLayoutId id="2147483822" r:id="rId17"/>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7.xml"/><Relationship Id="rId4" Type="http://schemas.openxmlformats.org/officeDocument/2006/relationships/image" Target="../media/image9.jpeg"/></Relationships>
</file>

<file path=ppt/slides/_rels/slide3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image" Target="../media/image11.jpeg"/></Relationships>
</file>

<file path=ppt/slides/_rels/slide3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000" b="1" dirty="0">
                <a:cs typeface="Times New Roman" pitchFamily="18" charset="0"/>
              </a:rPr>
              <a:t>Diabetes Care for Emerging Adults:</a:t>
            </a:r>
            <a:br>
              <a:rPr lang="en-US" sz="4000" b="1" dirty="0">
                <a:cs typeface="Times New Roman" pitchFamily="18" charset="0"/>
              </a:rPr>
            </a:br>
            <a:r>
              <a:rPr lang="en-US" sz="4000" b="1" dirty="0">
                <a:cs typeface="Times New Roman" pitchFamily="18" charset="0"/>
              </a:rPr>
              <a:t>Transition from</a:t>
            </a:r>
            <a:br>
              <a:rPr lang="en-US" sz="4000" b="1" dirty="0">
                <a:cs typeface="Times New Roman" pitchFamily="18" charset="0"/>
              </a:rPr>
            </a:br>
            <a:r>
              <a:rPr lang="en-US" sz="4000" b="1" dirty="0">
                <a:cs typeface="Times New Roman" pitchFamily="18" charset="0"/>
              </a:rPr>
              <a:t>Pediatric to Adult Diabetes Care</a:t>
            </a:r>
            <a:endParaRPr lang="en-US" sz="4000" dirty="0"/>
          </a:p>
        </p:txBody>
      </p:sp>
      <p:sp>
        <p:nvSpPr>
          <p:cNvPr id="3" name="Subtitle 2"/>
          <p:cNvSpPr>
            <a:spLocks noGrp="1"/>
          </p:cNvSpPr>
          <p:nvPr>
            <p:ph type="subTitle" idx="1"/>
          </p:nvPr>
        </p:nvSpPr>
        <p:spPr/>
        <p:txBody>
          <a:bodyPr>
            <a:normAutofit lnSpcReduction="10000"/>
          </a:bodyPr>
          <a:lstStyle/>
          <a:p>
            <a:r>
              <a:rPr lang="en-US" dirty="0" err="1" smtClean="0"/>
              <a:t>Fatemeh</a:t>
            </a:r>
            <a:r>
              <a:rPr lang="en-US" dirty="0" smtClean="0"/>
              <a:t> </a:t>
            </a:r>
            <a:r>
              <a:rPr lang="en-US" dirty="0" err="1" smtClean="0"/>
              <a:t>Sayarifard</a:t>
            </a:r>
            <a:r>
              <a:rPr lang="en-US" dirty="0" smtClean="0"/>
              <a:t>, MD</a:t>
            </a:r>
            <a:endParaRPr lang="en-US" dirty="0" smtClean="0"/>
          </a:p>
          <a:p>
            <a:r>
              <a:rPr lang="en-US" dirty="0" smtClean="0"/>
              <a:t>Associate Professor of Pediatric Endocrinology</a:t>
            </a:r>
          </a:p>
          <a:p>
            <a:r>
              <a:rPr lang="en-US" dirty="0" smtClean="0"/>
              <a:t>Tehran University of Medical Sciences</a:t>
            </a:r>
            <a:endParaRPr lang="en-US" dirty="0"/>
          </a:p>
        </p:txBody>
      </p:sp>
    </p:spTree>
    <p:extLst>
      <p:ext uri="{BB962C8B-B14F-4D97-AF65-F5344CB8AC3E}">
        <p14:creationId xmlns:p14="http://schemas.microsoft.com/office/powerpoint/2010/main" val="9183988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Treatment Goals &amp; Screening in Adult DM Care </a:t>
            </a:r>
            <a:br>
              <a:rPr lang="en-US" dirty="0"/>
            </a:br>
            <a:endParaRPr lang="en-US" dirty="0"/>
          </a:p>
        </p:txBody>
      </p:sp>
      <p:sp>
        <p:nvSpPr>
          <p:cNvPr id="3" name="Content Placeholder 2"/>
          <p:cNvSpPr>
            <a:spLocks noGrp="1"/>
          </p:cNvSpPr>
          <p:nvPr>
            <p:ph idx="1"/>
          </p:nvPr>
        </p:nvSpPr>
        <p:spPr/>
        <p:txBody>
          <a:bodyPr>
            <a:normAutofit fontScale="77500" lnSpcReduction="20000"/>
          </a:bodyPr>
          <a:lstStyle/>
          <a:p>
            <a:endParaRPr lang="en-US" dirty="0"/>
          </a:p>
          <a:p>
            <a:r>
              <a:rPr lang="en-US" dirty="0" smtClean="0"/>
              <a:t>Goal </a:t>
            </a:r>
            <a:r>
              <a:rPr lang="en-US" dirty="0"/>
              <a:t>A1C &lt;7%; individualize based on age and risk of hypoglycemia. </a:t>
            </a:r>
          </a:p>
          <a:p>
            <a:r>
              <a:rPr lang="en-US" dirty="0" smtClean="0"/>
              <a:t>Pre-meal </a:t>
            </a:r>
            <a:r>
              <a:rPr lang="en-US" dirty="0"/>
              <a:t>blood sugars 80-130 mg/</a:t>
            </a:r>
            <a:r>
              <a:rPr lang="en-US" dirty="0" err="1"/>
              <a:t>dL</a:t>
            </a:r>
            <a:r>
              <a:rPr lang="en-US" dirty="0"/>
              <a:t>. </a:t>
            </a:r>
          </a:p>
          <a:p>
            <a:r>
              <a:rPr lang="en-US" dirty="0" smtClean="0"/>
              <a:t>Peak </a:t>
            </a:r>
            <a:r>
              <a:rPr lang="en-US" dirty="0"/>
              <a:t>postprandial blood sugars &lt;180 mg/</a:t>
            </a:r>
            <a:r>
              <a:rPr lang="en-US" dirty="0" err="1"/>
              <a:t>dL</a:t>
            </a:r>
            <a:r>
              <a:rPr lang="en-US" dirty="0"/>
              <a:t>. </a:t>
            </a:r>
          </a:p>
          <a:p>
            <a:r>
              <a:rPr lang="en-US" dirty="0" smtClean="0"/>
              <a:t>Goal </a:t>
            </a:r>
            <a:r>
              <a:rPr lang="en-US" dirty="0"/>
              <a:t>BP &lt;140/90 (or &lt;130/80 in select populations). </a:t>
            </a:r>
          </a:p>
          <a:p>
            <a:r>
              <a:rPr lang="en-US" dirty="0" smtClean="0"/>
              <a:t>Initial </a:t>
            </a:r>
            <a:r>
              <a:rPr lang="en-US" dirty="0"/>
              <a:t>lipid screening at time of diagnosis, and annually thereafter if indicated or every 5 years if panel at goal. </a:t>
            </a:r>
          </a:p>
          <a:p>
            <a:r>
              <a:rPr lang="en-US" dirty="0" smtClean="0"/>
              <a:t>Annual </a:t>
            </a:r>
            <a:r>
              <a:rPr lang="en-US" dirty="0"/>
              <a:t>DM nephropathy screening with spot urine MA/Cr ratio and GFR to screen for microalbuminuria and CKD. </a:t>
            </a:r>
          </a:p>
          <a:p>
            <a:r>
              <a:rPr lang="en-US" dirty="0" smtClean="0"/>
              <a:t>Annual </a:t>
            </a:r>
            <a:r>
              <a:rPr lang="en-US" dirty="0"/>
              <a:t>screening for DM retinopathy (if exam is negative for DR 2 years in a row, then may consider every other year. </a:t>
            </a:r>
          </a:p>
          <a:p>
            <a:r>
              <a:rPr lang="en-US" dirty="0" smtClean="0"/>
              <a:t>Annual </a:t>
            </a:r>
            <a:r>
              <a:rPr lang="en-US" dirty="0"/>
              <a:t>screening for DM neuropathy with 10-g monofilament testing plus either vibration sensation, pinprick, or temperature testing. </a:t>
            </a:r>
          </a:p>
          <a:p>
            <a:r>
              <a:rPr lang="en-US" dirty="0" smtClean="0"/>
              <a:t>Weight </a:t>
            </a:r>
            <a:r>
              <a:rPr lang="en-US" dirty="0"/>
              <a:t>management with diet &amp; exercise. </a:t>
            </a:r>
          </a:p>
          <a:p>
            <a:endParaRPr lang="en-US" dirty="0"/>
          </a:p>
        </p:txBody>
      </p:sp>
    </p:spTree>
    <p:extLst>
      <p:ext uri="{BB962C8B-B14F-4D97-AF65-F5344CB8AC3E}">
        <p14:creationId xmlns:p14="http://schemas.microsoft.com/office/powerpoint/2010/main" val="12748231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Pediatric Approach to DM care </a:t>
            </a:r>
            <a:br>
              <a:rPr lang="en-US" dirty="0"/>
            </a:br>
            <a:endParaRPr lang="en-US" dirty="0"/>
          </a:p>
        </p:txBody>
      </p:sp>
      <p:sp>
        <p:nvSpPr>
          <p:cNvPr id="3" name="Content Placeholder 2"/>
          <p:cNvSpPr>
            <a:spLocks noGrp="1"/>
          </p:cNvSpPr>
          <p:nvPr>
            <p:ph idx="1"/>
          </p:nvPr>
        </p:nvSpPr>
        <p:spPr>
          <a:xfrm>
            <a:off x="2589212" y="1629295"/>
            <a:ext cx="8915400" cy="4281927"/>
          </a:xfrm>
        </p:spPr>
        <p:txBody>
          <a:bodyPr>
            <a:normAutofit/>
          </a:bodyPr>
          <a:lstStyle/>
          <a:p>
            <a:endParaRPr lang="en-US" dirty="0"/>
          </a:p>
          <a:p>
            <a:r>
              <a:rPr lang="en-US" sz="2000" dirty="0" smtClean="0"/>
              <a:t>Assessment </a:t>
            </a:r>
            <a:r>
              <a:rPr lang="en-US" sz="2000" dirty="0"/>
              <a:t>of </a:t>
            </a:r>
            <a:r>
              <a:rPr lang="en-US" sz="2000" dirty="0" smtClean="0"/>
              <a:t>individual with involvement </a:t>
            </a:r>
            <a:r>
              <a:rPr lang="en-US" sz="2000" dirty="0"/>
              <a:t>of the family in order to </a:t>
            </a:r>
            <a:r>
              <a:rPr lang="en-US" sz="2000" dirty="0" smtClean="0"/>
              <a:t>be successful. Customize </a:t>
            </a:r>
            <a:r>
              <a:rPr lang="en-US" sz="2000" dirty="0"/>
              <a:t>treatment plans to the needs of the family. </a:t>
            </a:r>
          </a:p>
          <a:p>
            <a:r>
              <a:rPr lang="en-US" sz="2000" dirty="0" smtClean="0"/>
              <a:t>Encouragement/teaching </a:t>
            </a:r>
            <a:r>
              <a:rPr lang="en-US" sz="2000" dirty="0"/>
              <a:t>of self-care skills at appropriate stages of development. </a:t>
            </a:r>
          </a:p>
          <a:p>
            <a:r>
              <a:rPr lang="en-US" sz="2000" dirty="0" smtClean="0"/>
              <a:t>DM </a:t>
            </a:r>
            <a:r>
              <a:rPr lang="en-US" sz="2000" dirty="0"/>
              <a:t>education refresh every few years. </a:t>
            </a:r>
          </a:p>
          <a:p>
            <a:r>
              <a:rPr lang="en-US" sz="2000" dirty="0" smtClean="0"/>
              <a:t>Working </a:t>
            </a:r>
            <a:r>
              <a:rPr lang="en-US" sz="2000" dirty="0"/>
              <a:t>with schools/daycare providers to improve their DM education and skills to help care for young children with diabetes</a:t>
            </a:r>
            <a:r>
              <a:rPr lang="en-US" sz="2000" dirty="0" smtClean="0"/>
              <a:t>.</a:t>
            </a:r>
          </a:p>
          <a:p>
            <a:r>
              <a:rPr lang="en-US" sz="2000" dirty="0"/>
              <a:t>The young </a:t>
            </a:r>
            <a:r>
              <a:rPr lang="en-US" sz="2000" dirty="0" smtClean="0"/>
              <a:t>person is </a:t>
            </a:r>
            <a:r>
              <a:rPr lang="en-US" sz="2000" dirty="0"/>
              <a:t>leaving what has often been a </a:t>
            </a:r>
            <a:r>
              <a:rPr lang="en-US" sz="2000" dirty="0" smtClean="0"/>
              <a:t>long term, comfortable </a:t>
            </a:r>
            <a:r>
              <a:rPr lang="en-US" sz="2000" dirty="0"/>
              <a:t>relationship </a:t>
            </a:r>
            <a:r>
              <a:rPr lang="en-US" sz="2000" dirty="0" smtClean="0"/>
              <a:t>with health </a:t>
            </a:r>
            <a:r>
              <a:rPr lang="en-US" sz="2000" dirty="0"/>
              <a:t>care providers, sometimes </a:t>
            </a:r>
            <a:r>
              <a:rPr lang="en-US" sz="2000" dirty="0" smtClean="0"/>
              <a:t>without preparation </a:t>
            </a:r>
            <a:r>
              <a:rPr lang="en-US" sz="2000" dirty="0"/>
              <a:t>or ready access to a </a:t>
            </a:r>
            <a:r>
              <a:rPr lang="en-US" sz="2000" dirty="0" smtClean="0"/>
              <a:t>subsequent provider</a:t>
            </a:r>
            <a:r>
              <a:rPr lang="en-US" sz="2000" dirty="0"/>
              <a:t>.</a:t>
            </a:r>
            <a:r>
              <a:rPr lang="en-US" sz="2000" dirty="0" smtClean="0"/>
              <a:t> </a:t>
            </a:r>
            <a:endParaRPr lang="en-US" sz="2000" dirty="0"/>
          </a:p>
          <a:p>
            <a:endParaRPr lang="en-US" sz="2000" dirty="0"/>
          </a:p>
        </p:txBody>
      </p:sp>
    </p:spTree>
    <p:extLst>
      <p:ext uri="{BB962C8B-B14F-4D97-AF65-F5344CB8AC3E}">
        <p14:creationId xmlns:p14="http://schemas.microsoft.com/office/powerpoint/2010/main" val="1398498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Typical </a:t>
            </a:r>
            <a:r>
              <a:rPr lang="en-US" dirty="0"/>
              <a:t>development and diabetes demands and priorities across childhood</a:t>
            </a:r>
          </a:p>
        </p:txBody>
      </p:sp>
      <p:pic>
        <p:nvPicPr>
          <p:cNvPr id="5" name="Content Placeholder 4"/>
          <p:cNvPicPr>
            <a:picLocks noGrp="1" noChangeAspect="1"/>
          </p:cNvPicPr>
          <p:nvPr>
            <p:ph idx="1"/>
          </p:nvPr>
        </p:nvPicPr>
        <p:blipFill>
          <a:blip r:embed="rId3"/>
          <a:stretch>
            <a:fillRect/>
          </a:stretch>
        </p:blipFill>
        <p:spPr>
          <a:xfrm>
            <a:off x="2589212" y="2602303"/>
            <a:ext cx="9009813" cy="3533505"/>
          </a:xfrm>
          <a:prstGeom prst="rect">
            <a:avLst/>
          </a:prstGeom>
        </p:spPr>
      </p:pic>
      <p:sp>
        <p:nvSpPr>
          <p:cNvPr id="4" name="Footer Placeholder 3"/>
          <p:cNvSpPr>
            <a:spLocks noGrp="1"/>
          </p:cNvSpPr>
          <p:nvPr>
            <p:ph type="ftr" sz="quarter" idx="11"/>
          </p:nvPr>
        </p:nvSpPr>
        <p:spPr/>
        <p:txBody>
          <a:bodyPr/>
          <a:lstStyle/>
          <a:p>
            <a:r>
              <a:rPr lang="en-US" dirty="0"/>
              <a:t>Type 1 Diabetes in Children </a:t>
            </a:r>
            <a:r>
              <a:rPr lang="en-US" dirty="0" smtClean="0"/>
              <a:t>and Adolescents</a:t>
            </a:r>
            <a:r>
              <a:rPr lang="en-US" dirty="0"/>
              <a:t>: A Position </a:t>
            </a:r>
            <a:r>
              <a:rPr lang="en-US" dirty="0" smtClean="0"/>
              <a:t>Statement by </a:t>
            </a:r>
            <a:r>
              <a:rPr lang="en-US" dirty="0"/>
              <a:t>the American </a:t>
            </a:r>
            <a:r>
              <a:rPr lang="en-US" dirty="0" smtClean="0"/>
              <a:t>Diabetes Association</a:t>
            </a:r>
            <a:endParaRPr lang="en-US" dirty="0"/>
          </a:p>
        </p:txBody>
      </p:sp>
      <p:pic>
        <p:nvPicPr>
          <p:cNvPr id="6" name="Picture 5"/>
          <p:cNvPicPr>
            <a:picLocks noChangeAspect="1"/>
          </p:cNvPicPr>
          <p:nvPr/>
        </p:nvPicPr>
        <p:blipFill>
          <a:blip r:embed="rId4"/>
          <a:stretch>
            <a:fillRect/>
          </a:stretch>
        </p:blipFill>
        <p:spPr>
          <a:xfrm>
            <a:off x="2589212" y="1899482"/>
            <a:ext cx="8915399" cy="354170"/>
          </a:xfrm>
          <a:prstGeom prst="rect">
            <a:avLst/>
          </a:prstGeom>
        </p:spPr>
      </p:pic>
    </p:spTree>
    <p:extLst>
      <p:ext uri="{BB962C8B-B14F-4D97-AF65-F5344CB8AC3E}">
        <p14:creationId xmlns:p14="http://schemas.microsoft.com/office/powerpoint/2010/main" val="6184453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Issues Affecting Transitional Care </a:t>
            </a:r>
            <a:br>
              <a:rPr lang="en-US" dirty="0"/>
            </a:br>
            <a:endParaRPr lang="en-US" dirty="0"/>
          </a:p>
        </p:txBody>
      </p:sp>
      <p:sp>
        <p:nvSpPr>
          <p:cNvPr id="3" name="Content Placeholder 2"/>
          <p:cNvSpPr>
            <a:spLocks noGrp="1"/>
          </p:cNvSpPr>
          <p:nvPr>
            <p:ph idx="1"/>
          </p:nvPr>
        </p:nvSpPr>
        <p:spPr>
          <a:xfrm>
            <a:off x="2589212" y="1684713"/>
            <a:ext cx="8915400" cy="4226509"/>
          </a:xfrm>
        </p:spPr>
        <p:txBody>
          <a:bodyPr>
            <a:normAutofit/>
          </a:bodyPr>
          <a:lstStyle/>
          <a:p>
            <a:endParaRPr lang="en-US" dirty="0"/>
          </a:p>
          <a:p>
            <a:r>
              <a:rPr lang="en-US" sz="2000" dirty="0" smtClean="0"/>
              <a:t>Differences </a:t>
            </a:r>
            <a:r>
              <a:rPr lang="en-US" sz="2000" dirty="0"/>
              <a:t>between the pediatric and adult care. </a:t>
            </a:r>
          </a:p>
          <a:p>
            <a:r>
              <a:rPr lang="en-US" sz="2000" dirty="0" smtClean="0"/>
              <a:t>Poor </a:t>
            </a:r>
            <a:r>
              <a:rPr lang="en-US" sz="2000" dirty="0"/>
              <a:t>glycemic control. </a:t>
            </a:r>
          </a:p>
          <a:p>
            <a:r>
              <a:rPr lang="en-US" sz="2000" dirty="0" smtClean="0"/>
              <a:t>Loss </a:t>
            </a:r>
            <a:r>
              <a:rPr lang="en-US" sz="2000" dirty="0"/>
              <a:t>to follow-up care. </a:t>
            </a:r>
          </a:p>
          <a:p>
            <a:r>
              <a:rPr lang="en-US" sz="2000" dirty="0" smtClean="0"/>
              <a:t>Acute </a:t>
            </a:r>
            <a:r>
              <a:rPr lang="en-US" sz="2000" dirty="0"/>
              <a:t>complications. </a:t>
            </a:r>
          </a:p>
          <a:p>
            <a:r>
              <a:rPr lang="en-US" sz="2000" dirty="0" smtClean="0"/>
              <a:t>Psychosocial </a:t>
            </a:r>
            <a:r>
              <a:rPr lang="en-US" sz="2000" dirty="0"/>
              <a:t>issues. </a:t>
            </a:r>
          </a:p>
          <a:p>
            <a:r>
              <a:rPr lang="en-US" sz="2000" dirty="0" smtClean="0"/>
              <a:t>Reproductive </a:t>
            </a:r>
            <a:r>
              <a:rPr lang="en-US" sz="2000" dirty="0"/>
              <a:t>health issues. </a:t>
            </a:r>
          </a:p>
          <a:p>
            <a:r>
              <a:rPr lang="en-US" sz="2000" dirty="0" smtClean="0"/>
              <a:t>Substance </a:t>
            </a:r>
            <a:r>
              <a:rPr lang="en-US" sz="2000" dirty="0"/>
              <a:t>use and abuse. </a:t>
            </a:r>
          </a:p>
          <a:p>
            <a:r>
              <a:rPr lang="en-US" sz="2000" dirty="0" smtClean="0"/>
              <a:t>Chronic </a:t>
            </a:r>
            <a:r>
              <a:rPr lang="en-US" sz="2000" dirty="0"/>
              <a:t>complications. </a:t>
            </a:r>
          </a:p>
          <a:p>
            <a:endParaRPr lang="en-US" dirty="0"/>
          </a:p>
        </p:txBody>
      </p:sp>
    </p:spTree>
    <p:extLst>
      <p:ext uri="{BB962C8B-B14F-4D97-AF65-F5344CB8AC3E}">
        <p14:creationId xmlns:p14="http://schemas.microsoft.com/office/powerpoint/2010/main" val="3269948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does Transition matter</a:t>
            </a:r>
            <a:endParaRPr lang="en-GB" dirty="0"/>
          </a:p>
        </p:txBody>
      </p:sp>
      <p:sp>
        <p:nvSpPr>
          <p:cNvPr id="3" name="Content Placeholder 2"/>
          <p:cNvSpPr>
            <a:spLocks noGrp="1"/>
          </p:cNvSpPr>
          <p:nvPr>
            <p:ph idx="1"/>
          </p:nvPr>
        </p:nvSpPr>
        <p:spPr/>
        <p:txBody>
          <a:bodyPr>
            <a:normAutofit/>
          </a:bodyPr>
          <a:lstStyle/>
          <a:p>
            <a:r>
              <a:rPr lang="en-GB" dirty="0" smtClean="0"/>
              <a:t>Adolescence is a difficult age </a:t>
            </a:r>
          </a:p>
          <a:p>
            <a:r>
              <a:rPr lang="en-GB" dirty="0" smtClean="0"/>
              <a:t>Diabetes through puberty poses particular strains on the risk of worsening control with</a:t>
            </a:r>
          </a:p>
          <a:p>
            <a:pPr lvl="1"/>
            <a:r>
              <a:rPr lang="en-GB" dirty="0" smtClean="0"/>
              <a:t>A move from parental supervision of care</a:t>
            </a:r>
          </a:p>
          <a:p>
            <a:pPr lvl="1"/>
            <a:r>
              <a:rPr lang="en-GB" dirty="0" smtClean="0"/>
              <a:t>Struggle for independence</a:t>
            </a:r>
          </a:p>
          <a:p>
            <a:pPr lvl="1"/>
            <a:r>
              <a:rPr lang="en-GB" dirty="0" smtClean="0"/>
              <a:t>Increased risk taking behaviours</a:t>
            </a:r>
          </a:p>
          <a:p>
            <a:pPr lvl="1"/>
            <a:r>
              <a:rPr lang="en-GB" dirty="0"/>
              <a:t>I</a:t>
            </a:r>
            <a:r>
              <a:rPr lang="en-GB" dirty="0" smtClean="0"/>
              <a:t>nsulin resistance  as part of puberty</a:t>
            </a:r>
          </a:p>
          <a:p>
            <a:pPr lvl="1"/>
            <a:r>
              <a:rPr lang="en-GB" dirty="0" smtClean="0"/>
              <a:t>Accelerated development of early complications.</a:t>
            </a:r>
          </a:p>
          <a:p>
            <a:endParaRPr lang="en-GB" dirty="0"/>
          </a:p>
        </p:txBody>
      </p:sp>
    </p:spTree>
    <p:extLst>
      <p:ext uri="{BB962C8B-B14F-4D97-AF65-F5344CB8AC3E}">
        <p14:creationId xmlns:p14="http://schemas.microsoft.com/office/powerpoint/2010/main" val="1791732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92924" y="0"/>
            <a:ext cx="8911687" cy="1357745"/>
          </a:xfrm>
        </p:spPr>
        <p:txBody>
          <a:bodyPr>
            <a:normAutofit/>
          </a:bodyPr>
          <a:lstStyle/>
          <a:p>
            <a:r>
              <a:rPr lang="en-US" dirty="0"/>
              <a:t/>
            </a:r>
            <a:br>
              <a:rPr lang="en-US" dirty="0"/>
            </a:br>
            <a:r>
              <a:rPr lang="en-US" dirty="0"/>
              <a:t>Differences in DM Management </a:t>
            </a:r>
          </a:p>
        </p:txBody>
      </p:sp>
      <p:sp>
        <p:nvSpPr>
          <p:cNvPr id="5" name="Text Placeholder 4"/>
          <p:cNvSpPr>
            <a:spLocks noGrp="1"/>
          </p:cNvSpPr>
          <p:nvPr>
            <p:ph type="body" idx="1"/>
          </p:nvPr>
        </p:nvSpPr>
        <p:spPr>
          <a:xfrm>
            <a:off x="2416233" y="1972703"/>
            <a:ext cx="4815840" cy="576262"/>
          </a:xfrm>
        </p:spPr>
        <p:txBody>
          <a:bodyPr/>
          <a:lstStyle/>
          <a:p>
            <a:r>
              <a:rPr lang="en-US" b="1" dirty="0" smtClean="0"/>
              <a:t>pediatric: </a:t>
            </a:r>
          </a:p>
          <a:p>
            <a:r>
              <a:rPr lang="en-US" b="1" dirty="0" smtClean="0"/>
              <a:t>Family-centered approach</a:t>
            </a:r>
            <a:endParaRPr lang="en-US" b="1" dirty="0"/>
          </a:p>
        </p:txBody>
      </p:sp>
      <p:sp>
        <p:nvSpPr>
          <p:cNvPr id="6" name="Content Placeholder 5"/>
          <p:cNvSpPr>
            <a:spLocks noGrp="1"/>
          </p:cNvSpPr>
          <p:nvPr>
            <p:ph sz="half" idx="2"/>
          </p:nvPr>
        </p:nvSpPr>
        <p:spPr/>
        <p:txBody>
          <a:bodyPr>
            <a:normAutofit lnSpcReduction="10000"/>
          </a:bodyPr>
          <a:lstStyle/>
          <a:p>
            <a:endParaRPr lang="en-US" dirty="0"/>
          </a:p>
          <a:p>
            <a:r>
              <a:rPr lang="en-US" dirty="0" smtClean="0"/>
              <a:t>Parent-driven </a:t>
            </a:r>
            <a:r>
              <a:rPr lang="en-US" dirty="0"/>
              <a:t>approach to address varying stages of cognitive ability and emotional maturity. </a:t>
            </a:r>
          </a:p>
          <a:p>
            <a:r>
              <a:rPr lang="en-US" dirty="0" smtClean="0"/>
              <a:t>Emphasis </a:t>
            </a:r>
            <a:r>
              <a:rPr lang="en-US" dirty="0"/>
              <a:t>on fitting DM management techniques into family lifestyle. </a:t>
            </a:r>
            <a:endParaRPr lang="en-US" dirty="0" smtClean="0"/>
          </a:p>
          <a:p>
            <a:pPr>
              <a:lnSpc>
                <a:spcPct val="150000"/>
              </a:lnSpc>
            </a:pPr>
            <a:r>
              <a:rPr lang="en-US" dirty="0">
                <a:solidFill>
                  <a:schemeClr val="accent1">
                    <a:lumMod val="25000"/>
                  </a:schemeClr>
                </a:solidFill>
                <a:cs typeface="Times New Roman" pitchFamily="18" charset="0"/>
              </a:rPr>
              <a:t>Holistic, longer visits</a:t>
            </a:r>
          </a:p>
          <a:p>
            <a:pPr>
              <a:lnSpc>
                <a:spcPct val="150000"/>
              </a:lnSpc>
            </a:pPr>
            <a:r>
              <a:rPr lang="en-US" dirty="0">
                <a:cs typeface="Times New Roman" pitchFamily="18" charset="0"/>
              </a:rPr>
              <a:t>Child life style </a:t>
            </a:r>
          </a:p>
          <a:p>
            <a:endParaRPr lang="en-US" dirty="0"/>
          </a:p>
          <a:p>
            <a:endParaRPr lang="en-US" dirty="0"/>
          </a:p>
        </p:txBody>
      </p:sp>
      <p:sp>
        <p:nvSpPr>
          <p:cNvPr id="7" name="Text Placeholder 6"/>
          <p:cNvSpPr>
            <a:spLocks noGrp="1"/>
          </p:cNvSpPr>
          <p:nvPr>
            <p:ph type="body" sz="quarter" idx="3"/>
          </p:nvPr>
        </p:nvSpPr>
        <p:spPr/>
        <p:txBody>
          <a:bodyPr/>
          <a:lstStyle/>
          <a:p>
            <a:r>
              <a:rPr lang="en-US" b="1" dirty="0" smtClean="0"/>
              <a:t>Adult :</a:t>
            </a:r>
          </a:p>
          <a:p>
            <a:r>
              <a:rPr lang="en-US" b="1" dirty="0" smtClean="0"/>
              <a:t>Individualized </a:t>
            </a:r>
            <a:r>
              <a:rPr lang="en-US" b="1" dirty="0"/>
              <a:t>approach</a:t>
            </a:r>
          </a:p>
        </p:txBody>
      </p:sp>
      <p:sp>
        <p:nvSpPr>
          <p:cNvPr id="8" name="Content Placeholder 7"/>
          <p:cNvSpPr>
            <a:spLocks noGrp="1"/>
          </p:cNvSpPr>
          <p:nvPr>
            <p:ph sz="quarter" idx="4"/>
          </p:nvPr>
        </p:nvSpPr>
        <p:spPr/>
        <p:txBody>
          <a:bodyPr>
            <a:normAutofit/>
          </a:bodyPr>
          <a:lstStyle/>
          <a:p>
            <a:pPr marL="0" indent="0">
              <a:buNone/>
            </a:pPr>
            <a:endParaRPr lang="en-US" dirty="0"/>
          </a:p>
          <a:p>
            <a:r>
              <a:rPr lang="en-US" dirty="0" smtClean="0"/>
              <a:t>Shorter </a:t>
            </a:r>
            <a:r>
              <a:rPr lang="en-US" dirty="0"/>
              <a:t>visits focusing on medical issues. </a:t>
            </a:r>
          </a:p>
          <a:p>
            <a:r>
              <a:rPr lang="en-US" dirty="0" smtClean="0"/>
              <a:t>Control </a:t>
            </a:r>
            <a:r>
              <a:rPr lang="en-US" dirty="0"/>
              <a:t>of access to healthcare information in the hands of the patient. </a:t>
            </a:r>
          </a:p>
          <a:p>
            <a:r>
              <a:rPr lang="en-US" dirty="0" smtClean="0"/>
              <a:t>Autonomy </a:t>
            </a:r>
            <a:r>
              <a:rPr lang="en-US" dirty="0"/>
              <a:t>to make own medical decisions. </a:t>
            </a:r>
          </a:p>
          <a:p>
            <a:endParaRPr lang="en-US" dirty="0"/>
          </a:p>
        </p:txBody>
      </p:sp>
    </p:spTree>
    <p:extLst>
      <p:ext uri="{BB962C8B-B14F-4D97-AF65-F5344CB8AC3E}">
        <p14:creationId xmlns:p14="http://schemas.microsoft.com/office/powerpoint/2010/main" val="41809559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r>
            <a:br>
              <a:rPr lang="en-US" dirty="0"/>
            </a:br>
            <a:r>
              <a:rPr lang="en-US" dirty="0"/>
              <a:t>C</a:t>
            </a:r>
            <a:r>
              <a:rPr lang="en-US" dirty="0" smtClean="0"/>
              <a:t>omplication </a:t>
            </a:r>
            <a:endParaRPr lang="en-US" dirty="0"/>
          </a:p>
        </p:txBody>
      </p:sp>
      <p:sp>
        <p:nvSpPr>
          <p:cNvPr id="7" name="Content Placeholder 6"/>
          <p:cNvSpPr>
            <a:spLocks noGrp="1"/>
          </p:cNvSpPr>
          <p:nvPr>
            <p:ph idx="1"/>
          </p:nvPr>
        </p:nvSpPr>
        <p:spPr>
          <a:xfrm>
            <a:off x="2589212" y="1795549"/>
            <a:ext cx="8915400" cy="4115673"/>
          </a:xfrm>
        </p:spPr>
        <p:txBody>
          <a:bodyPr>
            <a:normAutofit/>
          </a:bodyPr>
          <a:lstStyle/>
          <a:p>
            <a:endParaRPr lang="en-US" dirty="0"/>
          </a:p>
          <a:p>
            <a:r>
              <a:rPr lang="en-US" sz="2000" dirty="0"/>
              <a:t>Poor Glycemic Control </a:t>
            </a:r>
          </a:p>
          <a:p>
            <a:r>
              <a:rPr lang="en-US" sz="2000" dirty="0" smtClean="0"/>
              <a:t>SEARCH </a:t>
            </a:r>
            <a:r>
              <a:rPr lang="en-US" sz="2000" dirty="0"/>
              <a:t>data: </a:t>
            </a:r>
          </a:p>
          <a:p>
            <a:r>
              <a:rPr lang="en-US" sz="2000" dirty="0" smtClean="0"/>
              <a:t>32</a:t>
            </a:r>
            <a:r>
              <a:rPr lang="en-US" sz="2000" dirty="0"/>
              <a:t>% of youth w/ T1DM ages 13-18 years achieve A1C target. </a:t>
            </a:r>
          </a:p>
          <a:p>
            <a:r>
              <a:rPr lang="en-US" sz="2000" dirty="0" smtClean="0"/>
              <a:t>18</a:t>
            </a:r>
            <a:r>
              <a:rPr lang="en-US" sz="2000" dirty="0"/>
              <a:t>% of youth w/ T1DM age ≥ 19 years achieve A1C target. </a:t>
            </a:r>
          </a:p>
          <a:p>
            <a:r>
              <a:rPr lang="en-US" sz="2000" dirty="0" smtClean="0"/>
              <a:t>NHANES</a:t>
            </a:r>
            <a:r>
              <a:rPr lang="en-US" sz="2000" dirty="0"/>
              <a:t>: </a:t>
            </a:r>
          </a:p>
          <a:p>
            <a:r>
              <a:rPr lang="en-US" sz="2000" dirty="0" smtClean="0"/>
              <a:t>56</a:t>
            </a:r>
            <a:r>
              <a:rPr lang="en-US" sz="2000" dirty="0"/>
              <a:t>% of adults are able to achieve target A1C. </a:t>
            </a:r>
          </a:p>
          <a:p>
            <a:r>
              <a:rPr lang="en-US" sz="2000" dirty="0" smtClean="0"/>
              <a:t>Teenagers </a:t>
            </a:r>
            <a:r>
              <a:rPr lang="en-US" sz="2000" dirty="0"/>
              <a:t>with T1DM or T2DM have the highest proportion of A1C ≥9.5%. </a:t>
            </a:r>
          </a:p>
          <a:p>
            <a:pPr marL="0" indent="0">
              <a:buNone/>
            </a:pPr>
            <a:endParaRPr lang="en-US" sz="2000" dirty="0"/>
          </a:p>
        </p:txBody>
      </p:sp>
    </p:spTree>
    <p:extLst>
      <p:ext uri="{BB962C8B-B14F-4D97-AF65-F5344CB8AC3E}">
        <p14:creationId xmlns:p14="http://schemas.microsoft.com/office/powerpoint/2010/main" val="2232064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589212" y="1379913"/>
            <a:ext cx="8915400" cy="4531309"/>
          </a:xfrm>
        </p:spPr>
        <p:txBody>
          <a:bodyPr>
            <a:normAutofit/>
          </a:bodyPr>
          <a:lstStyle/>
          <a:p>
            <a:endParaRPr lang="en-US" dirty="0"/>
          </a:p>
          <a:p>
            <a:r>
              <a:rPr lang="en-US" sz="2000" dirty="0"/>
              <a:t>Cardiovascular Risk Factors </a:t>
            </a:r>
          </a:p>
          <a:p>
            <a:r>
              <a:rPr lang="en-US" sz="2000" dirty="0" smtClean="0"/>
              <a:t>Higher </a:t>
            </a:r>
            <a:r>
              <a:rPr lang="en-US" sz="2000" dirty="0"/>
              <a:t>prevalence of CV risk factors in youth with T2DM compared to T1DM. </a:t>
            </a:r>
          </a:p>
          <a:p>
            <a:r>
              <a:rPr lang="en-US" sz="2000" dirty="0" smtClean="0"/>
              <a:t>Increase </a:t>
            </a:r>
            <a:r>
              <a:rPr lang="en-US" sz="2000" dirty="0"/>
              <a:t>in obesity rates now translating to similar increases in CV risk in T1DM patients. </a:t>
            </a:r>
          </a:p>
          <a:p>
            <a:r>
              <a:rPr lang="en-US" sz="2000" dirty="0" smtClean="0"/>
              <a:t>Obesity </a:t>
            </a:r>
            <a:r>
              <a:rPr lang="en-US" sz="2000" dirty="0"/>
              <a:t>is increasing risk of hyperlipidemia, hypertension, and fatty liver disease. </a:t>
            </a:r>
          </a:p>
          <a:p>
            <a:endParaRPr lang="en-US" sz="2000" dirty="0"/>
          </a:p>
        </p:txBody>
      </p:sp>
    </p:spTree>
    <p:extLst>
      <p:ext uri="{BB962C8B-B14F-4D97-AF65-F5344CB8AC3E}">
        <p14:creationId xmlns:p14="http://schemas.microsoft.com/office/powerpoint/2010/main" val="20808764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589212" y="1535084"/>
            <a:ext cx="8915400" cy="4376138"/>
          </a:xfrm>
        </p:spPr>
        <p:txBody>
          <a:bodyPr>
            <a:normAutofit/>
          </a:bodyPr>
          <a:lstStyle/>
          <a:p>
            <a:endParaRPr lang="en-US" dirty="0"/>
          </a:p>
          <a:p>
            <a:r>
              <a:rPr lang="en-US" sz="2000" dirty="0"/>
              <a:t>Loss to Follow-Up Care </a:t>
            </a:r>
          </a:p>
          <a:p>
            <a:r>
              <a:rPr lang="en-US" sz="2000" dirty="0" smtClean="0"/>
              <a:t>Loss </a:t>
            </a:r>
            <a:r>
              <a:rPr lang="en-US" sz="2000" dirty="0"/>
              <a:t>of private health insurance. </a:t>
            </a:r>
          </a:p>
          <a:p>
            <a:r>
              <a:rPr lang="en-US" sz="2000" dirty="0" smtClean="0"/>
              <a:t>Distractions </a:t>
            </a:r>
            <a:r>
              <a:rPr lang="en-US" sz="2000" dirty="0"/>
              <a:t>interfere with successful DM management – work, school, social. </a:t>
            </a:r>
          </a:p>
          <a:p>
            <a:r>
              <a:rPr lang="en-US" sz="2000" dirty="0" smtClean="0"/>
              <a:t>High </a:t>
            </a:r>
            <a:r>
              <a:rPr lang="en-US" sz="2000" dirty="0"/>
              <a:t>risk of disengagement from health care in emerging adults leads to: </a:t>
            </a:r>
          </a:p>
          <a:p>
            <a:pPr marL="0" indent="0">
              <a:buNone/>
            </a:pPr>
            <a:r>
              <a:rPr lang="en-US" sz="2000" dirty="0" smtClean="0"/>
              <a:t>     Increased </a:t>
            </a:r>
            <a:r>
              <a:rPr lang="en-US" sz="2000" dirty="0"/>
              <a:t>acute and chronic complications. </a:t>
            </a:r>
          </a:p>
          <a:p>
            <a:pPr marL="0" indent="0">
              <a:buNone/>
            </a:pPr>
            <a:r>
              <a:rPr lang="en-US" sz="2000" dirty="0" smtClean="0"/>
              <a:t>     Increased </a:t>
            </a:r>
            <a:r>
              <a:rPr lang="en-US" sz="2000" dirty="0"/>
              <a:t>utilization of emergency services and hospital services. </a:t>
            </a:r>
          </a:p>
          <a:p>
            <a:pPr marL="0" indent="0">
              <a:buNone/>
            </a:pPr>
            <a:r>
              <a:rPr lang="en-US" sz="2000" dirty="0" smtClean="0"/>
              <a:t>     Higher </a:t>
            </a:r>
            <a:r>
              <a:rPr lang="en-US" sz="2000" dirty="0"/>
              <a:t>relative risk of death in young adults with diabetes. </a:t>
            </a:r>
          </a:p>
          <a:p>
            <a:endParaRPr lang="en-US" dirty="0"/>
          </a:p>
        </p:txBody>
      </p:sp>
    </p:spTree>
    <p:extLst>
      <p:ext uri="{BB962C8B-B14F-4D97-AF65-F5344CB8AC3E}">
        <p14:creationId xmlns:p14="http://schemas.microsoft.com/office/powerpoint/2010/main" val="6023290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Acute Complications </a:t>
            </a:r>
            <a:br>
              <a:rPr lang="en-US" dirty="0"/>
            </a:br>
            <a:endParaRPr lang="en-US" dirty="0"/>
          </a:p>
        </p:txBody>
      </p:sp>
      <p:sp>
        <p:nvSpPr>
          <p:cNvPr id="3" name="Content Placeholder 2"/>
          <p:cNvSpPr>
            <a:spLocks noGrp="1"/>
          </p:cNvSpPr>
          <p:nvPr>
            <p:ph idx="1"/>
          </p:nvPr>
        </p:nvSpPr>
        <p:spPr>
          <a:xfrm>
            <a:off x="2589212" y="1596044"/>
            <a:ext cx="8915400" cy="4315178"/>
          </a:xfrm>
        </p:spPr>
        <p:txBody>
          <a:bodyPr>
            <a:normAutofit/>
          </a:bodyPr>
          <a:lstStyle/>
          <a:p>
            <a:endParaRPr lang="en-US" dirty="0"/>
          </a:p>
          <a:p>
            <a:r>
              <a:rPr lang="en-US" dirty="0" smtClean="0"/>
              <a:t>Include</a:t>
            </a:r>
            <a:r>
              <a:rPr lang="en-US" dirty="0"/>
              <a:t>: </a:t>
            </a:r>
            <a:endParaRPr lang="en-US" dirty="0" smtClean="0"/>
          </a:p>
          <a:p>
            <a:pPr marL="0" indent="0">
              <a:buNone/>
            </a:pPr>
            <a:r>
              <a:rPr lang="en-US" dirty="0"/>
              <a:t> </a:t>
            </a:r>
            <a:r>
              <a:rPr lang="en-US" dirty="0" smtClean="0"/>
              <a:t>      Hypoglycemia </a:t>
            </a:r>
            <a:r>
              <a:rPr lang="en-US" dirty="0"/>
              <a:t>and hypoglycemia unawareness. </a:t>
            </a:r>
          </a:p>
          <a:p>
            <a:pPr marL="0" indent="0">
              <a:buNone/>
            </a:pPr>
            <a:r>
              <a:rPr lang="en-US" dirty="0"/>
              <a:t> </a:t>
            </a:r>
            <a:r>
              <a:rPr lang="en-US" dirty="0" smtClean="0"/>
              <a:t>      Hyperglycemia</a:t>
            </a:r>
            <a:r>
              <a:rPr lang="en-US" dirty="0"/>
              <a:t>. </a:t>
            </a:r>
          </a:p>
          <a:p>
            <a:pPr marL="0" indent="0">
              <a:buNone/>
            </a:pPr>
            <a:r>
              <a:rPr lang="en-US" dirty="0"/>
              <a:t> </a:t>
            </a:r>
            <a:r>
              <a:rPr lang="en-US" dirty="0" smtClean="0"/>
              <a:t>     Diabetic </a:t>
            </a:r>
            <a:r>
              <a:rPr lang="en-US" dirty="0"/>
              <a:t>ketoacidosis. </a:t>
            </a:r>
          </a:p>
          <a:p>
            <a:r>
              <a:rPr lang="en-US" dirty="0" smtClean="0"/>
              <a:t>Difficult </a:t>
            </a:r>
            <a:r>
              <a:rPr lang="en-US" dirty="0"/>
              <a:t>to balance of school and/or work. </a:t>
            </a:r>
          </a:p>
          <a:p>
            <a:r>
              <a:rPr lang="en-US" dirty="0" smtClean="0"/>
              <a:t>Loss </a:t>
            </a:r>
            <a:r>
              <a:rPr lang="en-US" dirty="0"/>
              <a:t>of parental supervision and less frequent medical visits increase the risk of acute </a:t>
            </a:r>
            <a:r>
              <a:rPr lang="en-US" dirty="0" smtClean="0"/>
              <a:t>complication</a:t>
            </a:r>
            <a:endParaRPr lang="en-US" dirty="0"/>
          </a:p>
          <a:p>
            <a:endParaRPr lang="en-US" dirty="0"/>
          </a:p>
        </p:txBody>
      </p:sp>
    </p:spTree>
    <p:extLst>
      <p:ext uri="{BB962C8B-B14F-4D97-AF65-F5344CB8AC3E}">
        <p14:creationId xmlns:p14="http://schemas.microsoft.com/office/powerpoint/2010/main" val="21269515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contents</a:t>
            </a:r>
            <a:endParaRPr lang="en-US" dirty="0"/>
          </a:p>
        </p:txBody>
      </p:sp>
      <p:sp>
        <p:nvSpPr>
          <p:cNvPr id="3" name="Content Placeholder 2"/>
          <p:cNvSpPr>
            <a:spLocks noGrp="1"/>
          </p:cNvSpPr>
          <p:nvPr>
            <p:ph idx="1"/>
          </p:nvPr>
        </p:nvSpPr>
        <p:spPr>
          <a:xfrm>
            <a:off x="2589212" y="1817716"/>
            <a:ext cx="8915400" cy="4093506"/>
          </a:xfrm>
        </p:spPr>
        <p:txBody>
          <a:bodyPr>
            <a:normAutofit/>
          </a:bodyPr>
          <a:lstStyle/>
          <a:p>
            <a:endParaRPr lang="en-US" dirty="0"/>
          </a:p>
          <a:p>
            <a:r>
              <a:rPr lang="en-US" dirty="0" smtClean="0"/>
              <a:t>Introduction </a:t>
            </a:r>
            <a:endParaRPr lang="en-US" dirty="0"/>
          </a:p>
          <a:p>
            <a:r>
              <a:rPr lang="en-US" dirty="0"/>
              <a:t>Understand the differences between pediatric and adult approach to DM care. </a:t>
            </a:r>
          </a:p>
          <a:p>
            <a:r>
              <a:rPr lang="en-US" dirty="0" smtClean="0"/>
              <a:t>Understand </a:t>
            </a:r>
            <a:r>
              <a:rPr lang="en-US" dirty="0"/>
              <a:t>the issues emerging adults face as they transition care to an adult provider. </a:t>
            </a:r>
          </a:p>
          <a:p>
            <a:r>
              <a:rPr lang="en-US" dirty="0" smtClean="0"/>
              <a:t>Review </a:t>
            </a:r>
            <a:r>
              <a:rPr lang="en-US" dirty="0"/>
              <a:t>the available resources for pediatric and adult populations. </a:t>
            </a:r>
          </a:p>
          <a:p>
            <a:r>
              <a:rPr lang="en-US" dirty="0" smtClean="0"/>
              <a:t>Learn </a:t>
            </a:r>
            <a:r>
              <a:rPr lang="en-US" dirty="0"/>
              <a:t>how to assemble a multidisciplinary DM care team. </a:t>
            </a:r>
            <a:endParaRPr lang="en-US" dirty="0" smtClean="0"/>
          </a:p>
          <a:p>
            <a:r>
              <a:rPr lang="en-US" dirty="0" smtClean="0"/>
              <a:t>ADA recommendation </a:t>
            </a:r>
            <a:endParaRPr lang="en-US" dirty="0"/>
          </a:p>
          <a:p>
            <a:endParaRPr lang="en-US" dirty="0"/>
          </a:p>
        </p:txBody>
      </p:sp>
    </p:spTree>
    <p:extLst>
      <p:ext uri="{BB962C8B-B14F-4D97-AF65-F5344CB8AC3E}">
        <p14:creationId xmlns:p14="http://schemas.microsoft.com/office/powerpoint/2010/main" val="498411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Psychosocial Challenges </a:t>
            </a:r>
            <a:br>
              <a:rPr lang="en-US" dirty="0"/>
            </a:br>
            <a:endParaRPr lang="en-US" dirty="0"/>
          </a:p>
        </p:txBody>
      </p:sp>
      <p:sp>
        <p:nvSpPr>
          <p:cNvPr id="3" name="Content Placeholder 2"/>
          <p:cNvSpPr>
            <a:spLocks noGrp="1"/>
          </p:cNvSpPr>
          <p:nvPr>
            <p:ph idx="1"/>
          </p:nvPr>
        </p:nvSpPr>
        <p:spPr>
          <a:xfrm>
            <a:off x="2589212" y="1524000"/>
            <a:ext cx="8915400" cy="4387222"/>
          </a:xfrm>
        </p:spPr>
        <p:txBody>
          <a:bodyPr>
            <a:normAutofit/>
          </a:bodyPr>
          <a:lstStyle/>
          <a:p>
            <a:endParaRPr lang="en-US" dirty="0"/>
          </a:p>
          <a:p>
            <a:r>
              <a:rPr lang="en-US" sz="2000" dirty="0" smtClean="0"/>
              <a:t>Occur </a:t>
            </a:r>
            <a:r>
              <a:rPr lang="en-US" sz="2000" dirty="0"/>
              <a:t>more commonly in patients with DM. </a:t>
            </a:r>
          </a:p>
          <a:p>
            <a:r>
              <a:rPr lang="en-US" sz="2000" dirty="0" smtClean="0"/>
              <a:t>Diabetes-specific </a:t>
            </a:r>
            <a:r>
              <a:rPr lang="en-US" sz="2000" dirty="0"/>
              <a:t>stressors: </a:t>
            </a:r>
          </a:p>
          <a:p>
            <a:r>
              <a:rPr lang="en-US" sz="2000" dirty="0" smtClean="0"/>
              <a:t>Lack </a:t>
            </a:r>
            <a:r>
              <a:rPr lang="en-US" sz="2000" dirty="0"/>
              <a:t>of clear and concrete goals for diabetes care. </a:t>
            </a:r>
          </a:p>
          <a:p>
            <a:r>
              <a:rPr lang="en-US" sz="2000" dirty="0" smtClean="0"/>
              <a:t>Feeling </a:t>
            </a:r>
            <a:r>
              <a:rPr lang="en-US" sz="2000" dirty="0"/>
              <a:t>discouraged/overwhelmed by diabetes regimen. </a:t>
            </a:r>
          </a:p>
          <a:p>
            <a:r>
              <a:rPr lang="en-US" sz="2000" dirty="0" smtClean="0"/>
              <a:t>Uncomfortable </a:t>
            </a:r>
            <a:r>
              <a:rPr lang="en-US" sz="2000" dirty="0"/>
              <a:t>interactions with family/friends/coworkers about diabetes. </a:t>
            </a:r>
          </a:p>
          <a:p>
            <a:r>
              <a:rPr lang="en-US" sz="2000" dirty="0" smtClean="0"/>
              <a:t>Guilt/anxiety </a:t>
            </a:r>
            <a:r>
              <a:rPr lang="en-US" sz="2000" dirty="0"/>
              <a:t>when off-track with diabetes management. </a:t>
            </a:r>
          </a:p>
          <a:p>
            <a:r>
              <a:rPr lang="en-US" sz="2000" dirty="0" smtClean="0"/>
              <a:t>Worrying </a:t>
            </a:r>
            <a:r>
              <a:rPr lang="en-US" sz="2000" dirty="0"/>
              <a:t>about future and possibility of complications. </a:t>
            </a:r>
          </a:p>
          <a:p>
            <a:endParaRPr lang="en-US" sz="2000" dirty="0"/>
          </a:p>
        </p:txBody>
      </p:sp>
    </p:spTree>
    <p:extLst>
      <p:ext uri="{BB962C8B-B14F-4D97-AF65-F5344CB8AC3E}">
        <p14:creationId xmlns:p14="http://schemas.microsoft.com/office/powerpoint/2010/main" val="7747464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Mental Health Concerns </a:t>
            </a:r>
            <a:br>
              <a:rPr lang="en-US" dirty="0"/>
            </a:br>
            <a:endParaRPr lang="en-US" dirty="0"/>
          </a:p>
        </p:txBody>
      </p:sp>
      <p:sp>
        <p:nvSpPr>
          <p:cNvPr id="3" name="Content Placeholder 2"/>
          <p:cNvSpPr>
            <a:spLocks noGrp="1"/>
          </p:cNvSpPr>
          <p:nvPr>
            <p:ph idx="1"/>
          </p:nvPr>
        </p:nvSpPr>
        <p:spPr/>
        <p:txBody>
          <a:bodyPr>
            <a:normAutofit lnSpcReduction="10000"/>
          </a:bodyPr>
          <a:lstStyle/>
          <a:p>
            <a:endParaRPr lang="en-US" dirty="0"/>
          </a:p>
          <a:p>
            <a:r>
              <a:rPr lang="en-US" dirty="0" smtClean="0"/>
              <a:t>Diabetes </a:t>
            </a:r>
            <a:r>
              <a:rPr lang="en-US" dirty="0"/>
              <a:t>self-care is affected by: </a:t>
            </a:r>
          </a:p>
          <a:p>
            <a:r>
              <a:rPr lang="en-US" dirty="0" smtClean="0"/>
              <a:t>Anxiety </a:t>
            </a:r>
            <a:endParaRPr lang="en-US" dirty="0"/>
          </a:p>
          <a:p>
            <a:r>
              <a:rPr lang="en-US" dirty="0" smtClean="0"/>
              <a:t>Depression </a:t>
            </a:r>
          </a:p>
          <a:p>
            <a:pPr marL="457200" lvl="1" indent="0">
              <a:lnSpc>
                <a:spcPct val="125000"/>
              </a:lnSpc>
              <a:buNone/>
            </a:pPr>
            <a:r>
              <a:rPr lang="en-US" sz="2000" dirty="0" smtClean="0">
                <a:cs typeface="Times New Roman" pitchFamily="18" charset="0"/>
              </a:rPr>
              <a:t>15-33</a:t>
            </a:r>
            <a:r>
              <a:rPr lang="en-US" sz="2000" dirty="0">
                <a:cs typeface="Times New Roman" pitchFamily="18" charset="0"/>
              </a:rPr>
              <a:t>% (18-20 yrs.)</a:t>
            </a:r>
          </a:p>
          <a:p>
            <a:pPr marL="457200" lvl="1" indent="0">
              <a:lnSpc>
                <a:spcPct val="125000"/>
              </a:lnSpc>
              <a:buNone/>
            </a:pPr>
            <a:r>
              <a:rPr lang="en-US" sz="2000" dirty="0">
                <a:solidFill>
                  <a:schemeClr val="accent1">
                    <a:lumMod val="25000"/>
                  </a:schemeClr>
                </a:solidFill>
                <a:cs typeface="Times New Roman" pitchFamily="18" charset="0"/>
              </a:rPr>
              <a:t>23-35% (18-28 yrs.)</a:t>
            </a:r>
          </a:p>
          <a:p>
            <a:pPr marL="0" indent="0">
              <a:buNone/>
            </a:pPr>
            <a:endParaRPr lang="en-US" dirty="0"/>
          </a:p>
          <a:p>
            <a:r>
              <a:rPr lang="en-US" dirty="0" smtClean="0"/>
              <a:t>Eating </a:t>
            </a:r>
            <a:r>
              <a:rPr lang="en-US" dirty="0"/>
              <a:t>disorders – anorexia, bulimia, disordered eating behaviors </a:t>
            </a:r>
          </a:p>
          <a:p>
            <a:r>
              <a:rPr lang="en-US" dirty="0" smtClean="0"/>
              <a:t>Compounded </a:t>
            </a:r>
            <a:r>
              <a:rPr lang="en-US" dirty="0"/>
              <a:t>by insulin omission and fear of hypoglycemia. </a:t>
            </a:r>
          </a:p>
          <a:p>
            <a:endParaRPr lang="en-US" dirty="0"/>
          </a:p>
        </p:txBody>
      </p:sp>
    </p:spTree>
    <p:extLst>
      <p:ext uri="{BB962C8B-B14F-4D97-AF65-F5344CB8AC3E}">
        <p14:creationId xmlns:p14="http://schemas.microsoft.com/office/powerpoint/2010/main" val="3169733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Reproductive Healthcare </a:t>
            </a:r>
            <a:br>
              <a:rPr lang="en-US" dirty="0"/>
            </a:br>
            <a:endParaRPr lang="en-US" dirty="0"/>
          </a:p>
        </p:txBody>
      </p:sp>
      <p:sp>
        <p:nvSpPr>
          <p:cNvPr id="3" name="Content Placeholder 2"/>
          <p:cNvSpPr>
            <a:spLocks noGrp="1"/>
          </p:cNvSpPr>
          <p:nvPr>
            <p:ph idx="1"/>
          </p:nvPr>
        </p:nvSpPr>
        <p:spPr>
          <a:xfrm>
            <a:off x="2589212" y="1568335"/>
            <a:ext cx="8915400" cy="4342887"/>
          </a:xfrm>
        </p:spPr>
        <p:txBody>
          <a:bodyPr>
            <a:normAutofit/>
          </a:bodyPr>
          <a:lstStyle/>
          <a:p>
            <a:endParaRPr lang="en-US" dirty="0"/>
          </a:p>
          <a:p>
            <a:r>
              <a:rPr lang="en-US" sz="2000" dirty="0" smtClean="0"/>
              <a:t>Contraception </a:t>
            </a:r>
            <a:r>
              <a:rPr lang="en-US" sz="2000" dirty="0"/>
              <a:t>and preconception counseling is especially important to female patients with DM. </a:t>
            </a:r>
          </a:p>
          <a:p>
            <a:r>
              <a:rPr lang="en-US" sz="2000" dirty="0" smtClean="0"/>
              <a:t>Lower </a:t>
            </a:r>
            <a:r>
              <a:rPr lang="en-US" sz="2000" dirty="0"/>
              <a:t>contraceptive use in adults with diabetes (ages 20-44) than in adults without diabetes </a:t>
            </a:r>
            <a:r>
              <a:rPr lang="en-US" sz="2000" dirty="0" smtClean="0"/>
              <a:t>61</a:t>
            </a:r>
            <a:r>
              <a:rPr lang="en-US" sz="2000" dirty="0"/>
              <a:t>% versus 73% </a:t>
            </a:r>
          </a:p>
          <a:p>
            <a:r>
              <a:rPr lang="en-US" sz="2000" dirty="0" smtClean="0"/>
              <a:t>Estimated </a:t>
            </a:r>
            <a:r>
              <a:rPr lang="en-US" sz="2000" dirty="0"/>
              <a:t>that less than 25% of women with T1DM or T2DM are aware of maternal and fetal risks of uncontrolled diabetes during pregnancy. </a:t>
            </a:r>
          </a:p>
          <a:p>
            <a:r>
              <a:rPr lang="en-US" sz="2000" dirty="0" smtClean="0"/>
              <a:t>Counseling </a:t>
            </a:r>
            <a:r>
              <a:rPr lang="en-US" sz="2000" dirty="0"/>
              <a:t>on STD risk is also important. </a:t>
            </a:r>
          </a:p>
          <a:p>
            <a:endParaRPr lang="en-US" sz="2000" dirty="0"/>
          </a:p>
        </p:txBody>
      </p:sp>
    </p:spTree>
    <p:extLst>
      <p:ext uri="{BB962C8B-B14F-4D97-AF65-F5344CB8AC3E}">
        <p14:creationId xmlns:p14="http://schemas.microsoft.com/office/powerpoint/2010/main" val="33933590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Substance Use &amp; Abuse </a:t>
            </a:r>
            <a:br>
              <a:rPr lang="en-US" dirty="0"/>
            </a:br>
            <a:endParaRPr lang="en-US" dirty="0"/>
          </a:p>
        </p:txBody>
      </p:sp>
      <p:sp>
        <p:nvSpPr>
          <p:cNvPr id="3" name="Content Placeholder 2"/>
          <p:cNvSpPr>
            <a:spLocks noGrp="1"/>
          </p:cNvSpPr>
          <p:nvPr>
            <p:ph idx="1"/>
          </p:nvPr>
        </p:nvSpPr>
        <p:spPr>
          <a:xfrm>
            <a:off x="2589212" y="1535084"/>
            <a:ext cx="8915400" cy="4376138"/>
          </a:xfrm>
        </p:spPr>
        <p:txBody>
          <a:bodyPr>
            <a:normAutofit/>
          </a:bodyPr>
          <a:lstStyle/>
          <a:p>
            <a:endParaRPr lang="en-US" dirty="0"/>
          </a:p>
          <a:p>
            <a:r>
              <a:rPr lang="en-US" sz="2000" dirty="0" smtClean="0"/>
              <a:t>Alcohol</a:t>
            </a:r>
            <a:r>
              <a:rPr lang="en-US" sz="2000" dirty="0"/>
              <a:t>: </a:t>
            </a:r>
          </a:p>
          <a:p>
            <a:pPr marL="0" indent="0">
              <a:buNone/>
            </a:pPr>
            <a:r>
              <a:rPr lang="en-US" sz="2000" dirty="0"/>
              <a:t> </a:t>
            </a:r>
            <a:r>
              <a:rPr lang="en-US" sz="2000" dirty="0" smtClean="0"/>
              <a:t>    Increases </a:t>
            </a:r>
            <a:r>
              <a:rPr lang="en-US" sz="2000" dirty="0"/>
              <a:t>risk of severe hypoglycemia. </a:t>
            </a:r>
            <a:endParaRPr lang="en-US" sz="2000" dirty="0" smtClean="0"/>
          </a:p>
          <a:p>
            <a:pPr marL="0" indent="0">
              <a:buNone/>
            </a:pPr>
            <a:r>
              <a:rPr lang="en-US" sz="2000" dirty="0"/>
              <a:t> </a:t>
            </a:r>
            <a:r>
              <a:rPr lang="en-US" sz="2000" dirty="0" smtClean="0"/>
              <a:t>    Worsens </a:t>
            </a:r>
            <a:r>
              <a:rPr lang="en-US" sz="2000" dirty="0"/>
              <a:t>glycemic control. </a:t>
            </a:r>
          </a:p>
          <a:p>
            <a:r>
              <a:rPr lang="en-US" sz="2000" dirty="0" smtClean="0"/>
              <a:t>Tobacco</a:t>
            </a:r>
            <a:r>
              <a:rPr lang="en-US" sz="2000" dirty="0"/>
              <a:t>: </a:t>
            </a:r>
          </a:p>
          <a:p>
            <a:pPr marL="0" indent="0">
              <a:buNone/>
            </a:pPr>
            <a:r>
              <a:rPr lang="en-US" sz="2000" dirty="0"/>
              <a:t> </a:t>
            </a:r>
            <a:r>
              <a:rPr lang="en-US" sz="2000" dirty="0" smtClean="0"/>
              <a:t>    Increases </a:t>
            </a:r>
            <a:r>
              <a:rPr lang="en-US" sz="2000" dirty="0"/>
              <a:t>CV risk. </a:t>
            </a:r>
          </a:p>
          <a:p>
            <a:pPr marL="0" indent="0">
              <a:buNone/>
            </a:pPr>
            <a:r>
              <a:rPr lang="en-US" sz="2000" dirty="0"/>
              <a:t> </a:t>
            </a:r>
            <a:r>
              <a:rPr lang="en-US" sz="2000" dirty="0" smtClean="0"/>
              <a:t>    Increases </a:t>
            </a:r>
            <a:r>
              <a:rPr lang="en-US" sz="2000" dirty="0"/>
              <a:t>microalbuminuria risk. </a:t>
            </a:r>
          </a:p>
          <a:p>
            <a:r>
              <a:rPr lang="en-US" sz="2000" dirty="0" smtClean="0"/>
              <a:t>Need </a:t>
            </a:r>
            <a:r>
              <a:rPr lang="en-US" sz="2000" dirty="0"/>
              <a:t>to discuss importance of abstaining from substance use/abuse, especially while driving. </a:t>
            </a:r>
          </a:p>
          <a:p>
            <a:r>
              <a:rPr lang="en-US" sz="2000" dirty="0" smtClean="0"/>
              <a:t>Also </a:t>
            </a:r>
            <a:r>
              <a:rPr lang="en-US" sz="2000" dirty="0"/>
              <a:t>need to address importance of BG monitoring prior to driving. </a:t>
            </a:r>
          </a:p>
          <a:p>
            <a:endParaRPr lang="en-US" sz="2000" dirty="0"/>
          </a:p>
        </p:txBody>
      </p:sp>
    </p:spTree>
    <p:extLst>
      <p:ext uri="{BB962C8B-B14F-4D97-AF65-F5344CB8AC3E}">
        <p14:creationId xmlns:p14="http://schemas.microsoft.com/office/powerpoint/2010/main" val="42675226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Emergence of Chronic Complications </a:t>
            </a:r>
            <a:br>
              <a:rPr lang="en-US" dirty="0"/>
            </a:br>
            <a:endParaRPr lang="en-US" dirty="0"/>
          </a:p>
        </p:txBody>
      </p:sp>
      <p:sp>
        <p:nvSpPr>
          <p:cNvPr id="3" name="Content Placeholder 2"/>
          <p:cNvSpPr>
            <a:spLocks noGrp="1"/>
          </p:cNvSpPr>
          <p:nvPr>
            <p:ph idx="1"/>
          </p:nvPr>
        </p:nvSpPr>
        <p:spPr>
          <a:xfrm>
            <a:off x="2589212" y="1396538"/>
            <a:ext cx="8915400" cy="4514684"/>
          </a:xfrm>
        </p:spPr>
        <p:txBody>
          <a:bodyPr>
            <a:normAutofit/>
          </a:bodyPr>
          <a:lstStyle/>
          <a:p>
            <a:endParaRPr lang="en-US" dirty="0"/>
          </a:p>
          <a:p>
            <a:r>
              <a:rPr lang="en-US" sz="2000" dirty="0" smtClean="0"/>
              <a:t>Clinically </a:t>
            </a:r>
            <a:r>
              <a:rPr lang="en-US" sz="2000" dirty="0"/>
              <a:t>apparent DM complication rates are low, but there is evidence of early microvascular complications: </a:t>
            </a:r>
          </a:p>
          <a:p>
            <a:r>
              <a:rPr lang="en-US" sz="2000" dirty="0" smtClean="0"/>
              <a:t>Microalbuminuria </a:t>
            </a:r>
            <a:endParaRPr lang="en-US" sz="2000" dirty="0"/>
          </a:p>
          <a:p>
            <a:pPr marL="0" indent="0">
              <a:buNone/>
            </a:pPr>
            <a:r>
              <a:rPr lang="en-US" sz="2000" dirty="0"/>
              <a:t> </a:t>
            </a:r>
            <a:r>
              <a:rPr lang="en-US" sz="2000" dirty="0" smtClean="0"/>
              <a:t>    10</a:t>
            </a:r>
            <a:r>
              <a:rPr lang="en-US" sz="2000" dirty="0"/>
              <a:t>% of adolescents w/ T1DM </a:t>
            </a:r>
          </a:p>
          <a:p>
            <a:pPr marL="0" indent="0">
              <a:buNone/>
            </a:pPr>
            <a:r>
              <a:rPr lang="en-US" sz="2000" dirty="0"/>
              <a:t> </a:t>
            </a:r>
            <a:r>
              <a:rPr lang="en-US" sz="2000" dirty="0" smtClean="0"/>
              <a:t>     30</a:t>
            </a:r>
            <a:r>
              <a:rPr lang="en-US" sz="2000" dirty="0"/>
              <a:t>% of adolescents w/ T2DM </a:t>
            </a:r>
          </a:p>
          <a:p>
            <a:r>
              <a:rPr lang="en-US" sz="2000" dirty="0" smtClean="0"/>
              <a:t>Hypertension </a:t>
            </a:r>
            <a:r>
              <a:rPr lang="en-US" sz="2000" dirty="0"/>
              <a:t>(T2DM &gt; T1DM) </a:t>
            </a:r>
          </a:p>
          <a:p>
            <a:r>
              <a:rPr lang="en-US" sz="2000" dirty="0" smtClean="0"/>
              <a:t>Retinopathy </a:t>
            </a:r>
            <a:r>
              <a:rPr lang="en-US" sz="2000" dirty="0"/>
              <a:t>(T2DM &gt; T1DM) </a:t>
            </a:r>
          </a:p>
          <a:p>
            <a:r>
              <a:rPr lang="en-US" sz="2000" dirty="0" smtClean="0"/>
              <a:t>Neuropathy</a:t>
            </a:r>
            <a:r>
              <a:rPr lang="en-US" sz="2000" dirty="0"/>
              <a:t>: ~20% adolescents w/ DM </a:t>
            </a:r>
          </a:p>
          <a:p>
            <a:endParaRPr lang="en-US" sz="2000" dirty="0"/>
          </a:p>
        </p:txBody>
      </p:sp>
    </p:spTree>
    <p:extLst>
      <p:ext uri="{BB962C8B-B14F-4D97-AF65-F5344CB8AC3E}">
        <p14:creationId xmlns:p14="http://schemas.microsoft.com/office/powerpoint/2010/main" val="30830863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Emergence of Chronic Complications (cont.) </a:t>
            </a:r>
            <a:br>
              <a:rPr lang="en-US" dirty="0"/>
            </a:br>
            <a:endParaRPr lang="en-US" dirty="0"/>
          </a:p>
        </p:txBody>
      </p:sp>
      <p:sp>
        <p:nvSpPr>
          <p:cNvPr id="3" name="Content Placeholder 2"/>
          <p:cNvSpPr>
            <a:spLocks noGrp="1"/>
          </p:cNvSpPr>
          <p:nvPr>
            <p:ph idx="1"/>
          </p:nvPr>
        </p:nvSpPr>
        <p:spPr>
          <a:xfrm>
            <a:off x="2589212" y="1717964"/>
            <a:ext cx="8915400" cy="4193258"/>
          </a:xfrm>
        </p:spPr>
        <p:txBody>
          <a:bodyPr>
            <a:normAutofit/>
          </a:bodyPr>
          <a:lstStyle/>
          <a:p>
            <a:endParaRPr lang="en-US" dirty="0"/>
          </a:p>
          <a:p>
            <a:r>
              <a:rPr lang="en-US" dirty="0" err="1" smtClean="0"/>
              <a:t>Macrovascular</a:t>
            </a:r>
            <a:r>
              <a:rPr lang="en-US" dirty="0" smtClean="0"/>
              <a:t> </a:t>
            </a:r>
            <a:r>
              <a:rPr lang="en-US" dirty="0"/>
              <a:t>complications: </a:t>
            </a:r>
          </a:p>
          <a:p>
            <a:pPr marL="0" indent="0">
              <a:buNone/>
            </a:pPr>
            <a:r>
              <a:rPr lang="en-US" dirty="0"/>
              <a:t> </a:t>
            </a:r>
            <a:r>
              <a:rPr lang="en-US" dirty="0" smtClean="0"/>
              <a:t>   Early </a:t>
            </a:r>
            <a:r>
              <a:rPr lang="en-US" dirty="0"/>
              <a:t>atherosclerotic disease seen in children/adolescents with elevated </a:t>
            </a:r>
            <a:r>
              <a:rPr lang="en-US" dirty="0" smtClean="0"/>
              <a:t>       LDL</a:t>
            </a:r>
            <a:r>
              <a:rPr lang="en-US" dirty="0"/>
              <a:t>, reduced HDL, tobacco use, and higher A1C levels. </a:t>
            </a:r>
          </a:p>
          <a:p>
            <a:r>
              <a:rPr lang="en-US" dirty="0" smtClean="0"/>
              <a:t> Complications </a:t>
            </a:r>
            <a:r>
              <a:rPr lang="en-US" dirty="0"/>
              <a:t>are infrequently treated in pediatrics, but should be addressed prior to transition. </a:t>
            </a:r>
          </a:p>
          <a:p>
            <a:endParaRPr lang="en-US" dirty="0"/>
          </a:p>
        </p:txBody>
      </p:sp>
    </p:spTree>
    <p:extLst>
      <p:ext uri="{BB962C8B-B14F-4D97-AF65-F5344CB8AC3E}">
        <p14:creationId xmlns:p14="http://schemas.microsoft.com/office/powerpoint/2010/main" val="34462609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Planning the Transition of DM Care </a:t>
            </a:r>
            <a:br>
              <a:rPr lang="en-US" dirty="0"/>
            </a:br>
            <a:endParaRPr lang="en-US" dirty="0"/>
          </a:p>
        </p:txBody>
      </p:sp>
      <p:sp>
        <p:nvSpPr>
          <p:cNvPr id="3" name="Content Placeholder 2"/>
          <p:cNvSpPr>
            <a:spLocks noGrp="1"/>
          </p:cNvSpPr>
          <p:nvPr>
            <p:ph idx="1"/>
          </p:nvPr>
        </p:nvSpPr>
        <p:spPr>
          <a:xfrm>
            <a:off x="1557252" y="1501833"/>
            <a:ext cx="8212974" cy="4409389"/>
          </a:xfrm>
        </p:spPr>
        <p:txBody>
          <a:bodyPr>
            <a:normAutofit fontScale="77500" lnSpcReduction="20000"/>
          </a:bodyPr>
          <a:lstStyle/>
          <a:p>
            <a:endParaRPr lang="en-US" dirty="0"/>
          </a:p>
          <a:p>
            <a:r>
              <a:rPr lang="en-US" sz="2000" dirty="0" smtClean="0"/>
              <a:t>Recommended </a:t>
            </a:r>
            <a:r>
              <a:rPr lang="en-US" sz="2000" dirty="0"/>
              <a:t>that transition occur over the course of a year at minimum</a:t>
            </a:r>
            <a:r>
              <a:rPr lang="en-US" sz="2000" dirty="0" smtClean="0"/>
              <a:t>.</a:t>
            </a:r>
          </a:p>
          <a:p>
            <a:r>
              <a:rPr lang="en-GB" sz="2000" dirty="0"/>
              <a:t>Invariably control deteriorates for the majority of patients during this period.</a:t>
            </a:r>
          </a:p>
          <a:p>
            <a:pPr marL="0" indent="0">
              <a:buNone/>
            </a:pPr>
            <a:endParaRPr lang="en-GB" sz="2000" dirty="0"/>
          </a:p>
          <a:p>
            <a:r>
              <a:rPr lang="en-GB" sz="2000" dirty="0"/>
              <a:t>Successful transition to an adult diabetes team is a significant component of care in adolescents with T1DM.</a:t>
            </a:r>
          </a:p>
          <a:p>
            <a:pPr marL="0" indent="0">
              <a:buNone/>
            </a:pPr>
            <a:r>
              <a:rPr lang="en-US" sz="2000" dirty="0" smtClean="0"/>
              <a:t> </a:t>
            </a:r>
            <a:endParaRPr lang="en-US" sz="2000" dirty="0"/>
          </a:p>
          <a:p>
            <a:r>
              <a:rPr lang="en-US" sz="2000" dirty="0" smtClean="0"/>
              <a:t>Planning </a:t>
            </a:r>
            <a:r>
              <a:rPr lang="en-US" sz="2000" dirty="0"/>
              <a:t>checklists available to help with transition. </a:t>
            </a:r>
          </a:p>
          <a:p>
            <a:pPr marL="0" indent="0">
              <a:buNone/>
            </a:pPr>
            <a:r>
              <a:rPr lang="en-US" sz="2000" dirty="0" smtClean="0"/>
              <a:t>https</a:t>
            </a:r>
            <a:r>
              <a:rPr lang="en-US" sz="2000" dirty="0"/>
              <a:t>://www.niddk.nih.gov/health-information/health-communication-programs/ndep/living-with-diabetes/youth-teens/transition-adult-health-care/planning-checklist/Pages/planningchecklist.aspx </a:t>
            </a:r>
            <a:endParaRPr lang="en-US" sz="2000" dirty="0" smtClean="0"/>
          </a:p>
          <a:p>
            <a:pPr>
              <a:spcBef>
                <a:spcPts val="1200"/>
              </a:spcBef>
            </a:pPr>
            <a:r>
              <a:rPr lang="en-US" altLang="en-US" sz="2000" dirty="0"/>
              <a:t>Association position statement, “Diabetes Care for Emerging Adults”</a:t>
            </a:r>
          </a:p>
          <a:p>
            <a:pPr>
              <a:spcBef>
                <a:spcPts val="1200"/>
              </a:spcBef>
            </a:pPr>
            <a:r>
              <a:rPr lang="en-US" altLang="en-US" sz="2000" dirty="0"/>
              <a:t>NDEP: http://ndep.nih.gov/transitions</a:t>
            </a:r>
          </a:p>
          <a:p>
            <a:pPr>
              <a:spcBef>
                <a:spcPts val="1200"/>
              </a:spcBef>
            </a:pPr>
            <a:r>
              <a:rPr lang="en-US" altLang="en-US" sz="2000" dirty="0"/>
              <a:t>Endocrine Society: www.endocrine.org</a:t>
            </a:r>
          </a:p>
          <a:p>
            <a:pPr marL="0" indent="0">
              <a:buNone/>
            </a:pPr>
            <a:endParaRPr lang="en-US" sz="2000" dirty="0"/>
          </a:p>
          <a:p>
            <a:endParaRPr lang="en-US" sz="2000" dirty="0"/>
          </a:p>
        </p:txBody>
      </p:sp>
      <p:pic>
        <p:nvPicPr>
          <p:cNvPr id="4" name="Content Placeholder 3"/>
          <p:cNvPicPr>
            <a:picLocks noChangeAspect="1"/>
          </p:cNvPicPr>
          <p:nvPr/>
        </p:nvPicPr>
        <p:blipFill rotWithShape="1">
          <a:blip r:embed="rId2" cstate="print">
            <a:extLst>
              <a:ext uri="{28A0092B-C50C-407E-A947-70E740481C1C}">
                <a14:useLocalDpi xmlns:a14="http://schemas.microsoft.com/office/drawing/2010/main" val="0"/>
              </a:ext>
            </a:extLst>
          </a:blip>
          <a:srcRect l="2387" t="8508" r="1326" b="6453"/>
          <a:stretch/>
        </p:blipFill>
        <p:spPr>
          <a:xfrm>
            <a:off x="9265920" y="3092335"/>
            <a:ext cx="2443941" cy="3535680"/>
          </a:xfrm>
          <a:prstGeom prst="rect">
            <a:avLst/>
          </a:prstGeom>
        </p:spPr>
      </p:pic>
    </p:spTree>
    <p:extLst>
      <p:ext uri="{BB962C8B-B14F-4D97-AF65-F5344CB8AC3E}">
        <p14:creationId xmlns:p14="http://schemas.microsoft.com/office/powerpoint/2010/main" val="195966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7"/>
            <a:ext cx="8229600" cy="551093"/>
          </a:xfrm>
        </p:spPr>
        <p:txBody>
          <a:bodyPr>
            <a:normAutofit fontScale="90000"/>
          </a:bodyPr>
          <a:lstStyle/>
          <a:p>
            <a:r>
              <a:rPr lang="en-GB" dirty="0" smtClean="0"/>
              <a:t>Clinics models</a:t>
            </a:r>
            <a:endParaRPr lang="en-GB" dirty="0"/>
          </a:p>
        </p:txBody>
      </p:sp>
      <p:sp>
        <p:nvSpPr>
          <p:cNvPr id="3" name="Content Placeholder 2"/>
          <p:cNvSpPr>
            <a:spLocks noGrp="1"/>
          </p:cNvSpPr>
          <p:nvPr>
            <p:ph idx="1"/>
          </p:nvPr>
        </p:nvSpPr>
        <p:spPr>
          <a:xfrm>
            <a:off x="1703512" y="908721"/>
            <a:ext cx="8507288" cy="5217443"/>
          </a:xfrm>
        </p:spPr>
        <p:txBody>
          <a:bodyPr>
            <a:normAutofit/>
          </a:bodyPr>
          <a:lstStyle/>
          <a:p>
            <a:pPr marL="0" indent="0">
              <a:buNone/>
            </a:pPr>
            <a:endParaRPr lang="en-GB" sz="1800" dirty="0">
              <a:latin typeface="GraphicSabon-Roman"/>
            </a:endParaRPr>
          </a:p>
          <a:p>
            <a:pPr marL="0" indent="0">
              <a:buNone/>
            </a:pPr>
            <a:r>
              <a:rPr lang="en-GB" sz="1800" dirty="0">
                <a:latin typeface="GraphicSabon-Roman"/>
              </a:rPr>
              <a:t>A </a:t>
            </a:r>
            <a:r>
              <a:rPr lang="en-GB" sz="1800" dirty="0" smtClean="0">
                <a:latin typeface="GraphicSabon-Roman"/>
              </a:rPr>
              <a:t>   </a:t>
            </a:r>
            <a:r>
              <a:rPr lang="en-GB" sz="2000" dirty="0" smtClean="0"/>
              <a:t>Transfer </a:t>
            </a:r>
            <a:r>
              <a:rPr lang="en-GB" sz="2000" dirty="0"/>
              <a:t>from a paediatric clinic to an adult clinic.</a:t>
            </a:r>
          </a:p>
          <a:p>
            <a:pPr marL="0" indent="0">
              <a:buNone/>
            </a:pPr>
            <a:endParaRPr lang="en-GB" sz="2000" dirty="0"/>
          </a:p>
          <a:p>
            <a:pPr marL="0" indent="0">
              <a:buNone/>
            </a:pPr>
            <a:r>
              <a:rPr lang="en-GB" sz="2000" dirty="0"/>
              <a:t>B </a:t>
            </a:r>
            <a:r>
              <a:rPr lang="en-GB" sz="2000" dirty="0" smtClean="0"/>
              <a:t>  Transfer </a:t>
            </a:r>
            <a:r>
              <a:rPr lang="en-GB" sz="2000" dirty="0"/>
              <a:t>from a paediatric clinic to a young adult clinic held in a </a:t>
            </a:r>
            <a:r>
              <a:rPr lang="en-GB" sz="2000" dirty="0" smtClean="0"/>
              <a:t>diabetes </a:t>
            </a:r>
            <a:r>
              <a:rPr lang="en-GB" sz="2000" dirty="0"/>
              <a:t>centre at </a:t>
            </a:r>
            <a:r>
              <a:rPr lang="en-GB" sz="2000" dirty="0" smtClean="0"/>
              <a:t>  a </a:t>
            </a:r>
            <a:r>
              <a:rPr lang="en-GB" sz="2000" dirty="0"/>
              <a:t>different hospital.</a:t>
            </a:r>
          </a:p>
          <a:p>
            <a:pPr marL="0" indent="0">
              <a:buNone/>
            </a:pPr>
            <a:endParaRPr lang="en-GB" sz="2000" dirty="0"/>
          </a:p>
          <a:p>
            <a:pPr marL="0" indent="0">
              <a:buNone/>
            </a:pPr>
            <a:r>
              <a:rPr lang="en-GB" sz="2000" dirty="0"/>
              <a:t>C  </a:t>
            </a:r>
            <a:r>
              <a:rPr lang="en-GB" sz="2000" dirty="0" smtClean="0"/>
              <a:t> Transfer </a:t>
            </a:r>
            <a:r>
              <a:rPr lang="en-GB" sz="2000" dirty="0"/>
              <a:t>from a paediatric clinic to a young adult clinic held in </a:t>
            </a:r>
            <a:r>
              <a:rPr lang="en-GB" sz="2000" dirty="0" smtClean="0"/>
              <a:t>the </a:t>
            </a:r>
            <a:r>
              <a:rPr lang="en-GB" sz="2000" dirty="0"/>
              <a:t>same hospital; patients were introduced to the adult </a:t>
            </a:r>
            <a:r>
              <a:rPr lang="en-GB" sz="2000" dirty="0" smtClean="0"/>
              <a:t>physician </a:t>
            </a:r>
            <a:r>
              <a:rPr lang="en-GB" sz="2000" dirty="0"/>
              <a:t>in the paediatric clinic prior to transfer.</a:t>
            </a:r>
          </a:p>
          <a:p>
            <a:pPr marL="0" indent="0">
              <a:buNone/>
            </a:pPr>
            <a:endParaRPr lang="en-GB" sz="2000" dirty="0"/>
          </a:p>
          <a:p>
            <a:pPr marL="0" indent="0">
              <a:buNone/>
            </a:pPr>
            <a:r>
              <a:rPr lang="en-GB" sz="2000" dirty="0" smtClean="0"/>
              <a:t>D   Initial </a:t>
            </a:r>
            <a:r>
              <a:rPr lang="en-GB" sz="2000" dirty="0"/>
              <a:t>move from a paediatric clinic to an adolescent clinic held </a:t>
            </a:r>
            <a:r>
              <a:rPr lang="en-GB" sz="2000" dirty="0" smtClean="0"/>
              <a:t>in </a:t>
            </a:r>
            <a:r>
              <a:rPr lang="en-GB" sz="2000" dirty="0"/>
              <a:t>the same diabetes centre (run jointly by the paediatrician </a:t>
            </a:r>
            <a:r>
              <a:rPr lang="en-GB" sz="2000" dirty="0" smtClean="0"/>
              <a:t>and adult </a:t>
            </a:r>
            <a:r>
              <a:rPr lang="en-GB" sz="2000" dirty="0"/>
              <a:t>physician) before transfer to the adult clinic.</a:t>
            </a:r>
          </a:p>
        </p:txBody>
      </p:sp>
    </p:spTree>
    <p:extLst>
      <p:ext uri="{BB962C8B-B14F-4D97-AF65-F5344CB8AC3E}">
        <p14:creationId xmlns:p14="http://schemas.microsoft.com/office/powerpoint/2010/main" val="18388455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274042"/>
          </a:xfrm>
        </p:spPr>
        <p:txBody>
          <a:bodyPr>
            <a:normAutofit fontScale="90000"/>
          </a:bodyPr>
          <a:lstStyle/>
          <a:p>
            <a:endParaRPr lang="en-GB" dirty="0"/>
          </a:p>
        </p:txBody>
      </p:sp>
      <p:sp>
        <p:nvSpPr>
          <p:cNvPr id="3" name="Content Placeholder 2"/>
          <p:cNvSpPr>
            <a:spLocks noGrp="1"/>
          </p:cNvSpPr>
          <p:nvPr>
            <p:ph idx="1"/>
          </p:nvPr>
        </p:nvSpPr>
        <p:spPr>
          <a:xfrm>
            <a:off x="1981200" y="620689"/>
            <a:ext cx="8229600" cy="5505475"/>
          </a:xfrm>
        </p:spPr>
        <p:txBody>
          <a:bodyPr>
            <a:normAutofit/>
          </a:bodyPr>
          <a:lstStyle/>
          <a:p>
            <a:endParaRPr lang="en-GB" dirty="0" smtClean="0"/>
          </a:p>
          <a:p>
            <a:r>
              <a:rPr lang="en-GB" dirty="0" smtClean="0"/>
              <a:t>Mean HbA1c during the 2 years pre transfer was much higher in patients who subsequently failed to attend hospital clinics 2 years post-transfer or had moved to GP care ( and these were higher in Groups A &amp; B) compared with those patients regularly attending adult clinics.</a:t>
            </a:r>
          </a:p>
          <a:p>
            <a:endParaRPr lang="en-GB" dirty="0"/>
          </a:p>
          <a:p>
            <a:r>
              <a:rPr lang="en-GB" dirty="0" smtClean="0"/>
              <a:t>More patients in districts C and D expressed overall satisfaction with their transfer compared with patients in districts A and B</a:t>
            </a:r>
            <a:endParaRPr lang="en-GB" dirty="0"/>
          </a:p>
        </p:txBody>
      </p:sp>
    </p:spTree>
    <p:extLst>
      <p:ext uri="{BB962C8B-B14F-4D97-AF65-F5344CB8AC3E}">
        <p14:creationId xmlns:p14="http://schemas.microsoft.com/office/powerpoint/2010/main" val="4708006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 t="12978" r="-1259" b="5251"/>
          <a:stretch/>
        </p:blipFill>
        <p:spPr bwMode="auto">
          <a:xfrm>
            <a:off x="1667063" y="842356"/>
            <a:ext cx="8895642" cy="56526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071057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a:xfrm>
            <a:off x="2589212" y="1341120"/>
            <a:ext cx="8915400" cy="4926676"/>
          </a:xfrm>
        </p:spPr>
        <p:txBody>
          <a:bodyPr>
            <a:normAutofit fontScale="85000" lnSpcReduction="20000"/>
          </a:bodyPr>
          <a:lstStyle/>
          <a:p>
            <a:r>
              <a:rPr lang="en-US" sz="2900" dirty="0" smtClean="0"/>
              <a:t>Type</a:t>
            </a:r>
            <a:r>
              <a:rPr lang="en-US" sz="2900" dirty="0"/>
              <a:t>  1 diabetes (T1D) is one of the most common chronic diseases </a:t>
            </a:r>
            <a:r>
              <a:rPr lang="en-US" sz="2900" dirty="0" smtClean="0"/>
              <a:t>of childhood</a:t>
            </a:r>
            <a:r>
              <a:rPr lang="en-US" sz="2900" dirty="0"/>
              <a:t>. The physiological, psychological, social and emotional changes that occur as </a:t>
            </a:r>
            <a:r>
              <a:rPr lang="en-US" sz="2900" dirty="0" smtClean="0"/>
              <a:t>a child </a:t>
            </a:r>
            <a:r>
              <a:rPr lang="en-US" sz="2900" dirty="0"/>
              <a:t>develops present unique challenges in the management of T1D. </a:t>
            </a:r>
            <a:endParaRPr lang="en-US" sz="2900" dirty="0" smtClean="0"/>
          </a:p>
          <a:p>
            <a:r>
              <a:rPr lang="en-US" sz="2900" dirty="0" smtClean="0"/>
              <a:t>Transition </a:t>
            </a:r>
            <a:r>
              <a:rPr lang="en-US" sz="2900" dirty="0"/>
              <a:t>from pediatric to adult care for DM management is difficult. </a:t>
            </a:r>
          </a:p>
          <a:p>
            <a:r>
              <a:rPr lang="en-US" sz="2900" dirty="0" smtClean="0"/>
              <a:t>Studies </a:t>
            </a:r>
            <a:r>
              <a:rPr lang="en-US" sz="2900" dirty="0"/>
              <a:t>worldwide have documented gaps in care that occur during this transition phase, which lead to poorer outcomes emerging adults. </a:t>
            </a:r>
          </a:p>
          <a:p>
            <a:r>
              <a:rPr lang="en-US" sz="2900" dirty="0" smtClean="0"/>
              <a:t>ADA </a:t>
            </a:r>
            <a:r>
              <a:rPr lang="en-US" sz="2900" dirty="0"/>
              <a:t>2011 Position Statement: Diabetes Care for Emerging Adults: Recommendations for Transition From Pediatric to Adult Diabetes Care Systems </a:t>
            </a:r>
          </a:p>
          <a:p>
            <a:endParaRPr lang="en-US" sz="2900" dirty="0"/>
          </a:p>
        </p:txBody>
      </p:sp>
    </p:spTree>
    <p:extLst>
      <p:ext uri="{BB962C8B-B14F-4D97-AF65-F5344CB8AC3E}">
        <p14:creationId xmlns:p14="http://schemas.microsoft.com/office/powerpoint/2010/main" val="37118576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5437" t="17144" r="17224" b="5986"/>
          <a:stretch/>
        </p:blipFill>
        <p:spPr bwMode="auto">
          <a:xfrm>
            <a:off x="1474673" y="547919"/>
            <a:ext cx="8610127" cy="55261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1607655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0013" y="152400"/>
            <a:ext cx="3670300" cy="355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51" name="Text Box 2"/>
          <p:cNvSpPr txBox="1">
            <a:spLocks noChangeArrowheads="1"/>
          </p:cNvSpPr>
          <p:nvPr/>
        </p:nvSpPr>
        <p:spPr bwMode="auto">
          <a:xfrm>
            <a:off x="1884363" y="803565"/>
            <a:ext cx="8640762" cy="421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chemeClr val="bg1"/>
                </a:solidFill>
                <a:latin typeface="Arial" panose="020B0604020202020204" pitchFamily="34" charset="0"/>
                <a:ea typeface="ＭＳ Ｐゴシック" panose="020B0600070205080204" pitchFamily="34" charset="-128"/>
              </a:defRPr>
            </a:lvl1pPr>
            <a:lvl2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chemeClr val="bg1"/>
                </a:solidFill>
                <a:latin typeface="Arial" panose="020B0604020202020204" pitchFamily="34" charset="0"/>
                <a:ea typeface="ＭＳ Ｐゴシック" panose="020B0600070205080204" pitchFamily="34" charset="-128"/>
              </a:defRPr>
            </a:lvl2pPr>
            <a:lvl3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chemeClr val="bg1"/>
                </a:solidFill>
                <a:latin typeface="Arial" panose="020B0604020202020204" pitchFamily="34" charset="0"/>
                <a:ea typeface="ＭＳ Ｐゴシック" panose="020B0600070205080204" pitchFamily="34" charset="-128"/>
              </a:defRPr>
            </a:lvl3pPr>
            <a:lvl4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chemeClr val="bg1"/>
                </a:solidFill>
                <a:latin typeface="Arial" panose="020B0604020202020204" pitchFamily="34" charset="0"/>
                <a:ea typeface="ＭＳ Ｐゴシック" panose="020B0600070205080204" pitchFamily="34" charset="-128"/>
              </a:defRPr>
            </a:lvl4pPr>
            <a:lvl5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chemeClr val="bg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chemeClr val="bg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chemeClr val="bg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chemeClr val="bg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chemeClr val="bg1"/>
                </a:solidFill>
                <a:latin typeface="Arial" panose="020B0604020202020204" pitchFamily="34" charset="0"/>
                <a:ea typeface="ＭＳ Ｐゴシック" panose="020B0600070205080204" pitchFamily="34" charset="-128"/>
              </a:defRPr>
            </a:lvl9pPr>
          </a:lstStyle>
          <a:p>
            <a:pPr eaLnBrk="1" hangingPunct="1"/>
            <a:r>
              <a:rPr lang="en-US" altLang="en-US" sz="1100" dirty="0">
                <a:solidFill>
                  <a:srgbClr val="000000"/>
                </a:solidFill>
              </a:rPr>
              <a:t>Figure 1. Model of adult health care–based program.</a:t>
            </a:r>
          </a:p>
        </p:txBody>
      </p:sp>
      <p:sp>
        <p:nvSpPr>
          <p:cNvPr id="2052" name="Text Box 3"/>
          <p:cNvSpPr txBox="1">
            <a:spLocks noChangeArrowheads="1"/>
          </p:cNvSpPr>
          <p:nvPr/>
        </p:nvSpPr>
        <p:spPr bwMode="auto">
          <a:xfrm>
            <a:off x="1884363" y="5940425"/>
            <a:ext cx="8640762" cy="547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chemeClr val="bg1"/>
                </a:solidFill>
                <a:latin typeface="Arial" panose="020B0604020202020204" pitchFamily="34" charset="0"/>
                <a:ea typeface="ＭＳ Ｐゴシック" panose="020B0600070205080204" pitchFamily="34" charset="-128"/>
              </a:defRPr>
            </a:lvl1pPr>
            <a:lvl2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chemeClr val="bg1"/>
                </a:solidFill>
                <a:latin typeface="Arial" panose="020B0604020202020204" pitchFamily="34" charset="0"/>
                <a:ea typeface="ＭＳ Ｐゴシック" panose="020B0600070205080204" pitchFamily="34" charset="-128"/>
              </a:defRPr>
            </a:lvl2pPr>
            <a:lvl3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chemeClr val="bg1"/>
                </a:solidFill>
                <a:latin typeface="Arial" panose="020B0604020202020204" pitchFamily="34" charset="0"/>
                <a:ea typeface="ＭＳ Ｐゴシック" panose="020B0600070205080204" pitchFamily="34" charset="-128"/>
              </a:defRPr>
            </a:lvl3pPr>
            <a:lvl4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chemeClr val="bg1"/>
                </a:solidFill>
                <a:latin typeface="Arial" panose="020B0604020202020204" pitchFamily="34" charset="0"/>
                <a:ea typeface="ＭＳ Ｐゴシック" panose="020B0600070205080204" pitchFamily="34" charset="-128"/>
              </a:defRPr>
            </a:lvl4pPr>
            <a:lvl5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chemeClr val="bg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chemeClr val="bg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chemeClr val="bg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chemeClr val="bg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chemeClr val="bg1"/>
                </a:solidFill>
                <a:latin typeface="Arial" panose="020B0604020202020204" pitchFamily="34" charset="0"/>
                <a:ea typeface="ＭＳ Ｐゴシック" panose="020B0600070205080204" pitchFamily="34" charset="-128"/>
              </a:defRPr>
            </a:lvl9pPr>
          </a:lstStyle>
          <a:p>
            <a:pPr eaLnBrk="1" hangingPunct="1"/>
            <a:r>
              <a:rPr lang="en-US" altLang="en-US" sz="1000">
                <a:solidFill>
                  <a:srgbClr val="000000"/>
                </a:solidFill>
              </a:rPr>
              <a:t>Published in: Shivani Agarwal; Jennifer K. Raymond; Mark H. Schutta; Serena Cardillo; Victoria A. Miller; Judith A. Long; </a:t>
            </a:r>
            <a:r>
              <a:rPr lang="en-US" altLang="en-US" sz="1000" i="1">
                <a:solidFill>
                  <a:srgbClr val="000000"/>
                </a:solidFill>
              </a:rPr>
              <a:t>Diabetes Educ</a:t>
            </a:r>
            <a:r>
              <a:rPr lang="en-US" altLang="en-US" sz="1000">
                <a:solidFill>
                  <a:srgbClr val="000000"/>
                </a:solidFill>
              </a:rPr>
              <a:t>  43, 87-96.</a:t>
            </a:r>
          </a:p>
          <a:p>
            <a:pPr eaLnBrk="1" hangingPunct="1"/>
            <a:r>
              <a:rPr lang="en-US" altLang="en-US" sz="1000">
                <a:solidFill>
                  <a:srgbClr val="000000"/>
                </a:solidFill>
              </a:rPr>
              <a:t>DOI: 10.1177/0145721716677098</a:t>
            </a:r>
          </a:p>
          <a:p>
            <a:pPr eaLnBrk="1" hangingPunct="1"/>
            <a:r>
              <a:rPr lang="en-US" altLang="en-US" sz="1000">
                <a:solidFill>
                  <a:srgbClr val="000000"/>
                </a:solidFill>
              </a:rPr>
              <a:t>Copyright © 2016 American Association of Diabetes Educators; Published by SAGE Publications</a:t>
            </a:r>
          </a:p>
        </p:txBody>
      </p:sp>
      <p:pic>
        <p:nvPicPr>
          <p:cNvPr id="205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01440" y="1366982"/>
            <a:ext cx="4466705" cy="3810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566367647"/>
      </p:ext>
    </p:extLst>
  </p:cSld>
  <p:clrMapOvr>
    <a:masterClrMapping/>
  </p:clrMapOvr>
  <p:transition>
    <p:wipe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9551" y="0"/>
            <a:ext cx="8911687" cy="855555"/>
          </a:xfrm>
        </p:spPr>
        <p:txBody>
          <a:bodyPr>
            <a:normAutofit fontScale="90000"/>
          </a:bodyPr>
          <a:lstStyle/>
          <a:p>
            <a:r>
              <a:rPr lang="en-US" dirty="0"/>
              <a:t/>
            </a:r>
            <a:br>
              <a:rPr lang="en-US" dirty="0"/>
            </a:br>
            <a:r>
              <a:rPr lang="en-US" dirty="0"/>
              <a:t>Multifaceted Transition Care </a:t>
            </a:r>
          </a:p>
        </p:txBody>
      </p:sp>
      <p:pic>
        <p:nvPicPr>
          <p:cNvPr id="4" name="Content Placeholder 3"/>
          <p:cNvPicPr>
            <a:picLocks noGrp="1" noChangeAspect="1"/>
          </p:cNvPicPr>
          <p:nvPr>
            <p:ph idx="1"/>
          </p:nvPr>
        </p:nvPicPr>
        <p:blipFill>
          <a:blip r:embed="rId2"/>
          <a:stretch>
            <a:fillRect/>
          </a:stretch>
        </p:blipFill>
        <p:spPr>
          <a:xfrm>
            <a:off x="2693324" y="1296785"/>
            <a:ext cx="6497365" cy="5109557"/>
          </a:xfrm>
          <a:prstGeom prst="rect">
            <a:avLst/>
          </a:prstGeom>
        </p:spPr>
      </p:pic>
    </p:spTree>
    <p:extLst>
      <p:ext uri="{BB962C8B-B14F-4D97-AF65-F5344CB8AC3E}">
        <p14:creationId xmlns:p14="http://schemas.microsoft.com/office/powerpoint/2010/main" val="421048908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0013" y="152400"/>
            <a:ext cx="3670300" cy="355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099" name="Text Box 2"/>
          <p:cNvSpPr txBox="1">
            <a:spLocks noChangeArrowheads="1"/>
          </p:cNvSpPr>
          <p:nvPr/>
        </p:nvSpPr>
        <p:spPr bwMode="auto">
          <a:xfrm>
            <a:off x="1884363" y="4287839"/>
            <a:ext cx="8640762" cy="261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chemeClr val="bg1"/>
                </a:solidFill>
                <a:latin typeface="Arial" panose="020B0604020202020204" pitchFamily="34" charset="0"/>
                <a:ea typeface="ＭＳ Ｐゴシック" panose="020B0600070205080204" pitchFamily="34" charset="-128"/>
              </a:defRPr>
            </a:lvl1pPr>
            <a:lvl2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chemeClr val="bg1"/>
                </a:solidFill>
                <a:latin typeface="Arial" panose="020B0604020202020204" pitchFamily="34" charset="0"/>
                <a:ea typeface="ＭＳ Ｐゴシック" panose="020B0600070205080204" pitchFamily="34" charset="-128"/>
              </a:defRPr>
            </a:lvl2pPr>
            <a:lvl3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chemeClr val="bg1"/>
                </a:solidFill>
                <a:latin typeface="Arial" panose="020B0604020202020204" pitchFamily="34" charset="0"/>
                <a:ea typeface="ＭＳ Ｐゴシック" panose="020B0600070205080204" pitchFamily="34" charset="-128"/>
              </a:defRPr>
            </a:lvl3pPr>
            <a:lvl4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chemeClr val="bg1"/>
                </a:solidFill>
                <a:latin typeface="Arial" panose="020B0604020202020204" pitchFamily="34" charset="0"/>
                <a:ea typeface="ＭＳ Ｐゴシック" panose="020B0600070205080204" pitchFamily="34" charset="-128"/>
              </a:defRPr>
            </a:lvl4pPr>
            <a:lvl5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chemeClr val="bg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chemeClr val="bg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chemeClr val="bg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chemeClr val="bg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chemeClr val="bg1"/>
                </a:solidFill>
                <a:latin typeface="Arial" panose="020B0604020202020204" pitchFamily="34" charset="0"/>
                <a:ea typeface="ＭＳ Ｐゴシック" panose="020B0600070205080204" pitchFamily="34" charset="-128"/>
              </a:defRPr>
            </a:lvl9pPr>
          </a:lstStyle>
          <a:p>
            <a:pPr eaLnBrk="1" hangingPunct="1"/>
            <a:r>
              <a:rPr lang="en-US" altLang="en-US" sz="1100">
                <a:solidFill>
                  <a:srgbClr val="000000"/>
                </a:solidFill>
              </a:rPr>
              <a:t>Table 3 Open-ended Responses from Emerging Adults and Pediatric and Adult Providers</a:t>
            </a:r>
          </a:p>
        </p:txBody>
      </p:sp>
      <p:sp>
        <p:nvSpPr>
          <p:cNvPr id="4100" name="Text Box 3"/>
          <p:cNvSpPr txBox="1">
            <a:spLocks noChangeArrowheads="1"/>
          </p:cNvSpPr>
          <p:nvPr/>
        </p:nvSpPr>
        <p:spPr bwMode="auto">
          <a:xfrm>
            <a:off x="1884363" y="5940425"/>
            <a:ext cx="8640762" cy="547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chemeClr val="bg1"/>
                </a:solidFill>
                <a:latin typeface="Arial" panose="020B0604020202020204" pitchFamily="34" charset="0"/>
                <a:ea typeface="ＭＳ Ｐゴシック" panose="020B0600070205080204" pitchFamily="34" charset="-128"/>
              </a:defRPr>
            </a:lvl1pPr>
            <a:lvl2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chemeClr val="bg1"/>
                </a:solidFill>
                <a:latin typeface="Arial" panose="020B0604020202020204" pitchFamily="34" charset="0"/>
                <a:ea typeface="ＭＳ Ｐゴシック" panose="020B0600070205080204" pitchFamily="34" charset="-128"/>
              </a:defRPr>
            </a:lvl2pPr>
            <a:lvl3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chemeClr val="bg1"/>
                </a:solidFill>
                <a:latin typeface="Arial" panose="020B0604020202020204" pitchFamily="34" charset="0"/>
                <a:ea typeface="ＭＳ Ｐゴシック" panose="020B0600070205080204" pitchFamily="34" charset="-128"/>
              </a:defRPr>
            </a:lvl3pPr>
            <a:lvl4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chemeClr val="bg1"/>
                </a:solidFill>
                <a:latin typeface="Arial" panose="020B0604020202020204" pitchFamily="34" charset="0"/>
                <a:ea typeface="ＭＳ Ｐゴシック" panose="020B0600070205080204" pitchFamily="34" charset="-128"/>
              </a:defRPr>
            </a:lvl4pPr>
            <a:lvl5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chemeClr val="bg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chemeClr val="bg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chemeClr val="bg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chemeClr val="bg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chemeClr val="bg1"/>
                </a:solidFill>
                <a:latin typeface="Arial" panose="020B0604020202020204" pitchFamily="34" charset="0"/>
                <a:ea typeface="ＭＳ Ｐゴシック" panose="020B0600070205080204" pitchFamily="34" charset="-128"/>
              </a:defRPr>
            </a:lvl9pPr>
          </a:lstStyle>
          <a:p>
            <a:pPr eaLnBrk="1" hangingPunct="1"/>
            <a:r>
              <a:rPr lang="en-US" altLang="en-US" sz="1000">
                <a:solidFill>
                  <a:srgbClr val="000000"/>
                </a:solidFill>
              </a:rPr>
              <a:t>Published in: Shivani Agarwal; Jennifer K. Raymond; Mark H. Schutta; Serena Cardillo; Victoria A. Miller; Judith A. Long; </a:t>
            </a:r>
            <a:r>
              <a:rPr lang="en-US" altLang="en-US" sz="1000" i="1">
                <a:solidFill>
                  <a:srgbClr val="000000"/>
                </a:solidFill>
              </a:rPr>
              <a:t>Diabetes Educ</a:t>
            </a:r>
            <a:r>
              <a:rPr lang="en-US" altLang="en-US" sz="1000">
                <a:solidFill>
                  <a:srgbClr val="000000"/>
                </a:solidFill>
              </a:rPr>
              <a:t>  43, 87-96.</a:t>
            </a:r>
          </a:p>
          <a:p>
            <a:pPr eaLnBrk="1" hangingPunct="1"/>
            <a:r>
              <a:rPr lang="en-US" altLang="en-US" sz="1000">
                <a:solidFill>
                  <a:srgbClr val="000000"/>
                </a:solidFill>
              </a:rPr>
              <a:t>DOI: 10.1177/0145721716677098</a:t>
            </a:r>
          </a:p>
          <a:p>
            <a:pPr eaLnBrk="1" hangingPunct="1"/>
            <a:r>
              <a:rPr lang="en-US" altLang="en-US" sz="1000">
                <a:solidFill>
                  <a:srgbClr val="000000"/>
                </a:solidFill>
              </a:rPr>
              <a:t>Copyright © 2016 American Association of Diabetes Educators; Published by SAGE Publications</a:t>
            </a:r>
          </a:p>
        </p:txBody>
      </p:sp>
      <p:pic>
        <p:nvPicPr>
          <p:cNvPr id="4101"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84363" y="385012"/>
            <a:ext cx="7813819" cy="3810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33372128"/>
      </p:ext>
    </p:extLst>
  </p:cSld>
  <p:clrMapOvr>
    <a:masterClrMapping/>
  </p:clrMapOvr>
  <p:transition>
    <p:wipe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3633" y="548680"/>
            <a:ext cx="6192689" cy="667544"/>
          </a:xfrm>
        </p:spPr>
        <p:txBody>
          <a:bodyPr>
            <a:normAutofit fontScale="90000"/>
          </a:bodyPr>
          <a:lstStyle/>
          <a:p>
            <a:pPr algn="ctr">
              <a:lnSpc>
                <a:spcPct val="125000"/>
              </a:lnSpc>
            </a:pPr>
            <a:r>
              <a:rPr lang="en-US" sz="3800" dirty="0">
                <a:solidFill>
                  <a:schemeClr val="tx1"/>
                </a:solidFill>
                <a:effectLst>
                  <a:outerShdw blurRad="38100" dist="38100" dir="2700000" algn="tl">
                    <a:srgbClr val="000000">
                      <a:alpha val="43137"/>
                    </a:srgbClr>
                  </a:outerShdw>
                </a:effectLst>
                <a:cs typeface="Times New Roman" pitchFamily="18" charset="0"/>
              </a:rPr>
              <a:t>ADA </a:t>
            </a:r>
            <a:r>
              <a:rPr lang="en-US" sz="3800" dirty="0" smtClean="0">
                <a:solidFill>
                  <a:schemeClr val="tx1"/>
                </a:solidFill>
                <a:effectLst>
                  <a:outerShdw blurRad="38100" dist="38100" dir="2700000" algn="tl">
                    <a:srgbClr val="000000">
                      <a:alpha val="43137"/>
                    </a:srgbClr>
                  </a:outerShdw>
                </a:effectLst>
                <a:cs typeface="Times New Roman" pitchFamily="18" charset="0"/>
              </a:rPr>
              <a:t>Recommendations </a:t>
            </a:r>
            <a:endParaRPr lang="en-US" sz="3800" dirty="0">
              <a:solidFill>
                <a:schemeClr val="tx1"/>
              </a:solidFill>
              <a:effectLst>
                <a:outerShdw blurRad="38100" dist="38100" dir="2700000" algn="tl">
                  <a:srgbClr val="000000">
                    <a:alpha val="43137"/>
                  </a:srgbClr>
                </a:outerShdw>
              </a:effectLst>
              <a:cs typeface="Times New Roman" pitchFamily="18" charset="0"/>
            </a:endParaRPr>
          </a:p>
        </p:txBody>
      </p:sp>
      <p:sp>
        <p:nvSpPr>
          <p:cNvPr id="3" name="Content Placeholder 2"/>
          <p:cNvSpPr>
            <a:spLocks noGrp="1"/>
          </p:cNvSpPr>
          <p:nvPr>
            <p:ph idx="1"/>
          </p:nvPr>
        </p:nvSpPr>
        <p:spPr>
          <a:xfrm>
            <a:off x="2135560" y="1412776"/>
            <a:ext cx="7992888" cy="4536504"/>
          </a:xfrm>
        </p:spPr>
        <p:txBody>
          <a:bodyPr>
            <a:normAutofit fontScale="92500" lnSpcReduction="20000"/>
          </a:bodyPr>
          <a:lstStyle/>
          <a:p>
            <a:pPr algn="l" rtl="0">
              <a:lnSpc>
                <a:spcPct val="125000"/>
              </a:lnSpc>
            </a:pPr>
            <a:r>
              <a:rPr lang="en-US" sz="2400" dirty="0">
                <a:cs typeface="Times New Roman" pitchFamily="18" charset="0"/>
              </a:rPr>
              <a:t>Preparation at least 1 yr. prior to the transition (E) </a:t>
            </a:r>
          </a:p>
          <a:p>
            <a:pPr algn="l" rtl="0">
              <a:lnSpc>
                <a:spcPct val="125000"/>
              </a:lnSpc>
            </a:pPr>
            <a:r>
              <a:rPr lang="en-US" sz="2400" dirty="0">
                <a:solidFill>
                  <a:schemeClr val="accent1">
                    <a:lumMod val="25000"/>
                  </a:schemeClr>
                </a:solidFill>
                <a:cs typeface="Times New Roman" pitchFamily="18" charset="0"/>
              </a:rPr>
              <a:t>More Focus on diabetes self-management skills (E)</a:t>
            </a:r>
          </a:p>
          <a:p>
            <a:pPr lvl="1" algn="l" rtl="0">
              <a:lnSpc>
                <a:spcPct val="125000"/>
              </a:lnSpc>
              <a:buFont typeface="Wingdings" pitchFamily="2" charset="2"/>
              <a:buChar char="Ø"/>
            </a:pPr>
            <a:r>
              <a:rPr lang="en-US" sz="2400" dirty="0">
                <a:cs typeface="Times New Roman" pitchFamily="18" charset="0"/>
              </a:rPr>
              <a:t>SMBG</a:t>
            </a:r>
          </a:p>
          <a:p>
            <a:pPr lvl="1" algn="l" rtl="0">
              <a:lnSpc>
                <a:spcPct val="125000"/>
              </a:lnSpc>
              <a:buFont typeface="Wingdings" pitchFamily="2" charset="2"/>
              <a:buChar char="Ø"/>
            </a:pPr>
            <a:r>
              <a:rPr lang="en-US" sz="2400" dirty="0">
                <a:solidFill>
                  <a:schemeClr val="accent1">
                    <a:lumMod val="25000"/>
                  </a:schemeClr>
                </a:solidFill>
                <a:cs typeface="Times New Roman" pitchFamily="18" charset="0"/>
              </a:rPr>
              <a:t>Insulin administration </a:t>
            </a:r>
          </a:p>
          <a:p>
            <a:pPr lvl="1" algn="l" rtl="0">
              <a:lnSpc>
                <a:spcPct val="125000"/>
              </a:lnSpc>
              <a:buFont typeface="Wingdings" pitchFamily="2" charset="2"/>
              <a:buChar char="Ø"/>
            </a:pPr>
            <a:r>
              <a:rPr lang="en-US" sz="2400" dirty="0">
                <a:cs typeface="Times New Roman" pitchFamily="18" charset="0"/>
              </a:rPr>
              <a:t>Scheduling appointments </a:t>
            </a:r>
          </a:p>
          <a:p>
            <a:pPr lvl="1" algn="l" rtl="0">
              <a:lnSpc>
                <a:spcPct val="125000"/>
              </a:lnSpc>
              <a:buFont typeface="Wingdings" pitchFamily="2" charset="2"/>
              <a:buChar char="Ø"/>
            </a:pPr>
            <a:r>
              <a:rPr lang="en-US" sz="2400" dirty="0">
                <a:solidFill>
                  <a:schemeClr val="accent1">
                    <a:lumMod val="25000"/>
                  </a:schemeClr>
                </a:solidFill>
                <a:cs typeface="Times New Roman" pitchFamily="18" charset="0"/>
              </a:rPr>
              <a:t>Supply of medications </a:t>
            </a:r>
          </a:p>
          <a:p>
            <a:pPr algn="l" rtl="0">
              <a:lnSpc>
                <a:spcPct val="125000"/>
              </a:lnSpc>
            </a:pPr>
            <a:r>
              <a:rPr lang="en-US" sz="2400" dirty="0">
                <a:cs typeface="Times New Roman" pitchFamily="18" charset="0"/>
              </a:rPr>
              <a:t>Information about differences between pediatric and adult providers (E)</a:t>
            </a:r>
          </a:p>
          <a:p>
            <a:pPr algn="l" rtl="0">
              <a:lnSpc>
                <a:spcPct val="125000"/>
              </a:lnSpc>
            </a:pPr>
            <a:r>
              <a:rPr lang="en-US" sz="2400" dirty="0">
                <a:solidFill>
                  <a:schemeClr val="accent1">
                    <a:lumMod val="25000"/>
                  </a:schemeClr>
                </a:solidFill>
                <a:cs typeface="Times New Roman" pitchFamily="18" charset="0"/>
              </a:rPr>
              <a:t>A written summary of problems, complications, self care skills, glycemic control  (E)</a:t>
            </a:r>
          </a:p>
          <a:p>
            <a:pPr algn="l" rtl="0">
              <a:lnSpc>
                <a:spcPct val="125000"/>
              </a:lnSpc>
            </a:pPr>
            <a:endParaRPr lang="en-US" dirty="0">
              <a:latin typeface="Times New Roman" pitchFamily="18" charset="0"/>
              <a:cs typeface="Times New Roman" pitchFamily="18" charset="0"/>
            </a:endParaRPr>
          </a:p>
        </p:txBody>
      </p:sp>
      <p:pic>
        <p:nvPicPr>
          <p:cNvPr id="4" name="Picture 3"/>
          <p:cNvPicPr>
            <a:picLocks noChangeAspect="1"/>
          </p:cNvPicPr>
          <p:nvPr/>
        </p:nvPicPr>
        <p:blipFill>
          <a:blip r:embed="rId2"/>
          <a:stretch>
            <a:fillRect/>
          </a:stretch>
        </p:blipFill>
        <p:spPr>
          <a:xfrm>
            <a:off x="9415549" y="371302"/>
            <a:ext cx="2554778" cy="1996841"/>
          </a:xfrm>
          <a:prstGeom prst="rect">
            <a:avLst/>
          </a:prstGeom>
        </p:spPr>
      </p:pic>
    </p:spTree>
    <p:extLst>
      <p:ext uri="{BB962C8B-B14F-4D97-AF65-F5344CB8AC3E}">
        <p14:creationId xmlns:p14="http://schemas.microsoft.com/office/powerpoint/2010/main" val="19951221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3633" y="620688"/>
            <a:ext cx="6480721" cy="739552"/>
          </a:xfrm>
          <a:noFill/>
          <a:effectLst>
            <a:glow rad="228600">
              <a:schemeClr val="accent6">
                <a:satMod val="175000"/>
                <a:alpha val="40000"/>
              </a:schemeClr>
            </a:glow>
          </a:effectLst>
        </p:spPr>
        <p:txBody>
          <a:bodyPr>
            <a:normAutofit fontScale="90000"/>
          </a:bodyPr>
          <a:lstStyle/>
          <a:p>
            <a:pPr algn="ctr">
              <a:lnSpc>
                <a:spcPct val="125000"/>
              </a:lnSpc>
            </a:pPr>
            <a:endParaRPr lang="en-US" sz="3800" b="1" i="1" dirty="0">
              <a:solidFill>
                <a:schemeClr val="bg2">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Content Placeholder 2"/>
          <p:cNvSpPr>
            <a:spLocks noGrp="1"/>
          </p:cNvSpPr>
          <p:nvPr>
            <p:ph idx="1"/>
          </p:nvPr>
        </p:nvSpPr>
        <p:spPr>
          <a:xfrm>
            <a:off x="2351584" y="1546167"/>
            <a:ext cx="7776864" cy="4403113"/>
          </a:xfrm>
        </p:spPr>
        <p:txBody>
          <a:bodyPr>
            <a:normAutofit lnSpcReduction="10000"/>
          </a:bodyPr>
          <a:lstStyle/>
          <a:p>
            <a:pPr algn="l" rtl="0">
              <a:lnSpc>
                <a:spcPct val="125000"/>
              </a:lnSpc>
            </a:pPr>
            <a:r>
              <a:rPr lang="en-US" sz="2600" dirty="0">
                <a:cs typeface="Times New Roman" pitchFamily="18" charset="0"/>
              </a:rPr>
              <a:t>Adequate support by both pediatric and adult care providers (B)</a:t>
            </a:r>
          </a:p>
          <a:p>
            <a:pPr algn="l" rtl="0">
              <a:lnSpc>
                <a:spcPct val="125000"/>
              </a:lnSpc>
            </a:pPr>
            <a:r>
              <a:rPr lang="en-US" sz="2600" dirty="0">
                <a:solidFill>
                  <a:schemeClr val="accent1">
                    <a:lumMod val="25000"/>
                  </a:schemeClr>
                </a:solidFill>
                <a:cs typeface="Times New Roman" pitchFamily="18" charset="0"/>
              </a:rPr>
              <a:t>A directory of adult providers with expertise and interest in care of young adults (E)</a:t>
            </a:r>
          </a:p>
          <a:p>
            <a:pPr algn="l" rtl="0">
              <a:lnSpc>
                <a:spcPct val="125000"/>
              </a:lnSpc>
            </a:pPr>
            <a:r>
              <a:rPr lang="en-US" sz="2600" dirty="0">
                <a:cs typeface="Times New Roman" pitchFamily="18" charset="0"/>
              </a:rPr>
              <a:t>Scheduling the first appointment with the adult care provider within 3-4 months of final pediatric visit (C) </a:t>
            </a:r>
          </a:p>
          <a:p>
            <a:pPr algn="l" rtl="0">
              <a:lnSpc>
                <a:spcPct val="125000"/>
              </a:lnSpc>
            </a:pPr>
            <a:r>
              <a:rPr lang="en-US" sz="2600" dirty="0">
                <a:solidFill>
                  <a:schemeClr val="accent1">
                    <a:lumMod val="25000"/>
                  </a:schemeClr>
                </a:solidFill>
                <a:cs typeface="Times New Roman" pitchFamily="18" charset="0"/>
              </a:rPr>
              <a:t>Individualized care plan (B) </a:t>
            </a:r>
          </a:p>
        </p:txBody>
      </p:sp>
    </p:spTree>
    <p:extLst>
      <p:ext uri="{BB962C8B-B14F-4D97-AF65-F5344CB8AC3E}">
        <p14:creationId xmlns:p14="http://schemas.microsoft.com/office/powerpoint/2010/main" val="315707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35560" y="1556792"/>
            <a:ext cx="8064896" cy="5112568"/>
          </a:xfrm>
        </p:spPr>
        <p:txBody>
          <a:bodyPr>
            <a:normAutofit/>
          </a:bodyPr>
          <a:lstStyle/>
          <a:p>
            <a:pPr algn="l" rtl="0">
              <a:lnSpc>
                <a:spcPct val="125000"/>
              </a:lnSpc>
            </a:pPr>
            <a:r>
              <a:rPr lang="en-US" sz="2400" dirty="0">
                <a:cs typeface="Times New Roman" pitchFamily="18" charset="0"/>
              </a:rPr>
              <a:t>Mental health referral (C)</a:t>
            </a:r>
          </a:p>
          <a:p>
            <a:pPr algn="l" rtl="0">
              <a:lnSpc>
                <a:spcPct val="125000"/>
              </a:lnSpc>
            </a:pPr>
            <a:r>
              <a:rPr lang="en-US" sz="2400" dirty="0">
                <a:solidFill>
                  <a:schemeClr val="accent1">
                    <a:lumMod val="25000"/>
                  </a:schemeClr>
                </a:solidFill>
                <a:cs typeface="Times New Roman" pitchFamily="18" charset="0"/>
              </a:rPr>
              <a:t>Ongoing visits (E)</a:t>
            </a:r>
          </a:p>
          <a:p>
            <a:pPr lvl="1" algn="l" rtl="0">
              <a:lnSpc>
                <a:spcPct val="125000"/>
              </a:lnSpc>
              <a:buFont typeface="Wingdings" pitchFamily="2" charset="2"/>
              <a:buChar char="Ø"/>
            </a:pPr>
            <a:r>
              <a:rPr lang="en-US" sz="2400" dirty="0">
                <a:cs typeface="Times New Roman" pitchFamily="18" charset="0"/>
              </a:rPr>
              <a:t>Every 3 months (Insulin) </a:t>
            </a:r>
          </a:p>
          <a:p>
            <a:pPr lvl="1" algn="l" rtl="0">
              <a:lnSpc>
                <a:spcPct val="125000"/>
              </a:lnSpc>
              <a:buFont typeface="Wingdings" pitchFamily="2" charset="2"/>
              <a:buChar char="Ø"/>
            </a:pPr>
            <a:r>
              <a:rPr lang="en-US" sz="2400" dirty="0">
                <a:solidFill>
                  <a:schemeClr val="accent1">
                    <a:lumMod val="25000"/>
                  </a:schemeClr>
                </a:solidFill>
                <a:cs typeface="Times New Roman" pitchFamily="18" charset="0"/>
              </a:rPr>
              <a:t>Every 3-6 months (T2DM on OGLDs) </a:t>
            </a:r>
          </a:p>
          <a:p>
            <a:pPr algn="l" rtl="0">
              <a:lnSpc>
                <a:spcPct val="125000"/>
              </a:lnSpc>
            </a:pPr>
            <a:r>
              <a:rPr lang="en-US" sz="2400" dirty="0">
                <a:cs typeface="Times New Roman" pitchFamily="18" charset="0"/>
              </a:rPr>
              <a:t>Screening guidelines for micro and macro vascular complications (B)</a:t>
            </a:r>
          </a:p>
          <a:p>
            <a:pPr algn="l" rtl="0">
              <a:lnSpc>
                <a:spcPct val="125000"/>
              </a:lnSpc>
            </a:pPr>
            <a:r>
              <a:rPr lang="en-US" sz="2400" dirty="0">
                <a:solidFill>
                  <a:schemeClr val="accent1">
                    <a:lumMod val="25000"/>
                  </a:schemeClr>
                </a:solidFill>
                <a:cs typeface="Times New Roman" pitchFamily="18" charset="0"/>
              </a:rPr>
              <a:t>Discover high risk behaviors (E)</a:t>
            </a:r>
          </a:p>
          <a:p>
            <a:pPr algn="l" rtl="0">
              <a:lnSpc>
                <a:spcPct val="125000"/>
              </a:lnSpc>
            </a:pPr>
            <a:r>
              <a:rPr lang="en-US" sz="2400" dirty="0">
                <a:cs typeface="Times New Roman" pitchFamily="18" charset="0"/>
              </a:rPr>
              <a:t>Accessible, patient centered, comprehensive, and compassionate and culturally effective care (E)</a:t>
            </a:r>
          </a:p>
        </p:txBody>
      </p:sp>
      <p:sp>
        <p:nvSpPr>
          <p:cNvPr id="5" name="Title 1"/>
          <p:cNvSpPr txBox="1">
            <a:spLocks/>
          </p:cNvSpPr>
          <p:nvPr/>
        </p:nvSpPr>
        <p:spPr bwMode="auto">
          <a:xfrm>
            <a:off x="2783633" y="620688"/>
            <a:ext cx="6480721" cy="739552"/>
          </a:xfrm>
          <a:prstGeom prst="rect">
            <a:avLst/>
          </a:prstGeom>
          <a:noFill/>
          <a:ln w="9525">
            <a:noFill/>
            <a:miter lim="800000"/>
            <a:headEnd/>
            <a:tailEnd/>
          </a:ln>
          <a:effectLst>
            <a:glow rad="228600">
              <a:schemeClr val="accent6">
                <a:satMod val="175000"/>
                <a:alpha val="40000"/>
              </a:schemeClr>
            </a:glow>
          </a:effectLst>
        </p:spPr>
        <p:txBody>
          <a:bodyPr vert="horz" wrap="square" lIns="91427" tIns="45714" rIns="91427" bIns="45714" numCol="1" anchor="ctr" anchorCtr="0" compatLnSpc="1">
            <a:prstTxWarp prst="textNoShape">
              <a:avLst/>
            </a:prstTxWarp>
          </a:bodyPr>
          <a:lstStyle>
            <a:lvl1pPr algn="l" rtl="1" eaLnBrk="1" fontAlgn="base" hangingPunct="1">
              <a:spcBef>
                <a:spcPct val="0"/>
              </a:spcBef>
              <a:spcAft>
                <a:spcPct val="0"/>
              </a:spcAft>
              <a:defRPr sz="4400">
                <a:solidFill>
                  <a:schemeClr val="tx1"/>
                </a:solidFill>
                <a:latin typeface="+mj-lt"/>
                <a:ea typeface="+mj-ea"/>
                <a:cs typeface="+mj-cs"/>
              </a:defRPr>
            </a:lvl1pPr>
            <a:lvl2pPr algn="l" rtl="1" eaLnBrk="1" fontAlgn="base" hangingPunct="1">
              <a:spcBef>
                <a:spcPct val="0"/>
              </a:spcBef>
              <a:spcAft>
                <a:spcPct val="0"/>
              </a:spcAft>
              <a:defRPr sz="4400">
                <a:solidFill>
                  <a:schemeClr val="tx1"/>
                </a:solidFill>
                <a:latin typeface="Arial" charset="0"/>
                <a:cs typeface="Arial" charset="0"/>
              </a:defRPr>
            </a:lvl2pPr>
            <a:lvl3pPr algn="l" rtl="1" eaLnBrk="1" fontAlgn="base" hangingPunct="1">
              <a:spcBef>
                <a:spcPct val="0"/>
              </a:spcBef>
              <a:spcAft>
                <a:spcPct val="0"/>
              </a:spcAft>
              <a:defRPr sz="4400">
                <a:solidFill>
                  <a:schemeClr val="tx1"/>
                </a:solidFill>
                <a:latin typeface="Arial" charset="0"/>
                <a:cs typeface="Arial" charset="0"/>
              </a:defRPr>
            </a:lvl3pPr>
            <a:lvl4pPr algn="l" rtl="1" eaLnBrk="1" fontAlgn="base" hangingPunct="1">
              <a:spcBef>
                <a:spcPct val="0"/>
              </a:spcBef>
              <a:spcAft>
                <a:spcPct val="0"/>
              </a:spcAft>
              <a:defRPr sz="4400">
                <a:solidFill>
                  <a:schemeClr val="tx1"/>
                </a:solidFill>
                <a:latin typeface="Arial" charset="0"/>
                <a:cs typeface="Arial" charset="0"/>
              </a:defRPr>
            </a:lvl4pPr>
            <a:lvl5pPr algn="l" rtl="1" eaLnBrk="1" fontAlgn="base" hangingPunct="1">
              <a:spcBef>
                <a:spcPct val="0"/>
              </a:spcBef>
              <a:spcAft>
                <a:spcPct val="0"/>
              </a:spcAft>
              <a:defRPr sz="4400">
                <a:solidFill>
                  <a:schemeClr val="tx1"/>
                </a:solidFill>
                <a:latin typeface="Arial" charset="0"/>
                <a:cs typeface="Arial" charset="0"/>
              </a:defRPr>
            </a:lvl5pPr>
            <a:lvl6pPr marL="457138" algn="l" rtl="1" eaLnBrk="1" fontAlgn="base" hangingPunct="1">
              <a:spcBef>
                <a:spcPct val="0"/>
              </a:spcBef>
              <a:spcAft>
                <a:spcPct val="0"/>
              </a:spcAft>
              <a:defRPr sz="4400">
                <a:solidFill>
                  <a:schemeClr val="tx1"/>
                </a:solidFill>
                <a:latin typeface="Arial" charset="0"/>
                <a:cs typeface="Arial" charset="0"/>
              </a:defRPr>
            </a:lvl6pPr>
            <a:lvl7pPr marL="914276" algn="l" rtl="1" eaLnBrk="1" fontAlgn="base" hangingPunct="1">
              <a:spcBef>
                <a:spcPct val="0"/>
              </a:spcBef>
              <a:spcAft>
                <a:spcPct val="0"/>
              </a:spcAft>
              <a:defRPr sz="4400">
                <a:solidFill>
                  <a:schemeClr val="tx1"/>
                </a:solidFill>
                <a:latin typeface="Arial" charset="0"/>
                <a:cs typeface="Arial" charset="0"/>
              </a:defRPr>
            </a:lvl7pPr>
            <a:lvl8pPr marL="1371413" algn="l" rtl="1" eaLnBrk="1" fontAlgn="base" hangingPunct="1">
              <a:spcBef>
                <a:spcPct val="0"/>
              </a:spcBef>
              <a:spcAft>
                <a:spcPct val="0"/>
              </a:spcAft>
              <a:defRPr sz="4400">
                <a:solidFill>
                  <a:schemeClr val="tx1"/>
                </a:solidFill>
                <a:latin typeface="Arial" charset="0"/>
                <a:cs typeface="Arial" charset="0"/>
              </a:defRPr>
            </a:lvl8pPr>
            <a:lvl9pPr marL="1828551" algn="l" rtl="1" eaLnBrk="1" fontAlgn="base" hangingPunct="1">
              <a:spcBef>
                <a:spcPct val="0"/>
              </a:spcBef>
              <a:spcAft>
                <a:spcPct val="0"/>
              </a:spcAft>
              <a:defRPr sz="4400">
                <a:solidFill>
                  <a:schemeClr val="tx1"/>
                </a:solidFill>
                <a:latin typeface="Arial" charset="0"/>
                <a:cs typeface="Arial" charset="0"/>
              </a:defRPr>
            </a:lvl9pPr>
          </a:lstStyle>
          <a:p>
            <a:pPr algn="ctr">
              <a:lnSpc>
                <a:spcPct val="125000"/>
              </a:lnSpc>
            </a:pPr>
            <a:endParaRPr lang="en-US" sz="3800" b="1" i="1" dirty="0">
              <a:solidFill>
                <a:schemeClr val="bg2">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7628588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ADA Recommendations </a:t>
            </a:r>
            <a:br>
              <a:rPr lang="en-US" dirty="0"/>
            </a:br>
            <a:endParaRPr lang="en-US" dirty="0"/>
          </a:p>
        </p:txBody>
      </p:sp>
      <p:sp>
        <p:nvSpPr>
          <p:cNvPr id="3" name="Content Placeholder 2"/>
          <p:cNvSpPr>
            <a:spLocks noGrp="1"/>
          </p:cNvSpPr>
          <p:nvPr>
            <p:ph idx="1"/>
          </p:nvPr>
        </p:nvSpPr>
        <p:spPr/>
        <p:txBody>
          <a:bodyPr>
            <a:normAutofit/>
          </a:bodyPr>
          <a:lstStyle/>
          <a:p>
            <a:endParaRPr lang="en-US" dirty="0"/>
          </a:p>
          <a:p>
            <a:r>
              <a:rPr lang="en-US" dirty="0" smtClean="0"/>
              <a:t>1.Prepare </a:t>
            </a:r>
            <a:r>
              <a:rPr lang="en-US" dirty="0"/>
              <a:t>adolescent and family for transition 1-2 years in advance. </a:t>
            </a:r>
          </a:p>
          <a:p>
            <a:r>
              <a:rPr lang="en-US" dirty="0"/>
              <a:t>2.Focus on DM self-management skills for adolescents &amp; their parents to transfer responsibility. </a:t>
            </a:r>
          </a:p>
          <a:p>
            <a:r>
              <a:rPr lang="en-US" dirty="0"/>
              <a:t>3.Address the differences between pediatric and adult providers in treatment approach to DM. </a:t>
            </a:r>
          </a:p>
          <a:p>
            <a:r>
              <a:rPr lang="en-US" dirty="0"/>
              <a:t>4.Provide a comprehensive written summary/checklist to patient and future adult care provider about patient’s history, medications, complications, and referrals. </a:t>
            </a:r>
          </a:p>
          <a:p>
            <a:endParaRPr lang="en-US" dirty="0"/>
          </a:p>
        </p:txBody>
      </p:sp>
    </p:spTree>
    <p:extLst>
      <p:ext uri="{BB962C8B-B14F-4D97-AF65-F5344CB8AC3E}">
        <p14:creationId xmlns:p14="http://schemas.microsoft.com/office/powerpoint/2010/main" val="27960675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92500"/>
          </a:bodyPr>
          <a:lstStyle/>
          <a:p>
            <a:endParaRPr lang="en-US" dirty="0"/>
          </a:p>
          <a:p>
            <a:endParaRPr lang="en-US" dirty="0"/>
          </a:p>
          <a:p>
            <a:r>
              <a:rPr lang="en-US" dirty="0"/>
              <a:t>5.Recognize vulnerability of this population to loss of consistent healthcare and difficulty with adherence to self-care regimen. </a:t>
            </a:r>
          </a:p>
          <a:p>
            <a:r>
              <a:rPr lang="en-US" dirty="0"/>
              <a:t>6.Refer to an adult provider well-versed in intensive DM management for patients with T1DM and T2DM. </a:t>
            </a:r>
          </a:p>
          <a:p>
            <a:r>
              <a:rPr lang="en-US" dirty="0"/>
              <a:t>7.Empower patients with resources to help insure success – online resources, transition coordinator, etc. </a:t>
            </a:r>
          </a:p>
          <a:p>
            <a:r>
              <a:rPr lang="en-US" dirty="0"/>
              <a:t>8.Prescribe individualized, developmentally appropriate care that emphasizes adherence to DM self-management/medications to prevent complications. </a:t>
            </a:r>
          </a:p>
          <a:p>
            <a:r>
              <a:rPr lang="en-US" dirty="0"/>
              <a:t>9.Evaluate and treat for disordered eating behaviors and affective disorders. </a:t>
            </a:r>
          </a:p>
          <a:p>
            <a:endParaRPr lang="en-US" dirty="0"/>
          </a:p>
        </p:txBody>
      </p:sp>
    </p:spTree>
    <p:extLst>
      <p:ext uri="{BB962C8B-B14F-4D97-AF65-F5344CB8AC3E}">
        <p14:creationId xmlns:p14="http://schemas.microsoft.com/office/powerpoint/2010/main" val="37278224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lnSpcReduction="10000"/>
          </a:bodyPr>
          <a:lstStyle/>
          <a:p>
            <a:endParaRPr lang="en-US" dirty="0"/>
          </a:p>
          <a:p>
            <a:endParaRPr lang="en-US" dirty="0"/>
          </a:p>
          <a:p>
            <a:r>
              <a:rPr lang="en-US" dirty="0"/>
              <a:t>10.Follow-up visits every 3 months for T1DM and every 3-6 months for T2DM not on insulin. </a:t>
            </a:r>
          </a:p>
          <a:p>
            <a:r>
              <a:rPr lang="en-US" dirty="0"/>
              <a:t>11.Screen patients for micro-and </a:t>
            </a:r>
            <a:r>
              <a:rPr lang="en-US" dirty="0" err="1"/>
              <a:t>macrovascular</a:t>
            </a:r>
            <a:r>
              <a:rPr lang="en-US" dirty="0"/>
              <a:t> complications. </a:t>
            </a:r>
          </a:p>
          <a:p>
            <a:r>
              <a:rPr lang="en-US" dirty="0"/>
              <a:t>12.Start assessing for </a:t>
            </a:r>
            <a:r>
              <a:rPr lang="en-US" dirty="0" err="1"/>
              <a:t>macrovascular</a:t>
            </a:r>
            <a:r>
              <a:rPr lang="en-US" dirty="0"/>
              <a:t> risk in childhood based on current guidelines for lipid screening, BP assessment, and weight management. </a:t>
            </a:r>
          </a:p>
          <a:p>
            <a:r>
              <a:rPr lang="en-US" dirty="0"/>
              <a:t>13.Contraception, risk of STDs, preconception counseling, and substance use/abuse should be discussed at length. </a:t>
            </a:r>
          </a:p>
          <a:p>
            <a:r>
              <a:rPr lang="en-US" dirty="0"/>
              <a:t>14.Establish and coordinate primary and preventative healthcare with a separate primary care provider </a:t>
            </a:r>
          </a:p>
          <a:p>
            <a:endParaRPr lang="en-US" dirty="0"/>
          </a:p>
        </p:txBody>
      </p:sp>
    </p:spTree>
    <p:extLst>
      <p:ext uri="{BB962C8B-B14F-4D97-AF65-F5344CB8AC3E}">
        <p14:creationId xmlns:p14="http://schemas.microsoft.com/office/powerpoint/2010/main" val="36930733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Epidemiology </a:t>
            </a:r>
            <a:br>
              <a:rPr lang="en-US" dirty="0"/>
            </a:br>
            <a:endParaRPr lang="en-US" dirty="0"/>
          </a:p>
        </p:txBody>
      </p:sp>
      <p:sp>
        <p:nvSpPr>
          <p:cNvPr id="3" name="Content Placeholder 2"/>
          <p:cNvSpPr>
            <a:spLocks noGrp="1"/>
          </p:cNvSpPr>
          <p:nvPr>
            <p:ph idx="1"/>
          </p:nvPr>
        </p:nvSpPr>
        <p:spPr>
          <a:xfrm>
            <a:off x="2589212" y="1596044"/>
            <a:ext cx="8915400" cy="4315178"/>
          </a:xfrm>
        </p:spPr>
        <p:txBody>
          <a:bodyPr>
            <a:normAutofit/>
          </a:bodyPr>
          <a:lstStyle/>
          <a:p>
            <a:endParaRPr lang="en-US" dirty="0"/>
          </a:p>
          <a:p>
            <a:r>
              <a:rPr lang="en-US" sz="2400" dirty="0" smtClean="0"/>
              <a:t>SEARCH </a:t>
            </a:r>
            <a:r>
              <a:rPr lang="en-US" sz="2400" dirty="0"/>
              <a:t>for Diabetes in Youth Study: </a:t>
            </a:r>
          </a:p>
          <a:p>
            <a:r>
              <a:rPr lang="en-US" sz="2400" dirty="0" smtClean="0"/>
              <a:t>2001</a:t>
            </a:r>
            <a:r>
              <a:rPr lang="en-US" sz="2400" dirty="0"/>
              <a:t>: 154,000 youth (age &lt;20 years) with DM </a:t>
            </a:r>
          </a:p>
          <a:p>
            <a:r>
              <a:rPr lang="en-US" sz="2400" dirty="0" smtClean="0"/>
              <a:t>2010</a:t>
            </a:r>
            <a:r>
              <a:rPr lang="en-US" sz="2400" dirty="0"/>
              <a:t>: 215,000 youth (age &lt;20 years) with DM </a:t>
            </a:r>
          </a:p>
          <a:p>
            <a:r>
              <a:rPr lang="en-US" sz="2400" dirty="0" smtClean="0"/>
              <a:t>Type </a:t>
            </a:r>
            <a:r>
              <a:rPr lang="en-US" sz="2400" dirty="0"/>
              <a:t>1 DM prevalence has doubled worldwide. </a:t>
            </a:r>
          </a:p>
          <a:p>
            <a:r>
              <a:rPr lang="en-US" sz="2400" dirty="0" smtClean="0"/>
              <a:t>Expected </a:t>
            </a:r>
            <a:r>
              <a:rPr lang="en-US" sz="2400" dirty="0"/>
              <a:t>to double again in 15-20 years. </a:t>
            </a:r>
          </a:p>
          <a:p>
            <a:r>
              <a:rPr lang="en-US" sz="2400" dirty="0" smtClean="0"/>
              <a:t>Increased </a:t>
            </a:r>
            <a:r>
              <a:rPr lang="en-US" sz="2400" dirty="0"/>
              <a:t>rates of childhood obesity are increasing incidence of type 2 DM. </a:t>
            </a:r>
          </a:p>
          <a:p>
            <a:endParaRPr lang="en-US" dirty="0"/>
          </a:p>
        </p:txBody>
      </p:sp>
    </p:spTree>
    <p:extLst>
      <p:ext uri="{BB962C8B-B14F-4D97-AF65-F5344CB8AC3E}">
        <p14:creationId xmlns:p14="http://schemas.microsoft.com/office/powerpoint/2010/main" val="8542137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endParaRPr lang="en-US" dirty="0"/>
          </a:p>
          <a:p>
            <a:r>
              <a:rPr lang="en-US" dirty="0"/>
              <a:t>Summary </a:t>
            </a:r>
          </a:p>
          <a:p>
            <a:r>
              <a:rPr lang="en-US" dirty="0"/>
              <a:t>•Pediatric to adult DM care transition is difficult and there is no standardized approach. </a:t>
            </a:r>
          </a:p>
          <a:p>
            <a:r>
              <a:rPr lang="en-US" dirty="0"/>
              <a:t>•Preparing the patient and their family well in advance is important for success. </a:t>
            </a:r>
          </a:p>
          <a:p>
            <a:r>
              <a:rPr lang="en-US" dirty="0"/>
              <a:t>•Pediatric and adult DM providers need to work in tandem for this transition to be successful. </a:t>
            </a:r>
          </a:p>
          <a:p>
            <a:r>
              <a:rPr lang="en-US" dirty="0"/>
              <a:t>•Transitional diabetes care clinic development is necessary. </a:t>
            </a:r>
          </a:p>
          <a:p>
            <a:r>
              <a:rPr lang="en-US" dirty="0"/>
              <a:t>•More research is needed to develop best practices for a successful transition. </a:t>
            </a:r>
          </a:p>
          <a:p>
            <a:endParaRPr lang="en-US" dirty="0"/>
          </a:p>
        </p:txBody>
      </p:sp>
    </p:spTree>
    <p:extLst>
      <p:ext uri="{BB962C8B-B14F-4D97-AF65-F5344CB8AC3E}">
        <p14:creationId xmlns:p14="http://schemas.microsoft.com/office/powerpoint/2010/main" val="23296275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2" name="Content Placeholder 4"/>
          <p:cNvSpPr>
            <a:spLocks noGrp="1"/>
          </p:cNvSpPr>
          <p:nvPr>
            <p:ph idx="4294967295"/>
          </p:nvPr>
        </p:nvSpPr>
        <p:spPr bwMode="auto">
          <a:xfrm>
            <a:off x="0" y="1219200"/>
            <a:ext cx="8229600" cy="2819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Clr>
                <a:srgbClr val="FFD937"/>
              </a:buClr>
            </a:pPr>
            <a:r>
              <a:rPr lang="en-US" altLang="en-US" sz="2400">
                <a:solidFill>
                  <a:schemeClr val="bg1"/>
                </a:solidFill>
              </a:rPr>
              <a:t>As </a:t>
            </a:r>
            <a:r>
              <a:rPr lang="en-US" altLang="en-US" sz="2400"/>
              <a:t>teens transition into emerging adulthood, health care providers and families must recognize their many vulnerabilities </a:t>
            </a:r>
            <a:r>
              <a:rPr lang="en-US" altLang="en-US" sz="2400" b="1"/>
              <a:t>B</a:t>
            </a:r>
            <a:r>
              <a:rPr lang="en-US" altLang="en-US" sz="2400"/>
              <a:t> and prepare the developing teen, beginning in early to mid adolescence and at least 1 year prior to the transition </a:t>
            </a:r>
            <a:r>
              <a:rPr lang="en-US" altLang="en-US" sz="2400" b="1"/>
              <a:t>E</a:t>
            </a:r>
          </a:p>
          <a:p>
            <a:pPr>
              <a:lnSpc>
                <a:spcPct val="80000"/>
              </a:lnSpc>
              <a:buClr>
                <a:srgbClr val="FFD937"/>
              </a:buClr>
            </a:pPr>
            <a:r>
              <a:rPr lang="en-US" altLang="en-US" sz="2400"/>
              <a:t>Both pediatricians and adult health care providers should assist in providing support and links to resources for the teen and emerging adult </a:t>
            </a:r>
            <a:r>
              <a:rPr lang="en-US" altLang="en-US" sz="2400" b="1"/>
              <a:t>B</a:t>
            </a:r>
            <a:r>
              <a:rPr lang="en-US" altLang="en-US" sz="2400"/>
              <a:t> </a:t>
            </a:r>
          </a:p>
        </p:txBody>
      </p:sp>
      <p:sp>
        <p:nvSpPr>
          <p:cNvPr id="152579" name="Title 1"/>
          <p:cNvSpPr>
            <a:spLocks noGrp="1"/>
          </p:cNvSpPr>
          <p:nvPr>
            <p:ph type="title" idx="4294967295"/>
          </p:nvPr>
        </p:nvSpPr>
        <p:spPr>
          <a:xfrm>
            <a:off x="0" y="-9525"/>
            <a:ext cx="9144000" cy="1143000"/>
          </a:xfrm>
          <a:prstGeom prst="rect">
            <a:avLst/>
          </a:prstGeom>
        </p:spPr>
        <p:txBody>
          <a:bodyPr/>
          <a:lstStyle/>
          <a:p>
            <a:pPr>
              <a:lnSpc>
                <a:spcPts val="3000"/>
              </a:lnSpc>
              <a:defRPr/>
            </a:pPr>
            <a:r>
              <a:rPr lang="en-US" sz="3200" b="1">
                <a:solidFill>
                  <a:srgbClr val="023567"/>
                </a:solidFill>
                <a:effectLst>
                  <a:outerShdw blurRad="38100" dist="38100" dir="2700000" algn="tl">
                    <a:srgbClr val="000000"/>
                  </a:outerShdw>
                </a:effectLst>
              </a:rPr>
              <a:t>Recommendations: Transition from Pediatric to Adult Care</a:t>
            </a:r>
          </a:p>
        </p:txBody>
      </p:sp>
      <p:sp>
        <p:nvSpPr>
          <p:cNvPr id="5124" name="TextBox 3"/>
          <p:cNvSpPr txBox="1">
            <a:spLocks noChangeArrowheads="1"/>
          </p:cNvSpPr>
          <p:nvPr/>
        </p:nvSpPr>
        <p:spPr bwMode="auto">
          <a:xfrm>
            <a:off x="3048000" y="6477000"/>
            <a:ext cx="7620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altLang="en-US" sz="1200">
                <a:latin typeface="Verdana" panose="020B0604030504040204" pitchFamily="34" charset="0"/>
                <a:cs typeface="Arial" panose="020B0604020202020204" pitchFamily="34" charset="0"/>
              </a:rPr>
              <a:t> ADA. 11. Children and Adolescents. Diabetes Care 2015;38(suppl 1):S73</a:t>
            </a:r>
          </a:p>
        </p:txBody>
      </p:sp>
    </p:spTree>
    <p:extLst>
      <p:ext uri="{BB962C8B-B14F-4D97-AF65-F5344CB8AC3E}">
        <p14:creationId xmlns:p14="http://schemas.microsoft.com/office/powerpoint/2010/main" val="39354293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0" name="Content Placeholder 2"/>
          <p:cNvSpPr>
            <a:spLocks noGrp="1"/>
          </p:cNvSpPr>
          <p:nvPr>
            <p:ph idx="4294967295"/>
          </p:nvPr>
        </p:nvSpPr>
        <p:spPr bwMode="auto">
          <a:xfrm>
            <a:off x="3733800" y="1143000"/>
            <a:ext cx="8458200" cy="495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1200"/>
              </a:spcBef>
            </a:pPr>
            <a:r>
              <a:rPr lang="en-US" altLang="en-US" dirty="0" smtClean="0"/>
              <a:t>Early &amp; ongoing attention should be given to comprehensive coordinated planning for seamless transition of all youth to adult health care.</a:t>
            </a:r>
          </a:p>
          <a:p>
            <a:pPr>
              <a:spcBef>
                <a:spcPts val="1200"/>
              </a:spcBef>
            </a:pPr>
            <a:r>
              <a:rPr lang="en-US" altLang="en-US" dirty="0" smtClean="0"/>
              <a:t>Association position statement, “Diabetes Care for Emerging Adults”</a:t>
            </a:r>
          </a:p>
          <a:p>
            <a:pPr>
              <a:spcBef>
                <a:spcPts val="1200"/>
              </a:spcBef>
            </a:pPr>
            <a:r>
              <a:rPr lang="en-US" altLang="en-US" dirty="0" smtClean="0"/>
              <a:t>NDEP: http://ndep.nih.gov/transitions</a:t>
            </a:r>
          </a:p>
          <a:p>
            <a:pPr>
              <a:spcBef>
                <a:spcPts val="1200"/>
              </a:spcBef>
            </a:pPr>
            <a:r>
              <a:rPr lang="en-US" altLang="en-US" dirty="0" smtClean="0"/>
              <a:t>Endocrine Society: www.endocrine.org</a:t>
            </a:r>
          </a:p>
        </p:txBody>
      </p:sp>
      <p:sp>
        <p:nvSpPr>
          <p:cNvPr id="7171" name="Title 1"/>
          <p:cNvSpPr>
            <a:spLocks noGrp="1"/>
          </p:cNvSpPr>
          <p:nvPr>
            <p:ph type="title" idx="4294967295"/>
          </p:nvPr>
        </p:nvSpPr>
        <p:spPr bwMode="auto">
          <a:xfrm>
            <a:off x="0" y="152400"/>
            <a:ext cx="9144000" cy="7413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pPr>
              <a:lnSpc>
                <a:spcPts val="4000"/>
              </a:lnSpc>
            </a:pPr>
            <a:r>
              <a:rPr lang="en-US" altLang="en-US" smtClean="0"/>
              <a:t>Recommendations: Transition from Pediatric to Adult Care (2)</a:t>
            </a:r>
          </a:p>
        </p:txBody>
      </p:sp>
      <p:sp>
        <p:nvSpPr>
          <p:cNvPr id="7172" name="TextBox 5"/>
          <p:cNvSpPr txBox="1">
            <a:spLocks noChangeArrowheads="1"/>
          </p:cNvSpPr>
          <p:nvPr/>
        </p:nvSpPr>
        <p:spPr bwMode="auto">
          <a:xfrm>
            <a:off x="3505200" y="6380164"/>
            <a:ext cx="71628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eaLnBrk="0" hangingPunct="0">
              <a:lnSpc>
                <a:spcPts val="1500"/>
              </a:lnSpc>
            </a:pPr>
            <a:r>
              <a:rPr lang="en-US" altLang="en-US" sz="1200">
                <a:latin typeface="Verdana" panose="020B0604030504040204" pitchFamily="34" charset="0"/>
                <a:cs typeface="Arial" panose="020B0604020202020204" pitchFamily="34" charset="0"/>
              </a:rPr>
              <a:t>American Diabetes Association Standards of Medical Care in Diabetes. </a:t>
            </a:r>
            <a:br>
              <a:rPr lang="en-US" altLang="en-US" sz="1200">
                <a:latin typeface="Verdana" panose="020B0604030504040204" pitchFamily="34" charset="0"/>
                <a:cs typeface="Arial" panose="020B0604020202020204" pitchFamily="34" charset="0"/>
              </a:rPr>
            </a:br>
            <a:r>
              <a:rPr lang="en-US" altLang="en-US" sz="1200">
                <a:latin typeface="Verdana" panose="020B0604030504040204" pitchFamily="34" charset="0"/>
                <a:cs typeface="Arial" panose="020B0604020202020204" pitchFamily="34" charset="0"/>
              </a:rPr>
              <a:t>Children and adolescents. </a:t>
            </a:r>
            <a:r>
              <a:rPr lang="en-US" altLang="en-US" sz="1200" i="1">
                <a:latin typeface="Verdana" panose="020B0604030504040204" pitchFamily="34" charset="0"/>
                <a:cs typeface="Arial" panose="020B0604020202020204" pitchFamily="34" charset="0"/>
              </a:rPr>
              <a:t>Diabetes Care </a:t>
            </a:r>
            <a:r>
              <a:rPr lang="en-US" altLang="en-US" sz="1200">
                <a:latin typeface="Verdana" panose="020B0604030504040204" pitchFamily="34" charset="0"/>
                <a:cs typeface="Arial" panose="020B0604020202020204" pitchFamily="34" charset="0"/>
              </a:rPr>
              <a:t>2016; 39 (Suppl. 1): S86-S93</a:t>
            </a:r>
          </a:p>
        </p:txBody>
      </p:sp>
    </p:spTree>
    <p:extLst>
      <p:ext uri="{BB962C8B-B14F-4D97-AF65-F5344CB8AC3E}">
        <p14:creationId xmlns:p14="http://schemas.microsoft.com/office/powerpoint/2010/main" val="20498412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lnSpc>
                <a:spcPct val="125000"/>
              </a:lnSpc>
            </a:pPr>
            <a:r>
              <a:rPr lang="en-US" dirty="0">
                <a:solidFill>
                  <a:schemeClr val="tx1"/>
                </a:solidFill>
                <a:cs typeface="Times New Roman" pitchFamily="18" charset="0"/>
              </a:rPr>
              <a:t>The influence of social</a:t>
            </a:r>
            <a:br>
              <a:rPr lang="en-US" dirty="0">
                <a:solidFill>
                  <a:schemeClr val="tx1"/>
                </a:solidFill>
                <a:cs typeface="Times New Roman" pitchFamily="18" charset="0"/>
              </a:rPr>
            </a:br>
            <a:r>
              <a:rPr lang="en-US" dirty="0">
                <a:solidFill>
                  <a:schemeClr val="tx1"/>
                </a:solidFill>
                <a:cs typeface="Times New Roman" pitchFamily="18" charset="0"/>
              </a:rPr>
              <a:t>networking on diabetes self-care</a:t>
            </a:r>
          </a:p>
        </p:txBody>
      </p:sp>
      <p:sp>
        <p:nvSpPr>
          <p:cNvPr id="3" name="Content Placeholder 2"/>
          <p:cNvSpPr>
            <a:spLocks noGrp="1"/>
          </p:cNvSpPr>
          <p:nvPr>
            <p:ph idx="1"/>
          </p:nvPr>
        </p:nvSpPr>
        <p:spPr>
          <a:xfrm>
            <a:off x="2072640" y="2133600"/>
            <a:ext cx="9581601" cy="3777622"/>
          </a:xfrm>
        </p:spPr>
        <p:txBody>
          <a:bodyPr>
            <a:normAutofit/>
          </a:bodyPr>
          <a:lstStyle/>
          <a:p>
            <a:r>
              <a:rPr lang="en-GB" sz="2800" dirty="0"/>
              <a:t>Improving the service</a:t>
            </a:r>
          </a:p>
          <a:p>
            <a:pPr lvl="1"/>
            <a:r>
              <a:rPr lang="en-GB" sz="2800" dirty="0"/>
              <a:t>By networking and learning from each other.</a:t>
            </a:r>
          </a:p>
          <a:p>
            <a:pPr lvl="1"/>
            <a:r>
              <a:rPr lang="en-GB" sz="2800" dirty="0"/>
              <a:t>Peer review, </a:t>
            </a:r>
            <a:r>
              <a:rPr lang="en-GB" sz="2800" dirty="0" smtClean="0"/>
              <a:t>Diabetes Networks</a:t>
            </a:r>
            <a:r>
              <a:rPr lang="en-GB" sz="2800" dirty="0"/>
              <a:t>.</a:t>
            </a:r>
          </a:p>
          <a:p>
            <a:pPr marL="0" indent="0">
              <a:buNone/>
            </a:pPr>
            <a:endParaRPr lang="en-US" sz="3200" dirty="0"/>
          </a:p>
        </p:txBody>
      </p:sp>
    </p:spTree>
    <p:extLst>
      <p:ext uri="{BB962C8B-B14F-4D97-AF65-F5344CB8AC3E}">
        <p14:creationId xmlns:p14="http://schemas.microsoft.com/office/powerpoint/2010/main" val="268466195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dirty="0"/>
          </a:p>
          <a:p>
            <a:r>
              <a:rPr lang="en-US" dirty="0"/>
              <a:t>Photo credit (left): Free </a:t>
            </a:r>
            <a:r>
              <a:rPr lang="en-US" dirty="0" err="1"/>
              <a:t>Fallin</a:t>
            </a:r>
            <a:r>
              <a:rPr lang="en-US" dirty="0"/>
              <a:t>’ gallery on Flickr Photo credit (right): www.skydivefortcollins.com </a:t>
            </a:r>
          </a:p>
        </p:txBody>
      </p:sp>
      <p:pic>
        <p:nvPicPr>
          <p:cNvPr id="4" name="Content Placeholder 3"/>
          <p:cNvPicPr>
            <a:picLocks noGrp="1" noChangeAspect="1"/>
          </p:cNvPicPr>
          <p:nvPr>
            <p:ph idx="4294967295"/>
          </p:nvPr>
        </p:nvPicPr>
        <p:blipFill>
          <a:blip r:embed="rId2"/>
          <a:stretch>
            <a:fillRect/>
          </a:stretch>
        </p:blipFill>
        <p:spPr>
          <a:xfrm>
            <a:off x="1692817" y="606849"/>
            <a:ext cx="9244012" cy="4470400"/>
          </a:xfrm>
          <a:prstGeom prst="rect">
            <a:avLst/>
          </a:prstGeom>
        </p:spPr>
      </p:pic>
    </p:spTree>
    <p:extLst>
      <p:ext uri="{BB962C8B-B14F-4D97-AF65-F5344CB8AC3E}">
        <p14:creationId xmlns:p14="http://schemas.microsoft.com/office/powerpoint/2010/main" val="15359866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dirty="0" smtClean="0">
                <a:latin typeface="Times New Roman" pitchFamily="18" charset="0"/>
                <a:cs typeface="Times New Roman" pitchFamily="18" charset="0"/>
              </a:rPr>
              <a:t>   </a:t>
            </a:r>
            <a:r>
              <a:rPr lang="en-US" dirty="0" smtClean="0">
                <a:solidFill>
                  <a:schemeClr val="tx1"/>
                </a:solidFill>
                <a:cs typeface="Times New Roman" pitchFamily="18" charset="0"/>
              </a:rPr>
              <a:t>A Learning Process</a:t>
            </a:r>
            <a:endParaRPr lang="en-US" dirty="0">
              <a:solidFill>
                <a:schemeClr val="tx1"/>
              </a:solidFill>
              <a:cs typeface="Times New Roman" pitchFamily="18" charset="0"/>
            </a:endParaRPr>
          </a:p>
        </p:txBody>
      </p:sp>
      <p:sp>
        <p:nvSpPr>
          <p:cNvPr id="3" name="Content Placeholder 2"/>
          <p:cNvSpPr>
            <a:spLocks noGrp="1"/>
          </p:cNvSpPr>
          <p:nvPr>
            <p:ph idx="1"/>
          </p:nvPr>
        </p:nvSpPr>
        <p:spPr>
          <a:xfrm>
            <a:off x="2711624" y="2492896"/>
            <a:ext cx="7499177" cy="3374504"/>
          </a:xfrm>
        </p:spPr>
        <p:txBody>
          <a:bodyPr/>
          <a:lstStyle/>
          <a:p>
            <a:pPr algn="l" rtl="0"/>
            <a:r>
              <a:rPr lang="en-US" sz="2400" dirty="0" smtClean="0">
                <a:solidFill>
                  <a:schemeClr val="tx1"/>
                </a:solidFill>
                <a:cs typeface="Times New Roman" pitchFamily="18" charset="0"/>
              </a:rPr>
              <a:t>Sharing experiences</a:t>
            </a:r>
          </a:p>
          <a:p>
            <a:pPr algn="l" rtl="0"/>
            <a:r>
              <a:rPr lang="en-US" sz="2400" dirty="0" smtClean="0">
                <a:solidFill>
                  <a:schemeClr val="tx1"/>
                </a:solidFill>
                <a:cs typeface="Times New Roman" pitchFamily="18" charset="0"/>
              </a:rPr>
              <a:t>Continuous spiral of learning</a:t>
            </a:r>
          </a:p>
          <a:p>
            <a:pPr algn="l" rtl="0"/>
            <a:r>
              <a:rPr lang="en-US" sz="2400" dirty="0" smtClean="0">
                <a:solidFill>
                  <a:schemeClr val="tx1"/>
                </a:solidFill>
                <a:cs typeface="Times New Roman" pitchFamily="18" charset="0"/>
              </a:rPr>
              <a:t>Self-management of incorrect information</a:t>
            </a:r>
          </a:p>
          <a:p>
            <a:pPr algn="l" rtl="0"/>
            <a:r>
              <a:rPr lang="en-US" sz="2400" dirty="0" smtClean="0">
                <a:solidFill>
                  <a:schemeClr val="tx1"/>
                </a:solidFill>
                <a:cs typeface="Times New Roman" pitchFamily="18" charset="0"/>
              </a:rPr>
              <a:t>Accelerating behavior change</a:t>
            </a:r>
          </a:p>
          <a:p>
            <a:pPr algn="l" rtl="0"/>
            <a:endParaRPr lang="en-US" dirty="0">
              <a:solidFill>
                <a:schemeClr val="bg2">
                  <a:lumMod val="75000"/>
                </a:schemeClr>
              </a:solidFill>
              <a:latin typeface="Times New Roman" pitchFamily="18" charset="0"/>
              <a:cs typeface="Times New Roman" pitchFamily="18" charset="0"/>
            </a:endParaRPr>
          </a:p>
        </p:txBody>
      </p:sp>
      <p:sp>
        <p:nvSpPr>
          <p:cNvPr id="4" name="Rectangle 3"/>
          <p:cNvSpPr/>
          <p:nvPr/>
        </p:nvSpPr>
        <p:spPr>
          <a:xfrm>
            <a:off x="7896200" y="6165304"/>
            <a:ext cx="2531462" cy="369332"/>
          </a:xfrm>
          <a:prstGeom prst="rect">
            <a:avLst/>
          </a:prstGeom>
        </p:spPr>
        <p:txBody>
          <a:bodyPr wrap="none">
            <a:spAutoFit/>
          </a:bodyPr>
          <a:lstStyle/>
          <a:p>
            <a:r>
              <a:rPr lang="en-US" dirty="0">
                <a:solidFill>
                  <a:schemeClr val="accent6">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Diabetes voice,2013,58,1</a:t>
            </a:r>
            <a:endParaRPr lang="en-US" dirty="0"/>
          </a:p>
        </p:txBody>
      </p:sp>
    </p:spTree>
    <p:extLst>
      <p:ext uri="{BB962C8B-B14F-4D97-AF65-F5344CB8AC3E}">
        <p14:creationId xmlns:p14="http://schemas.microsoft.com/office/powerpoint/2010/main" val="62152843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1" y="620688"/>
            <a:ext cx="8229600" cy="1208112"/>
          </a:xfrm>
        </p:spPr>
        <p:txBody>
          <a:bodyPr/>
          <a:lstStyle/>
          <a:p>
            <a:pPr algn="ctr">
              <a:lnSpc>
                <a:spcPct val="125000"/>
              </a:lnSpc>
            </a:pPr>
            <a:r>
              <a:rPr lang="en-US" dirty="0">
                <a:solidFill>
                  <a:schemeClr val="tx1"/>
                </a:solidFill>
                <a:cs typeface="Times New Roman" pitchFamily="18" charset="0"/>
              </a:rPr>
              <a:t>Social Networking</a:t>
            </a:r>
          </a:p>
        </p:txBody>
      </p:sp>
      <p:sp>
        <p:nvSpPr>
          <p:cNvPr id="4" name="Content Placeholder 3"/>
          <p:cNvSpPr>
            <a:spLocks noGrp="1"/>
          </p:cNvSpPr>
          <p:nvPr>
            <p:ph sz="half" idx="1"/>
          </p:nvPr>
        </p:nvSpPr>
        <p:spPr>
          <a:xfrm>
            <a:off x="2135560" y="2276872"/>
            <a:ext cx="3240360" cy="3886200"/>
          </a:xfrm>
        </p:spPr>
        <p:txBody>
          <a:bodyPr/>
          <a:lstStyle/>
          <a:p>
            <a:pPr algn="l" rtl="0">
              <a:lnSpc>
                <a:spcPct val="125000"/>
              </a:lnSpc>
            </a:pPr>
            <a:r>
              <a:rPr lang="en-US" dirty="0" smtClean="0">
                <a:solidFill>
                  <a:schemeClr val="tx1"/>
                </a:solidFill>
                <a:cs typeface="Times New Roman" pitchFamily="18" charset="0"/>
              </a:rPr>
              <a:t>Chat</a:t>
            </a:r>
            <a:endParaRPr lang="en-US" dirty="0">
              <a:solidFill>
                <a:schemeClr val="tx1"/>
              </a:solidFill>
              <a:cs typeface="Times New Roman" pitchFamily="18" charset="0"/>
            </a:endParaRPr>
          </a:p>
          <a:p>
            <a:pPr algn="l" rtl="0">
              <a:lnSpc>
                <a:spcPct val="125000"/>
              </a:lnSpc>
            </a:pPr>
            <a:r>
              <a:rPr lang="en-US" dirty="0" smtClean="0">
                <a:solidFill>
                  <a:schemeClr val="tx1"/>
                </a:solidFill>
                <a:cs typeface="Times New Roman" pitchFamily="18" charset="0"/>
              </a:rPr>
              <a:t>Messaging</a:t>
            </a:r>
            <a:endParaRPr lang="en-US" dirty="0">
              <a:solidFill>
                <a:schemeClr val="tx1"/>
              </a:solidFill>
              <a:cs typeface="Times New Roman" pitchFamily="18" charset="0"/>
            </a:endParaRPr>
          </a:p>
          <a:p>
            <a:pPr algn="l" rtl="0">
              <a:lnSpc>
                <a:spcPct val="125000"/>
              </a:lnSpc>
            </a:pPr>
            <a:r>
              <a:rPr lang="en-US" dirty="0" smtClean="0">
                <a:solidFill>
                  <a:schemeClr val="tx1"/>
                </a:solidFill>
                <a:cs typeface="Times New Roman" pitchFamily="18" charset="0"/>
              </a:rPr>
              <a:t>Email</a:t>
            </a:r>
            <a:endParaRPr lang="en-US" dirty="0">
              <a:solidFill>
                <a:schemeClr val="tx1"/>
              </a:solidFill>
              <a:cs typeface="Times New Roman" pitchFamily="18" charset="0"/>
            </a:endParaRPr>
          </a:p>
          <a:p>
            <a:pPr algn="l" rtl="0">
              <a:lnSpc>
                <a:spcPct val="125000"/>
              </a:lnSpc>
            </a:pPr>
            <a:r>
              <a:rPr lang="en-US" dirty="0" smtClean="0">
                <a:solidFill>
                  <a:schemeClr val="tx1"/>
                </a:solidFill>
                <a:cs typeface="Times New Roman" pitchFamily="18" charset="0"/>
              </a:rPr>
              <a:t>Video</a:t>
            </a:r>
            <a:endParaRPr lang="en-US" dirty="0">
              <a:solidFill>
                <a:schemeClr val="tx1"/>
              </a:solidFill>
              <a:cs typeface="Times New Roman" pitchFamily="18" charset="0"/>
            </a:endParaRPr>
          </a:p>
          <a:p>
            <a:pPr algn="l" rtl="0">
              <a:lnSpc>
                <a:spcPct val="125000"/>
              </a:lnSpc>
            </a:pPr>
            <a:r>
              <a:rPr lang="en-US" dirty="0" smtClean="0">
                <a:solidFill>
                  <a:schemeClr val="tx1"/>
                </a:solidFill>
                <a:cs typeface="Times New Roman" pitchFamily="18" charset="0"/>
              </a:rPr>
              <a:t>Podcasting</a:t>
            </a:r>
            <a:endParaRPr lang="en-US" dirty="0">
              <a:solidFill>
                <a:schemeClr val="tx1"/>
              </a:solidFill>
              <a:cs typeface="Times New Roman" pitchFamily="18" charset="0"/>
            </a:endParaRPr>
          </a:p>
        </p:txBody>
      </p:sp>
      <p:sp>
        <p:nvSpPr>
          <p:cNvPr id="5" name="Content Placeholder 4"/>
          <p:cNvSpPr>
            <a:spLocks noGrp="1"/>
          </p:cNvSpPr>
          <p:nvPr>
            <p:ph sz="half" idx="2"/>
          </p:nvPr>
        </p:nvSpPr>
        <p:spPr>
          <a:xfrm>
            <a:off x="6023992" y="2348880"/>
            <a:ext cx="3572248" cy="3886200"/>
          </a:xfrm>
        </p:spPr>
        <p:txBody>
          <a:bodyPr/>
          <a:lstStyle/>
          <a:p>
            <a:pPr algn="l" rtl="0">
              <a:lnSpc>
                <a:spcPct val="125000"/>
              </a:lnSpc>
            </a:pPr>
            <a:r>
              <a:rPr lang="en-US" dirty="0">
                <a:solidFill>
                  <a:schemeClr val="tx1"/>
                </a:solidFill>
                <a:cs typeface="Times New Roman" pitchFamily="18" charset="0"/>
              </a:rPr>
              <a:t>Voice chat</a:t>
            </a:r>
          </a:p>
          <a:p>
            <a:pPr algn="l" rtl="0">
              <a:lnSpc>
                <a:spcPct val="125000"/>
              </a:lnSpc>
            </a:pPr>
            <a:r>
              <a:rPr lang="en-US" dirty="0" smtClean="0">
                <a:solidFill>
                  <a:schemeClr val="tx1"/>
                </a:solidFill>
                <a:cs typeface="Times New Roman" pitchFamily="18" charset="0"/>
              </a:rPr>
              <a:t>File </a:t>
            </a:r>
            <a:r>
              <a:rPr lang="en-US" dirty="0">
                <a:solidFill>
                  <a:schemeClr val="tx1"/>
                </a:solidFill>
                <a:cs typeface="Times New Roman" pitchFamily="18" charset="0"/>
              </a:rPr>
              <a:t>sharing</a:t>
            </a:r>
          </a:p>
          <a:p>
            <a:pPr algn="l" rtl="0">
              <a:lnSpc>
                <a:spcPct val="125000"/>
              </a:lnSpc>
            </a:pPr>
            <a:r>
              <a:rPr lang="en-US" dirty="0" smtClean="0">
                <a:solidFill>
                  <a:schemeClr val="tx1"/>
                </a:solidFill>
                <a:cs typeface="Times New Roman" pitchFamily="18" charset="0"/>
              </a:rPr>
              <a:t>Blogging</a:t>
            </a:r>
            <a:endParaRPr lang="en-US" dirty="0">
              <a:solidFill>
                <a:schemeClr val="tx1"/>
              </a:solidFill>
              <a:cs typeface="Times New Roman" pitchFamily="18" charset="0"/>
            </a:endParaRPr>
          </a:p>
          <a:p>
            <a:pPr algn="l" rtl="0">
              <a:lnSpc>
                <a:spcPct val="125000"/>
              </a:lnSpc>
            </a:pPr>
            <a:r>
              <a:rPr lang="en-US" dirty="0" smtClean="0">
                <a:solidFill>
                  <a:schemeClr val="tx1"/>
                </a:solidFill>
                <a:cs typeface="Times New Roman" pitchFamily="18" charset="0"/>
              </a:rPr>
              <a:t>Discussion </a:t>
            </a:r>
            <a:r>
              <a:rPr lang="en-US" dirty="0">
                <a:solidFill>
                  <a:schemeClr val="tx1"/>
                </a:solidFill>
                <a:cs typeface="Times New Roman" pitchFamily="18" charset="0"/>
              </a:rPr>
              <a:t>groups</a:t>
            </a:r>
          </a:p>
          <a:p>
            <a:pPr algn="l" rtl="0">
              <a:lnSpc>
                <a:spcPct val="125000"/>
              </a:lnSpc>
            </a:pPr>
            <a:r>
              <a:rPr lang="en-US" dirty="0" smtClean="0">
                <a:solidFill>
                  <a:schemeClr val="tx1"/>
                </a:solidFill>
                <a:cs typeface="Times New Roman" pitchFamily="18" charset="0"/>
              </a:rPr>
              <a:t>Virtual </a:t>
            </a:r>
            <a:r>
              <a:rPr lang="en-US" dirty="0">
                <a:solidFill>
                  <a:schemeClr val="tx1"/>
                </a:solidFill>
                <a:cs typeface="Times New Roman" pitchFamily="18" charset="0"/>
              </a:rPr>
              <a:t>Worlds</a:t>
            </a:r>
          </a:p>
        </p:txBody>
      </p:sp>
    </p:spTree>
    <p:extLst>
      <p:ext uri="{BB962C8B-B14F-4D97-AF65-F5344CB8AC3E}">
        <p14:creationId xmlns:p14="http://schemas.microsoft.com/office/powerpoint/2010/main" val="380858597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25000"/>
              </a:lnSpc>
            </a:pPr>
            <a:endParaRPr lang="en-US">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endParaRPr lang="en-US"/>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2"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23373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25000"/>
              </a:lnSpc>
            </a:pPr>
            <a:endParaRPr lang="en-US">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609023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25000"/>
              </a:lnSpc>
            </a:pPr>
            <a:endParaRPr lang="en-US">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09526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does all this mean?</a:t>
            </a:r>
            <a:endParaRPr lang="en-GB" dirty="0"/>
          </a:p>
        </p:txBody>
      </p:sp>
      <p:sp>
        <p:nvSpPr>
          <p:cNvPr id="3" name="Content Placeholder 2"/>
          <p:cNvSpPr>
            <a:spLocks noGrp="1"/>
          </p:cNvSpPr>
          <p:nvPr>
            <p:ph idx="1"/>
          </p:nvPr>
        </p:nvSpPr>
        <p:spPr>
          <a:xfrm>
            <a:off x="1981200" y="1600200"/>
            <a:ext cx="8229600" cy="4853136"/>
          </a:xfrm>
        </p:spPr>
        <p:txBody>
          <a:bodyPr>
            <a:normAutofit/>
          </a:bodyPr>
          <a:lstStyle/>
          <a:p>
            <a:r>
              <a:rPr lang="en-GB" sz="2400" dirty="0" smtClean="0"/>
              <a:t>Increased incidence of T1DM.</a:t>
            </a:r>
          </a:p>
          <a:p>
            <a:r>
              <a:rPr lang="en-GB" sz="2400" dirty="0" smtClean="0"/>
              <a:t>More children diagnosed at a younger age, and living longer with T1DM.</a:t>
            </a:r>
          </a:p>
          <a:p>
            <a:r>
              <a:rPr lang="en-GB" sz="2400" dirty="0" smtClean="0"/>
              <a:t>Increased prevalence.</a:t>
            </a:r>
          </a:p>
          <a:p>
            <a:r>
              <a:rPr lang="en-GB" sz="2400" dirty="0" smtClean="0"/>
              <a:t>T2DM  and obesity in children on the increase.</a:t>
            </a:r>
          </a:p>
          <a:p>
            <a:r>
              <a:rPr lang="en-GB" sz="2400" dirty="0" smtClean="0"/>
              <a:t>OVERALL INCREASE IN THE BURDEN OF DISEASE.</a:t>
            </a:r>
          </a:p>
          <a:p>
            <a:r>
              <a:rPr lang="en-GB" sz="2400" dirty="0" smtClean="0"/>
              <a:t>We are handing over more patients to the adults.</a:t>
            </a:r>
            <a:endParaRPr lang="en-GB" sz="2400" dirty="0"/>
          </a:p>
        </p:txBody>
      </p:sp>
    </p:spTree>
    <p:extLst>
      <p:ext uri="{BB962C8B-B14F-4D97-AF65-F5344CB8AC3E}">
        <p14:creationId xmlns:p14="http://schemas.microsoft.com/office/powerpoint/2010/main" val="153279513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16632"/>
            <a:ext cx="8229600" cy="1008112"/>
          </a:xfrm>
        </p:spPr>
        <p:txBody>
          <a:bodyPr>
            <a:normAutofit/>
          </a:bodyPr>
          <a:lstStyle/>
          <a:p>
            <a:r>
              <a:rPr lang="en-GB" dirty="0" smtClean="0"/>
              <a:t>The 10 P’s</a:t>
            </a:r>
            <a:endParaRPr lang="en-GB" dirty="0"/>
          </a:p>
        </p:txBody>
      </p:sp>
      <p:sp>
        <p:nvSpPr>
          <p:cNvPr id="3" name="Content Placeholder 2"/>
          <p:cNvSpPr>
            <a:spLocks noGrp="1"/>
          </p:cNvSpPr>
          <p:nvPr>
            <p:ph idx="1"/>
          </p:nvPr>
        </p:nvSpPr>
        <p:spPr>
          <a:xfrm>
            <a:off x="1981200" y="1052736"/>
            <a:ext cx="8229600" cy="5616624"/>
          </a:xfrm>
        </p:spPr>
        <p:txBody>
          <a:bodyPr>
            <a:normAutofit/>
          </a:bodyPr>
          <a:lstStyle/>
          <a:p>
            <a:r>
              <a:rPr lang="en-GB" dirty="0" smtClean="0"/>
              <a:t>An expert working party has produced recommendations and core measures for successful transitional diabetes care. The guidance defined 10 key aspects (‘the 10 Ps’) that needed to be addressed:</a:t>
            </a:r>
          </a:p>
          <a:p>
            <a:pPr lvl="1"/>
            <a:r>
              <a:rPr lang="en-GB" dirty="0" smtClean="0"/>
              <a:t>the person with diabetes</a:t>
            </a:r>
          </a:p>
          <a:p>
            <a:pPr lvl="1"/>
            <a:r>
              <a:rPr lang="en-GB" dirty="0" smtClean="0"/>
              <a:t>the parent (carer)</a:t>
            </a:r>
          </a:p>
          <a:p>
            <a:pPr lvl="1"/>
            <a:r>
              <a:rPr lang="en-GB" dirty="0" smtClean="0"/>
              <a:t>partnership with the health care team</a:t>
            </a:r>
          </a:p>
          <a:p>
            <a:pPr lvl="1"/>
            <a:r>
              <a:rPr lang="en-GB" dirty="0" smtClean="0"/>
              <a:t>participation of the individual in self management</a:t>
            </a:r>
          </a:p>
          <a:p>
            <a:pPr lvl="1"/>
            <a:r>
              <a:rPr lang="en-GB" dirty="0" smtClean="0"/>
              <a:t>professional training</a:t>
            </a:r>
          </a:p>
          <a:p>
            <a:pPr lvl="1"/>
            <a:r>
              <a:rPr lang="en-GB" dirty="0" smtClean="0"/>
              <a:t>planning of transition and transfer and the process of transition</a:t>
            </a:r>
          </a:p>
          <a:p>
            <a:pPr lvl="1"/>
            <a:r>
              <a:rPr lang="en-GB" dirty="0" smtClean="0"/>
              <a:t>a place identified for clinic care that is appropriate</a:t>
            </a:r>
          </a:p>
          <a:p>
            <a:pPr lvl="1"/>
            <a:r>
              <a:rPr lang="en-GB" dirty="0" smtClean="0"/>
              <a:t>effective input to pumps</a:t>
            </a:r>
          </a:p>
          <a:p>
            <a:pPr lvl="1"/>
            <a:r>
              <a:rPr lang="en-GB" dirty="0" smtClean="0"/>
              <a:t>pregnancy </a:t>
            </a:r>
          </a:p>
          <a:p>
            <a:pPr lvl="1"/>
            <a:r>
              <a:rPr lang="en-GB" dirty="0" smtClean="0"/>
              <a:t>pre-existing conditions.</a:t>
            </a:r>
            <a:endParaRPr lang="en-GB" dirty="0"/>
          </a:p>
        </p:txBody>
      </p:sp>
      <p:sp>
        <p:nvSpPr>
          <p:cNvPr id="4" name="Footer Placeholder 3"/>
          <p:cNvSpPr>
            <a:spLocks noGrp="1"/>
          </p:cNvSpPr>
          <p:nvPr>
            <p:ph type="ftr" sz="quarter" idx="11"/>
          </p:nvPr>
        </p:nvSpPr>
        <p:spPr/>
        <p:txBody>
          <a:bodyPr/>
          <a:lstStyle/>
          <a:p>
            <a:r>
              <a:rPr lang="en-GB" dirty="0"/>
              <a:t>Transition Care in Diabetes - Moving forward</a:t>
            </a:r>
            <a:r>
              <a:rPr lang="en-GB" dirty="0" smtClean="0"/>
              <a:t>.</a:t>
            </a:r>
            <a:r>
              <a:rPr lang="en-GB" dirty="0"/>
              <a:t> Dr Taffy </a:t>
            </a:r>
            <a:r>
              <a:rPr lang="en-GB" dirty="0" err="1"/>
              <a:t>Makaya</a:t>
            </a:r>
            <a:endParaRPr lang="en-GB" dirty="0"/>
          </a:p>
          <a:p>
            <a:r>
              <a:rPr lang="en-GB" dirty="0"/>
              <a:t>Consultant in Paediatric Endocrinology &amp; Diabetes</a:t>
            </a:r>
          </a:p>
          <a:p>
            <a:r>
              <a:rPr lang="en-GB" dirty="0"/>
              <a:t>Oxford</a:t>
            </a:r>
          </a:p>
          <a:p>
            <a:endParaRPr lang="en-US" dirty="0"/>
          </a:p>
        </p:txBody>
      </p:sp>
    </p:spTree>
    <p:extLst>
      <p:ext uri="{BB962C8B-B14F-4D97-AF65-F5344CB8AC3E}">
        <p14:creationId xmlns:p14="http://schemas.microsoft.com/office/powerpoint/2010/main" val="198937493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544" y="404664"/>
            <a:ext cx="8229600" cy="778098"/>
          </a:xfrm>
        </p:spPr>
        <p:txBody>
          <a:bodyPr/>
          <a:lstStyle/>
          <a:p>
            <a:r>
              <a:rPr lang="en-GB" dirty="0" smtClean="0"/>
              <a:t>Summary</a:t>
            </a:r>
            <a:endParaRPr lang="en-GB" dirty="0"/>
          </a:p>
        </p:txBody>
      </p:sp>
      <p:sp>
        <p:nvSpPr>
          <p:cNvPr id="3" name="Content Placeholder 2"/>
          <p:cNvSpPr>
            <a:spLocks noGrp="1"/>
          </p:cNvSpPr>
          <p:nvPr>
            <p:ph idx="1"/>
          </p:nvPr>
        </p:nvSpPr>
        <p:spPr>
          <a:xfrm>
            <a:off x="2589212" y="1568335"/>
            <a:ext cx="8915400" cy="4342887"/>
          </a:xfrm>
        </p:spPr>
        <p:txBody>
          <a:bodyPr>
            <a:normAutofit/>
          </a:bodyPr>
          <a:lstStyle/>
          <a:p>
            <a:endParaRPr lang="en-US" dirty="0"/>
          </a:p>
          <a:p>
            <a:endParaRPr lang="en-US" dirty="0"/>
          </a:p>
          <a:p>
            <a:r>
              <a:rPr lang="en-US" dirty="0"/>
              <a:t>Pediatric to adult DM care transition is difficult and there is no standardized approach. </a:t>
            </a:r>
          </a:p>
          <a:p>
            <a:r>
              <a:rPr lang="en-US" dirty="0" smtClean="0"/>
              <a:t>Preparing </a:t>
            </a:r>
            <a:r>
              <a:rPr lang="en-US" dirty="0"/>
              <a:t>the patient and their family well in advance is important for success. </a:t>
            </a:r>
          </a:p>
          <a:p>
            <a:r>
              <a:rPr lang="en-US" dirty="0" smtClean="0"/>
              <a:t>Pediatric </a:t>
            </a:r>
            <a:r>
              <a:rPr lang="en-US" dirty="0"/>
              <a:t>and adult DM providers need to work in tandem for this transition to be successful. </a:t>
            </a:r>
          </a:p>
          <a:p>
            <a:r>
              <a:rPr lang="en-US" dirty="0" smtClean="0"/>
              <a:t>Transitional </a:t>
            </a:r>
            <a:r>
              <a:rPr lang="en-US" dirty="0"/>
              <a:t>diabetes care clinic development is necessary. </a:t>
            </a:r>
          </a:p>
          <a:p>
            <a:r>
              <a:rPr lang="en-US" dirty="0" smtClean="0"/>
              <a:t>More </a:t>
            </a:r>
            <a:r>
              <a:rPr lang="en-US" dirty="0"/>
              <a:t>research is needed to develop best practices for a successful transition. </a:t>
            </a:r>
          </a:p>
          <a:p>
            <a:endParaRPr lang="en-GB" dirty="0"/>
          </a:p>
        </p:txBody>
      </p:sp>
    </p:spTree>
    <p:extLst>
      <p:ext uri="{BB962C8B-B14F-4D97-AF65-F5344CB8AC3E}">
        <p14:creationId xmlns:p14="http://schemas.microsoft.com/office/powerpoint/2010/main" val="100635688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48130"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84951" y="0"/>
            <a:ext cx="1026216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576646" y="5134708"/>
            <a:ext cx="4733779" cy="942534"/>
          </a:xfrm>
        </p:spPr>
        <p:txBody>
          <a:bodyPr>
            <a:normAutofit fontScale="90000"/>
          </a:bodyPr>
          <a:lstStyle/>
          <a:p>
            <a:r>
              <a:rPr lang="en-US" sz="3200" b="1" i="1" dirty="0" smtClean="0">
                <a:solidFill>
                  <a:schemeClr val="tx1"/>
                </a:solidFill>
                <a:effectLst>
                  <a:outerShdw blurRad="38100" dist="38100" dir="2700000" algn="tl">
                    <a:srgbClr val="000000">
                      <a:alpha val="43137"/>
                    </a:srgbClr>
                  </a:outerShdw>
                </a:effectLst>
              </a:rPr>
              <a:t>Thanks for your attention</a:t>
            </a:r>
            <a:endParaRPr lang="en-US" sz="3200" b="1" i="1"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539632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 “Emerging </a:t>
            </a:r>
            <a:r>
              <a:rPr lang="en-US" dirty="0"/>
              <a:t>Adulthood” </a:t>
            </a:r>
            <a:br>
              <a:rPr lang="en-US" dirty="0"/>
            </a:br>
            <a:endParaRPr lang="en-US" dirty="0"/>
          </a:p>
        </p:txBody>
      </p:sp>
      <p:sp>
        <p:nvSpPr>
          <p:cNvPr id="3" name="Content Placeholder 2"/>
          <p:cNvSpPr>
            <a:spLocks noGrp="1"/>
          </p:cNvSpPr>
          <p:nvPr>
            <p:ph idx="1"/>
          </p:nvPr>
        </p:nvSpPr>
        <p:spPr>
          <a:xfrm>
            <a:off x="2589212" y="1607127"/>
            <a:ext cx="8915400" cy="4304095"/>
          </a:xfrm>
        </p:spPr>
        <p:txBody>
          <a:bodyPr>
            <a:normAutofit fontScale="70000" lnSpcReduction="20000"/>
          </a:bodyPr>
          <a:lstStyle/>
          <a:p>
            <a:endParaRPr lang="en-US" dirty="0"/>
          </a:p>
          <a:p>
            <a:r>
              <a:rPr lang="en-US" sz="3100" dirty="0" smtClean="0"/>
              <a:t>Age </a:t>
            </a:r>
            <a:r>
              <a:rPr lang="en-US" sz="3100" dirty="0"/>
              <a:t>range of 18-30 years</a:t>
            </a:r>
            <a:r>
              <a:rPr lang="en-US" sz="3100" dirty="0" smtClean="0"/>
              <a:t>.</a:t>
            </a:r>
          </a:p>
          <a:p>
            <a:pPr marL="0" indent="0">
              <a:lnSpc>
                <a:spcPct val="150000"/>
              </a:lnSpc>
              <a:buNone/>
            </a:pPr>
            <a:r>
              <a:rPr lang="en-US" sz="3100" dirty="0" smtClean="0"/>
              <a:t>     </a:t>
            </a:r>
            <a:r>
              <a:rPr lang="en-US" sz="3100" dirty="0">
                <a:solidFill>
                  <a:schemeClr val="accent1">
                    <a:lumMod val="25000"/>
                  </a:schemeClr>
                </a:solidFill>
                <a:cs typeface="Times New Roman" pitchFamily="18" charset="0"/>
              </a:rPr>
              <a:t>Early phase: ~18-24 </a:t>
            </a:r>
            <a:r>
              <a:rPr lang="en-US" sz="3100" dirty="0" err="1" smtClean="0">
                <a:solidFill>
                  <a:schemeClr val="accent1">
                    <a:lumMod val="25000"/>
                  </a:schemeClr>
                </a:solidFill>
                <a:cs typeface="Times New Roman" pitchFamily="18" charset="0"/>
              </a:rPr>
              <a:t>yrs</a:t>
            </a:r>
            <a:endParaRPr lang="en-US" sz="3100" dirty="0" smtClean="0">
              <a:solidFill>
                <a:schemeClr val="accent1">
                  <a:lumMod val="25000"/>
                </a:schemeClr>
              </a:solidFill>
              <a:cs typeface="Times New Roman" pitchFamily="18" charset="0"/>
            </a:endParaRPr>
          </a:p>
          <a:p>
            <a:pPr marL="0" indent="0">
              <a:lnSpc>
                <a:spcPct val="150000"/>
              </a:lnSpc>
              <a:buNone/>
            </a:pPr>
            <a:r>
              <a:rPr lang="en-US" sz="3100" dirty="0">
                <a:solidFill>
                  <a:schemeClr val="accent1">
                    <a:lumMod val="25000"/>
                  </a:schemeClr>
                </a:solidFill>
                <a:cs typeface="Times New Roman" pitchFamily="18" charset="0"/>
              </a:rPr>
              <a:t> </a:t>
            </a:r>
            <a:r>
              <a:rPr lang="en-US" sz="3100" dirty="0" smtClean="0">
                <a:solidFill>
                  <a:schemeClr val="accent1">
                    <a:lumMod val="25000"/>
                  </a:schemeClr>
                </a:solidFill>
                <a:cs typeface="Times New Roman" pitchFamily="18" charset="0"/>
              </a:rPr>
              <a:t>    </a:t>
            </a:r>
            <a:r>
              <a:rPr lang="en-US" sz="3100" dirty="0" smtClean="0">
                <a:cs typeface="Times New Roman" pitchFamily="18" charset="0"/>
              </a:rPr>
              <a:t>Later </a:t>
            </a:r>
            <a:r>
              <a:rPr lang="en-US" sz="3100" dirty="0">
                <a:cs typeface="Times New Roman" pitchFamily="18" charset="0"/>
              </a:rPr>
              <a:t>phase: ~25-30 yrs.</a:t>
            </a:r>
          </a:p>
          <a:p>
            <a:r>
              <a:rPr lang="en-US" sz="3100" dirty="0" smtClean="0"/>
              <a:t>Young </a:t>
            </a:r>
            <a:r>
              <a:rPr lang="en-US" sz="3100" dirty="0"/>
              <a:t>adulthood does not immediately follow adolescence, but begins in late 20s/early 30s. </a:t>
            </a:r>
          </a:p>
          <a:p>
            <a:r>
              <a:rPr lang="en-US" sz="3100" dirty="0" smtClean="0"/>
              <a:t>20s somethings </a:t>
            </a:r>
            <a:r>
              <a:rPr lang="en-US" sz="3100" dirty="0"/>
              <a:t>delay assuming adult roles in marriage, parenting, and work compared with young adults in previous generations. </a:t>
            </a:r>
          </a:p>
          <a:p>
            <a:r>
              <a:rPr lang="en-US" sz="3100" dirty="0" smtClean="0"/>
              <a:t>Also </a:t>
            </a:r>
            <a:r>
              <a:rPr lang="en-US" sz="3100" dirty="0"/>
              <a:t>need to take into account generational differences in how patients and their parents engage with healthcare providers. </a:t>
            </a:r>
          </a:p>
          <a:p>
            <a:pPr marL="0" indent="0">
              <a:buNone/>
            </a:pPr>
            <a:endParaRPr lang="en-US" sz="3100" dirty="0"/>
          </a:p>
        </p:txBody>
      </p:sp>
    </p:spTree>
    <p:extLst>
      <p:ext uri="{BB962C8B-B14F-4D97-AF65-F5344CB8AC3E}">
        <p14:creationId xmlns:p14="http://schemas.microsoft.com/office/powerpoint/2010/main" val="41118838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Treatment Goals &amp; Screening in Pediatric DM Care </a:t>
            </a:r>
            <a:br>
              <a:rPr lang="en-US" dirty="0"/>
            </a:br>
            <a:endParaRPr lang="en-US" dirty="0"/>
          </a:p>
        </p:txBody>
      </p:sp>
      <p:sp>
        <p:nvSpPr>
          <p:cNvPr id="3" name="Content Placeholder 2"/>
          <p:cNvSpPr>
            <a:spLocks noGrp="1"/>
          </p:cNvSpPr>
          <p:nvPr>
            <p:ph idx="1"/>
          </p:nvPr>
        </p:nvSpPr>
        <p:spPr/>
        <p:txBody>
          <a:bodyPr>
            <a:normAutofit/>
          </a:bodyPr>
          <a:lstStyle/>
          <a:p>
            <a:endParaRPr lang="en-US" dirty="0"/>
          </a:p>
          <a:p>
            <a:r>
              <a:rPr lang="en-US" dirty="0" smtClean="0"/>
              <a:t>Goal </a:t>
            </a:r>
            <a:r>
              <a:rPr lang="en-US" dirty="0"/>
              <a:t>A1C &lt; 7.5% or &lt;7% without excessive hypoglycemia. </a:t>
            </a:r>
          </a:p>
          <a:p>
            <a:r>
              <a:rPr lang="en-US" dirty="0" smtClean="0"/>
              <a:t>Pre-meal </a:t>
            </a:r>
            <a:r>
              <a:rPr lang="en-US" dirty="0"/>
              <a:t>blood sugars 90-130 mg/</a:t>
            </a:r>
            <a:r>
              <a:rPr lang="en-US" dirty="0" err="1"/>
              <a:t>dL</a:t>
            </a:r>
            <a:r>
              <a:rPr lang="en-US" dirty="0"/>
              <a:t>. </a:t>
            </a:r>
          </a:p>
          <a:p>
            <a:r>
              <a:rPr lang="en-US" dirty="0" smtClean="0"/>
              <a:t>Bedtime/overnight </a:t>
            </a:r>
            <a:r>
              <a:rPr lang="en-US" dirty="0"/>
              <a:t>blood sugars 90-150 mg/</a:t>
            </a:r>
            <a:r>
              <a:rPr lang="en-US" dirty="0" err="1"/>
              <a:t>dL</a:t>
            </a:r>
            <a:r>
              <a:rPr lang="en-US" dirty="0"/>
              <a:t>. </a:t>
            </a:r>
          </a:p>
          <a:p>
            <a:r>
              <a:rPr lang="en-US" dirty="0" smtClean="0"/>
              <a:t>Screening </a:t>
            </a:r>
            <a:r>
              <a:rPr lang="en-US" dirty="0"/>
              <a:t>for associated autoimmune illnesses in type 1 DM (thyroid and celiac). </a:t>
            </a:r>
          </a:p>
          <a:p>
            <a:r>
              <a:rPr lang="en-US" dirty="0" smtClean="0"/>
              <a:t>Annual </a:t>
            </a:r>
            <a:r>
              <a:rPr lang="en-US" dirty="0"/>
              <a:t>lipid screening. </a:t>
            </a:r>
          </a:p>
          <a:p>
            <a:r>
              <a:rPr lang="en-US" dirty="0" smtClean="0"/>
              <a:t>Exercise </a:t>
            </a:r>
            <a:r>
              <a:rPr lang="en-US" dirty="0"/>
              <a:t>&amp; weight management in type 2 </a:t>
            </a:r>
            <a:r>
              <a:rPr lang="en-US" dirty="0" smtClean="0"/>
              <a:t>DM</a:t>
            </a:r>
            <a:r>
              <a:rPr lang="en-US" dirty="0" smtClean="0"/>
              <a:t>; Screening </a:t>
            </a:r>
            <a:r>
              <a:rPr lang="en-US" dirty="0"/>
              <a:t>for CV risk factors. </a:t>
            </a:r>
          </a:p>
          <a:p>
            <a:r>
              <a:rPr lang="en-US" dirty="0" smtClean="0"/>
              <a:t>Screening </a:t>
            </a:r>
            <a:r>
              <a:rPr lang="en-US" dirty="0"/>
              <a:t>for retinopathy, neuropathy, and nephropathy in all patients. </a:t>
            </a:r>
          </a:p>
          <a:p>
            <a:endParaRPr lang="en-US" dirty="0"/>
          </a:p>
        </p:txBody>
      </p:sp>
    </p:spTree>
    <p:extLst>
      <p:ext uri="{BB962C8B-B14F-4D97-AF65-F5344CB8AC3E}">
        <p14:creationId xmlns:p14="http://schemas.microsoft.com/office/powerpoint/2010/main" val="13622033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duotone>
              <a:prstClr val="black"/>
              <a:schemeClr val="accent4">
                <a:tint val="45000"/>
                <a:satMod val="400000"/>
              </a:schemeClr>
            </a:duotone>
            <a:extLst>
              <a:ext uri="{BEBA8EAE-BF5A-486C-A8C5-ECC9F3942E4B}">
                <a14:imgProps xmlns:a14="http://schemas.microsoft.com/office/drawing/2010/main">
                  <a14:imgLayer r:embed="rId3">
                    <a14:imgEffect>
                      <a14:sharpenSoften amount="25000"/>
                    </a14:imgEffect>
                    <a14:imgEffect>
                      <a14:colorTemperature colorTemp="8800"/>
                    </a14:imgEffect>
                  </a14:imgLayer>
                </a14:imgProps>
              </a:ext>
              <a:ext uri="{28A0092B-C50C-407E-A947-70E740481C1C}">
                <a14:useLocalDpi xmlns:a14="http://schemas.microsoft.com/office/drawing/2010/main" val="0"/>
              </a:ext>
            </a:extLst>
          </a:blip>
          <a:srcRect r="2399" b="1978"/>
          <a:stretch/>
        </p:blipFill>
        <p:spPr bwMode="auto">
          <a:xfrm>
            <a:off x="2083725" y="875608"/>
            <a:ext cx="8340436" cy="3291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a:xfrm>
            <a:off x="1817716" y="6135808"/>
            <a:ext cx="8391495" cy="365125"/>
          </a:xfrm>
        </p:spPr>
        <p:txBody>
          <a:bodyPr/>
          <a:lstStyle/>
          <a:p>
            <a:r>
              <a:rPr lang="en-US" b="1" dirty="0"/>
              <a:t>Children and </a:t>
            </a:r>
            <a:r>
              <a:rPr lang="en-US" b="1" dirty="0" smtClean="0"/>
              <a:t>Adolescents Standards </a:t>
            </a:r>
            <a:r>
              <a:rPr lang="en-US" b="1" dirty="0"/>
              <a:t>of Medical </a:t>
            </a:r>
            <a:r>
              <a:rPr lang="en-US" b="1" dirty="0" smtClean="0"/>
              <a:t>Care in </a:t>
            </a:r>
            <a:r>
              <a:rPr lang="en-US" b="1" dirty="0"/>
              <a:t>Diabetesd2018</a:t>
            </a:r>
          </a:p>
          <a:p>
            <a:r>
              <a:rPr lang="en-US" b="1" dirty="0"/>
              <a:t>Diabetes Care 2018;41(Suppl. 1):S126–S136 | https://</a:t>
            </a:r>
            <a:r>
              <a:rPr lang="en-US" b="1" dirty="0" smtClean="0"/>
              <a:t>doi.org/10.2337/dc18-S012</a:t>
            </a:r>
            <a:endParaRPr lang="en-US" b="1" dirty="0"/>
          </a:p>
        </p:txBody>
      </p:sp>
    </p:spTree>
    <p:extLst>
      <p:ext uri="{BB962C8B-B14F-4D97-AF65-F5344CB8AC3E}">
        <p14:creationId xmlns:p14="http://schemas.microsoft.com/office/powerpoint/2010/main" val="3613047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duotone>
              <a:prstClr val="black"/>
              <a:schemeClr val="accent4">
                <a:tint val="45000"/>
                <a:satMod val="400000"/>
              </a:schemeClr>
            </a:duotone>
            <a:lum bright="-20000" contrast="40000"/>
          </a:blip>
          <a:stretch>
            <a:fillRect/>
          </a:stretch>
        </p:blipFill>
        <p:spPr>
          <a:xfrm>
            <a:off x="1673629" y="626225"/>
            <a:ext cx="8872450" cy="3980769"/>
          </a:xfrm>
          <a:prstGeom prst="rect">
            <a:avLst/>
          </a:prstGeom>
        </p:spPr>
      </p:pic>
      <p:sp>
        <p:nvSpPr>
          <p:cNvPr id="3" name="Footer Placeholder 2"/>
          <p:cNvSpPr>
            <a:spLocks noGrp="1"/>
          </p:cNvSpPr>
          <p:nvPr>
            <p:ph type="ftr" sz="quarter" idx="11"/>
          </p:nvPr>
        </p:nvSpPr>
        <p:spPr/>
        <p:txBody>
          <a:bodyPr/>
          <a:lstStyle/>
          <a:p>
            <a:r>
              <a:rPr lang="en-US" b="1" dirty="0"/>
              <a:t>ISPAD Clinical Practice Consensus Guidelines </a:t>
            </a:r>
            <a:r>
              <a:rPr lang="en-US" b="1" dirty="0" smtClean="0"/>
              <a:t>2018: Microvascular </a:t>
            </a:r>
            <a:r>
              <a:rPr lang="en-US" b="1" dirty="0"/>
              <a:t>and </a:t>
            </a:r>
            <a:r>
              <a:rPr lang="en-US" b="1" dirty="0" err="1"/>
              <a:t>macrovascular</a:t>
            </a:r>
            <a:r>
              <a:rPr lang="en-US" b="1" dirty="0"/>
              <a:t> complications in </a:t>
            </a:r>
            <a:r>
              <a:rPr lang="en-US" b="1" dirty="0" smtClean="0"/>
              <a:t>children and </a:t>
            </a:r>
            <a:r>
              <a:rPr lang="en-US" b="1" dirty="0"/>
              <a:t>adolescents</a:t>
            </a:r>
          </a:p>
        </p:txBody>
      </p:sp>
    </p:spTree>
    <p:extLst>
      <p:ext uri="{BB962C8B-B14F-4D97-AF65-F5344CB8AC3E}">
        <p14:creationId xmlns:p14="http://schemas.microsoft.com/office/powerpoint/2010/main" val="3706446915"/>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882</TotalTime>
  <Words>3079</Words>
  <Application>Microsoft Office PowerPoint</Application>
  <PresentationFormat>Widescreen</PresentationFormat>
  <Paragraphs>349</Paragraphs>
  <Slides>52</Slides>
  <Notes>5</Notes>
  <HiddenSlides>6</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52</vt:i4>
      </vt:variant>
    </vt:vector>
  </HeadingPairs>
  <TitlesOfParts>
    <vt:vector size="62" baseType="lpstr">
      <vt:lpstr>ＭＳ Ｐゴシック</vt:lpstr>
      <vt:lpstr>Arial</vt:lpstr>
      <vt:lpstr>Calibri</vt:lpstr>
      <vt:lpstr>Century Gothic</vt:lpstr>
      <vt:lpstr>GraphicSabon-Roman</vt:lpstr>
      <vt:lpstr>Times New Roman</vt:lpstr>
      <vt:lpstr>Verdana</vt:lpstr>
      <vt:lpstr>Wingdings</vt:lpstr>
      <vt:lpstr>Wingdings 3</vt:lpstr>
      <vt:lpstr>Wisp</vt:lpstr>
      <vt:lpstr>Diabetes Care for Emerging Adults: Transition from Pediatric to Adult Diabetes Care</vt:lpstr>
      <vt:lpstr>contents</vt:lpstr>
      <vt:lpstr>Introduction</vt:lpstr>
      <vt:lpstr>Epidemiology  </vt:lpstr>
      <vt:lpstr>What does all this mean?</vt:lpstr>
      <vt:lpstr>Definition “Emerging Adulthood”  </vt:lpstr>
      <vt:lpstr>Treatment Goals &amp; Screening in Pediatric DM Care  </vt:lpstr>
      <vt:lpstr>PowerPoint Presentation</vt:lpstr>
      <vt:lpstr>PowerPoint Presentation</vt:lpstr>
      <vt:lpstr>Treatment Goals &amp; Screening in Adult DM Care  </vt:lpstr>
      <vt:lpstr>Pediatric Approach to DM care  </vt:lpstr>
      <vt:lpstr>Typical development and diabetes demands and priorities across childhood</vt:lpstr>
      <vt:lpstr>Issues Affecting Transitional Care  </vt:lpstr>
      <vt:lpstr>Why does Transition matter</vt:lpstr>
      <vt:lpstr> Differences in DM Management </vt:lpstr>
      <vt:lpstr> Complication </vt:lpstr>
      <vt:lpstr>PowerPoint Presentation</vt:lpstr>
      <vt:lpstr>PowerPoint Presentation</vt:lpstr>
      <vt:lpstr>Acute Complications  </vt:lpstr>
      <vt:lpstr>Psychosocial Challenges  </vt:lpstr>
      <vt:lpstr>Mental Health Concerns  </vt:lpstr>
      <vt:lpstr>Reproductive Healthcare  </vt:lpstr>
      <vt:lpstr>Substance Use &amp; Abuse  </vt:lpstr>
      <vt:lpstr>Emergence of Chronic Complications  </vt:lpstr>
      <vt:lpstr>Emergence of Chronic Complications (cont.)  </vt:lpstr>
      <vt:lpstr>Planning the Transition of DM Care  </vt:lpstr>
      <vt:lpstr>Clinics models</vt:lpstr>
      <vt:lpstr>PowerPoint Presentation</vt:lpstr>
      <vt:lpstr>PowerPoint Presentation</vt:lpstr>
      <vt:lpstr>PowerPoint Presentation</vt:lpstr>
      <vt:lpstr>PowerPoint Presentation</vt:lpstr>
      <vt:lpstr> Multifaceted Transition Care </vt:lpstr>
      <vt:lpstr>PowerPoint Presentation</vt:lpstr>
      <vt:lpstr>ADA Recommendations </vt:lpstr>
      <vt:lpstr>PowerPoint Presentation</vt:lpstr>
      <vt:lpstr>PowerPoint Presentation</vt:lpstr>
      <vt:lpstr>ADA Recommendations  </vt:lpstr>
      <vt:lpstr>PowerPoint Presentation</vt:lpstr>
      <vt:lpstr>PowerPoint Presentation</vt:lpstr>
      <vt:lpstr>PowerPoint Presentation</vt:lpstr>
      <vt:lpstr>Recommendations: Transition from Pediatric to Adult Care</vt:lpstr>
      <vt:lpstr>Recommendations: Transition from Pediatric to Adult Care (2)</vt:lpstr>
      <vt:lpstr>The influence of social networking on diabetes self-care</vt:lpstr>
      <vt:lpstr>PowerPoint Presentation</vt:lpstr>
      <vt:lpstr>           A Learning Process</vt:lpstr>
      <vt:lpstr>Social Networking</vt:lpstr>
      <vt:lpstr>PowerPoint Presentation</vt:lpstr>
      <vt:lpstr>PowerPoint Presentation</vt:lpstr>
      <vt:lpstr>PowerPoint Presentation</vt:lpstr>
      <vt:lpstr>The 10 P’s</vt:lpstr>
      <vt:lpstr>Summary</vt:lpstr>
      <vt:lpstr>Thanks for your attention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masie</dc:creator>
  <cp:lastModifiedBy>masie</cp:lastModifiedBy>
  <cp:revision>38</cp:revision>
  <dcterms:created xsi:type="dcterms:W3CDTF">2018-11-11T12:53:55Z</dcterms:created>
  <dcterms:modified xsi:type="dcterms:W3CDTF">2018-11-15T03:30:04Z</dcterms:modified>
</cp:coreProperties>
</file>