
<file path=[Content_Types].xml><?xml version="1.0" encoding="utf-8"?>
<Types xmlns="http://schemas.openxmlformats.org/package/2006/content-types">
  <Default Extension="png" ContentType="image/png"/>
  <Default Extension="mov" ContentType="video/quicktime"/>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6" r:id="rId4"/>
    <p:sldId id="317" r:id="rId5"/>
    <p:sldId id="318" r:id="rId6"/>
    <p:sldId id="319" r:id="rId7"/>
    <p:sldId id="359"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61" r:id="rId22"/>
    <p:sldId id="351" r:id="rId23"/>
    <p:sldId id="352" r:id="rId24"/>
    <p:sldId id="353" r:id="rId25"/>
    <p:sldId id="354" r:id="rId26"/>
    <p:sldId id="355" r:id="rId27"/>
    <p:sldId id="356" r:id="rId28"/>
    <p:sldId id="357" r:id="rId29"/>
    <p:sldId id="257" r:id="rId30"/>
    <p:sldId id="271"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60" r:id="rId48"/>
    <p:sldId id="26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C167"/>
    <a:srgbClr val="FFFF99"/>
    <a:srgbClr val="FFFFCC"/>
    <a:srgbClr val="8B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74C30-4572-47AF-ACB6-7861C4AE4D8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185931651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74C30-4572-47AF-ACB6-7861C4AE4D8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8618153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74C30-4572-47AF-ACB6-7861C4AE4D8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426326427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74C30-4572-47AF-ACB6-7861C4AE4D8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139228655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74C30-4572-47AF-ACB6-7861C4AE4D88}"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296354106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74C30-4572-47AF-ACB6-7861C4AE4D8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413080408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74C30-4572-47AF-ACB6-7861C4AE4D88}"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298698024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74C30-4572-47AF-ACB6-7861C4AE4D88}"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338901088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74C30-4572-47AF-ACB6-7861C4AE4D88}"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72864281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74C30-4572-47AF-ACB6-7861C4AE4D8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321520537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74C30-4572-47AF-ACB6-7861C4AE4D88}"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4BE-93C5-4948-9DC0-73F4D9563D9E}" type="slidenum">
              <a:rPr lang="en-US" smtClean="0"/>
              <a:t>‹#›</a:t>
            </a:fld>
            <a:endParaRPr lang="en-US"/>
          </a:p>
        </p:txBody>
      </p:sp>
    </p:spTree>
    <p:extLst>
      <p:ext uri="{BB962C8B-B14F-4D97-AF65-F5344CB8AC3E}">
        <p14:creationId xmlns:p14="http://schemas.microsoft.com/office/powerpoint/2010/main" val="4165275989"/>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74C30-4572-47AF-ACB6-7861C4AE4D88}" type="datetimeFigureOut">
              <a:rPr lang="en-US" smtClean="0"/>
              <a:t>11/28/2019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C4BE-93C5-4948-9DC0-73F4D9563D9E}" type="slidenum">
              <a:rPr lang="en-US" smtClean="0"/>
              <a:t>‹#›</a:t>
            </a:fld>
            <a:endParaRPr lang="en-US"/>
          </a:p>
        </p:txBody>
      </p:sp>
    </p:spTree>
    <p:extLst>
      <p:ext uri="{BB962C8B-B14F-4D97-AF65-F5344CB8AC3E}">
        <p14:creationId xmlns:p14="http://schemas.microsoft.com/office/powerpoint/2010/main" val="189978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4365938" y="466857"/>
            <a:ext cx="6104585"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rot="5400000">
            <a:off x="6556955" y="2741588"/>
            <a:ext cx="6004775"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4874656" y="4845675"/>
            <a:ext cx="5280338"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rot="16200000">
            <a:off x="4414237" y="1110801"/>
            <a:ext cx="1719328"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6407" y="2434105"/>
            <a:ext cx="7872210" cy="2123658"/>
          </a:xfrm>
          <a:prstGeom prst="rect">
            <a:avLst/>
          </a:prstGeom>
          <a:noFill/>
        </p:spPr>
        <p:txBody>
          <a:bodyPr wrap="square" rtlCol="0">
            <a:spAutoFit/>
          </a:bodyPr>
          <a:lstStyle/>
          <a:p>
            <a:pPr algn="ctr"/>
            <a:r>
              <a:rPr lang="fa-IR" sz="4400" b="1" dirty="0" smtClean="0">
                <a:cs typeface="B Nazanin" panose="00000400000000000000" pitchFamily="2" charset="-78"/>
              </a:rPr>
              <a:t>درمان چاقی با رویکرد شناخت درمانی مبتنی بر ذهن آگاهی</a:t>
            </a:r>
            <a:r>
              <a:rPr lang="fa-IR" sz="4400" b="1" dirty="0"/>
              <a:t/>
            </a:r>
            <a:br>
              <a:rPr lang="fa-IR" sz="4400" b="1" dirty="0"/>
            </a:br>
            <a:endParaRPr lang="en-US" sz="4400" b="1" dirty="0"/>
          </a:p>
        </p:txBody>
      </p:sp>
      <p:sp>
        <p:nvSpPr>
          <p:cNvPr id="3" name="TextBox 2"/>
          <p:cNvSpPr txBox="1"/>
          <p:nvPr/>
        </p:nvSpPr>
        <p:spPr>
          <a:xfrm>
            <a:off x="450762" y="4489736"/>
            <a:ext cx="4860166" cy="2215991"/>
          </a:xfrm>
          <a:prstGeom prst="rect">
            <a:avLst/>
          </a:prstGeom>
          <a:noFill/>
        </p:spPr>
        <p:txBody>
          <a:bodyPr wrap="square" rtlCol="0">
            <a:spAutoFit/>
          </a:bodyPr>
          <a:lstStyle/>
          <a:p>
            <a:pPr algn="r"/>
            <a:r>
              <a:rPr lang="fa-IR" sz="2400" b="1" dirty="0" smtClean="0">
                <a:cs typeface="B Nazanin" panose="00000400000000000000" pitchFamily="2" charset="-78"/>
              </a:rPr>
              <a:t>دکتر سید عبدالمجید بحرینیان </a:t>
            </a:r>
          </a:p>
          <a:p>
            <a:pPr algn="r"/>
            <a:r>
              <a:rPr lang="fa-IR" sz="2400" dirty="0" smtClean="0">
                <a:cs typeface="B Nazanin" panose="00000400000000000000" pitchFamily="2" charset="-78"/>
              </a:rPr>
              <a:t>(استاد و روانشناس بالینی دانشگاه علوم پزشکی شهید بهشتی)</a:t>
            </a:r>
          </a:p>
          <a:p>
            <a:pPr algn="r"/>
            <a:r>
              <a:rPr lang="fa-IR" sz="2400" b="1" dirty="0" smtClean="0">
                <a:cs typeface="B Nazanin" panose="00000400000000000000" pitchFamily="2" charset="-78"/>
              </a:rPr>
              <a:t>منا جاسمی زرگانی </a:t>
            </a:r>
          </a:p>
          <a:p>
            <a:pPr algn="r"/>
            <a:r>
              <a:rPr lang="fa-IR" sz="2400" dirty="0" smtClean="0">
                <a:cs typeface="B Nazanin" panose="00000400000000000000" pitchFamily="2" charset="-78"/>
              </a:rPr>
              <a:t>(دانشجو دکتری روانشناسی سلامت)</a:t>
            </a:r>
          </a:p>
          <a:p>
            <a:pPr algn="r"/>
            <a:endParaRPr lang="en-US" dirty="0"/>
          </a:p>
        </p:txBody>
      </p:sp>
    </p:spTree>
    <p:extLst>
      <p:ext uri="{BB962C8B-B14F-4D97-AF65-F5344CB8AC3E}">
        <p14:creationId xmlns:p14="http://schemas.microsoft.com/office/powerpoint/2010/main" val="286175385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98861" y="641023"/>
            <a:ext cx="9407951" cy="59011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2103285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2557" y="490194"/>
            <a:ext cx="8710366" cy="60048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3506035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670" y="160256"/>
            <a:ext cx="11736371" cy="65233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300899" y="856529"/>
            <a:ext cx="9577633" cy="55157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1984464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2045" y="231959"/>
            <a:ext cx="9445657" cy="59220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7211505" y="5420412"/>
            <a:ext cx="2762054" cy="6315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Brayan Wensink</a:t>
            </a:r>
            <a:endParaRPr lang="en-US" dirty="0"/>
          </a:p>
        </p:txBody>
      </p:sp>
    </p:spTree>
    <p:extLst>
      <p:ext uri="{BB962C8B-B14F-4D97-AF65-F5344CB8AC3E}">
        <p14:creationId xmlns:p14="http://schemas.microsoft.com/office/powerpoint/2010/main" val="218881666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Mindfulness</a:t>
            </a:r>
          </a:p>
        </p:txBody>
      </p:sp>
      <p:sp>
        <p:nvSpPr>
          <p:cNvPr id="3" name="Content Placeholder 2"/>
          <p:cNvSpPr>
            <a:spLocks noGrp="1"/>
          </p:cNvSpPr>
          <p:nvPr>
            <p:ph idx="1"/>
          </p:nvPr>
        </p:nvSpPr>
        <p:spPr>
          <a:solidFill>
            <a:srgbClr val="002060"/>
          </a:solidFill>
        </p:spPr>
        <p:txBody>
          <a:bodyPr>
            <a:normAutofit/>
          </a:bodyPr>
          <a:lstStyle/>
          <a:p>
            <a:pPr algn="just"/>
            <a:r>
              <a:rPr lang="en-US" sz="3200" b="1" dirty="0">
                <a:solidFill>
                  <a:schemeClr val="bg1"/>
                </a:solidFill>
                <a:latin typeface="Times New Roman" panose="02020603050405020304" pitchFamily="18" charset="0"/>
                <a:cs typeface="Times New Roman" panose="02020603050405020304" pitchFamily="18" charset="0"/>
              </a:rPr>
              <a:t>Mindfulness is the psychological process of purposely bringing one's attention to experiences occurring in the present moment without judgment, which one can develop through the practice of meditation and through other training</a:t>
            </a:r>
          </a:p>
        </p:txBody>
      </p:sp>
      <p:pic>
        <p:nvPicPr>
          <p:cNvPr id="4" name="Picture 3"/>
          <p:cNvPicPr>
            <a:picLocks noChangeAspect="1"/>
          </p:cNvPicPr>
          <p:nvPr/>
        </p:nvPicPr>
        <p:blipFill>
          <a:blip r:embed="rId2"/>
          <a:stretch>
            <a:fillRect/>
          </a:stretch>
        </p:blipFill>
        <p:spPr>
          <a:xfrm>
            <a:off x="4444590" y="3810450"/>
            <a:ext cx="4378899" cy="2114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9450336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a:bodyPr>
          <a:lstStyle/>
          <a:p>
            <a:pPr algn="ctr"/>
            <a:r>
              <a:rPr lang="en-US" sz="6000" b="1" smtClean="0">
                <a:solidFill>
                  <a:schemeClr val="bg1"/>
                </a:solidFill>
                <a:latin typeface="Aparajita" panose="020B0604020202020204" pitchFamily="34" charset="0"/>
                <a:cs typeface="Aparajita" panose="020B0604020202020204" pitchFamily="34" charset="0"/>
              </a:rPr>
              <a:t>Benefits </a:t>
            </a:r>
            <a:r>
              <a:rPr lang="en-US" sz="6000" b="1" dirty="0" smtClean="0">
                <a:solidFill>
                  <a:schemeClr val="bg1"/>
                </a:solidFill>
                <a:latin typeface="Aparajita" panose="020B0604020202020204" pitchFamily="34" charset="0"/>
                <a:cs typeface="Aparajita" panose="020B0604020202020204" pitchFamily="34" charset="0"/>
              </a:rPr>
              <a:t>of mindfulness</a:t>
            </a:r>
            <a:endParaRPr lang="en-US" sz="6000" b="1" dirty="0">
              <a:solidFill>
                <a:schemeClr val="bg1"/>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solidFill>
            <a:srgbClr val="002060"/>
          </a:solidFill>
        </p:spPr>
        <p:txBody>
          <a:bodyPr>
            <a:normAutofit/>
          </a:bodyPr>
          <a:lstStyle/>
          <a:p>
            <a:pPr marL="0" indent="0">
              <a:buNone/>
            </a:pPr>
            <a:r>
              <a:rPr lang="en-US" sz="4000" b="1" dirty="0" smtClean="0">
                <a:solidFill>
                  <a:schemeClr val="bg1"/>
                </a:solidFill>
                <a:latin typeface="Arial Narrow" panose="020B0606020202030204" pitchFamily="34" charset="0"/>
                <a:cs typeface="B Nazanin" panose="00000700000000000000" pitchFamily="2" charset="-78"/>
              </a:rPr>
              <a:t>It directly  impacts our</a:t>
            </a:r>
          </a:p>
          <a:p>
            <a:pPr>
              <a:buFont typeface="Wingdings" panose="05000000000000000000" pitchFamily="2" charset="2"/>
              <a:buChar char="Ø"/>
            </a:pPr>
            <a:r>
              <a:rPr lang="en-US" sz="4000" b="1" dirty="0" smtClean="0">
                <a:solidFill>
                  <a:schemeClr val="bg1"/>
                </a:solidFill>
                <a:latin typeface="Arial Narrow" panose="020B0606020202030204" pitchFamily="34" charset="0"/>
                <a:cs typeface="B Nazanin" panose="00000700000000000000" pitchFamily="2" charset="-78"/>
              </a:rPr>
              <a:t> development</a:t>
            </a:r>
          </a:p>
          <a:p>
            <a:pPr>
              <a:buFont typeface="Wingdings" panose="05000000000000000000" pitchFamily="2" charset="2"/>
              <a:buChar char="Ø"/>
            </a:pPr>
            <a:r>
              <a:rPr lang="en-US" sz="4000" b="1" dirty="0" smtClean="0">
                <a:solidFill>
                  <a:schemeClr val="bg1"/>
                </a:solidFill>
                <a:latin typeface="Arial Narrow" panose="020B0606020202030204" pitchFamily="34" charset="0"/>
                <a:cs typeface="B Nazanin" panose="00000700000000000000" pitchFamily="2" charset="-78"/>
              </a:rPr>
              <a:t>Health</a:t>
            </a:r>
          </a:p>
          <a:p>
            <a:pPr>
              <a:buFont typeface="Wingdings" panose="05000000000000000000" pitchFamily="2" charset="2"/>
              <a:buChar char="Ø"/>
            </a:pPr>
            <a:r>
              <a:rPr lang="en-US" sz="4000" b="1" dirty="0" smtClean="0">
                <a:solidFill>
                  <a:schemeClr val="bg1"/>
                </a:solidFill>
                <a:latin typeface="Arial Narrow" panose="020B0606020202030204" pitchFamily="34" charset="0"/>
                <a:cs typeface="B Nazanin" panose="00000700000000000000" pitchFamily="2" charset="-78"/>
              </a:rPr>
              <a:t>Healing</a:t>
            </a:r>
          </a:p>
          <a:p>
            <a:pPr>
              <a:buFont typeface="Wingdings" panose="05000000000000000000" pitchFamily="2" charset="2"/>
              <a:buChar char="Ø"/>
            </a:pPr>
            <a:r>
              <a:rPr lang="en-US" sz="4000" b="1" dirty="0" smtClean="0">
                <a:solidFill>
                  <a:schemeClr val="bg1"/>
                </a:solidFill>
                <a:latin typeface="Arial Narrow" panose="020B0606020202030204" pitchFamily="34" charset="0"/>
                <a:cs typeface="B Nazanin" panose="00000700000000000000" pitchFamily="2" charset="-78"/>
              </a:rPr>
              <a:t>Wellness</a:t>
            </a:r>
          </a:p>
          <a:p>
            <a:pPr>
              <a:buFont typeface="Wingdings" panose="05000000000000000000" pitchFamily="2" charset="2"/>
              <a:buChar char="Ø"/>
            </a:pPr>
            <a:r>
              <a:rPr lang="en-US" sz="4000" b="1" dirty="0" smtClean="0">
                <a:solidFill>
                  <a:schemeClr val="bg1"/>
                </a:solidFill>
                <a:latin typeface="Arial Narrow" panose="020B0606020202030204" pitchFamily="34" charset="0"/>
                <a:cs typeface="B Nazanin" panose="00000700000000000000" pitchFamily="2" charset="-78"/>
              </a:rPr>
              <a:t>Behavior –more pre-frontal and less Amygdala</a:t>
            </a:r>
            <a:endParaRPr lang="en-US" sz="4000" b="1" dirty="0">
              <a:solidFill>
                <a:schemeClr val="bg1"/>
              </a:solidFill>
              <a:latin typeface="Arial Narrow" panose="020B0606020202030204" pitchFamily="34" charset="0"/>
              <a:cs typeface="B Nazanin" panose="00000700000000000000" pitchFamily="2" charset="-78"/>
            </a:endParaRPr>
          </a:p>
        </p:txBody>
      </p:sp>
      <p:pic>
        <p:nvPicPr>
          <p:cNvPr id="5" name="Picture 4"/>
          <p:cNvPicPr>
            <a:picLocks noChangeAspect="1"/>
          </p:cNvPicPr>
          <p:nvPr/>
        </p:nvPicPr>
        <p:blipFill>
          <a:blip r:embed="rId2"/>
          <a:stretch>
            <a:fillRect/>
          </a:stretch>
        </p:blipFill>
        <p:spPr>
          <a:xfrm>
            <a:off x="7079531" y="2140621"/>
            <a:ext cx="3000914" cy="26238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0538003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90" y="160256"/>
            <a:ext cx="11594969" cy="65610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717162" y="1322649"/>
            <a:ext cx="4575423" cy="4003496"/>
          </a:xfrm>
          <a:prstGeom prst="rect">
            <a:avLst/>
          </a:prstGeom>
        </p:spPr>
      </p:pic>
      <p:sp>
        <p:nvSpPr>
          <p:cNvPr id="4" name="Oval 3"/>
          <p:cNvSpPr/>
          <p:nvPr/>
        </p:nvSpPr>
        <p:spPr>
          <a:xfrm>
            <a:off x="782425" y="2036190"/>
            <a:ext cx="2564090" cy="223415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cognitive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8748074" y="2036190"/>
            <a:ext cx="2422688" cy="2064470"/>
          </a:xfrm>
          <a:prstGeom prst="ellipse">
            <a:avLst/>
          </a:prstGeom>
          <a:gradFill flip="none" rotWithShape="1">
            <a:gsLst>
              <a:gs pos="0">
                <a:srgbClr val="49D4E7">
                  <a:shade val="30000"/>
                  <a:satMod val="115000"/>
                </a:srgbClr>
              </a:gs>
              <a:gs pos="50000">
                <a:srgbClr val="49D4E7">
                  <a:shade val="67500"/>
                  <a:satMod val="115000"/>
                </a:srgbClr>
              </a:gs>
              <a:gs pos="100000">
                <a:srgbClr val="49D4E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E</a:t>
            </a:r>
            <a:r>
              <a:rPr lang="en-US" sz="3200" b="1" dirty="0" smtClean="0">
                <a:solidFill>
                  <a:schemeClr val="tx1"/>
                </a:solidFill>
                <a:latin typeface="Times New Roman" panose="02020603050405020304" pitchFamily="18" charset="0"/>
                <a:cs typeface="Times New Roman" panose="02020603050405020304" pitchFamily="18" charset="0"/>
              </a:rPr>
              <a:t>motion</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1928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7" y="113123"/>
            <a:ext cx="11915481" cy="157756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p:spPr>
        <p:txBody>
          <a:bodyPr/>
          <a:lstStyle/>
          <a:p>
            <a:pPr algn="ctr"/>
            <a:r>
              <a:rPr lang="en-US" sz="6000" b="1" dirty="0" smtClean="0">
                <a:solidFill>
                  <a:prstClr val="white"/>
                </a:solidFill>
                <a:latin typeface="Aparajita" panose="020B0604020202020204" pitchFamily="34" charset="0"/>
                <a:cs typeface="Aparajita" panose="020B0604020202020204" pitchFamily="34" charset="0"/>
              </a:rPr>
              <a:t>9 function of prefrontal cortex</a:t>
            </a:r>
            <a:endParaRPr lang="en-US" dirty="0"/>
          </a:p>
        </p:txBody>
      </p:sp>
      <p:sp>
        <p:nvSpPr>
          <p:cNvPr id="5" name="Content Placeholder 4"/>
          <p:cNvSpPr>
            <a:spLocks noGrp="1"/>
          </p:cNvSpPr>
          <p:nvPr>
            <p:ph idx="1"/>
          </p:nvPr>
        </p:nvSpPr>
        <p:spPr>
          <a:xfrm>
            <a:off x="122546" y="1905753"/>
            <a:ext cx="11915481" cy="4952247"/>
          </a:xfrm>
          <a:solidFill>
            <a:srgbClr val="002060"/>
          </a:solidFill>
        </p:spPr>
        <p:txBody>
          <a:bodyPr/>
          <a:lstStyle/>
          <a:p>
            <a:pPr marL="514350" indent="-514350">
              <a:buFont typeface="+mj-lt"/>
              <a:buAutoNum type="arabicPeriod"/>
            </a:pPr>
            <a:r>
              <a:rPr lang="en-US" dirty="0" smtClean="0">
                <a:solidFill>
                  <a:schemeClr val="bg1"/>
                </a:solidFill>
              </a:rPr>
              <a:t>Empathy</a:t>
            </a:r>
          </a:p>
          <a:p>
            <a:pPr marL="514350" indent="-514350">
              <a:buFont typeface="+mj-lt"/>
              <a:buAutoNum type="arabicPeriod"/>
            </a:pPr>
            <a:r>
              <a:rPr lang="en-US" dirty="0" smtClean="0">
                <a:solidFill>
                  <a:schemeClr val="bg1"/>
                </a:solidFill>
              </a:rPr>
              <a:t>Insight</a:t>
            </a:r>
          </a:p>
          <a:p>
            <a:pPr marL="514350" indent="-514350">
              <a:buFont typeface="+mj-lt"/>
              <a:buAutoNum type="arabicPeriod"/>
            </a:pPr>
            <a:r>
              <a:rPr lang="en-US" dirty="0" smtClean="0">
                <a:solidFill>
                  <a:schemeClr val="bg1"/>
                </a:solidFill>
              </a:rPr>
              <a:t>Response Flexibility</a:t>
            </a:r>
          </a:p>
          <a:p>
            <a:pPr marL="514350" indent="-514350">
              <a:buFont typeface="+mj-lt"/>
              <a:buAutoNum type="arabicPeriod"/>
            </a:pPr>
            <a:r>
              <a:rPr lang="en-US" dirty="0" smtClean="0">
                <a:solidFill>
                  <a:schemeClr val="bg1"/>
                </a:solidFill>
              </a:rPr>
              <a:t>Emotion Regulation</a:t>
            </a:r>
          </a:p>
          <a:p>
            <a:pPr marL="514350" indent="-514350">
              <a:buFont typeface="+mj-lt"/>
              <a:buAutoNum type="arabicPeriod"/>
            </a:pPr>
            <a:r>
              <a:rPr lang="en-US" dirty="0" smtClean="0">
                <a:solidFill>
                  <a:schemeClr val="bg1"/>
                </a:solidFill>
              </a:rPr>
              <a:t>Body Regulation</a:t>
            </a:r>
          </a:p>
          <a:p>
            <a:pPr marL="514350" indent="-514350">
              <a:buFont typeface="+mj-lt"/>
              <a:buAutoNum type="arabicPeriod"/>
            </a:pPr>
            <a:r>
              <a:rPr lang="en-US" dirty="0" smtClean="0">
                <a:solidFill>
                  <a:schemeClr val="bg1"/>
                </a:solidFill>
              </a:rPr>
              <a:t>Morality</a:t>
            </a:r>
          </a:p>
          <a:p>
            <a:pPr marL="514350" indent="-514350">
              <a:buFont typeface="+mj-lt"/>
              <a:buAutoNum type="arabicPeriod"/>
            </a:pPr>
            <a:r>
              <a:rPr lang="en-US" dirty="0" smtClean="0">
                <a:solidFill>
                  <a:schemeClr val="bg1"/>
                </a:solidFill>
              </a:rPr>
              <a:t>Intuition</a:t>
            </a:r>
          </a:p>
          <a:p>
            <a:pPr marL="514350" indent="-514350">
              <a:buFont typeface="+mj-lt"/>
              <a:buAutoNum type="arabicPeriod"/>
            </a:pPr>
            <a:r>
              <a:rPr lang="en-US" dirty="0" smtClean="0">
                <a:solidFill>
                  <a:schemeClr val="bg1"/>
                </a:solidFill>
              </a:rPr>
              <a:t>Attuned communication</a:t>
            </a:r>
          </a:p>
          <a:p>
            <a:pPr marL="514350" indent="-514350">
              <a:buFont typeface="+mj-lt"/>
              <a:buAutoNum type="arabicPeriod"/>
            </a:pPr>
            <a:r>
              <a:rPr lang="en-US" dirty="0" smtClean="0">
                <a:solidFill>
                  <a:schemeClr val="bg1"/>
                </a:solidFill>
              </a:rPr>
              <a:t>Fear Modulation</a:t>
            </a:r>
          </a:p>
          <a:p>
            <a:pPr marL="514350" indent="-514350">
              <a:buFont typeface="+mj-lt"/>
              <a:buAutoNum type="arabicPeriod"/>
            </a:pP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5851639" y="2222761"/>
            <a:ext cx="2600325" cy="1981593"/>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pic>
      <p:sp>
        <p:nvSpPr>
          <p:cNvPr id="7" name="Rectangle 6"/>
          <p:cNvSpPr/>
          <p:nvPr/>
        </p:nvSpPr>
        <p:spPr>
          <a:xfrm>
            <a:off x="5580668" y="4543720"/>
            <a:ext cx="5524107" cy="1923068"/>
          </a:xfrm>
          <a:prstGeom prst="rect">
            <a:avLst/>
          </a:prstGeom>
          <a:solidFill>
            <a:srgbClr val="002060"/>
          </a:solidFill>
          <a:ln>
            <a:solidFill>
              <a:srgbClr val="002060"/>
            </a:solid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parajita" panose="020B0604020202020204" pitchFamily="34" charset="0"/>
                <a:cs typeface="Aparajita" panose="020B0604020202020204" pitchFamily="34" charset="0"/>
              </a:rPr>
              <a:t>Remember –This all  </a:t>
            </a:r>
          </a:p>
          <a:p>
            <a:pPr algn="ctr"/>
            <a:r>
              <a:rPr lang="en-US" sz="4800" dirty="0" smtClean="0">
                <a:latin typeface="Aparajita" panose="020B0604020202020204" pitchFamily="34" charset="0"/>
                <a:cs typeface="Aparajita" panose="020B0604020202020204" pitchFamily="34" charset="0"/>
              </a:rPr>
              <a:t>Improves  with practice</a:t>
            </a:r>
            <a:endParaRPr lang="en-US" sz="4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12318950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24" y="186178"/>
            <a:ext cx="11660957" cy="64856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199562" y="1112359"/>
            <a:ext cx="2498103" cy="1272619"/>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DotumChe" panose="020B0609000101010101" pitchFamily="49" charset="-127"/>
                <a:ea typeface="DotumChe" panose="020B0609000101010101" pitchFamily="49" charset="-127"/>
              </a:rPr>
              <a:t>AMYGDALA</a:t>
            </a:r>
            <a:endParaRPr lang="en-US" sz="2800" b="1" dirty="0">
              <a:latin typeface="DotumChe" panose="020B0609000101010101" pitchFamily="49" charset="-127"/>
              <a:ea typeface="DotumChe" panose="020B0609000101010101" pitchFamily="49" charset="-127"/>
            </a:endParaRPr>
          </a:p>
        </p:txBody>
      </p:sp>
      <p:sp>
        <p:nvSpPr>
          <p:cNvPr id="4" name="Oval 3"/>
          <p:cNvSpPr/>
          <p:nvPr/>
        </p:nvSpPr>
        <p:spPr>
          <a:xfrm>
            <a:off x="1199562" y="3068424"/>
            <a:ext cx="2498102" cy="1263192"/>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DotumChe" panose="020B0609000101010101" pitchFamily="49" charset="-127"/>
                <a:ea typeface="DotumChe" panose="020B0609000101010101" pitchFamily="49" charset="-127"/>
              </a:rPr>
              <a:t>AMYGDALA</a:t>
            </a:r>
            <a:endParaRPr lang="en-US" sz="2800" b="1" dirty="0">
              <a:latin typeface="DotumChe" panose="020B0609000101010101" pitchFamily="49" charset="-127"/>
              <a:ea typeface="DotumChe" panose="020B0609000101010101" pitchFamily="49" charset="-127"/>
            </a:endParaRPr>
          </a:p>
        </p:txBody>
      </p:sp>
      <p:sp>
        <p:nvSpPr>
          <p:cNvPr id="5" name="Rectangle 4"/>
          <p:cNvSpPr/>
          <p:nvPr/>
        </p:nvSpPr>
        <p:spPr>
          <a:xfrm>
            <a:off x="4336329" y="1216058"/>
            <a:ext cx="2384981" cy="98981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parajita" panose="020B0604020202020204" pitchFamily="34" charset="0"/>
                <a:ea typeface="DotumChe" panose="020B0609000101010101" pitchFamily="49" charset="-127"/>
                <a:cs typeface="Aparajita" panose="020B0604020202020204" pitchFamily="34" charset="0"/>
              </a:rPr>
              <a:t>WITH</a:t>
            </a:r>
            <a:br>
              <a:rPr lang="en-US" sz="2800" b="1" dirty="0" smtClean="0">
                <a:solidFill>
                  <a:schemeClr val="tx1"/>
                </a:solidFill>
                <a:latin typeface="Aparajita" panose="020B0604020202020204" pitchFamily="34" charset="0"/>
                <a:ea typeface="DotumChe" panose="020B0609000101010101" pitchFamily="49" charset="-127"/>
                <a:cs typeface="Aparajita" panose="020B0604020202020204" pitchFamily="34" charset="0"/>
              </a:rPr>
            </a:br>
            <a:r>
              <a:rPr lang="en-US" sz="2800" b="1" dirty="0" smtClean="0">
                <a:solidFill>
                  <a:schemeClr val="tx1"/>
                </a:solidFill>
                <a:latin typeface="Aparajita" panose="020B0604020202020204" pitchFamily="34" charset="0"/>
                <a:ea typeface="DotumChe" panose="020B0609000101010101" pitchFamily="49" charset="-127"/>
                <a:cs typeface="Aparajita" panose="020B0604020202020204" pitchFamily="34" charset="0"/>
              </a:rPr>
              <a:t>MINDFULNESS</a:t>
            </a:r>
            <a:endParaRPr lang="en-US" sz="2800" b="1" dirty="0">
              <a:solidFill>
                <a:schemeClr val="tx1"/>
              </a:solidFill>
              <a:latin typeface="Aparajita" panose="020B0604020202020204" pitchFamily="34" charset="0"/>
              <a:ea typeface="DotumChe" panose="020B0609000101010101" pitchFamily="49" charset="-127"/>
              <a:cs typeface="Aparajita" panose="020B0604020202020204" pitchFamily="34" charset="0"/>
            </a:endParaRPr>
          </a:p>
        </p:txBody>
      </p:sp>
      <p:sp>
        <p:nvSpPr>
          <p:cNvPr id="6" name="Rectangle 5"/>
          <p:cNvSpPr/>
          <p:nvPr/>
        </p:nvSpPr>
        <p:spPr>
          <a:xfrm>
            <a:off x="4178848" y="3212186"/>
            <a:ext cx="2269086" cy="1041662"/>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parajita" panose="020B0604020202020204" pitchFamily="34" charset="0"/>
                <a:cs typeface="Aparajita" panose="020B0604020202020204" pitchFamily="34" charset="0"/>
              </a:rPr>
              <a:t>WITHOUT</a:t>
            </a:r>
            <a:br>
              <a:rPr lang="en-US" sz="2800" b="1" dirty="0" smtClean="0">
                <a:solidFill>
                  <a:schemeClr val="tx1"/>
                </a:solidFill>
                <a:latin typeface="Aparajita" panose="020B0604020202020204" pitchFamily="34" charset="0"/>
                <a:cs typeface="Aparajita" panose="020B0604020202020204" pitchFamily="34" charset="0"/>
              </a:rPr>
            </a:br>
            <a:r>
              <a:rPr lang="en-US" sz="2800" b="1" dirty="0" smtClean="0">
                <a:solidFill>
                  <a:schemeClr val="tx1"/>
                </a:solidFill>
                <a:latin typeface="Aparajita" panose="020B0604020202020204" pitchFamily="34" charset="0"/>
                <a:cs typeface="Aparajita" panose="020B0604020202020204" pitchFamily="34" charset="0"/>
              </a:rPr>
              <a:t>MINDFULNESS</a:t>
            </a:r>
            <a:endParaRPr lang="en-US" sz="2800" b="1" dirty="0">
              <a:solidFill>
                <a:schemeClr val="tx1"/>
              </a:solidFill>
              <a:latin typeface="Aparajita" panose="020B0604020202020204" pitchFamily="34" charset="0"/>
              <a:cs typeface="Aparajita" panose="020B0604020202020204" pitchFamily="34" charset="0"/>
            </a:endParaRPr>
          </a:p>
        </p:txBody>
      </p:sp>
      <p:sp>
        <p:nvSpPr>
          <p:cNvPr id="7" name="Oval 6"/>
          <p:cNvSpPr/>
          <p:nvPr/>
        </p:nvSpPr>
        <p:spPr>
          <a:xfrm>
            <a:off x="6859944" y="829559"/>
            <a:ext cx="2689410" cy="168739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parajita" panose="020B0604020202020204" pitchFamily="34" charset="0"/>
                <a:cs typeface="Aparajita" panose="020B0604020202020204" pitchFamily="34" charset="0"/>
              </a:rPr>
              <a:t>PREFRONTAL</a:t>
            </a:r>
            <a:br>
              <a:rPr lang="en-US" sz="2400" b="1" dirty="0" smtClean="0">
                <a:solidFill>
                  <a:schemeClr val="tx1"/>
                </a:solidFill>
                <a:latin typeface="Aparajita" panose="020B0604020202020204" pitchFamily="34" charset="0"/>
                <a:cs typeface="Aparajita" panose="020B0604020202020204" pitchFamily="34" charset="0"/>
              </a:rPr>
            </a:br>
            <a:r>
              <a:rPr lang="en-US" sz="2400" b="1" dirty="0" smtClean="0">
                <a:solidFill>
                  <a:schemeClr val="tx1"/>
                </a:solidFill>
                <a:latin typeface="Aparajita" panose="020B0604020202020204" pitchFamily="34" charset="0"/>
                <a:cs typeface="Aparajita" panose="020B0604020202020204" pitchFamily="34" charset="0"/>
              </a:rPr>
              <a:t>CORTEX</a:t>
            </a:r>
            <a:endParaRPr lang="en-US" sz="2400" b="1" dirty="0">
              <a:solidFill>
                <a:schemeClr val="tx1"/>
              </a:solidFill>
              <a:latin typeface="Aparajita" panose="020B0604020202020204" pitchFamily="34" charset="0"/>
              <a:cs typeface="Aparajita" panose="020B0604020202020204" pitchFamily="34" charset="0"/>
            </a:endParaRPr>
          </a:p>
        </p:txBody>
      </p:sp>
      <p:sp>
        <p:nvSpPr>
          <p:cNvPr id="8" name="Oval 7"/>
          <p:cNvSpPr/>
          <p:nvPr/>
        </p:nvSpPr>
        <p:spPr>
          <a:xfrm>
            <a:off x="6777029" y="2795047"/>
            <a:ext cx="2673343" cy="159313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parajita" panose="020B0604020202020204" pitchFamily="34" charset="0"/>
                <a:cs typeface="Aparajita" panose="020B0604020202020204" pitchFamily="34" charset="0"/>
              </a:rPr>
              <a:t>PREFRONTAL</a:t>
            </a:r>
            <a:r>
              <a:rPr lang="en-US" sz="2400" b="1" dirty="0">
                <a:solidFill>
                  <a:schemeClr val="tx1"/>
                </a:solidFill>
                <a:latin typeface="Aparajita" panose="020B0604020202020204" pitchFamily="34" charset="0"/>
                <a:cs typeface="Aparajita" panose="020B0604020202020204" pitchFamily="34" charset="0"/>
              </a:rPr>
              <a:t/>
            </a:r>
            <a:br>
              <a:rPr lang="en-US" sz="2400" b="1" dirty="0">
                <a:solidFill>
                  <a:schemeClr val="tx1"/>
                </a:solidFill>
                <a:latin typeface="Aparajita" panose="020B0604020202020204" pitchFamily="34" charset="0"/>
                <a:cs typeface="Aparajita" panose="020B0604020202020204" pitchFamily="34" charset="0"/>
              </a:rPr>
            </a:br>
            <a:r>
              <a:rPr lang="en-US" sz="2400" b="1" dirty="0">
                <a:solidFill>
                  <a:schemeClr val="tx1"/>
                </a:solidFill>
                <a:latin typeface="Aparajita" panose="020B0604020202020204" pitchFamily="34" charset="0"/>
                <a:cs typeface="Aparajita" panose="020B0604020202020204" pitchFamily="34" charset="0"/>
              </a:rPr>
              <a:t>CORTEX</a:t>
            </a:r>
          </a:p>
        </p:txBody>
      </p:sp>
      <p:sp>
        <p:nvSpPr>
          <p:cNvPr id="9" name="Rectangle 8"/>
          <p:cNvSpPr/>
          <p:nvPr/>
        </p:nvSpPr>
        <p:spPr>
          <a:xfrm>
            <a:off x="9549354" y="942679"/>
            <a:ext cx="1923068" cy="144230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parajita" panose="020B0604020202020204" pitchFamily="34" charset="0"/>
                <a:cs typeface="Aparajita" panose="020B0604020202020204" pitchFamily="34" charset="0"/>
              </a:rPr>
              <a:t>CUNTIOUS</a:t>
            </a:r>
            <a:br>
              <a:rPr lang="en-US" sz="2800" b="1" dirty="0" smtClean="0">
                <a:solidFill>
                  <a:schemeClr val="bg1"/>
                </a:solidFill>
                <a:latin typeface="Aparajita" panose="020B0604020202020204" pitchFamily="34" charset="0"/>
                <a:cs typeface="Aparajita" panose="020B0604020202020204" pitchFamily="34" charset="0"/>
              </a:rPr>
            </a:br>
            <a:r>
              <a:rPr lang="en-US" sz="2800" b="1" dirty="0" smtClean="0">
                <a:solidFill>
                  <a:schemeClr val="bg1"/>
                </a:solidFill>
                <a:latin typeface="Aparajita" panose="020B0604020202020204" pitchFamily="34" charset="0"/>
                <a:cs typeface="Aparajita" panose="020B0604020202020204" pitchFamily="34" charset="0"/>
              </a:rPr>
              <a:t>REACTION</a:t>
            </a:r>
            <a:endParaRPr lang="en-US" sz="2800" b="1" dirty="0">
              <a:solidFill>
                <a:schemeClr val="bg1"/>
              </a:solidFill>
              <a:latin typeface="Aparajita" panose="020B0604020202020204" pitchFamily="34" charset="0"/>
              <a:cs typeface="Aparajita" panose="020B0604020202020204" pitchFamily="34" charset="0"/>
            </a:endParaRPr>
          </a:p>
        </p:txBody>
      </p:sp>
      <p:sp>
        <p:nvSpPr>
          <p:cNvPr id="10" name="Rectangle 9"/>
          <p:cNvSpPr/>
          <p:nvPr/>
        </p:nvSpPr>
        <p:spPr>
          <a:xfrm>
            <a:off x="5363852" y="4854804"/>
            <a:ext cx="3478490" cy="1216058"/>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parajita" panose="020B0604020202020204" pitchFamily="34" charset="0"/>
                <a:cs typeface="Aparajita" panose="020B0604020202020204" pitchFamily="34" charset="0"/>
              </a:rPr>
              <a:t>UNCONTIOUS</a:t>
            </a:r>
          </a:p>
          <a:p>
            <a:pPr algn="ctr"/>
            <a:r>
              <a:rPr lang="en-US" sz="2800" b="1" dirty="0" smtClean="0">
                <a:solidFill>
                  <a:schemeClr val="bg1"/>
                </a:solidFill>
                <a:latin typeface="Aparajita" panose="020B0604020202020204" pitchFamily="34" charset="0"/>
                <a:cs typeface="Aparajita" panose="020B0604020202020204" pitchFamily="34" charset="0"/>
              </a:rPr>
              <a:t>REACTION</a:t>
            </a:r>
            <a:endParaRPr lang="en-US" sz="2800" b="1" dirty="0">
              <a:solidFill>
                <a:schemeClr val="bg1"/>
              </a:solidFill>
              <a:latin typeface="Aparajita" panose="020B0604020202020204" pitchFamily="34" charset="0"/>
              <a:cs typeface="Aparajita" panose="020B0604020202020204" pitchFamily="34" charset="0"/>
            </a:endParaRPr>
          </a:p>
        </p:txBody>
      </p:sp>
      <p:pic>
        <p:nvPicPr>
          <p:cNvPr id="11" name="Picture 10"/>
          <p:cNvPicPr>
            <a:picLocks noChangeAspect="1"/>
          </p:cNvPicPr>
          <p:nvPr/>
        </p:nvPicPr>
        <p:blipFill>
          <a:blip r:embed="rId2"/>
          <a:stretch>
            <a:fillRect/>
          </a:stretch>
        </p:blipFill>
        <p:spPr>
          <a:xfrm>
            <a:off x="254524" y="2123388"/>
            <a:ext cx="1118590" cy="1206627"/>
          </a:xfrm>
          <a:prstGeom prst="rect">
            <a:avLst/>
          </a:prstGeom>
          <a:ln>
            <a:noFill/>
          </a:ln>
          <a:effectLst>
            <a:softEdge rad="112500"/>
          </a:effectLst>
        </p:spPr>
      </p:pic>
      <p:cxnSp>
        <p:nvCxnSpPr>
          <p:cNvPr id="13" name="Straight Arrow Connector 12"/>
          <p:cNvCxnSpPr/>
          <p:nvPr/>
        </p:nvCxnSpPr>
        <p:spPr>
          <a:xfrm flipV="1">
            <a:off x="1423447" y="2309567"/>
            <a:ext cx="273377" cy="39592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57955" y="2726701"/>
            <a:ext cx="540527" cy="34172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3548633" y="320505"/>
            <a:ext cx="1487776" cy="1315044"/>
          </a:xfrm>
          <a:prstGeom prst="rect">
            <a:avLst/>
          </a:prstGeom>
          <a:ln>
            <a:noFill/>
          </a:ln>
          <a:effectLst>
            <a:softEdge rad="112500"/>
          </a:effectLst>
        </p:spPr>
      </p:pic>
      <p:pic>
        <p:nvPicPr>
          <p:cNvPr id="18" name="Picture 17"/>
          <p:cNvPicPr>
            <a:picLocks noChangeAspect="1"/>
          </p:cNvPicPr>
          <p:nvPr/>
        </p:nvPicPr>
        <p:blipFill>
          <a:blip r:embed="rId4"/>
          <a:stretch>
            <a:fillRect/>
          </a:stretch>
        </p:blipFill>
        <p:spPr>
          <a:xfrm>
            <a:off x="3603812" y="2306794"/>
            <a:ext cx="1135099" cy="1181535"/>
          </a:xfrm>
          <a:prstGeom prst="ellipse">
            <a:avLst/>
          </a:prstGeom>
          <a:ln>
            <a:noFill/>
          </a:ln>
          <a:effectLst>
            <a:softEdge rad="112500"/>
          </a:effectLst>
        </p:spPr>
      </p:pic>
      <p:cxnSp>
        <p:nvCxnSpPr>
          <p:cNvPr id="20" name="Straight Connector 19"/>
          <p:cNvCxnSpPr>
            <a:endCxn id="5" idx="1"/>
          </p:cNvCxnSpPr>
          <p:nvPr/>
        </p:nvCxnSpPr>
        <p:spPr>
          <a:xfrm flipV="1">
            <a:off x="3697664" y="1710964"/>
            <a:ext cx="638665" cy="141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84622" y="1781666"/>
            <a:ext cx="400640" cy="565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06295" y="1725105"/>
            <a:ext cx="688154" cy="5656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6176159" y="4061355"/>
            <a:ext cx="1065226" cy="521672"/>
          </a:xfrm>
          <a:prstGeom prst="bentConnector3">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10445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motion neruoplasticit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4" y="98424"/>
            <a:ext cx="11788775" cy="6283521"/>
          </a:xfrm>
          <a:prstGeom prst="rect">
            <a:avLst/>
          </a:prstGeom>
        </p:spPr>
      </p:pic>
    </p:spTree>
    <p:extLst>
      <p:ext uri="{BB962C8B-B14F-4D97-AF65-F5344CB8AC3E}">
        <p14:creationId xmlns:p14="http://schemas.microsoft.com/office/powerpoint/2010/main" val="209297020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248" y="920486"/>
            <a:ext cx="5589431" cy="6801862"/>
          </a:xfrm>
          <a:prstGeom prst="rect">
            <a:avLst/>
          </a:prstGeom>
          <a:noFill/>
        </p:spPr>
        <p:txBody>
          <a:bodyPr wrap="square" rtlCol="0">
            <a:spAutoFit/>
          </a:bodyPr>
          <a:lstStyle/>
          <a:p>
            <a:pPr algn="r"/>
            <a:r>
              <a:rPr lang="fa-IR" sz="2800" dirty="0" smtClean="0">
                <a:cs typeface="B Nazanin" panose="00000400000000000000" pitchFamily="2" charset="-78"/>
              </a:rPr>
              <a:t>تعریف چاقی</a:t>
            </a:r>
          </a:p>
          <a:p>
            <a:pPr algn="r"/>
            <a:r>
              <a:rPr lang="fa-IR" sz="2800" dirty="0" smtClean="0">
                <a:cs typeface="B Nazanin" panose="00000400000000000000" pitchFamily="2" charset="-78"/>
              </a:rPr>
              <a:t>چگونگی شکل گیری شناخت</a:t>
            </a:r>
          </a:p>
          <a:p>
            <a:pPr algn="r"/>
            <a:endParaRPr lang="fa-IR" sz="2800" dirty="0" smtClean="0">
              <a:cs typeface="B Nazanin" panose="00000400000000000000" pitchFamily="2" charset="-78"/>
            </a:endParaRPr>
          </a:p>
          <a:p>
            <a:pPr algn="r"/>
            <a:r>
              <a:rPr lang="fa-IR" sz="2800" dirty="0" smtClean="0">
                <a:cs typeface="B Nazanin" panose="00000400000000000000" pitchFamily="2" charset="-78"/>
              </a:rPr>
              <a:t>تعریف عملی رفتار(با انجام تکنیک)</a:t>
            </a:r>
          </a:p>
          <a:p>
            <a:pPr algn="r"/>
            <a:r>
              <a:rPr lang="fa-IR" sz="2800" dirty="0" smtClean="0">
                <a:cs typeface="B Nazanin" panose="00000400000000000000" pitchFamily="2" charset="-78"/>
              </a:rPr>
              <a:t>تعریف ذهن آگاهی</a:t>
            </a:r>
          </a:p>
          <a:p>
            <a:pPr algn="r"/>
            <a:endParaRPr lang="fa-IR" sz="2800" dirty="0" smtClean="0">
              <a:cs typeface="B Nazanin" panose="00000400000000000000" pitchFamily="2" charset="-78"/>
            </a:endParaRPr>
          </a:p>
          <a:p>
            <a:pPr algn="r"/>
            <a:r>
              <a:rPr lang="fa-IR" sz="2800" dirty="0" smtClean="0">
                <a:cs typeface="B Nazanin" panose="00000400000000000000" pitchFamily="2" charset="-78"/>
              </a:rPr>
              <a:t>مناطق مغزی درگیر در ذهن آگاهی</a:t>
            </a:r>
          </a:p>
          <a:p>
            <a:pPr algn="r"/>
            <a:r>
              <a:rPr lang="fa-IR" sz="2800" dirty="0" smtClean="0">
                <a:cs typeface="B Nazanin" panose="00000400000000000000" pitchFamily="2" charset="-78"/>
              </a:rPr>
              <a:t>فیلم</a:t>
            </a:r>
          </a:p>
          <a:p>
            <a:pPr algn="r"/>
            <a:endParaRPr lang="fa-IR" sz="2800" dirty="0" smtClean="0">
              <a:cs typeface="B Nazanin" panose="00000400000000000000" pitchFamily="2" charset="-78"/>
            </a:endParaRPr>
          </a:p>
          <a:p>
            <a:pPr algn="r"/>
            <a:r>
              <a:rPr lang="fa-IR" sz="2800" dirty="0" smtClean="0">
                <a:cs typeface="B Nazanin" panose="00000400000000000000" pitchFamily="2" charset="-78"/>
              </a:rPr>
              <a:t>مداخلات خوردن با ذهن آگاهی</a:t>
            </a:r>
          </a:p>
          <a:p>
            <a:pPr algn="r"/>
            <a:r>
              <a:rPr lang="fa-IR" sz="2800" dirty="0" smtClean="0">
                <a:cs typeface="B Nazanin" panose="00000400000000000000" pitchFamily="2" charset="-78"/>
              </a:rPr>
              <a:t>جمع بندی</a:t>
            </a:r>
          </a:p>
          <a:p>
            <a:pPr algn="r"/>
            <a:endParaRPr lang="fa-IR" sz="2800" dirty="0" smtClean="0">
              <a:cs typeface="B Nazanin" panose="00000400000000000000" pitchFamily="2" charset="-78"/>
            </a:endParaRPr>
          </a:p>
          <a:p>
            <a:pPr algn="r"/>
            <a:r>
              <a:rPr lang="fa-IR" sz="2800" dirty="0" smtClean="0">
                <a:cs typeface="B Nazanin" panose="00000400000000000000" pitchFamily="2" charset="-78"/>
              </a:rPr>
              <a:t>پرسش و پاسخ</a:t>
            </a:r>
          </a:p>
          <a:p>
            <a:pPr algn="r"/>
            <a:endParaRPr lang="fa-IR" dirty="0" smtClean="0"/>
          </a:p>
          <a:p>
            <a:pPr algn="r"/>
            <a:r>
              <a:rPr lang="fa-IR" dirty="0" smtClean="0"/>
              <a:t> </a:t>
            </a:r>
          </a:p>
          <a:p>
            <a:pPr algn="r"/>
            <a:endParaRPr lang="fa-IR" dirty="0" smtClean="0"/>
          </a:p>
          <a:p>
            <a:pPr algn="r"/>
            <a:endParaRPr lang="en-US" dirty="0"/>
          </a:p>
        </p:txBody>
      </p:sp>
      <p:sp>
        <p:nvSpPr>
          <p:cNvPr id="4" name="Rectangle 3"/>
          <p:cNvSpPr/>
          <p:nvPr/>
        </p:nvSpPr>
        <p:spPr>
          <a:xfrm>
            <a:off x="10509160" y="0"/>
            <a:ext cx="1682839"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07628" y="2343955"/>
            <a:ext cx="3837904" cy="16356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29599" y="2700098"/>
            <a:ext cx="3193961" cy="923330"/>
          </a:xfrm>
          <a:prstGeom prst="rect">
            <a:avLst/>
          </a:prstGeom>
          <a:noFill/>
        </p:spPr>
        <p:txBody>
          <a:bodyPr wrap="square" rtlCol="0">
            <a:spAutoFit/>
          </a:bodyPr>
          <a:lstStyle/>
          <a:p>
            <a:pPr algn="ctr"/>
            <a:r>
              <a:rPr lang="fa-IR" sz="3600" b="1" dirty="0">
                <a:cs typeface="B Nazanin" panose="00000400000000000000" pitchFamily="2" charset="-78"/>
              </a:rPr>
              <a:t>معرفی برنامه</a:t>
            </a:r>
            <a:endParaRPr lang="en-US" sz="3600" b="1" dirty="0">
              <a:cs typeface="B Nazanin" panose="00000400000000000000" pitchFamily="2" charset="-78"/>
            </a:endParaRPr>
          </a:p>
          <a:p>
            <a:pPr algn="r"/>
            <a:endParaRPr lang="en-US" dirty="0"/>
          </a:p>
        </p:txBody>
      </p:sp>
      <p:sp>
        <p:nvSpPr>
          <p:cNvPr id="7" name="Oval 6"/>
          <p:cNvSpPr/>
          <p:nvPr/>
        </p:nvSpPr>
        <p:spPr>
          <a:xfrm>
            <a:off x="6516710" y="1081825"/>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16710" y="1530439"/>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14563" y="2343955"/>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14563" y="2792569"/>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14563" y="3623428"/>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14562" y="4102476"/>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9536" y="4933335"/>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14562" y="5355693"/>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14562" y="6243242"/>
            <a:ext cx="244699" cy="21894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1857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28" y="131975"/>
            <a:ext cx="11821213" cy="652334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488677" y="1287846"/>
            <a:ext cx="6843859" cy="42116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0811198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63015" y="1085045"/>
            <a:ext cx="9465972" cy="468790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25899" y="2537138"/>
            <a:ext cx="7740203" cy="1446550"/>
          </a:xfrm>
          <a:prstGeom prst="rect">
            <a:avLst/>
          </a:prstGeom>
          <a:noFill/>
        </p:spPr>
        <p:txBody>
          <a:bodyPr wrap="square" rtlCol="0">
            <a:spAutoFit/>
          </a:bodyPr>
          <a:lstStyle/>
          <a:p>
            <a:pPr algn="ctr"/>
            <a:r>
              <a:rPr lang="en-US" sz="4400" b="1" dirty="0" smtClean="0">
                <a:cs typeface="B Nazanin" panose="00000400000000000000" pitchFamily="2" charset="-78"/>
              </a:rPr>
              <a:t>The Difference Between Mindful Eating And Mindless Eating</a:t>
            </a:r>
            <a:endParaRPr lang="en-US" sz="4400" b="1" dirty="0">
              <a:cs typeface="B Nazanin" panose="00000400000000000000" pitchFamily="2" charset="-78"/>
            </a:endParaRPr>
          </a:p>
        </p:txBody>
      </p:sp>
    </p:spTree>
    <p:extLst>
      <p:ext uri="{BB962C8B-B14F-4D97-AF65-F5344CB8AC3E}">
        <p14:creationId xmlns:p14="http://schemas.microsoft.com/office/powerpoint/2010/main" val="436647717"/>
      </p:ext>
    </p:extLst>
  </p:cSld>
  <p:clrMapOvr>
    <a:masterClrMapping/>
  </p:clrMapOvr>
  <mc:AlternateContent xmlns:mc="http://schemas.openxmlformats.org/markup-compatibility/2006">
    <mc:Choice xmlns:p14="http://schemas.microsoft.com/office/powerpoint/2010/main" Requires="p14">
      <p:transition spd="slow" p14:dur="1750">
        <p:cover/>
      </p:transition>
    </mc:Choice>
    <mc:Fallback>
      <p:transition spd="slow">
        <p:cov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p:spPr>
        <p:txBody>
          <a:bodyPr>
            <a:normAutofit fontScale="90000"/>
          </a:bodyPr>
          <a:lstStyle/>
          <a:p>
            <a:pPr algn="ct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Mindless eating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solidFill>
            <a:srgbClr val="002060"/>
          </a:solidFill>
        </p:spPr>
        <p:txBody>
          <a:bodyPr/>
          <a:lstStyle/>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Eating past full and ignoring  your body's signals</a:t>
            </a:r>
          </a:p>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Eating when emotion tell us to eat</a:t>
            </a:r>
          </a:p>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Eating alone at random time and places</a:t>
            </a:r>
          </a:p>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Eating </a:t>
            </a:r>
            <a:r>
              <a:rPr lang="en-US" sz="3600" b="1" dirty="0" smtClean="0">
                <a:solidFill>
                  <a:prstClr val="white"/>
                </a:solidFill>
                <a:latin typeface="Times New Roman" panose="02020603050405020304" pitchFamily="18" charset="0"/>
                <a:cs typeface="Times New Roman" panose="02020603050405020304" pitchFamily="18" charset="0"/>
              </a:rPr>
              <a:t> food that  are emotionally </a:t>
            </a:r>
            <a:r>
              <a:rPr lang="en-US" sz="3600" b="1" dirty="0">
                <a:solidFill>
                  <a:prstClr val="white"/>
                </a:solidFill>
                <a:latin typeface="Times New Roman" panose="02020603050405020304" pitchFamily="18" charset="0"/>
                <a:cs typeface="Times New Roman" panose="02020603050405020304" pitchFamily="18" charset="0"/>
              </a:rPr>
              <a:t>comforting</a:t>
            </a:r>
          </a:p>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Eating and multitasking</a:t>
            </a:r>
          </a:p>
          <a:p>
            <a:pPr marL="285750" lvl="0" indent="-285750">
              <a:lnSpc>
                <a:spcPct val="100000"/>
              </a:lnSpc>
              <a:spcBef>
                <a:spcPts val="0"/>
              </a:spcBef>
            </a:pPr>
            <a:r>
              <a:rPr lang="en-US" sz="3600" b="1" dirty="0">
                <a:solidFill>
                  <a:prstClr val="white"/>
                </a:solidFill>
                <a:latin typeface="Times New Roman" panose="02020603050405020304" pitchFamily="18" charset="0"/>
                <a:cs typeface="Times New Roman" panose="02020603050405020304" pitchFamily="18" charset="0"/>
              </a:rPr>
              <a:t>Considering   a meal and  end product  </a:t>
            </a:r>
          </a:p>
          <a:p>
            <a:endParaRPr lang="en-US" dirty="0"/>
          </a:p>
        </p:txBody>
      </p:sp>
    </p:spTree>
    <p:extLst>
      <p:ext uri="{BB962C8B-B14F-4D97-AF65-F5344CB8AC3E}">
        <p14:creationId xmlns:p14="http://schemas.microsoft.com/office/powerpoint/2010/main" val="366961679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p:spPr>
        <p:txBody>
          <a:bodyPr>
            <a:normAutofit fontScale="90000"/>
          </a:bodyPr>
          <a:lstStyle/>
          <a:p>
            <a:pPr algn="ct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Mindful </a:t>
            </a:r>
            <a:r>
              <a:rPr lang="en-US" b="1" dirty="0">
                <a:solidFill>
                  <a:schemeClr val="bg1"/>
                </a:solidFill>
                <a:latin typeface="Times New Roman" panose="02020603050405020304" pitchFamily="18" charset="0"/>
                <a:cs typeface="Times New Roman" panose="02020603050405020304" pitchFamily="18" charset="0"/>
              </a:rPr>
              <a:t>eating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solidFill>
            <a:srgbClr val="002060"/>
          </a:solidFill>
        </p:spPr>
        <p:txBody>
          <a:bodyPr>
            <a:normAutofit/>
          </a:bodyPr>
          <a:lstStyle/>
          <a:p>
            <a:r>
              <a:rPr lang="en-US" sz="3200" b="1" dirty="0" smtClean="0">
                <a:solidFill>
                  <a:schemeClr val="bg1"/>
                </a:solidFill>
                <a:latin typeface="Times New Roman" panose="02020603050405020304" pitchFamily="18" charset="0"/>
                <a:cs typeface="Times New Roman" panose="02020603050405020304" pitchFamily="18" charset="0"/>
              </a:rPr>
              <a:t>Listening to your body and stopping when full</a:t>
            </a:r>
          </a:p>
          <a:p>
            <a:r>
              <a:rPr lang="en-US" sz="3200" b="1" dirty="0" smtClean="0">
                <a:solidFill>
                  <a:schemeClr val="bg1"/>
                </a:solidFill>
                <a:latin typeface="Times New Roman" panose="02020603050405020304" pitchFamily="18" charset="0"/>
                <a:cs typeface="Times New Roman" panose="02020603050405020304" pitchFamily="18" charset="0"/>
              </a:rPr>
              <a:t>Eating when our bodies tell us to eat(i.e., stomach growling, energy low)</a:t>
            </a:r>
          </a:p>
          <a:p>
            <a:r>
              <a:rPr lang="en-US" sz="3200" b="1" dirty="0" smtClean="0">
                <a:solidFill>
                  <a:schemeClr val="bg1"/>
                </a:solidFill>
                <a:latin typeface="Times New Roman" panose="02020603050405020304" pitchFamily="18" charset="0"/>
                <a:cs typeface="Times New Roman" panose="02020603050405020304" pitchFamily="18" charset="0"/>
              </a:rPr>
              <a:t>Eating with others, at set times and places</a:t>
            </a:r>
          </a:p>
          <a:p>
            <a:r>
              <a:rPr lang="en-US" sz="3200" b="1" dirty="0" smtClean="0">
                <a:solidFill>
                  <a:schemeClr val="bg1"/>
                </a:solidFill>
                <a:latin typeface="Times New Roman" panose="02020603050405020304" pitchFamily="18" charset="0"/>
                <a:cs typeface="Times New Roman" panose="02020603050405020304" pitchFamily="18" charset="0"/>
              </a:rPr>
              <a:t>Eating foods that are nutritionally healthy</a:t>
            </a:r>
          </a:p>
          <a:p>
            <a:r>
              <a:rPr lang="en-US" sz="3200" b="1" dirty="0" smtClean="0">
                <a:solidFill>
                  <a:schemeClr val="bg1"/>
                </a:solidFill>
                <a:latin typeface="Times New Roman" panose="02020603050405020304" pitchFamily="18" charset="0"/>
                <a:cs typeface="Times New Roman" panose="02020603050405020304" pitchFamily="18" charset="0"/>
              </a:rPr>
              <a:t>When eating, just eating</a:t>
            </a:r>
          </a:p>
          <a:p>
            <a:r>
              <a:rPr lang="en-US" sz="3200" b="1" dirty="0" smtClean="0">
                <a:solidFill>
                  <a:schemeClr val="bg1"/>
                </a:solidFill>
                <a:latin typeface="Times New Roman" panose="02020603050405020304" pitchFamily="18" charset="0"/>
                <a:cs typeface="Times New Roman" panose="02020603050405020304" pitchFamily="18" charset="0"/>
              </a:rPr>
              <a:t>Considering where foods comes from</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55695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926" y="249810"/>
            <a:ext cx="11689237" cy="660819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21790" y="622168"/>
            <a:ext cx="8116478" cy="99924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9 kind of hunger_ DR.J .Bays</a:t>
            </a:r>
            <a:endParaRPr lang="en-US" sz="3200" dirty="0"/>
          </a:p>
        </p:txBody>
      </p:sp>
      <p:sp>
        <p:nvSpPr>
          <p:cNvPr id="9" name="Rounded Rectangle 8"/>
          <p:cNvSpPr/>
          <p:nvPr/>
        </p:nvSpPr>
        <p:spPr>
          <a:xfrm>
            <a:off x="942680" y="1875934"/>
            <a:ext cx="2997724" cy="13008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cs typeface="B Nazanin" panose="00000700000000000000" pitchFamily="2" charset="-78"/>
              </a:rPr>
              <a:t>5 SENSES</a:t>
            </a:r>
            <a:endParaRPr lang="en-US" sz="3600" b="1" dirty="0">
              <a:solidFill>
                <a:schemeClr val="tx1"/>
              </a:solidFill>
              <a:cs typeface="B Nazanin" panose="00000700000000000000" pitchFamily="2" charset="-78"/>
            </a:endParaRPr>
          </a:p>
        </p:txBody>
      </p:sp>
      <p:sp>
        <p:nvSpPr>
          <p:cNvPr id="10" name="Rounded Rectangle 9"/>
          <p:cNvSpPr/>
          <p:nvPr/>
        </p:nvSpPr>
        <p:spPr>
          <a:xfrm>
            <a:off x="942680" y="3431356"/>
            <a:ext cx="2997724" cy="12914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BODY</a:t>
            </a:r>
            <a:endParaRPr lang="en-US" sz="3600" b="1" dirty="0">
              <a:solidFill>
                <a:schemeClr val="tx1"/>
              </a:solidFill>
            </a:endParaRPr>
          </a:p>
        </p:txBody>
      </p:sp>
      <p:sp>
        <p:nvSpPr>
          <p:cNvPr id="11" name="Rounded Rectangle 10"/>
          <p:cNvSpPr/>
          <p:nvPr/>
        </p:nvSpPr>
        <p:spPr>
          <a:xfrm>
            <a:off x="942681" y="4986779"/>
            <a:ext cx="3063711" cy="13197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HERT/MIND</a:t>
            </a:r>
            <a:endParaRPr lang="en-US" sz="3600" b="1" dirty="0">
              <a:solidFill>
                <a:schemeClr val="tx1"/>
              </a:solidFill>
            </a:endParaRPr>
          </a:p>
        </p:txBody>
      </p:sp>
      <p:sp>
        <p:nvSpPr>
          <p:cNvPr id="12" name="Rectangle 11"/>
          <p:cNvSpPr/>
          <p:nvPr/>
        </p:nvSpPr>
        <p:spPr>
          <a:xfrm>
            <a:off x="4185501" y="1875933"/>
            <a:ext cx="5052767" cy="13008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b="1" dirty="0" smtClean="0">
                <a:solidFill>
                  <a:schemeClr val="tx1"/>
                </a:solidFill>
              </a:rPr>
              <a:t>EYE- EAR –NOSE</a:t>
            </a:r>
          </a:p>
          <a:p>
            <a:pPr marL="285750" indent="-285750">
              <a:buFont typeface="Arial" panose="020B0604020202020204" pitchFamily="34" charset="0"/>
              <a:buChar char="•"/>
            </a:pPr>
            <a:r>
              <a:rPr lang="en-US" sz="2800" b="1" dirty="0" smtClean="0">
                <a:solidFill>
                  <a:schemeClr val="tx1"/>
                </a:solidFill>
              </a:rPr>
              <a:t>MOUTH</a:t>
            </a:r>
          </a:p>
          <a:p>
            <a:pPr marL="285750" indent="-285750">
              <a:buFont typeface="Arial" panose="020B0604020202020204" pitchFamily="34" charset="0"/>
              <a:buChar char="•"/>
            </a:pPr>
            <a:r>
              <a:rPr lang="en-US" sz="2800" b="1" dirty="0" smtClean="0">
                <a:solidFill>
                  <a:schemeClr val="tx1"/>
                </a:solidFill>
              </a:rPr>
              <a:t>TOUCH</a:t>
            </a:r>
            <a:endParaRPr lang="en-US" sz="2800" b="1" dirty="0">
              <a:solidFill>
                <a:schemeClr val="tx1"/>
              </a:solidFill>
            </a:endParaRPr>
          </a:p>
        </p:txBody>
      </p:sp>
      <p:sp>
        <p:nvSpPr>
          <p:cNvPr id="13" name="Rectangle 12"/>
          <p:cNvSpPr/>
          <p:nvPr/>
        </p:nvSpPr>
        <p:spPr>
          <a:xfrm>
            <a:off x="4185501" y="3431356"/>
            <a:ext cx="5071620" cy="129147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smtClean="0">
                <a:solidFill>
                  <a:schemeClr val="tx1"/>
                </a:solidFill>
              </a:rPr>
              <a:t>STOMACH HUNGER</a:t>
            </a:r>
          </a:p>
          <a:p>
            <a:pPr marL="285750" indent="-285750">
              <a:buFont typeface="Arial" panose="020B0604020202020204" pitchFamily="34" charset="0"/>
              <a:buChar char="•"/>
            </a:pPr>
            <a:r>
              <a:rPr lang="en-US" sz="3200" b="1" dirty="0" smtClean="0">
                <a:solidFill>
                  <a:schemeClr val="tx1"/>
                </a:solidFill>
              </a:rPr>
              <a:t>CELLULARE HUNGER</a:t>
            </a:r>
            <a:endParaRPr lang="en-US" sz="3200" b="1" dirty="0">
              <a:solidFill>
                <a:schemeClr val="tx1"/>
              </a:solidFill>
            </a:endParaRPr>
          </a:p>
        </p:txBody>
      </p:sp>
      <p:sp>
        <p:nvSpPr>
          <p:cNvPr id="14" name="Rectangle 13"/>
          <p:cNvSpPr/>
          <p:nvPr/>
        </p:nvSpPr>
        <p:spPr>
          <a:xfrm>
            <a:off x="4185501" y="4986779"/>
            <a:ext cx="5052767" cy="12349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smtClean="0">
                <a:solidFill>
                  <a:schemeClr val="tx1"/>
                </a:solidFill>
              </a:rPr>
              <a:t>MIND HUNGER</a:t>
            </a:r>
          </a:p>
          <a:p>
            <a:pPr marL="285750" indent="-285750">
              <a:buFont typeface="Arial" panose="020B0604020202020204" pitchFamily="34" charset="0"/>
              <a:buChar char="•"/>
            </a:pPr>
            <a:r>
              <a:rPr lang="en-US" sz="3200" b="1" dirty="0" smtClean="0">
                <a:solidFill>
                  <a:schemeClr val="tx1"/>
                </a:solidFill>
              </a:rPr>
              <a:t>EMO HUNGER</a:t>
            </a:r>
            <a:endParaRPr lang="en-US" sz="3200" b="1" dirty="0">
              <a:solidFill>
                <a:schemeClr val="tx1"/>
              </a:solidFill>
            </a:endParaRPr>
          </a:p>
        </p:txBody>
      </p:sp>
    </p:spTree>
    <p:extLst>
      <p:ext uri="{BB962C8B-B14F-4D97-AF65-F5344CB8AC3E}">
        <p14:creationId xmlns:p14="http://schemas.microsoft.com/office/powerpoint/2010/main" val="3188387799"/>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p:spPr>
        <p:txBody>
          <a:bodyPr/>
          <a:lstStyle/>
          <a:p>
            <a:pPr algn="ctr"/>
            <a:r>
              <a:rPr lang="en-US" b="1" dirty="0">
                <a:solidFill>
                  <a:schemeClr val="bg1"/>
                </a:solidFill>
                <a:latin typeface="Times New Roman" panose="02020603050405020304" pitchFamily="18" charset="0"/>
              </a:rPr>
              <a:t>What Is Physical Hunger?</a:t>
            </a:r>
            <a:endParaRPr lang="en-US" dirty="0">
              <a:solidFill>
                <a:schemeClr val="bg1"/>
              </a:solidFill>
            </a:endParaRPr>
          </a:p>
        </p:txBody>
      </p:sp>
      <p:sp>
        <p:nvSpPr>
          <p:cNvPr id="3" name="Content Placeholder 2"/>
          <p:cNvSpPr>
            <a:spLocks noGrp="1"/>
          </p:cNvSpPr>
          <p:nvPr>
            <p:ph idx="1"/>
          </p:nvPr>
        </p:nvSpPr>
        <p:spPr>
          <a:solidFill>
            <a:srgbClr val="002060"/>
          </a:solidFill>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Hunger is natural and normal</a:t>
            </a:r>
            <a:r>
              <a:rPr lang="en-US" sz="3600" b="1" dirty="0" smtClean="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When blood sugar drops, physical hunger rises</a:t>
            </a:r>
            <a:r>
              <a:rPr lang="en-US" sz="3600" b="1" dirty="0" smtClean="0">
                <a:solidFill>
                  <a:schemeClr val="bg1"/>
                </a:solidFill>
                <a:latin typeface="Times New Roman" panose="02020603050405020304" pitchFamily="18" charset="0"/>
                <a:cs typeface="Times New Roman" panose="02020603050405020304" pitchFamily="18" charset="0"/>
              </a:rPr>
              <a:t>.</a:t>
            </a:r>
          </a:p>
          <a:p>
            <a:r>
              <a:rPr lang="en-US" sz="3600" b="1" dirty="0" smtClean="0">
                <a:solidFill>
                  <a:schemeClr val="bg1"/>
                </a:solidFill>
                <a:latin typeface="Times New Roman" panose="02020603050405020304" pitchFamily="18" charset="0"/>
                <a:cs typeface="Times New Roman" panose="02020603050405020304" pitchFamily="18" charset="0"/>
              </a:rPr>
              <a:t>It </a:t>
            </a:r>
            <a:r>
              <a:rPr lang="en-US" sz="3600" b="1" dirty="0">
                <a:solidFill>
                  <a:schemeClr val="bg1"/>
                </a:solidFill>
                <a:latin typeface="Times New Roman" panose="02020603050405020304" pitchFamily="18" charset="0"/>
                <a:cs typeface="Times New Roman" panose="02020603050405020304" pitchFamily="18" charset="0"/>
              </a:rPr>
              <a:t>might feel like a mildly empty feeling or gnawing in your </a:t>
            </a:r>
            <a:r>
              <a:rPr lang="en-US" sz="3600" b="1" dirty="0" smtClean="0">
                <a:solidFill>
                  <a:schemeClr val="bg1"/>
                </a:solidFill>
                <a:latin typeface="Times New Roman" panose="02020603050405020304" pitchFamily="18" charset="0"/>
                <a:cs typeface="Times New Roman" panose="02020603050405020304" pitchFamily="18" charset="0"/>
              </a:rPr>
              <a:t>abdomen.</a:t>
            </a:r>
          </a:p>
          <a:p>
            <a:r>
              <a:rPr lang="en-US" sz="3600" b="1" dirty="0">
                <a:solidFill>
                  <a:schemeClr val="bg1"/>
                </a:solidFill>
                <a:latin typeface="Times New Roman" panose="02020603050405020304" pitchFamily="18" charset="0"/>
                <a:cs typeface="Times New Roman" panose="02020603050405020304" pitchFamily="18" charset="0"/>
              </a:rPr>
              <a:t>In addition to that gnawing in your stomach, you might also be light-headed or </a:t>
            </a:r>
            <a:r>
              <a:rPr lang="en-US" sz="3600" b="1" dirty="0" smtClean="0">
                <a:solidFill>
                  <a:schemeClr val="bg1"/>
                </a:solidFill>
                <a:latin typeface="Times New Roman" panose="02020603050405020304" pitchFamily="18" charset="0"/>
                <a:cs typeface="Times New Roman" panose="02020603050405020304" pitchFamily="18" charset="0"/>
              </a:rPr>
              <a:t>jittery.</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71049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path path="circle">
              <a:fillToRect l="100000" t="100000"/>
            </a:path>
            <a:tileRect r="-100000" b="-100000"/>
          </a:gradFill>
        </p:spPr>
        <p:txBody>
          <a:bodyPr/>
          <a:lstStyle/>
          <a:p>
            <a:pPr algn="ctr"/>
            <a:r>
              <a:rPr lang="en-US" b="1" dirty="0">
                <a:solidFill>
                  <a:schemeClr val="bg1"/>
                </a:solidFill>
                <a:latin typeface="Times New Roman" panose="02020603050405020304" pitchFamily="18" charset="0"/>
              </a:rPr>
              <a:t>Other Reasons We Eat</a:t>
            </a:r>
            <a:endParaRPr lang="en-US" dirty="0">
              <a:solidFill>
                <a:schemeClr val="bg1"/>
              </a:solidFill>
            </a:endParaRPr>
          </a:p>
        </p:txBody>
      </p:sp>
      <p:sp>
        <p:nvSpPr>
          <p:cNvPr id="3" name="Content Placeholder 2"/>
          <p:cNvSpPr>
            <a:spLocks noGrp="1"/>
          </p:cNvSpPr>
          <p:nvPr>
            <p:ph idx="1"/>
          </p:nvPr>
        </p:nvSpPr>
        <p:spPr>
          <a:solidFill>
            <a:srgbClr val="002060"/>
          </a:solidFill>
        </p:spPr>
        <p:txBody>
          <a:bodyPr/>
          <a:lstStyle/>
          <a:p>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Seeing food</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Memories</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Social pressure</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Talking ourselves into eating</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The Hunger for </a:t>
            </a:r>
            <a:r>
              <a:rPr lang="en-US" sz="36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Comfort.</a:t>
            </a:r>
          </a:p>
          <a:p>
            <a:pPr marL="0" indent="0">
              <a:buNone/>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3239767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820131" y="339365"/>
            <a:ext cx="9794449" cy="6184429"/>
          </a:xfrm>
          <a:prstGeom prst="rect">
            <a:avLst/>
          </a:prstGeom>
        </p:spPr>
      </p:pic>
    </p:spTree>
    <p:extLst>
      <p:ext uri="{BB962C8B-B14F-4D97-AF65-F5344CB8AC3E}">
        <p14:creationId xmlns:p14="http://schemas.microsoft.com/office/powerpoint/2010/main" val="66543923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p:spPr>
        <p:txBody>
          <a:bodyPr/>
          <a:lstStyle/>
          <a:p>
            <a:r>
              <a:rPr lang="en-US" b="1" dirty="0">
                <a:solidFill>
                  <a:schemeClr val="bg1"/>
                </a:solidFill>
                <a:latin typeface="Times New Roman" panose="02020603050405020304" pitchFamily="18" charset="0"/>
              </a:rPr>
              <a:t>How Mindfulness Helps You Lose Weight</a:t>
            </a:r>
            <a:endParaRPr lang="en-US" dirty="0">
              <a:solidFill>
                <a:schemeClr val="bg1"/>
              </a:solidFill>
            </a:endParaRPr>
          </a:p>
        </p:txBody>
      </p:sp>
      <p:sp>
        <p:nvSpPr>
          <p:cNvPr id="3" name="Content Placeholder 2"/>
          <p:cNvSpPr>
            <a:spLocks noGrp="1"/>
          </p:cNvSpPr>
          <p:nvPr>
            <p:ph idx="1"/>
          </p:nvPr>
        </p:nvSpPr>
        <p:spPr>
          <a:solidFill>
            <a:srgbClr val="002060"/>
          </a:solidFill>
        </p:spPr>
        <p:txBody>
          <a:bodyPr>
            <a:normAutofit/>
          </a:bodyPr>
          <a:lstStyle/>
          <a:p>
            <a:r>
              <a:rPr lang="en-US" sz="3600" b="1" dirty="0">
                <a:solidFill>
                  <a:schemeClr val="bg1"/>
                </a:solidFill>
                <a:latin typeface="Times New Roman" panose="02020603050405020304" pitchFamily="18" charset="0"/>
              </a:rPr>
              <a:t>Mindfulness meditation is </a:t>
            </a:r>
            <a:r>
              <a:rPr lang="en-US" sz="3600" b="1" i="1" dirty="0">
                <a:solidFill>
                  <a:schemeClr val="bg1"/>
                </a:solidFill>
                <a:latin typeface="Times New Roman" panose="02020603050405020304" pitchFamily="18" charset="0"/>
              </a:rPr>
              <a:t>not </a:t>
            </a:r>
            <a:r>
              <a:rPr lang="en-US" sz="3600" b="1" dirty="0">
                <a:solidFill>
                  <a:schemeClr val="bg1"/>
                </a:solidFill>
                <a:latin typeface="Times New Roman" panose="02020603050405020304" pitchFamily="18" charset="0"/>
              </a:rPr>
              <a:t>just about relaxing, although that can happen</a:t>
            </a:r>
            <a:r>
              <a:rPr lang="en-US" sz="3600" b="1" dirty="0" smtClean="0">
                <a:solidFill>
                  <a:schemeClr val="bg1"/>
                </a:solidFill>
                <a:latin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Turn mindless eating into mindful eating</a:t>
            </a:r>
            <a:r>
              <a:rPr lang="en-US" sz="3600" b="1" dirty="0" smtClean="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Let go of the struggle</a:t>
            </a:r>
            <a:r>
              <a:rPr lang="en-US" sz="3600" b="1" dirty="0" smtClean="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Notice the thoughts that trip you up</a:t>
            </a:r>
            <a:r>
              <a:rPr lang="en-US" sz="3600" b="1" dirty="0" smtClean="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Let go of calorie anxiety.</a:t>
            </a:r>
          </a:p>
        </p:txBody>
      </p:sp>
    </p:spTree>
    <p:extLst>
      <p:ext uri="{BB962C8B-B14F-4D97-AF65-F5344CB8AC3E}">
        <p14:creationId xmlns:p14="http://schemas.microsoft.com/office/powerpoint/2010/main" val="328514959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219" y="611881"/>
            <a:ext cx="7650051" cy="58341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15967" y="239473"/>
            <a:ext cx="3026535" cy="584775"/>
          </a:xfrm>
          <a:prstGeom prst="rect">
            <a:avLst/>
          </a:prstGeom>
          <a:noFill/>
        </p:spPr>
        <p:txBody>
          <a:bodyPr wrap="square" rtlCol="0">
            <a:spAutoFit/>
          </a:bodyPr>
          <a:lstStyle/>
          <a:p>
            <a:pPr algn="r"/>
            <a:r>
              <a:rPr lang="fa-IR" sz="3200" b="1" dirty="0" smtClean="0">
                <a:cs typeface="B Nazanin" panose="00000400000000000000" pitchFamily="2" charset="-78"/>
              </a:rPr>
              <a:t>تعاریف ذهن آگاهی</a:t>
            </a:r>
            <a:endParaRPr lang="en-US" sz="3200" b="1" dirty="0">
              <a:cs typeface="B Nazanin" panose="00000400000000000000" pitchFamily="2" charset="-78"/>
            </a:endParaRPr>
          </a:p>
        </p:txBody>
      </p:sp>
      <p:sp>
        <p:nvSpPr>
          <p:cNvPr id="5" name="TextBox 4"/>
          <p:cNvSpPr txBox="1"/>
          <p:nvPr/>
        </p:nvSpPr>
        <p:spPr>
          <a:xfrm>
            <a:off x="9015210" y="934706"/>
            <a:ext cx="2189409" cy="682580"/>
          </a:xfrm>
          <a:prstGeom prst="rect">
            <a:avLst/>
          </a:prstGeom>
          <a:solidFill>
            <a:schemeClr val="accent1">
              <a:lumMod val="75000"/>
            </a:schemeClr>
          </a:solidFill>
          <a:ln>
            <a:solidFill>
              <a:schemeClr val="accent1">
                <a:lumMod val="75000"/>
              </a:schemeClr>
            </a:solidFill>
          </a:ln>
        </p:spPr>
        <p:txBody>
          <a:bodyPr wrap="square" rtlCol="0">
            <a:spAutoFit/>
          </a:bodyPr>
          <a:lstStyle/>
          <a:p>
            <a:endParaRPr lang="en-US" dirty="0"/>
          </a:p>
        </p:txBody>
      </p:sp>
      <p:sp>
        <p:nvSpPr>
          <p:cNvPr id="6" name="TextBox 5"/>
          <p:cNvSpPr txBox="1"/>
          <p:nvPr/>
        </p:nvSpPr>
        <p:spPr>
          <a:xfrm>
            <a:off x="9040968" y="1051808"/>
            <a:ext cx="2202287" cy="461665"/>
          </a:xfrm>
          <a:prstGeom prst="rect">
            <a:avLst/>
          </a:prstGeom>
          <a:noFill/>
        </p:spPr>
        <p:txBody>
          <a:bodyPr wrap="square" rtlCol="0">
            <a:spAutoFit/>
          </a:bodyPr>
          <a:lstStyle/>
          <a:p>
            <a:pPr algn="ctr"/>
            <a:r>
              <a:rPr lang="fa-IR" sz="2400" b="1" dirty="0" smtClean="0">
                <a:cs typeface="B Nazanin" panose="00000400000000000000" pitchFamily="2" charset="-78"/>
              </a:rPr>
              <a:t>جان کابات زین</a:t>
            </a:r>
            <a:endParaRPr lang="en-US" sz="2400" b="1" dirty="0">
              <a:cs typeface="B Nazanin" panose="00000400000000000000" pitchFamily="2" charset="-78"/>
            </a:endParaRPr>
          </a:p>
        </p:txBody>
      </p:sp>
      <p:sp>
        <p:nvSpPr>
          <p:cNvPr id="8" name="TextBox 7"/>
          <p:cNvSpPr txBox="1"/>
          <p:nvPr/>
        </p:nvSpPr>
        <p:spPr>
          <a:xfrm>
            <a:off x="1880315" y="934706"/>
            <a:ext cx="6735652" cy="5693866"/>
          </a:xfrm>
          <a:prstGeom prst="rect">
            <a:avLst/>
          </a:prstGeom>
          <a:noFill/>
        </p:spPr>
        <p:txBody>
          <a:bodyPr wrap="square" rtlCol="0">
            <a:spAutoFit/>
          </a:bodyPr>
          <a:lstStyle/>
          <a:p>
            <a:pPr algn="r"/>
            <a:r>
              <a:rPr lang="fa-IR" sz="2800" dirty="0">
                <a:latin typeface="Arial" pitchFamily="34" charset="0"/>
              </a:rPr>
              <a:t>ذهن آگاهی یعنی توجه کردن به شیوه ای </a:t>
            </a:r>
            <a:r>
              <a:rPr lang="fa-IR" sz="2800" dirty="0" smtClean="0">
                <a:latin typeface="Arial" pitchFamily="34" charset="0"/>
              </a:rPr>
              <a:t>خاص</a:t>
            </a:r>
            <a:r>
              <a:rPr lang="fa-IR" sz="2800" dirty="0" smtClean="0">
                <a:latin typeface="Arial" pitchFamily="34" charset="0"/>
                <a:sym typeface="Wingdings" pitchFamily="2" charset="2"/>
              </a:rPr>
              <a:t>، </a:t>
            </a:r>
            <a:r>
              <a:rPr lang="fa-IR" sz="2800" dirty="0" smtClean="0">
                <a:latin typeface="Arial" pitchFamily="34" charset="0"/>
              </a:rPr>
              <a:t>هدفمند</a:t>
            </a:r>
            <a:r>
              <a:rPr lang="fa-IR" sz="2800" dirty="0">
                <a:latin typeface="Arial" pitchFamily="34" charset="0"/>
              </a:rPr>
              <a:t>، در لحظه حاضر، و بدون </a:t>
            </a:r>
            <a:r>
              <a:rPr lang="fa-IR" sz="2800" dirty="0" smtClean="0">
                <a:latin typeface="Arial" pitchFamily="34" charset="0"/>
              </a:rPr>
              <a:t>قضاوت</a:t>
            </a:r>
          </a:p>
          <a:p>
            <a:pPr algn="r"/>
            <a:endParaRPr lang="fa-IR" sz="2800" dirty="0" smtClean="0">
              <a:latin typeface="Arial" pitchFamily="34" charset="0"/>
            </a:endParaRPr>
          </a:p>
          <a:p>
            <a:pPr algn="r"/>
            <a:r>
              <a:rPr lang="fa-IR" sz="2800" dirty="0">
                <a:latin typeface="Arial" pitchFamily="34" charset="0"/>
              </a:rPr>
              <a:t>آگاهی ارادی و شفاف و روشن از آنچه واقعا درحال رخ دادن برای ما و در درون ماست، در لحظات پیاپی احساس و </a:t>
            </a:r>
            <a:r>
              <a:rPr lang="fa-IR" sz="2800" dirty="0" smtClean="0">
                <a:latin typeface="Arial" pitchFamily="34" charset="0"/>
              </a:rPr>
              <a:t>ادراک</a:t>
            </a:r>
            <a:endParaRPr lang="fa-IR" sz="2800" dirty="0">
              <a:latin typeface="Arial" pitchFamily="34" charset="0"/>
            </a:endParaRPr>
          </a:p>
          <a:p>
            <a:pPr algn="r"/>
            <a:endParaRPr lang="fa-IR" sz="2800" dirty="0" smtClean="0">
              <a:latin typeface="Arial" pitchFamily="34" charset="0"/>
            </a:endParaRPr>
          </a:p>
          <a:p>
            <a:pPr algn="r"/>
            <a:r>
              <a:rPr lang="fa-IR" sz="2800" dirty="0">
                <a:latin typeface="Arial" pitchFamily="34" charset="0"/>
              </a:rPr>
              <a:t>حفظ و تداوم هشیاری فرد به طور زنده و سرشار در برابر واقعیت </a:t>
            </a:r>
            <a:r>
              <a:rPr lang="fa-IR" sz="2800" dirty="0" smtClean="0">
                <a:latin typeface="Arial" pitchFamily="34" charset="0"/>
              </a:rPr>
              <a:t>حاضر</a:t>
            </a:r>
          </a:p>
          <a:p>
            <a:pPr algn="r"/>
            <a:endParaRPr lang="fa-IR" sz="2800" dirty="0">
              <a:latin typeface="Arial" pitchFamily="34" charset="0"/>
            </a:endParaRPr>
          </a:p>
          <a:p>
            <a:pPr algn="r"/>
            <a:r>
              <a:rPr lang="fa-IR" sz="2800" dirty="0">
                <a:latin typeface="Arial" pitchFamily="34" charset="0"/>
              </a:rPr>
              <a:t>آگاهی از تجربه حاضر همراه با پذیرش</a:t>
            </a:r>
            <a:endParaRPr lang="fa-IR" sz="2800" dirty="0" smtClean="0">
              <a:latin typeface="Arial" pitchFamily="34" charset="0"/>
            </a:endParaRPr>
          </a:p>
          <a:p>
            <a:pPr algn="r"/>
            <a:endParaRPr lang="fa-IR" sz="2800" dirty="0">
              <a:latin typeface="Arial" pitchFamily="34" charset="0"/>
            </a:endParaRPr>
          </a:p>
          <a:p>
            <a:pPr algn="r"/>
            <a:endParaRPr lang="en-US" sz="2800" dirty="0"/>
          </a:p>
        </p:txBody>
      </p:sp>
      <p:sp>
        <p:nvSpPr>
          <p:cNvPr id="7" name="TextBox 6"/>
          <p:cNvSpPr txBox="1"/>
          <p:nvPr/>
        </p:nvSpPr>
        <p:spPr>
          <a:xfrm>
            <a:off x="9028090" y="2348266"/>
            <a:ext cx="2189409" cy="682580"/>
          </a:xfrm>
          <a:prstGeom prst="rect">
            <a:avLst/>
          </a:prstGeom>
          <a:solidFill>
            <a:schemeClr val="accent1">
              <a:lumMod val="75000"/>
            </a:schemeClr>
          </a:solidFill>
          <a:ln>
            <a:solidFill>
              <a:schemeClr val="accent1">
                <a:lumMod val="75000"/>
              </a:schemeClr>
            </a:solidFill>
          </a:ln>
        </p:spPr>
        <p:txBody>
          <a:bodyPr wrap="square" rtlCol="0">
            <a:spAutoFit/>
          </a:bodyPr>
          <a:lstStyle/>
          <a:p>
            <a:endParaRPr lang="en-US" dirty="0"/>
          </a:p>
        </p:txBody>
      </p:sp>
      <p:sp>
        <p:nvSpPr>
          <p:cNvPr id="9" name="TextBox 8"/>
          <p:cNvSpPr txBox="1"/>
          <p:nvPr/>
        </p:nvSpPr>
        <p:spPr>
          <a:xfrm>
            <a:off x="9028089" y="3978996"/>
            <a:ext cx="2189409" cy="682580"/>
          </a:xfrm>
          <a:prstGeom prst="rect">
            <a:avLst/>
          </a:prstGeom>
          <a:solidFill>
            <a:schemeClr val="accent1">
              <a:lumMod val="75000"/>
            </a:schemeClr>
          </a:solidFill>
          <a:ln>
            <a:solidFill>
              <a:schemeClr val="accent1">
                <a:lumMod val="75000"/>
              </a:schemeClr>
            </a:solidFill>
          </a:ln>
        </p:spPr>
        <p:txBody>
          <a:bodyPr wrap="square" rtlCol="0">
            <a:spAutoFit/>
          </a:bodyPr>
          <a:lstStyle/>
          <a:p>
            <a:endParaRPr lang="en-US" dirty="0"/>
          </a:p>
        </p:txBody>
      </p:sp>
      <p:sp>
        <p:nvSpPr>
          <p:cNvPr id="3" name="TextBox 2"/>
          <p:cNvSpPr txBox="1"/>
          <p:nvPr/>
        </p:nvSpPr>
        <p:spPr>
          <a:xfrm>
            <a:off x="9015210" y="2475284"/>
            <a:ext cx="2176529" cy="461665"/>
          </a:xfrm>
          <a:prstGeom prst="rect">
            <a:avLst/>
          </a:prstGeom>
          <a:noFill/>
        </p:spPr>
        <p:txBody>
          <a:bodyPr wrap="square" rtlCol="0">
            <a:spAutoFit/>
          </a:bodyPr>
          <a:lstStyle/>
          <a:p>
            <a:pPr algn="ctr"/>
            <a:r>
              <a:rPr lang="fa-IR" sz="2400" b="1" dirty="0">
                <a:latin typeface="Arial" pitchFamily="34" charset="0"/>
                <a:cs typeface="B Nazanin" panose="00000400000000000000" pitchFamily="2" charset="-78"/>
              </a:rPr>
              <a:t>نیانپونیکاترا</a:t>
            </a:r>
            <a:endParaRPr lang="en-US" sz="2400" b="1" dirty="0">
              <a:cs typeface="B Nazanin" panose="00000400000000000000" pitchFamily="2" charset="-78"/>
            </a:endParaRPr>
          </a:p>
        </p:txBody>
      </p:sp>
      <p:sp>
        <p:nvSpPr>
          <p:cNvPr id="10" name="TextBox 9"/>
          <p:cNvSpPr txBox="1"/>
          <p:nvPr/>
        </p:nvSpPr>
        <p:spPr>
          <a:xfrm>
            <a:off x="9092483" y="4089453"/>
            <a:ext cx="2021982" cy="461665"/>
          </a:xfrm>
          <a:prstGeom prst="rect">
            <a:avLst/>
          </a:prstGeom>
          <a:noFill/>
        </p:spPr>
        <p:txBody>
          <a:bodyPr wrap="square" rtlCol="0">
            <a:spAutoFit/>
          </a:bodyPr>
          <a:lstStyle/>
          <a:p>
            <a:pPr algn="ctr"/>
            <a:r>
              <a:rPr lang="fa-IR" sz="2400" b="1" dirty="0">
                <a:latin typeface="Arial" pitchFamily="34" charset="0"/>
                <a:cs typeface="B Nazanin" panose="00000400000000000000" pitchFamily="2" charset="-78"/>
              </a:rPr>
              <a:t>تیچ نات هان</a:t>
            </a:r>
            <a:endParaRPr lang="en-US" sz="2400" b="1" dirty="0">
              <a:cs typeface="B Nazanin" panose="00000400000000000000" pitchFamily="2" charset="-78"/>
            </a:endParaRPr>
          </a:p>
        </p:txBody>
      </p:sp>
      <p:sp>
        <p:nvSpPr>
          <p:cNvPr id="11" name="TextBox 10"/>
          <p:cNvSpPr txBox="1"/>
          <p:nvPr/>
        </p:nvSpPr>
        <p:spPr>
          <a:xfrm>
            <a:off x="9053846" y="5268436"/>
            <a:ext cx="2189409" cy="682580"/>
          </a:xfrm>
          <a:prstGeom prst="rect">
            <a:avLst/>
          </a:prstGeom>
          <a:solidFill>
            <a:schemeClr val="accent1">
              <a:lumMod val="75000"/>
            </a:schemeClr>
          </a:solidFill>
          <a:ln>
            <a:solidFill>
              <a:schemeClr val="accent1">
                <a:lumMod val="75000"/>
              </a:schemeClr>
            </a:solidFill>
          </a:ln>
        </p:spPr>
        <p:txBody>
          <a:bodyPr wrap="square" rtlCol="0">
            <a:spAutoFit/>
          </a:bodyPr>
          <a:lstStyle/>
          <a:p>
            <a:endParaRPr lang="en-US" dirty="0"/>
          </a:p>
        </p:txBody>
      </p:sp>
      <p:sp>
        <p:nvSpPr>
          <p:cNvPr id="12" name="TextBox 11"/>
          <p:cNvSpPr txBox="1"/>
          <p:nvPr/>
        </p:nvSpPr>
        <p:spPr>
          <a:xfrm>
            <a:off x="9285668" y="5362333"/>
            <a:ext cx="1828797" cy="461665"/>
          </a:xfrm>
          <a:prstGeom prst="rect">
            <a:avLst/>
          </a:prstGeom>
          <a:noFill/>
        </p:spPr>
        <p:txBody>
          <a:bodyPr wrap="square" rtlCol="0">
            <a:spAutoFit/>
          </a:bodyPr>
          <a:lstStyle/>
          <a:p>
            <a:pPr algn="ctr"/>
            <a:r>
              <a:rPr lang="fa-IR" sz="2400" b="1" dirty="0">
                <a:latin typeface="Arial" pitchFamily="34" charset="0"/>
                <a:cs typeface="B Nazanin" panose="00000400000000000000" pitchFamily="2" charset="-78"/>
              </a:rPr>
              <a:t>جرمر</a:t>
            </a:r>
            <a:endParaRPr lang="en-US" sz="2400" b="1" dirty="0">
              <a:cs typeface="B Nazanin" panose="00000400000000000000" pitchFamily="2" charset="-78"/>
            </a:endParaRPr>
          </a:p>
        </p:txBody>
      </p:sp>
    </p:spTree>
    <p:extLst>
      <p:ext uri="{BB962C8B-B14F-4D97-AF65-F5344CB8AC3E}">
        <p14:creationId xmlns:p14="http://schemas.microsoft.com/office/powerpoint/2010/main" val="248993279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8147583" y="3230903"/>
            <a:ext cx="2250410" cy="3477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98124" y="2279564"/>
            <a:ext cx="6400799" cy="225040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93583" y="3004175"/>
            <a:ext cx="5009882" cy="984885"/>
          </a:xfrm>
          <a:prstGeom prst="rect">
            <a:avLst/>
          </a:prstGeom>
          <a:noFill/>
        </p:spPr>
        <p:txBody>
          <a:bodyPr wrap="square" rtlCol="0">
            <a:spAutoFit/>
          </a:bodyPr>
          <a:lstStyle/>
          <a:p>
            <a:pPr algn="ctr"/>
            <a:r>
              <a:rPr lang="fa-IR" sz="4000" b="1" dirty="0">
                <a:cs typeface="B Nazanin" panose="00000400000000000000" pitchFamily="2" charset="-78"/>
              </a:rPr>
              <a:t>تعریف چاقی</a:t>
            </a:r>
            <a:endParaRPr lang="en-US" sz="4000" b="1" dirty="0">
              <a:cs typeface="B Nazanin" panose="00000400000000000000" pitchFamily="2" charset="-78"/>
            </a:endParaRPr>
          </a:p>
          <a:p>
            <a:pPr algn="ctr"/>
            <a:endParaRPr lang="en-US" dirty="0"/>
          </a:p>
        </p:txBody>
      </p:sp>
    </p:spTree>
    <p:extLst>
      <p:ext uri="{BB962C8B-B14F-4D97-AF65-F5344CB8AC3E}">
        <p14:creationId xmlns:p14="http://schemas.microsoft.com/office/powerpoint/2010/main" val="171540714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86" y="316012"/>
            <a:ext cx="10515600" cy="1325563"/>
          </a:xfrm>
        </p:spPr>
        <p:txBody>
          <a:bodyPr>
            <a:normAutofit/>
          </a:bodyPr>
          <a:lstStyle/>
          <a:p>
            <a:pPr algn="r"/>
            <a:r>
              <a:rPr lang="fa-IR" sz="3200" b="1" dirty="0">
                <a:latin typeface="Arial" pitchFamily="34" charset="0"/>
                <a:cs typeface="B Nazanin" panose="00000400000000000000" pitchFamily="2" charset="-78"/>
              </a:rPr>
              <a:t>چگونگی ذهن آگاهی(هفت نگرش هسته ای جان کابات زین(1990)):</a:t>
            </a:r>
            <a:endParaRPr lang="en-US" sz="3200" dirty="0">
              <a:cs typeface="B Nazanin" panose="00000400000000000000" pitchFamily="2" charset="-78"/>
            </a:endParaRPr>
          </a:p>
        </p:txBody>
      </p:sp>
      <p:sp>
        <p:nvSpPr>
          <p:cNvPr id="4" name="Rectangle 3"/>
          <p:cNvSpPr/>
          <p:nvPr/>
        </p:nvSpPr>
        <p:spPr>
          <a:xfrm>
            <a:off x="11719775" y="154546"/>
            <a:ext cx="472225" cy="164849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p:cNvSpPr/>
          <p:nvPr/>
        </p:nvSpPr>
        <p:spPr>
          <a:xfrm>
            <a:off x="9362941" y="1906073"/>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84913" y="2446986"/>
            <a:ext cx="1378039" cy="954107"/>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عدم قضاوت</a:t>
            </a:r>
            <a:endParaRPr lang="en-US" sz="2800" b="1" dirty="0">
              <a:cs typeface="B Nazanin" panose="00000400000000000000" pitchFamily="2" charset="-78"/>
            </a:endParaRPr>
          </a:p>
        </p:txBody>
      </p:sp>
      <p:sp>
        <p:nvSpPr>
          <p:cNvPr id="7" name="Regular Pentagon 6"/>
          <p:cNvSpPr/>
          <p:nvPr/>
        </p:nvSpPr>
        <p:spPr>
          <a:xfrm>
            <a:off x="1427408" y="1900165"/>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5566893" y="1906073"/>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69735" y="2446986"/>
            <a:ext cx="1455313" cy="954107"/>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صبر و شکیبایی</a:t>
            </a:r>
            <a:endParaRPr lang="en-US" sz="2800" b="1" dirty="0">
              <a:cs typeface="B Nazanin" panose="00000400000000000000" pitchFamily="2" charset="-78"/>
            </a:endParaRPr>
          </a:p>
        </p:txBody>
      </p:sp>
      <p:sp>
        <p:nvSpPr>
          <p:cNvPr id="10" name="TextBox 9"/>
          <p:cNvSpPr txBox="1"/>
          <p:nvPr/>
        </p:nvSpPr>
        <p:spPr>
          <a:xfrm>
            <a:off x="1700011" y="2446986"/>
            <a:ext cx="1313645" cy="954107"/>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ذهن نوآموز</a:t>
            </a:r>
            <a:endParaRPr lang="en-US" sz="2800" b="1" dirty="0">
              <a:cs typeface="B Nazanin" panose="00000400000000000000" pitchFamily="2" charset="-78"/>
            </a:endParaRPr>
          </a:p>
        </p:txBody>
      </p:sp>
      <p:sp>
        <p:nvSpPr>
          <p:cNvPr id="11" name="TextBox 10"/>
          <p:cNvSpPr txBox="1"/>
          <p:nvPr/>
        </p:nvSpPr>
        <p:spPr>
          <a:xfrm>
            <a:off x="8796270" y="4012250"/>
            <a:ext cx="3155324" cy="2677656"/>
          </a:xfrm>
          <a:prstGeom prst="rect">
            <a:avLst/>
          </a:prstGeom>
          <a:noFill/>
        </p:spPr>
        <p:txBody>
          <a:bodyPr wrap="square" rtlCol="0">
            <a:spAutoFit/>
          </a:bodyPr>
          <a:lstStyle/>
          <a:p>
            <a:pPr algn="ctr"/>
            <a:r>
              <a:rPr lang="fa-IR" sz="2400" dirty="0">
                <a:latin typeface="Arial" pitchFamily="34" charset="0"/>
                <a:cs typeface="B Nazanin" panose="00000400000000000000" pitchFamily="2" charset="-78"/>
              </a:rPr>
              <a:t>توجه به رویدادها همانگونه که هستند نه آنگونه که میخواهیم باشند،عدم </a:t>
            </a:r>
            <a:r>
              <a:rPr lang="ar-SA" sz="2400" dirty="0">
                <a:latin typeface="Arial" pitchFamily="34" charset="0"/>
                <a:cs typeface="B Nazanin" panose="00000400000000000000" pitchFamily="2" charset="-78"/>
              </a:rPr>
              <a:t>تعبیر و تفسیر</a:t>
            </a:r>
            <a:r>
              <a:rPr lang="fa-IR" sz="2400" dirty="0">
                <a:latin typeface="Arial" pitchFamily="34" charset="0"/>
                <a:cs typeface="B Nazanin" panose="00000400000000000000" pitchFamily="2" charset="-78"/>
              </a:rPr>
              <a:t> </a:t>
            </a:r>
            <a:r>
              <a:rPr lang="fa-IR" sz="2400" dirty="0" smtClean="0">
                <a:latin typeface="Arial" pitchFamily="34" charset="0"/>
                <a:cs typeface="B Nazanin" panose="00000400000000000000" pitchFamily="2" charset="-78"/>
              </a:rPr>
              <a:t>و </a:t>
            </a:r>
            <a:r>
              <a:rPr lang="ar-SA" sz="2400" dirty="0" smtClean="0">
                <a:latin typeface="Arial" pitchFamily="34" charset="0"/>
                <a:cs typeface="B Nazanin" panose="00000400000000000000" pitchFamily="2" charset="-78"/>
              </a:rPr>
              <a:t>نشخوار </a:t>
            </a:r>
            <a:r>
              <a:rPr lang="ar-SA" sz="2400" dirty="0">
                <a:latin typeface="Arial" pitchFamily="34" charset="0"/>
                <a:cs typeface="B Nazanin" panose="00000400000000000000" pitchFamily="2" charset="-78"/>
              </a:rPr>
              <a:t>و گفتگوی درونی</a:t>
            </a:r>
            <a:r>
              <a:rPr lang="fa-IR" sz="2400" dirty="0" smtClean="0">
                <a:latin typeface="Arial" pitchFamily="34" charset="0"/>
                <a:cs typeface="B Nazanin" panose="00000400000000000000" pitchFamily="2" charset="-78"/>
              </a:rPr>
              <a:t>، قضاوت </a:t>
            </a:r>
            <a:r>
              <a:rPr lang="fa-IR" sz="2400" dirty="0">
                <a:latin typeface="Arial" pitchFamily="34" charset="0"/>
                <a:cs typeface="B Nazanin" panose="00000400000000000000" pitchFamily="2" charset="-78"/>
              </a:rPr>
              <a:t>همچون دیکتاتوری غیرمنطقی است که هرگز راضی نمی </a:t>
            </a:r>
            <a:r>
              <a:rPr lang="fa-IR" sz="2400" dirty="0" smtClean="0">
                <a:latin typeface="Arial" pitchFamily="34" charset="0"/>
                <a:cs typeface="B Nazanin" panose="00000400000000000000" pitchFamily="2" charset="-78"/>
              </a:rPr>
              <a:t>گردد.</a:t>
            </a:r>
            <a:endParaRPr lang="en-US" sz="2400" dirty="0">
              <a:cs typeface="B Nazanin" panose="00000400000000000000" pitchFamily="2" charset="-78"/>
            </a:endParaRPr>
          </a:p>
        </p:txBody>
      </p:sp>
      <p:sp>
        <p:nvSpPr>
          <p:cNvPr id="12" name="TextBox 11"/>
          <p:cNvSpPr txBox="1"/>
          <p:nvPr/>
        </p:nvSpPr>
        <p:spPr>
          <a:xfrm>
            <a:off x="4700789" y="4121239"/>
            <a:ext cx="3374265" cy="830997"/>
          </a:xfrm>
          <a:prstGeom prst="rect">
            <a:avLst/>
          </a:prstGeom>
          <a:noFill/>
        </p:spPr>
        <p:txBody>
          <a:bodyPr wrap="square" rtlCol="0">
            <a:spAutoFit/>
          </a:bodyPr>
          <a:lstStyle/>
          <a:p>
            <a:pPr algn="ctr" rtl="1"/>
            <a:r>
              <a:rPr lang="fa-IR" sz="2400" dirty="0">
                <a:latin typeface="Arial" pitchFamily="34" charset="0"/>
                <a:cs typeface="B Nazanin" panose="00000400000000000000" pitchFamily="2" charset="-78"/>
              </a:rPr>
              <a:t>شفقت و مهربانی به هنگام آگاهی از </a:t>
            </a:r>
            <a:r>
              <a:rPr lang="fa-IR" sz="2400" dirty="0" smtClean="0">
                <a:latin typeface="Arial" pitchFamily="34" charset="0"/>
                <a:cs typeface="B Nazanin" panose="00000400000000000000" pitchFamily="2" charset="-78"/>
              </a:rPr>
              <a:t>افکار و </a:t>
            </a:r>
            <a:r>
              <a:rPr lang="fa-IR" sz="2400" dirty="0" smtClean="0">
                <a:latin typeface="Arial" pitchFamily="34" charset="0"/>
                <a:cs typeface="B Nazanin" panose="00000400000000000000" pitchFamily="2" charset="-78"/>
              </a:rPr>
              <a:t>احساسات</a:t>
            </a:r>
            <a:endParaRPr lang="en-US" sz="2400" dirty="0">
              <a:latin typeface="Arial" pitchFamily="34" charset="0"/>
              <a:cs typeface="B Nazanin" panose="00000400000000000000" pitchFamily="2" charset="-78"/>
            </a:endParaRPr>
          </a:p>
        </p:txBody>
      </p:sp>
      <p:sp>
        <p:nvSpPr>
          <p:cNvPr id="3" name="TextBox 2"/>
          <p:cNvSpPr txBox="1"/>
          <p:nvPr/>
        </p:nvSpPr>
        <p:spPr>
          <a:xfrm>
            <a:off x="900447" y="4121239"/>
            <a:ext cx="2998631" cy="2308324"/>
          </a:xfrm>
          <a:prstGeom prst="rect">
            <a:avLst/>
          </a:prstGeom>
          <a:noFill/>
        </p:spPr>
        <p:txBody>
          <a:bodyPr wrap="square" rtlCol="0">
            <a:spAutoFit/>
          </a:bodyPr>
          <a:lstStyle/>
          <a:p>
            <a:pPr algn="ctr"/>
            <a:r>
              <a:rPr lang="fa-IR" sz="2400" dirty="0" smtClean="0">
                <a:latin typeface="Arial" pitchFamily="34" charset="0"/>
                <a:cs typeface="B Nazanin" panose="00000400000000000000" pitchFamily="2" charset="-78"/>
              </a:rPr>
              <a:t>داستان </a:t>
            </a:r>
            <a:r>
              <a:rPr lang="fa-IR" sz="2400" dirty="0">
                <a:latin typeface="Arial" pitchFamily="34" charset="0"/>
                <a:cs typeface="B Nazanin" panose="00000400000000000000" pitchFamily="2" charset="-78"/>
              </a:rPr>
              <a:t>غار؛ دوست داشتن و علاقه نسبت به هر آنچه از ذهن بیرون می تراود و فشار نیاوردن به ذهن برای سرکوب افکار و تصاویر و خاطرات </a:t>
            </a:r>
            <a:r>
              <a:rPr lang="fa-IR" sz="2400" dirty="0" smtClean="0">
                <a:latin typeface="Arial" pitchFamily="34" charset="0"/>
                <a:cs typeface="B Nazanin" panose="00000400000000000000" pitchFamily="2" charset="-78"/>
              </a:rPr>
              <a:t>منفی</a:t>
            </a:r>
            <a:endParaRPr lang="en-US" sz="2400" dirty="0">
              <a:cs typeface="B Nazanin" panose="00000400000000000000" pitchFamily="2" charset="-78"/>
            </a:endParaRPr>
          </a:p>
        </p:txBody>
      </p:sp>
    </p:spTree>
    <p:extLst>
      <p:ext uri="{BB962C8B-B14F-4D97-AF65-F5344CB8AC3E}">
        <p14:creationId xmlns:p14="http://schemas.microsoft.com/office/powerpoint/2010/main" val="156637805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gular Pentagon 2"/>
          <p:cNvSpPr/>
          <p:nvPr/>
        </p:nvSpPr>
        <p:spPr>
          <a:xfrm>
            <a:off x="10006882" y="654774"/>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gular Pentagon 3"/>
          <p:cNvSpPr/>
          <p:nvPr/>
        </p:nvSpPr>
        <p:spPr>
          <a:xfrm>
            <a:off x="3978765" y="654773"/>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p:cNvSpPr/>
          <p:nvPr/>
        </p:nvSpPr>
        <p:spPr>
          <a:xfrm>
            <a:off x="6979542" y="654773"/>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gular Pentagon 5"/>
          <p:cNvSpPr/>
          <p:nvPr/>
        </p:nvSpPr>
        <p:spPr>
          <a:xfrm>
            <a:off x="811373" y="654773"/>
            <a:ext cx="1944710" cy="1841679"/>
          </a:xfrm>
          <a:prstGeom prst="pentag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74307" y="1384458"/>
            <a:ext cx="1609859" cy="523220"/>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اعتماد</a:t>
            </a:r>
            <a:endParaRPr lang="en-US" sz="2800" b="1" dirty="0">
              <a:cs typeface="B Nazanin" panose="00000400000000000000" pitchFamily="2" charset="-78"/>
            </a:endParaRPr>
          </a:p>
        </p:txBody>
      </p:sp>
      <p:sp>
        <p:nvSpPr>
          <p:cNvPr id="8" name="TextBox 7"/>
          <p:cNvSpPr txBox="1"/>
          <p:nvPr/>
        </p:nvSpPr>
        <p:spPr>
          <a:xfrm>
            <a:off x="9655263" y="2648191"/>
            <a:ext cx="2504536" cy="3785652"/>
          </a:xfrm>
          <a:prstGeom prst="rect">
            <a:avLst/>
          </a:prstGeom>
          <a:noFill/>
        </p:spPr>
        <p:txBody>
          <a:bodyPr wrap="square" rtlCol="0">
            <a:spAutoFit/>
          </a:bodyPr>
          <a:lstStyle/>
          <a:p>
            <a:pPr algn="ctr"/>
            <a:r>
              <a:rPr lang="ar-SA" sz="2400" dirty="0">
                <a:latin typeface="Arial" pitchFamily="34" charset="0"/>
                <a:cs typeface="B Nazanin" panose="00000400000000000000" pitchFamily="2" charset="-78"/>
              </a:rPr>
              <a:t>ما ممکن است همیشه آنچه را رخ می دهد درک نکنیم ولی اگر یاد بگیریم به خودمان یا دیگران و به ویژه به قوانین هستی اعتماد کنیم، این کار قدرتی عمیق به ما می دهد که امنیت، تعادل و گشایش در کارها را به همراه </a:t>
            </a:r>
            <a:r>
              <a:rPr lang="ar-SA" sz="2400" dirty="0" smtClean="0">
                <a:latin typeface="Arial" pitchFamily="34" charset="0"/>
                <a:cs typeface="B Nazanin" panose="00000400000000000000" pitchFamily="2" charset="-78"/>
              </a:rPr>
              <a:t>دارد</a:t>
            </a:r>
            <a:r>
              <a:rPr lang="fa-IR" sz="2400" dirty="0" smtClean="0">
                <a:latin typeface="Arial" pitchFamily="34" charset="0"/>
                <a:cs typeface="B Nazanin" panose="00000400000000000000" pitchFamily="2" charset="-78"/>
              </a:rPr>
              <a:t>.</a:t>
            </a:r>
            <a:endParaRPr lang="en-US" sz="2400" dirty="0">
              <a:cs typeface="B Nazanin" panose="00000400000000000000" pitchFamily="2" charset="-78"/>
            </a:endParaRPr>
          </a:p>
        </p:txBody>
      </p:sp>
      <p:sp>
        <p:nvSpPr>
          <p:cNvPr id="9" name="TextBox 8"/>
          <p:cNvSpPr txBox="1"/>
          <p:nvPr/>
        </p:nvSpPr>
        <p:spPr>
          <a:xfrm>
            <a:off x="7137509" y="1030515"/>
            <a:ext cx="1628775" cy="1231106"/>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عدم تلاش و درگیری</a:t>
            </a:r>
            <a:endParaRPr lang="en-US" sz="2800" b="1" dirty="0">
              <a:latin typeface="Arial" pitchFamily="34" charset="0"/>
              <a:cs typeface="B Nazanin" panose="00000400000000000000" pitchFamily="2" charset="-78"/>
            </a:endParaRPr>
          </a:p>
          <a:p>
            <a:pPr algn="ctr"/>
            <a:endParaRPr lang="en-US" dirty="0"/>
          </a:p>
        </p:txBody>
      </p:sp>
      <p:sp>
        <p:nvSpPr>
          <p:cNvPr id="10" name="TextBox 9"/>
          <p:cNvSpPr txBox="1"/>
          <p:nvPr/>
        </p:nvSpPr>
        <p:spPr>
          <a:xfrm>
            <a:off x="4390889" y="1384458"/>
            <a:ext cx="1120462" cy="523220"/>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پذیرش</a:t>
            </a:r>
            <a:endParaRPr lang="en-US" sz="2800" b="1" dirty="0">
              <a:cs typeface="B Nazanin" panose="00000400000000000000" pitchFamily="2" charset="-78"/>
            </a:endParaRPr>
          </a:p>
        </p:txBody>
      </p:sp>
      <p:sp>
        <p:nvSpPr>
          <p:cNvPr id="11" name="TextBox 10"/>
          <p:cNvSpPr txBox="1"/>
          <p:nvPr/>
        </p:nvSpPr>
        <p:spPr>
          <a:xfrm>
            <a:off x="3978765" y="2910625"/>
            <a:ext cx="2072692" cy="1200329"/>
          </a:xfrm>
          <a:prstGeom prst="rect">
            <a:avLst/>
          </a:prstGeom>
          <a:noFill/>
        </p:spPr>
        <p:txBody>
          <a:bodyPr wrap="square" rtlCol="0">
            <a:spAutoFit/>
          </a:bodyPr>
          <a:lstStyle/>
          <a:p>
            <a:pPr algn="ctr"/>
            <a:r>
              <a:rPr lang="fa-IR" sz="2400" dirty="0">
                <a:latin typeface="Arial" pitchFamily="34" charset="0"/>
                <a:cs typeface="B Nazanin" panose="00000400000000000000" pitchFamily="2" charset="-78"/>
              </a:rPr>
              <a:t>پذیرفتن خلق غمگین و اجازه حضور دادن به آن</a:t>
            </a:r>
            <a:endParaRPr lang="en-US" sz="2400" dirty="0">
              <a:cs typeface="B Nazanin" panose="00000400000000000000" pitchFamily="2" charset="-78"/>
            </a:endParaRPr>
          </a:p>
        </p:txBody>
      </p:sp>
      <p:sp>
        <p:nvSpPr>
          <p:cNvPr id="12" name="TextBox 11"/>
          <p:cNvSpPr txBox="1"/>
          <p:nvPr/>
        </p:nvSpPr>
        <p:spPr>
          <a:xfrm>
            <a:off x="1114026" y="1314002"/>
            <a:ext cx="1339403" cy="523220"/>
          </a:xfrm>
          <a:prstGeom prst="rect">
            <a:avLst/>
          </a:prstGeom>
          <a:noFill/>
        </p:spPr>
        <p:txBody>
          <a:bodyPr wrap="square" rtlCol="0">
            <a:spAutoFit/>
          </a:bodyPr>
          <a:lstStyle/>
          <a:p>
            <a:pPr algn="ctr"/>
            <a:r>
              <a:rPr lang="fa-IR" sz="2800" b="1" dirty="0">
                <a:latin typeface="Arial" pitchFamily="34" charset="0"/>
                <a:cs typeface="B Nazanin" panose="00000400000000000000" pitchFamily="2" charset="-78"/>
              </a:rPr>
              <a:t>رهایی</a:t>
            </a:r>
            <a:endParaRPr lang="en-US" sz="2800" b="1" dirty="0">
              <a:cs typeface="B Nazanin" panose="00000400000000000000" pitchFamily="2" charset="-78"/>
            </a:endParaRPr>
          </a:p>
        </p:txBody>
      </p:sp>
      <p:sp>
        <p:nvSpPr>
          <p:cNvPr id="13" name="TextBox 12"/>
          <p:cNvSpPr txBox="1"/>
          <p:nvPr/>
        </p:nvSpPr>
        <p:spPr>
          <a:xfrm>
            <a:off x="272272" y="2648191"/>
            <a:ext cx="3022909" cy="4154984"/>
          </a:xfrm>
          <a:prstGeom prst="rect">
            <a:avLst/>
          </a:prstGeom>
          <a:noFill/>
        </p:spPr>
        <p:txBody>
          <a:bodyPr wrap="square" rtlCol="0">
            <a:spAutoFit/>
          </a:bodyPr>
          <a:lstStyle/>
          <a:p>
            <a:pPr algn="ctr"/>
            <a:r>
              <a:rPr lang="ar-SA" sz="2400" dirty="0">
                <a:latin typeface="Arial" pitchFamily="34" charset="0"/>
                <a:cs typeface="B Nazanin" panose="00000400000000000000" pitchFamily="2" charset="-78"/>
              </a:rPr>
              <a:t>ما به طور کلی به خیلی چیزها چسبیده ایم: به باورهایمان، رویدادهای خاص، زمانهای خاص، یک منظره، یک خواسته و ... زمانی که یاد بگیریم این چیزها را رها کنیم ، نسبت به آنها آگاهی و پذیرش بیشتری کسب می کنیم و بدین ترتیب مشکلات و مسائل را با ذهنی شفاف تر و گشوده تر بررسی خواهیم </a:t>
            </a:r>
            <a:r>
              <a:rPr lang="ar-SA" sz="2400" dirty="0" smtClean="0">
                <a:latin typeface="Arial" pitchFamily="34" charset="0"/>
                <a:cs typeface="B Nazanin" panose="00000400000000000000" pitchFamily="2" charset="-78"/>
              </a:rPr>
              <a:t>کرد</a:t>
            </a:r>
            <a:r>
              <a:rPr lang="fa-IR" sz="2400" dirty="0" smtClean="0">
                <a:latin typeface="Arial" pitchFamily="34" charset="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403109442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2" y="1583300"/>
            <a:ext cx="10161430" cy="426290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831687" y="652769"/>
            <a:ext cx="2994338" cy="1530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944377" y="1094704"/>
            <a:ext cx="2768958" cy="646331"/>
          </a:xfrm>
          <a:prstGeom prst="rect">
            <a:avLst/>
          </a:prstGeom>
          <a:noFill/>
        </p:spPr>
        <p:txBody>
          <a:bodyPr wrap="square" rtlCol="0">
            <a:spAutoFit/>
          </a:bodyPr>
          <a:lstStyle/>
          <a:p>
            <a:pPr algn="ctr"/>
            <a:r>
              <a:rPr lang="fa-IR" sz="3600" b="1" dirty="0" smtClean="0">
                <a:cs typeface="B Nazanin" panose="00000400000000000000" pitchFamily="2" charset="-78"/>
              </a:rPr>
              <a:t>هدف این درمان </a:t>
            </a:r>
            <a:endParaRPr lang="en-US" sz="3600" b="1" dirty="0">
              <a:cs typeface="B Nazanin" panose="00000400000000000000" pitchFamily="2" charset="-78"/>
            </a:endParaRPr>
          </a:p>
        </p:txBody>
      </p:sp>
      <p:sp>
        <p:nvSpPr>
          <p:cNvPr id="5" name="TextBox 4"/>
          <p:cNvSpPr txBox="1"/>
          <p:nvPr/>
        </p:nvSpPr>
        <p:spPr>
          <a:xfrm>
            <a:off x="1223494" y="2526646"/>
            <a:ext cx="8474298" cy="2092881"/>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هدف این درمان بر هم زدن فرایندهای </a:t>
            </a:r>
            <a:r>
              <a:rPr lang="fa-IR" sz="2800" b="1" dirty="0">
                <a:latin typeface="Arial" pitchFamily="34" charset="0"/>
                <a:cs typeface="B Nazanin" panose="00000400000000000000" pitchFamily="2" charset="-78"/>
              </a:rPr>
              <a:t>خودکار شناختی </a:t>
            </a:r>
            <a:r>
              <a:rPr lang="fa-IR" sz="2800" dirty="0">
                <a:latin typeface="Arial" pitchFamily="34" charset="0"/>
                <a:cs typeface="B Nazanin" panose="00000400000000000000" pitchFamily="2" charset="-78"/>
              </a:rPr>
              <a:t>و آموزش به مراجعان برای کمتر واکنش نشان دادن به محرک‌های وارد شده به فکر است، همچنین </a:t>
            </a:r>
            <a:r>
              <a:rPr lang="fa-IR" sz="2800" dirty="0" smtClean="0">
                <a:latin typeface="Arial" pitchFamily="34" charset="0"/>
                <a:cs typeface="B Nazanin" panose="00000400000000000000" pitchFamily="2" charset="-78"/>
              </a:rPr>
              <a:t>این هدف </a:t>
            </a:r>
            <a:r>
              <a:rPr lang="fa-IR" sz="2800" dirty="0">
                <a:latin typeface="Arial" pitchFamily="34" charset="0"/>
                <a:cs typeface="B Nazanin" panose="00000400000000000000" pitchFamily="2" charset="-78"/>
              </a:rPr>
              <a:t>نیز دنبال می‌شود که مراجع </a:t>
            </a:r>
            <a:r>
              <a:rPr lang="fa-IR" sz="2800" b="1" dirty="0">
                <a:latin typeface="Arial" pitchFamily="34" charset="0"/>
                <a:cs typeface="B Nazanin" panose="00000400000000000000" pitchFamily="2" charset="-78"/>
              </a:rPr>
              <a:t>پذیرش و مشاهده </a:t>
            </a:r>
          </a:p>
          <a:p>
            <a:pPr algn="r"/>
            <a:r>
              <a:rPr lang="fa-IR" sz="2800" dirty="0">
                <a:latin typeface="Arial" pitchFamily="34" charset="0"/>
                <a:cs typeface="B Nazanin" panose="00000400000000000000" pitchFamily="2" charset="-78"/>
              </a:rPr>
              <a:t>بدون قضاوت آن محرک‌ها را بیاموزد</a:t>
            </a:r>
            <a:r>
              <a:rPr lang="fa-IR" sz="2800" dirty="0">
                <a:cs typeface="B Nazanin" panose="00000400000000000000" pitchFamily="2" charset="-78"/>
              </a:rPr>
              <a:t>.</a:t>
            </a:r>
            <a:endParaRPr lang="en-US" sz="2800" dirty="0">
              <a:cs typeface="B Nazanin" panose="00000400000000000000" pitchFamily="2" charset="-78"/>
            </a:endParaRPr>
          </a:p>
          <a:p>
            <a:pPr algn="r"/>
            <a:endParaRPr lang="en-US" dirty="0"/>
          </a:p>
        </p:txBody>
      </p:sp>
    </p:spTree>
    <p:extLst>
      <p:ext uri="{BB962C8B-B14F-4D97-AF65-F5344CB8AC3E}">
        <p14:creationId xmlns:p14="http://schemas.microsoft.com/office/powerpoint/2010/main" val="320940119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1989" y="528589"/>
            <a:ext cx="8667482" cy="861774"/>
          </a:xfrm>
          <a:prstGeom prst="rect">
            <a:avLst/>
          </a:prstGeom>
          <a:noFill/>
        </p:spPr>
        <p:txBody>
          <a:bodyPr wrap="square" rtlCol="0">
            <a:spAutoFit/>
          </a:bodyPr>
          <a:lstStyle/>
          <a:p>
            <a:pPr algn="r"/>
            <a:r>
              <a:rPr lang="fa-IR" sz="3200" b="1" dirty="0">
                <a:latin typeface="Arial" pitchFamily="34" charset="0"/>
                <a:cs typeface="B Nazanin" panose="00000400000000000000" pitchFamily="2" charset="-78"/>
              </a:rPr>
              <a:t>موارد کاربرد بالینی شناخت درمانی مبتنی بر ذهن آگاهی</a:t>
            </a:r>
          </a:p>
          <a:p>
            <a:pPr algn="r"/>
            <a:endParaRPr lang="en-US" dirty="0"/>
          </a:p>
        </p:txBody>
      </p:sp>
      <p:sp>
        <p:nvSpPr>
          <p:cNvPr id="3" name="Rectangle 2"/>
          <p:cNvSpPr/>
          <p:nvPr/>
        </p:nvSpPr>
        <p:spPr>
          <a:xfrm>
            <a:off x="11706896" y="128789"/>
            <a:ext cx="485104" cy="166137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99117" y="1756354"/>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6745" y="1677442"/>
            <a:ext cx="9472408" cy="954107"/>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افسردگی اساسی عود </a:t>
            </a:r>
            <a:r>
              <a:rPr lang="fa-IR" sz="2800" dirty="0" smtClean="0">
                <a:latin typeface="Arial" pitchFamily="34" charset="0"/>
                <a:cs typeface="B Nazanin" panose="00000400000000000000" pitchFamily="2" charset="-78"/>
              </a:rPr>
              <a:t>کننده (</a:t>
            </a:r>
            <a:r>
              <a:rPr lang="fa-IR" sz="2800" dirty="0">
                <a:latin typeface="Arial" pitchFamily="34" charset="0"/>
                <a:cs typeface="B Nazanin" panose="00000400000000000000" pitchFamily="2" charset="-78"/>
              </a:rPr>
              <a:t>احتمال عود بعد از دو یا سه دوره افسردگی در </a:t>
            </a:r>
            <a:r>
              <a:rPr lang="fa-IR" sz="2800" dirty="0" smtClean="0">
                <a:latin typeface="Arial" pitchFamily="34" charset="0"/>
                <a:cs typeface="B Nazanin" panose="00000400000000000000" pitchFamily="2" charset="-78"/>
              </a:rPr>
              <a:t>حدود 80 یا 90 درصد است).</a:t>
            </a:r>
            <a:endParaRPr lang="en-US" sz="2800" dirty="0">
              <a:cs typeface="B Nazanin" panose="00000400000000000000" pitchFamily="2" charset="-78"/>
            </a:endParaRPr>
          </a:p>
        </p:txBody>
      </p:sp>
      <p:sp>
        <p:nvSpPr>
          <p:cNvPr id="11" name="TextBox 10"/>
          <p:cNvSpPr txBox="1"/>
          <p:nvPr/>
        </p:nvSpPr>
        <p:spPr>
          <a:xfrm>
            <a:off x="8448533" y="3046665"/>
            <a:ext cx="2060620" cy="523220"/>
          </a:xfrm>
          <a:prstGeom prst="rect">
            <a:avLst/>
          </a:prstGeom>
          <a:noFill/>
        </p:spPr>
        <p:txBody>
          <a:bodyPr wrap="square" rtlCol="0">
            <a:spAutoFit/>
          </a:bodyPr>
          <a:lstStyle/>
          <a:p>
            <a:pPr algn="r"/>
            <a:r>
              <a:rPr lang="fa-IR" sz="2800" dirty="0" smtClean="0">
                <a:latin typeface="Arial" pitchFamily="34" charset="0"/>
                <a:cs typeface="B Nazanin" panose="00000400000000000000" pitchFamily="2" charset="-78"/>
              </a:rPr>
              <a:t>اضطراب</a:t>
            </a:r>
            <a:endParaRPr lang="fa-IR" sz="2800" dirty="0">
              <a:latin typeface="Arial" pitchFamily="34" charset="0"/>
              <a:cs typeface="B Nazanin" panose="00000400000000000000" pitchFamily="2" charset="-78"/>
            </a:endParaRPr>
          </a:p>
        </p:txBody>
      </p:sp>
      <p:sp>
        <p:nvSpPr>
          <p:cNvPr id="15" name="TextBox 14"/>
          <p:cNvSpPr txBox="1"/>
          <p:nvPr/>
        </p:nvSpPr>
        <p:spPr>
          <a:xfrm>
            <a:off x="2871989" y="3029477"/>
            <a:ext cx="2382592"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پرخاشگری</a:t>
            </a:r>
          </a:p>
          <a:p>
            <a:endParaRPr lang="en-US" dirty="0"/>
          </a:p>
        </p:txBody>
      </p:sp>
      <p:sp>
        <p:nvSpPr>
          <p:cNvPr id="16" name="Rectangle 15"/>
          <p:cNvSpPr/>
          <p:nvPr/>
        </p:nvSpPr>
        <p:spPr>
          <a:xfrm>
            <a:off x="5347942" y="4474364"/>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706627" y="5832563"/>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699117" y="4474364"/>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47943" y="3140327"/>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99117" y="3116165"/>
            <a:ext cx="425007" cy="3842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834907" y="4335364"/>
            <a:ext cx="1674246" cy="523220"/>
          </a:xfrm>
          <a:prstGeom prst="rect">
            <a:avLst/>
          </a:prstGeom>
          <a:noFill/>
        </p:spPr>
        <p:txBody>
          <a:bodyPr wrap="square" rtlCol="0">
            <a:spAutoFit/>
          </a:bodyPr>
          <a:lstStyle/>
          <a:p>
            <a:pPr algn="r"/>
            <a:r>
              <a:rPr lang="fa-IR" sz="2800" dirty="0" smtClean="0">
                <a:cs typeface="B Nazanin" panose="00000400000000000000" pitchFamily="2" charset="-78"/>
              </a:rPr>
              <a:t>وسواس</a:t>
            </a:r>
            <a:endParaRPr lang="en-US" sz="2800" dirty="0">
              <a:cs typeface="B Nazanin" panose="00000400000000000000" pitchFamily="2" charset="-78"/>
            </a:endParaRPr>
          </a:p>
        </p:txBody>
      </p:sp>
      <p:sp>
        <p:nvSpPr>
          <p:cNvPr id="22" name="TextBox 21"/>
          <p:cNvSpPr txBox="1"/>
          <p:nvPr/>
        </p:nvSpPr>
        <p:spPr>
          <a:xfrm>
            <a:off x="3746132" y="4404864"/>
            <a:ext cx="1506828" cy="523220"/>
          </a:xfrm>
          <a:prstGeom prst="rect">
            <a:avLst/>
          </a:prstGeom>
          <a:noFill/>
        </p:spPr>
        <p:txBody>
          <a:bodyPr wrap="square" rtlCol="0">
            <a:spAutoFit/>
          </a:bodyPr>
          <a:lstStyle/>
          <a:p>
            <a:pPr algn="r"/>
            <a:r>
              <a:rPr lang="fa-IR" sz="2800" dirty="0" smtClean="0">
                <a:cs typeface="B Nazanin" panose="00000400000000000000" pitchFamily="2" charset="-78"/>
              </a:rPr>
              <a:t>اعتیاد</a:t>
            </a:r>
            <a:endParaRPr lang="en-US" sz="2800" dirty="0">
              <a:cs typeface="B Nazanin" panose="00000400000000000000" pitchFamily="2" charset="-78"/>
            </a:endParaRPr>
          </a:p>
        </p:txBody>
      </p:sp>
      <p:sp>
        <p:nvSpPr>
          <p:cNvPr id="23" name="TextBox 22"/>
          <p:cNvSpPr txBox="1"/>
          <p:nvPr/>
        </p:nvSpPr>
        <p:spPr>
          <a:xfrm>
            <a:off x="8332627" y="5763063"/>
            <a:ext cx="2292432" cy="523220"/>
          </a:xfrm>
          <a:prstGeom prst="rect">
            <a:avLst/>
          </a:prstGeom>
          <a:noFill/>
        </p:spPr>
        <p:txBody>
          <a:bodyPr wrap="square" rtlCol="0">
            <a:spAutoFit/>
          </a:bodyPr>
          <a:lstStyle/>
          <a:p>
            <a:pPr algn="r"/>
            <a:r>
              <a:rPr lang="fa-IR" sz="2800" dirty="0" smtClean="0">
                <a:cs typeface="B Nazanin" panose="00000400000000000000" pitchFamily="2" charset="-78"/>
              </a:rPr>
              <a:t>روابط بین فردی</a:t>
            </a:r>
            <a:endParaRPr lang="en-US" sz="2800" dirty="0">
              <a:cs typeface="B Nazanin" panose="00000400000000000000" pitchFamily="2" charset="-78"/>
            </a:endParaRPr>
          </a:p>
        </p:txBody>
      </p:sp>
    </p:spTree>
    <p:extLst>
      <p:ext uri="{BB962C8B-B14F-4D97-AF65-F5344CB8AC3E}">
        <p14:creationId xmlns:p14="http://schemas.microsoft.com/office/powerpoint/2010/main" val="152494793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833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3640" y="553791"/>
            <a:ext cx="11256136" cy="59242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50828" y="1056068"/>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50796" y="1012205"/>
            <a:ext cx="4958366" cy="584775"/>
          </a:xfrm>
          <a:prstGeom prst="rect">
            <a:avLst/>
          </a:prstGeom>
          <a:noFill/>
        </p:spPr>
        <p:txBody>
          <a:bodyPr wrap="square" rtlCol="0">
            <a:spAutoFit/>
          </a:bodyPr>
          <a:lstStyle/>
          <a:p>
            <a:pPr algn="r"/>
            <a:r>
              <a:rPr lang="fa-IR" sz="3200" b="1" dirty="0">
                <a:cs typeface="B Nazanin" panose="00000400000000000000" pitchFamily="2" charset="-78"/>
              </a:rPr>
              <a:t>جوهره اصلی ذهن آگاهی:</a:t>
            </a:r>
            <a:r>
              <a:rPr lang="fa-IR" sz="3200" b="1" dirty="0"/>
              <a:t> </a:t>
            </a:r>
          </a:p>
        </p:txBody>
      </p:sp>
      <p:sp>
        <p:nvSpPr>
          <p:cNvPr id="6" name="TextBox 5"/>
          <p:cNvSpPr txBox="1"/>
          <p:nvPr/>
        </p:nvSpPr>
        <p:spPr>
          <a:xfrm>
            <a:off x="1184858" y="1799869"/>
            <a:ext cx="9324304" cy="4678204"/>
          </a:xfrm>
          <a:prstGeom prst="rect">
            <a:avLst/>
          </a:prstGeom>
          <a:noFill/>
        </p:spPr>
        <p:txBody>
          <a:bodyPr wrap="square" rtlCol="0">
            <a:spAutoFit/>
          </a:bodyPr>
          <a:lstStyle/>
          <a:p>
            <a:pPr algn="just" rtl="1">
              <a:buNone/>
            </a:pPr>
            <a:r>
              <a:rPr lang="fa-IR" sz="2800" b="1" dirty="0">
                <a:cs typeface="B Nazanin" panose="00000400000000000000" pitchFamily="2" charset="-78"/>
              </a:rPr>
              <a:t>حالت بودن در برابر حالت انجام دادن      </a:t>
            </a:r>
            <a:r>
              <a:rPr lang="en-GB" sz="2800" b="1" dirty="0">
                <a:cs typeface="B Nazanin" panose="00000400000000000000" pitchFamily="2" charset="-78"/>
              </a:rPr>
              <a:t>‘</a:t>
            </a:r>
            <a:r>
              <a:rPr lang="en-GB" sz="2800" b="1" dirty="0">
                <a:latin typeface="Times New Roman" pitchFamily="18" charset="0"/>
                <a:cs typeface="B Nazanin" panose="00000400000000000000" pitchFamily="2" charset="-78"/>
              </a:rPr>
              <a:t>Doing</a:t>
            </a:r>
            <a:r>
              <a:rPr lang="en-GB" sz="2800" b="1" dirty="0">
                <a:cs typeface="B Nazanin" panose="00000400000000000000" pitchFamily="2" charset="-78"/>
              </a:rPr>
              <a:t>’</a:t>
            </a:r>
            <a:r>
              <a:rPr lang="fa-IR" sz="2800" b="1" dirty="0">
                <a:cs typeface="B Nazanin" panose="00000400000000000000" pitchFamily="2" charset="-78"/>
              </a:rPr>
              <a:t>   </a:t>
            </a:r>
            <a:r>
              <a:rPr lang="en-GB" sz="2800" b="1" dirty="0">
                <a:latin typeface="Times New Roman" pitchFamily="18" charset="0"/>
                <a:cs typeface="B Nazanin" panose="00000400000000000000" pitchFamily="2" charset="-78"/>
              </a:rPr>
              <a:t>vs.</a:t>
            </a:r>
            <a:r>
              <a:rPr lang="fa-IR" sz="2800" dirty="0">
                <a:cs typeface="B Nazanin" panose="00000400000000000000" pitchFamily="2" charset="-78"/>
              </a:rPr>
              <a:t>  </a:t>
            </a:r>
            <a:r>
              <a:rPr lang="en-GB" sz="2800" b="1" dirty="0">
                <a:cs typeface="B Nazanin" panose="00000400000000000000" pitchFamily="2" charset="-78"/>
              </a:rPr>
              <a:t>‘</a:t>
            </a:r>
            <a:r>
              <a:rPr lang="en-GB" sz="2800" b="1" dirty="0">
                <a:latin typeface="Times New Roman" pitchFamily="18" charset="0"/>
                <a:cs typeface="B Nazanin" panose="00000400000000000000" pitchFamily="2" charset="-78"/>
              </a:rPr>
              <a:t>Being</a:t>
            </a:r>
            <a:r>
              <a:rPr lang="en-GB" sz="2800" b="1" dirty="0">
                <a:cs typeface="B Nazanin" panose="00000400000000000000" pitchFamily="2" charset="-78"/>
              </a:rPr>
              <a:t>’</a:t>
            </a:r>
            <a:endParaRPr lang="fa-IR" sz="2800" b="1" dirty="0">
              <a:cs typeface="B Nazanin" panose="00000400000000000000" pitchFamily="2" charset="-78"/>
            </a:endParaRPr>
          </a:p>
          <a:p>
            <a:pPr algn="just" rtl="1">
              <a:buNone/>
            </a:pPr>
            <a:r>
              <a:rPr lang="fa-IR" sz="2800" dirty="0">
                <a:latin typeface="Times New Roman" pitchFamily="18" charset="0"/>
                <a:cs typeface="B Nazanin" panose="00000400000000000000" pitchFamily="2" charset="-78"/>
              </a:rPr>
              <a:t> </a:t>
            </a:r>
            <a:r>
              <a:rPr lang="fa-IR" sz="2800" b="1" dirty="0" smtClean="0">
                <a:latin typeface="Arial" pitchFamily="34" charset="0"/>
                <a:cs typeface="B Nazanin" panose="00000400000000000000" pitchFamily="2" charset="-78"/>
              </a:rPr>
              <a:t>حالت </a:t>
            </a:r>
            <a:r>
              <a:rPr lang="fa-IR" sz="2800" b="1" dirty="0">
                <a:latin typeface="Arial" pitchFamily="34" charset="0"/>
                <a:cs typeface="B Nazanin" panose="00000400000000000000" pitchFamily="2" charset="-78"/>
              </a:rPr>
              <a:t>انجام دادن </a:t>
            </a:r>
            <a:r>
              <a:rPr lang="fa-IR" sz="2800" dirty="0">
                <a:latin typeface="Arial" pitchFamily="34" charset="0"/>
                <a:cs typeface="B Nazanin" panose="00000400000000000000" pitchFamily="2" charset="-78"/>
              </a:rPr>
              <a:t>عبارت است </a:t>
            </a:r>
            <a:r>
              <a:rPr lang="fa-IR" sz="2800" dirty="0" smtClean="0">
                <a:latin typeface="Arial" pitchFamily="34" charset="0"/>
                <a:cs typeface="B Nazanin" panose="00000400000000000000" pitchFamily="2" charset="-78"/>
              </a:rPr>
              <a:t>از طرح </a:t>
            </a:r>
            <a:r>
              <a:rPr lang="fa-IR" sz="2800" dirty="0">
                <a:latin typeface="Arial" pitchFamily="34" charset="0"/>
                <a:cs typeface="B Nazanin" panose="00000400000000000000" pitchFamily="2" charset="-78"/>
              </a:rPr>
              <a:t>ریزی، خیال پردازی، تحلیل دقیق، حل مسئله، قضاوت و مقایسه شرایط کنونی با شرایط مورد نظر برای کاهش فاصله و به طور کلی هدفگرا بودن، مثال بیرونی: کاهش فاصله با عمل رانندگی و رسیدن به مقصد؛ مثال درونی: غمگینی و نشخوار فکری برای کاهش فاصله ما با شادی و حل شدن غمگینی(شیر سریز شده))</a:t>
            </a:r>
          </a:p>
          <a:p>
            <a:pPr algn="just" rtl="1">
              <a:buNone/>
            </a:pPr>
            <a:r>
              <a:rPr lang="fa-IR" sz="2800" dirty="0" smtClean="0">
                <a:latin typeface="Arial" pitchFamily="34" charset="0"/>
                <a:cs typeface="B Nazanin" panose="00000400000000000000" pitchFamily="2" charset="-78"/>
              </a:rPr>
              <a:t> </a:t>
            </a:r>
            <a:r>
              <a:rPr lang="fa-IR" sz="2800" b="1" dirty="0" smtClean="0">
                <a:latin typeface="Arial" pitchFamily="34" charset="0"/>
                <a:cs typeface="B Nazanin" panose="00000400000000000000" pitchFamily="2" charset="-78"/>
              </a:rPr>
              <a:t>حالت </a:t>
            </a:r>
            <a:r>
              <a:rPr lang="fa-IR" sz="2800" b="1" dirty="0">
                <a:latin typeface="Arial" pitchFamily="34" charset="0"/>
                <a:cs typeface="B Nazanin" panose="00000400000000000000" pitchFamily="2" charset="-78"/>
              </a:rPr>
              <a:t>بودن </a:t>
            </a:r>
            <a:r>
              <a:rPr lang="fa-IR" sz="2800" dirty="0">
                <a:latin typeface="Arial" pitchFamily="34" charset="0"/>
                <a:cs typeface="B Nazanin" panose="00000400000000000000" pitchFamily="2" charset="-78"/>
              </a:rPr>
              <a:t>عبارت است ازشناخت ضمنی</a:t>
            </a:r>
            <a:r>
              <a:rPr lang="fa-IR" sz="2800" dirty="0" smtClean="0">
                <a:latin typeface="Arial" pitchFamily="34" charset="0"/>
                <a:cs typeface="B Nazanin" panose="00000400000000000000" pitchFamily="2" charset="-78"/>
              </a:rPr>
              <a:t>، شهودی، غیرمفهومی </a:t>
            </a:r>
            <a:r>
              <a:rPr lang="fa-IR" sz="2800" dirty="0">
                <a:latin typeface="Arial" pitchFamily="34" charset="0"/>
                <a:cs typeface="B Nazanin" panose="00000400000000000000" pitchFamily="2" charset="-78"/>
              </a:rPr>
              <a:t>و مستقیم وقایع </a:t>
            </a:r>
            <a:r>
              <a:rPr lang="fa-IR" sz="2800" dirty="0" smtClean="0">
                <a:latin typeface="Arial" pitchFamily="34" charset="0"/>
                <a:cs typeface="B Nazanin" panose="00000400000000000000" pitchFamily="2" charset="-78"/>
              </a:rPr>
              <a:t>جاری، شناخت </a:t>
            </a:r>
            <a:r>
              <a:rPr lang="fa-IR" sz="2800" dirty="0">
                <a:latin typeface="Arial" pitchFamily="34" charset="0"/>
                <a:cs typeface="B Nazanin" panose="00000400000000000000" pitchFamily="2" charset="-78"/>
              </a:rPr>
              <a:t>کاری که در حال انجام آن می باشیم و آگاهی فوری از </a:t>
            </a:r>
            <a:r>
              <a:rPr lang="fa-IR" sz="2800" dirty="0" smtClean="0">
                <a:latin typeface="Arial" pitchFamily="34" charset="0"/>
                <a:cs typeface="B Nazanin" panose="00000400000000000000" pitchFamily="2" charset="-78"/>
              </a:rPr>
              <a:t>آن، توجه </a:t>
            </a:r>
            <a:r>
              <a:rPr lang="fa-IR" sz="2800" dirty="0">
                <a:latin typeface="Arial" pitchFamily="34" charset="0"/>
                <a:cs typeface="B Nazanin" panose="00000400000000000000" pitchFamily="2" charset="-78"/>
              </a:rPr>
              <a:t>به </a:t>
            </a:r>
            <a:r>
              <a:rPr lang="fa-IR" sz="2800" dirty="0" smtClean="0">
                <a:latin typeface="Arial" pitchFamily="34" charset="0"/>
                <a:cs typeface="B Nazanin" panose="00000400000000000000" pitchFamily="2" charset="-78"/>
              </a:rPr>
              <a:t>منظره ها، بوها، حس </a:t>
            </a:r>
            <a:r>
              <a:rPr lang="fa-IR" sz="2800" dirty="0">
                <a:latin typeface="Arial" pitchFamily="34" charset="0"/>
                <a:cs typeface="B Nazanin" panose="00000400000000000000" pitchFamily="2" charset="-78"/>
              </a:rPr>
              <a:t>ها </a:t>
            </a:r>
            <a:r>
              <a:rPr lang="fa-IR" sz="2800" dirty="0" smtClean="0">
                <a:latin typeface="Arial" pitchFamily="34" charset="0"/>
                <a:cs typeface="B Nazanin" panose="00000400000000000000" pitchFamily="2" charset="-78"/>
              </a:rPr>
              <a:t>و مزه </a:t>
            </a:r>
            <a:r>
              <a:rPr lang="fa-IR" sz="2800" dirty="0">
                <a:latin typeface="Arial" pitchFamily="34" charset="0"/>
                <a:cs typeface="B Nazanin" panose="00000400000000000000" pitchFamily="2" charset="-78"/>
              </a:rPr>
              <a:t>هایی که در حالت انجام دادن توجه کمتری به آنها می شود.</a:t>
            </a:r>
          </a:p>
          <a:p>
            <a:pPr algn="r"/>
            <a:endParaRPr lang="en-US" dirty="0"/>
          </a:p>
        </p:txBody>
      </p:sp>
    </p:spTree>
    <p:extLst>
      <p:ext uri="{BB962C8B-B14F-4D97-AF65-F5344CB8AC3E}">
        <p14:creationId xmlns:p14="http://schemas.microsoft.com/office/powerpoint/2010/main" val="264593378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16744" y="244698"/>
            <a:ext cx="575256" cy="16613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59144" y="645157"/>
            <a:ext cx="3335628" cy="584775"/>
          </a:xfrm>
          <a:prstGeom prst="rect">
            <a:avLst/>
          </a:prstGeom>
          <a:noFill/>
        </p:spPr>
        <p:txBody>
          <a:bodyPr wrap="square" rtlCol="0">
            <a:spAutoFit/>
          </a:bodyPr>
          <a:lstStyle/>
          <a:p>
            <a:pPr algn="r"/>
            <a:r>
              <a:rPr lang="fa-IR" sz="3200" b="1" dirty="0" smtClean="0">
                <a:cs typeface="B Nazanin" panose="00000400000000000000" pitchFamily="2" charset="-78"/>
              </a:rPr>
              <a:t>مفهوم حضور ذهن</a:t>
            </a:r>
            <a:endParaRPr lang="en-US" sz="3200" b="1" dirty="0">
              <a:cs typeface="B Nazanin" panose="00000400000000000000" pitchFamily="2" charset="-78"/>
            </a:endParaRPr>
          </a:p>
        </p:txBody>
      </p:sp>
      <p:sp>
        <p:nvSpPr>
          <p:cNvPr id="4" name="TextBox 3"/>
          <p:cNvSpPr txBox="1"/>
          <p:nvPr/>
        </p:nvSpPr>
        <p:spPr>
          <a:xfrm>
            <a:off x="180305" y="1674254"/>
            <a:ext cx="10534918" cy="1384995"/>
          </a:xfrm>
          <a:prstGeom prst="rect">
            <a:avLst/>
          </a:prstGeom>
          <a:noFill/>
        </p:spPr>
        <p:txBody>
          <a:bodyPr wrap="square" rtlCol="0">
            <a:spAutoFit/>
          </a:bodyPr>
          <a:lstStyle/>
          <a:p>
            <a:pPr algn="r"/>
            <a:r>
              <a:rPr lang="fa-IR" sz="2800" dirty="0" smtClean="0">
                <a:cs typeface="B Nazanin" panose="00000400000000000000" pitchFamily="2" charset="-78"/>
              </a:rPr>
              <a:t>ذهن </a:t>
            </a:r>
            <a:r>
              <a:rPr lang="fa-IR" sz="2800" dirty="0">
                <a:cs typeface="B Nazanin" panose="00000400000000000000" pitchFamily="2" charset="-78"/>
              </a:rPr>
              <a:t>آگاهی شامل یک آگاهی پذیرا و عاری از قضاوت از وقایع جاری می باشد. افراد ذهن آگاه واقعیات درونی و بیرونی را آزادانه و بدون تحریف درک می کنند و توانایی زیادی در رویارویی با دامنه گسترده ای از تفکرات، هیجانات و تجربه ها (اعم از خوشایند و ناخوشایند) دارند.</a:t>
            </a:r>
            <a:endParaRPr lang="en-US" sz="2800" dirty="0">
              <a:cs typeface="B Nazanin" panose="00000400000000000000" pitchFamily="2" charset="-78"/>
            </a:endParaRPr>
          </a:p>
        </p:txBody>
      </p:sp>
      <p:sp>
        <p:nvSpPr>
          <p:cNvPr id="5" name="TextBox 4"/>
          <p:cNvSpPr txBox="1"/>
          <p:nvPr/>
        </p:nvSpPr>
        <p:spPr>
          <a:xfrm>
            <a:off x="180306" y="4288664"/>
            <a:ext cx="10534918" cy="1384995"/>
          </a:xfrm>
          <a:prstGeom prst="rect">
            <a:avLst/>
          </a:prstGeom>
          <a:noFill/>
        </p:spPr>
        <p:txBody>
          <a:bodyPr wrap="square" rtlCol="0">
            <a:spAutoFit/>
          </a:bodyPr>
          <a:lstStyle/>
          <a:p>
            <a:pPr algn="r"/>
            <a:r>
              <a:rPr lang="fa-IR" sz="2800" dirty="0">
                <a:cs typeface="B Nazanin" panose="00000400000000000000" pitchFamily="2" charset="-78"/>
              </a:rPr>
              <a:t>ابزاری برای رهایی خود از الگوهای رنج آوریست که مسبب دشواری و درد است. در نتیجه حضور ذهن ما را قادر می سازد آسیب پذیری های جهانی و چالش های بخش ذاتی انسان را دیده و با آن کار نماییم.</a:t>
            </a:r>
            <a:endParaRPr lang="en-US" sz="2800" dirty="0">
              <a:cs typeface="B Nazanin" panose="00000400000000000000" pitchFamily="2" charset="-78"/>
            </a:endParaRPr>
          </a:p>
        </p:txBody>
      </p:sp>
      <p:sp>
        <p:nvSpPr>
          <p:cNvPr id="8" name="Oval 7"/>
          <p:cNvSpPr/>
          <p:nvPr/>
        </p:nvSpPr>
        <p:spPr>
          <a:xfrm>
            <a:off x="10876209" y="1732209"/>
            <a:ext cx="386366" cy="34772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876209" y="4391694"/>
            <a:ext cx="386366" cy="34772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1315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356834"/>
            <a:ext cx="10457646" cy="1661993"/>
          </a:xfrm>
          <a:prstGeom prst="rect">
            <a:avLst/>
          </a:prstGeom>
          <a:noFill/>
        </p:spPr>
        <p:txBody>
          <a:bodyPr wrap="square" rtlCol="0">
            <a:spAutoFit/>
          </a:bodyPr>
          <a:lstStyle/>
          <a:p>
            <a:pPr algn="r"/>
            <a:r>
              <a:rPr lang="fa-IR" sz="2800" dirty="0">
                <a:cs typeface="B Nazanin" panose="00000400000000000000" pitchFamily="2" charset="-78"/>
              </a:rPr>
              <a:t>ذهن آگاهی به زبان ساده به معنای آگاه بودن از افکار، رفتار، هیجانات و احساسات است و شکل خاصی از توجه محسوب می شود که در آن دو عنصر اساسی: 1) حضور در زمان اکنون</a:t>
            </a:r>
            <a:r>
              <a:rPr lang="fa-IR" sz="2800" dirty="0" smtClean="0">
                <a:cs typeface="B Nazanin" panose="00000400000000000000" pitchFamily="2" charset="-78"/>
              </a:rPr>
              <a:t>.</a:t>
            </a:r>
            <a:endParaRPr lang="en-US" sz="2800" dirty="0" smtClean="0">
              <a:cs typeface="B Nazanin" panose="00000400000000000000" pitchFamily="2" charset="-78"/>
            </a:endParaRPr>
          </a:p>
          <a:p>
            <a:pPr algn="r"/>
            <a:r>
              <a:rPr lang="fa-IR" sz="2800" dirty="0" smtClean="0">
                <a:cs typeface="B Nazanin" panose="00000400000000000000" pitchFamily="2" charset="-78"/>
              </a:rPr>
              <a:t> 2) </a:t>
            </a:r>
            <a:r>
              <a:rPr lang="fa-IR" sz="2800" dirty="0">
                <a:cs typeface="B Nazanin" panose="00000400000000000000" pitchFamily="2" charset="-78"/>
              </a:rPr>
              <a:t>قضاوت نکردن در مورد رخدادها و کنش ها و واکنش ها نقش اصلی را به عهده دارند.</a:t>
            </a:r>
            <a:endParaRPr lang="en-US" sz="2800" dirty="0">
              <a:cs typeface="B Nazanin" panose="00000400000000000000" pitchFamily="2" charset="-78"/>
            </a:endParaRPr>
          </a:p>
          <a:p>
            <a:pPr algn="r"/>
            <a:endParaRPr lang="en-US" dirty="0"/>
          </a:p>
        </p:txBody>
      </p:sp>
      <p:sp>
        <p:nvSpPr>
          <p:cNvPr id="3" name="Rectangle 2"/>
          <p:cNvSpPr/>
          <p:nvPr/>
        </p:nvSpPr>
        <p:spPr>
          <a:xfrm>
            <a:off x="11616744" y="244699"/>
            <a:ext cx="575256" cy="166137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06874" y="645157"/>
            <a:ext cx="2949262" cy="584775"/>
          </a:xfrm>
          <a:prstGeom prst="rect">
            <a:avLst/>
          </a:prstGeom>
          <a:noFill/>
        </p:spPr>
        <p:txBody>
          <a:bodyPr wrap="square" rtlCol="0">
            <a:spAutoFit/>
          </a:bodyPr>
          <a:lstStyle/>
          <a:p>
            <a:pPr algn="r"/>
            <a:r>
              <a:rPr lang="fa-IR" sz="3200" b="1" dirty="0">
                <a:cs typeface="B Nazanin" panose="00000400000000000000" pitchFamily="2" charset="-78"/>
              </a:rPr>
              <a:t>مفهوم حضور </a:t>
            </a:r>
            <a:r>
              <a:rPr lang="fa-IR" sz="3200" b="1" dirty="0" smtClean="0">
                <a:cs typeface="B Nazanin" panose="00000400000000000000" pitchFamily="2" charset="-78"/>
              </a:rPr>
              <a:t>ذهن</a:t>
            </a:r>
            <a:endParaRPr lang="en-US" sz="3200" b="1" dirty="0">
              <a:cs typeface="B Nazanin" panose="00000400000000000000" pitchFamily="2" charset="-78"/>
            </a:endParaRPr>
          </a:p>
        </p:txBody>
      </p:sp>
      <p:sp>
        <p:nvSpPr>
          <p:cNvPr id="5" name="Oval 4"/>
          <p:cNvSpPr/>
          <p:nvPr/>
        </p:nvSpPr>
        <p:spPr>
          <a:xfrm>
            <a:off x="10869770" y="2472742"/>
            <a:ext cx="386366" cy="34772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9136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1059" y="622012"/>
            <a:ext cx="4790941" cy="16227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59899" y="1140993"/>
            <a:ext cx="3709115" cy="584775"/>
          </a:xfrm>
          <a:prstGeom prst="rect">
            <a:avLst/>
          </a:prstGeom>
          <a:noFill/>
        </p:spPr>
        <p:txBody>
          <a:bodyPr wrap="square" rtlCol="0">
            <a:spAutoFit/>
          </a:bodyPr>
          <a:lstStyle/>
          <a:p>
            <a:pPr algn="r"/>
            <a:r>
              <a:rPr lang="fa-IR" sz="3200" b="1" dirty="0" smtClean="0"/>
              <a:t>آموزش ذهن آگاهی</a:t>
            </a:r>
            <a:endParaRPr lang="en-US" sz="3200" b="1" dirty="0">
              <a:cs typeface="B Nazanin" panose="00000400000000000000" pitchFamily="2" charset="-78"/>
            </a:endParaRPr>
          </a:p>
        </p:txBody>
      </p:sp>
      <p:sp>
        <p:nvSpPr>
          <p:cNvPr id="4" name="Oval 3"/>
          <p:cNvSpPr/>
          <p:nvPr/>
        </p:nvSpPr>
        <p:spPr>
          <a:xfrm>
            <a:off x="7559899" y="2743200"/>
            <a:ext cx="3335628" cy="279471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26654" y="2743200"/>
            <a:ext cx="3335628" cy="2794715"/>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4901" y="3601948"/>
            <a:ext cx="2485623" cy="1077218"/>
          </a:xfrm>
          <a:prstGeom prst="rect">
            <a:avLst/>
          </a:prstGeom>
          <a:noFill/>
        </p:spPr>
        <p:txBody>
          <a:bodyPr wrap="square" rtlCol="0">
            <a:spAutoFit/>
          </a:bodyPr>
          <a:lstStyle/>
          <a:p>
            <a:pPr algn="ctr"/>
            <a:r>
              <a:rPr lang="fa-IR" sz="3200" b="1" dirty="0" smtClean="0">
                <a:cs typeface="B Nazanin" panose="00000400000000000000" pitchFamily="2" charset="-78"/>
              </a:rPr>
              <a:t>روش های</a:t>
            </a:r>
          </a:p>
          <a:p>
            <a:pPr algn="ctr"/>
            <a:r>
              <a:rPr lang="fa-IR" sz="3200" b="1" dirty="0" smtClean="0">
                <a:cs typeface="B Nazanin" panose="00000400000000000000" pitchFamily="2" charset="-78"/>
              </a:rPr>
              <a:t> رسمی</a:t>
            </a:r>
            <a:endParaRPr lang="en-US" sz="3200" b="1" dirty="0">
              <a:cs typeface="B Nazanin" panose="00000400000000000000" pitchFamily="2" charset="-78"/>
            </a:endParaRPr>
          </a:p>
        </p:txBody>
      </p:sp>
      <p:sp>
        <p:nvSpPr>
          <p:cNvPr id="7" name="TextBox 6"/>
          <p:cNvSpPr txBox="1"/>
          <p:nvPr/>
        </p:nvSpPr>
        <p:spPr>
          <a:xfrm>
            <a:off x="2605825" y="3601948"/>
            <a:ext cx="1777285" cy="1077218"/>
          </a:xfrm>
          <a:prstGeom prst="rect">
            <a:avLst/>
          </a:prstGeom>
          <a:noFill/>
        </p:spPr>
        <p:txBody>
          <a:bodyPr wrap="square" rtlCol="0">
            <a:spAutoFit/>
          </a:bodyPr>
          <a:lstStyle/>
          <a:p>
            <a:pPr algn="ctr"/>
            <a:r>
              <a:rPr lang="fa-IR" sz="3200" b="1" dirty="0" smtClean="0">
                <a:cs typeface="B Nazanin" panose="00000400000000000000" pitchFamily="2" charset="-78"/>
              </a:rPr>
              <a:t>روش های</a:t>
            </a:r>
          </a:p>
          <a:p>
            <a:pPr algn="ctr"/>
            <a:r>
              <a:rPr lang="fa-IR" sz="3200" b="1" dirty="0" smtClean="0">
                <a:cs typeface="B Nazanin" panose="00000400000000000000" pitchFamily="2" charset="-78"/>
              </a:rPr>
              <a:t>غیررسمی</a:t>
            </a:r>
            <a:endParaRPr lang="en-US" sz="3200" b="1" dirty="0">
              <a:cs typeface="B Nazanin" panose="00000400000000000000" pitchFamily="2" charset="-78"/>
            </a:endParaRPr>
          </a:p>
        </p:txBody>
      </p:sp>
    </p:spTree>
    <p:extLst>
      <p:ext uri="{BB962C8B-B14F-4D97-AF65-F5344CB8AC3E}">
        <p14:creationId xmlns:p14="http://schemas.microsoft.com/office/powerpoint/2010/main" val="97835755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220" y="0"/>
            <a:ext cx="1468191" cy="239547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78073" y="875763"/>
            <a:ext cx="3490175" cy="584775"/>
          </a:xfrm>
          <a:prstGeom prst="rect">
            <a:avLst/>
          </a:prstGeom>
          <a:noFill/>
        </p:spPr>
        <p:txBody>
          <a:bodyPr wrap="square" rtlCol="0">
            <a:spAutoFit/>
          </a:bodyPr>
          <a:lstStyle/>
          <a:p>
            <a:pPr algn="r"/>
            <a:r>
              <a:rPr lang="fa-IR" sz="3200" b="1" dirty="0" smtClean="0">
                <a:cs typeface="B Nazanin" panose="00000400000000000000" pitchFamily="2" charset="-78"/>
              </a:rPr>
              <a:t>روش های رسمی</a:t>
            </a:r>
            <a:endParaRPr lang="en-US" sz="3200" b="1" dirty="0">
              <a:cs typeface="B Nazanin" panose="00000400000000000000" pitchFamily="2" charset="-78"/>
            </a:endParaRPr>
          </a:p>
        </p:txBody>
      </p:sp>
      <p:sp>
        <p:nvSpPr>
          <p:cNvPr id="4" name="TextBox 3"/>
          <p:cNvSpPr txBox="1"/>
          <p:nvPr/>
        </p:nvSpPr>
        <p:spPr>
          <a:xfrm>
            <a:off x="4089042" y="1838301"/>
            <a:ext cx="5190186"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ذهن آگاهی تنفس(در حال خوابیده و نشسته)</a:t>
            </a:r>
          </a:p>
          <a:p>
            <a:pPr algn="r"/>
            <a:endParaRPr lang="en-US" dirty="0"/>
          </a:p>
        </p:txBody>
      </p:sp>
      <p:sp>
        <p:nvSpPr>
          <p:cNvPr id="5" name="TextBox 4"/>
          <p:cNvSpPr txBox="1"/>
          <p:nvPr/>
        </p:nvSpPr>
        <p:spPr>
          <a:xfrm>
            <a:off x="6381481" y="2700283"/>
            <a:ext cx="2897747"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تمرین کاوش بدن</a:t>
            </a:r>
          </a:p>
          <a:p>
            <a:pPr algn="r"/>
            <a:endParaRPr lang="en-US" dirty="0"/>
          </a:p>
        </p:txBody>
      </p:sp>
      <p:sp>
        <p:nvSpPr>
          <p:cNvPr id="6" name="TextBox 5"/>
          <p:cNvSpPr txBox="1"/>
          <p:nvPr/>
        </p:nvSpPr>
        <p:spPr>
          <a:xfrm>
            <a:off x="6935272" y="3619699"/>
            <a:ext cx="2279561"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یوگای ایستاده</a:t>
            </a:r>
          </a:p>
          <a:p>
            <a:pPr algn="r"/>
            <a:endParaRPr lang="en-US" dirty="0"/>
          </a:p>
        </p:txBody>
      </p:sp>
      <p:sp>
        <p:nvSpPr>
          <p:cNvPr id="7" name="TextBox 6"/>
          <p:cNvSpPr txBox="1"/>
          <p:nvPr/>
        </p:nvSpPr>
        <p:spPr>
          <a:xfrm>
            <a:off x="7102698" y="4539115"/>
            <a:ext cx="2112135"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مراقبه نشسته</a:t>
            </a:r>
          </a:p>
          <a:p>
            <a:pPr algn="r"/>
            <a:endParaRPr lang="en-US" dirty="0"/>
          </a:p>
        </p:txBody>
      </p:sp>
      <p:sp>
        <p:nvSpPr>
          <p:cNvPr id="8" name="TextBox 7"/>
          <p:cNvSpPr txBox="1"/>
          <p:nvPr/>
        </p:nvSpPr>
        <p:spPr>
          <a:xfrm>
            <a:off x="4745864" y="5620246"/>
            <a:ext cx="4526923" cy="800219"/>
          </a:xfrm>
          <a:prstGeom prst="rect">
            <a:avLst/>
          </a:prstGeom>
          <a:noFill/>
        </p:spPr>
        <p:txBody>
          <a:bodyPr wrap="square" rtlCol="0">
            <a:spAutoFit/>
          </a:bodyPr>
          <a:lstStyle/>
          <a:p>
            <a:pPr algn="r"/>
            <a:r>
              <a:rPr lang="fa-IR" sz="2800" dirty="0">
                <a:latin typeface="Arial" pitchFamily="34" charset="0"/>
                <a:cs typeface="B Nazanin" panose="00000400000000000000" pitchFamily="2" charset="-78"/>
              </a:rPr>
              <a:t>مراقبه ذهن آگاهی(مکث) سه دقیقه ای</a:t>
            </a:r>
          </a:p>
          <a:p>
            <a:pPr algn="r"/>
            <a:endParaRPr lang="en-US" dirty="0"/>
          </a:p>
        </p:txBody>
      </p:sp>
      <p:sp>
        <p:nvSpPr>
          <p:cNvPr id="9" name="Oval 8"/>
          <p:cNvSpPr/>
          <p:nvPr/>
        </p:nvSpPr>
        <p:spPr>
          <a:xfrm>
            <a:off x="9371524" y="1947021"/>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371525" y="2854384"/>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371524" y="3788998"/>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71524" y="4674741"/>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71524" y="5713776"/>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71772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220" y="0"/>
            <a:ext cx="1468191" cy="239547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25804" y="905347"/>
            <a:ext cx="3206839" cy="584775"/>
          </a:xfrm>
          <a:prstGeom prst="rect">
            <a:avLst/>
          </a:prstGeom>
          <a:noFill/>
        </p:spPr>
        <p:txBody>
          <a:bodyPr wrap="square" rtlCol="0">
            <a:spAutoFit/>
          </a:bodyPr>
          <a:lstStyle/>
          <a:p>
            <a:pPr algn="r"/>
            <a:r>
              <a:rPr lang="fa-IR" sz="3200" b="1" dirty="0" smtClean="0">
                <a:cs typeface="B Nazanin" panose="00000400000000000000" pitchFamily="2" charset="-78"/>
              </a:rPr>
              <a:t>روش های غیررسمی</a:t>
            </a:r>
            <a:endParaRPr lang="en-US" sz="3200" b="1" dirty="0">
              <a:cs typeface="B Nazanin" panose="00000400000000000000" pitchFamily="2" charset="-78"/>
            </a:endParaRPr>
          </a:p>
        </p:txBody>
      </p:sp>
      <p:sp>
        <p:nvSpPr>
          <p:cNvPr id="4" name="TextBox 3"/>
          <p:cNvSpPr txBox="1"/>
          <p:nvPr/>
        </p:nvSpPr>
        <p:spPr>
          <a:xfrm>
            <a:off x="218942" y="2395470"/>
            <a:ext cx="9556124" cy="2954655"/>
          </a:xfrm>
          <a:prstGeom prst="rect">
            <a:avLst/>
          </a:prstGeom>
          <a:noFill/>
        </p:spPr>
        <p:txBody>
          <a:bodyPr wrap="square" rtlCol="0">
            <a:spAutoFit/>
          </a:bodyPr>
          <a:lstStyle/>
          <a:p>
            <a:pPr algn="r" rtl="1"/>
            <a:r>
              <a:rPr lang="fa-IR" sz="2800" dirty="0">
                <a:latin typeface="Arial" pitchFamily="34" charset="0"/>
                <a:cs typeface="B Nazanin" panose="00000400000000000000" pitchFamily="2" charset="-78"/>
              </a:rPr>
              <a:t>آگاهی از احساسات</a:t>
            </a:r>
            <a:r>
              <a:rPr lang="fa-IR" sz="2800" dirty="0" smtClean="0">
                <a:latin typeface="Arial" pitchFamily="34" charset="0"/>
                <a:cs typeface="B Nazanin" panose="00000400000000000000" pitchFamily="2" charset="-78"/>
              </a:rPr>
              <a:t>، افکار، هیجانات </a:t>
            </a:r>
            <a:r>
              <a:rPr lang="fa-IR" sz="2800" dirty="0">
                <a:latin typeface="Arial" pitchFamily="34" charset="0"/>
                <a:cs typeface="B Nazanin" panose="00000400000000000000" pitchFamily="2" charset="-78"/>
              </a:rPr>
              <a:t>و اطلاعات حسی مختلف در زندگی </a:t>
            </a:r>
            <a:r>
              <a:rPr lang="fa-IR" sz="2800" dirty="0" smtClean="0">
                <a:latin typeface="Arial" pitchFamily="34" charset="0"/>
                <a:cs typeface="B Nazanin" panose="00000400000000000000" pitchFamily="2" charset="-78"/>
              </a:rPr>
              <a:t>روزمره</a:t>
            </a:r>
          </a:p>
          <a:p>
            <a:pPr algn="r" rtl="1"/>
            <a:endParaRPr lang="fa-IR" sz="2800" dirty="0">
              <a:latin typeface="Arial" pitchFamily="34" charset="0"/>
              <a:cs typeface="B Nazanin" panose="00000400000000000000" pitchFamily="2" charset="-78"/>
            </a:endParaRPr>
          </a:p>
          <a:p>
            <a:pPr algn="r" rtl="1"/>
            <a:r>
              <a:rPr lang="fa-IR" sz="2800" dirty="0">
                <a:latin typeface="Arial" pitchFamily="34" charset="0"/>
                <a:cs typeface="B Nazanin" panose="00000400000000000000" pitchFamily="2" charset="-78"/>
              </a:rPr>
              <a:t>به کارگیری ذهن آگاهی در فعالیت های معمولی مانند خوردن </a:t>
            </a:r>
            <a:r>
              <a:rPr lang="fa-IR" sz="2800" dirty="0" smtClean="0">
                <a:latin typeface="Arial" pitchFamily="34" charset="0"/>
                <a:cs typeface="B Nazanin" panose="00000400000000000000" pitchFamily="2" charset="-78"/>
              </a:rPr>
              <a:t>غذا (</a:t>
            </a:r>
            <a:r>
              <a:rPr lang="fa-IR" sz="2800" dirty="0">
                <a:latin typeface="Arial" pitchFamily="34" charset="0"/>
                <a:cs typeface="B Nazanin" panose="00000400000000000000" pitchFamily="2" charset="-78"/>
              </a:rPr>
              <a:t>دیدن</a:t>
            </a:r>
            <a:r>
              <a:rPr lang="fa-IR" sz="2800" dirty="0" smtClean="0">
                <a:latin typeface="Arial" pitchFamily="34" charset="0"/>
                <a:cs typeface="B Nazanin" panose="00000400000000000000" pitchFamily="2" charset="-78"/>
              </a:rPr>
              <a:t>، بوییدن، مزه </a:t>
            </a:r>
            <a:r>
              <a:rPr lang="fa-IR" sz="2800" dirty="0">
                <a:latin typeface="Arial" pitchFamily="34" charset="0"/>
                <a:cs typeface="B Nazanin" panose="00000400000000000000" pitchFamily="2" charset="-78"/>
              </a:rPr>
              <a:t>کردن</a:t>
            </a:r>
            <a:r>
              <a:rPr lang="fa-IR" sz="2800" dirty="0" smtClean="0">
                <a:latin typeface="Arial" pitchFamily="34" charset="0"/>
                <a:cs typeface="B Nazanin" panose="00000400000000000000" pitchFamily="2" charset="-78"/>
              </a:rPr>
              <a:t>، جویدن </a:t>
            </a:r>
            <a:r>
              <a:rPr lang="fa-IR" sz="2800" dirty="0">
                <a:latin typeface="Arial" pitchFamily="34" charset="0"/>
                <a:cs typeface="B Nazanin" panose="00000400000000000000" pitchFamily="2" charset="-78"/>
              </a:rPr>
              <a:t>و بلعیدن غذا</a:t>
            </a:r>
            <a:r>
              <a:rPr lang="fa-IR" sz="2800" dirty="0" smtClean="0">
                <a:latin typeface="Arial" pitchFamily="34" charset="0"/>
                <a:cs typeface="B Nazanin" panose="00000400000000000000" pitchFamily="2" charset="-78"/>
              </a:rPr>
              <a:t>)، ظرف </a:t>
            </a:r>
            <a:r>
              <a:rPr lang="fa-IR" sz="2800" dirty="0">
                <a:latin typeface="Arial" pitchFamily="34" charset="0"/>
                <a:cs typeface="B Nazanin" panose="00000400000000000000" pitchFamily="2" charset="-78"/>
              </a:rPr>
              <a:t>شستن</a:t>
            </a:r>
            <a:r>
              <a:rPr lang="fa-IR" sz="2800" dirty="0" smtClean="0">
                <a:latin typeface="Arial" pitchFamily="34" charset="0"/>
                <a:cs typeface="B Nazanin" panose="00000400000000000000" pitchFamily="2" charset="-78"/>
              </a:rPr>
              <a:t>، شستن </a:t>
            </a:r>
            <a:r>
              <a:rPr lang="fa-IR" sz="2800" dirty="0">
                <a:latin typeface="Arial" pitchFamily="34" charset="0"/>
                <a:cs typeface="B Nazanin" panose="00000400000000000000" pitchFamily="2" charset="-78"/>
              </a:rPr>
              <a:t>لباس یا ریختن لباس ها در ماشین لباس شویی</a:t>
            </a:r>
            <a:r>
              <a:rPr lang="fa-IR" sz="2800" dirty="0" smtClean="0">
                <a:latin typeface="Arial" pitchFamily="34" charset="0"/>
                <a:cs typeface="B Nazanin" panose="00000400000000000000" pitchFamily="2" charset="-78"/>
              </a:rPr>
              <a:t>، مسواک </a:t>
            </a:r>
            <a:r>
              <a:rPr lang="fa-IR" sz="2800" dirty="0">
                <a:latin typeface="Arial" pitchFamily="34" charset="0"/>
                <a:cs typeface="B Nazanin" panose="00000400000000000000" pitchFamily="2" charset="-78"/>
              </a:rPr>
              <a:t>زدن</a:t>
            </a:r>
            <a:r>
              <a:rPr lang="fa-IR" sz="2800" dirty="0" smtClean="0">
                <a:latin typeface="Arial" pitchFamily="34" charset="0"/>
                <a:cs typeface="B Nazanin" panose="00000400000000000000" pitchFamily="2" charset="-78"/>
              </a:rPr>
              <a:t>، شانه </a:t>
            </a:r>
            <a:r>
              <a:rPr lang="fa-IR" sz="2800" dirty="0">
                <a:latin typeface="Arial" pitchFamily="34" charset="0"/>
                <a:cs typeface="B Nazanin" panose="00000400000000000000" pitchFamily="2" charset="-78"/>
              </a:rPr>
              <a:t>کردن موها</a:t>
            </a:r>
            <a:r>
              <a:rPr lang="fa-IR" sz="2800" dirty="0" smtClean="0">
                <a:latin typeface="Arial" pitchFamily="34" charset="0"/>
                <a:cs typeface="B Nazanin" panose="00000400000000000000" pitchFamily="2" charset="-78"/>
              </a:rPr>
              <a:t>، پوشیدن </a:t>
            </a:r>
            <a:r>
              <a:rPr lang="fa-IR" sz="2800" dirty="0">
                <a:latin typeface="Arial" pitchFamily="34" charset="0"/>
                <a:cs typeface="B Nazanin" panose="00000400000000000000" pitchFamily="2" charset="-78"/>
              </a:rPr>
              <a:t>کفش</a:t>
            </a:r>
            <a:r>
              <a:rPr lang="fa-IR" sz="2800" dirty="0" smtClean="0">
                <a:latin typeface="Arial" pitchFamily="34" charset="0"/>
                <a:cs typeface="B Nazanin" panose="00000400000000000000" pitchFamily="2" charset="-78"/>
              </a:rPr>
              <a:t>، دوش </a:t>
            </a:r>
            <a:r>
              <a:rPr lang="fa-IR" sz="2800" dirty="0">
                <a:latin typeface="Arial" pitchFamily="34" charset="0"/>
                <a:cs typeface="B Nazanin" panose="00000400000000000000" pitchFamily="2" charset="-78"/>
              </a:rPr>
              <a:t>گرفتن</a:t>
            </a:r>
            <a:r>
              <a:rPr lang="fa-IR" sz="2800" dirty="0" smtClean="0">
                <a:latin typeface="Arial" pitchFamily="34" charset="0"/>
                <a:cs typeface="B Nazanin" panose="00000400000000000000" pitchFamily="2" charset="-78"/>
              </a:rPr>
              <a:t>، رانندگی </a:t>
            </a:r>
            <a:r>
              <a:rPr lang="fa-IR" sz="2800" dirty="0">
                <a:latin typeface="Arial" pitchFamily="34" charset="0"/>
                <a:cs typeface="B Nazanin" panose="00000400000000000000" pitchFamily="2" charset="-78"/>
              </a:rPr>
              <a:t>و غیره.</a:t>
            </a:r>
            <a:endParaRPr lang="en-US" sz="2800" dirty="0">
              <a:latin typeface="Arial" pitchFamily="34" charset="0"/>
              <a:cs typeface="B Nazanin" panose="00000400000000000000" pitchFamily="2" charset="-78"/>
            </a:endParaRPr>
          </a:p>
          <a:p>
            <a:pPr algn="r"/>
            <a:endParaRPr lang="en-US" dirty="0"/>
          </a:p>
        </p:txBody>
      </p:sp>
      <p:sp>
        <p:nvSpPr>
          <p:cNvPr id="5" name="Oval 4"/>
          <p:cNvSpPr/>
          <p:nvPr/>
        </p:nvSpPr>
        <p:spPr>
          <a:xfrm>
            <a:off x="9929610" y="2541564"/>
            <a:ext cx="360610" cy="30657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95409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4463" y="0"/>
            <a:ext cx="1927538"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5155" y="826107"/>
            <a:ext cx="9259911" cy="4955203"/>
          </a:xfrm>
          <a:prstGeom prst="rect">
            <a:avLst/>
          </a:prstGeom>
          <a:noFill/>
        </p:spPr>
        <p:txBody>
          <a:bodyPr wrap="square" rtlCol="0">
            <a:spAutoFit/>
          </a:bodyPr>
          <a:lstStyle/>
          <a:p>
            <a:pPr algn="r"/>
            <a:r>
              <a:rPr lang="fa-IR" sz="2800" dirty="0">
                <a:cs typeface="B Nazanin" panose="00000400000000000000" pitchFamily="2" charset="-78"/>
              </a:rPr>
              <a:t>شناخت ها مبتني بر نگرش ها يا فرضيه هاي رشد يافته از تجربيات </a:t>
            </a:r>
            <a:r>
              <a:rPr lang="fa-IR" sz="2800" dirty="0" smtClean="0">
                <a:cs typeface="B Nazanin" panose="00000400000000000000" pitchFamily="2" charset="-78"/>
              </a:rPr>
              <a:t>قبلی است (</a:t>
            </a:r>
            <a:r>
              <a:rPr lang="fa-IR" sz="2800" dirty="0">
                <a:cs typeface="B Nazanin" panose="00000400000000000000" pitchFamily="2" charset="-78"/>
              </a:rPr>
              <a:t>بك1979</a:t>
            </a:r>
            <a:r>
              <a:rPr lang="fa-IR" sz="2800" dirty="0" smtClean="0">
                <a:cs typeface="B Nazanin" panose="00000400000000000000" pitchFamily="2" charset="-78"/>
              </a:rPr>
              <a:t>) </a:t>
            </a:r>
            <a:r>
              <a:rPr lang="fa-IR" sz="2800" dirty="0">
                <a:cs typeface="B Nazanin" panose="00000400000000000000" pitchFamily="2" charset="-78"/>
              </a:rPr>
              <a:t>كه به عنوان مهمترين اتصال ها در زنجيره وقايع در نظر گرفته ميشوند كه منجر به رفتار </a:t>
            </a:r>
            <a:r>
              <a:rPr lang="fa-IR" sz="2800" dirty="0" smtClean="0">
                <a:cs typeface="B Nazanin" panose="00000400000000000000" pitchFamily="2" charset="-78"/>
              </a:rPr>
              <a:t>نامتعادل </a:t>
            </a:r>
            <a:r>
              <a:rPr lang="fa-IR" sz="2800" dirty="0">
                <a:cs typeface="B Nazanin" panose="00000400000000000000" pitchFamily="2" charset="-78"/>
              </a:rPr>
              <a:t>يا اختلالات </a:t>
            </a:r>
            <a:r>
              <a:rPr lang="fa-IR" sz="2800" dirty="0" smtClean="0">
                <a:cs typeface="B Nazanin" panose="00000400000000000000" pitchFamily="2" charset="-78"/>
              </a:rPr>
              <a:t>روانشناسی ميشود.</a:t>
            </a:r>
            <a:endParaRPr lang="fa-IR" sz="2800" dirty="0">
              <a:cs typeface="B Nazanin" panose="00000400000000000000" pitchFamily="2" charset="-78"/>
            </a:endParaRPr>
          </a:p>
          <a:p>
            <a:pPr algn="r"/>
            <a:endParaRPr lang="fa-IR" sz="2800" dirty="0" smtClean="0">
              <a:cs typeface="B Nazanin" panose="00000400000000000000" pitchFamily="2" charset="-78"/>
            </a:endParaRPr>
          </a:p>
          <a:p>
            <a:pPr algn="r"/>
            <a:r>
              <a:rPr lang="fa-IR" sz="2800" dirty="0">
                <a:cs typeface="B Nazanin" panose="00000400000000000000" pitchFamily="2" charset="-78"/>
              </a:rPr>
              <a:t>تعامل پيچيده </a:t>
            </a:r>
            <a:r>
              <a:rPr lang="fa-IR" sz="2800" dirty="0" smtClean="0">
                <a:cs typeface="B Nazanin" panose="00000400000000000000" pitchFamily="2" charset="-78"/>
              </a:rPr>
              <a:t>ای </a:t>
            </a:r>
            <a:r>
              <a:rPr lang="fa-IR" sz="2800" dirty="0">
                <a:cs typeface="B Nazanin" panose="00000400000000000000" pitchFamily="2" charset="-78"/>
              </a:rPr>
              <a:t>بين حوادث </a:t>
            </a:r>
            <a:r>
              <a:rPr lang="fa-IR" sz="2800" dirty="0" smtClean="0">
                <a:cs typeface="B Nazanin" panose="00000400000000000000" pitchFamily="2" charset="-78"/>
              </a:rPr>
              <a:t>شناختی، فرايندها، ساختارها، نتايج شناختی، عاطفه ها، رفتارهاي آشكار، تجربيات و بافت </a:t>
            </a:r>
            <a:r>
              <a:rPr lang="fa-IR" sz="2800" dirty="0">
                <a:cs typeface="B Nazanin" panose="00000400000000000000" pitchFamily="2" charset="-78"/>
              </a:rPr>
              <a:t>هاي </a:t>
            </a:r>
            <a:r>
              <a:rPr lang="fa-IR" sz="2800" dirty="0" smtClean="0">
                <a:cs typeface="B Nazanin" panose="00000400000000000000" pitchFamily="2" charset="-78"/>
              </a:rPr>
              <a:t>محيطی وجود دارد </a:t>
            </a:r>
            <a:r>
              <a:rPr lang="fa-IR" sz="2800" dirty="0">
                <a:cs typeface="B Nazanin" panose="00000400000000000000" pitchFamily="2" charset="-78"/>
              </a:rPr>
              <a:t>كه به شكل </a:t>
            </a:r>
            <a:r>
              <a:rPr lang="fa-IR" sz="2800" dirty="0" smtClean="0">
                <a:cs typeface="B Nazanin" panose="00000400000000000000" pitchFamily="2" charset="-78"/>
              </a:rPr>
              <a:t>گيری </a:t>
            </a:r>
            <a:r>
              <a:rPr lang="fa-IR" sz="2800" dirty="0">
                <a:cs typeface="B Nazanin" panose="00000400000000000000" pitchFamily="2" charset="-78"/>
              </a:rPr>
              <a:t>رفتار مختل كمك </a:t>
            </a:r>
            <a:r>
              <a:rPr lang="fa-IR" sz="2800" dirty="0" smtClean="0">
                <a:cs typeface="B Nazanin" panose="00000400000000000000" pitchFamily="2" charset="-78"/>
              </a:rPr>
              <a:t>ميكند (</a:t>
            </a:r>
            <a:r>
              <a:rPr lang="fa-IR" sz="2800" dirty="0">
                <a:cs typeface="B Nazanin" panose="00000400000000000000" pitchFamily="2" charset="-78"/>
              </a:rPr>
              <a:t>براسل وكندال1988).</a:t>
            </a:r>
          </a:p>
          <a:p>
            <a:pPr algn="r"/>
            <a:endParaRPr lang="fa-IR" sz="2800" dirty="0" smtClean="0">
              <a:cs typeface="B Nazanin" panose="00000400000000000000" pitchFamily="2" charset="-78"/>
            </a:endParaRPr>
          </a:p>
          <a:p>
            <a:pPr algn="r"/>
            <a:r>
              <a:rPr lang="fa-IR" sz="2800" dirty="0">
                <a:cs typeface="B Nazanin" panose="00000400000000000000" pitchFamily="2" charset="-78"/>
              </a:rPr>
              <a:t>اين روش </a:t>
            </a:r>
            <a:r>
              <a:rPr lang="fa-IR" sz="2800" dirty="0" smtClean="0">
                <a:cs typeface="B Nazanin" panose="00000400000000000000" pitchFamily="2" charset="-78"/>
              </a:rPr>
              <a:t>درمانی </a:t>
            </a:r>
            <a:r>
              <a:rPr lang="fa-IR" sz="2800" dirty="0">
                <a:cs typeface="B Nazanin" panose="00000400000000000000" pitchFamily="2" charset="-78"/>
              </a:rPr>
              <a:t>مبتني بر اين فرضيه است كه عاطفه و رفتار </a:t>
            </a:r>
            <a:r>
              <a:rPr lang="fa-IR" sz="2800" dirty="0" smtClean="0">
                <a:cs typeface="B Nazanin" panose="00000400000000000000" pitchFamily="2" charset="-78"/>
              </a:rPr>
              <a:t>تاحدود </a:t>
            </a:r>
            <a:r>
              <a:rPr lang="fa-IR" sz="2800" dirty="0" smtClean="0">
                <a:cs typeface="B Nazanin" panose="00000400000000000000" pitchFamily="2" charset="-78"/>
              </a:rPr>
              <a:t>زيادی به روشی </a:t>
            </a:r>
            <a:r>
              <a:rPr lang="fa-IR" sz="2800" dirty="0">
                <a:cs typeface="B Nazanin" panose="00000400000000000000" pitchFamily="2" charset="-78"/>
              </a:rPr>
              <a:t>كه افراد دنيا را ادراك ميكنند </a:t>
            </a:r>
            <a:r>
              <a:rPr lang="fa-IR" sz="2800" dirty="0" smtClean="0">
                <a:cs typeface="B Nazanin" panose="00000400000000000000" pitchFamily="2" charset="-78"/>
              </a:rPr>
              <a:t>بستگی دارد </a:t>
            </a:r>
            <a:r>
              <a:rPr lang="fa-IR" sz="2800" dirty="0">
                <a:cs typeface="B Nazanin" panose="00000400000000000000" pitchFamily="2" charset="-78"/>
              </a:rPr>
              <a:t>(بك1976، </a:t>
            </a:r>
            <a:r>
              <a:rPr lang="fa-IR" sz="2800" dirty="0" smtClean="0">
                <a:cs typeface="B Nazanin" panose="00000400000000000000" pitchFamily="2" charset="-78"/>
              </a:rPr>
              <a:t>ماهونی </a:t>
            </a:r>
            <a:r>
              <a:rPr lang="fa-IR" sz="2800" dirty="0">
                <a:cs typeface="B Nazanin" panose="00000400000000000000" pitchFamily="2" charset="-78"/>
              </a:rPr>
              <a:t>1991</a:t>
            </a:r>
            <a:r>
              <a:rPr lang="fa-IR" sz="2800" dirty="0" smtClean="0">
                <a:cs typeface="B Nazanin" panose="00000400000000000000" pitchFamily="2" charset="-78"/>
              </a:rPr>
              <a:t>). </a:t>
            </a:r>
            <a:endParaRPr lang="fa-IR" sz="2800" dirty="0">
              <a:cs typeface="B Nazanin" panose="00000400000000000000" pitchFamily="2" charset="-78"/>
            </a:endParaRPr>
          </a:p>
          <a:p>
            <a:pPr algn="r"/>
            <a:endParaRPr lang="fa-IR" dirty="0" smtClean="0"/>
          </a:p>
          <a:p>
            <a:pPr algn="r"/>
            <a:endParaRPr lang="en-US" dirty="0"/>
          </a:p>
        </p:txBody>
      </p:sp>
    </p:spTree>
    <p:extLst>
      <p:ext uri="{BB962C8B-B14F-4D97-AF65-F5344CB8AC3E}">
        <p14:creationId xmlns:p14="http://schemas.microsoft.com/office/powerpoint/2010/main" val="416386010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2935" y="643943"/>
            <a:ext cx="3515933" cy="584775"/>
          </a:xfrm>
          <a:prstGeom prst="rect">
            <a:avLst/>
          </a:prstGeom>
          <a:noFill/>
        </p:spPr>
        <p:txBody>
          <a:bodyPr wrap="square" rtlCol="0">
            <a:spAutoFit/>
          </a:bodyPr>
          <a:lstStyle/>
          <a:p>
            <a:pPr algn="r"/>
            <a:r>
              <a:rPr lang="fa-IR" sz="3200" b="1" dirty="0" smtClean="0">
                <a:cs typeface="B Nazanin" panose="00000400000000000000" pitchFamily="2" charset="-78"/>
              </a:rPr>
              <a:t>عناصر حضور ذهن</a:t>
            </a:r>
            <a:endParaRPr lang="en-US" sz="3200" b="1" dirty="0">
              <a:cs typeface="B Nazanin" panose="00000400000000000000" pitchFamily="2" charset="-78"/>
            </a:endParaRPr>
          </a:p>
        </p:txBody>
      </p:sp>
      <p:sp>
        <p:nvSpPr>
          <p:cNvPr id="3" name="Minus 2"/>
          <p:cNvSpPr/>
          <p:nvPr/>
        </p:nvSpPr>
        <p:spPr>
          <a:xfrm rot="5400000">
            <a:off x="5808372" y="2627290"/>
            <a:ext cx="6297769" cy="528033"/>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9245" y="643943"/>
            <a:ext cx="8293995" cy="1815882"/>
          </a:xfrm>
          <a:prstGeom prst="rect">
            <a:avLst/>
          </a:prstGeom>
          <a:noFill/>
        </p:spPr>
        <p:txBody>
          <a:bodyPr wrap="square" rtlCol="0">
            <a:spAutoFit/>
          </a:bodyPr>
          <a:lstStyle/>
          <a:p>
            <a:pPr algn="r"/>
            <a:r>
              <a:rPr lang="fa-IR" sz="2800" b="1" dirty="0">
                <a:cs typeface="B Nazanin" panose="00000400000000000000" pitchFamily="2" charset="-78"/>
              </a:rPr>
              <a:t>مرحله </a:t>
            </a:r>
            <a:r>
              <a:rPr lang="fa-IR" sz="2800" b="1" dirty="0" smtClean="0">
                <a:cs typeface="B Nazanin" panose="00000400000000000000" pitchFamily="2" charset="-78"/>
              </a:rPr>
              <a:t>شخصی: </a:t>
            </a:r>
            <a:r>
              <a:rPr lang="fa-IR" sz="2800" dirty="0" smtClean="0">
                <a:cs typeface="B Nazanin" panose="00000400000000000000" pitchFamily="2" charset="-78"/>
              </a:rPr>
              <a:t>در </a:t>
            </a:r>
            <a:r>
              <a:rPr lang="fa-IR" sz="2800" dirty="0">
                <a:cs typeface="B Nazanin" panose="00000400000000000000" pitchFamily="2" charset="-78"/>
              </a:rPr>
              <a:t>مرحله اول آموزش مراقبه ذهن آگاهی به منظور درونی سازی توجه ارائه می شود تا سطوح عمیق آگاهی و پذیرش تجربی ایجاد شوند</a:t>
            </a:r>
            <a:r>
              <a:rPr lang="fa-IR" sz="2800" dirty="0" smtClean="0">
                <a:cs typeface="B Nazanin" panose="00000400000000000000" pitchFamily="2" charset="-78"/>
              </a:rPr>
              <a:t>.</a:t>
            </a:r>
            <a:r>
              <a:rPr lang="fa-IR" sz="2800" dirty="0">
                <a:cs typeface="B Nazanin" panose="00000400000000000000" pitchFamily="2" charset="-78"/>
              </a:rPr>
              <a:t> در این مرحله فرد یاد می گیرد که توجه و هیجانات خود را </a:t>
            </a:r>
            <a:r>
              <a:rPr lang="fa-IR" sz="2800" dirty="0" smtClean="0">
                <a:cs typeface="B Nazanin" panose="00000400000000000000" pitchFamily="2" charset="-78"/>
              </a:rPr>
              <a:t>تنظیم</a:t>
            </a:r>
            <a:r>
              <a:rPr lang="en-US" sz="2800" dirty="0" smtClean="0">
                <a:cs typeface="B Nazanin" panose="00000400000000000000" pitchFamily="2" charset="-78"/>
              </a:rPr>
              <a:t> </a:t>
            </a:r>
            <a:r>
              <a:rPr lang="fa-IR" sz="2800" dirty="0" smtClean="0">
                <a:cs typeface="B Nazanin" panose="00000400000000000000" pitchFamily="2" charset="-78"/>
              </a:rPr>
              <a:t>کند </a:t>
            </a:r>
            <a:r>
              <a:rPr lang="fa-IR" sz="2800" dirty="0">
                <a:cs typeface="B Nazanin" panose="00000400000000000000" pitchFamily="2" charset="-78"/>
              </a:rPr>
              <a:t>(کایون، 1393).</a:t>
            </a:r>
            <a:r>
              <a:rPr lang="en-US" sz="2800" dirty="0">
                <a:cs typeface="B Nazanin" panose="00000400000000000000" pitchFamily="2" charset="-78"/>
              </a:rPr>
              <a:t> </a:t>
            </a:r>
            <a:endParaRPr lang="en-US" sz="2800" dirty="0"/>
          </a:p>
        </p:txBody>
      </p:sp>
      <p:sp>
        <p:nvSpPr>
          <p:cNvPr id="5" name="TextBox 4"/>
          <p:cNvSpPr txBox="1"/>
          <p:nvPr/>
        </p:nvSpPr>
        <p:spPr>
          <a:xfrm>
            <a:off x="399245" y="3889420"/>
            <a:ext cx="8293996" cy="1384995"/>
          </a:xfrm>
          <a:prstGeom prst="rect">
            <a:avLst/>
          </a:prstGeom>
          <a:noFill/>
        </p:spPr>
        <p:txBody>
          <a:bodyPr wrap="square" rtlCol="0">
            <a:spAutoFit/>
          </a:bodyPr>
          <a:lstStyle/>
          <a:p>
            <a:pPr algn="r"/>
            <a:r>
              <a:rPr lang="fa-IR" sz="2800" b="1" dirty="0">
                <a:cs typeface="B Nazanin" panose="00000400000000000000" pitchFamily="2" charset="-78"/>
              </a:rPr>
              <a:t>مرحله </a:t>
            </a:r>
            <a:r>
              <a:rPr lang="fa-IR" sz="2800" b="1" dirty="0" smtClean="0">
                <a:cs typeface="B Nazanin" panose="00000400000000000000" pitchFamily="2" charset="-78"/>
              </a:rPr>
              <a:t>مواجهه: </a:t>
            </a:r>
            <a:r>
              <a:rPr lang="fa-IR" sz="2800" dirty="0" smtClean="0">
                <a:cs typeface="B Nazanin" panose="00000400000000000000" pitchFamily="2" charset="-78"/>
              </a:rPr>
              <a:t>مرحله </a:t>
            </a:r>
            <a:r>
              <a:rPr lang="fa-IR" sz="2800" dirty="0">
                <a:cs typeface="B Nazanin" panose="00000400000000000000" pitchFamily="2" charset="-78"/>
              </a:rPr>
              <a:t>دوم، اولین مرحله برونی سازی است. در این مرحله به منظور کاهش اجتناب و افزایش اطمینان به خود روش های مختلف مواجهه ابتدا، به صورت ذهنی و سپس در حالت واقعی ارائه می شوند.</a:t>
            </a:r>
            <a:endParaRPr lang="en-US" sz="2800" dirty="0">
              <a:cs typeface="B Nazanin" panose="00000400000000000000" pitchFamily="2" charset="-78"/>
            </a:endParaRPr>
          </a:p>
        </p:txBody>
      </p:sp>
    </p:spTree>
    <p:extLst>
      <p:ext uri="{BB962C8B-B14F-4D97-AF65-F5344CB8AC3E}">
        <p14:creationId xmlns:p14="http://schemas.microsoft.com/office/powerpoint/2010/main" val="219949493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us 1"/>
          <p:cNvSpPr/>
          <p:nvPr/>
        </p:nvSpPr>
        <p:spPr>
          <a:xfrm rot="5400000">
            <a:off x="5808372" y="2627290"/>
            <a:ext cx="6297769" cy="528033"/>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221273" y="721216"/>
            <a:ext cx="2820473" cy="861774"/>
          </a:xfrm>
          <a:prstGeom prst="rect">
            <a:avLst/>
          </a:prstGeom>
          <a:noFill/>
        </p:spPr>
        <p:txBody>
          <a:bodyPr wrap="square" rtlCol="0">
            <a:spAutoFit/>
          </a:bodyPr>
          <a:lstStyle/>
          <a:p>
            <a:pPr algn="r"/>
            <a:r>
              <a:rPr lang="fa-IR" sz="3200" b="1" dirty="0">
                <a:cs typeface="B Nazanin" panose="00000400000000000000" pitchFamily="2" charset="-78"/>
              </a:rPr>
              <a:t>عناصر حضور ذهن</a:t>
            </a:r>
            <a:endParaRPr lang="en-US" sz="3200" b="1" dirty="0">
              <a:cs typeface="B Nazanin" panose="00000400000000000000" pitchFamily="2" charset="-78"/>
            </a:endParaRPr>
          </a:p>
          <a:p>
            <a:pPr algn="r"/>
            <a:endParaRPr lang="en-US" dirty="0"/>
          </a:p>
        </p:txBody>
      </p:sp>
      <p:sp>
        <p:nvSpPr>
          <p:cNvPr id="4" name="TextBox 3"/>
          <p:cNvSpPr txBox="1"/>
          <p:nvPr/>
        </p:nvSpPr>
        <p:spPr>
          <a:xfrm>
            <a:off x="206063" y="721216"/>
            <a:ext cx="8487178" cy="1815882"/>
          </a:xfrm>
          <a:prstGeom prst="rect">
            <a:avLst/>
          </a:prstGeom>
          <a:noFill/>
        </p:spPr>
        <p:txBody>
          <a:bodyPr wrap="square" rtlCol="0">
            <a:spAutoFit/>
          </a:bodyPr>
          <a:lstStyle/>
          <a:p>
            <a:pPr algn="r"/>
            <a:r>
              <a:rPr lang="fa-IR" sz="2800" b="1" dirty="0">
                <a:cs typeface="B Nazanin" panose="00000400000000000000" pitchFamily="2" charset="-78"/>
              </a:rPr>
              <a:t>مرحله بین فردی</a:t>
            </a:r>
            <a:r>
              <a:rPr lang="fa-IR" sz="2800" b="1" dirty="0" smtClean="0">
                <a:cs typeface="B Nazanin" panose="00000400000000000000" pitchFamily="2" charset="-78"/>
              </a:rPr>
              <a:t>: </a:t>
            </a:r>
            <a:r>
              <a:rPr lang="fa-IR" sz="2800" dirty="0">
                <a:cs typeface="B Nazanin" panose="00000400000000000000" pitchFamily="2" charset="-78"/>
              </a:rPr>
              <a:t>این مرحله شامل مهارت های فردی مبتنی بر ذهن آگاهی است که هدف آن درک تجربی روش های تعامل دیگران به همراه جرات ورزی و آموزش مهارت های اجتماعی برای پرداختن به بافت بین فردی مشکلات روانشناختی و کمک به پیشگیری از عود </a:t>
            </a:r>
            <a:r>
              <a:rPr lang="fa-IR" sz="2800" dirty="0" smtClean="0">
                <a:cs typeface="B Nazanin" panose="00000400000000000000" pitchFamily="2" charset="-78"/>
              </a:rPr>
              <a:t>است</a:t>
            </a:r>
            <a:r>
              <a:rPr lang="fa-IR" sz="2800" dirty="0" smtClean="0"/>
              <a:t>.</a:t>
            </a:r>
            <a:endParaRPr lang="en-US" sz="2800" dirty="0"/>
          </a:p>
        </p:txBody>
      </p:sp>
      <p:sp>
        <p:nvSpPr>
          <p:cNvPr id="5" name="TextBox 4"/>
          <p:cNvSpPr txBox="1"/>
          <p:nvPr/>
        </p:nvSpPr>
        <p:spPr>
          <a:xfrm>
            <a:off x="206064" y="3765424"/>
            <a:ext cx="8487176" cy="1384995"/>
          </a:xfrm>
          <a:prstGeom prst="rect">
            <a:avLst/>
          </a:prstGeom>
          <a:noFill/>
        </p:spPr>
        <p:txBody>
          <a:bodyPr wrap="square" rtlCol="0">
            <a:spAutoFit/>
          </a:bodyPr>
          <a:lstStyle/>
          <a:p>
            <a:pPr algn="r"/>
            <a:r>
              <a:rPr lang="fa-IR" sz="2800" b="1" dirty="0">
                <a:cs typeface="B Nazanin" panose="00000400000000000000" pitchFamily="2" charset="-78"/>
              </a:rPr>
              <a:t>مرحله همدلی</a:t>
            </a:r>
            <a:r>
              <a:rPr lang="fa-IR" sz="2800" b="1" dirty="0" smtClean="0">
                <a:cs typeface="B Nazanin" panose="00000400000000000000" pitchFamily="2" charset="-78"/>
              </a:rPr>
              <a:t>: </a:t>
            </a:r>
            <a:r>
              <a:rPr lang="fa-IR" sz="2800" dirty="0">
                <a:cs typeface="B Nazanin" panose="00000400000000000000" pitchFamily="2" charset="-78"/>
              </a:rPr>
              <a:t>مرحله چهارم مهارت های همدلی را بر پایه تجربه جسمی زمان حال آموزش می دهد</a:t>
            </a:r>
            <a:r>
              <a:rPr lang="fa-IR" sz="2800" dirty="0" smtClean="0">
                <a:cs typeface="B Nazanin" panose="00000400000000000000" pitchFamily="2" charset="-78"/>
              </a:rPr>
              <a:t>. </a:t>
            </a:r>
            <a:r>
              <a:rPr lang="fa-IR" sz="2800" dirty="0">
                <a:cs typeface="B Nazanin" panose="00000400000000000000" pitchFamily="2" charset="-78"/>
              </a:rPr>
              <a:t>فرد یاد می گیرد که با خود و دیگران احساس پیوستگی کند (کایون، 1393).</a:t>
            </a:r>
            <a:endParaRPr lang="en-US" sz="2800" dirty="0">
              <a:cs typeface="B Nazanin" panose="00000400000000000000" pitchFamily="2" charset="-78"/>
            </a:endParaRPr>
          </a:p>
        </p:txBody>
      </p:sp>
    </p:spTree>
    <p:extLst>
      <p:ext uri="{BB962C8B-B14F-4D97-AF65-F5344CB8AC3E}">
        <p14:creationId xmlns:p14="http://schemas.microsoft.com/office/powerpoint/2010/main" val="23626669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7183" y="0"/>
            <a:ext cx="1880316"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45876" y="769015"/>
            <a:ext cx="5396248" cy="158410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58377" y="1249251"/>
            <a:ext cx="4971246" cy="584775"/>
          </a:xfrm>
          <a:prstGeom prst="rect">
            <a:avLst/>
          </a:prstGeom>
          <a:noFill/>
        </p:spPr>
        <p:txBody>
          <a:bodyPr wrap="square" rtlCol="0">
            <a:spAutoFit/>
          </a:bodyPr>
          <a:lstStyle/>
          <a:p>
            <a:pPr algn="r"/>
            <a:r>
              <a:rPr lang="fa-IR" sz="3200" b="1" dirty="0">
                <a:cs typeface="B Nazanin" panose="00000400000000000000" pitchFamily="2" charset="-78"/>
              </a:rPr>
              <a:t>الگوی جلسات درمانی حضور ذهن</a:t>
            </a:r>
            <a:endParaRPr lang="en-US" sz="3200" dirty="0">
              <a:cs typeface="B Nazanin" panose="00000400000000000000" pitchFamily="2" charset="-78"/>
            </a:endParaRPr>
          </a:p>
        </p:txBody>
      </p:sp>
      <p:sp>
        <p:nvSpPr>
          <p:cNvPr id="6" name="TextBox 5"/>
          <p:cNvSpPr txBox="1"/>
          <p:nvPr/>
        </p:nvSpPr>
        <p:spPr>
          <a:xfrm>
            <a:off x="6587543" y="2628781"/>
            <a:ext cx="2021983" cy="800219"/>
          </a:xfrm>
          <a:prstGeom prst="rect">
            <a:avLst/>
          </a:prstGeom>
          <a:noFill/>
        </p:spPr>
        <p:txBody>
          <a:bodyPr wrap="square" rtlCol="0">
            <a:spAutoFit/>
          </a:bodyPr>
          <a:lstStyle/>
          <a:p>
            <a:pPr lvl="0"/>
            <a:r>
              <a:rPr lang="fa-IR" sz="2800" dirty="0">
                <a:cs typeface="B Nazanin" panose="00000400000000000000" pitchFamily="2" charset="-78"/>
              </a:rPr>
              <a:t>هدایت خودکار</a:t>
            </a:r>
            <a:endParaRPr lang="en-US" sz="2800" dirty="0">
              <a:cs typeface="B Nazanin" panose="00000400000000000000" pitchFamily="2" charset="-78"/>
            </a:endParaRPr>
          </a:p>
          <a:p>
            <a:endParaRPr lang="en-US" dirty="0"/>
          </a:p>
        </p:txBody>
      </p:sp>
      <p:sp>
        <p:nvSpPr>
          <p:cNvPr id="7" name="TextBox 6"/>
          <p:cNvSpPr txBox="1"/>
          <p:nvPr/>
        </p:nvSpPr>
        <p:spPr>
          <a:xfrm>
            <a:off x="6175419" y="3429000"/>
            <a:ext cx="2356834" cy="800219"/>
          </a:xfrm>
          <a:prstGeom prst="rect">
            <a:avLst/>
          </a:prstGeom>
          <a:noFill/>
        </p:spPr>
        <p:txBody>
          <a:bodyPr wrap="square" rtlCol="0">
            <a:spAutoFit/>
          </a:bodyPr>
          <a:lstStyle/>
          <a:p>
            <a:pPr lvl="0"/>
            <a:r>
              <a:rPr lang="fa-IR" sz="2800" dirty="0">
                <a:cs typeface="B Nazanin" panose="00000400000000000000" pitchFamily="2" charset="-78"/>
              </a:rPr>
              <a:t>کنار آمدن با موانع</a:t>
            </a:r>
            <a:endParaRPr lang="en-US" sz="2800" dirty="0">
              <a:cs typeface="B Nazanin" panose="00000400000000000000" pitchFamily="2" charset="-78"/>
            </a:endParaRPr>
          </a:p>
          <a:p>
            <a:endParaRPr lang="en-US" dirty="0"/>
          </a:p>
        </p:txBody>
      </p:sp>
      <p:sp>
        <p:nvSpPr>
          <p:cNvPr id="8" name="TextBox 7"/>
          <p:cNvSpPr txBox="1"/>
          <p:nvPr/>
        </p:nvSpPr>
        <p:spPr>
          <a:xfrm>
            <a:off x="4939049" y="4229219"/>
            <a:ext cx="3593205" cy="1231106"/>
          </a:xfrm>
          <a:prstGeom prst="rect">
            <a:avLst/>
          </a:prstGeom>
          <a:noFill/>
        </p:spPr>
        <p:txBody>
          <a:bodyPr wrap="square" rtlCol="0">
            <a:spAutoFit/>
          </a:bodyPr>
          <a:lstStyle/>
          <a:p>
            <a:pPr lvl="0" algn="r"/>
            <a:r>
              <a:rPr lang="fa-IR" sz="2800" dirty="0">
                <a:cs typeface="B Nazanin" panose="00000400000000000000" pitchFamily="2" charset="-78"/>
              </a:rPr>
              <a:t>تنفس هوشیارانه و حرکات بدن با هوشیاری</a:t>
            </a:r>
            <a:endParaRPr lang="en-US" sz="2800" dirty="0">
              <a:cs typeface="B Nazanin" panose="00000400000000000000" pitchFamily="2" charset="-78"/>
            </a:endParaRPr>
          </a:p>
          <a:p>
            <a:endParaRPr lang="en-US" dirty="0"/>
          </a:p>
        </p:txBody>
      </p:sp>
      <p:sp>
        <p:nvSpPr>
          <p:cNvPr id="9" name="TextBox 8"/>
          <p:cNvSpPr txBox="1"/>
          <p:nvPr/>
        </p:nvSpPr>
        <p:spPr>
          <a:xfrm>
            <a:off x="5344731" y="5626894"/>
            <a:ext cx="3335628" cy="800219"/>
          </a:xfrm>
          <a:prstGeom prst="rect">
            <a:avLst/>
          </a:prstGeom>
          <a:noFill/>
        </p:spPr>
        <p:txBody>
          <a:bodyPr wrap="square" rtlCol="0">
            <a:spAutoFit/>
          </a:bodyPr>
          <a:lstStyle/>
          <a:p>
            <a:pPr lvl="0" algn="ctr"/>
            <a:r>
              <a:rPr lang="fa-IR" sz="2800" dirty="0">
                <a:cs typeface="B Nazanin" panose="00000400000000000000" pitchFamily="2" charset="-78"/>
              </a:rPr>
              <a:t>در حال حاضر باقی ماندن</a:t>
            </a:r>
            <a:endParaRPr lang="en-US" sz="2800" dirty="0">
              <a:cs typeface="B Nazanin" panose="00000400000000000000" pitchFamily="2" charset="-78"/>
            </a:endParaRPr>
          </a:p>
          <a:p>
            <a:endParaRPr lang="en-US" dirty="0"/>
          </a:p>
        </p:txBody>
      </p:sp>
      <p:sp>
        <p:nvSpPr>
          <p:cNvPr id="10" name="TextBox 9"/>
          <p:cNvSpPr txBox="1"/>
          <p:nvPr/>
        </p:nvSpPr>
        <p:spPr>
          <a:xfrm>
            <a:off x="1332964" y="940157"/>
            <a:ext cx="2756078" cy="523220"/>
          </a:xfrm>
          <a:prstGeom prst="rect">
            <a:avLst/>
          </a:prstGeom>
          <a:noFill/>
        </p:spPr>
        <p:txBody>
          <a:bodyPr wrap="square" rtlCol="0">
            <a:spAutoFit/>
          </a:bodyPr>
          <a:lstStyle/>
          <a:p>
            <a:pPr lvl="0" algn="r"/>
            <a:r>
              <a:rPr lang="fa-IR" sz="2800" dirty="0">
                <a:cs typeface="B Nazanin" panose="00000400000000000000" pitchFamily="2" charset="-78"/>
              </a:rPr>
              <a:t>پذیرفتن و اجازه دادن</a:t>
            </a:r>
            <a:endParaRPr lang="en-US" sz="2800" dirty="0">
              <a:cs typeface="B Nazanin" panose="00000400000000000000" pitchFamily="2" charset="-78"/>
            </a:endParaRPr>
          </a:p>
        </p:txBody>
      </p:sp>
      <p:sp>
        <p:nvSpPr>
          <p:cNvPr id="11" name="TextBox 10"/>
          <p:cNvSpPr txBox="1"/>
          <p:nvPr/>
        </p:nvSpPr>
        <p:spPr>
          <a:xfrm>
            <a:off x="684191" y="2124195"/>
            <a:ext cx="3457977" cy="800219"/>
          </a:xfrm>
          <a:prstGeom prst="rect">
            <a:avLst/>
          </a:prstGeom>
          <a:noFill/>
        </p:spPr>
        <p:txBody>
          <a:bodyPr wrap="square" rtlCol="0">
            <a:spAutoFit/>
          </a:bodyPr>
          <a:lstStyle/>
          <a:p>
            <a:pPr lvl="0" algn="r"/>
            <a:r>
              <a:rPr lang="fa-IR" sz="2800" dirty="0">
                <a:cs typeface="B Nazanin" panose="00000400000000000000" pitchFamily="2" charset="-78"/>
              </a:rPr>
              <a:t>افکار به منزله حقایق نیستند</a:t>
            </a:r>
            <a:endParaRPr lang="en-US" sz="2800" dirty="0">
              <a:cs typeface="B Nazanin" panose="00000400000000000000" pitchFamily="2" charset="-78"/>
            </a:endParaRPr>
          </a:p>
          <a:p>
            <a:endParaRPr lang="en-US" dirty="0"/>
          </a:p>
        </p:txBody>
      </p:sp>
      <p:sp>
        <p:nvSpPr>
          <p:cNvPr id="12" name="TextBox 11"/>
          <p:cNvSpPr txBox="1"/>
          <p:nvPr/>
        </p:nvSpPr>
        <p:spPr>
          <a:xfrm rot="10800000" flipV="1">
            <a:off x="579550" y="3211750"/>
            <a:ext cx="3618963" cy="954107"/>
          </a:xfrm>
          <a:prstGeom prst="rect">
            <a:avLst/>
          </a:prstGeom>
          <a:noFill/>
        </p:spPr>
        <p:txBody>
          <a:bodyPr wrap="square" rtlCol="0">
            <a:spAutoFit/>
          </a:bodyPr>
          <a:lstStyle/>
          <a:p>
            <a:pPr lvl="0" algn="r"/>
            <a:r>
              <a:rPr lang="fa-IR" sz="2800" dirty="0">
                <a:cs typeface="B Nazanin" panose="00000400000000000000" pitchFamily="2" charset="-78"/>
              </a:rPr>
              <a:t>چگونه می توانم به بهترین نحو از خودم مراقبت کنم</a:t>
            </a:r>
            <a:endParaRPr lang="en-US" sz="2800" dirty="0">
              <a:cs typeface="B Nazanin" panose="00000400000000000000" pitchFamily="2" charset="-78"/>
            </a:endParaRPr>
          </a:p>
        </p:txBody>
      </p:sp>
      <p:sp>
        <p:nvSpPr>
          <p:cNvPr id="13" name="TextBox 12"/>
          <p:cNvSpPr txBox="1"/>
          <p:nvPr/>
        </p:nvSpPr>
        <p:spPr>
          <a:xfrm>
            <a:off x="350950" y="4795897"/>
            <a:ext cx="3847563" cy="1231106"/>
          </a:xfrm>
          <a:prstGeom prst="rect">
            <a:avLst/>
          </a:prstGeom>
          <a:noFill/>
        </p:spPr>
        <p:txBody>
          <a:bodyPr wrap="square" rtlCol="0">
            <a:spAutoFit/>
          </a:bodyPr>
          <a:lstStyle/>
          <a:p>
            <a:pPr lvl="0" algn="r"/>
            <a:r>
              <a:rPr lang="fa-IR" sz="2800" dirty="0">
                <a:cs typeface="B Nazanin" panose="00000400000000000000" pitchFamily="2" charset="-78"/>
              </a:rPr>
              <a:t>استفاده از آموخته ها جهت کنار آمدن با خلق </a:t>
            </a:r>
            <a:r>
              <a:rPr lang="fa-IR" sz="2800" dirty="0" smtClean="0">
                <a:cs typeface="B Nazanin" panose="00000400000000000000" pitchFamily="2" charset="-78"/>
              </a:rPr>
              <a:t>های </a:t>
            </a:r>
            <a:r>
              <a:rPr lang="fa-IR" sz="2800" dirty="0">
                <a:cs typeface="B Nazanin" panose="00000400000000000000" pitchFamily="2" charset="-78"/>
              </a:rPr>
              <a:t>احتمالی آینده</a:t>
            </a:r>
            <a:endParaRPr lang="en-US" sz="2800" dirty="0">
              <a:cs typeface="B Nazanin" panose="00000400000000000000" pitchFamily="2" charset="-78"/>
            </a:endParaRPr>
          </a:p>
          <a:p>
            <a:endParaRPr lang="en-US" dirty="0"/>
          </a:p>
        </p:txBody>
      </p:sp>
      <p:sp>
        <p:nvSpPr>
          <p:cNvPr id="14" name="Oval 13"/>
          <p:cNvSpPr/>
          <p:nvPr/>
        </p:nvSpPr>
        <p:spPr>
          <a:xfrm>
            <a:off x="8506495" y="2662429"/>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06495" y="4336061"/>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06494" y="3518247"/>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9049" y="4844772"/>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92609" y="3288024"/>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92609" y="2181602"/>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98513" y="1001712"/>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25809" y="5705632"/>
            <a:ext cx="463641" cy="400109"/>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535466" y="2596694"/>
            <a:ext cx="444326" cy="584775"/>
          </a:xfrm>
          <a:prstGeom prst="rect">
            <a:avLst/>
          </a:prstGeom>
          <a:noFill/>
        </p:spPr>
        <p:txBody>
          <a:bodyPr wrap="square" rtlCol="0">
            <a:spAutoFit/>
          </a:bodyPr>
          <a:lstStyle/>
          <a:p>
            <a:r>
              <a:rPr lang="fa-IR" sz="3200" b="1" dirty="0" smtClean="0"/>
              <a:t>1</a:t>
            </a:r>
            <a:endParaRPr lang="en-US" sz="3200" b="1" dirty="0"/>
          </a:p>
        </p:txBody>
      </p:sp>
      <p:sp>
        <p:nvSpPr>
          <p:cNvPr id="23" name="TextBox 22"/>
          <p:cNvSpPr txBox="1"/>
          <p:nvPr/>
        </p:nvSpPr>
        <p:spPr>
          <a:xfrm>
            <a:off x="8519374" y="3443743"/>
            <a:ext cx="463641" cy="584775"/>
          </a:xfrm>
          <a:prstGeom prst="rect">
            <a:avLst/>
          </a:prstGeom>
          <a:noFill/>
        </p:spPr>
        <p:txBody>
          <a:bodyPr wrap="square" rtlCol="0">
            <a:spAutoFit/>
          </a:bodyPr>
          <a:lstStyle/>
          <a:p>
            <a:r>
              <a:rPr lang="fa-IR" sz="3200" b="1" dirty="0" smtClean="0"/>
              <a:t>2</a:t>
            </a:r>
            <a:endParaRPr lang="en-US" sz="3200" b="1" dirty="0"/>
          </a:p>
        </p:txBody>
      </p:sp>
      <p:sp>
        <p:nvSpPr>
          <p:cNvPr id="24" name="TextBox 23"/>
          <p:cNvSpPr txBox="1"/>
          <p:nvPr/>
        </p:nvSpPr>
        <p:spPr>
          <a:xfrm>
            <a:off x="8545130" y="4273808"/>
            <a:ext cx="463641" cy="584775"/>
          </a:xfrm>
          <a:prstGeom prst="rect">
            <a:avLst/>
          </a:prstGeom>
          <a:noFill/>
        </p:spPr>
        <p:txBody>
          <a:bodyPr wrap="square" rtlCol="0">
            <a:spAutoFit/>
          </a:bodyPr>
          <a:lstStyle/>
          <a:p>
            <a:r>
              <a:rPr lang="fa-IR" sz="3200" b="1" dirty="0" smtClean="0"/>
              <a:t>3</a:t>
            </a:r>
            <a:endParaRPr lang="en-US" sz="3200" b="1" dirty="0"/>
          </a:p>
        </p:txBody>
      </p:sp>
      <p:sp>
        <p:nvSpPr>
          <p:cNvPr id="25" name="TextBox 24"/>
          <p:cNvSpPr txBox="1"/>
          <p:nvPr/>
        </p:nvSpPr>
        <p:spPr>
          <a:xfrm>
            <a:off x="8545132" y="5626894"/>
            <a:ext cx="334852" cy="584775"/>
          </a:xfrm>
          <a:prstGeom prst="rect">
            <a:avLst/>
          </a:prstGeom>
          <a:noFill/>
        </p:spPr>
        <p:txBody>
          <a:bodyPr wrap="square" rtlCol="0">
            <a:spAutoFit/>
          </a:bodyPr>
          <a:lstStyle/>
          <a:p>
            <a:r>
              <a:rPr lang="fa-IR" sz="3200" b="1" dirty="0" smtClean="0"/>
              <a:t>4</a:t>
            </a:r>
            <a:endParaRPr lang="en-US" sz="3200" b="1" dirty="0"/>
          </a:p>
        </p:txBody>
      </p:sp>
      <p:sp>
        <p:nvSpPr>
          <p:cNvPr id="26" name="TextBox 25"/>
          <p:cNvSpPr txBox="1"/>
          <p:nvPr/>
        </p:nvSpPr>
        <p:spPr>
          <a:xfrm>
            <a:off x="4221185" y="914399"/>
            <a:ext cx="367047" cy="584775"/>
          </a:xfrm>
          <a:prstGeom prst="rect">
            <a:avLst/>
          </a:prstGeom>
          <a:noFill/>
        </p:spPr>
        <p:txBody>
          <a:bodyPr wrap="square" rtlCol="0">
            <a:spAutoFit/>
          </a:bodyPr>
          <a:lstStyle/>
          <a:p>
            <a:r>
              <a:rPr lang="fa-IR" sz="3200" b="1" dirty="0" smtClean="0"/>
              <a:t>5</a:t>
            </a:r>
            <a:endParaRPr lang="en-US" sz="3200" b="1" dirty="0"/>
          </a:p>
        </p:txBody>
      </p:sp>
      <p:sp>
        <p:nvSpPr>
          <p:cNvPr id="27" name="TextBox 26"/>
          <p:cNvSpPr txBox="1"/>
          <p:nvPr/>
        </p:nvSpPr>
        <p:spPr>
          <a:xfrm>
            <a:off x="4224940" y="2089268"/>
            <a:ext cx="383149" cy="584775"/>
          </a:xfrm>
          <a:prstGeom prst="rect">
            <a:avLst/>
          </a:prstGeom>
          <a:noFill/>
        </p:spPr>
        <p:txBody>
          <a:bodyPr wrap="square" rtlCol="0">
            <a:spAutoFit/>
          </a:bodyPr>
          <a:lstStyle/>
          <a:p>
            <a:r>
              <a:rPr lang="fa-IR" sz="3200" b="1" dirty="0" smtClean="0"/>
              <a:t>6</a:t>
            </a:r>
            <a:endParaRPr lang="en-US" sz="3200" b="1" dirty="0"/>
          </a:p>
        </p:txBody>
      </p:sp>
      <p:sp>
        <p:nvSpPr>
          <p:cNvPr id="28" name="TextBox 27"/>
          <p:cNvSpPr txBox="1"/>
          <p:nvPr/>
        </p:nvSpPr>
        <p:spPr>
          <a:xfrm>
            <a:off x="4247345" y="3225859"/>
            <a:ext cx="367047" cy="584775"/>
          </a:xfrm>
          <a:prstGeom prst="rect">
            <a:avLst/>
          </a:prstGeom>
          <a:noFill/>
        </p:spPr>
        <p:txBody>
          <a:bodyPr wrap="square" rtlCol="0">
            <a:spAutoFit/>
          </a:bodyPr>
          <a:lstStyle/>
          <a:p>
            <a:r>
              <a:rPr lang="fa-IR" sz="3200" b="1" dirty="0" smtClean="0"/>
              <a:t>7</a:t>
            </a:r>
            <a:endParaRPr lang="en-US" sz="3200" b="1" dirty="0"/>
          </a:p>
        </p:txBody>
      </p:sp>
      <p:sp>
        <p:nvSpPr>
          <p:cNvPr id="29" name="TextBox 28"/>
          <p:cNvSpPr txBox="1"/>
          <p:nvPr/>
        </p:nvSpPr>
        <p:spPr>
          <a:xfrm>
            <a:off x="4243857" y="4752438"/>
            <a:ext cx="321702" cy="584775"/>
          </a:xfrm>
          <a:prstGeom prst="rect">
            <a:avLst/>
          </a:prstGeom>
          <a:noFill/>
        </p:spPr>
        <p:txBody>
          <a:bodyPr wrap="square" rtlCol="0">
            <a:spAutoFit/>
          </a:bodyPr>
          <a:lstStyle/>
          <a:p>
            <a:r>
              <a:rPr lang="fa-IR" sz="3200" b="1" dirty="0" smtClean="0"/>
              <a:t>8</a:t>
            </a:r>
            <a:endParaRPr lang="en-US" sz="3200" b="1" dirty="0"/>
          </a:p>
        </p:txBody>
      </p:sp>
    </p:spTree>
    <p:extLst>
      <p:ext uri="{BB962C8B-B14F-4D97-AF65-F5344CB8AC3E}">
        <p14:creationId xmlns:p14="http://schemas.microsoft.com/office/powerpoint/2010/main" val="389607269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833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3640" y="553791"/>
            <a:ext cx="11256136" cy="59242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50828" y="1056068"/>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5763" y="1056068"/>
            <a:ext cx="9543245" cy="2954655"/>
          </a:xfrm>
          <a:prstGeom prst="rect">
            <a:avLst/>
          </a:prstGeom>
          <a:noFill/>
        </p:spPr>
        <p:txBody>
          <a:bodyPr wrap="square" rtlCol="0">
            <a:spAutoFit/>
          </a:bodyPr>
          <a:lstStyle/>
          <a:p>
            <a:pPr algn="r"/>
            <a:r>
              <a:rPr lang="fa-IR" sz="2800" b="1" dirty="0">
                <a:cs typeface="B Nazanin" panose="00000400000000000000" pitchFamily="2" charset="-78"/>
              </a:rPr>
              <a:t>هدایت خودکار: </a:t>
            </a:r>
            <a:r>
              <a:rPr lang="fa-IR" sz="2800" dirty="0">
                <a:cs typeface="B Nazanin" panose="00000400000000000000" pitchFamily="2" charset="-78"/>
              </a:rPr>
              <a:t>مهم ترین بخش این جلسه ایجاد محیطی حمایت کننده در خصوص فعالیت مورد نظر در هفته های</a:t>
            </a:r>
            <a:r>
              <a:rPr lang="fa-IR" dirty="0">
                <a:cs typeface="B Nazanin" panose="00000400000000000000" pitchFamily="2" charset="-78"/>
              </a:rPr>
              <a:t> </a:t>
            </a:r>
            <a:r>
              <a:rPr lang="fa-IR" sz="2800" dirty="0">
                <a:cs typeface="B Nazanin" panose="00000400000000000000" pitchFamily="2" charset="-78"/>
              </a:rPr>
              <a:t>جاری است.</a:t>
            </a:r>
          </a:p>
          <a:p>
            <a:pPr algn="r"/>
            <a:r>
              <a:rPr lang="fa-IR" sz="2800" dirty="0">
                <a:cs typeface="B Nazanin" panose="00000400000000000000" pitchFamily="2" charset="-78"/>
              </a:rPr>
              <a:t>در این جلسه شرکت کنندگان شاهد خواهند بود که توجه اختیاری و عمدی بر یک موضوع ساده </a:t>
            </a:r>
            <a:r>
              <a:rPr lang="fa-IR" sz="2800" b="1" dirty="0">
                <a:cs typeface="B Nazanin" panose="00000400000000000000" pitchFamily="2" charset="-78"/>
              </a:rPr>
              <a:t>(به طور </a:t>
            </a:r>
            <a:r>
              <a:rPr lang="fa-IR" sz="2800" b="1" dirty="0" smtClean="0">
                <a:cs typeface="B Nazanin" panose="00000400000000000000" pitchFamily="2" charset="-78"/>
              </a:rPr>
              <a:t>مثال </a:t>
            </a:r>
            <a:r>
              <a:rPr lang="fa-IR" sz="2800" b="1" dirty="0">
                <a:cs typeface="B Nazanin" panose="00000400000000000000" pitchFamily="2" charset="-78"/>
              </a:rPr>
              <a:t>خوردن کشمش) </a:t>
            </a:r>
            <a:r>
              <a:rPr lang="fa-IR" sz="2800" dirty="0">
                <a:cs typeface="B Nazanin" panose="00000400000000000000" pitchFamily="2" charset="-78"/>
              </a:rPr>
              <a:t>به طور روزانه بر تغییر تجربه طبیعی آن موضوع اثرگذار است. در این جلسه آن ها در می یابند که فرآیند فعالیت ذهن در کنترل خودشان درآمده است (کرین، 1390).</a:t>
            </a:r>
          </a:p>
          <a:p>
            <a:pPr algn="r"/>
            <a:endParaRPr lang="en-US" dirty="0"/>
          </a:p>
        </p:txBody>
      </p:sp>
      <p:sp>
        <p:nvSpPr>
          <p:cNvPr id="6" name="TextBox 5"/>
          <p:cNvSpPr txBox="1"/>
          <p:nvPr/>
        </p:nvSpPr>
        <p:spPr>
          <a:xfrm>
            <a:off x="875763" y="4224270"/>
            <a:ext cx="9543245" cy="1661993"/>
          </a:xfrm>
          <a:prstGeom prst="rect">
            <a:avLst/>
          </a:prstGeom>
          <a:noFill/>
        </p:spPr>
        <p:txBody>
          <a:bodyPr wrap="square" rtlCol="0">
            <a:spAutoFit/>
          </a:bodyPr>
          <a:lstStyle/>
          <a:p>
            <a:pPr algn="r"/>
            <a:r>
              <a:rPr lang="fa-IR" sz="2800" b="1" dirty="0">
                <a:cs typeface="B Nazanin" panose="00000400000000000000" pitchFamily="2" charset="-78"/>
              </a:rPr>
              <a:t>کنار آمدن با موانع: </a:t>
            </a:r>
            <a:r>
              <a:rPr lang="fa-IR" sz="2800" dirty="0">
                <a:cs typeface="B Nazanin" panose="00000400000000000000" pitchFamily="2" charset="-78"/>
              </a:rPr>
              <a:t>در این مرحله تمرکز بر بدن با وضوح بیشتر واقعیت واکنش های ذهنی را نشان می دهد، همچنین این تمرین چگونگی تاثیرات ذهنی را در کنترل واکنش های افراد نسبت به اتفاقات روزانه به نمایش می گذارد.</a:t>
            </a:r>
            <a:endParaRPr lang="en-US" sz="2800" dirty="0">
              <a:cs typeface="B Nazanin" panose="00000400000000000000" pitchFamily="2" charset="-78"/>
            </a:endParaRPr>
          </a:p>
          <a:p>
            <a:pPr algn="r"/>
            <a:endParaRPr lang="en-US" dirty="0"/>
          </a:p>
        </p:txBody>
      </p:sp>
      <p:sp>
        <p:nvSpPr>
          <p:cNvPr id="7" name="Oval 6"/>
          <p:cNvSpPr/>
          <p:nvPr/>
        </p:nvSpPr>
        <p:spPr>
          <a:xfrm>
            <a:off x="10650828" y="4224270"/>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44633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833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3640" y="553791"/>
            <a:ext cx="11256136" cy="59242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50828" y="1056068"/>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2581" y="1056068"/>
            <a:ext cx="9749307" cy="2523768"/>
          </a:xfrm>
          <a:prstGeom prst="rect">
            <a:avLst/>
          </a:prstGeom>
          <a:noFill/>
        </p:spPr>
        <p:txBody>
          <a:bodyPr wrap="square" rtlCol="0">
            <a:spAutoFit/>
          </a:bodyPr>
          <a:lstStyle/>
          <a:p>
            <a:pPr lvl="0" algn="r"/>
            <a:r>
              <a:rPr lang="fa-IR" sz="2800" b="1" dirty="0">
                <a:cs typeface="B Nazanin" panose="00000400000000000000" pitchFamily="2" charset="-78"/>
              </a:rPr>
              <a:t>تنفس هوشیارانه و حرکات بدن با هوشیاری: </a:t>
            </a:r>
            <a:r>
              <a:rPr lang="fa-IR" sz="2800" dirty="0">
                <a:cs typeface="B Nazanin" panose="00000400000000000000" pitchFamily="2" charset="-78"/>
              </a:rPr>
              <a:t>حرکات هوشیارانه و تنفس هوشیارانه در این جلسه به شرکت کنندگان آموزش داده می شود بعد از دو جلسه تمرین وارسی بدن در منزل به این موضوع پی می برد که بدن را به عنوان مکانی جهت شناسایی تجاربش در نظر بگیرد</a:t>
            </a:r>
            <a:r>
              <a:rPr lang="fa-IR" sz="2800" dirty="0" smtClean="0">
                <a:cs typeface="B Nazanin" panose="00000400000000000000" pitchFamily="2" charset="-78"/>
              </a:rPr>
              <a:t>. </a:t>
            </a:r>
            <a:r>
              <a:rPr lang="fa-IR" sz="2800" dirty="0">
                <a:cs typeface="B Nazanin" panose="00000400000000000000" pitchFamily="2" charset="-78"/>
              </a:rPr>
              <a:t>کاربرد آگاهانه به تنفس دنیای جدیدی را در مورد نحوه کارکرد فرآیند تنفس بر افراد می </a:t>
            </a:r>
            <a:r>
              <a:rPr lang="fa-IR" sz="2800" dirty="0" smtClean="0">
                <a:cs typeface="B Nazanin" panose="00000400000000000000" pitchFamily="2" charset="-78"/>
              </a:rPr>
              <a:t>گشاید</a:t>
            </a:r>
            <a:r>
              <a:rPr lang="fa-IR" sz="2800" dirty="0">
                <a:cs typeface="B Nazanin" panose="00000400000000000000" pitchFamily="2" charset="-78"/>
              </a:rPr>
              <a:t> </a:t>
            </a:r>
            <a:r>
              <a:rPr lang="fa-IR" sz="2800" b="1" dirty="0" smtClean="0">
                <a:cs typeface="B Nazanin" panose="00000400000000000000" pitchFamily="2" charset="-78"/>
              </a:rPr>
              <a:t>(تمرین وارسی بدنی).</a:t>
            </a:r>
            <a:endParaRPr lang="fa-IR" sz="2800" b="1" dirty="0">
              <a:cs typeface="B Nazanin" panose="00000400000000000000" pitchFamily="2" charset="-78"/>
            </a:endParaRPr>
          </a:p>
          <a:p>
            <a:pPr algn="r"/>
            <a:endParaRPr lang="en-US" dirty="0"/>
          </a:p>
        </p:txBody>
      </p:sp>
      <p:sp>
        <p:nvSpPr>
          <p:cNvPr id="6" name="TextBox 5"/>
          <p:cNvSpPr txBox="1"/>
          <p:nvPr/>
        </p:nvSpPr>
        <p:spPr>
          <a:xfrm>
            <a:off x="682581" y="3767070"/>
            <a:ext cx="9749307" cy="2523768"/>
          </a:xfrm>
          <a:prstGeom prst="rect">
            <a:avLst/>
          </a:prstGeom>
          <a:noFill/>
        </p:spPr>
        <p:txBody>
          <a:bodyPr wrap="square" rtlCol="0">
            <a:spAutoFit/>
          </a:bodyPr>
          <a:lstStyle/>
          <a:p>
            <a:pPr algn="r"/>
            <a:r>
              <a:rPr lang="fa-IR" sz="2800" b="1" dirty="0">
                <a:cs typeface="B Nazanin" panose="00000400000000000000" pitchFamily="2" charset="-78"/>
              </a:rPr>
              <a:t>در حال حاضر باقی ماندن: </a:t>
            </a:r>
            <a:r>
              <a:rPr lang="fa-IR" sz="2800" dirty="0">
                <a:cs typeface="B Nazanin" panose="00000400000000000000" pitchFamily="2" charset="-78"/>
              </a:rPr>
              <a:t>در جلسه چهارم مطالبی در خصوص پراکندگی افکار زمانی که فرد در تعارض با اجتناب یا پذیرش آن فکر روبه رو است، توضیح داده خواهد شد. این فرآیند زمینه ای برای گسترش و آگاهی می تواند راه های جدیدی را برای ماندن در لحظه حال با تجارب </a:t>
            </a:r>
            <a:r>
              <a:rPr lang="fa-IR" sz="2800" dirty="0" smtClean="0">
                <a:cs typeface="B Nazanin" panose="00000400000000000000" pitchFamily="2" charset="-78"/>
              </a:rPr>
              <a:t>ارائه </a:t>
            </a:r>
            <a:r>
              <a:rPr lang="fa-IR" sz="2800" dirty="0">
                <a:cs typeface="B Nazanin" panose="00000400000000000000" pitchFamily="2" charset="-78"/>
              </a:rPr>
              <a:t>دهد و همچنین افراد را قادر می سازد که به یک موضوع از دیدگاه متفاوت بنگرند.</a:t>
            </a:r>
            <a:endParaRPr lang="en-US" sz="2800" dirty="0">
              <a:cs typeface="B Nazanin" panose="00000400000000000000" pitchFamily="2" charset="-78"/>
            </a:endParaRPr>
          </a:p>
          <a:p>
            <a:pPr algn="r"/>
            <a:endParaRPr lang="en-US" dirty="0"/>
          </a:p>
        </p:txBody>
      </p:sp>
      <p:sp>
        <p:nvSpPr>
          <p:cNvPr id="7" name="Oval 6"/>
          <p:cNvSpPr/>
          <p:nvPr/>
        </p:nvSpPr>
        <p:spPr>
          <a:xfrm>
            <a:off x="10650828" y="3767070"/>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80557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833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3640" y="553791"/>
            <a:ext cx="11256136" cy="59242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50828" y="1056068"/>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918" y="1056068"/>
            <a:ext cx="9131121" cy="1661993"/>
          </a:xfrm>
          <a:prstGeom prst="rect">
            <a:avLst/>
          </a:prstGeom>
          <a:noFill/>
        </p:spPr>
        <p:txBody>
          <a:bodyPr wrap="square" rtlCol="0">
            <a:spAutoFit/>
          </a:bodyPr>
          <a:lstStyle/>
          <a:p>
            <a:pPr lvl="0" algn="r"/>
            <a:r>
              <a:rPr lang="fa-IR" sz="2800" b="1" dirty="0">
                <a:cs typeface="B Nazanin" panose="00000400000000000000" pitchFamily="2" charset="-78"/>
              </a:rPr>
              <a:t>پذیرفتن و اجازه دادن: </a:t>
            </a:r>
            <a:r>
              <a:rPr lang="fa-IR" sz="2800" dirty="0">
                <a:cs typeface="B Nazanin" panose="00000400000000000000" pitchFamily="2" charset="-78"/>
              </a:rPr>
              <a:t>این جلسه روی این موضوع تاکید می شود که امور را همان گونه که هستند بدون قضاوت یا سعی در متفاوت جلوه دادن آن ها بایست احساس و تجربه کرد.</a:t>
            </a:r>
          </a:p>
          <a:p>
            <a:pPr algn="r"/>
            <a:endParaRPr lang="en-US" dirty="0"/>
          </a:p>
        </p:txBody>
      </p:sp>
      <p:sp>
        <p:nvSpPr>
          <p:cNvPr id="6" name="TextBox 5"/>
          <p:cNvSpPr txBox="1"/>
          <p:nvPr/>
        </p:nvSpPr>
        <p:spPr>
          <a:xfrm>
            <a:off x="1390917" y="3889420"/>
            <a:ext cx="9131121" cy="1661993"/>
          </a:xfrm>
          <a:prstGeom prst="rect">
            <a:avLst/>
          </a:prstGeom>
          <a:noFill/>
        </p:spPr>
        <p:txBody>
          <a:bodyPr wrap="square" rtlCol="0">
            <a:spAutoFit/>
          </a:bodyPr>
          <a:lstStyle/>
          <a:p>
            <a:pPr lvl="0" algn="r"/>
            <a:r>
              <a:rPr lang="fa-IR" sz="2800" b="1" dirty="0">
                <a:cs typeface="B Nazanin" panose="00000400000000000000" pitchFamily="2" charset="-78"/>
              </a:rPr>
              <a:t>افکار به منزله حقایق نیستند: </a:t>
            </a:r>
            <a:r>
              <a:rPr lang="fa-IR" sz="2800" dirty="0">
                <a:cs typeface="B Nazanin" panose="00000400000000000000" pitchFamily="2" charset="-78"/>
              </a:rPr>
              <a:t>موضوعاتی که به آنها فکر می شود تنها افکار هستند و افراد این انتخاب را دارند که به آن ها عمل نکنند و با آنها مقابله کنند یا آن ها را در مجموع ضمنی در نظر بگیرند.</a:t>
            </a:r>
            <a:endParaRPr lang="en-US" sz="2800" dirty="0">
              <a:cs typeface="B Nazanin" panose="00000400000000000000" pitchFamily="2" charset="-78"/>
            </a:endParaRPr>
          </a:p>
          <a:p>
            <a:pPr algn="r"/>
            <a:endParaRPr lang="en-US" dirty="0"/>
          </a:p>
        </p:txBody>
      </p:sp>
      <p:sp>
        <p:nvSpPr>
          <p:cNvPr id="7" name="Oval 6"/>
          <p:cNvSpPr/>
          <p:nvPr/>
        </p:nvSpPr>
        <p:spPr>
          <a:xfrm>
            <a:off x="10650828" y="3889420"/>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0176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83335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3640" y="553791"/>
            <a:ext cx="11256136" cy="59242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50828" y="1056068"/>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8490" y="1056068"/>
            <a:ext cx="9620518" cy="2523768"/>
          </a:xfrm>
          <a:prstGeom prst="rect">
            <a:avLst/>
          </a:prstGeom>
          <a:noFill/>
        </p:spPr>
        <p:txBody>
          <a:bodyPr wrap="square" rtlCol="0">
            <a:spAutoFit/>
          </a:bodyPr>
          <a:lstStyle/>
          <a:p>
            <a:pPr lvl="0" algn="r"/>
            <a:r>
              <a:rPr lang="fa-IR" sz="2800" b="1" dirty="0">
                <a:cs typeface="B Nazanin" panose="00000400000000000000" pitchFamily="2" charset="-78"/>
              </a:rPr>
              <a:t>چگونه می توانم به بهترین نحو از خودم مراقبت کنم: </a:t>
            </a:r>
            <a:r>
              <a:rPr lang="fa-IR" sz="2800" dirty="0">
                <a:cs typeface="B Nazanin" panose="00000400000000000000" pitchFamily="2" charset="-78"/>
              </a:rPr>
              <a:t>می آموزند که از تشخیص لحظه به لحظه که طی فرآیند ذهن آگاهی کسب کردند استفاده کرده و از شروع یک فعالیت لذت کامل را ببرند. شرکت کنندگان از الگوهای شخصی و آسیب پذیری شخصی خود، آگاه می شوند و شاهد اثرات این درمان برآماده سازی فرد در مقابله با مشکلات آینده خواهند بود.</a:t>
            </a:r>
            <a:endParaRPr lang="en-US" sz="2800" dirty="0">
              <a:cs typeface="B Nazanin" panose="00000400000000000000" pitchFamily="2" charset="-78"/>
            </a:endParaRPr>
          </a:p>
          <a:p>
            <a:pPr algn="r"/>
            <a:endParaRPr lang="en-US" dirty="0"/>
          </a:p>
        </p:txBody>
      </p:sp>
      <p:sp>
        <p:nvSpPr>
          <p:cNvPr id="6" name="TextBox 5"/>
          <p:cNvSpPr txBox="1"/>
          <p:nvPr/>
        </p:nvSpPr>
        <p:spPr>
          <a:xfrm>
            <a:off x="798490" y="4262907"/>
            <a:ext cx="9620518" cy="1661993"/>
          </a:xfrm>
          <a:prstGeom prst="rect">
            <a:avLst/>
          </a:prstGeom>
          <a:noFill/>
        </p:spPr>
        <p:txBody>
          <a:bodyPr wrap="square" rtlCol="0">
            <a:spAutoFit/>
          </a:bodyPr>
          <a:lstStyle/>
          <a:p>
            <a:pPr lvl="0" algn="r"/>
            <a:r>
              <a:rPr lang="fa-IR" sz="2800" b="1" dirty="0">
                <a:cs typeface="B Nazanin" panose="00000400000000000000" pitchFamily="2" charset="-78"/>
              </a:rPr>
              <a:t>استفاده از آموخته ها جهت کنار آمدن با خلق های احتمالی آینده: </a:t>
            </a:r>
            <a:r>
              <a:rPr lang="fa-IR" sz="2800" dirty="0">
                <a:cs typeface="B Nazanin" panose="00000400000000000000" pitchFamily="2" charset="-78"/>
              </a:rPr>
              <a:t>در این جلسه تاکید فراوانی بر حمایت از شرکت کنندگان درباره تغییرات مثبت احتمالی ای که طی این برنامه در آنها پدید آمده است، می شود.</a:t>
            </a:r>
            <a:endParaRPr lang="en-US" sz="2800" dirty="0">
              <a:cs typeface="B Nazanin" panose="00000400000000000000" pitchFamily="2" charset="-78"/>
            </a:endParaRPr>
          </a:p>
          <a:p>
            <a:pPr algn="r"/>
            <a:endParaRPr lang="en-US" dirty="0"/>
          </a:p>
        </p:txBody>
      </p:sp>
      <p:sp>
        <p:nvSpPr>
          <p:cNvPr id="7" name="Oval 6"/>
          <p:cNvSpPr/>
          <p:nvPr/>
        </p:nvSpPr>
        <p:spPr>
          <a:xfrm>
            <a:off x="10650828" y="4262907"/>
            <a:ext cx="528034" cy="54091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9055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6" y="0"/>
            <a:ext cx="4771182" cy="6858000"/>
          </a:xfrm>
          <a:prstGeom prst="rect">
            <a:avLst/>
          </a:prstGeom>
        </p:spPr>
      </p:pic>
      <p:sp>
        <p:nvSpPr>
          <p:cNvPr id="3" name="Rectangle 2"/>
          <p:cNvSpPr/>
          <p:nvPr/>
        </p:nvSpPr>
        <p:spPr>
          <a:xfrm>
            <a:off x="11217499" y="618186"/>
            <a:ext cx="592428" cy="57954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94243" y="554017"/>
            <a:ext cx="4597757" cy="707886"/>
          </a:xfrm>
          <a:prstGeom prst="rect">
            <a:avLst/>
          </a:prstGeom>
          <a:noFill/>
        </p:spPr>
        <p:txBody>
          <a:bodyPr wrap="square" rtlCol="0">
            <a:spAutoFit/>
          </a:bodyPr>
          <a:lstStyle/>
          <a:p>
            <a:pPr algn="ctr"/>
            <a:r>
              <a:rPr lang="fa-IR" sz="4000" b="1" dirty="0" smtClean="0">
                <a:cs typeface="B Nazanin" panose="00000400000000000000" pitchFamily="2" charset="-78"/>
              </a:rPr>
              <a:t>معرفی کتاب</a:t>
            </a:r>
            <a:endParaRPr lang="en-US" sz="4000" b="1" dirty="0">
              <a:cs typeface="B Nazanin" panose="00000400000000000000" pitchFamily="2" charset="-78"/>
            </a:endParaRPr>
          </a:p>
        </p:txBody>
      </p:sp>
      <p:sp>
        <p:nvSpPr>
          <p:cNvPr id="5" name="Rectangle 4"/>
          <p:cNvSpPr/>
          <p:nvPr/>
        </p:nvSpPr>
        <p:spPr>
          <a:xfrm>
            <a:off x="5318975" y="2511380"/>
            <a:ext cx="6194738" cy="258865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40946" y="3052292"/>
            <a:ext cx="5576553" cy="1292662"/>
          </a:xfrm>
          <a:prstGeom prst="rect">
            <a:avLst/>
          </a:prstGeom>
          <a:noFill/>
        </p:spPr>
        <p:txBody>
          <a:bodyPr wrap="square" rtlCol="0">
            <a:spAutoFit/>
          </a:bodyPr>
          <a:lstStyle/>
          <a:p>
            <a:pPr algn="r"/>
            <a:r>
              <a:rPr lang="fa-IR" sz="3200" dirty="0" smtClean="0">
                <a:cs typeface="B Nazanin" panose="00000400000000000000" pitchFamily="2" charset="-78"/>
              </a:rPr>
              <a:t>درمان های مبتنی بر حضور ذهن</a:t>
            </a:r>
          </a:p>
          <a:p>
            <a:pPr algn="r"/>
            <a:endParaRPr lang="fa-IR" dirty="0"/>
          </a:p>
          <a:p>
            <a:pPr algn="r"/>
            <a:r>
              <a:rPr lang="fa-IR" sz="2800" dirty="0" smtClean="0">
                <a:cs typeface="B Nazanin" panose="00000400000000000000" pitchFamily="2" charset="-78"/>
              </a:rPr>
              <a:t>تالیف دکتر پروانه محمدخانی – حمید خانی پور</a:t>
            </a:r>
            <a:endParaRPr lang="en-US" sz="2800" dirty="0">
              <a:cs typeface="B Nazanin" panose="00000400000000000000" pitchFamily="2" charset="-78"/>
            </a:endParaRPr>
          </a:p>
        </p:txBody>
      </p:sp>
      <p:sp>
        <p:nvSpPr>
          <p:cNvPr id="7" name="Rectangle 6"/>
          <p:cNvSpPr/>
          <p:nvPr/>
        </p:nvSpPr>
        <p:spPr>
          <a:xfrm>
            <a:off x="4376024" y="4344954"/>
            <a:ext cx="1429555" cy="35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31877"/>
      </p:ext>
    </p:extLst>
  </p:cSld>
  <p:clrMapOvr>
    <a:masterClrMapping/>
  </p:clrMapOvr>
  <mc:AlternateContent xmlns:mc="http://schemas.openxmlformats.org/markup-compatibility/2006">
    <mc:Choice xmlns:p14="http://schemas.microsoft.com/office/powerpoint/2010/main" Requires="p14">
      <p:transition spd="slow" p14:dur="1750">
        <p:cover/>
      </p:transition>
    </mc:Choice>
    <mc:Fallback>
      <p:transition spd="slow">
        <p:cov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30310" cy="52417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5155" y="4700789"/>
            <a:ext cx="1262130" cy="158410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inus 3"/>
          <p:cNvSpPr/>
          <p:nvPr/>
        </p:nvSpPr>
        <p:spPr>
          <a:xfrm>
            <a:off x="5666708" y="144891"/>
            <a:ext cx="6104585"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rot="5400000">
            <a:off x="7802450" y="2486699"/>
            <a:ext cx="6104585"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rot="5400000">
            <a:off x="5479962" y="1051774"/>
            <a:ext cx="2197994"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6038043" y="4610641"/>
            <a:ext cx="5456352" cy="927279"/>
          </a:xfrm>
          <a:prstGeom prst="mathMinus">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4693" y="3289360"/>
            <a:ext cx="5821251" cy="923330"/>
          </a:xfrm>
          <a:prstGeom prst="rect">
            <a:avLst/>
          </a:prstGeom>
          <a:noFill/>
        </p:spPr>
        <p:txBody>
          <a:bodyPr wrap="square" rtlCol="0">
            <a:spAutoFit/>
          </a:bodyPr>
          <a:lstStyle/>
          <a:p>
            <a:pPr algn="ctr"/>
            <a:r>
              <a:rPr lang="fa-IR" sz="5400" b="1" dirty="0" smtClean="0">
                <a:cs typeface="B Nazanin" panose="00000400000000000000" pitchFamily="2" charset="-78"/>
              </a:rPr>
              <a:t>سپاس از توجه شما</a:t>
            </a:r>
            <a:endParaRPr lang="en-US" sz="5400" b="1" dirty="0">
              <a:cs typeface="B Nazanin" panose="00000400000000000000" pitchFamily="2" charset="-78"/>
            </a:endParaRPr>
          </a:p>
        </p:txBody>
      </p:sp>
    </p:spTree>
    <p:extLst>
      <p:ext uri="{BB962C8B-B14F-4D97-AF65-F5344CB8AC3E}">
        <p14:creationId xmlns:p14="http://schemas.microsoft.com/office/powerpoint/2010/main" val="50971831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9617" y="0"/>
            <a:ext cx="1412383" cy="6858000"/>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425189" y="2240924"/>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6670" y="2144023"/>
            <a:ext cx="8422784" cy="1661993"/>
          </a:xfrm>
          <a:prstGeom prst="rect">
            <a:avLst/>
          </a:prstGeom>
          <a:noFill/>
        </p:spPr>
        <p:txBody>
          <a:bodyPr wrap="square" rtlCol="0">
            <a:spAutoFit/>
          </a:bodyPr>
          <a:lstStyle/>
          <a:p>
            <a:pPr algn="r"/>
            <a:r>
              <a:rPr lang="fa-IR" sz="2800" dirty="0">
                <a:cs typeface="B Nazanin" panose="00000400000000000000" pitchFamily="2" charset="-78"/>
              </a:rPr>
              <a:t>ستون 1 برای یادداشت کردن زمان دقیق روزی است که شما اقلام مورد علاقه ی خود را خوردید یا نوشیدید. شما باید چیزهای خورده یا نوشیده شده را به محض خوردن یا نوشیدن در ستون بعدی بنویسید.</a:t>
            </a:r>
          </a:p>
          <a:p>
            <a:pPr algn="r"/>
            <a:endParaRPr lang="en-US" dirty="0"/>
          </a:p>
        </p:txBody>
      </p:sp>
      <p:sp>
        <p:nvSpPr>
          <p:cNvPr id="5" name="Rectangle 4"/>
          <p:cNvSpPr/>
          <p:nvPr/>
        </p:nvSpPr>
        <p:spPr>
          <a:xfrm>
            <a:off x="9425189" y="4685763"/>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6670" y="4685763"/>
            <a:ext cx="8422784" cy="1661993"/>
          </a:xfrm>
          <a:prstGeom prst="rect">
            <a:avLst/>
          </a:prstGeom>
          <a:noFill/>
        </p:spPr>
        <p:txBody>
          <a:bodyPr wrap="square" rtlCol="0">
            <a:spAutoFit/>
          </a:bodyPr>
          <a:lstStyle/>
          <a:p>
            <a:pPr algn="r"/>
            <a:r>
              <a:rPr lang="fa-IR" sz="2800" dirty="0">
                <a:cs typeface="B Nazanin" panose="00000400000000000000" pitchFamily="2" charset="-78"/>
              </a:rPr>
              <a:t>ستون 2 برای ارایه </a:t>
            </a:r>
            <a:r>
              <a:rPr lang="fa-IR" sz="2800" dirty="0" smtClean="0">
                <a:cs typeface="B Nazanin" panose="00000400000000000000" pitchFamily="2" charset="-78"/>
              </a:rPr>
              <a:t>ی یک </a:t>
            </a:r>
            <a:r>
              <a:rPr lang="fa-IR" sz="2800" dirty="0">
                <a:cs typeface="B Nazanin" panose="00000400000000000000" pitchFamily="2" charset="-78"/>
              </a:rPr>
              <a:t>توصیف ساده از آنچه خورده یا نوشیده شده می باشد، شما باید صددرصد هرچیزی را که مصرف شده ثبت نمایید. لطفا خوراکی های کولادار را که در قلاب یا ابرو قرار داده شده شناسایی کنید.</a:t>
            </a:r>
            <a:endParaRPr lang="en-US" sz="2800" dirty="0">
              <a:cs typeface="B Nazanin" panose="00000400000000000000" pitchFamily="2" charset="-78"/>
            </a:endParaRPr>
          </a:p>
          <a:p>
            <a:pPr algn="r"/>
            <a:endParaRPr lang="en-US" dirty="0"/>
          </a:p>
        </p:txBody>
      </p:sp>
      <p:sp>
        <p:nvSpPr>
          <p:cNvPr id="7" name="Rectangle 6"/>
          <p:cNvSpPr/>
          <p:nvPr/>
        </p:nvSpPr>
        <p:spPr>
          <a:xfrm>
            <a:off x="8613819" y="363364"/>
            <a:ext cx="2871989" cy="136516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27075" y="150863"/>
            <a:ext cx="2781836" cy="179016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42287" y="753556"/>
            <a:ext cx="2951411" cy="584775"/>
          </a:xfrm>
          <a:prstGeom prst="rect">
            <a:avLst/>
          </a:prstGeom>
          <a:noFill/>
        </p:spPr>
        <p:txBody>
          <a:bodyPr wrap="square" rtlCol="0">
            <a:spAutoFit/>
          </a:bodyPr>
          <a:lstStyle/>
          <a:p>
            <a:pPr algn="ctr"/>
            <a:r>
              <a:rPr lang="fa-IR" sz="3200" b="1" dirty="0" smtClean="0">
                <a:cs typeface="B Nazanin" panose="00000400000000000000" pitchFamily="2" charset="-78"/>
              </a:rPr>
              <a:t>پایش کالری</a:t>
            </a:r>
            <a:endParaRPr lang="en-US" sz="3200" b="1" dirty="0">
              <a:cs typeface="B Nazanin" panose="00000400000000000000" pitchFamily="2" charset="-78"/>
            </a:endParaRPr>
          </a:p>
        </p:txBody>
      </p:sp>
    </p:spTree>
    <p:extLst>
      <p:ext uri="{BB962C8B-B14F-4D97-AF65-F5344CB8AC3E}">
        <p14:creationId xmlns:p14="http://schemas.microsoft.com/office/powerpoint/2010/main" val="178013019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9617" y="0"/>
            <a:ext cx="1412383" cy="6858000"/>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388698" y="1249250"/>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388697" y="4144851"/>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2" y="1146220"/>
            <a:ext cx="8023538" cy="1231106"/>
          </a:xfrm>
          <a:prstGeom prst="rect">
            <a:avLst/>
          </a:prstGeom>
          <a:noFill/>
        </p:spPr>
        <p:txBody>
          <a:bodyPr wrap="square" rtlCol="0">
            <a:spAutoFit/>
          </a:bodyPr>
          <a:lstStyle/>
          <a:p>
            <a:pPr algn="r"/>
            <a:r>
              <a:rPr lang="fa-IR" sz="2800" dirty="0">
                <a:cs typeface="B Nazanin" panose="00000400000000000000" pitchFamily="2" charset="-78"/>
              </a:rPr>
              <a:t>ستون 3 برای یادداشت کردن مکانی است که شما </a:t>
            </a:r>
            <a:r>
              <a:rPr lang="fa-IR" sz="2800" dirty="0" smtClean="0">
                <a:cs typeface="B Nazanin" panose="00000400000000000000" pitchFamily="2" charset="-78"/>
              </a:rPr>
              <a:t>در</a:t>
            </a:r>
            <a:r>
              <a:rPr lang="fa-IR" sz="2800" dirty="0">
                <a:cs typeface="B Nazanin" panose="00000400000000000000" pitchFamily="2" charset="-78"/>
              </a:rPr>
              <a:t> </a:t>
            </a:r>
            <a:r>
              <a:rPr lang="fa-IR" sz="2800" dirty="0" smtClean="0">
                <a:cs typeface="B Nazanin" panose="00000400000000000000" pitchFamily="2" charset="-78"/>
              </a:rPr>
              <a:t>آن</a:t>
            </a:r>
            <a:r>
              <a:rPr lang="fa-IR" sz="2800" dirty="0" smtClean="0">
                <a:cs typeface="B Nazanin" panose="00000400000000000000" pitchFamily="2" charset="-78"/>
              </a:rPr>
              <a:t> </a:t>
            </a:r>
            <a:r>
              <a:rPr lang="fa-IR" sz="2800" dirty="0">
                <a:cs typeface="B Nazanin" panose="00000400000000000000" pitchFamily="2" charset="-78"/>
              </a:rPr>
              <a:t>زمان بودید</a:t>
            </a:r>
            <a:r>
              <a:rPr lang="fa-IR" sz="2800" dirty="0" smtClean="0">
                <a:cs typeface="B Nazanin" panose="00000400000000000000" pitchFamily="2" charset="-78"/>
              </a:rPr>
              <a:t>.</a:t>
            </a:r>
          </a:p>
          <a:p>
            <a:pPr algn="r"/>
            <a:r>
              <a:rPr lang="fa-IR" sz="2800" dirty="0" smtClean="0">
                <a:cs typeface="B Nazanin" panose="00000400000000000000" pitchFamily="2" charset="-78"/>
              </a:rPr>
              <a:t> </a:t>
            </a:r>
            <a:r>
              <a:rPr lang="fa-IR" sz="2800" dirty="0">
                <a:cs typeface="B Nazanin" panose="00000400000000000000" pitchFamily="2" charset="-78"/>
              </a:rPr>
              <a:t>اگر در منزلتان بودید، لطفا بنویسید اتاق.</a:t>
            </a:r>
          </a:p>
          <a:p>
            <a:pPr algn="r"/>
            <a:endParaRPr lang="en-US" dirty="0"/>
          </a:p>
        </p:txBody>
      </p:sp>
      <p:sp>
        <p:nvSpPr>
          <p:cNvPr id="6" name="TextBox 5"/>
          <p:cNvSpPr txBox="1"/>
          <p:nvPr/>
        </p:nvSpPr>
        <p:spPr>
          <a:xfrm>
            <a:off x="824249" y="3951668"/>
            <a:ext cx="8113691" cy="1661993"/>
          </a:xfrm>
          <a:prstGeom prst="rect">
            <a:avLst/>
          </a:prstGeom>
          <a:noFill/>
        </p:spPr>
        <p:txBody>
          <a:bodyPr wrap="square" rtlCol="0">
            <a:spAutoFit/>
          </a:bodyPr>
          <a:lstStyle/>
          <a:p>
            <a:pPr algn="r"/>
            <a:r>
              <a:rPr lang="fa-IR" sz="2800" dirty="0">
                <a:cs typeface="B Nazanin" panose="00000400000000000000" pitchFamily="2" charset="-78"/>
              </a:rPr>
              <a:t>ستون 4 یک ستاره باید در ستون 4، کنار چیزی که شما خوردید و نوشیدید و آن را به عنوان چیزی افراطی و بیش از حد می نگرید، جایگزین شود، این باید نشان دهنده نگرش شما و نه افراد دیگر باشد. </a:t>
            </a:r>
            <a:endParaRPr lang="en-US" sz="2800" dirty="0">
              <a:cs typeface="B Nazanin" panose="00000400000000000000" pitchFamily="2" charset="-78"/>
            </a:endParaRPr>
          </a:p>
          <a:p>
            <a:pPr algn="r"/>
            <a:endParaRPr lang="en-US" dirty="0"/>
          </a:p>
        </p:txBody>
      </p:sp>
    </p:spTree>
    <p:extLst>
      <p:ext uri="{BB962C8B-B14F-4D97-AF65-F5344CB8AC3E}">
        <p14:creationId xmlns:p14="http://schemas.microsoft.com/office/powerpoint/2010/main" val="142036159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9617" y="0"/>
            <a:ext cx="1412383" cy="6858000"/>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388698" y="1249250"/>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388697" y="4144851"/>
            <a:ext cx="2060619" cy="73409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26524" y="1249250"/>
            <a:ext cx="7675808" cy="523220"/>
          </a:xfrm>
          <a:prstGeom prst="rect">
            <a:avLst/>
          </a:prstGeom>
          <a:noFill/>
        </p:spPr>
        <p:txBody>
          <a:bodyPr wrap="square" rtlCol="0">
            <a:spAutoFit/>
          </a:bodyPr>
          <a:lstStyle/>
          <a:p>
            <a:pPr algn="r"/>
            <a:r>
              <a:rPr lang="fa-IR" sz="2800" dirty="0" smtClean="0">
                <a:cs typeface="B Nazanin" panose="00000400000000000000" pitchFamily="2" charset="-78"/>
              </a:rPr>
              <a:t>ستون 5 برای یادداشت کردن کالری هاست.</a:t>
            </a:r>
            <a:endParaRPr lang="fa-IR" sz="2800" dirty="0">
              <a:cs typeface="B Nazanin" panose="00000400000000000000" pitchFamily="2" charset="-78"/>
            </a:endParaRPr>
          </a:p>
        </p:txBody>
      </p:sp>
      <p:sp>
        <p:nvSpPr>
          <p:cNvPr id="6" name="TextBox 5"/>
          <p:cNvSpPr txBox="1"/>
          <p:nvPr/>
        </p:nvSpPr>
        <p:spPr>
          <a:xfrm>
            <a:off x="691170" y="4144851"/>
            <a:ext cx="8311162" cy="1384995"/>
          </a:xfrm>
          <a:prstGeom prst="rect">
            <a:avLst/>
          </a:prstGeom>
          <a:noFill/>
        </p:spPr>
        <p:txBody>
          <a:bodyPr wrap="square" rtlCol="0">
            <a:spAutoFit/>
          </a:bodyPr>
          <a:lstStyle/>
          <a:p>
            <a:pPr algn="r"/>
            <a:r>
              <a:rPr lang="fa-IR" sz="2800" dirty="0" smtClean="0">
                <a:cs typeface="B Nazanin" panose="00000400000000000000" pitchFamily="2" charset="-78"/>
              </a:rPr>
              <a:t>ستون 6 برای یادداشت کردن سایر نکات مربوط است (مثل افکار یا احساساتتان، شرایط یا موقعیتی که خوردن اتفاق افتاد). همچنین شما باید هر زمانی که خودتان را وزن می کنید وزنتان را در این ستون ثبت نمایید.</a:t>
            </a:r>
            <a:endParaRPr lang="en-US" sz="2800" dirty="0">
              <a:cs typeface="B Nazanin" panose="00000400000000000000" pitchFamily="2" charset="-78"/>
            </a:endParaRPr>
          </a:p>
        </p:txBody>
      </p:sp>
    </p:spTree>
    <p:extLst>
      <p:ext uri="{BB962C8B-B14F-4D97-AF65-F5344CB8AC3E}">
        <p14:creationId xmlns:p14="http://schemas.microsoft.com/office/powerpoint/2010/main" val="1371081144"/>
      </p:ext>
    </p:extLst>
  </p:cSld>
  <p:clrMapOvr>
    <a:masterClrMapping/>
  </p:clrMapOvr>
  <mc:AlternateContent xmlns:mc="http://schemas.openxmlformats.org/markup-compatibility/2006">
    <mc:Choice xmlns:p14="http://schemas.microsoft.com/office/powerpoint/2010/main" Requires="p14">
      <p:transition spd="slow" p14:dur="1750">
        <p:cover/>
      </p:transition>
    </mc:Choice>
    <mc:Fallback>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45" y="254524"/>
            <a:ext cx="11331019" cy="63065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249090" y="1103174"/>
            <a:ext cx="7693819" cy="4651651"/>
          </a:xfrm>
          <a:prstGeom prst="rect">
            <a:avLst/>
          </a:prstGeom>
        </p:spPr>
      </p:pic>
    </p:spTree>
    <p:extLst>
      <p:ext uri="{BB962C8B-B14F-4D97-AF65-F5344CB8AC3E}">
        <p14:creationId xmlns:p14="http://schemas.microsoft.com/office/powerpoint/2010/main" val="3895170209"/>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3703" y="783791"/>
            <a:ext cx="7400042" cy="5500521"/>
          </a:xfrm>
          <a:prstGeom prst="rect">
            <a:avLst/>
          </a:prstGeom>
        </p:spPr>
      </p:pic>
    </p:spTree>
    <p:extLst>
      <p:ext uri="{BB962C8B-B14F-4D97-AF65-F5344CB8AC3E}">
        <p14:creationId xmlns:p14="http://schemas.microsoft.com/office/powerpoint/2010/main" val="172508704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2233</Words>
  <Application>Microsoft Office PowerPoint</Application>
  <PresentationFormat>Widescreen</PresentationFormat>
  <Paragraphs>209</Paragraphs>
  <Slides>48</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Aparajita</vt:lpstr>
      <vt:lpstr>Arial</vt:lpstr>
      <vt:lpstr>Arial Narrow</vt:lpstr>
      <vt:lpstr>B Nazanin</vt:lpstr>
      <vt:lpstr>Calibri</vt:lpstr>
      <vt:lpstr>Calibri Light</vt:lpstr>
      <vt:lpstr>DotumChe</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Mindfulness</vt:lpstr>
      <vt:lpstr>Benefits of mindfulness</vt:lpstr>
      <vt:lpstr>PowerPoint Presentation</vt:lpstr>
      <vt:lpstr>9 function of prefrontal cortex</vt:lpstr>
      <vt:lpstr>PowerPoint Presentation</vt:lpstr>
      <vt:lpstr>PowerPoint Presentation</vt:lpstr>
      <vt:lpstr>PowerPoint Presentation</vt:lpstr>
      <vt:lpstr>PowerPoint Presentation</vt:lpstr>
      <vt:lpstr> Mindless eating </vt:lpstr>
      <vt:lpstr> Mindful eating </vt:lpstr>
      <vt:lpstr>PowerPoint Presentation</vt:lpstr>
      <vt:lpstr>What Is Physical Hunger?</vt:lpstr>
      <vt:lpstr>Other Reasons We Eat</vt:lpstr>
      <vt:lpstr>PowerPoint Presentation</vt:lpstr>
      <vt:lpstr>How Mindfulness Helps You Lose Weight</vt:lpstr>
      <vt:lpstr>PowerPoint Presentation</vt:lpstr>
      <vt:lpstr>چگونگی ذهن آگاهی(هفت نگرش هسته ای جان کابات زین(1990)):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76</cp:revision>
  <dcterms:created xsi:type="dcterms:W3CDTF">2019-11-25T18:32:24Z</dcterms:created>
  <dcterms:modified xsi:type="dcterms:W3CDTF">2019-11-28T08:36:00Z</dcterms:modified>
</cp:coreProperties>
</file>