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362" r:id="rId2"/>
    <p:sldId id="468" r:id="rId3"/>
    <p:sldId id="361" r:id="rId4"/>
    <p:sldId id="379" r:id="rId5"/>
    <p:sldId id="424" r:id="rId6"/>
    <p:sldId id="425" r:id="rId7"/>
    <p:sldId id="427" r:id="rId8"/>
    <p:sldId id="428" r:id="rId9"/>
    <p:sldId id="397" r:id="rId10"/>
    <p:sldId id="446" r:id="rId11"/>
    <p:sldId id="402" r:id="rId12"/>
    <p:sldId id="404" r:id="rId13"/>
    <p:sldId id="405" r:id="rId14"/>
    <p:sldId id="439" r:id="rId15"/>
    <p:sldId id="440" r:id="rId16"/>
    <p:sldId id="406" r:id="rId17"/>
    <p:sldId id="442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07" r:id="rId36"/>
    <p:sldId id="411" r:id="rId37"/>
    <p:sldId id="412" r:id="rId38"/>
    <p:sldId id="413" r:id="rId39"/>
    <p:sldId id="414" r:id="rId40"/>
    <p:sldId id="415" r:id="rId41"/>
    <p:sldId id="401" r:id="rId42"/>
    <p:sldId id="418" r:id="rId43"/>
    <p:sldId id="419" r:id="rId44"/>
    <p:sldId id="408" r:id="rId45"/>
    <p:sldId id="420" r:id="rId46"/>
    <p:sldId id="421" r:id="rId47"/>
    <p:sldId id="400" r:id="rId48"/>
    <p:sldId id="417" r:id="rId49"/>
    <p:sldId id="422" r:id="rId50"/>
    <p:sldId id="423" r:id="rId51"/>
    <p:sldId id="426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45" r:id="rId60"/>
    <p:sldId id="443" r:id="rId61"/>
    <p:sldId id="437" r:id="rId62"/>
    <p:sldId id="438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88" r:id="rId71"/>
    <p:sldId id="447" r:id="rId72"/>
    <p:sldId id="466" r:id="rId7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CA"/>
          </a:solidFill>
        </a:fill>
      </a:tcStyle>
    </a:wholeTbl>
    <a:band2H>
      <a:tcTxStyle/>
      <a:tcStyle>
        <a:tcBdr/>
        <a:fill>
          <a:solidFill>
            <a:srgbClr val="FFF3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76" autoAdjust="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9831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298450" y="3235325"/>
            <a:ext cx="8550275" cy="7461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1800"/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47"/>
            </a:gs>
            <a:gs pos="100000">
              <a:srgbClr val="0000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06387" y="1371600"/>
            <a:ext cx="8551863" cy="7461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1800"/>
            </a:pPr>
            <a:endParaRPr/>
          </a:p>
        </p:txBody>
      </p:sp>
      <p:grpSp>
        <p:nvGrpSpPr>
          <p:cNvPr id="9" name="Group 9">
            <a:hlinkClick r:id="" action="ppaction://hlinkshowjump?jump=lastslide"/>
          </p:cNvPr>
          <p:cNvGrpSpPr/>
          <p:nvPr/>
        </p:nvGrpSpPr>
        <p:grpSpPr>
          <a:xfrm>
            <a:off x="0" y="6372224"/>
            <a:ext cx="641351" cy="485776"/>
            <a:chOff x="0" y="0"/>
            <a:chExt cx="641350" cy="485775"/>
          </a:xfrm>
        </p:grpSpPr>
        <p:sp>
          <p:nvSpPr>
            <p:cNvPr id="3" name="Shape 3"/>
            <p:cNvSpPr/>
            <p:nvPr/>
          </p:nvSpPr>
          <p:spPr>
            <a:xfrm>
              <a:off x="0" y="0"/>
              <a:ext cx="641350" cy="485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-1"/>
              <a:ext cx="641350" cy="3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3" y="21600"/>
                  </a:lnTo>
                  <a:lnTo>
                    <a:pt x="2057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0"/>
              <a:ext cx="30361" cy="48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610989" y="0"/>
              <a:ext cx="30362" cy="48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455414"/>
              <a:ext cx="641350" cy="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577" y="0"/>
                  </a:lnTo>
                  <a:lnTo>
                    <a:pt x="1023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68872" y="91082"/>
              <a:ext cx="303606" cy="30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08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</p:grp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69925" y="333375"/>
            <a:ext cx="8086725" cy="95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674687" y="1730375"/>
            <a:ext cx="8077201" cy="461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33375" marR="0" indent="-333375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1013924" marR="0" indent="-504336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—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562100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15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1879070" marR="0" indent="-32967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15000"/>
        <a:buFontTx/>
        <a:buChar char="-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23018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27590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32162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36734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41306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74687" y="990601"/>
            <a:ext cx="8077201" cy="5354638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NONFUNCTIONAL PITUITARY ADENOMA</a:t>
            </a:r>
          </a:p>
          <a:p>
            <a:pPr algn="ctr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S.BAHRI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Essential biological assessment :</a:t>
            </a:r>
            <a:endParaRPr lang="en-US" b="0" dirty="0" smtClean="0">
              <a:solidFill>
                <a:srgbClr val="FFFF00"/>
              </a:solidFill>
            </a:endParaRPr>
          </a:p>
          <a:p>
            <a:r>
              <a:rPr lang="en-US" b="0" dirty="0" smtClean="0"/>
              <a:t>systematic </a:t>
            </a:r>
            <a:r>
              <a:rPr lang="en-US" b="0" dirty="0" err="1" smtClean="0"/>
              <a:t>prolactin</a:t>
            </a:r>
            <a:r>
              <a:rPr lang="en-US" b="0" dirty="0" smtClean="0"/>
              <a:t> and IGF1 assay is recommended in case of micro adenoma</a:t>
            </a:r>
            <a:r>
              <a:rPr lang="en-US" dirty="0" smtClean="0"/>
              <a:t>.</a:t>
            </a:r>
          </a:p>
          <a:p>
            <a:r>
              <a:rPr lang="en-US" b="0" dirty="0" smtClean="0"/>
              <a:t>Systematic explore for </a:t>
            </a:r>
            <a:r>
              <a:rPr lang="en-US" b="0" dirty="0" err="1" smtClean="0"/>
              <a:t>cortisol</a:t>
            </a:r>
            <a:r>
              <a:rPr lang="en-US" b="0" dirty="0" smtClean="0"/>
              <a:t> </a:t>
            </a:r>
            <a:r>
              <a:rPr lang="en-US" b="0" dirty="0" err="1" smtClean="0"/>
              <a:t>hypersecretion</a:t>
            </a:r>
            <a:r>
              <a:rPr lang="en-US" b="0" dirty="0" smtClean="0"/>
              <a:t> is not recommended because there are no reported cases of infra clinical Cushing’s syndrome associated with pituitary </a:t>
            </a:r>
            <a:r>
              <a:rPr lang="en-US" b="0" dirty="0" err="1" smtClean="0"/>
              <a:t>microadenoma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077201" cy="46148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Biochemical assessment:</a:t>
            </a:r>
            <a:endParaRPr lang="en-US" b="0" dirty="0" smtClean="0"/>
          </a:p>
          <a:p>
            <a:r>
              <a:rPr lang="en-US" b="0" dirty="0" smtClean="0"/>
              <a:t>Systematic exploration for anterior pituitary insufficiency is not recommended.</a:t>
            </a:r>
          </a:p>
          <a:p>
            <a:r>
              <a:rPr lang="en-US" b="0" dirty="0" smtClean="0"/>
              <a:t> Exploration for anterior pituitary insufficiency, and for </a:t>
            </a:r>
            <a:r>
              <a:rPr lang="en-US" b="0" dirty="0" err="1" smtClean="0"/>
              <a:t>somatotropic</a:t>
            </a:r>
            <a:r>
              <a:rPr lang="en-US" b="0" dirty="0" smtClean="0"/>
              <a:t> insufficiency in particular, may be considered in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FFFF00"/>
                </a:solidFill>
              </a:rPr>
              <a:t>6–9 mm </a:t>
            </a:r>
            <a:r>
              <a:rPr lang="en-US" b="0" dirty="0" smtClean="0"/>
              <a:t>pituitary micro </a:t>
            </a:r>
            <a:r>
              <a:rPr lang="en-US" b="0" dirty="0" err="1" smtClean="0"/>
              <a:t>incidentaloma</a:t>
            </a:r>
            <a:r>
              <a:rPr lang="en-US" b="0" dirty="0" smtClean="0"/>
              <a:t> if GH replacement therapy is likely to be prescribed. 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Visual assessment :</a:t>
            </a:r>
          </a:p>
          <a:p>
            <a:r>
              <a:rPr lang="en-US" b="0" dirty="0" smtClean="0"/>
              <a:t>Not useful in suspected micro adenoma;</a:t>
            </a:r>
          </a:p>
          <a:p>
            <a:r>
              <a:rPr lang="en-US" b="0" dirty="0" smtClean="0"/>
              <a:t> Nor is it recommended if the lesion is remote from the optic chiasm;</a:t>
            </a:r>
          </a:p>
          <a:p>
            <a:r>
              <a:rPr lang="en-US" b="0" dirty="0" smtClean="0"/>
              <a:t>It is recommended if the lesion is close to the optic chiasm or is seen to be compressing it on MRI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SURGERY IN MICROADENOMA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Only progression indicates surgery; </a:t>
            </a:r>
          </a:p>
          <a:p>
            <a:r>
              <a:rPr lang="en-US" b="0" dirty="0" smtClean="0"/>
              <a:t>No threshold size increase can be specified, </a:t>
            </a:r>
          </a:p>
          <a:p>
            <a:r>
              <a:rPr lang="en-US" b="0" dirty="0" smtClean="0"/>
              <a:t> Age ,co morbidity and proximity to the chiasm are also to be taken into account.</a:t>
            </a:r>
          </a:p>
          <a:p>
            <a:pPr>
              <a:buNone/>
            </a:pPr>
            <a:r>
              <a:rPr lang="en-US" b="0" dirty="0" smtClean="0"/>
              <a:t> 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Biochemical assessment:</a:t>
            </a:r>
            <a:endParaRPr lang="en-US" b="0" dirty="0" smtClean="0"/>
          </a:p>
          <a:p>
            <a:r>
              <a:rPr lang="en-US" i="1" dirty="0" smtClean="0"/>
              <a:t>Screening for silent pituitary adenoma: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Biochemical assessment:</a:t>
            </a:r>
            <a:endParaRPr lang="en-US" i="1" dirty="0" smtClean="0"/>
          </a:p>
          <a:p>
            <a:r>
              <a:rPr lang="en-US" i="1" dirty="0" smtClean="0"/>
              <a:t>Exploration of preoperative pituitary deficiency:</a:t>
            </a:r>
          </a:p>
          <a:p>
            <a:r>
              <a:rPr lang="en-US" b="0" dirty="0" smtClean="0"/>
              <a:t>deficiency in at least one axis in 60–85% of cases.</a:t>
            </a:r>
          </a:p>
          <a:p>
            <a:r>
              <a:rPr lang="en-US" b="0" dirty="0" smtClean="0"/>
              <a:t>Only the </a:t>
            </a:r>
            <a:r>
              <a:rPr lang="en-US" dirty="0" err="1" smtClean="0"/>
              <a:t>corticotroph</a:t>
            </a:r>
            <a:r>
              <a:rPr lang="en-US" dirty="0" smtClean="0"/>
              <a:t> axis </a:t>
            </a:r>
            <a:r>
              <a:rPr lang="en-US" b="0" dirty="0" smtClean="0"/>
              <a:t>should undergo dynamic exploration </a:t>
            </a:r>
          </a:p>
          <a:p>
            <a:r>
              <a:rPr lang="en-US" b="0" dirty="0" smtClean="0"/>
              <a:t>The </a:t>
            </a:r>
            <a:r>
              <a:rPr lang="en-US" b="0" dirty="0" err="1" smtClean="0"/>
              <a:t>thyrotroph</a:t>
            </a:r>
            <a:r>
              <a:rPr lang="en-US" b="0" dirty="0" smtClean="0"/>
              <a:t> axis should undergo static exploration, TSH and free T4 assay</a:t>
            </a:r>
            <a:r>
              <a:rPr lang="en-US" dirty="0" smtClean="0"/>
              <a:t>.</a:t>
            </a:r>
          </a:p>
          <a:p>
            <a:r>
              <a:rPr lang="en-US" b="0" dirty="0" smtClean="0"/>
              <a:t>In case of amenorrhea, even in women of menopausal age, FSH assay can guide diagnosis toward a peripheral or </a:t>
            </a:r>
            <a:r>
              <a:rPr lang="en-US" b="0" dirty="0" err="1" smtClean="0"/>
              <a:t>gonadotropin</a:t>
            </a:r>
            <a:r>
              <a:rPr lang="en-US" b="0" dirty="0" smtClean="0"/>
              <a:t> deficiency.</a:t>
            </a:r>
          </a:p>
          <a:p>
            <a:r>
              <a:rPr lang="en-US" b="0" dirty="0" smtClean="0"/>
              <a:t>In male, LH, FSH and plasma total testosterone should be assayed.</a:t>
            </a:r>
          </a:p>
          <a:p>
            <a:r>
              <a:rPr lang="en-US" b="0" dirty="0" smtClean="0"/>
              <a:t>Screening for </a:t>
            </a:r>
            <a:r>
              <a:rPr lang="en-US" b="0" dirty="0" err="1" smtClean="0"/>
              <a:t>somatotroph</a:t>
            </a:r>
            <a:r>
              <a:rPr lang="en-US" b="0" dirty="0" smtClean="0"/>
              <a:t> deficiency is not recommended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SURVEILLANCE IN </a:t>
            </a:r>
            <a:r>
              <a:rPr lang="en-US" b="0" dirty="0" smtClean="0"/>
              <a:t> </a:t>
            </a:r>
            <a:r>
              <a:rPr lang="en-US" dirty="0" smtClean="0"/>
              <a:t>MACROADENOMA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If there is a safety margin with respect to the chiasm (2–3 mm), especially in elderly patients and/or in case of co morbidity. </a:t>
            </a:r>
          </a:p>
          <a:p>
            <a:pPr>
              <a:buNone/>
            </a:pPr>
            <a:endParaRPr lang="en-US" b="0" dirty="0" smtClean="0"/>
          </a:p>
          <a:p>
            <a:r>
              <a:rPr lang="en-US" b="0" dirty="0" smtClean="0"/>
              <a:t>Invasion of cavernous space is </a:t>
            </a:r>
            <a:r>
              <a:rPr lang="en-US" dirty="0" smtClean="0">
                <a:solidFill>
                  <a:srgbClr val="FFFF00"/>
                </a:solidFill>
              </a:rPr>
              <a:t>not a reason </a:t>
            </a:r>
            <a:r>
              <a:rPr lang="en-US" b="0" dirty="0" smtClean="0"/>
              <a:t>for active primary treatment, as surgery will not cure the patient. 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375" t="11000" r="18750" b="12000"/>
          <a:stretch>
            <a:fillRect/>
          </a:stretch>
        </p:blipFill>
        <p:spPr bwMode="auto">
          <a:xfrm>
            <a:off x="228600" y="152400"/>
            <a:ext cx="8534400" cy="64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000" t="11000" r="1250" b="38000"/>
          <a:stretch>
            <a:fillRect/>
          </a:stretch>
        </p:blipFill>
        <p:spPr bwMode="auto">
          <a:xfrm>
            <a:off x="228600" y="9144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Objective: </a:t>
            </a:r>
            <a:r>
              <a:rPr lang="en-US" b="0" dirty="0" smtClean="0"/>
              <a:t>To characterize the natural history of patients with NFPAs managed conservatively.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Study  Design : </a:t>
            </a:r>
            <a:r>
              <a:rPr lang="en-US" b="0" dirty="0" smtClean="0"/>
              <a:t>Retrospective analysis of patients presenting to a tertiary referral center between 1986 and 2009in London.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Study population : </a:t>
            </a:r>
            <a:r>
              <a:rPr lang="en-US" dirty="0" smtClean="0"/>
              <a:t>66 </a:t>
            </a:r>
            <a:r>
              <a:rPr lang="en-US" b="0" dirty="0" smtClean="0"/>
              <a:t>patients were managed conservatively for a mean follow-up period of </a:t>
            </a:r>
            <a:r>
              <a:rPr lang="en-US" dirty="0" smtClean="0"/>
              <a:t>4.3</a:t>
            </a:r>
            <a:r>
              <a:rPr lang="en-US" b="0" dirty="0" smtClean="0"/>
              <a:t> years (range: 1–14.7). </a:t>
            </a:r>
            <a:r>
              <a:rPr lang="en-US" dirty="0" smtClean="0"/>
              <a:t>47</a:t>
            </a:r>
            <a:r>
              <a:rPr lang="en-US" b="0" dirty="0" smtClean="0"/>
              <a:t> (71%) had a </a:t>
            </a:r>
            <a:r>
              <a:rPr lang="en-US" b="0" dirty="0" err="1" smtClean="0"/>
              <a:t>macroadenoma</a:t>
            </a:r>
            <a:r>
              <a:rPr lang="en-US" b="0" dirty="0" smtClean="0"/>
              <a:t>, and </a:t>
            </a:r>
            <a:r>
              <a:rPr lang="en-US" dirty="0" smtClean="0"/>
              <a:t>19</a:t>
            </a:r>
            <a:r>
              <a:rPr lang="en-US" b="0" dirty="0" smtClean="0"/>
              <a:t> (29%) had a </a:t>
            </a:r>
            <a:r>
              <a:rPr lang="en-US" b="0" dirty="0" err="1" smtClean="0"/>
              <a:t>microadenoma</a:t>
            </a:r>
            <a:r>
              <a:rPr lang="en-US" b="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err="1" smtClean="0"/>
              <a:t>Endocrinol</a:t>
            </a:r>
            <a:r>
              <a:rPr lang="en-US" sz="1800" dirty="0" smtClean="0"/>
              <a:t> </a:t>
            </a:r>
            <a:r>
              <a:rPr lang="en-US" sz="1800" dirty="0" err="1" smtClean="0"/>
              <a:t>Metab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N Am 44 (2015) 79–87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375" t="22000" r="10625" b="55000"/>
          <a:stretch>
            <a:fillRect/>
          </a:stretch>
        </p:blipFill>
        <p:spPr bwMode="auto">
          <a:xfrm>
            <a:off x="685800" y="3886200"/>
            <a:ext cx="7991061" cy="16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375" t="19000" r="5000" b="40000"/>
          <a:stretch>
            <a:fillRect/>
          </a:stretch>
        </p:blipFill>
        <p:spPr bwMode="auto">
          <a:xfrm>
            <a:off x="685800" y="1295400"/>
            <a:ext cx="7924800" cy="237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Inclusion Criteria:</a:t>
            </a:r>
          </a:p>
          <a:p>
            <a:r>
              <a:rPr lang="en-US" b="0" dirty="0" smtClean="0"/>
              <a:t>Patients with pituitary adenomas and no clinical or biochemical evidence of hormonal </a:t>
            </a:r>
            <a:r>
              <a:rPr lang="en-US" b="0" dirty="0" err="1" smtClean="0"/>
              <a:t>hypersecretion</a:t>
            </a:r>
            <a:r>
              <a:rPr lang="en-US" b="0" dirty="0" smtClean="0"/>
              <a:t> were included.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Exclusion Criteria:</a:t>
            </a:r>
          </a:p>
          <a:p>
            <a:r>
              <a:rPr lang="en-US" b="0" dirty="0" smtClean="0"/>
              <a:t>Those presenting with apoplexy or a radiological follow-up period of less than 1 year were excluded.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875" t="10000" r="1875" b="17000"/>
          <a:stretch>
            <a:fillRect/>
          </a:stretch>
        </p:blipFill>
        <p:spPr bwMode="auto">
          <a:xfrm>
            <a:off x="533400" y="231711"/>
            <a:ext cx="8281792" cy="616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875" t="11000" r="1250" b="44000"/>
          <a:stretch>
            <a:fillRect/>
          </a:stretch>
        </p:blipFill>
        <p:spPr bwMode="auto">
          <a:xfrm>
            <a:off x="457200" y="762000"/>
            <a:ext cx="854964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500" t="9000" r="35625" b="7000"/>
          <a:stretch>
            <a:fillRect/>
          </a:stretch>
        </p:blipFill>
        <p:spPr bwMode="auto">
          <a:xfrm>
            <a:off x="990600" y="152400"/>
            <a:ext cx="7315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00" t="15000" r="6250" b="30000"/>
          <a:stretch>
            <a:fillRect/>
          </a:stretch>
        </p:blipFill>
        <p:spPr bwMode="auto">
          <a:xfrm>
            <a:off x="152400" y="1219200"/>
            <a:ext cx="899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 with NFPAs without optic chiasm compression can be managed conservatively. </a:t>
            </a:r>
          </a:p>
          <a:p>
            <a:r>
              <a:rPr lang="en-US" dirty="0" smtClean="0"/>
              <a:t>All patients need pituitary function assessment, irrespective of </a:t>
            </a:r>
            <a:r>
              <a:rPr lang="en-US" dirty="0" err="1" smtClean="0"/>
              <a:t>tumour</a:t>
            </a:r>
            <a:r>
              <a:rPr lang="en-US" dirty="0" smtClean="0"/>
              <a:t> size.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25" t="10000" r="20000" b="45000"/>
          <a:stretch>
            <a:fillRect/>
          </a:stretch>
        </p:blipFill>
        <p:spPr bwMode="auto">
          <a:xfrm>
            <a:off x="304800" y="533400"/>
            <a:ext cx="86954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Objective</a:t>
            </a:r>
            <a:r>
              <a:rPr lang="en-US" dirty="0" smtClean="0"/>
              <a:t> :</a:t>
            </a:r>
            <a:r>
              <a:rPr lang="en-US" b="0" dirty="0" smtClean="0"/>
              <a:t>To elucidate the natural history of nonfunctioning pituitary adenomas managed conservatively.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Study  Design : </a:t>
            </a:r>
            <a:r>
              <a:rPr lang="en-US" b="0" dirty="0" smtClean="0">
                <a:solidFill>
                  <a:schemeClr val="tx1"/>
                </a:solidFill>
              </a:rPr>
              <a:t>Retrospective</a:t>
            </a:r>
            <a:r>
              <a:rPr lang="en-US" b="0" dirty="0" smtClean="0"/>
              <a:t>  study between 2003 and 2013 in Queensland Australia 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Study population</a:t>
            </a:r>
            <a:r>
              <a:rPr lang="en-US" dirty="0" smtClean="0"/>
              <a:t>:</a:t>
            </a:r>
            <a:r>
              <a:rPr lang="en-US" b="0" dirty="0" smtClean="0"/>
              <a:t>50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Patients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smtClean="0"/>
              <a:t>with nonfunctioning pituitary adenomas</a:t>
            </a:r>
            <a:r>
              <a:rPr lang="en-US" dirty="0" smtClean="0"/>
              <a:t> </a:t>
            </a:r>
            <a:r>
              <a:rPr lang="en-US" b="0" dirty="0" smtClean="0"/>
              <a:t>(mean age 49, range 17–85 years) who underwent at least 2 serial pituitary MRI scans over ≥6 months prior to any intervention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Primary end-point: </a:t>
            </a:r>
            <a:r>
              <a:rPr lang="en-US" b="0" dirty="0" smtClean="0"/>
              <a:t>was a ≥20% increase in volume or surgery.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Secondary end-points: </a:t>
            </a:r>
            <a:r>
              <a:rPr lang="en-US" b="0" dirty="0" smtClean="0"/>
              <a:t>were rate of pituitary dysfunction and pituitary apoplexy.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Exclusion Criteria:</a:t>
            </a:r>
          </a:p>
          <a:p>
            <a:r>
              <a:rPr lang="en-US" b="0" dirty="0" smtClean="0"/>
              <a:t>(</a:t>
            </a:r>
            <a:r>
              <a:rPr lang="en-US" b="0" dirty="0" err="1" smtClean="0"/>
              <a:t>i</a:t>
            </a:r>
            <a:r>
              <a:rPr lang="en-US" b="0" dirty="0" smtClean="0"/>
              <a:t>)  age younger than 16 years at baseline;</a:t>
            </a:r>
          </a:p>
          <a:p>
            <a:r>
              <a:rPr lang="en-US" b="0" dirty="0" smtClean="0"/>
              <a:t> (ii) functioning adenoma,</a:t>
            </a:r>
          </a:p>
          <a:p>
            <a:r>
              <a:rPr lang="en-US" b="0" dirty="0" smtClean="0"/>
              <a:t> (iii) radiological appearance suggestive of pituitary pathology other than pituitary adenoma,</a:t>
            </a:r>
          </a:p>
          <a:p>
            <a:r>
              <a:rPr lang="en-US" b="0" dirty="0" smtClean="0"/>
              <a:t>(iv) less than6 months of serial imaging;</a:t>
            </a:r>
          </a:p>
          <a:p>
            <a:r>
              <a:rPr lang="en-US" b="0" dirty="0" smtClean="0"/>
              <a:t> (v) previous surgical resection or radiation therapy</a:t>
            </a:r>
          </a:p>
          <a:p>
            <a:r>
              <a:rPr lang="en-US" b="0" dirty="0" smtClean="0"/>
              <a:t> (vi) presentation with mass effect, such as visual field defect or pituitary apoplexy.</a:t>
            </a:r>
            <a:endParaRPr lang="en-US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875" t="10000" r="20625" b="17000"/>
          <a:stretch>
            <a:fillRect/>
          </a:stretch>
        </p:blipFill>
        <p:spPr bwMode="auto">
          <a:xfrm>
            <a:off x="259915" y="228600"/>
            <a:ext cx="845506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Preoperative management of NFPA:</a:t>
            </a:r>
          </a:p>
          <a:p>
            <a:r>
              <a:rPr lang="en-US" b="0" dirty="0" smtClean="0"/>
              <a:t>Observation </a:t>
            </a:r>
          </a:p>
          <a:p>
            <a:r>
              <a:rPr lang="en-US" b="0" dirty="0" smtClean="0"/>
              <a:t>Surgical resection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Postoperative follow-up of NFPA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endParaRPr lang="en-US" b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Post operative management of NFPA:</a:t>
            </a:r>
          </a:p>
          <a:p>
            <a:r>
              <a:rPr lang="en-US" b="0" dirty="0" smtClean="0"/>
              <a:t>Surgical resection</a:t>
            </a:r>
          </a:p>
          <a:p>
            <a:r>
              <a:rPr lang="en-US" b="0" dirty="0" smtClean="0"/>
              <a:t>Radiation therapy</a:t>
            </a:r>
          </a:p>
          <a:p>
            <a:r>
              <a:rPr lang="en-US" b="0" dirty="0" smtClean="0"/>
              <a:t>Medical therapy</a:t>
            </a:r>
          </a:p>
          <a:p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Conclusion</a:t>
            </a:r>
          </a:p>
          <a:p>
            <a:endParaRPr lang="en-US" b="0" dirty="0" smtClean="0"/>
          </a:p>
          <a:p>
            <a:endParaRPr lang="en-US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625" t="15000" r="25000" b="15000"/>
          <a:stretch>
            <a:fillRect/>
          </a:stretch>
        </p:blipFill>
        <p:spPr bwMode="auto">
          <a:xfrm>
            <a:off x="381000" y="381000"/>
            <a:ext cx="85213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875" t="10000" r="25000" b="7000"/>
          <a:stretch>
            <a:fillRect/>
          </a:stretch>
        </p:blipFill>
        <p:spPr bwMode="auto">
          <a:xfrm>
            <a:off x="685800" y="228600"/>
            <a:ext cx="807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 high proportion of patients with NF macro adenomas </a:t>
            </a:r>
            <a:r>
              <a:rPr lang="en-US" b="0" dirty="0" smtClean="0">
                <a:solidFill>
                  <a:srgbClr val="FFFF00"/>
                </a:solidFill>
              </a:rPr>
              <a:t>without visual deficit </a:t>
            </a:r>
            <a:r>
              <a:rPr lang="en-US" b="0" dirty="0" smtClean="0"/>
              <a:t>at presentation eventually demonstrate an increase in volume and require surgical intervention.</a:t>
            </a:r>
          </a:p>
          <a:p>
            <a:r>
              <a:rPr lang="en-US" b="0" dirty="0" smtClean="0"/>
              <a:t>In contrast, micro adenomas rarely progress; fewer than 10% increase in volume by ≥20% after 3–5 years of follow-up in this study.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 growth rate of &gt;10 mm3/month over the initial 2 years of follow-up was highly predictive of either requiring surgery or ultimately exceeding a 20% increase in </a:t>
            </a:r>
            <a:r>
              <a:rPr lang="en-US" b="0" dirty="0" err="1" smtClean="0"/>
              <a:t>tumour</a:t>
            </a:r>
            <a:r>
              <a:rPr lang="en-US" b="0" dirty="0" smtClean="0"/>
              <a:t> volume. </a:t>
            </a:r>
          </a:p>
          <a:p>
            <a:pPr>
              <a:buNone/>
            </a:pPr>
            <a:endParaRPr lang="en-US" b="0" dirty="0" smtClean="0"/>
          </a:p>
          <a:p>
            <a:r>
              <a:rPr lang="en-US" b="0" dirty="0" smtClean="0"/>
              <a:t> Larger </a:t>
            </a:r>
            <a:r>
              <a:rPr lang="en-US" b="0" dirty="0" err="1" smtClean="0"/>
              <a:t>tumours</a:t>
            </a:r>
            <a:r>
              <a:rPr lang="en-US" b="0" dirty="0" smtClean="0"/>
              <a:t> at baseline were more likely to grow.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/>
              <a:t>In macro adenomas where an increase in volume of more than 10 mm3/month occurs across the first 2 years of follow-up, consideration should be given to surgical intervention before visual or hormonal deficits arise. </a:t>
            </a:r>
          </a:p>
          <a:p>
            <a:r>
              <a:rPr lang="en-US" b="0" dirty="0" smtClean="0"/>
              <a:t>Conversely, micro adenomas may be safely imaged at less frequent intervals</a:t>
            </a:r>
          </a:p>
          <a:p>
            <a:r>
              <a:rPr lang="en-US" b="0" dirty="0" smtClean="0"/>
              <a:t>Based on our data, a micro adenoma which has not changed at 2 years may not need further imaging.</a:t>
            </a:r>
          </a:p>
          <a:p>
            <a:endParaRPr lang="en-US" b="0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SURGERY IN MACROADENOMA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</a:rPr>
              <a:t>   Asymptomatic macro adenoma</a:t>
            </a:r>
            <a:endParaRPr lang="en-US" b="0" i="1" dirty="0" smtClean="0"/>
          </a:p>
          <a:p>
            <a:r>
              <a:rPr lang="en-US" b="0" dirty="0" smtClean="0"/>
              <a:t>Tumor progression (no specified threshold)</a:t>
            </a:r>
          </a:p>
          <a:p>
            <a:r>
              <a:rPr lang="en-US" b="0" dirty="0" smtClean="0"/>
              <a:t>Non-compliant patient liable to escape follow-up;</a:t>
            </a:r>
          </a:p>
          <a:p>
            <a:r>
              <a:rPr lang="en-US" b="0" dirty="0" smtClean="0"/>
              <a:t>Associated NFPA, male gender , proximity to chiasm and anticoagulation therapy, as this entails elevated risk of apoplexy</a:t>
            </a:r>
          </a:p>
          <a:p>
            <a:r>
              <a:rPr lang="en-US" b="0" dirty="0" smtClean="0"/>
              <a:t>Patient age:</a:t>
            </a:r>
          </a:p>
          <a:p>
            <a:pPr>
              <a:buNone/>
            </a:pPr>
            <a:r>
              <a:rPr lang="en-US" b="0" dirty="0" smtClean="0"/>
              <a:t>    In young patients without awaiting progression,</a:t>
            </a:r>
          </a:p>
          <a:p>
            <a:pPr>
              <a:buNone/>
            </a:pPr>
            <a:r>
              <a:rPr lang="en-US" b="0" dirty="0" smtClean="0"/>
              <a:t>    Given the low risk of postoperative visual impairment;</a:t>
            </a:r>
          </a:p>
          <a:p>
            <a:pPr>
              <a:buNone/>
            </a:pPr>
            <a:r>
              <a:rPr lang="en-US" b="0" dirty="0" smtClean="0"/>
              <a:t>     Risk of postoperative recurrence was lower with early surgery </a:t>
            </a:r>
            <a:endParaRPr lang="en-US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MACROADENOMA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Symptomatic adenoma </a:t>
            </a:r>
          </a:p>
          <a:p>
            <a:r>
              <a:rPr lang="en-US" i="1" dirty="0" smtClean="0"/>
              <a:t>Visual disorders :</a:t>
            </a:r>
          </a:p>
          <a:p>
            <a:r>
              <a:rPr lang="en-US" b="0" dirty="0" smtClean="0"/>
              <a:t>Improved vision is reported in some 80–90% of cases (including both partial and total recovery) </a:t>
            </a:r>
          </a:p>
          <a:p>
            <a:r>
              <a:rPr lang="en-US" b="0" dirty="0" smtClean="0"/>
              <a:t>Recovery may be progressive, over a period of up to 1 year after surgery. </a:t>
            </a:r>
          </a:p>
          <a:p>
            <a:r>
              <a:rPr lang="en-US" b="0" dirty="0" smtClean="0"/>
              <a:t>Some studies highlighted a correlation between percentage recovery and duration and severity of </a:t>
            </a:r>
            <a:r>
              <a:rPr lang="en-US" b="0" dirty="0" err="1" smtClean="0"/>
              <a:t>campimetric</a:t>
            </a:r>
            <a:r>
              <a:rPr lang="en-US" b="0" dirty="0" smtClean="0"/>
              <a:t> disorder </a:t>
            </a:r>
            <a:endParaRPr lang="en-US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MACROADENOMA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Pituitary deficiency :</a:t>
            </a:r>
          </a:p>
          <a:p>
            <a:r>
              <a:rPr lang="en-US" b="0" dirty="0" smtClean="0"/>
              <a:t>The risk of onset of further pituitary deficiency associated with macro adenoma is estimated at 12% per year. </a:t>
            </a:r>
          </a:p>
          <a:p>
            <a:r>
              <a:rPr lang="en-US" b="0" dirty="0" smtClean="0"/>
              <a:t>Surgery provided recovery of normal anterior pituitary function in about 30% of cases, at a mean of 1-year follow-up. the rate was higher for earlier management</a:t>
            </a:r>
            <a:r>
              <a:rPr lang="en-US" dirty="0" smtClean="0"/>
              <a:t>.</a:t>
            </a:r>
          </a:p>
          <a:p>
            <a:r>
              <a:rPr lang="en-US" b="0" dirty="0" smtClean="0"/>
              <a:t>The risk of postoperative deterioration in pituitary function is about 10%.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MACROADENOMA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Headaches :</a:t>
            </a:r>
          </a:p>
          <a:p>
            <a:r>
              <a:rPr lang="en-US" b="0" dirty="0" smtClean="0"/>
              <a:t>classically due to distension of the </a:t>
            </a:r>
            <a:r>
              <a:rPr lang="en-US" b="0" dirty="0" err="1" smtClean="0"/>
              <a:t>dural</a:t>
            </a:r>
            <a:r>
              <a:rPr lang="en-US" b="0" dirty="0" smtClean="0"/>
              <a:t> envelopes </a:t>
            </a:r>
          </a:p>
          <a:p>
            <a:r>
              <a:rPr lang="en-US" b="0" dirty="0" smtClean="0"/>
              <a:t>Retro-orbital or vertex locations suggest pituitary etiology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86725" cy="110331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Young women with or without pituitary deficiency:</a:t>
            </a:r>
            <a:br>
              <a:rPr lang="en-US" sz="2800" i="1" dirty="0" smtClean="0">
                <a:solidFill>
                  <a:srgbClr val="FFFF00"/>
                </a:solidFill>
              </a:rPr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NFA is rare in young women </a:t>
            </a:r>
          </a:p>
          <a:p>
            <a:r>
              <a:rPr lang="en-US" b="0" dirty="0" smtClean="0"/>
              <a:t>In a patient hoping for pregnancy, the decision to operate may be based on </a:t>
            </a:r>
            <a:r>
              <a:rPr lang="en-US" b="0" dirty="0" err="1" smtClean="0"/>
              <a:t>gonadotroph</a:t>
            </a:r>
            <a:r>
              <a:rPr lang="en-US" b="0" dirty="0" smtClean="0"/>
              <a:t> deficiency</a:t>
            </a:r>
          </a:p>
          <a:p>
            <a:r>
              <a:rPr lang="en-US" b="0" dirty="0" smtClean="0"/>
              <a:t> surgery provides pituitary recovery in about 30% of cases, while deficiency is found at diagnosis in more than 80% of cases .</a:t>
            </a:r>
            <a:endParaRPr lang="en-US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Prevalence of pituitary adenoma is 80–100 cases per 100,000of the population.</a:t>
            </a:r>
          </a:p>
          <a:p>
            <a:r>
              <a:rPr lang="en-US" b="0" dirty="0" smtClean="0"/>
              <a:t> NFPA accounts for 15–30% of these.</a:t>
            </a:r>
          </a:p>
          <a:p>
            <a:r>
              <a:rPr lang="en-US" b="0" dirty="0" smtClean="0"/>
              <a:t>Annual incidence is 1 new case per 100,000 of the population.</a:t>
            </a:r>
          </a:p>
          <a:p>
            <a:r>
              <a:rPr lang="en-US" b="0" dirty="0" err="1" smtClean="0"/>
              <a:t>Gonadotroph</a:t>
            </a:r>
            <a:r>
              <a:rPr lang="en-US" b="0" dirty="0" smtClean="0"/>
              <a:t> adenomas account for 25% to 35% of pituitary adenomas overall and 43% to 64% of silent adenomas.</a:t>
            </a:r>
          </a:p>
          <a:p>
            <a:r>
              <a:rPr lang="en-US" b="0" dirty="0" smtClean="0"/>
              <a:t> Null-cell adenomas are nearly as common.</a:t>
            </a:r>
            <a:endParaRPr lang="en-US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maximum pituitary gland height can increase by 12 mm during pregnancy </a:t>
            </a:r>
          </a:p>
          <a:p>
            <a:r>
              <a:rPr lang="en-US" b="0" dirty="0" smtClean="0"/>
              <a:t>When  the adenoma is close to the optic pathways surgery should be considered; </a:t>
            </a:r>
          </a:p>
          <a:p>
            <a:r>
              <a:rPr lang="en-US" b="0" dirty="0" smtClean="0"/>
              <a:t>In abstention from surgery</a:t>
            </a:r>
          </a:p>
          <a:p>
            <a:pPr>
              <a:buNone/>
            </a:pPr>
            <a:r>
              <a:rPr lang="en-US" b="0" dirty="0" smtClean="0"/>
              <a:t>   clinical surveillance should be at least 3 monthly, with visual field test and MRI without contrast</a:t>
            </a:r>
            <a:endParaRPr lang="en-US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86725" cy="9509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pregnancy</a:t>
            </a:r>
            <a:endParaRPr lang="en-US" sz="2800" dirty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POST OPERATIVE MANAGEMENT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recurrence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Clinical factors:</a:t>
            </a:r>
          </a:p>
          <a:p>
            <a:r>
              <a:rPr lang="en-US" b="0" dirty="0" smtClean="0"/>
              <a:t>The best identified recurrence factor is postoperative </a:t>
            </a:r>
            <a:r>
              <a:rPr lang="en-US" b="0" dirty="0" err="1" smtClean="0"/>
              <a:t>adenomatous</a:t>
            </a:r>
            <a:r>
              <a:rPr lang="en-US" b="0" dirty="0" smtClean="0"/>
              <a:t> residue.</a:t>
            </a:r>
          </a:p>
          <a:p>
            <a:r>
              <a:rPr lang="en-US" b="0" dirty="0" smtClean="0"/>
              <a:t>Young age, gender and initial tumor size are non-systematic recurrence factors .</a:t>
            </a:r>
          </a:p>
          <a:p>
            <a:r>
              <a:rPr lang="en-US" i="1" dirty="0" err="1" smtClean="0"/>
              <a:t>Histologic</a:t>
            </a:r>
            <a:r>
              <a:rPr lang="en-US" i="1" dirty="0" smtClean="0"/>
              <a:t> factors :</a:t>
            </a:r>
          </a:p>
          <a:p>
            <a:r>
              <a:rPr lang="en-US" b="0" dirty="0" smtClean="0"/>
              <a:t>Prognosis is classically poorer in silent </a:t>
            </a:r>
            <a:r>
              <a:rPr lang="en-US" b="0" dirty="0" err="1" smtClean="0"/>
              <a:t>corticotroph</a:t>
            </a:r>
            <a:r>
              <a:rPr lang="en-US" b="0" dirty="0" smtClean="0"/>
              <a:t> adenoma . when it occurs, is earlier and more aggressive </a:t>
            </a:r>
            <a:r>
              <a:rPr lang="en-US" dirty="0" smtClean="0"/>
              <a:t>. </a:t>
            </a:r>
          </a:p>
          <a:p>
            <a:r>
              <a:rPr lang="en-US" b="0" dirty="0" smtClean="0"/>
              <a:t>Prognosis in silent mixed GH-PRL adenoma is poor.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recurrence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Histologic</a:t>
            </a:r>
            <a:r>
              <a:rPr lang="en-US" i="1" dirty="0" smtClean="0"/>
              <a:t> factors:</a:t>
            </a:r>
          </a:p>
          <a:p>
            <a:r>
              <a:rPr lang="en-US" dirty="0" smtClean="0"/>
              <a:t>Ki67 :</a:t>
            </a:r>
            <a:r>
              <a:rPr lang="en-US" b="0" dirty="0" smtClean="0"/>
              <a:t>predicted recurrence with high specificity(89%) but poor sensitivity (54%), which suggests that new thresholds need to be identified in these adenomas.</a:t>
            </a:r>
          </a:p>
          <a:p>
            <a:r>
              <a:rPr lang="en-US" b="0" dirty="0" smtClean="0"/>
              <a:t> New studies showed Ki67 is not predictive of recurrence risk but could be an effective </a:t>
            </a:r>
            <a:r>
              <a:rPr lang="en-US" b="0" dirty="0" smtClean="0">
                <a:solidFill>
                  <a:srgbClr val="FFFF00"/>
                </a:solidFill>
              </a:rPr>
              <a:t>index of progression</a:t>
            </a:r>
            <a:r>
              <a:rPr lang="en-US" b="0" dirty="0" smtClean="0"/>
              <a:t> risk in postoperative </a:t>
            </a:r>
            <a:r>
              <a:rPr lang="en-US" b="0" dirty="0" err="1" smtClean="0"/>
              <a:t>adenomatous</a:t>
            </a:r>
            <a:r>
              <a:rPr lang="en-US" b="0" dirty="0" smtClean="0"/>
              <a:t> residue</a:t>
            </a:r>
            <a:r>
              <a:rPr lang="en-US" dirty="0" smtClean="0"/>
              <a:t>. </a:t>
            </a:r>
          </a:p>
          <a:p>
            <a:r>
              <a:rPr lang="en-US" b="0" dirty="0" smtClean="0"/>
              <a:t>Expression of subtype 2 and 5 </a:t>
            </a:r>
            <a:r>
              <a:rPr lang="en-US" b="0" dirty="0" err="1" smtClean="0"/>
              <a:t>somatostatin</a:t>
            </a:r>
            <a:r>
              <a:rPr lang="en-US" b="0" dirty="0" smtClean="0"/>
              <a:t> receptors is lower in recurrent adenoma.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Postoperative follow-up of NFPA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Biochemical assessment :</a:t>
            </a:r>
            <a:endParaRPr lang="en-US" i="1" dirty="0" smtClean="0"/>
          </a:p>
          <a:p>
            <a:r>
              <a:rPr lang="en-US" b="0" dirty="0" smtClean="0"/>
              <a:t>In the immediate (7–10 days) postoperative period, the focus should be on the assessment and correction of </a:t>
            </a:r>
            <a:r>
              <a:rPr lang="en-US" b="0" dirty="0" err="1" smtClean="0"/>
              <a:t>corticotroph</a:t>
            </a:r>
            <a:r>
              <a:rPr lang="en-US" b="0" dirty="0" smtClean="0"/>
              <a:t> deficiency and on screening for DI.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b="0" dirty="0" smtClean="0"/>
              <a:t>   An alternative may be to systematically perform dynamic exploration 4–6 weeks post-surgery.</a:t>
            </a:r>
          </a:p>
          <a:p>
            <a:pPr>
              <a:buNone/>
            </a:pPr>
            <a:r>
              <a:rPr lang="en-US" b="0" dirty="0" smtClean="0"/>
              <a:t>   </a:t>
            </a:r>
            <a:r>
              <a:rPr lang="en-US" b="0" dirty="0" err="1" smtClean="0"/>
              <a:t>Corticotroph</a:t>
            </a:r>
            <a:r>
              <a:rPr lang="en-US" b="0" dirty="0" smtClean="0"/>
              <a:t> deficiency may resolve within </a:t>
            </a:r>
            <a:r>
              <a:rPr lang="en-US" b="0" dirty="0" smtClean="0">
                <a:solidFill>
                  <a:srgbClr val="FFFF00"/>
                </a:solidFill>
              </a:rPr>
              <a:t>3 months </a:t>
            </a:r>
            <a:r>
              <a:rPr lang="en-US" b="0" dirty="0" smtClean="0"/>
              <a:t>of surgery so we can repeat </a:t>
            </a:r>
            <a:r>
              <a:rPr lang="en-US" b="0" dirty="0" err="1" smtClean="0"/>
              <a:t>corticotroph</a:t>
            </a:r>
            <a:r>
              <a:rPr lang="en-US" b="0" dirty="0" smtClean="0"/>
              <a:t> axis exploration at 3 months in case of initial deficiency </a:t>
            </a:r>
            <a:endParaRPr lang="en-US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follow-up of NFPA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Biochemical assessment :</a:t>
            </a:r>
          </a:p>
          <a:p>
            <a:r>
              <a:rPr lang="en-US" b="0" dirty="0" err="1" smtClean="0"/>
              <a:t>Thyrotroph</a:t>
            </a:r>
            <a:r>
              <a:rPr lang="en-US" b="0" dirty="0" smtClean="0"/>
              <a:t> and </a:t>
            </a:r>
            <a:r>
              <a:rPr lang="en-US" b="0" dirty="0" err="1" smtClean="0"/>
              <a:t>gonadotroph</a:t>
            </a:r>
            <a:r>
              <a:rPr lang="en-US" b="0" dirty="0" smtClean="0"/>
              <a:t> axes should be assessed during the postoperative period. </a:t>
            </a:r>
          </a:p>
          <a:p>
            <a:pPr>
              <a:buNone/>
            </a:pPr>
            <a:r>
              <a:rPr lang="en-US" b="0" dirty="0" smtClean="0"/>
              <a:t>   Although systematically performed 4–6 weeks after surgery.</a:t>
            </a:r>
          </a:p>
          <a:p>
            <a:pPr>
              <a:buNone/>
            </a:pPr>
            <a:r>
              <a:rPr lang="en-US" b="0" dirty="0" smtClean="0"/>
              <a:t>   In case of initial deficiency, it is therefore recommended to repeat exploration at 3, 6 and 12 months. 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follow-up of NFPA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Biochemical assessment :</a:t>
            </a:r>
          </a:p>
          <a:p>
            <a:r>
              <a:rPr lang="en-US" i="1" dirty="0" smtClean="0"/>
              <a:t>In the absence of residual tumor and postoperative pituitary deficiency </a:t>
            </a:r>
            <a:r>
              <a:rPr lang="en-US" dirty="0" smtClean="0"/>
              <a:t>:</a:t>
            </a:r>
            <a:r>
              <a:rPr lang="en-US" b="0" dirty="0" smtClean="0"/>
              <a:t> there is no need to explore for secondary onset</a:t>
            </a:r>
          </a:p>
          <a:p>
            <a:r>
              <a:rPr lang="en-US" i="1" dirty="0" smtClean="0"/>
              <a:t>In</a:t>
            </a:r>
            <a:r>
              <a:rPr lang="en-US" b="0" i="1" dirty="0" smtClean="0"/>
              <a:t> </a:t>
            </a:r>
            <a:r>
              <a:rPr lang="en-US" i="1" dirty="0" smtClean="0"/>
              <a:t>case of </a:t>
            </a:r>
            <a:r>
              <a:rPr lang="en-US" i="1" dirty="0" err="1" smtClean="0"/>
              <a:t>tumoral</a:t>
            </a:r>
            <a:r>
              <a:rPr lang="en-US" i="1" dirty="0" smtClean="0"/>
              <a:t> recurrence or residual tumor progression </a:t>
            </a:r>
            <a:r>
              <a:rPr lang="en-US" dirty="0" smtClean="0"/>
              <a:t>:</a:t>
            </a:r>
            <a:r>
              <a:rPr lang="en-US" b="0" dirty="0" smtClean="0"/>
              <a:t> pituitary exploration  should  be repeated at least </a:t>
            </a:r>
            <a:r>
              <a:rPr lang="en-US" b="0" dirty="0" smtClean="0">
                <a:solidFill>
                  <a:srgbClr val="FFFF00"/>
                </a:solidFill>
              </a:rPr>
              <a:t>once yearly </a:t>
            </a:r>
            <a:r>
              <a:rPr lang="en-US" b="0" dirty="0" smtClean="0"/>
              <a:t>in the absence of complementary treatment </a:t>
            </a:r>
          </a:p>
          <a:p>
            <a:r>
              <a:rPr lang="en-US" i="1" dirty="0" smtClean="0"/>
              <a:t>In case of complementary radiation the</a:t>
            </a:r>
            <a:r>
              <a:rPr lang="en-US" dirty="0" smtClean="0"/>
              <a:t>r</a:t>
            </a:r>
            <a:r>
              <a:rPr lang="en-US" i="1" dirty="0" smtClean="0"/>
              <a:t>apy</a:t>
            </a:r>
            <a:r>
              <a:rPr lang="en-US" b="0" dirty="0" smtClean="0"/>
              <a:t> pituitary function test should be done, at least </a:t>
            </a:r>
            <a:r>
              <a:rPr lang="en-US" b="0" dirty="0" smtClean="0">
                <a:solidFill>
                  <a:srgbClr val="FFFF00"/>
                </a:solidFill>
              </a:rPr>
              <a:t>once yearly</a:t>
            </a:r>
            <a:r>
              <a:rPr lang="en-US" b="0" dirty="0" smtClean="0"/>
              <a:t> for at least </a:t>
            </a:r>
            <a:r>
              <a:rPr lang="en-US" b="0" dirty="0" smtClean="0">
                <a:solidFill>
                  <a:srgbClr val="FFFF00"/>
                </a:solidFill>
              </a:rPr>
              <a:t>10 years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125" t="20000" r="20625" b="15000"/>
          <a:stretch>
            <a:fillRect/>
          </a:stretch>
        </p:blipFill>
        <p:spPr bwMode="auto">
          <a:xfrm>
            <a:off x="304800" y="156634"/>
            <a:ext cx="8751276" cy="63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follow-up of NFPA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Ophthalmologic follow-up : </a:t>
            </a:r>
          </a:p>
          <a:p>
            <a:r>
              <a:rPr lang="en-US" i="1" dirty="0" smtClean="0"/>
              <a:t>In case of preoperative ophthalmologic abnormality: </a:t>
            </a:r>
            <a:r>
              <a:rPr lang="en-US" b="0" dirty="0" smtClean="0"/>
              <a:t>a check-up is made 3 months after surgery. The examination is repeated every 6 months until maximum improvement is achieved</a:t>
            </a:r>
            <a:r>
              <a:rPr lang="en-US" b="0" i="1" dirty="0" smtClean="0"/>
              <a:t>.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In the absence of any visual impairment on the first postoperative examination</a:t>
            </a:r>
            <a:r>
              <a:rPr lang="en-US" dirty="0" smtClean="0"/>
              <a:t>: </a:t>
            </a:r>
            <a:r>
              <a:rPr lang="en-US" b="0" dirty="0" smtClean="0"/>
              <a:t>follow-up can be stopped if there is no supra </a:t>
            </a:r>
            <a:r>
              <a:rPr lang="en-US" b="0" dirty="0" err="1" smtClean="0"/>
              <a:t>sellar</a:t>
            </a:r>
            <a:r>
              <a:rPr lang="en-US" b="0" dirty="0" smtClean="0"/>
              <a:t> residue close to the optic pathways. </a:t>
            </a:r>
          </a:p>
          <a:p>
            <a:r>
              <a:rPr lang="en-US" i="1" dirty="0" smtClean="0"/>
              <a:t>If (RT) is performed:</a:t>
            </a:r>
            <a:r>
              <a:rPr lang="en-US" dirty="0" smtClean="0"/>
              <a:t> </a:t>
            </a:r>
            <a:r>
              <a:rPr lang="en-US" b="0" dirty="0" smtClean="0"/>
              <a:t>Systematic 6-monthly ophthalmologic monitoring during the first 4 years and then annually for 10 years should be implemented. </a:t>
            </a:r>
            <a:endParaRPr lang="en-US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treatment can be offered for residue or recurrence?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Surgical revision :</a:t>
            </a:r>
          </a:p>
          <a:p>
            <a:r>
              <a:rPr lang="en-US" b="0" dirty="0" smtClean="0"/>
              <a:t>Between 30 and 48% of NFPAs undergo surgical revision on a TSS approach either early for large residue , or later during </a:t>
            </a:r>
            <a:r>
              <a:rPr lang="en-US" b="0" dirty="0" err="1" smtClean="0"/>
              <a:t>tumoral</a:t>
            </a:r>
            <a:r>
              <a:rPr lang="en-US" b="0" dirty="0" smtClean="0"/>
              <a:t> progression.</a:t>
            </a:r>
          </a:p>
          <a:p>
            <a:r>
              <a:rPr lang="en-US" i="1" dirty="0" smtClean="0"/>
              <a:t>Surgery indication</a:t>
            </a:r>
            <a:r>
              <a:rPr lang="en-US" dirty="0" smtClean="0"/>
              <a:t>:</a:t>
            </a:r>
            <a:endParaRPr lang="en-US" b="0" dirty="0" smtClean="0"/>
          </a:p>
          <a:p>
            <a:r>
              <a:rPr lang="en-US" b="0" dirty="0" smtClean="0"/>
              <a:t>progressive residue accessible for complete resection.</a:t>
            </a:r>
          </a:p>
          <a:p>
            <a:r>
              <a:rPr lang="en-US" b="0" dirty="0" smtClean="0"/>
              <a:t>In case of persistent or recurrent symptomatic optic pathway compression; to obtain anatomic conditions allowing stereotactic RT (3–5 mm)safety margins</a:t>
            </a:r>
          </a:p>
          <a:p>
            <a:r>
              <a:rPr lang="en-US" b="0" dirty="0" smtClean="0"/>
              <a:t>In case of post-RT tumor progression. 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Nonfunctioning, or silent, pituitary adenoma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Clinically silent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b="0" dirty="0" smtClean="0"/>
              <a:t>Can be classified by </a:t>
            </a:r>
            <a:r>
              <a:rPr lang="en-US" b="0" dirty="0" err="1" smtClean="0"/>
              <a:t>immunocytochemistry</a:t>
            </a:r>
            <a:r>
              <a:rPr lang="en-US" b="0" dirty="0" smtClean="0"/>
              <a:t> or can be detected by biochemical testing but do not cause clinical signs or symptoms.</a:t>
            </a:r>
          </a:p>
          <a:p>
            <a:r>
              <a:rPr lang="en-US" i="1" dirty="0" smtClean="0"/>
              <a:t>Totally silent:</a:t>
            </a:r>
          </a:p>
          <a:p>
            <a:r>
              <a:rPr lang="en-US" b="0" dirty="0" smtClean="0"/>
              <a:t>Can be classified by </a:t>
            </a:r>
            <a:r>
              <a:rPr lang="en-US" b="0" dirty="0" err="1" smtClean="0"/>
              <a:t>immunocytochemistry</a:t>
            </a:r>
            <a:r>
              <a:rPr lang="en-US" b="0" dirty="0" smtClean="0"/>
              <a:t> but do not secrete a sufficient amount of their hormonal products.</a:t>
            </a:r>
          </a:p>
          <a:p>
            <a:r>
              <a:rPr lang="en-US" i="1" dirty="0" smtClean="0"/>
              <a:t>Null cell </a:t>
            </a:r>
            <a:r>
              <a:rPr lang="en-US" dirty="0" smtClean="0"/>
              <a:t>: </a:t>
            </a:r>
            <a:r>
              <a:rPr lang="en-US" b="0" dirty="0" smtClean="0"/>
              <a:t>Those that do not stain for any hormone by </a:t>
            </a:r>
            <a:r>
              <a:rPr lang="en-US" b="0" dirty="0" err="1" smtClean="0"/>
              <a:t>immunocytochemistry</a:t>
            </a:r>
            <a:r>
              <a:rPr lang="en-US" b="0" dirty="0" smtClean="0"/>
              <a:t> and do not secrete any hormonal products.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treatment can be offered for residue or recurrence?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Radiation therapy: </a:t>
            </a:r>
          </a:p>
          <a:p>
            <a:r>
              <a:rPr lang="en-US" b="0" dirty="0" smtClean="0"/>
              <a:t>After postoperative RT, 10-year progression-free survival being greater than 90% in most series .</a:t>
            </a:r>
          </a:p>
          <a:p>
            <a:r>
              <a:rPr lang="en-US" i="1" dirty="0" smtClean="0"/>
              <a:t>Indication for RT:</a:t>
            </a:r>
          </a:p>
          <a:p>
            <a:r>
              <a:rPr lang="en-US" b="0" dirty="0" smtClean="0"/>
              <a:t>Aggressive tumors</a:t>
            </a:r>
          </a:p>
          <a:p>
            <a:r>
              <a:rPr lang="en-US" b="0" dirty="0" smtClean="0"/>
              <a:t>Large supra or extra </a:t>
            </a:r>
            <a:r>
              <a:rPr lang="en-US" b="0" dirty="0" err="1" smtClean="0"/>
              <a:t>sellar</a:t>
            </a:r>
            <a:r>
              <a:rPr lang="en-US" b="0" dirty="0" smtClean="0"/>
              <a:t> residual tumor</a:t>
            </a:r>
          </a:p>
          <a:p>
            <a:r>
              <a:rPr lang="en-US" b="0" dirty="0" smtClean="0"/>
              <a:t>Confirmed recurrence. </a:t>
            </a:r>
            <a:endParaRPr lang="en-US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New pituitary hormonal deficiencies in up to 70% of patients at10 years.</a:t>
            </a:r>
          </a:p>
          <a:p>
            <a:r>
              <a:rPr lang="en-US" b="0" dirty="0" smtClean="0"/>
              <a:t>Optic neuropathy in 0.8% of patients at 10 years</a:t>
            </a:r>
          </a:p>
          <a:p>
            <a:r>
              <a:rPr lang="en-US" b="0" dirty="0" smtClean="0"/>
              <a:t> Secondary intracranial tumors affecting nearly 2% of patients at 20 years.</a:t>
            </a:r>
          </a:p>
          <a:p>
            <a:r>
              <a:rPr lang="en-US" b="0" dirty="0" smtClean="0"/>
              <a:t> Increased risk of stroke in both men and women.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b="0" dirty="0" smtClean="0"/>
              <a:t>J </a:t>
            </a:r>
            <a:r>
              <a:rPr lang="en-US" sz="1800" b="0" dirty="0" err="1" smtClean="0"/>
              <a:t>Neurosurg</a:t>
            </a:r>
            <a:r>
              <a:rPr lang="en-US" sz="1800" b="0" dirty="0" smtClean="0"/>
              <a:t> October 30, 2015</a:t>
            </a:r>
            <a:endParaRPr lang="en-US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25" t="13000" r="19375" b="27000"/>
          <a:stretch>
            <a:fillRect/>
          </a:stretch>
        </p:blipFill>
        <p:spPr bwMode="auto">
          <a:xfrm>
            <a:off x="0" y="457200"/>
            <a:ext cx="897636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 : </a:t>
            </a:r>
            <a:r>
              <a:rPr lang="en-US" b="0" dirty="0" smtClean="0">
                <a:solidFill>
                  <a:schemeClr val="tx1"/>
                </a:solidFill>
              </a:rPr>
              <a:t>To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evaluate whether</a:t>
            </a:r>
            <a:r>
              <a:rPr lang="en-US" b="0" dirty="0" smtClean="0"/>
              <a:t> GKRS should be used early after surgery or radio surgery should be withheld until there is evidence of radiographic progression of tumor.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Study  Design :</a:t>
            </a:r>
            <a:r>
              <a:rPr lang="en-US" dirty="0" smtClean="0"/>
              <a:t> </a:t>
            </a:r>
            <a:r>
              <a:rPr lang="en-US" b="0" dirty="0" smtClean="0"/>
              <a:t>Retrospective review of patients with NFPA who underwent TSS surgery followed by GKRS between 1996 and 2013 at the University of Virginia.</a:t>
            </a:r>
          </a:p>
          <a:p>
            <a:endParaRPr lang="en-US" b="0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Study population:</a:t>
            </a:r>
            <a:endParaRPr lang="en-US" b="0" dirty="0" smtClean="0"/>
          </a:p>
          <a:p>
            <a:r>
              <a:rPr lang="en-US" dirty="0" smtClean="0"/>
              <a:t>64 </a:t>
            </a:r>
            <a:r>
              <a:rPr lang="en-US" b="0" dirty="0" smtClean="0"/>
              <a:t>patients were grouped based on early (n = 32) or late (n = 32) GKRS following TSS resection; with a median radiographic follow-up period of 68.5 months.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25" t="10000" r="20625" b="7000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0" t="10000" r="47500" b="10000"/>
          <a:stretch>
            <a:fillRect/>
          </a:stretch>
        </p:blipFill>
        <p:spPr bwMode="auto">
          <a:xfrm>
            <a:off x="609600" y="3048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3125" t="10000" r="19375" b="8000"/>
          <a:stretch>
            <a:fillRect/>
          </a:stretch>
        </p:blipFill>
        <p:spPr bwMode="auto">
          <a:xfrm>
            <a:off x="685800" y="3048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750" t="9000" r="25000" b="10000"/>
          <a:stretch>
            <a:fillRect/>
          </a:stretch>
        </p:blipFill>
        <p:spPr bwMode="auto">
          <a:xfrm>
            <a:off x="28222" y="0"/>
            <a:ext cx="911577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25" t="10000" r="20625" b="24000"/>
          <a:stretch>
            <a:fillRect/>
          </a:stretch>
        </p:blipFill>
        <p:spPr bwMode="auto">
          <a:xfrm>
            <a:off x="241465" y="381000"/>
            <a:ext cx="881347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250" t="17000" r="11875" b="28000"/>
          <a:stretch>
            <a:fillRect/>
          </a:stretch>
        </p:blipFill>
        <p:spPr bwMode="auto">
          <a:xfrm>
            <a:off x="228600" y="381000"/>
            <a:ext cx="877824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treatment with GKRS</a:t>
            </a:r>
            <a:r>
              <a:rPr lang="en-US" b="0" dirty="0" smtClean="0"/>
              <a:t>: Decrease the rate of radiographic and symptomatic progression of </a:t>
            </a:r>
            <a:r>
              <a:rPr lang="en-US" b="0" dirty="0" err="1" smtClean="0"/>
              <a:t>subtotally</a:t>
            </a:r>
            <a:r>
              <a:rPr lang="en-US" b="0" dirty="0" smtClean="0"/>
              <a:t> </a:t>
            </a:r>
            <a:r>
              <a:rPr lang="en-US" b="0" dirty="0" err="1" smtClean="0"/>
              <a:t>resected</a:t>
            </a:r>
            <a:r>
              <a:rPr lang="en-US" b="0" dirty="0" smtClean="0"/>
              <a:t> NFPA.</a:t>
            </a:r>
          </a:p>
          <a:p>
            <a:endParaRPr lang="en-US" b="0" dirty="0" smtClean="0"/>
          </a:p>
          <a:p>
            <a:r>
              <a:rPr lang="en-US" dirty="0" smtClean="0"/>
              <a:t> Delaying </a:t>
            </a:r>
            <a:r>
              <a:rPr lang="en-US" dirty="0" err="1" smtClean="0"/>
              <a:t>radiosurgery</a:t>
            </a:r>
            <a:r>
              <a:rPr lang="en-US" dirty="0" smtClean="0"/>
              <a:t> :</a:t>
            </a:r>
            <a:r>
              <a:rPr lang="en-US" b="0" dirty="0" smtClean="0"/>
              <a:t>may place the patient at increased risk for adenoma progression and </a:t>
            </a:r>
            <a:r>
              <a:rPr lang="en-US" b="0" dirty="0" err="1" smtClean="0"/>
              <a:t>endocrinopathy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Gn</a:t>
            </a:r>
            <a:r>
              <a:rPr lang="en-US" i="1" dirty="0" smtClean="0"/>
              <a:t>-RH agonists and antagonists : </a:t>
            </a:r>
            <a:r>
              <a:rPr lang="en-US" b="0" dirty="0" smtClean="0"/>
              <a:t>have been proved ineffective for reducing NFPA volume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Dopaminergic</a:t>
            </a:r>
            <a:r>
              <a:rPr lang="en-US" i="1" dirty="0" smtClean="0"/>
              <a:t> agonists </a:t>
            </a:r>
            <a:r>
              <a:rPr lang="en-US" b="0" dirty="0" smtClean="0"/>
              <a:t>: </a:t>
            </a:r>
            <a:r>
              <a:rPr lang="en-US" b="0" dirty="0" err="1" smtClean="0"/>
              <a:t>bromocriptine</a:t>
            </a:r>
            <a:r>
              <a:rPr lang="en-US" b="0" dirty="0" smtClean="0"/>
              <a:t>, and </a:t>
            </a:r>
            <a:r>
              <a:rPr lang="en-US" b="0" dirty="0" err="1" smtClean="0"/>
              <a:t>cabergoline</a:t>
            </a:r>
            <a:r>
              <a:rPr lang="en-US" b="0" dirty="0" smtClean="0"/>
              <a:t>, doses (up to 3 mg/day for </a:t>
            </a:r>
            <a:r>
              <a:rPr lang="en-US" b="0" dirty="0" err="1" smtClean="0"/>
              <a:t>cabergoline</a:t>
            </a:r>
            <a:r>
              <a:rPr lang="en-US" b="0" dirty="0" smtClean="0"/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0" dirty="0" smtClean="0"/>
              <a:t>Volume reduction has been reported</a:t>
            </a:r>
          </a:p>
          <a:p>
            <a:pPr>
              <a:buNone/>
            </a:pPr>
            <a:r>
              <a:rPr lang="en-US" b="0" dirty="0" smtClean="0"/>
              <a:t>    Improvement in ophthalmologic disorders, even if there is no significant reduction in </a:t>
            </a:r>
            <a:r>
              <a:rPr lang="en-US" b="0" dirty="0" err="1" smtClean="0"/>
              <a:t>tumoral</a:t>
            </a:r>
            <a:r>
              <a:rPr lang="en-US" b="0" dirty="0" smtClean="0"/>
              <a:t> volume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Somatostatin</a:t>
            </a:r>
            <a:r>
              <a:rPr lang="en-US" i="1" dirty="0" smtClean="0"/>
              <a:t> analogs :</a:t>
            </a:r>
          </a:p>
          <a:p>
            <a:r>
              <a:rPr lang="en-US" b="0" dirty="0" smtClean="0"/>
              <a:t>Volume reduction in a small percentage of cases. </a:t>
            </a:r>
          </a:p>
          <a:p>
            <a:r>
              <a:rPr lang="en-US" b="0" dirty="0" smtClean="0"/>
              <a:t>may provide rapid relief of headache and visual field defect, independently of an anti </a:t>
            </a:r>
            <a:r>
              <a:rPr lang="en-US" b="0" dirty="0" err="1" smtClean="0"/>
              <a:t>tumoral</a:t>
            </a:r>
            <a:r>
              <a:rPr lang="en-US" b="0" dirty="0" smtClean="0"/>
              <a:t> action.</a:t>
            </a:r>
          </a:p>
          <a:p>
            <a:r>
              <a:rPr lang="en-US" i="1" dirty="0" smtClean="0"/>
              <a:t>Combination therapy</a:t>
            </a:r>
            <a:r>
              <a:rPr lang="en-US" dirty="0" smtClean="0"/>
              <a:t>: </a:t>
            </a:r>
            <a:r>
              <a:rPr lang="en-US" b="0" dirty="0" smtClean="0"/>
              <a:t>No improving in efficacy </a:t>
            </a:r>
            <a:endParaRPr lang="en-US" b="0" i="1" dirty="0"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b="0" dirty="0" smtClean="0"/>
              <a:t>2016 European Society of Endocrinology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50" t="10000" r="27500" b="18000"/>
          <a:stretch>
            <a:fillRect/>
          </a:stretch>
        </p:blipFill>
        <p:spPr bwMode="auto">
          <a:xfrm>
            <a:off x="304800" y="1524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 : </a:t>
            </a:r>
            <a:r>
              <a:rPr lang="en-US" b="0" dirty="0" smtClean="0"/>
              <a:t>To evaluated dopamine for preventing growth of post-surgical pituitary tumor remnants.</a:t>
            </a:r>
          </a:p>
          <a:p>
            <a:endParaRPr lang="en-US" b="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Study  Design :</a:t>
            </a:r>
            <a:r>
              <a:rPr lang="en-US" dirty="0" smtClean="0"/>
              <a:t> </a:t>
            </a:r>
            <a:r>
              <a:rPr lang="en-US" b="0" dirty="0" smtClean="0"/>
              <a:t>Historical cohort analysis of clinical results at two pituitary referral centers with different standard practices for post-operative NFPA management: DA therapy or conservative follow-up.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Study population</a:t>
            </a:r>
            <a:r>
              <a:rPr lang="en-US" dirty="0" smtClean="0"/>
              <a:t>:79</a:t>
            </a:r>
            <a:r>
              <a:rPr lang="en-US" b="0" dirty="0" smtClean="0"/>
              <a:t> patients followed for 8.8 ― 6.5 years.</a:t>
            </a:r>
          </a:p>
          <a:p>
            <a:r>
              <a:rPr lang="en-US" dirty="0" smtClean="0"/>
              <a:t>Preventive treatment (PT) :</a:t>
            </a:r>
            <a:r>
              <a:rPr lang="en-US" b="0" dirty="0" smtClean="0"/>
              <a:t>DA</a:t>
            </a:r>
            <a:r>
              <a:rPr lang="en-US" dirty="0" smtClean="0"/>
              <a:t> </a:t>
            </a:r>
            <a:r>
              <a:rPr lang="en-US" b="0" dirty="0" smtClean="0"/>
              <a:t>Initiated upon residual tumor detection on postoperative MRI group, N=55.</a:t>
            </a:r>
          </a:p>
          <a:p>
            <a:r>
              <a:rPr lang="en-US" dirty="0" smtClean="0"/>
              <a:t>remedial treatment (RT) :</a:t>
            </a:r>
            <a:r>
              <a:rPr lang="en-US" b="0" dirty="0" smtClean="0"/>
              <a:t>when tumor growth was subsequently detected during follow-up group, N=24. </a:t>
            </a:r>
          </a:p>
          <a:p>
            <a:r>
              <a:rPr lang="en-US" dirty="0" smtClean="0"/>
              <a:t>The control group: </a:t>
            </a:r>
            <a:r>
              <a:rPr lang="en-US" b="0" dirty="0" smtClean="0"/>
              <a:t>received no medication N=60. 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625" t="11000" r="34375" b="5000"/>
          <a:stretch>
            <a:fillRect/>
          </a:stretch>
        </p:blipFill>
        <p:spPr bwMode="auto">
          <a:xfrm>
            <a:off x="381000" y="152399"/>
            <a:ext cx="8534400" cy="65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25" t="10000" r="28125" b="10000"/>
          <a:stretch>
            <a:fillRect/>
          </a:stretch>
        </p:blipFill>
        <p:spPr bwMode="auto">
          <a:xfrm>
            <a:off x="66674" y="0"/>
            <a:ext cx="91154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250" t="10000" r="22500" b="18000"/>
          <a:stretch>
            <a:fillRect/>
          </a:stretch>
        </p:blipFill>
        <p:spPr bwMode="auto">
          <a:xfrm>
            <a:off x="-12700" y="609600"/>
            <a:ext cx="9048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000" t="11000" r="21875" b="7000"/>
          <a:stretch>
            <a:fillRect/>
          </a:stretch>
        </p:blipFill>
        <p:spPr bwMode="auto">
          <a:xfrm>
            <a:off x="304800" y="56626"/>
            <a:ext cx="8736980" cy="65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Gonadotroph</a:t>
            </a:r>
            <a:r>
              <a:rPr lang="en-US" dirty="0" smtClean="0"/>
              <a:t> Adenomas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In  men:</a:t>
            </a:r>
            <a:endParaRPr lang="en-US" b="0" dirty="0" smtClean="0"/>
          </a:p>
          <a:p>
            <a:r>
              <a:rPr lang="en-US" b="0" dirty="0" smtClean="0"/>
              <a:t>An elevated FSH associated with low testosterone and LH that is not elevated.</a:t>
            </a:r>
          </a:p>
          <a:p>
            <a:r>
              <a:rPr lang="en-US" b="0" dirty="0" smtClean="0"/>
              <a:t> An elevated serum FSH (with or without elevated alpha subunit) in up to one-quarter of these patients an isolated elevated alpha subunit concentration occurred in 7%.</a:t>
            </a:r>
          </a:p>
          <a:p>
            <a:r>
              <a:rPr lang="en-US" b="0" dirty="0" smtClean="0"/>
              <a:t> An elevated testosterone and LH, with or without an elevated FSH</a:t>
            </a:r>
          </a:p>
          <a:p>
            <a:r>
              <a:rPr lang="en-US" b="0" dirty="0" smtClean="0"/>
              <a:t> An increase in LH beta subunit in response to synthetic TRH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Dopamine agonist therapy was associated with decreased incidence of post-operative residual tumor enlargement in patients with NFPA.</a:t>
            </a:r>
          </a:p>
          <a:p>
            <a:pPr>
              <a:buNone/>
            </a:pPr>
            <a:endParaRPr lang="en-US" b="0" dirty="0" smtClean="0"/>
          </a:p>
          <a:p>
            <a:r>
              <a:rPr lang="en-US" b="0" dirty="0" smtClean="0"/>
              <a:t> We propose that this treatment modality be considered for management of these patients  even in the </a:t>
            </a:r>
            <a:r>
              <a:rPr lang="en-US" b="0" dirty="0" smtClean="0">
                <a:solidFill>
                  <a:srgbClr val="FFFF00"/>
                </a:solidFill>
              </a:rPr>
              <a:t>absence of evident mass effects</a:t>
            </a:r>
            <a:r>
              <a:rPr lang="en-US" b="0" dirty="0" smtClean="0"/>
              <a:t> on vital structures.</a:t>
            </a:r>
            <a:endParaRPr lang="en-US" b="0" dirty="0"/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/>
              <a:t>Nonfuctional</a:t>
            </a:r>
            <a:r>
              <a:rPr lang="en-US" b="0" dirty="0" smtClean="0"/>
              <a:t> </a:t>
            </a:r>
            <a:r>
              <a:rPr lang="en-US" b="0" dirty="0" err="1" smtClean="0"/>
              <a:t>microadenoma</a:t>
            </a:r>
            <a:r>
              <a:rPr lang="en-US" b="0" dirty="0" smtClean="0"/>
              <a:t> can be managed conservatively due to rare progression to </a:t>
            </a:r>
            <a:r>
              <a:rPr lang="en-US" b="0" dirty="0" err="1" smtClean="0"/>
              <a:t>macroadenoma</a:t>
            </a:r>
            <a:endParaRPr lang="en-US" b="0" dirty="0" smtClean="0"/>
          </a:p>
          <a:p>
            <a:r>
              <a:rPr lang="en-US" b="0" dirty="0" smtClean="0"/>
              <a:t>Asymptomatic </a:t>
            </a:r>
            <a:r>
              <a:rPr lang="en-US" b="0" dirty="0" err="1" smtClean="0"/>
              <a:t>macroadenoma</a:t>
            </a:r>
            <a:r>
              <a:rPr lang="en-US" b="0" dirty="0" smtClean="0"/>
              <a:t> remote from optic nerve should be monitored</a:t>
            </a:r>
          </a:p>
          <a:p>
            <a:r>
              <a:rPr lang="en-US" b="0" dirty="0" smtClean="0"/>
              <a:t> In tumor size enlargement ,and symptomatic </a:t>
            </a:r>
            <a:r>
              <a:rPr lang="en-US" b="0" dirty="0" err="1" smtClean="0"/>
              <a:t>macroadenoma</a:t>
            </a:r>
            <a:r>
              <a:rPr lang="en-US" b="0" dirty="0" smtClean="0"/>
              <a:t> TSS is treatment of choice.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After complete resection, NFPA may recur in some patients .</a:t>
            </a:r>
          </a:p>
          <a:p>
            <a:r>
              <a:rPr lang="en-US" b="0" dirty="0" smtClean="0"/>
              <a:t>radiation therapy being proposed in case of growth of the relapsing tumor or </a:t>
            </a:r>
            <a:r>
              <a:rPr lang="en-US" b="0" dirty="0" err="1" smtClean="0"/>
              <a:t>tumoral</a:t>
            </a:r>
            <a:r>
              <a:rPr lang="en-US" b="0" dirty="0" smtClean="0"/>
              <a:t> residue and its better to be done soon after the diagnosis.</a:t>
            </a:r>
          </a:p>
          <a:p>
            <a:r>
              <a:rPr lang="en-US" b="0" dirty="0" smtClean="0"/>
              <a:t>Medical therapy with DA is recommended in </a:t>
            </a:r>
            <a:r>
              <a:rPr lang="en-US" b="0" dirty="0" err="1" smtClean="0"/>
              <a:t>tumoral</a:t>
            </a:r>
            <a:r>
              <a:rPr lang="en-US" b="0" dirty="0" smtClean="0"/>
              <a:t> residue even in the </a:t>
            </a:r>
            <a:r>
              <a:rPr lang="en-US" b="0" dirty="0" smtClean="0">
                <a:solidFill>
                  <a:srgbClr val="FFFF00"/>
                </a:solidFill>
              </a:rPr>
              <a:t>absence of evident mass effects</a:t>
            </a:r>
            <a:r>
              <a:rPr lang="en-US" b="0" dirty="0" smtClean="0"/>
              <a:t> on vital structures.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Gonadotroph</a:t>
            </a:r>
            <a:r>
              <a:rPr lang="en-US" dirty="0" smtClean="0"/>
              <a:t> Adenomas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In  Pre menopause women: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Clinical manifestations : </a:t>
            </a:r>
            <a:r>
              <a:rPr lang="en-US" b="0" dirty="0" err="1" smtClean="0"/>
              <a:t>oligomenorrhea</a:t>
            </a:r>
            <a:r>
              <a:rPr lang="en-US" b="0" dirty="0" smtClean="0"/>
              <a:t> or amenorrhea and large ovarian cysts.</a:t>
            </a:r>
          </a:p>
          <a:p>
            <a:r>
              <a:rPr lang="en-US" dirty="0" smtClean="0"/>
              <a:t> Biochemical testing: </a:t>
            </a:r>
            <a:r>
              <a:rPr lang="en-US" b="0" dirty="0" smtClean="0"/>
              <a:t>elevated FSH, normal or low LH, and markedly elevated </a:t>
            </a:r>
            <a:r>
              <a:rPr lang="en-US" b="0" dirty="0" err="1" smtClean="0"/>
              <a:t>estradiol</a:t>
            </a:r>
            <a:r>
              <a:rPr lang="en-US" b="0" dirty="0" smtClean="0"/>
              <a:t>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In Post menopause women:</a:t>
            </a:r>
            <a:endParaRPr lang="en-US" b="0" dirty="0" smtClean="0"/>
          </a:p>
          <a:p>
            <a:r>
              <a:rPr lang="en-US" b="0" dirty="0" smtClean="0"/>
              <a:t>Elevated FSH concentration in the setting of a low or low normal LH</a:t>
            </a:r>
          </a:p>
          <a:p>
            <a:r>
              <a:rPr lang="en-US" b="0" dirty="0" smtClean="0"/>
              <a:t> LH beta subunit response to synthetic TRH also occurs in women</a:t>
            </a:r>
          </a:p>
          <a:p>
            <a:r>
              <a:rPr lang="en-US" b="0" dirty="0" smtClean="0"/>
              <a:t>LH beta subunit response to synthetic TRH also occurs in women.</a:t>
            </a:r>
            <a:endParaRPr lang="en-US" b="0" i="1" dirty="0" smtClean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PEREOPERATIVE MANAGEMENT</a:t>
            </a:r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ON-191and2-Template">
  <a:themeElements>
    <a:clrScheme name="1_NON-191and2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A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NON-191and2-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NON-191and2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NON-191and2-Template">
  <a:themeElements>
    <a:clrScheme name="1_NON-191and2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A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NON-191and2-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NON-191and2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2515</Words>
  <Application>Microsoft Office PowerPoint</Application>
  <PresentationFormat>On-screen Show (4:3)</PresentationFormat>
  <Paragraphs>256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Arial</vt:lpstr>
      <vt:lpstr>1_NON-191and2-Template</vt:lpstr>
      <vt:lpstr>PowerPoint Presentation</vt:lpstr>
      <vt:lpstr>                       </vt:lpstr>
      <vt:lpstr>Agenda</vt:lpstr>
      <vt:lpstr>NFPA</vt:lpstr>
      <vt:lpstr>Nonfunctioning, or silent, pituitary adenoma</vt:lpstr>
      <vt:lpstr>PowerPoint Presentation</vt:lpstr>
      <vt:lpstr>Gonadotroph Adenomas</vt:lpstr>
      <vt:lpstr>Gonadotroph Adenomas</vt:lpstr>
      <vt:lpstr>PowerPoint Presentation</vt:lpstr>
      <vt:lpstr>MICROADENOMA</vt:lpstr>
      <vt:lpstr>MICROADENOMA</vt:lpstr>
      <vt:lpstr>MICROADENOMA</vt:lpstr>
      <vt:lpstr>SURGERY IN MICROADENOMA</vt:lpstr>
      <vt:lpstr>MACROADENOMA</vt:lpstr>
      <vt:lpstr>MACROADENOMA</vt:lpstr>
      <vt:lpstr>SURVEILLANCE IN  MACROADENOMA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Conclusion</vt:lpstr>
      <vt:lpstr>SURGERY IN MACROADENOMA</vt:lpstr>
      <vt:lpstr>SURGERY IN MACROADENOMA</vt:lpstr>
      <vt:lpstr>SURGERY IN MACROADENOMA</vt:lpstr>
      <vt:lpstr>SURGERY IN MACROADENOMA</vt:lpstr>
      <vt:lpstr>Young women with or without pituitary deficiency: </vt:lpstr>
      <vt:lpstr>pregnancy</vt:lpstr>
      <vt:lpstr>PowerPoint Presentation</vt:lpstr>
      <vt:lpstr>Factors for recurrence </vt:lpstr>
      <vt:lpstr>Factors for recurrence </vt:lpstr>
      <vt:lpstr>Postoperative follow-up of NFPA </vt:lpstr>
      <vt:lpstr>Postoperative follow-up of NFPA </vt:lpstr>
      <vt:lpstr>Postoperative follow-up of NFPA </vt:lpstr>
      <vt:lpstr>PowerPoint Presentation</vt:lpstr>
      <vt:lpstr>Postoperative follow-up of NFPA </vt:lpstr>
      <vt:lpstr>What treatment can be offered for residue or recurrence?</vt:lpstr>
      <vt:lpstr>What treatment can be offered for residue or recurrence?</vt:lpstr>
      <vt:lpstr>Complications of 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MEDICAL TREATMENT</vt:lpstr>
      <vt:lpstr>MEDICAL TREATMENT</vt:lpstr>
      <vt:lpstr>PowerPoint Presentation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Conclusion</vt:lpstr>
      <vt:lpstr>KEY MESSAGE</vt:lpstr>
      <vt:lpstr>KEY MESSAGE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Saloon3</cp:lastModifiedBy>
  <cp:revision>166</cp:revision>
  <dcterms:modified xsi:type="dcterms:W3CDTF">2016-09-05T05:16:16Z</dcterms:modified>
</cp:coreProperties>
</file>