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95" r:id="rId9"/>
    <p:sldId id="296" r:id="rId10"/>
    <p:sldId id="297" r:id="rId11"/>
    <p:sldId id="301" r:id="rId12"/>
    <p:sldId id="302" r:id="rId13"/>
    <p:sldId id="303" r:id="rId14"/>
    <p:sldId id="305" r:id="rId15"/>
    <p:sldId id="304" r:id="rId16"/>
    <p:sldId id="306" r:id="rId17"/>
    <p:sldId id="300" r:id="rId18"/>
    <p:sldId id="307" r:id="rId19"/>
    <p:sldId id="308" r:id="rId20"/>
    <p:sldId id="268" r:id="rId21"/>
    <p:sldId id="270" r:id="rId22"/>
    <p:sldId id="269" r:id="rId23"/>
    <p:sldId id="272" r:id="rId24"/>
    <p:sldId id="273" r:id="rId25"/>
    <p:sldId id="274" r:id="rId26"/>
    <p:sldId id="276" r:id="rId27"/>
    <p:sldId id="277" r:id="rId28"/>
    <p:sldId id="278" r:id="rId29"/>
    <p:sldId id="311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6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E2BB-FEC3-4E27-8BC6-F509CB46BA5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3135-2EDB-47F2-AD9B-D7EFCC7D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0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NAME OF GOD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2389"/>
            <a:ext cx="9144000" cy="2475411"/>
          </a:xfrm>
        </p:spPr>
        <p:txBody>
          <a:bodyPr/>
          <a:lstStyle/>
          <a:p>
            <a:r>
              <a:rPr lang="en-US" dirty="0" smtClean="0"/>
              <a:t>MONA TALASCHIAN</a:t>
            </a:r>
          </a:p>
          <a:p>
            <a:r>
              <a:rPr lang="en-US" dirty="0" smtClean="0"/>
              <a:t>MAY,2023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Brother 42 years old</a:t>
            </a:r>
          </a:p>
          <a:p>
            <a:r>
              <a:rPr lang="en-US" dirty="0" smtClean="0"/>
              <a:t>Nephrolithiasis history for 8 years and bone pain.</a:t>
            </a:r>
          </a:p>
          <a:p>
            <a:r>
              <a:rPr lang="en-US" dirty="0" err="1" smtClean="0"/>
              <a:t>Parathyroidectomy</a:t>
            </a:r>
            <a:r>
              <a:rPr lang="en-US" dirty="0" smtClean="0"/>
              <a:t>  last year.(3 adenoma)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1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05039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33925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536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surgery(1401)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5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4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Phosphorus(mg/dl)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oH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vitD</a:t>
                      </a:r>
                      <a:r>
                        <a:rPr lang="en-US" dirty="0" smtClean="0"/>
                        <a:t>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5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PTH</a:t>
                      </a:r>
                      <a:r>
                        <a:rPr lang="en-US" baseline="0" dirty="0" smtClean="0"/>
                        <a:t> intact(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297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2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 flipV="1">
            <a:off x="5124866" y="7694022"/>
            <a:ext cx="531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PTH intact(</a:t>
            </a:r>
            <a:r>
              <a:rPr lang="en-US" dirty="0" err="1"/>
              <a:t>pg</a:t>
            </a:r>
            <a:r>
              <a:rPr lang="en-US" dirty="0"/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92377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Sister 40 years old</a:t>
            </a:r>
          </a:p>
          <a:p>
            <a:r>
              <a:rPr lang="en-US" dirty="0"/>
              <a:t>Nephrolithiasis history for </a:t>
            </a:r>
            <a:r>
              <a:rPr lang="en-US" dirty="0" smtClean="0"/>
              <a:t>4 </a:t>
            </a:r>
            <a:r>
              <a:rPr lang="en-US" dirty="0"/>
              <a:t>years and bone </a:t>
            </a:r>
            <a:r>
              <a:rPr lang="en-US" dirty="0" smtClean="0"/>
              <a:t>pain.</a:t>
            </a:r>
          </a:p>
          <a:p>
            <a:r>
              <a:rPr lang="en-US" dirty="0" err="1" smtClean="0"/>
              <a:t>Parathyroidectomy</a:t>
            </a:r>
            <a:r>
              <a:rPr lang="en-US" dirty="0" smtClean="0"/>
              <a:t> and thyroid left lobectomy last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4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365125"/>
            <a:ext cx="4506685" cy="6164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5" y="0"/>
            <a:ext cx="4851639" cy="65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21310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05039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33925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536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surgery(1401)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5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4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Phosphorus(mg/dl)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oH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vitD</a:t>
                      </a:r>
                      <a:r>
                        <a:rPr lang="en-US" dirty="0" smtClean="0"/>
                        <a:t>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5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PTH</a:t>
                      </a:r>
                      <a:r>
                        <a:rPr lang="en-US" baseline="0" dirty="0" smtClean="0"/>
                        <a:t> intact(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2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 flipV="1">
            <a:off x="5124866" y="7694022"/>
            <a:ext cx="531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PTH intact(</a:t>
            </a:r>
            <a:r>
              <a:rPr lang="en-US" dirty="0" err="1"/>
              <a:t>pg</a:t>
            </a:r>
            <a:r>
              <a:rPr lang="en-US" dirty="0"/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363002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600891"/>
            <a:ext cx="7406640" cy="5576072"/>
          </a:xfrm>
        </p:spPr>
      </p:pic>
    </p:spTree>
    <p:extLst>
      <p:ext uri="{BB962C8B-B14F-4D97-AF65-F5344CB8AC3E}">
        <p14:creationId xmlns:p14="http://schemas.microsoft.com/office/powerpoint/2010/main" val="361947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Brother 38 years old</a:t>
            </a:r>
          </a:p>
          <a:p>
            <a:r>
              <a:rPr lang="en-US" dirty="0"/>
              <a:t> depression and concentration disorder since </a:t>
            </a:r>
            <a:r>
              <a:rPr lang="en-US" dirty="0" smtClean="0"/>
              <a:t>6 years ago</a:t>
            </a:r>
          </a:p>
          <a:p>
            <a:r>
              <a:rPr lang="en-US" dirty="0" err="1" smtClean="0"/>
              <a:t>Parathyroidectomy</a:t>
            </a:r>
            <a:r>
              <a:rPr lang="en-US" dirty="0" smtClean="0"/>
              <a:t> and thyroid lobectomy.(3 adenoma)</a:t>
            </a:r>
            <a:endParaRPr lang="fa-IR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00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0"/>
            <a:ext cx="5734595" cy="6042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164353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05039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33925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536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surgery(1401)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5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4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Phosphorus(mg/dl)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oH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vitD</a:t>
                      </a:r>
                      <a:r>
                        <a:rPr lang="en-US" dirty="0" smtClean="0"/>
                        <a:t>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5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PTH</a:t>
                      </a:r>
                      <a:r>
                        <a:rPr lang="en-US" baseline="0" dirty="0" smtClean="0"/>
                        <a:t> intact(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2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 flipV="1">
            <a:off x="5124866" y="7694022"/>
            <a:ext cx="531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PTH intact(</a:t>
            </a:r>
            <a:r>
              <a:rPr lang="en-US" dirty="0" err="1"/>
              <a:t>pg</a:t>
            </a:r>
            <a:r>
              <a:rPr lang="en-US" dirty="0"/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289614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years old man</a:t>
            </a:r>
          </a:p>
          <a:p>
            <a:r>
              <a:rPr lang="en-US" dirty="0" smtClean="0"/>
              <a:t>Hyperparathyroidism and  </a:t>
            </a:r>
            <a:r>
              <a:rPr lang="en-US" dirty="0" err="1" smtClean="0"/>
              <a:t>Parathyroidectomy</a:t>
            </a:r>
            <a:r>
              <a:rPr lang="en-US" dirty="0" smtClean="0"/>
              <a:t> history last year.</a:t>
            </a:r>
          </a:p>
          <a:p>
            <a:r>
              <a:rPr lang="en-US" dirty="0" smtClean="0"/>
              <a:t>Family history of hyperparathyroidism and surgery.</a:t>
            </a:r>
          </a:p>
          <a:p>
            <a:r>
              <a:rPr lang="en-US" dirty="0" smtClean="0"/>
              <a:t>Negative history of </a:t>
            </a:r>
            <a:r>
              <a:rPr lang="en-US" dirty="0" err="1" smtClean="0"/>
              <a:t>exteraparathyroide</a:t>
            </a:r>
            <a:r>
              <a:rPr lang="en-US" dirty="0" smtClean="0"/>
              <a:t> symptom.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3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Patient  description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Gender:male</a:t>
            </a:r>
            <a:endParaRPr lang="en-US" dirty="0" smtClean="0"/>
          </a:p>
          <a:p>
            <a:pPr algn="l" rtl="0"/>
            <a:r>
              <a:rPr lang="en-US" dirty="0" smtClean="0"/>
              <a:t>Age:36</a:t>
            </a:r>
          </a:p>
          <a:p>
            <a:pPr algn="l" rtl="0"/>
            <a:r>
              <a:rPr lang="en-US" dirty="0" smtClean="0"/>
              <a:t>No married</a:t>
            </a:r>
          </a:p>
          <a:p>
            <a:pPr algn="l" rtl="0"/>
            <a:r>
              <a:rPr lang="en-US" dirty="0" err="1" smtClean="0"/>
              <a:t>Wase</a:t>
            </a:r>
            <a:r>
              <a:rPr lang="en-US" dirty="0" smtClean="0"/>
              <a:t>  born In Tehran</a:t>
            </a:r>
          </a:p>
          <a:p>
            <a:pPr algn="l" rtl="0"/>
            <a:r>
              <a:rPr lang="en-US" dirty="0" smtClean="0"/>
              <a:t>Living in Tehran  </a:t>
            </a:r>
          </a:p>
        </p:txBody>
      </p:sp>
    </p:spTree>
    <p:extLst>
      <p:ext uri="{BB962C8B-B14F-4D97-AF65-F5344CB8AC3E}">
        <p14:creationId xmlns:p14="http://schemas.microsoft.com/office/powerpoint/2010/main" val="9380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Primary Hyperparathyroidism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about </a:t>
            </a:r>
            <a:r>
              <a:rPr lang="en-US" dirty="0">
                <a:solidFill>
                  <a:srgbClr val="FF0000"/>
                </a:solidFill>
              </a:rPr>
              <a:t>10% </a:t>
            </a:r>
            <a:r>
              <a:rPr lang="en-US" dirty="0"/>
              <a:t>of cases, PHPT may be part of </a:t>
            </a:r>
            <a:r>
              <a:rPr lang="en-US" dirty="0" smtClean="0"/>
              <a:t>hereditary syndromic </a:t>
            </a:r>
            <a:r>
              <a:rPr lang="sv-SE" dirty="0"/>
              <a:t> </a:t>
            </a:r>
            <a:r>
              <a:rPr lang="sv-SE" dirty="0" smtClean="0"/>
              <a:t>or nonsyndromic: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syndromic</a:t>
            </a:r>
            <a:r>
              <a:rPr lang="en-US" dirty="0" smtClean="0"/>
              <a:t> </a:t>
            </a:r>
            <a:r>
              <a:rPr lang="en-US" dirty="0"/>
              <a:t>(MEN1, MEN2, and MEN4), hereditary </a:t>
            </a:r>
            <a:r>
              <a:rPr lang="en-US" dirty="0" smtClean="0"/>
              <a:t>hyperparathyroidism– </a:t>
            </a:r>
            <a:r>
              <a:rPr lang="sv-SE" dirty="0" smtClean="0"/>
              <a:t>jaw </a:t>
            </a:r>
            <a:r>
              <a:rPr lang="sv-SE" dirty="0"/>
              <a:t>tumor syndrome (HPT–JT), </a:t>
            </a:r>
            <a:r>
              <a:rPr lang="sv-SE" dirty="0" smtClean="0"/>
              <a:t>or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 nonsyndromic </a:t>
            </a:r>
            <a:r>
              <a:rPr lang="en-US" dirty="0" smtClean="0"/>
              <a:t>(familial </a:t>
            </a:r>
            <a:r>
              <a:rPr lang="en-US" dirty="0"/>
              <a:t>isolated hyperparathyroidism, </a:t>
            </a:r>
            <a:r>
              <a:rPr lang="en-US" dirty="0" smtClean="0"/>
              <a:t>familial </a:t>
            </a:r>
            <a:r>
              <a:rPr lang="en-US" dirty="0" err="1" smtClean="0"/>
              <a:t>hypocalciuric</a:t>
            </a:r>
            <a:r>
              <a:rPr lang="en-US" dirty="0" smtClean="0"/>
              <a:t> </a:t>
            </a:r>
            <a:r>
              <a:rPr lang="en-US" dirty="0"/>
              <a:t>hypercalcemia [FHH], and </a:t>
            </a:r>
            <a:r>
              <a:rPr lang="en-US" dirty="0" smtClean="0"/>
              <a:t>neonatal severe </a:t>
            </a:r>
            <a:r>
              <a:rPr lang="en-US" dirty="0"/>
              <a:t>hyperparathyroidism) forms of the disease, in </a:t>
            </a:r>
            <a:r>
              <a:rPr lang="en-US" dirty="0" smtClean="0"/>
              <a:t>which </a:t>
            </a:r>
            <a:r>
              <a:rPr lang="en-US" dirty="0" err="1" smtClean="0">
                <a:solidFill>
                  <a:srgbClr val="FF0000"/>
                </a:solidFill>
              </a:rPr>
              <a:t>multigland</a:t>
            </a:r>
            <a:r>
              <a:rPr lang="en-US" dirty="0" smtClean="0"/>
              <a:t> </a:t>
            </a:r>
            <a:r>
              <a:rPr lang="en-US" dirty="0"/>
              <a:t>involvement is more </a:t>
            </a:r>
            <a:r>
              <a:rPr lang="en-US" dirty="0" smtClean="0"/>
              <a:t>common.</a:t>
            </a:r>
          </a:p>
          <a:p>
            <a:endParaRPr lang="en-US" dirty="0" smtClean="0"/>
          </a:p>
          <a:p>
            <a:r>
              <a:rPr lang="en-US" sz="1600" i="1" dirty="0" smtClean="0"/>
              <a:t>Primer </a:t>
            </a:r>
            <a:r>
              <a:rPr lang="en-US" sz="1600" i="1" dirty="0"/>
              <a:t>on the Metabolic Bone Diseases and Disorders of Mineral Metabolism</a:t>
            </a:r>
            <a:r>
              <a:rPr lang="en-US" sz="1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1006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clonal origin of most </a:t>
            </a:r>
            <a:r>
              <a:rPr lang="en-US" dirty="0" smtClean="0"/>
              <a:t>parathyroid adenomas </a:t>
            </a:r>
            <a:r>
              <a:rPr lang="en-US" dirty="0"/>
              <a:t>suggests a defect at the </a:t>
            </a:r>
            <a:r>
              <a:rPr lang="en-US" dirty="0">
                <a:solidFill>
                  <a:srgbClr val="FF0000"/>
                </a:solidFill>
              </a:rPr>
              <a:t>level of the gene </a:t>
            </a:r>
            <a:r>
              <a:rPr lang="en-US" dirty="0" smtClean="0"/>
              <a:t>controlling growth </a:t>
            </a:r>
            <a:r>
              <a:rPr lang="en-US" dirty="0"/>
              <a:t>of the parathyroid cell or the </a:t>
            </a:r>
            <a:r>
              <a:rPr lang="en-US" dirty="0" smtClean="0"/>
              <a:t>expression of </a:t>
            </a:r>
            <a:r>
              <a:rPr lang="en-US" dirty="0"/>
              <a:t>PTH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Several genes have been shown to be </a:t>
            </a:r>
            <a:r>
              <a:rPr lang="en-US" dirty="0" smtClean="0"/>
              <a:t>involved: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Germline mutations are found in </a:t>
            </a:r>
            <a:r>
              <a:rPr lang="en-US" dirty="0" smtClean="0"/>
              <a:t>hereditary forms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Somatic </a:t>
            </a:r>
            <a:r>
              <a:rPr lang="en-US" dirty="0"/>
              <a:t>mutations usually occur in </a:t>
            </a:r>
            <a:r>
              <a:rPr lang="en-US" dirty="0" smtClean="0"/>
              <a:t>sporadic forms</a:t>
            </a:r>
            <a:r>
              <a:rPr lang="en-US" dirty="0"/>
              <a:t>, even though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some </a:t>
            </a:r>
            <a:r>
              <a:rPr lang="en-US" dirty="0"/>
              <a:t>cases germline </a:t>
            </a:r>
            <a:r>
              <a:rPr lang="en-US" dirty="0" smtClean="0"/>
              <a:t>mutations have </a:t>
            </a:r>
            <a:r>
              <a:rPr lang="en-US" dirty="0"/>
              <a:t>been described.</a:t>
            </a:r>
          </a:p>
        </p:txBody>
      </p:sp>
    </p:spTree>
    <p:extLst>
      <p:ext uri="{BB962C8B-B14F-4D97-AF65-F5344CB8AC3E}">
        <p14:creationId xmlns:p14="http://schemas.microsoft.com/office/powerpoint/2010/main" val="415636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5840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FAMILIAL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ISOLATED HYPERPARATHYROIDISM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245"/>
            <a:ext cx="10515600" cy="4047717"/>
          </a:xfrm>
        </p:spPr>
        <p:txBody>
          <a:bodyPr/>
          <a:lstStyle/>
          <a:p>
            <a:r>
              <a:rPr lang="en-US" dirty="0" smtClean="0"/>
              <a:t>FIHPT </a:t>
            </a:r>
            <a:r>
              <a:rPr lang="en-US" dirty="0"/>
              <a:t>is clinically defined as </a:t>
            </a:r>
            <a:r>
              <a:rPr lang="en-US" dirty="0" smtClean="0"/>
              <a:t>familial PHPT </a:t>
            </a:r>
            <a:r>
              <a:rPr lang="en-US" dirty="0">
                <a:solidFill>
                  <a:srgbClr val="FF0000"/>
                </a:solidFill>
              </a:rPr>
              <a:t>without the </a:t>
            </a:r>
            <a:r>
              <a:rPr lang="en-US" dirty="0" err="1">
                <a:solidFill>
                  <a:srgbClr val="FF0000"/>
                </a:solidFill>
              </a:rPr>
              <a:t>extraparathyroid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manifestations </a:t>
            </a:r>
            <a:r>
              <a:rPr lang="en-US" dirty="0" smtClean="0"/>
              <a:t>of another </a:t>
            </a:r>
            <a:r>
              <a:rPr lang="en-US" dirty="0" err="1"/>
              <a:t>syndromal</a:t>
            </a:r>
            <a:r>
              <a:rPr lang="en-US" dirty="0"/>
              <a:t> category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diagnosis </a:t>
            </a:r>
            <a:r>
              <a:rPr lang="en-US" dirty="0" smtClean="0"/>
              <a:t>of FIHPT </a:t>
            </a:r>
            <a:r>
              <a:rPr lang="en-US" dirty="0"/>
              <a:t>should therefore be changed, if features of </a:t>
            </a:r>
            <a:r>
              <a:rPr lang="en-US" dirty="0" smtClean="0"/>
              <a:t>another PHPT </a:t>
            </a:r>
            <a:r>
              <a:rPr lang="en-US" dirty="0"/>
              <a:t>syndrome develop.</a:t>
            </a:r>
          </a:p>
        </p:txBody>
      </p:sp>
    </p:spTree>
    <p:extLst>
      <p:ext uri="{BB962C8B-B14F-4D97-AF65-F5344CB8AC3E}">
        <p14:creationId xmlns:p14="http://schemas.microsoft.com/office/powerpoint/2010/main" val="101995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Pathogenesis/genetics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FIHPT is genetically heterogeneous and can be caused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incomplete </a:t>
            </a:r>
            <a:r>
              <a:rPr lang="en-US" dirty="0">
                <a:solidFill>
                  <a:srgbClr val="FF0000"/>
                </a:solidFill>
              </a:rPr>
              <a:t>expression from germline mutation </a:t>
            </a:r>
            <a:r>
              <a:rPr lang="en-US" dirty="0"/>
              <a:t>in </a:t>
            </a:r>
            <a:r>
              <a:rPr lang="en-US" i="1" dirty="0" smtClean="0"/>
              <a:t>MEN1</a:t>
            </a:r>
            <a:r>
              <a:rPr lang="en-US" dirty="0" smtClean="0"/>
              <a:t>, </a:t>
            </a:r>
            <a:r>
              <a:rPr lang="en-US" i="1" dirty="0" smtClean="0"/>
              <a:t>HRPT2</a:t>
            </a:r>
            <a:r>
              <a:rPr lang="en-US" dirty="0"/>
              <a:t>, or </a:t>
            </a:r>
            <a:r>
              <a:rPr lang="en-US" i="1" dirty="0"/>
              <a:t>CASR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Recently, activating variants of </a:t>
            </a:r>
            <a:r>
              <a:rPr lang="en-US" dirty="0" smtClean="0"/>
              <a:t>the glial </a:t>
            </a:r>
            <a:r>
              <a:rPr lang="en-US" dirty="0"/>
              <a:t>cells missing 2 (</a:t>
            </a:r>
            <a:r>
              <a:rPr lang="en-US" i="1" dirty="0"/>
              <a:t>GCM2</a:t>
            </a:r>
            <a:r>
              <a:rPr lang="en-US" dirty="0"/>
              <a:t>) gene, which encodes a </a:t>
            </a:r>
            <a:r>
              <a:rPr lang="en-US" dirty="0" smtClean="0"/>
              <a:t>parathyroid‐ specific </a:t>
            </a:r>
            <a:r>
              <a:rPr lang="en-US" dirty="0"/>
              <a:t>transcription factor, have also </a:t>
            </a:r>
            <a:r>
              <a:rPr lang="en-US" dirty="0" smtClean="0"/>
              <a:t>been reported </a:t>
            </a:r>
            <a:r>
              <a:rPr lang="en-US" dirty="0"/>
              <a:t>in some patients with </a:t>
            </a:r>
            <a:r>
              <a:rPr lang="en-US" dirty="0" smtClean="0"/>
              <a:t>FIHPT.</a:t>
            </a:r>
          </a:p>
          <a:p>
            <a:r>
              <a:rPr lang="en-US" dirty="0" smtClean="0"/>
              <a:t>However, the </a:t>
            </a:r>
            <a:r>
              <a:rPr lang="en-US" dirty="0"/>
              <a:t>majority of families do </a:t>
            </a:r>
            <a:r>
              <a:rPr lang="en-US" dirty="0">
                <a:solidFill>
                  <a:srgbClr val="FF0000"/>
                </a:solidFill>
              </a:rPr>
              <a:t>not have a detectable </a:t>
            </a:r>
            <a:r>
              <a:rPr lang="en-US" dirty="0" smtClean="0">
                <a:solidFill>
                  <a:srgbClr val="FF0000"/>
                </a:solidFill>
              </a:rPr>
              <a:t>mutation </a:t>
            </a:r>
            <a:r>
              <a:rPr lang="en-US" dirty="0" smtClean="0"/>
              <a:t>in </a:t>
            </a:r>
            <a:r>
              <a:rPr lang="en-US" dirty="0"/>
              <a:t>any of these genes.</a:t>
            </a:r>
          </a:p>
        </p:txBody>
      </p:sp>
    </p:spTree>
    <p:extLst>
      <p:ext uri="{BB962C8B-B14F-4D97-AF65-F5344CB8AC3E}">
        <p14:creationId xmlns:p14="http://schemas.microsoft.com/office/powerpoint/2010/main" val="108823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is very similar to that in common PHPT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Monitoring and management must recognize that </a:t>
            </a:r>
            <a:r>
              <a:rPr lang="en-US" dirty="0" smtClean="0"/>
              <a:t>additional features </a:t>
            </a:r>
            <a:r>
              <a:rPr lang="en-US" dirty="0"/>
              <a:t>of a genetically defined PHPT </a:t>
            </a:r>
            <a:r>
              <a:rPr lang="en-US" dirty="0" smtClean="0"/>
              <a:t>syndrome or </a:t>
            </a:r>
            <a:r>
              <a:rPr lang="en-US" dirty="0"/>
              <a:t>a previously unidentified PHPT syndrome </a:t>
            </a:r>
            <a:r>
              <a:rPr lang="en-US" dirty="0" smtClean="0"/>
              <a:t>could become </a:t>
            </a:r>
            <a:r>
              <a:rPr lang="en-US" dirty="0"/>
              <a:t>detectable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heightened </a:t>
            </a:r>
            <a:r>
              <a:rPr lang="en-US" dirty="0" smtClean="0"/>
              <a:t>risk of </a:t>
            </a:r>
            <a:r>
              <a:rPr lang="en-US" dirty="0"/>
              <a:t>parathyroid carcinoma must be borne in mind </a:t>
            </a:r>
            <a:r>
              <a:rPr lang="en-US" dirty="0" smtClean="0"/>
              <a:t>in FIHPT</a:t>
            </a:r>
            <a:r>
              <a:rPr lang="en-US" dirty="0"/>
              <a:t>, when occult HPT–JT is possible.</a:t>
            </a:r>
          </a:p>
        </p:txBody>
      </p:sp>
    </p:spTree>
    <p:extLst>
      <p:ext uri="{BB962C8B-B14F-4D97-AF65-F5344CB8AC3E}">
        <p14:creationId xmlns:p14="http://schemas.microsoft.com/office/powerpoint/2010/main" val="389141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OVERLAPPING CONSIDERATIONS AMONG ALL </a:t>
            </a:r>
            <a:r>
              <a:rPr lang="en-US" dirty="0">
                <a:solidFill>
                  <a:srgbClr val="FF0000"/>
                </a:solidFill>
              </a:rPr>
              <a:t>FORMS OF FAMILIAL PHPT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Multifoca</a:t>
            </a:r>
            <a:r>
              <a:rPr lang="en-US" dirty="0"/>
              <a:t>l parathyroid gland </a:t>
            </a:r>
            <a:r>
              <a:rPr lang="en-US" dirty="0" err="1" smtClean="0"/>
              <a:t>hyperfunction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For three hereditary PHPT syndromes (MEN1, </a:t>
            </a:r>
            <a:r>
              <a:rPr lang="en-US" dirty="0" smtClean="0"/>
              <a:t>MEN2A, and </a:t>
            </a:r>
            <a:r>
              <a:rPr lang="en-US" dirty="0"/>
              <a:t>HPT–JT), the germline mutation in the </a:t>
            </a:r>
            <a:r>
              <a:rPr lang="en-US" dirty="0" smtClean="0"/>
              <a:t>parathyroid cell </a:t>
            </a:r>
            <a:r>
              <a:rPr lang="en-US" dirty="0"/>
              <a:t>causes susceptibility to postnatal and gradual </a:t>
            </a:r>
            <a:r>
              <a:rPr lang="en-US" dirty="0" smtClean="0"/>
              <a:t>over growth of </a:t>
            </a:r>
            <a:r>
              <a:rPr lang="en-US" dirty="0"/>
              <a:t>mono‐ or </a:t>
            </a:r>
            <a:r>
              <a:rPr lang="en-US" dirty="0" err="1"/>
              <a:t>oligoclonal</a:t>
            </a:r>
            <a:r>
              <a:rPr lang="en-US" dirty="0"/>
              <a:t> parathyroid tumor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two others (FHH and NSHPT), the phenotype </a:t>
            </a:r>
            <a:r>
              <a:rPr lang="en-US" dirty="0" smtClean="0"/>
              <a:t>is fully </a:t>
            </a:r>
            <a:r>
              <a:rPr lang="en-US" dirty="0"/>
              <a:t>expressed around </a:t>
            </a:r>
            <a:r>
              <a:rPr lang="en-US" dirty="0" smtClean="0"/>
              <a:t>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2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Stated differently, an underlying feature of </a:t>
            </a:r>
            <a:r>
              <a:rPr lang="en-US" dirty="0" smtClean="0"/>
              <a:t>these five </a:t>
            </a:r>
            <a:r>
              <a:rPr lang="en-US" dirty="0" err="1"/>
              <a:t>multiorgan</a:t>
            </a:r>
            <a:r>
              <a:rPr lang="en-US" dirty="0"/>
              <a:t> syndromes is that </a:t>
            </a:r>
            <a:r>
              <a:rPr lang="en-US" dirty="0">
                <a:solidFill>
                  <a:srgbClr val="FF0000"/>
                </a:solidFill>
              </a:rPr>
              <a:t>every parathyroid </a:t>
            </a:r>
            <a:r>
              <a:rPr lang="en-US" dirty="0" smtClean="0">
                <a:solidFill>
                  <a:srgbClr val="FF0000"/>
                </a:solidFill>
              </a:rPr>
              <a:t>cell carries </a:t>
            </a:r>
            <a:r>
              <a:rPr lang="en-US" dirty="0"/>
              <a:t>the same </a:t>
            </a:r>
            <a:r>
              <a:rPr lang="en-US" dirty="0" err="1"/>
              <a:t>syndromal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germline </a:t>
            </a:r>
            <a:r>
              <a:rPr lang="en-US" dirty="0" smtClean="0">
                <a:solidFill>
                  <a:srgbClr val="FF0000"/>
                </a:solidFill>
              </a:rPr>
              <a:t>mutation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</a:t>
            </a:r>
            <a:r>
              <a:rPr lang="en-US" dirty="0" smtClean="0"/>
              <a:t>is either </a:t>
            </a:r>
            <a:r>
              <a:rPr lang="en-US" dirty="0"/>
              <a:t>sufficient to cause the </a:t>
            </a:r>
            <a:r>
              <a:rPr lang="en-US" dirty="0" err="1"/>
              <a:t>overfunction</a:t>
            </a:r>
            <a:r>
              <a:rPr lang="en-US" dirty="0"/>
              <a:t> phenotype </a:t>
            </a:r>
            <a:r>
              <a:rPr lang="en-US" dirty="0" smtClean="0"/>
              <a:t>in </a:t>
            </a:r>
            <a:r>
              <a:rPr lang="en-US" dirty="0"/>
              <a:t>all parathyroid cells immediately or to put each </a:t>
            </a:r>
            <a:r>
              <a:rPr lang="en-US" dirty="0" smtClean="0"/>
              <a:t>parathyroid cell </a:t>
            </a:r>
            <a:r>
              <a:rPr lang="en-US" dirty="0"/>
              <a:t>at risk to yield clonal proliferation </a:t>
            </a:r>
            <a:r>
              <a:rPr lang="en-US" dirty="0" smtClean="0"/>
              <a:t>many years </a:t>
            </a:r>
            <a:r>
              <a:rPr lang="en-US" dirty="0"/>
              <a:t>later.</a:t>
            </a:r>
          </a:p>
        </p:txBody>
      </p:sp>
    </p:spTree>
    <p:extLst>
      <p:ext uri="{BB962C8B-B14F-4D97-AF65-F5344CB8AC3E}">
        <p14:creationId xmlns:p14="http://schemas.microsoft.com/office/powerpoint/2010/main" val="1377761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Detection of asymptomatic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</a:t>
            </a:r>
            <a:r>
              <a:rPr lang="en-US" dirty="0">
                <a:solidFill>
                  <a:srgbClr val="FF0000"/>
                </a:solidFill>
              </a:rPr>
              <a:t>PHPT syndrome </a:t>
            </a:r>
            <a:r>
              <a:rPr lang="en-US" dirty="0"/>
              <a:t>has been diagnosed, testing </a:t>
            </a:r>
            <a:r>
              <a:rPr lang="en-US" dirty="0" smtClean="0"/>
              <a:t>for carriers </a:t>
            </a:r>
            <a:r>
              <a:rPr lang="en-US" dirty="0"/>
              <a:t>among asymptomatic relatives should be </a:t>
            </a:r>
            <a:r>
              <a:rPr lang="en-US" dirty="0" smtClean="0"/>
              <a:t>considered.</a:t>
            </a:r>
          </a:p>
          <a:p>
            <a:endParaRPr lang="en-US" dirty="0"/>
          </a:p>
          <a:p>
            <a:r>
              <a:rPr lang="en-US" dirty="0" smtClean="0"/>
              <a:t>Testing of </a:t>
            </a:r>
            <a:r>
              <a:rPr lang="en-US" dirty="0">
                <a:solidFill>
                  <a:srgbClr val="FF0000"/>
                </a:solidFill>
              </a:rPr>
              <a:t>germline DNA </a:t>
            </a:r>
            <a:r>
              <a:rPr lang="en-US" dirty="0"/>
              <a:t>is often the gold standard for </a:t>
            </a:r>
            <a:r>
              <a:rPr lang="en-US" dirty="0" smtClean="0"/>
              <a:t>detection of carriers.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9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Chief complaint: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y/o man ,known case of hyperparathyroidism referred for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4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 Testing for Primary Hyperparathyroidism in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Clinical Practice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testing for germ line mutations, which are </a:t>
            </a:r>
            <a:r>
              <a:rPr lang="en-US" dirty="0" smtClean="0"/>
              <a:t>found in </a:t>
            </a:r>
            <a:r>
              <a:rPr lang="en-US" dirty="0"/>
              <a:t>∼10% of all PHPT patients, is helpful in clinical </a:t>
            </a:r>
            <a:r>
              <a:rPr lang="en-US" dirty="0" smtClean="0"/>
              <a:t>practice in </a:t>
            </a:r>
            <a:r>
              <a:rPr lang="en-US" dirty="0"/>
              <a:t>several ways that include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1) </a:t>
            </a:r>
            <a:r>
              <a:rPr lang="en-US" dirty="0"/>
              <a:t>confirmation of the </a:t>
            </a:r>
            <a:r>
              <a:rPr lang="en-US" dirty="0" smtClean="0"/>
              <a:t>clinical diagnosis </a:t>
            </a:r>
            <a:r>
              <a:rPr lang="en-US" dirty="0"/>
              <a:t>so that appropriate </a:t>
            </a:r>
            <a:r>
              <a:rPr lang="en-US" dirty="0" smtClean="0"/>
              <a:t>screening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for associated tumors </a:t>
            </a:r>
            <a:r>
              <a:rPr lang="en-US" dirty="0"/>
              <a:t>can be </a:t>
            </a:r>
            <a:r>
              <a:rPr lang="en-US" dirty="0" smtClean="0"/>
              <a:t>undertaken.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1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(2) </a:t>
            </a:r>
            <a:r>
              <a:rPr lang="en-US" dirty="0"/>
              <a:t>implementation of </a:t>
            </a:r>
            <a:r>
              <a:rPr lang="en-US" dirty="0" smtClean="0"/>
              <a:t>appropriate treatment </a:t>
            </a:r>
            <a:r>
              <a:rPr lang="en-US" dirty="0"/>
              <a:t>such as </a:t>
            </a:r>
            <a:r>
              <a:rPr lang="en-US" dirty="0">
                <a:solidFill>
                  <a:srgbClr val="FF0000"/>
                </a:solidFill>
              </a:rPr>
              <a:t>early </a:t>
            </a:r>
            <a:r>
              <a:rPr lang="en-US" dirty="0" err="1">
                <a:solidFill>
                  <a:srgbClr val="FF0000"/>
                </a:solidFill>
              </a:rPr>
              <a:t>parathyroidectomy</a:t>
            </a:r>
            <a:r>
              <a:rPr lang="en-US" dirty="0">
                <a:solidFill>
                  <a:srgbClr val="FF0000"/>
                </a:solidFill>
              </a:rPr>
              <a:t> for </a:t>
            </a:r>
            <a:r>
              <a:rPr lang="en-US" dirty="0" smtClean="0">
                <a:solidFill>
                  <a:srgbClr val="FF0000"/>
                </a:solidFill>
              </a:rPr>
              <a:t>patients with </a:t>
            </a:r>
            <a:r>
              <a:rPr lang="en-US" dirty="0">
                <a:solidFill>
                  <a:srgbClr val="FF0000"/>
                </a:solidFill>
              </a:rPr>
              <a:t>HPT-JT syndrome </a:t>
            </a:r>
            <a:r>
              <a:rPr lang="en-US" dirty="0"/>
              <a:t>because of increased occurrence </a:t>
            </a:r>
            <a:r>
              <a:rPr lang="en-US" dirty="0" smtClean="0"/>
              <a:t>of parathyroid carcinomas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avoidance </a:t>
            </a:r>
            <a:r>
              <a:rPr lang="en-US" dirty="0"/>
              <a:t>of minimally </a:t>
            </a:r>
            <a:r>
              <a:rPr lang="en-US" dirty="0" smtClean="0"/>
              <a:t>invasive parathyroid </a:t>
            </a:r>
            <a:r>
              <a:rPr lang="en-US" dirty="0"/>
              <a:t>surgery in </a:t>
            </a:r>
            <a:r>
              <a:rPr lang="en-US" dirty="0">
                <a:solidFill>
                  <a:srgbClr val="FF0000"/>
                </a:solidFill>
              </a:rPr>
              <a:t>MEN 1 </a:t>
            </a:r>
            <a:r>
              <a:rPr lang="en-US" dirty="0"/>
              <a:t>patients who generally </a:t>
            </a:r>
            <a:r>
              <a:rPr lang="en-US" dirty="0" smtClean="0"/>
              <a:t>have </a:t>
            </a:r>
            <a:r>
              <a:rPr lang="en-US" dirty="0" err="1" smtClean="0"/>
              <a:t>multigland</a:t>
            </a:r>
            <a:r>
              <a:rPr lang="en-US" dirty="0" smtClean="0"/>
              <a:t> </a:t>
            </a:r>
            <a:r>
              <a:rPr lang="en-US" dirty="0"/>
              <a:t>disease requiring </a:t>
            </a:r>
            <a:r>
              <a:rPr lang="en-US" dirty="0">
                <a:solidFill>
                  <a:srgbClr val="FF0000"/>
                </a:solidFill>
              </a:rPr>
              <a:t>open neck </a:t>
            </a:r>
            <a:r>
              <a:rPr lang="en-US" dirty="0" smtClean="0"/>
              <a:t>exploration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early prophylactic </a:t>
            </a:r>
            <a:r>
              <a:rPr lang="en-US" dirty="0"/>
              <a:t>thyroidectomy in MEN </a:t>
            </a:r>
            <a:r>
              <a:rPr lang="en-US" dirty="0" smtClean="0"/>
              <a:t>2 </a:t>
            </a:r>
            <a:r>
              <a:rPr lang="en-US" dirty="0" err="1" smtClean="0"/>
              <a:t>patients,and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avoidance of surgery in FHH </a:t>
            </a:r>
            <a:r>
              <a:rPr lang="en-US" dirty="0" smtClean="0">
                <a:solidFill>
                  <a:srgbClr val="FF0000"/>
                </a:solidFill>
              </a:rPr>
              <a:t>patients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(3) </a:t>
            </a:r>
            <a:r>
              <a:rPr lang="en-US" dirty="0" smtClean="0"/>
              <a:t>identification of </a:t>
            </a:r>
            <a:r>
              <a:rPr lang="en-US" dirty="0"/>
              <a:t>family members who may be asymptomatic but </a:t>
            </a:r>
            <a:r>
              <a:rPr lang="en-US" dirty="0" smtClean="0"/>
              <a:t>harbor the </a:t>
            </a:r>
            <a:r>
              <a:rPr lang="en-US" dirty="0"/>
              <a:t>mutation and therefore require screening for </a:t>
            </a:r>
            <a:r>
              <a:rPr lang="en-US" dirty="0" smtClean="0"/>
              <a:t>tumor detection </a:t>
            </a:r>
            <a:r>
              <a:rPr lang="en-US" dirty="0"/>
              <a:t>and </a:t>
            </a:r>
            <a:r>
              <a:rPr lang="en-US" dirty="0" smtClean="0"/>
              <a:t>early/appropriate treatment.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(4) </a:t>
            </a:r>
            <a:r>
              <a:rPr lang="en-US" dirty="0" smtClean="0"/>
              <a:t>identification of </a:t>
            </a:r>
            <a:r>
              <a:rPr lang="en-US" dirty="0"/>
              <a:t>the 50% of family members who do not </a:t>
            </a:r>
            <a:r>
              <a:rPr lang="en-US" dirty="0" smtClean="0"/>
              <a:t>harbor the </a:t>
            </a:r>
            <a:r>
              <a:rPr lang="en-US" dirty="0"/>
              <a:t>familial germ line mutation and can therefore be </a:t>
            </a:r>
            <a:r>
              <a:rPr lang="en-US" dirty="0" smtClean="0"/>
              <a:t>reassured and </a:t>
            </a:r>
            <a:r>
              <a:rPr lang="en-US" dirty="0"/>
              <a:t>alleviated of the anxiety burden of </a:t>
            </a:r>
            <a:r>
              <a:rPr lang="en-US" dirty="0" smtClean="0"/>
              <a:t>developing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Approach to Gene Testing in a Patient with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Primary Hyperparathyroidism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120"/>
            <a:ext cx="10515600" cy="4073843"/>
          </a:xfrm>
        </p:spPr>
        <p:txBody>
          <a:bodyPr/>
          <a:lstStyle/>
          <a:p>
            <a:r>
              <a:rPr lang="en-US" dirty="0"/>
              <a:t>PHPT patients in whom there is a high </a:t>
            </a:r>
            <a:r>
              <a:rPr lang="en-US" dirty="0" smtClean="0"/>
              <a:t>suspicion of </a:t>
            </a:r>
            <a:r>
              <a:rPr lang="en-US" dirty="0"/>
              <a:t>a genetic etiology (e.g., </a:t>
            </a:r>
            <a:r>
              <a:rPr lang="en-US" dirty="0">
                <a:solidFill>
                  <a:srgbClr val="FF0000"/>
                </a:solidFill>
              </a:rPr>
              <a:t>young age of onset</a:t>
            </a:r>
            <a:r>
              <a:rPr lang="en-US" dirty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multigland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disease</a:t>
            </a:r>
            <a:r>
              <a:rPr lang="en-US" dirty="0">
                <a:solidFill>
                  <a:srgbClr val="FF0000"/>
                </a:solidFill>
              </a:rPr>
              <a:t>, parathyroid carcinoma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atypical </a:t>
            </a:r>
            <a:r>
              <a:rPr lang="en-US" dirty="0" smtClean="0">
                <a:solidFill>
                  <a:srgbClr val="FF0000"/>
                </a:solidFill>
              </a:rPr>
              <a:t>parathyroid adenoma</a:t>
            </a:r>
            <a:r>
              <a:rPr lang="en-US" dirty="0"/>
              <a:t>) should be offered genetic counseling and </a:t>
            </a:r>
            <a:r>
              <a:rPr lang="en-US" dirty="0" smtClean="0"/>
              <a:t>germline </a:t>
            </a:r>
            <a:r>
              <a:rPr lang="en-US" dirty="0"/>
              <a:t>mutation testing of the </a:t>
            </a:r>
            <a:r>
              <a:rPr lang="en-US" i="1" dirty="0"/>
              <a:t>MEN 1, </a:t>
            </a:r>
            <a:r>
              <a:rPr lang="en-US" i="1" dirty="0" err="1"/>
              <a:t>CaSR</a:t>
            </a:r>
            <a:r>
              <a:rPr lang="en-US" i="1" dirty="0"/>
              <a:t>, AP2S1, </a:t>
            </a:r>
            <a:r>
              <a:rPr lang="en-US" i="1" dirty="0" smtClean="0"/>
              <a:t>GNA11, HRPT2 </a:t>
            </a:r>
            <a:r>
              <a:rPr lang="en-US" i="1" dirty="0"/>
              <a:t>(CDC73), CDKN1A, CDKN1B, </a:t>
            </a:r>
            <a:r>
              <a:rPr lang="en-US" i="1" dirty="0" smtClean="0"/>
              <a:t>CDKN2B, CDKN2C</a:t>
            </a:r>
            <a:r>
              <a:rPr lang="en-US" i="1" dirty="0"/>
              <a:t>, RET, </a:t>
            </a:r>
            <a:r>
              <a:rPr lang="en-US" dirty="0"/>
              <a:t>and </a:t>
            </a:r>
            <a:r>
              <a:rPr lang="en-US" i="1" dirty="0"/>
              <a:t>PTH </a:t>
            </a:r>
            <a:r>
              <a:rPr lang="en-US" dirty="0"/>
              <a:t>genes using DNA </a:t>
            </a:r>
            <a:r>
              <a:rPr lang="en-US" dirty="0" smtClean="0"/>
              <a:t>obtained from </a:t>
            </a:r>
            <a:r>
              <a:rPr lang="en-US" dirty="0" err="1"/>
              <a:t>nontumor</a:t>
            </a:r>
            <a:r>
              <a:rPr lang="en-US" dirty="0"/>
              <a:t> cells (e.g., leukocytes).</a:t>
            </a:r>
          </a:p>
        </p:txBody>
      </p:sp>
    </p:spTree>
    <p:extLst>
      <p:ext uri="{BB962C8B-B14F-4D97-AF65-F5344CB8AC3E}">
        <p14:creationId xmlns:p14="http://schemas.microsoft.com/office/powerpoint/2010/main" val="243462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First-degree relatives of a PHPT patient with a </a:t>
            </a:r>
            <a:r>
              <a:rPr lang="en-US" dirty="0" smtClean="0"/>
              <a:t>germ line </a:t>
            </a:r>
            <a:r>
              <a:rPr lang="en-US" dirty="0"/>
              <a:t>mutation should be identified and offered </a:t>
            </a:r>
            <a:r>
              <a:rPr lang="en-US" dirty="0" smtClean="0"/>
              <a:t>genetic counseling </a:t>
            </a:r>
            <a:r>
              <a:rPr lang="en-US" dirty="0"/>
              <a:t>and appropriate gene testing, and </a:t>
            </a:r>
            <a:r>
              <a:rPr lang="en-US" dirty="0" smtClean="0"/>
              <a:t>individuals who </a:t>
            </a:r>
            <a:r>
              <a:rPr lang="en-US" dirty="0"/>
              <a:t>have inherited the mutation should be offered </a:t>
            </a:r>
            <a:r>
              <a:rPr lang="en-US" dirty="0" smtClean="0"/>
              <a:t>periodic screening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even if asymptomatic.</a:t>
            </a:r>
          </a:p>
        </p:txBody>
      </p:sp>
    </p:spTree>
    <p:extLst>
      <p:ext uri="{BB962C8B-B14F-4D97-AF65-F5344CB8AC3E}">
        <p14:creationId xmlns:p14="http://schemas.microsoft.com/office/powerpoint/2010/main" val="77869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First-degree relatives </a:t>
            </a:r>
            <a:r>
              <a:rPr lang="en-US" dirty="0"/>
              <a:t>who have not inherited the causative </a:t>
            </a:r>
            <a:r>
              <a:rPr lang="en-US" dirty="0" smtClean="0"/>
              <a:t>mutation require </a:t>
            </a:r>
            <a:r>
              <a:rPr lang="en-US" dirty="0">
                <a:solidFill>
                  <a:srgbClr val="FF0000"/>
                </a:solidFill>
              </a:rPr>
              <a:t>no further follow-up </a:t>
            </a:r>
            <a:r>
              <a:rPr lang="en-US" dirty="0"/>
              <a:t>and may be alleviated </a:t>
            </a:r>
            <a:r>
              <a:rPr lang="en-US" dirty="0" smtClean="0"/>
              <a:t>of the </a:t>
            </a:r>
            <a:r>
              <a:rPr lang="en-US" dirty="0"/>
              <a:t>anxiety associated with the development of MEN- </a:t>
            </a:r>
            <a:r>
              <a:rPr lang="en-US" dirty="0" smtClean="0"/>
              <a:t>or HPT-JT–associated </a:t>
            </a:r>
            <a:r>
              <a:rPr lang="en-US" dirty="0"/>
              <a:t>tumors.</a:t>
            </a:r>
          </a:p>
        </p:txBody>
      </p:sp>
    </p:spTree>
    <p:extLst>
      <p:ext uri="{BB962C8B-B14F-4D97-AF65-F5344CB8AC3E}">
        <p14:creationId xmlns:p14="http://schemas.microsoft.com/office/powerpoint/2010/main" val="3862935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note </a:t>
            </a:r>
            <a:r>
              <a:rPr lang="en-US" dirty="0" smtClean="0">
                <a:solidFill>
                  <a:srgbClr val="FF0000"/>
                </a:solidFill>
              </a:rPr>
              <a:t>that &gt;5</a:t>
            </a:r>
            <a:r>
              <a:rPr lang="en-US" dirty="0">
                <a:solidFill>
                  <a:srgbClr val="FF0000"/>
                </a:solidFill>
              </a:rPr>
              <a:t>% of patients with </a:t>
            </a:r>
            <a:r>
              <a:rPr lang="en-US" dirty="0" err="1">
                <a:solidFill>
                  <a:srgbClr val="FF0000"/>
                </a:solidFill>
              </a:rPr>
              <a:t>nonfamilial</a:t>
            </a:r>
            <a:r>
              <a:rPr lang="en-US" dirty="0">
                <a:solidFill>
                  <a:srgbClr val="FF0000"/>
                </a:solidFill>
              </a:rPr>
              <a:t> (sporadic) </a:t>
            </a:r>
            <a:r>
              <a:rPr lang="en-US" dirty="0"/>
              <a:t>PHPT </a:t>
            </a:r>
            <a:r>
              <a:rPr lang="en-US" dirty="0" smtClean="0"/>
              <a:t>presenting in </a:t>
            </a:r>
            <a:r>
              <a:rPr lang="en-US" dirty="0"/>
              <a:t>the sixth to ninth decade of life with solitary </a:t>
            </a:r>
            <a:r>
              <a:rPr lang="en-US" dirty="0" smtClean="0"/>
              <a:t>parathyroid adenoma </a:t>
            </a:r>
            <a:r>
              <a:rPr lang="en-US" dirty="0"/>
              <a:t>may have a germ line mutation </a:t>
            </a:r>
            <a:r>
              <a:rPr lang="en-US" dirty="0" smtClean="0"/>
              <a:t>involving </a:t>
            </a:r>
            <a:r>
              <a:rPr lang="en-US" i="1" dirty="0" smtClean="0"/>
              <a:t>CDKN1A</a:t>
            </a:r>
            <a:r>
              <a:rPr lang="en-US" i="1" dirty="0"/>
              <a:t>, CDKN2B</a:t>
            </a:r>
            <a:r>
              <a:rPr lang="en-US" dirty="0"/>
              <a:t>, or </a:t>
            </a:r>
            <a:r>
              <a:rPr lang="en-US" i="1" dirty="0"/>
              <a:t>CDKN2C</a:t>
            </a:r>
            <a:r>
              <a:rPr lang="en-US" dirty="0"/>
              <a:t>, thereby implicating </a:t>
            </a:r>
            <a:r>
              <a:rPr lang="en-US" dirty="0" smtClean="0"/>
              <a:t>a higher </a:t>
            </a:r>
            <a:r>
              <a:rPr lang="en-US" dirty="0"/>
              <a:t>risk for developing PHPT in first-degree relatives.</a:t>
            </a:r>
          </a:p>
        </p:txBody>
      </p:sp>
    </p:spTree>
    <p:extLst>
      <p:ext uri="{BB962C8B-B14F-4D97-AF65-F5344CB8AC3E}">
        <p14:creationId xmlns:p14="http://schemas.microsoft.com/office/powerpoint/2010/main" val="351161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3690"/>
            <a:ext cx="10003971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0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3" y="0"/>
            <a:ext cx="1058091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44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MEN1 recommend </a:t>
            </a:r>
            <a:r>
              <a:rPr lang="en-US" i="1" dirty="0">
                <a:solidFill>
                  <a:srgbClr val="FF0000"/>
                </a:solidFill>
              </a:rPr>
              <a:t>MEN1 </a:t>
            </a:r>
            <a:r>
              <a:rPr lang="en-US" dirty="0">
                <a:solidFill>
                  <a:srgbClr val="FF0000"/>
                </a:solidFill>
              </a:rPr>
              <a:t>mutational analysis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patients with PHPT occurring before the age of </a:t>
            </a:r>
            <a:r>
              <a:rPr lang="en-US" dirty="0">
                <a:solidFill>
                  <a:srgbClr val="FF0000"/>
                </a:solidFill>
              </a:rPr>
              <a:t>30 years</a:t>
            </a:r>
            <a:r>
              <a:rPr lang="en-US" dirty="0"/>
              <a:t>, </a:t>
            </a:r>
            <a:r>
              <a:rPr lang="en-US" dirty="0" smtClean="0"/>
              <a:t>and ~10</a:t>
            </a:r>
            <a:r>
              <a:rPr lang="en-US" dirty="0"/>
              <a:t>%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PHPT patients </a:t>
            </a:r>
            <a:r>
              <a:rPr lang="en-US" dirty="0">
                <a:solidFill>
                  <a:srgbClr val="FF0000"/>
                </a:solidFill>
              </a:rPr>
              <a:t>below the age of 45 years </a:t>
            </a:r>
            <a:r>
              <a:rPr lang="en-US" dirty="0"/>
              <a:t>have been reported to </a:t>
            </a:r>
            <a:r>
              <a:rPr lang="en-US" dirty="0" smtClean="0"/>
              <a:t>have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 germline mutation involving the </a:t>
            </a:r>
            <a:r>
              <a:rPr lang="en-US" i="1" dirty="0">
                <a:solidFill>
                  <a:srgbClr val="FF0000"/>
                </a:solidFill>
              </a:rPr>
              <a:t>MEN1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CASR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HRPT2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CDC73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genes.</a:t>
            </a:r>
          </a:p>
        </p:txBody>
      </p:sp>
    </p:spTree>
    <p:extLst>
      <p:ext uri="{BB962C8B-B14F-4D97-AF65-F5344CB8AC3E}">
        <p14:creationId xmlns:p14="http://schemas.microsoft.com/office/powerpoint/2010/main" val="349354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en-US" dirty="0"/>
              <a:t>A 36-year-old man who has been treated for depression and concentration disorder since 10 years </a:t>
            </a:r>
            <a:r>
              <a:rPr lang="en-US" dirty="0" smtClean="0"/>
              <a:t>ago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 </a:t>
            </a:r>
            <a:r>
              <a:rPr lang="en-US" dirty="0" smtClean="0"/>
              <a:t>Fatigue, </a:t>
            </a:r>
            <a:r>
              <a:rPr lang="en-US" dirty="0"/>
              <a:t>constipation, </a:t>
            </a:r>
            <a:r>
              <a:rPr lang="en-US" dirty="0" smtClean="0"/>
              <a:t> Anorexia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err="1" smtClean="0"/>
              <a:t>polyurea</a:t>
            </a:r>
            <a:r>
              <a:rPr lang="en-US" dirty="0"/>
              <a:t>, polydipsia, </a:t>
            </a:r>
            <a:r>
              <a:rPr lang="en-US" dirty="0" err="1" smtClean="0"/>
              <a:t>nocturia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No</a:t>
            </a:r>
            <a:r>
              <a:rPr lang="en-US" dirty="0" smtClean="0"/>
              <a:t> </a:t>
            </a:r>
            <a:r>
              <a:rPr lang="en-US" dirty="0" err="1" smtClean="0"/>
              <a:t>nephrolithiasis,peptic</a:t>
            </a:r>
            <a:r>
              <a:rPr lang="en-US" dirty="0" smtClean="0"/>
              <a:t> ulcer</a:t>
            </a:r>
            <a:endParaRPr lang="fa-I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76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CASR</a:t>
            </a:r>
            <a:r>
              <a:rPr lang="en-US" dirty="0"/>
              <a:t>, </a:t>
            </a:r>
            <a:r>
              <a:rPr lang="en-US" i="1" dirty="0"/>
              <a:t>AP2S1</a:t>
            </a:r>
            <a:r>
              <a:rPr lang="en-US" dirty="0"/>
              <a:t>, </a:t>
            </a:r>
            <a:r>
              <a:rPr lang="en-US" i="1" dirty="0"/>
              <a:t>GNA11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HRPT2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CDC73</a:t>
            </a:r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i="1" dirty="0"/>
              <a:t>CDKN1B</a:t>
            </a:r>
            <a:r>
              <a:rPr lang="en-US" dirty="0"/>
              <a:t>,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RET </a:t>
            </a:r>
            <a:r>
              <a:rPr lang="en-US" dirty="0"/>
              <a:t>mutations are associated with</a:t>
            </a:r>
            <a:r>
              <a:rPr lang="en-US" dirty="0">
                <a:solidFill>
                  <a:srgbClr val="FF0000"/>
                </a:solidFill>
              </a:rPr>
              <a:t> FHH1</a:t>
            </a:r>
            <a:r>
              <a:rPr lang="en-US" dirty="0"/>
              <a:t>, FHH3, FHH2, </a:t>
            </a:r>
            <a:r>
              <a:rPr lang="en-US" dirty="0" smtClean="0">
                <a:solidFill>
                  <a:srgbClr val="FF0000"/>
                </a:solidFill>
              </a:rPr>
              <a:t>HPT–JT</a:t>
            </a:r>
            <a:r>
              <a:rPr lang="en-US" dirty="0" smtClean="0"/>
              <a:t>, MEN4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MEN2</a:t>
            </a:r>
            <a:r>
              <a:rPr lang="en-US" dirty="0"/>
              <a:t>, </a:t>
            </a:r>
            <a:r>
              <a:rPr lang="en-US" dirty="0" smtClean="0"/>
              <a:t>respectively.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GCM2 </a:t>
            </a:r>
            <a:r>
              <a:rPr lang="en-US" dirty="0"/>
              <a:t>activating variants may occur in some FIHPT patients without M</a:t>
            </a:r>
            <a:r>
              <a:rPr lang="en-US" i="1" dirty="0"/>
              <a:t>EN1</a:t>
            </a:r>
            <a:r>
              <a:rPr lang="en-US" dirty="0"/>
              <a:t>, </a:t>
            </a:r>
            <a:r>
              <a:rPr lang="en-US" i="1" dirty="0"/>
              <a:t>CDC73</a:t>
            </a:r>
            <a:r>
              <a:rPr lang="en-US" dirty="0"/>
              <a:t>, or </a:t>
            </a:r>
            <a:r>
              <a:rPr lang="en-US" i="1" dirty="0"/>
              <a:t>CASR </a:t>
            </a:r>
            <a:r>
              <a:rPr lang="en-US" dirty="0"/>
              <a:t>mutations. </a:t>
            </a:r>
            <a:endParaRPr lang="en-US" dirty="0" smtClean="0"/>
          </a:p>
          <a:p>
            <a:r>
              <a:rPr lang="en-US" dirty="0" smtClean="0"/>
              <a:t>Specific associated variants </a:t>
            </a:r>
            <a:r>
              <a:rPr lang="en-US" dirty="0"/>
              <a:t>are of undetermined penetrance, with their role in clinical management not yet established.</a:t>
            </a:r>
          </a:p>
        </p:txBody>
      </p:sp>
    </p:spTree>
    <p:extLst>
      <p:ext uri="{BB962C8B-B14F-4D97-AF65-F5344CB8AC3E}">
        <p14:creationId xmlns:p14="http://schemas.microsoft.com/office/powerpoint/2010/main" val="3994722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Special approaches in surgery for familial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parathyroid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Efforts to identify all four parathyroid glands </a:t>
            </a:r>
            <a:r>
              <a:rPr lang="en-US" dirty="0" smtClean="0"/>
              <a:t>and remove </a:t>
            </a:r>
            <a:r>
              <a:rPr lang="en-US" dirty="0"/>
              <a:t>several glands result in increased frequency </a:t>
            </a:r>
            <a:r>
              <a:rPr lang="en-US" dirty="0" smtClean="0"/>
              <a:t>of postoperative hypoparathyroidism.</a:t>
            </a:r>
          </a:p>
          <a:p>
            <a:endParaRPr lang="en-US" dirty="0" smtClean="0"/>
          </a:p>
          <a:p>
            <a:r>
              <a:rPr lang="en-US" dirty="0"/>
              <a:t>To </a:t>
            </a:r>
            <a:r>
              <a:rPr lang="en-US" dirty="0" smtClean="0"/>
              <a:t>minimize Permanent hypoparathyroidism: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Small fragments </a:t>
            </a:r>
            <a:r>
              <a:rPr lang="en-US" dirty="0"/>
              <a:t>of the most normal‐appearing </a:t>
            </a:r>
            <a:r>
              <a:rPr lang="en-US" dirty="0" smtClean="0"/>
              <a:t>parathyroid tumor  </a:t>
            </a:r>
          </a:p>
          <a:p>
            <a:pPr marL="0" indent="0">
              <a:buNone/>
            </a:pPr>
            <a:r>
              <a:rPr lang="en-US" dirty="0" smtClean="0"/>
              <a:t>    are </a:t>
            </a:r>
            <a:r>
              <a:rPr lang="en-US" dirty="0" err="1"/>
              <a:t>autografted</a:t>
            </a:r>
            <a:r>
              <a:rPr lang="en-US" dirty="0"/>
              <a:t> immediately to the </a:t>
            </a:r>
            <a:r>
              <a:rPr lang="en-US" dirty="0" err="1" smtClean="0"/>
              <a:t>nondominant</a:t>
            </a:r>
            <a:r>
              <a:rPr lang="en-US" dirty="0"/>
              <a:t> </a:t>
            </a:r>
            <a:r>
              <a:rPr lang="en-US" dirty="0" smtClean="0"/>
              <a:t>forearm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589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surgeon leaves a small remnant </a:t>
            </a:r>
            <a:r>
              <a:rPr lang="en-US" dirty="0" smtClean="0"/>
              <a:t>of parathyroid </a:t>
            </a:r>
            <a:r>
              <a:rPr lang="en-US" dirty="0"/>
              <a:t>in the neck, attached to its own </a:t>
            </a:r>
            <a:r>
              <a:rPr lang="en-US" dirty="0" smtClean="0"/>
              <a:t>vascular pedicle.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can sustain </a:t>
            </a:r>
            <a:r>
              <a:rPr lang="en-US" dirty="0" err="1" smtClean="0"/>
              <a:t>euparathyroidism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many years. The potential for </a:t>
            </a:r>
            <a:r>
              <a:rPr lang="en-US" dirty="0">
                <a:solidFill>
                  <a:srgbClr val="FF0000"/>
                </a:solidFill>
              </a:rPr>
              <a:t>malignancy</a:t>
            </a:r>
            <a:r>
              <a:rPr lang="en-US" dirty="0"/>
              <a:t> </a:t>
            </a:r>
            <a:r>
              <a:rPr lang="en-US" dirty="0" smtClean="0"/>
              <a:t>of any </a:t>
            </a:r>
            <a:r>
              <a:rPr lang="en-US" dirty="0"/>
              <a:t>parathyroid tissue in HPT–JT argues against </a:t>
            </a:r>
            <a:r>
              <a:rPr lang="en-US" dirty="0" smtClean="0"/>
              <a:t>the </a:t>
            </a:r>
            <a:r>
              <a:rPr lang="en-US" dirty="0" err="1" smtClean="0"/>
              <a:t>autografting</a:t>
            </a:r>
            <a:r>
              <a:rPr lang="en-US" dirty="0" smtClean="0"/>
              <a:t> </a:t>
            </a:r>
            <a:r>
              <a:rPr lang="en-US" dirty="0"/>
              <a:t>option there.</a:t>
            </a:r>
          </a:p>
        </p:txBody>
      </p:sp>
    </p:spTree>
    <p:extLst>
      <p:ext uri="{BB962C8B-B14F-4D97-AF65-F5344CB8AC3E}">
        <p14:creationId xmlns:p14="http://schemas.microsoft.com/office/powerpoint/2010/main" val="267363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True recurrent PHPT </a:t>
            </a:r>
            <a:r>
              <a:rPr lang="en-US" dirty="0"/>
              <a:t>is a late complication that </a:t>
            </a:r>
            <a:r>
              <a:rPr lang="en-US" dirty="0" smtClean="0"/>
              <a:t>is much </a:t>
            </a:r>
            <a:r>
              <a:rPr lang="en-US" dirty="0"/>
              <a:t>more frequent in </a:t>
            </a:r>
            <a:r>
              <a:rPr lang="en-US" dirty="0">
                <a:solidFill>
                  <a:srgbClr val="FF0000"/>
                </a:solidFill>
              </a:rPr>
              <a:t>MEN1</a:t>
            </a:r>
            <a:r>
              <a:rPr lang="en-US" dirty="0"/>
              <a:t> and other familial </a:t>
            </a:r>
            <a:r>
              <a:rPr lang="en-US" dirty="0" smtClean="0"/>
              <a:t>PHPT, than </a:t>
            </a:r>
            <a:r>
              <a:rPr lang="en-US" dirty="0"/>
              <a:t>in common adenoma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True </a:t>
            </a:r>
            <a:r>
              <a:rPr lang="en-US" dirty="0"/>
              <a:t>recurrence </a:t>
            </a:r>
            <a:r>
              <a:rPr lang="en-US" dirty="0" smtClean="0"/>
              <a:t>is defined </a:t>
            </a:r>
            <a:r>
              <a:rPr lang="en-US" dirty="0"/>
              <a:t>for convenience as PHPT after a 3‐ to </a:t>
            </a:r>
            <a:r>
              <a:rPr lang="en-US" dirty="0" smtClean="0"/>
              <a:t>6‐month postoperative </a:t>
            </a:r>
            <a:r>
              <a:rPr lang="en-US" dirty="0"/>
              <a:t>period of documented </a:t>
            </a:r>
            <a:r>
              <a:rPr lang="en-US" dirty="0" err="1"/>
              <a:t>euparathyroidism</a:t>
            </a:r>
            <a:r>
              <a:rPr lang="en-US" dirty="0"/>
              <a:t>. </a:t>
            </a:r>
            <a:r>
              <a:rPr lang="en-US" dirty="0" smtClean="0"/>
              <a:t>It could </a:t>
            </a:r>
            <a:r>
              <a:rPr lang="en-US" dirty="0"/>
              <a:t>arise when a small tumorous remnant </a:t>
            </a:r>
            <a:r>
              <a:rPr lang="en-US" dirty="0" smtClean="0"/>
              <a:t>becomes overactive </a:t>
            </a:r>
            <a:r>
              <a:rPr lang="en-US" dirty="0"/>
              <a:t>or when a previously normal parathyroid </a:t>
            </a:r>
            <a:r>
              <a:rPr lang="en-US" dirty="0" smtClean="0"/>
              <a:t>cell progresses </a:t>
            </a:r>
            <a:r>
              <a:rPr lang="en-US" dirty="0"/>
              <a:t>into a tumor clone.</a:t>
            </a:r>
          </a:p>
        </p:txBody>
      </p:sp>
    </p:spTree>
    <p:extLst>
      <p:ext uri="{BB962C8B-B14F-4D97-AF65-F5344CB8AC3E}">
        <p14:creationId xmlns:p14="http://schemas.microsoft.com/office/powerpoint/2010/main" val="797683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46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family history of hyperparathyroidism and the recent surgery of his siblings, he is under </a:t>
            </a:r>
            <a:r>
              <a:rPr lang="en-US" dirty="0" smtClean="0"/>
              <a:t>investigation.</a:t>
            </a:r>
            <a:endParaRPr lang="fa-IR" dirty="0" smtClean="0"/>
          </a:p>
          <a:p>
            <a:endParaRPr lang="fa-IR" dirty="0"/>
          </a:p>
          <a:p>
            <a:r>
              <a:rPr lang="en-US" dirty="0"/>
              <a:t>With the diagnosis of hyperparathyroidism, it is placed under </a:t>
            </a:r>
            <a:r>
              <a:rPr lang="en-US" dirty="0" err="1"/>
              <a:t>parathyroidectomy</a:t>
            </a:r>
            <a:r>
              <a:rPr lang="fa-IR" dirty="0"/>
              <a:t>   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09424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146001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556804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61416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1401/06/15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1401/11/27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1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6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Phosphorus(mg/dl)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5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oH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vitD</a:t>
                      </a:r>
                      <a:r>
                        <a:rPr lang="en-US" dirty="0" smtClean="0"/>
                        <a:t>(ng/ml)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7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Mg(mg/dl)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0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PTH</a:t>
                      </a:r>
                      <a:r>
                        <a:rPr lang="en-US" baseline="0" dirty="0" smtClean="0"/>
                        <a:t> intact(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3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0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Inferior parathyroid nodule excision: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Parathyroid adenoma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33106"/>
            <a:ext cx="4272003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Pathology report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48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 </a:t>
            </a:r>
            <a:r>
              <a:rPr lang="en-US" dirty="0" err="1">
                <a:solidFill>
                  <a:srgbClr val="FF0000"/>
                </a:solidFill>
              </a:rPr>
              <a:t>mother:Parathyroidectomy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was performed 20 years </a:t>
            </a:r>
            <a:r>
              <a:rPr lang="en-US" dirty="0" smtClean="0"/>
              <a:t>ago.</a:t>
            </a:r>
          </a:p>
          <a:p>
            <a:pPr marL="0" indent="0">
              <a:buNone/>
            </a:pPr>
            <a:r>
              <a:rPr lang="en-US" dirty="0" smtClean="0"/>
              <a:t>   Bone </a:t>
            </a:r>
            <a:r>
              <a:rPr lang="en-US" dirty="0" err="1" smtClean="0"/>
              <a:t>pain.fx</a:t>
            </a:r>
            <a:r>
              <a:rPr lang="en-US" dirty="0" smtClean="0"/>
              <a:t> history.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  </a:t>
            </a:r>
            <a:r>
              <a:rPr lang="en-US" dirty="0" smtClean="0"/>
              <a:t>Repeated </a:t>
            </a:r>
            <a:r>
              <a:rPr lang="en-US" dirty="0"/>
              <a:t>surgery due to recurrence last </a:t>
            </a:r>
            <a:r>
              <a:rPr lang="en-US" dirty="0" smtClean="0"/>
              <a:t>year.(bone </a:t>
            </a:r>
            <a:r>
              <a:rPr lang="en-US" dirty="0" err="1" smtClean="0"/>
              <a:t>pain,abnormal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BMD).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7918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65693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05039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33925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536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surgery(1401)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5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4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Phosphorus(mg/dl)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oH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vitD</a:t>
                      </a:r>
                      <a:r>
                        <a:rPr lang="en-US" dirty="0" smtClean="0"/>
                        <a:t>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5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PTH</a:t>
                      </a:r>
                      <a:r>
                        <a:rPr lang="en-US" baseline="0" dirty="0" smtClean="0"/>
                        <a:t> intact(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2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 flipV="1">
            <a:off x="5124866" y="7694022"/>
            <a:ext cx="531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PTH intact(</a:t>
            </a:r>
            <a:r>
              <a:rPr lang="en-US" dirty="0" err="1"/>
              <a:t>pg</a:t>
            </a:r>
            <a:r>
              <a:rPr lang="en-US" dirty="0"/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294464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1522</Words>
  <Application>Microsoft Office PowerPoint</Application>
  <PresentationFormat>Widescreen</PresentationFormat>
  <Paragraphs>192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inherit</vt:lpstr>
      <vt:lpstr>Times New Roman</vt:lpstr>
      <vt:lpstr>Office Theme</vt:lpstr>
      <vt:lpstr>IN THE NAME OF GOD </vt:lpstr>
      <vt:lpstr>Patient  description</vt:lpstr>
      <vt:lpstr>Chief complaint:</vt:lpstr>
      <vt:lpstr>Present illness</vt:lpstr>
      <vt:lpstr>PowerPoint Presentation</vt:lpstr>
      <vt:lpstr>PowerPoint Presentation</vt:lpstr>
      <vt:lpstr>Pathology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list</vt:lpstr>
      <vt:lpstr>Primary Hyperparathyroidism</vt:lpstr>
      <vt:lpstr>PowerPoint Presentation</vt:lpstr>
      <vt:lpstr>PowerPoint Presentation</vt:lpstr>
      <vt:lpstr>PowerPoint Presentation</vt:lpstr>
      <vt:lpstr> FAMILIAL ISOLATED HYPERPARATHYROIDISM</vt:lpstr>
      <vt:lpstr>Pathogenesis/genetics</vt:lpstr>
      <vt:lpstr>Management</vt:lpstr>
      <vt:lpstr>OVERLAPPING CONSIDERATIONS AMONG ALL FORMS OF FAMILIAL PHPT</vt:lpstr>
      <vt:lpstr>PowerPoint Presentation</vt:lpstr>
      <vt:lpstr>Detection of asymptomatic carriers</vt:lpstr>
      <vt:lpstr>Gene Testing for Primary Hyperparathyroidism in Clinical Practice</vt:lpstr>
      <vt:lpstr>PowerPoint Presentation</vt:lpstr>
      <vt:lpstr>PowerPoint Presentation</vt:lpstr>
      <vt:lpstr>Clinical Approach to Gene Testing in a Patient with Primary Hyperparathyroidism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approaches in surgery for familial parathyroid tumors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amir</dc:creator>
  <cp:lastModifiedBy>saeed amir</cp:lastModifiedBy>
  <cp:revision>52</cp:revision>
  <dcterms:created xsi:type="dcterms:W3CDTF">2023-05-19T17:43:16Z</dcterms:created>
  <dcterms:modified xsi:type="dcterms:W3CDTF">2023-05-21T19:28:26Z</dcterms:modified>
</cp:coreProperties>
</file>