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89" r:id="rId5"/>
    <p:sldId id="324" r:id="rId6"/>
    <p:sldId id="264" r:id="rId7"/>
    <p:sldId id="326" r:id="rId8"/>
    <p:sldId id="273" r:id="rId9"/>
    <p:sldId id="275" r:id="rId10"/>
    <p:sldId id="266" r:id="rId11"/>
    <p:sldId id="327" r:id="rId12"/>
    <p:sldId id="277" r:id="rId13"/>
    <p:sldId id="330" r:id="rId14"/>
    <p:sldId id="291" r:id="rId15"/>
    <p:sldId id="279" r:id="rId16"/>
    <p:sldId id="281" r:id="rId17"/>
    <p:sldId id="329" r:id="rId18"/>
    <p:sldId id="297" r:id="rId19"/>
    <p:sldId id="299" r:id="rId20"/>
    <p:sldId id="293" r:id="rId21"/>
    <p:sldId id="283" r:id="rId22"/>
    <p:sldId id="285" r:id="rId23"/>
    <p:sldId id="307" r:id="rId24"/>
    <p:sldId id="309" r:id="rId25"/>
    <p:sldId id="311" r:id="rId26"/>
    <p:sldId id="300" r:id="rId27"/>
    <p:sldId id="301" r:id="rId28"/>
    <p:sldId id="303" r:id="rId29"/>
    <p:sldId id="305" r:id="rId30"/>
    <p:sldId id="318" r:id="rId31"/>
    <p:sldId id="317" r:id="rId32"/>
    <p:sldId id="304" r:id="rId33"/>
    <p:sldId id="319" r:id="rId34"/>
    <p:sldId id="32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ABD663-4877-4B45-B6A5-C1AB2323D9BA}"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BD663-4877-4B45-B6A5-C1AB2323D9BA}"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BD663-4877-4B45-B6A5-C1AB2323D9BA}"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BD663-4877-4B45-B6A5-C1AB2323D9BA}"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BD663-4877-4B45-B6A5-C1AB2323D9BA}" type="datetimeFigureOut">
              <a:rPr lang="en-US" smtClean="0"/>
              <a:pPr/>
              <a:t>8/10/2015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ABD663-4877-4B45-B6A5-C1AB2323D9BA}"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ABD663-4877-4B45-B6A5-C1AB2323D9BA}" type="datetimeFigureOut">
              <a:rPr lang="en-US" smtClean="0"/>
              <a:pPr/>
              <a:t>8/10/2015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BD663-4877-4B45-B6A5-C1AB2323D9BA}" type="datetimeFigureOut">
              <a:rPr lang="en-US" smtClean="0"/>
              <a:pPr/>
              <a:t>8/10/2015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BD663-4877-4B45-B6A5-C1AB2323D9BA}" type="datetimeFigureOut">
              <a:rPr lang="en-US" smtClean="0"/>
              <a:pPr/>
              <a:t>8/10/2015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BD663-4877-4B45-B6A5-C1AB2323D9BA}"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BD663-4877-4B45-B6A5-C1AB2323D9BA}" type="datetimeFigureOut">
              <a:rPr lang="en-US" smtClean="0"/>
              <a:pPr/>
              <a:t>8/10/2015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557C-4ED8-44DF-86BC-3EEC331EE2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D663-4877-4B45-B6A5-C1AB2323D9BA}" type="datetimeFigureOut">
              <a:rPr lang="en-US" smtClean="0"/>
              <a:pPr/>
              <a:t>8/10/2015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4557C-4ED8-44DF-86BC-3EEC331EE2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Familial </a:t>
            </a:r>
            <a:r>
              <a:rPr lang="en-US" dirty="0" err="1" smtClean="0"/>
              <a:t>pheochromocytoma</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err="1" smtClean="0"/>
              <a:t>Bita</a:t>
            </a:r>
            <a:r>
              <a:rPr lang="en-US" dirty="0" smtClean="0"/>
              <a:t> </a:t>
            </a:r>
            <a:r>
              <a:rPr lang="en-US" dirty="0" err="1" smtClean="0"/>
              <a:t>Mirzaei</a:t>
            </a:r>
            <a:r>
              <a:rPr lang="en-US" dirty="0" smtClean="0"/>
              <a:t> MD</a:t>
            </a:r>
          </a:p>
          <a:p>
            <a:r>
              <a:rPr lang="en-US" dirty="0" smtClean="0"/>
              <a:t>Endocrinology Fellow</a:t>
            </a:r>
            <a:br>
              <a:rPr lang="en-US" dirty="0" smtClean="0"/>
            </a:br>
            <a:r>
              <a:rPr lang="en-US" dirty="0" smtClean="0"/>
              <a:t>Research Institute for Endocrine sciences</a:t>
            </a:r>
            <a:br>
              <a:rPr lang="en-US" dirty="0" smtClean="0"/>
            </a:br>
            <a:r>
              <a:rPr lang="en-US" dirty="0" err="1" smtClean="0"/>
              <a:t>Shahid</a:t>
            </a:r>
            <a:r>
              <a:rPr lang="en-US" dirty="0" smtClean="0"/>
              <a:t> </a:t>
            </a:r>
            <a:r>
              <a:rPr lang="en-US" dirty="0" err="1" smtClean="0"/>
              <a:t>Beheshti</a:t>
            </a:r>
            <a:r>
              <a:rPr lang="en-US" dirty="0" smtClean="0"/>
              <a:t> University of Medical Sciences </a:t>
            </a:r>
          </a:p>
          <a:p>
            <a:r>
              <a:rPr lang="en-US" dirty="0" err="1" smtClean="0"/>
              <a:t>Mordad</a:t>
            </a:r>
            <a:r>
              <a:rPr lang="en-US" dirty="0" smtClean="0"/>
              <a:t> 94</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williams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87624" y="620688"/>
            <a:ext cx="6840760" cy="604867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a:t>
            </a:r>
            <a:r>
              <a:rPr lang="en-US" dirty="0" err="1" smtClean="0"/>
              <a:t>Pheochromocytomas</a:t>
            </a:r>
            <a:r>
              <a:rPr lang="en-US" dirty="0" smtClean="0"/>
              <a:t> also occur with </a:t>
            </a:r>
            <a:r>
              <a:rPr lang="en-US" dirty="0" err="1" smtClean="0"/>
              <a:t>paraganglioma</a:t>
            </a:r>
            <a:r>
              <a:rPr lang="en-US" dirty="0" smtClean="0"/>
              <a:t> type 1 , type 2, type 3  type 4  and type 5 ;  which are caused by mutations in the</a:t>
            </a:r>
          </a:p>
          <a:p>
            <a:pPr>
              <a:buNone/>
            </a:pPr>
            <a:r>
              <a:rPr lang="en-US" dirty="0" smtClean="0"/>
              <a:t> SDHD  SDHAF2  SDHC  SDHB  and SDHA  genes,</a:t>
            </a:r>
          </a:p>
          <a:p>
            <a:pPr>
              <a:buNone/>
            </a:pPr>
            <a:r>
              <a:rPr lang="en-US" dirty="0" smtClean="0"/>
              <a:t> respectively.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sz="4500" dirty="0" smtClean="0"/>
              <a:t>VHL syndrome  — The VHL phenotype includes </a:t>
            </a:r>
            <a:r>
              <a:rPr lang="en-US" sz="4500" dirty="0" err="1" smtClean="0"/>
              <a:t>pheochromocytoma</a:t>
            </a:r>
            <a:r>
              <a:rPr lang="en-US" sz="4500" dirty="0" smtClean="0"/>
              <a:t> (frequently bilateral), </a:t>
            </a:r>
            <a:r>
              <a:rPr lang="en-US" sz="4500" dirty="0" err="1" smtClean="0"/>
              <a:t>paraganglioma</a:t>
            </a:r>
            <a:r>
              <a:rPr lang="en-US" sz="4500" dirty="0" smtClean="0"/>
              <a:t> (</a:t>
            </a:r>
            <a:r>
              <a:rPr lang="en-US" sz="4500" dirty="0" err="1" smtClean="0"/>
              <a:t>mediastinal</a:t>
            </a:r>
            <a:r>
              <a:rPr lang="en-US" sz="4500" dirty="0" smtClean="0"/>
              <a:t>, abdominal, pelvic), </a:t>
            </a:r>
            <a:r>
              <a:rPr lang="en-US" sz="4500" dirty="0" err="1" smtClean="0"/>
              <a:t>hemangioblastoma</a:t>
            </a:r>
            <a:r>
              <a:rPr lang="en-US" sz="4500" dirty="0" smtClean="0"/>
              <a:t> (involving the cerebellum, spinal cord, or brain stem), retinal </a:t>
            </a:r>
            <a:r>
              <a:rPr lang="en-US" sz="4500" dirty="0" err="1" smtClean="0"/>
              <a:t>angioma</a:t>
            </a:r>
            <a:r>
              <a:rPr lang="en-US" sz="4500" dirty="0" smtClean="0"/>
              <a:t>, clear cell renal cell carcinoma, pancreatic </a:t>
            </a:r>
            <a:r>
              <a:rPr lang="en-US" sz="4500" dirty="0" err="1" smtClean="0"/>
              <a:t>neuroendocrine</a:t>
            </a:r>
            <a:r>
              <a:rPr lang="en-US" sz="4500" dirty="0" smtClean="0"/>
              <a:t> tumors, </a:t>
            </a:r>
            <a:r>
              <a:rPr lang="en-US" sz="4500" dirty="0" err="1" smtClean="0"/>
              <a:t>endolymphatic</a:t>
            </a:r>
            <a:r>
              <a:rPr lang="en-US" sz="4500" dirty="0" smtClean="0"/>
              <a:t> sac tumors of the middle ear, serous </a:t>
            </a:r>
            <a:r>
              <a:rPr lang="en-US" sz="4500" dirty="0" err="1" smtClean="0"/>
              <a:t>cystadenomas</a:t>
            </a:r>
            <a:r>
              <a:rPr lang="en-US" sz="4500" dirty="0" smtClean="0"/>
              <a:t> of the pancreas, and papillary </a:t>
            </a:r>
            <a:r>
              <a:rPr lang="en-US" sz="4500" dirty="0" err="1" smtClean="0"/>
              <a:t>cystadenomas</a:t>
            </a:r>
            <a:r>
              <a:rPr lang="en-US" sz="4500" dirty="0" smtClean="0"/>
              <a:t> of the </a:t>
            </a:r>
            <a:r>
              <a:rPr lang="en-US" sz="4500" dirty="0" err="1" smtClean="0"/>
              <a:t>epididymis</a:t>
            </a:r>
            <a:r>
              <a:rPr lang="en-US" sz="4500" dirty="0" smtClean="0"/>
              <a:t> and broad ligament. </a:t>
            </a:r>
            <a:br>
              <a:rPr lang="en-US" sz="4500" dirty="0" smtClean="0"/>
            </a:br>
            <a:endParaRPr lang="en-US" sz="4500" dirty="0" smtClean="0"/>
          </a:p>
          <a:p>
            <a:r>
              <a:rPr lang="en-US" sz="4500" dirty="0" smtClean="0"/>
              <a:t>The VHL tumor suppressor gene, located on chromosome 3p25-26, encodes a protein that regulates hypoxia-induced proteins. </a:t>
            </a:r>
            <a:r>
              <a:rPr lang="en-US" sz="4500" dirty="0" smtClean="0">
                <a:solidFill>
                  <a:srgbClr val="0070C0"/>
                </a:solidFill>
              </a:rPr>
              <a:t>More than 300 </a:t>
            </a:r>
            <a:r>
              <a:rPr lang="en-US" sz="4500" dirty="0" err="1" smtClean="0">
                <a:solidFill>
                  <a:srgbClr val="0070C0"/>
                </a:solidFill>
              </a:rPr>
              <a:t>germline</a:t>
            </a:r>
            <a:r>
              <a:rPr lang="en-US" sz="4500" dirty="0" smtClean="0">
                <a:solidFill>
                  <a:srgbClr val="0070C0"/>
                </a:solidFill>
              </a:rPr>
              <a:t> VHL mutations have been identified that lead to loss of function of the VHL protein.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00B0F0"/>
                </a:solidFill>
              </a:rPr>
              <a:t>Patients with VHL syndrome may be divided into two groups</a:t>
            </a:r>
            <a:r>
              <a:rPr lang="en-US" dirty="0" smtClean="0"/>
              <a:t>: type I and type II</a:t>
            </a:r>
          </a:p>
          <a:p>
            <a:r>
              <a:rPr lang="en-US" dirty="0" smtClean="0"/>
              <a:t> Patients with type I syndrome do not develop </a:t>
            </a:r>
            <a:r>
              <a:rPr lang="en-US" dirty="0" err="1" smtClean="0"/>
              <a:t>pheochromocytoma</a:t>
            </a:r>
            <a:r>
              <a:rPr lang="en-US" dirty="0" smtClean="0"/>
              <a:t>, whereas patients with type II syndrome are at high risk for developing </a:t>
            </a:r>
            <a:r>
              <a:rPr lang="en-US" dirty="0" err="1" smtClean="0"/>
              <a:t>pheochromocytoma</a:t>
            </a:r>
            <a:r>
              <a:rPr lang="en-US" dirty="0" smtClean="0"/>
              <a:t>.</a:t>
            </a:r>
          </a:p>
          <a:p>
            <a:r>
              <a:rPr lang="en-US" dirty="0" smtClean="0"/>
              <a:t> In addition, type II VHL syndrome are subdivided into type IIA (low risk for renal cell carcinoma), type IIB (high risk for renal cell carcinoma), </a:t>
            </a:r>
            <a:r>
              <a:rPr lang="en-US" dirty="0" smtClean="0">
                <a:solidFill>
                  <a:srgbClr val="00B0F0"/>
                </a:solidFill>
              </a:rPr>
              <a:t>and type IIC (</a:t>
            </a:r>
            <a:r>
              <a:rPr lang="en-US" dirty="0" err="1" smtClean="0">
                <a:solidFill>
                  <a:srgbClr val="00B0F0"/>
                </a:solidFill>
              </a:rPr>
              <a:t>pheochromocytomas</a:t>
            </a:r>
            <a:r>
              <a:rPr lang="en-US" dirty="0" smtClean="0">
                <a:solidFill>
                  <a:srgbClr val="00B0F0"/>
                </a:solidFill>
              </a:rPr>
              <a:t> only)</a:t>
            </a:r>
          </a:p>
          <a:p>
            <a:r>
              <a:rPr lang="en-US" dirty="0" smtClean="0"/>
              <a:t>. Genotype-phenotype correlations have been documented for this disorder and specific mutations are associated with particular patterns of tumor formation</a:t>
            </a:r>
            <a:endParaRPr lang="en-US" dirty="0" smtClean="0">
              <a:solidFill>
                <a:srgbClr val="00B0F0"/>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t="13333"/>
          <a:stretch>
            <a:fillRect/>
          </a:stretch>
        </p:blipFill>
        <p:spPr bwMode="auto">
          <a:xfrm>
            <a:off x="1142976" y="2143116"/>
            <a:ext cx="6858047" cy="371477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 MEN 2A is characterized by </a:t>
            </a:r>
            <a:r>
              <a:rPr lang="en-US" dirty="0" err="1" smtClean="0"/>
              <a:t>medullary</a:t>
            </a:r>
            <a:r>
              <a:rPr lang="en-US" dirty="0" smtClean="0"/>
              <a:t> thyroid cancer (MTC) in all patients, </a:t>
            </a:r>
            <a:r>
              <a:rPr lang="en-US" dirty="0" err="1" smtClean="0"/>
              <a:t>pheochromocytoma</a:t>
            </a:r>
            <a:r>
              <a:rPr lang="en-US" dirty="0" smtClean="0"/>
              <a:t> in 50 percent, primary hyperparathyroidism in 20 percent, and </a:t>
            </a:r>
            <a:r>
              <a:rPr lang="en-US" dirty="0" err="1" smtClean="0"/>
              <a:t>cutaneous</a:t>
            </a:r>
            <a:r>
              <a:rPr lang="en-US" dirty="0" smtClean="0"/>
              <a:t> lichen </a:t>
            </a:r>
            <a:r>
              <a:rPr lang="en-US" dirty="0" err="1" smtClean="0"/>
              <a:t>amyloidosis</a:t>
            </a:r>
            <a:r>
              <a:rPr lang="en-US" dirty="0" smtClean="0"/>
              <a:t> in 5 percent </a:t>
            </a:r>
            <a:br>
              <a:rPr lang="en-US" dirty="0" smtClean="0"/>
            </a:br>
            <a:endParaRPr lang="en-US" dirty="0" smtClean="0"/>
          </a:p>
          <a:p>
            <a:r>
              <a:rPr lang="en-US" dirty="0" smtClean="0"/>
              <a:t>MEN type 2B represents approximately 5 percent of all MEN2 cases and the phenotype is characterized by MTC in all patients, </a:t>
            </a:r>
            <a:r>
              <a:rPr lang="en-US" dirty="0" err="1" smtClean="0"/>
              <a:t>pheochromocytoma</a:t>
            </a:r>
            <a:r>
              <a:rPr lang="en-US" dirty="0" smtClean="0"/>
              <a:t> in 50 percent, </a:t>
            </a:r>
            <a:r>
              <a:rPr lang="en-US" dirty="0" err="1" smtClean="0"/>
              <a:t>mucocutaneous</a:t>
            </a:r>
            <a:r>
              <a:rPr lang="en-US" dirty="0" smtClean="0"/>
              <a:t> </a:t>
            </a:r>
            <a:r>
              <a:rPr lang="en-US" dirty="0" err="1" smtClean="0"/>
              <a:t>neuromas</a:t>
            </a:r>
            <a:r>
              <a:rPr lang="en-US" dirty="0" smtClean="0"/>
              <a:t> (typically involving the tongue, lips, and eyelids) in most patients, skeletal deformities (</a:t>
            </a:r>
            <a:r>
              <a:rPr lang="en-US" dirty="0" err="1" smtClean="0"/>
              <a:t>eg</a:t>
            </a:r>
            <a:r>
              <a:rPr lang="en-US" dirty="0" smtClean="0"/>
              <a:t>, </a:t>
            </a:r>
            <a:r>
              <a:rPr lang="en-US" dirty="0" err="1" smtClean="0"/>
              <a:t>kyphoscoliosis</a:t>
            </a:r>
            <a:r>
              <a:rPr lang="en-US" dirty="0" smtClean="0"/>
              <a:t> or </a:t>
            </a:r>
            <a:r>
              <a:rPr lang="en-US" dirty="0" err="1" smtClean="0"/>
              <a:t>lordosis</a:t>
            </a:r>
            <a:r>
              <a:rPr lang="en-US" dirty="0" smtClean="0"/>
              <a:t>), joint laxity, </a:t>
            </a:r>
            <a:r>
              <a:rPr lang="en-US" dirty="0" err="1" smtClean="0"/>
              <a:t>myelinated</a:t>
            </a:r>
            <a:r>
              <a:rPr lang="en-US" dirty="0" smtClean="0"/>
              <a:t> corneal nerves, and intestinal </a:t>
            </a:r>
            <a:r>
              <a:rPr lang="en-US" dirty="0" err="1" smtClean="0"/>
              <a:t>ganglioneuromas</a:t>
            </a:r>
            <a:r>
              <a:rPr lang="en-US" dirty="0" smtClean="0"/>
              <a:t> </a:t>
            </a:r>
            <a:br>
              <a:rPr lang="en-US" dirty="0" smtClean="0"/>
            </a:br>
            <a:r>
              <a:rPr lang="en-US" dirty="0" smtClean="0"/>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t>Phenotype of MEN2 versus VHL syndrome  — The clinical and biochemical characteristics of </a:t>
            </a:r>
            <a:r>
              <a:rPr lang="en-US" dirty="0" err="1" smtClean="0"/>
              <a:t>pheochromocytomas</a:t>
            </a:r>
            <a:r>
              <a:rPr lang="en-US" dirty="0" smtClean="0"/>
              <a:t> in MEN2 versus the VHL syndrome were investigated in a study of 19 and 30 patients with these disorders, respectively; the following findings were noted: </a:t>
            </a:r>
          </a:p>
          <a:p>
            <a:r>
              <a:rPr lang="en-US" dirty="0" smtClean="0"/>
              <a:t>MEN2 patients were more symptomatic with a higher incidence of hypertension (primarily paroxysmal). </a:t>
            </a:r>
          </a:p>
          <a:p>
            <a:r>
              <a:rPr lang="en-US" dirty="0" smtClean="0">
                <a:solidFill>
                  <a:srgbClr val="00B0F0"/>
                </a:solidFill>
              </a:rPr>
              <a:t>MEN2 patients all had elevated serum concentrations of </a:t>
            </a:r>
            <a:r>
              <a:rPr lang="en-US" dirty="0" err="1" smtClean="0">
                <a:solidFill>
                  <a:srgbClr val="00B0F0"/>
                </a:solidFill>
              </a:rPr>
              <a:t>metanephrine</a:t>
            </a:r>
            <a:r>
              <a:rPr lang="en-US" dirty="0" smtClean="0">
                <a:solidFill>
                  <a:srgbClr val="00B0F0"/>
                </a:solidFill>
              </a:rPr>
              <a:t> (the epinephrine metabolite), while all VHL patients had elevated serum </a:t>
            </a:r>
            <a:r>
              <a:rPr lang="en-US" dirty="0" err="1" smtClean="0">
                <a:solidFill>
                  <a:srgbClr val="00B0F0"/>
                </a:solidFill>
              </a:rPr>
              <a:t>normetanephrine</a:t>
            </a:r>
            <a:r>
              <a:rPr lang="en-US" dirty="0" smtClean="0">
                <a:solidFill>
                  <a:srgbClr val="00B0F0"/>
                </a:solidFill>
              </a:rPr>
              <a:t> concentrations (the </a:t>
            </a:r>
            <a:r>
              <a:rPr lang="en-US" dirty="0" err="1" smtClean="0">
                <a:solidFill>
                  <a:srgbClr val="00B0F0"/>
                </a:solidFill>
              </a:rPr>
              <a:t>norepinephrine</a:t>
            </a:r>
            <a:r>
              <a:rPr lang="en-US" dirty="0" smtClean="0">
                <a:solidFill>
                  <a:srgbClr val="00B0F0"/>
                </a:solidFill>
              </a:rPr>
              <a:t> metabolite</a:t>
            </a:r>
            <a:r>
              <a:rPr lang="en-US" dirty="0" smtClean="0"/>
              <a:t>. </a:t>
            </a:r>
          </a:p>
          <a:p>
            <a:r>
              <a:rPr lang="en-US" dirty="0" smtClean="0"/>
              <a:t>Compared to MEN2 tumors, VHL tumors had lower total tissue contents of </a:t>
            </a:r>
            <a:r>
              <a:rPr lang="en-US" dirty="0" err="1" smtClean="0"/>
              <a:t>catecholamines</a:t>
            </a:r>
            <a:r>
              <a:rPr lang="en-US" dirty="0" smtClean="0"/>
              <a:t> and expression of tyrosine </a:t>
            </a:r>
            <a:r>
              <a:rPr lang="en-US" dirty="0" err="1" smtClean="0"/>
              <a:t>hydroxylase</a:t>
            </a:r>
            <a:r>
              <a:rPr lang="en-US" dirty="0" smtClean="0"/>
              <a:t> (TH), the rate-limiting enzyme in catecholamine synthesis. They also had much lower expression of </a:t>
            </a:r>
            <a:r>
              <a:rPr lang="en-US" dirty="0" err="1" smtClean="0"/>
              <a:t>phenylethanolamine</a:t>
            </a:r>
            <a:r>
              <a:rPr lang="en-US" dirty="0" smtClean="0"/>
              <a:t> N-</a:t>
            </a:r>
            <a:r>
              <a:rPr lang="en-US" dirty="0" err="1" smtClean="0"/>
              <a:t>methyltransferase</a:t>
            </a:r>
            <a:r>
              <a:rPr lang="en-US" dirty="0" smtClean="0"/>
              <a:t> (PNMT, the enzyme that converts </a:t>
            </a:r>
            <a:r>
              <a:rPr lang="en-US" dirty="0" err="1" smtClean="0"/>
              <a:t>norepinephrine</a:t>
            </a:r>
            <a:r>
              <a:rPr lang="en-US" dirty="0" smtClean="0"/>
              <a:t> to epinephrine) and tissue stores of epinephrine. </a:t>
            </a:r>
          </a:p>
          <a:p>
            <a:r>
              <a:rPr lang="en-US" dirty="0" smtClean="0"/>
              <a:t>Thus, the difference in clinical phenotype (MEN2 patients are more symptomatic) can be explained by the differences in biochemical phenotype (MEN2 patients, due to the higher PNMT and TH expression, have an adrenergic phenotype with higher rates of catecholamine biosynthesis.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908720"/>
            <a:ext cx="8136904" cy="56166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MTC is generally the first manifestation of MEN 2A.</a:t>
            </a:r>
          </a:p>
          <a:p>
            <a:r>
              <a:rPr lang="en-US" dirty="0" smtClean="0"/>
              <a:t> </a:t>
            </a:r>
            <a:r>
              <a:rPr lang="en-US" dirty="0" err="1" smtClean="0"/>
              <a:t>Probands</a:t>
            </a:r>
            <a:r>
              <a:rPr lang="en-US" dirty="0" smtClean="0"/>
              <a:t> with MTC typically present with a neck mass or neck pain, usually before age 35 years. Up to 70% of such individuals already have cervical lymph node metastases. All individuals with an MTC-predisposing mutation who have not undergone prophylactic </a:t>
            </a:r>
            <a:r>
              <a:rPr lang="en-US" dirty="0" err="1" smtClean="0"/>
              <a:t>thyroidectomy</a:t>
            </a:r>
            <a:r>
              <a:rPr lang="en-US" dirty="0" smtClean="0"/>
              <a:t> demonstrate biochemical evidence of MTC by age 35 years.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Pheochromocytomas</a:t>
            </a:r>
            <a:r>
              <a:rPr lang="en-US" dirty="0" smtClean="0"/>
              <a:t> usually present after MTC or concomitantly; </a:t>
            </a:r>
            <a:r>
              <a:rPr lang="en-US" dirty="0" smtClean="0">
                <a:solidFill>
                  <a:srgbClr val="00B0F0"/>
                </a:solidFill>
              </a:rPr>
              <a:t>they are the first symptom in 13–27% of individuals with </a:t>
            </a:r>
            <a:r>
              <a:rPr lang="en-US" dirty="0" err="1" smtClean="0">
                <a:solidFill>
                  <a:srgbClr val="00B0F0"/>
                </a:solidFill>
              </a:rPr>
              <a:t>pheochromocytomas</a:t>
            </a:r>
            <a:r>
              <a:rPr lang="en-US" dirty="0" smtClean="0">
                <a:solidFill>
                  <a:srgbClr val="00B0F0"/>
                </a:solidFill>
              </a:rPr>
              <a:t> and MEN 2A.</a:t>
            </a:r>
          </a:p>
          <a:p>
            <a:r>
              <a:rPr lang="en-US" baseline="30000" dirty="0" smtClean="0"/>
              <a:t> </a:t>
            </a:r>
            <a:r>
              <a:rPr lang="en-US" dirty="0" smtClean="0"/>
              <a:t> </a:t>
            </a:r>
            <a:r>
              <a:rPr lang="en-US" dirty="0" err="1" smtClean="0"/>
              <a:t>Pheochromocytomas</a:t>
            </a:r>
            <a:r>
              <a:rPr lang="en-US" dirty="0" smtClean="0"/>
              <a:t> in persons with MEN 2A and MEN 2B are diagnosed at an earlier age, have subtler symptoms, and are more likely to be bilateral than sporadic tumors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a:t>
            </a:r>
            <a:r>
              <a:rPr lang="en-US" dirty="0" smtClean="0"/>
              <a:t>Silent </a:t>
            </a:r>
            <a:r>
              <a:rPr lang="en-US" dirty="0" err="1" smtClean="0"/>
              <a:t>pheochrmocytoma</a:t>
            </a:r>
            <a:r>
              <a:rPr lang="en-US" dirty="0" smtClean="0"/>
              <a:t>?</a:t>
            </a:r>
          </a:p>
          <a:p>
            <a:pPr>
              <a:buNone/>
            </a:pPr>
            <a:r>
              <a:rPr lang="en-US" dirty="0" smtClean="0"/>
              <a:t>Familial </a:t>
            </a:r>
            <a:r>
              <a:rPr lang="en-US" dirty="0" err="1" smtClean="0"/>
              <a:t>pheochromocytoma</a:t>
            </a:r>
            <a:r>
              <a:rPr lang="en-US" dirty="0" smtClean="0"/>
              <a:t>?</a:t>
            </a:r>
          </a:p>
          <a:p>
            <a:pPr>
              <a:buNone/>
            </a:pPr>
            <a:r>
              <a:rPr lang="en-US" dirty="0" smtClean="0"/>
              <a:t>Isolated familial </a:t>
            </a:r>
            <a:r>
              <a:rPr lang="en-US" dirty="0" err="1" smtClean="0"/>
              <a:t>pheochromocytoma</a:t>
            </a:r>
            <a:r>
              <a:rPr lang="en-US" dirty="0"/>
              <a:t>?</a:t>
            </a:r>
            <a:endParaRPr lang="en-US" dirty="0" smtClean="0"/>
          </a:p>
          <a:p>
            <a:pPr>
              <a:buNone/>
            </a:pPr>
            <a:r>
              <a:rPr lang="en-US" dirty="0" smtClean="0"/>
              <a:t>Genetic evaluation?</a:t>
            </a:r>
          </a:p>
          <a:p>
            <a:pPr>
              <a:buNone/>
            </a:pPr>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a:t> </a:t>
            </a:r>
            <a:r>
              <a:rPr lang="en-US" sz="2800" dirty="0" err="1">
                <a:solidFill>
                  <a:srgbClr val="0070C0"/>
                </a:solidFill>
              </a:rPr>
              <a:t>Pheochromocytoma</a:t>
            </a:r>
            <a:r>
              <a:rPr lang="en-US" sz="2800" dirty="0">
                <a:solidFill>
                  <a:srgbClr val="0070C0"/>
                </a:solidFill>
              </a:rPr>
              <a:t> was the only clinical manifestation of their syndrome in 38% of carriers of von </a:t>
            </a:r>
            <a:r>
              <a:rPr lang="en-US" sz="2800" dirty="0" err="1" smtClean="0">
                <a:solidFill>
                  <a:srgbClr val="0070C0"/>
                </a:solidFill>
              </a:rPr>
              <a:t>Hippel‑Lindaudisease</a:t>
            </a:r>
            <a:r>
              <a:rPr lang="en-US" sz="2800" dirty="0">
                <a:solidFill>
                  <a:srgbClr val="0070C0"/>
                </a:solidFill>
              </a:rPr>
              <a:t> and 24% of carriers of MEN2</a:t>
            </a:r>
            <a:r>
              <a:rPr lang="en-US" sz="2800" dirty="0" smtClean="0">
                <a:solidFill>
                  <a:srgbClr val="0070C0"/>
                </a:solidFill>
              </a:rPr>
              <a:t>.</a:t>
            </a:r>
          </a:p>
        </p:txBody>
      </p:sp>
    </p:spTree>
    <p:extLst>
      <p:ext uri="{BB962C8B-B14F-4D97-AF65-F5344CB8AC3E}">
        <p14:creationId xmlns="" xmlns:p14="http://schemas.microsoft.com/office/powerpoint/2010/main" val="1675684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Neurofibromatosis type 1 </a:t>
            </a:r>
          </a:p>
          <a:p>
            <a:r>
              <a:rPr lang="en-US" dirty="0" smtClean="0"/>
              <a:t> Approximately 2 percent of patients with NF1 develop catecholamine-secreting tumors. In these patients, the catecholamine-secreting tumor is usually a solitary benign adrenal </a:t>
            </a:r>
            <a:r>
              <a:rPr lang="en-US" dirty="0" err="1" smtClean="0"/>
              <a:t>pheochromocytoma</a:t>
            </a:r>
            <a:r>
              <a:rPr lang="en-US" dirty="0" smtClean="0"/>
              <a:t>, occasionally bilateral adrenal </a:t>
            </a:r>
            <a:r>
              <a:rPr lang="en-US" dirty="0" err="1" smtClean="0"/>
              <a:t>pheochromocytoma</a:t>
            </a:r>
            <a:r>
              <a:rPr lang="en-US" dirty="0" smtClean="0"/>
              <a:t>, and rarely a </a:t>
            </a:r>
            <a:r>
              <a:rPr lang="en-US" dirty="0" err="1" smtClean="0"/>
              <a:t>peri</a:t>
            </a:r>
            <a:r>
              <a:rPr lang="en-US" dirty="0" smtClean="0"/>
              <a:t> adrenal abdominal </a:t>
            </a:r>
            <a:r>
              <a:rPr lang="en-US" dirty="0" err="1" smtClean="0"/>
              <a:t>paraganglioma</a:t>
            </a:r>
            <a:r>
              <a:rPr lang="en-US" dirty="0" smtClean="0"/>
              <a:t>. </a:t>
            </a:r>
          </a:p>
          <a:p>
            <a:r>
              <a:rPr lang="en-US" dirty="0" smtClean="0">
                <a:solidFill>
                  <a:srgbClr val="0070C0"/>
                </a:solidFill>
              </a:rPr>
              <a:t>Genetic testing for NF1 is available but is not routinely performed, as the diagnosis is made based upon clinical phenotype.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t>Other mutations  </a:t>
            </a:r>
            <a:r>
              <a:rPr lang="en-US" dirty="0" smtClean="0"/>
              <a:t>in </a:t>
            </a:r>
            <a:r>
              <a:rPr lang="en-US" dirty="0" smtClean="0"/>
              <a:t>2010, </a:t>
            </a:r>
            <a:r>
              <a:rPr lang="en-US" dirty="0" smtClean="0">
                <a:solidFill>
                  <a:srgbClr val="00B0F0"/>
                </a:solidFill>
              </a:rPr>
              <a:t>loss of function mutations in the FP/TMEM127 gene were identified in patients with familial and sporadic </a:t>
            </a:r>
            <a:r>
              <a:rPr lang="en-US" dirty="0" err="1" smtClean="0">
                <a:solidFill>
                  <a:srgbClr val="00B0F0"/>
                </a:solidFill>
              </a:rPr>
              <a:t>pheochromocytoma</a:t>
            </a:r>
            <a:r>
              <a:rPr lang="en-US" dirty="0" smtClean="0">
                <a:solidFill>
                  <a:srgbClr val="00B0F0"/>
                </a:solidFill>
              </a:rPr>
              <a:t>, but not </a:t>
            </a:r>
            <a:r>
              <a:rPr lang="en-US" dirty="0" err="1" smtClean="0">
                <a:solidFill>
                  <a:srgbClr val="00B0F0"/>
                </a:solidFill>
              </a:rPr>
              <a:t>paraganglioma</a:t>
            </a:r>
            <a:r>
              <a:rPr lang="en-US" dirty="0" smtClean="0"/>
              <a:t>.</a:t>
            </a:r>
          </a:p>
          <a:p>
            <a:r>
              <a:rPr lang="en-US" dirty="0" smtClean="0"/>
              <a:t> In a study of 990 individuals with </a:t>
            </a:r>
            <a:r>
              <a:rPr lang="en-US" dirty="0" err="1" smtClean="0"/>
              <a:t>pheochromocytoma</a:t>
            </a:r>
            <a:r>
              <a:rPr lang="en-US" dirty="0" smtClean="0"/>
              <a:t> or </a:t>
            </a:r>
            <a:r>
              <a:rPr lang="en-US" dirty="0" err="1" smtClean="0"/>
              <a:t>paraganglioma</a:t>
            </a:r>
            <a:r>
              <a:rPr lang="en-US" dirty="0" smtClean="0"/>
              <a:t>, </a:t>
            </a:r>
            <a:r>
              <a:rPr lang="en-US" dirty="0" err="1" smtClean="0"/>
              <a:t>germline</a:t>
            </a:r>
            <a:r>
              <a:rPr lang="en-US" dirty="0" smtClean="0"/>
              <a:t> mutations in FP/TMEM127 were identified in 20 individuals with adrenal tumors, five of whom had a family history of </a:t>
            </a:r>
            <a:r>
              <a:rPr lang="en-US" dirty="0" err="1" smtClean="0"/>
              <a:t>pheochromocytoma</a:t>
            </a:r>
            <a:r>
              <a:rPr lang="en-US" dirty="0" smtClean="0"/>
              <a:t> </a:t>
            </a:r>
          </a:p>
          <a:p>
            <a:r>
              <a:rPr lang="en-US" dirty="0" smtClean="0"/>
              <a:t>Among 547 patients who presented with sporadic </a:t>
            </a:r>
            <a:r>
              <a:rPr lang="en-US" dirty="0" err="1" smtClean="0"/>
              <a:t>pheochromocytoma</a:t>
            </a:r>
            <a:r>
              <a:rPr lang="en-US" dirty="0" smtClean="0"/>
              <a:t> (unilateral adrenal tumor with negative family history), 11 </a:t>
            </a:r>
            <a:r>
              <a:rPr lang="en-US" dirty="0" smtClean="0"/>
              <a:t> had </a:t>
            </a:r>
            <a:r>
              <a:rPr lang="en-US" dirty="0" smtClean="0"/>
              <a:t>FP/TMEM127 mutations. </a:t>
            </a:r>
          </a:p>
          <a:p>
            <a:r>
              <a:rPr lang="en-US" dirty="0" smtClean="0"/>
              <a:t>In 2011, loss of function mutations in the MAX gene were identified in patients with familial </a:t>
            </a:r>
            <a:r>
              <a:rPr lang="en-US" dirty="0" err="1" smtClean="0"/>
              <a:t>pheochromocytoma</a:t>
            </a:r>
            <a:r>
              <a:rPr lang="en-US" dirty="0" smtClean="0"/>
              <a:t> .</a:t>
            </a:r>
          </a:p>
          <a:p>
            <a:r>
              <a:rPr lang="en-US" dirty="0" smtClean="0"/>
              <a:t>In an initial study of three individuals with familial </a:t>
            </a:r>
            <a:r>
              <a:rPr lang="en-US" dirty="0" err="1" smtClean="0"/>
              <a:t>pheochromocytoma</a:t>
            </a:r>
            <a:r>
              <a:rPr lang="en-US" dirty="0" smtClean="0"/>
              <a:t> </a:t>
            </a:r>
            <a:r>
              <a:rPr lang="en-US" dirty="0" smtClean="0">
                <a:solidFill>
                  <a:srgbClr val="00B0F0"/>
                </a:solidFill>
              </a:rPr>
              <a:t>MAX </a:t>
            </a:r>
            <a:r>
              <a:rPr lang="en-US" dirty="0" err="1" smtClean="0">
                <a:solidFill>
                  <a:srgbClr val="00B0F0"/>
                </a:solidFill>
              </a:rPr>
              <a:t>germline</a:t>
            </a:r>
            <a:r>
              <a:rPr lang="en-US" dirty="0" smtClean="0">
                <a:solidFill>
                  <a:srgbClr val="00B0F0"/>
                </a:solidFill>
              </a:rPr>
              <a:t> mutations were found</a:t>
            </a:r>
            <a:r>
              <a:rPr lang="en-US" dirty="0" smtClean="0"/>
              <a:t>..</a:t>
            </a:r>
          </a:p>
          <a:p>
            <a:r>
              <a:rPr lang="en-US" dirty="0" smtClean="0"/>
              <a:t> </a:t>
            </a:r>
            <a:r>
              <a:rPr lang="en-US" dirty="0" smtClean="0"/>
              <a:t>In an extension of this study, MAX mutations were found in 5 of 59 patients (8.5 percent) with suspected familial </a:t>
            </a:r>
            <a:r>
              <a:rPr lang="en-US" dirty="0" err="1" smtClean="0"/>
              <a:t>pheochromocytoma</a:t>
            </a:r>
            <a:r>
              <a:rPr lang="en-US" dirty="0" smtClean="0"/>
              <a:t> (based on age of onset &lt;30 years, bilateral </a:t>
            </a:r>
            <a:r>
              <a:rPr lang="en-US" dirty="0" err="1" smtClean="0"/>
              <a:t>pheochromocytoma</a:t>
            </a:r>
            <a:r>
              <a:rPr lang="en-US" dirty="0" smtClean="0"/>
              <a:t>, or positive family history)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033904" y="2325086"/>
            <a:ext cx="7076191" cy="3076191"/>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991047" y="1891753"/>
            <a:ext cx="7161905" cy="394285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VHL </a:t>
            </a:r>
            <a:r>
              <a:rPr lang="en-US" dirty="0" smtClean="0"/>
              <a:t>syndrome in a Turkish family of 49 members from three generations was evaluated</a:t>
            </a:r>
            <a:r>
              <a:rPr lang="en-US" dirty="0" smtClean="0">
                <a:solidFill>
                  <a:srgbClr val="00B0F0"/>
                </a:solidFill>
              </a:rPr>
              <a:t>, ten patients had malignant and benign tumors compatible with VHL syndrome 20 % of the family members had </a:t>
            </a:r>
            <a:r>
              <a:rPr lang="en-US" dirty="0" err="1" smtClean="0">
                <a:solidFill>
                  <a:srgbClr val="00B0F0"/>
                </a:solidFill>
              </a:rPr>
              <a:t>pheochromocytoma</a:t>
            </a:r>
            <a:r>
              <a:rPr lang="en-US" dirty="0" smtClean="0"/>
              <a:t>, 8 % had renal cell carcinoma, while 6 % had pancreatic </a:t>
            </a:r>
            <a:r>
              <a:rPr lang="en-US" dirty="0" err="1" smtClean="0"/>
              <a:t>neuroendocrine</a:t>
            </a:r>
            <a:r>
              <a:rPr lang="en-US" dirty="0" smtClean="0"/>
              <a:t> tumor, 2 % retinal </a:t>
            </a:r>
            <a:r>
              <a:rPr lang="en-US" dirty="0" err="1" smtClean="0"/>
              <a:t>angioma</a:t>
            </a:r>
            <a:r>
              <a:rPr lang="en-US" dirty="0" smtClean="0"/>
              <a:t>, and 2 % had spinal </a:t>
            </a:r>
            <a:r>
              <a:rPr lang="en-US" dirty="0" err="1" smtClean="0"/>
              <a:t>hemangioblastoma</a:t>
            </a:r>
            <a:r>
              <a:rPr lang="en-US" dirty="0" smtClean="0"/>
              <a:t>. In nine of our patients we observed </a:t>
            </a:r>
            <a:r>
              <a:rPr lang="en-US" dirty="0" err="1" smtClean="0"/>
              <a:t>pheochromocytoma</a:t>
            </a:r>
            <a:r>
              <a:rPr lang="en-US" dirty="0" smtClean="0"/>
              <a:t>. Mean age of patients was 34 years (range 24–55). </a:t>
            </a:r>
          </a:p>
          <a:p>
            <a:r>
              <a:rPr lang="en-US" dirty="0" smtClean="0">
                <a:solidFill>
                  <a:srgbClr val="00B0F0"/>
                </a:solidFill>
              </a:rPr>
              <a:t>In five patients, mass was located in bilateral adrenal glands.</a:t>
            </a:r>
            <a:endParaRPr lang="en-US" dirty="0">
              <a:solidFill>
                <a:srgbClr val="00B0F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Isolated familial </a:t>
            </a:r>
            <a:r>
              <a:rPr lang="en-US" dirty="0" err="1" smtClean="0"/>
              <a:t>pheochromocytoma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3" name="Picture 5"/>
          <p:cNvPicPr>
            <a:picLocks noGrp="1" noChangeAspect="1" noChangeArrowheads="1"/>
          </p:cNvPicPr>
          <p:nvPr>
            <p:ph idx="1"/>
          </p:nvPr>
        </p:nvPicPr>
        <p:blipFill>
          <a:blip r:embed="rId2" cstate="print"/>
          <a:srcRect l="15854" t="12060" r="4878" b="9892"/>
          <a:stretch>
            <a:fillRect/>
          </a:stretch>
        </p:blipFill>
        <p:spPr bwMode="auto">
          <a:xfrm>
            <a:off x="827584" y="1556792"/>
            <a:ext cx="7344816" cy="453650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16100" t="13469" r="2455" b="15819"/>
          <a:stretch>
            <a:fillRect/>
          </a:stretch>
        </p:blipFill>
        <p:spPr bwMode="auto">
          <a:xfrm>
            <a:off x="1043608" y="1628800"/>
            <a:ext cx="7414592" cy="446449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l="16100" t="21887" r="4349" b="10768"/>
          <a:stretch>
            <a:fillRect/>
          </a:stretch>
        </p:blipFill>
        <p:spPr bwMode="auto">
          <a:xfrm>
            <a:off x="1905000" y="1676400"/>
            <a:ext cx="6400800" cy="2133600"/>
          </a:xfrm>
          <a:prstGeom prst="rect">
            <a:avLst/>
          </a:prstGeom>
          <a:noFill/>
          <a:ln w="9525">
            <a:noFill/>
            <a:miter lim="800000"/>
            <a:headEnd/>
            <a:tailEnd/>
          </a:ln>
          <a:effectLst/>
        </p:spPr>
      </p:pic>
      <p:sp>
        <p:nvSpPr>
          <p:cNvPr id="5" name="Rectangle 4"/>
          <p:cNvSpPr/>
          <p:nvPr/>
        </p:nvSpPr>
        <p:spPr>
          <a:xfrm>
            <a:off x="1143000" y="4191000"/>
            <a:ext cx="5715000" cy="2031325"/>
          </a:xfrm>
          <a:prstGeom prst="rect">
            <a:avLst/>
          </a:prstGeom>
        </p:spPr>
        <p:txBody>
          <a:bodyPr wrap="square">
            <a:spAutoFit/>
          </a:bodyPr>
          <a:lstStyle/>
          <a:p>
            <a:r>
              <a:rPr lang="en-US" dirty="0" smtClean="0"/>
              <a:t>This report supports the few previous accounts of isolated familial </a:t>
            </a:r>
            <a:r>
              <a:rPr lang="en-US" dirty="0" err="1" smtClean="0"/>
              <a:t>pheochromocytoma</a:t>
            </a:r>
            <a:r>
              <a:rPr lang="en-US" dirty="0" smtClean="0"/>
              <a:t> occurring in</a:t>
            </a:r>
          </a:p>
          <a:p>
            <a:r>
              <a:rPr lang="en-US" dirty="0" smtClean="0"/>
              <a:t>individuals shown to carry mutations in the VHL gene (</a:t>
            </a:r>
            <a:r>
              <a:rPr lang="en-US" dirty="0" err="1" smtClean="0"/>
              <a:t>Crossey</a:t>
            </a:r>
            <a:r>
              <a:rPr lang="en-US" dirty="0" smtClean="0"/>
              <a:t> et al 1995, Walther and </a:t>
            </a:r>
            <a:r>
              <a:rPr lang="en-US" dirty="0" err="1" smtClean="0"/>
              <a:t>Linehan</a:t>
            </a:r>
            <a:r>
              <a:rPr lang="en-US" dirty="0" smtClean="0"/>
              <a:t> 1996,</a:t>
            </a:r>
          </a:p>
          <a:p>
            <a:r>
              <a:rPr lang="en-US" dirty="0" smtClean="0"/>
              <a:t>Ritter et al 1996). In contrast to the other reported mutations, the S68W mutation appears to present with</a:t>
            </a:r>
          </a:p>
          <a:p>
            <a:r>
              <a:rPr lang="en-US" dirty="0" smtClean="0"/>
              <a:t>variable </a:t>
            </a:r>
            <a:r>
              <a:rPr lang="en-US" dirty="0" err="1" smtClean="0"/>
              <a:t>penetrance</a:t>
            </a:r>
            <a:r>
              <a:rPr lang="en-US" dirty="0" smtClean="0"/>
              <a:t> of isolated </a:t>
            </a:r>
            <a:r>
              <a:rPr lang="en-US" dirty="0" err="1" smtClean="0"/>
              <a:t>pheochromocytoma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214554"/>
            <a:ext cx="7743852" cy="1385896"/>
          </a:xfrm>
        </p:spPr>
        <p:txBody>
          <a:bodyPr>
            <a:noAutofit/>
          </a:bodyPr>
          <a:lstStyle/>
          <a:p>
            <a:r>
              <a:rPr lang="en-US" sz="1600" dirty="0" smtClean="0"/>
              <a:t>Among patients with adrenal </a:t>
            </a:r>
            <a:r>
              <a:rPr lang="en-US" sz="1600" dirty="0" err="1" smtClean="0"/>
              <a:t>incidentalomas</a:t>
            </a:r>
            <a:r>
              <a:rPr lang="en-US" sz="1600" dirty="0" smtClean="0"/>
              <a:t>, approximately 5.1% to 6.5%, even up to 23%, proved to have </a:t>
            </a:r>
            <a:r>
              <a:rPr lang="en-US" sz="1600" dirty="0" err="1" smtClean="0"/>
              <a:t>pheochromocytomas</a:t>
            </a:r>
            <a:r>
              <a:rPr lang="en-US" sz="1600" dirty="0" smtClean="0"/>
              <a:t>. And 10% of adrenal </a:t>
            </a:r>
            <a:r>
              <a:rPr lang="en-US" sz="1600" dirty="0" err="1" smtClean="0"/>
              <a:t>pheochromocytomas</a:t>
            </a:r>
            <a:r>
              <a:rPr lang="en-US" sz="1600" dirty="0" smtClean="0"/>
              <a:t> have presented as adrenal </a:t>
            </a:r>
            <a:r>
              <a:rPr lang="en-US" sz="1600" dirty="0" err="1" smtClean="0"/>
              <a:t>incidentalomas</a:t>
            </a:r>
            <a:r>
              <a:rPr lang="en-US" sz="1600" dirty="0" smtClean="0"/>
              <a:t>, even with clinically silent. </a:t>
            </a:r>
            <a:r>
              <a:rPr lang="en-US" sz="1600" dirty="0" err="1" smtClean="0"/>
              <a:t>Pheochromocytomas</a:t>
            </a:r>
            <a:r>
              <a:rPr lang="en-US" sz="1600" dirty="0" smtClean="0"/>
              <a:t> are rare tumors found in less than 1% of the populations with hypertension. Although the majority of patients are symptomatic, </a:t>
            </a:r>
            <a:r>
              <a:rPr lang="en-US" sz="1600" dirty="0" smtClean="0">
                <a:solidFill>
                  <a:srgbClr val="FFC000"/>
                </a:solidFill>
              </a:rPr>
              <a:t>10-30% of </a:t>
            </a:r>
            <a:r>
              <a:rPr lang="en-US" sz="1600" dirty="0" err="1" smtClean="0">
                <a:solidFill>
                  <a:srgbClr val="FFC000"/>
                </a:solidFill>
              </a:rPr>
              <a:t>pheochromocytomas</a:t>
            </a:r>
            <a:r>
              <a:rPr lang="en-US" sz="1600" dirty="0" smtClean="0">
                <a:solidFill>
                  <a:srgbClr val="FFC000"/>
                </a:solidFill>
              </a:rPr>
              <a:t> are clinically </a:t>
            </a:r>
            <a:r>
              <a:rPr lang="en-US" sz="1600" dirty="0" smtClean="0"/>
              <a:t>silent</a:t>
            </a:r>
            <a:br>
              <a:rPr lang="en-US" sz="1600" dirty="0" smtClean="0"/>
            </a:br>
            <a:r>
              <a:rPr lang="en-US" sz="1600" dirty="0" err="1" smtClean="0"/>
              <a:t>Crout</a:t>
            </a:r>
            <a:r>
              <a:rPr lang="en-US" sz="1600" dirty="0" smtClean="0"/>
              <a:t> and </a:t>
            </a:r>
            <a:r>
              <a:rPr lang="en-US" sz="1600" dirty="0" err="1" smtClean="0"/>
              <a:t>Sjoerdsm</a:t>
            </a:r>
            <a:r>
              <a:rPr lang="en-US" sz="1600" dirty="0" smtClean="0"/>
              <a:t> found that </a:t>
            </a:r>
            <a:r>
              <a:rPr lang="en-US" sz="1600" dirty="0" err="1" smtClean="0"/>
              <a:t>pheochromocytomas</a:t>
            </a:r>
            <a:r>
              <a:rPr lang="en-US" sz="1600" dirty="0" smtClean="0"/>
              <a:t> 50gm. or larger are often asymptomatic because secreted </a:t>
            </a:r>
            <a:r>
              <a:rPr lang="en-US" sz="1600" dirty="0" err="1" smtClean="0"/>
              <a:t>catecholamines</a:t>
            </a:r>
            <a:r>
              <a:rPr lang="en-US" sz="1600" dirty="0" smtClean="0"/>
              <a:t> are metabolized within the tumor. In contrast, tumors small than 50 gm. have slow turnover rates and release free </a:t>
            </a:r>
            <a:r>
              <a:rPr lang="en-US" sz="1600" dirty="0" err="1" smtClean="0"/>
              <a:t>cateholamines</a:t>
            </a:r>
            <a:r>
              <a:rPr lang="en-US" sz="1600" dirty="0" smtClean="0"/>
              <a:t> into the circulation, exhibiting persistent symptoms and signs</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Suggested approach  — Given the considerable cost of genetic testing, using </a:t>
            </a:r>
            <a:r>
              <a:rPr lang="en-US" dirty="0" smtClean="0">
                <a:solidFill>
                  <a:srgbClr val="00B0F0"/>
                </a:solidFill>
              </a:rPr>
              <a:t>a stepwise approach </a:t>
            </a:r>
            <a:r>
              <a:rPr lang="en-US" dirty="0" smtClean="0"/>
              <a:t>based on each patient's clinical scenario is prudent</a:t>
            </a:r>
          </a:p>
          <a:p>
            <a:r>
              <a:rPr lang="en-US" dirty="0" smtClean="0"/>
              <a:t> The First International Symposium on </a:t>
            </a:r>
            <a:r>
              <a:rPr lang="en-US" dirty="0" err="1" smtClean="0"/>
              <a:t>Pheochromocytoma</a:t>
            </a:r>
            <a:r>
              <a:rPr lang="en-US" dirty="0" smtClean="0"/>
              <a:t> concluded that it is not cost effective to test for every disease-causing gene in every case, and suggested that the secretion profile, patient age, </a:t>
            </a:r>
            <a:r>
              <a:rPr lang="en-US" dirty="0" err="1" smtClean="0"/>
              <a:t>focality</a:t>
            </a:r>
            <a:r>
              <a:rPr lang="en-US" dirty="0" smtClean="0"/>
              <a:t> of primary tumor, and prior history be included in a genetic testing algorithm</a:t>
            </a:r>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764704"/>
            <a:ext cx="8820472" cy="609329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259632" y="476672"/>
            <a:ext cx="5412917" cy="543346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Recommendation 3.2 </a:t>
            </a:r>
          </a:p>
          <a:p>
            <a:r>
              <a:rPr lang="en-US" dirty="0" smtClean="0"/>
              <a:t>We recommend the use of a clinical feature-driven diagnostic algorithm to establish the priorities for specific genetic testing in PPGL patients with suspected </a:t>
            </a:r>
            <a:r>
              <a:rPr lang="en-US" dirty="0" err="1" smtClean="0"/>
              <a:t>germline</a:t>
            </a:r>
            <a:r>
              <a:rPr lang="en-US" dirty="0" smtClean="0"/>
              <a:t> mutations. (1QQQE)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B0F0"/>
                </a:solidFill>
              </a:rPr>
              <a:t>GENETIC SCREENING </a:t>
            </a:r>
            <a:r>
              <a:rPr lang="en-US" dirty="0" smtClean="0"/>
              <a:t> — Genetic testing should be considered if a patient has one or more of the following: </a:t>
            </a:r>
          </a:p>
          <a:p>
            <a:r>
              <a:rPr lang="en-US" dirty="0" err="1" smtClean="0"/>
              <a:t>Paraganglioma</a:t>
            </a:r>
            <a:r>
              <a:rPr lang="en-US" dirty="0" smtClean="0"/>
              <a:t> </a:t>
            </a:r>
          </a:p>
          <a:p>
            <a:r>
              <a:rPr lang="en-US" dirty="0" smtClean="0"/>
              <a:t>Bilateral adrenal </a:t>
            </a:r>
            <a:r>
              <a:rPr lang="en-US" dirty="0" err="1" smtClean="0"/>
              <a:t>pheochromocytoma</a:t>
            </a:r>
            <a:r>
              <a:rPr lang="en-US" dirty="0" smtClean="0"/>
              <a:t> </a:t>
            </a:r>
          </a:p>
          <a:p>
            <a:r>
              <a:rPr lang="en-US" dirty="0" smtClean="0"/>
              <a:t>Unilateral adrenal </a:t>
            </a:r>
            <a:r>
              <a:rPr lang="en-US" dirty="0" err="1" smtClean="0"/>
              <a:t>pheochromocytoma</a:t>
            </a:r>
            <a:r>
              <a:rPr lang="en-US" dirty="0" smtClean="0"/>
              <a:t> and a family history of </a:t>
            </a:r>
            <a:r>
              <a:rPr lang="en-US" dirty="0" err="1" smtClean="0"/>
              <a:t>pheochromocytoma</a:t>
            </a:r>
            <a:r>
              <a:rPr lang="en-US" dirty="0" smtClean="0"/>
              <a:t>/</a:t>
            </a:r>
            <a:r>
              <a:rPr lang="en-US" dirty="0" err="1" smtClean="0"/>
              <a:t>paraganglioma</a:t>
            </a:r>
            <a:r>
              <a:rPr lang="en-US" dirty="0" smtClean="0"/>
              <a:t> </a:t>
            </a:r>
          </a:p>
          <a:p>
            <a:r>
              <a:rPr lang="en-US" dirty="0" smtClean="0"/>
              <a:t>Unilateral adrenal </a:t>
            </a:r>
            <a:r>
              <a:rPr lang="en-US" dirty="0" err="1" smtClean="0"/>
              <a:t>pheochromocytoma</a:t>
            </a:r>
            <a:r>
              <a:rPr lang="en-US" dirty="0" smtClean="0"/>
              <a:t> onset at a young age (</a:t>
            </a:r>
            <a:r>
              <a:rPr lang="en-US" dirty="0" err="1" smtClean="0"/>
              <a:t>eg</a:t>
            </a:r>
            <a:r>
              <a:rPr lang="en-US" dirty="0" smtClean="0"/>
              <a:t>, &lt;45 years), or </a:t>
            </a:r>
          </a:p>
          <a:p>
            <a:r>
              <a:rPr lang="en-US" dirty="0" smtClean="0"/>
              <a:t>Other clinical findings suggestive of one of the previously discussed </a:t>
            </a:r>
            <a:r>
              <a:rPr lang="en-US" dirty="0" err="1" smtClean="0"/>
              <a:t>syndromic</a:t>
            </a:r>
            <a:r>
              <a:rPr lang="en-US" dirty="0" smtClean="0"/>
              <a:t> disorders </a:t>
            </a:r>
          </a:p>
          <a:p>
            <a:r>
              <a:rPr lang="en-US" dirty="0" smtClean="0"/>
              <a:t>An asymptomatic person at risk for disease on the basis of family history of </a:t>
            </a:r>
            <a:r>
              <a:rPr lang="en-US" dirty="0" err="1" smtClean="0"/>
              <a:t>pheochromocytoma</a:t>
            </a:r>
            <a:r>
              <a:rPr lang="en-US" dirty="0" smtClean="0"/>
              <a:t>/</a:t>
            </a:r>
            <a:r>
              <a:rPr lang="en-US" dirty="0" err="1" smtClean="0"/>
              <a:t>paraganglioma</a:t>
            </a:r>
            <a:r>
              <a:rPr lang="en-US" dirty="0" smtClean="0"/>
              <a:t> should have genetic testing only if an affected family member has a known mutation. </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For </a:t>
            </a:r>
            <a:r>
              <a:rPr lang="en-US" dirty="0" err="1" smtClean="0"/>
              <a:t>pheochromocytomas</a:t>
            </a:r>
            <a:r>
              <a:rPr lang="en-US" dirty="0" smtClean="0"/>
              <a:t>, the mean diameter of incidental tumors was also significantly larger than that of symptomatic tumors.</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Of all the adrenal </a:t>
            </a:r>
            <a:r>
              <a:rPr lang="en-US" dirty="0" err="1" smtClean="0"/>
              <a:t>pheochromocytoma</a:t>
            </a:r>
            <a:r>
              <a:rPr lang="en-US" dirty="0" smtClean="0"/>
              <a:t>, </a:t>
            </a:r>
            <a:r>
              <a:rPr lang="en-US" dirty="0" smtClean="0">
                <a:solidFill>
                  <a:srgbClr val="00B0F0"/>
                </a:solidFill>
              </a:rPr>
              <a:t>20% to 30% </a:t>
            </a:r>
            <a:r>
              <a:rPr lang="en-US" dirty="0" smtClean="0"/>
              <a:t>of them are asymptomatic; they are called clinically silent </a:t>
            </a:r>
            <a:r>
              <a:rPr lang="en-US" dirty="0" err="1" smtClean="0"/>
              <a:t>pheochromocytoma</a:t>
            </a:r>
            <a:r>
              <a:rPr lang="en-US" dirty="0" smtClean="0"/>
              <a:t>.</a:t>
            </a:r>
          </a:p>
          <a:p>
            <a:r>
              <a:rPr lang="en-US" baseline="30000" dirty="0" smtClean="0"/>
              <a:t> </a:t>
            </a:r>
            <a:r>
              <a:rPr lang="en-US" dirty="0" smtClean="0"/>
              <a:t> Generally, the neoplasm shows a larger </a:t>
            </a:r>
            <a:r>
              <a:rPr lang="en-US" dirty="0" err="1" smtClean="0"/>
              <a:t>tumour</a:t>
            </a:r>
            <a:r>
              <a:rPr lang="en-US" dirty="0" smtClean="0"/>
              <a:t> size at the time of diagnosis because of the delay to the first visit</a:t>
            </a:r>
          </a:p>
          <a:p>
            <a:r>
              <a:rPr lang="en-US" dirty="0" smtClean="0"/>
              <a:t> Different factors contribute to the diagnosis:</a:t>
            </a:r>
          </a:p>
          <a:p>
            <a:r>
              <a:rPr lang="en-US" dirty="0" smtClean="0"/>
              <a:t> (1) </a:t>
            </a:r>
            <a:r>
              <a:rPr lang="en-US" dirty="0" smtClean="0">
                <a:solidFill>
                  <a:srgbClr val="00B0F0"/>
                </a:solidFill>
              </a:rPr>
              <a:t>extensive necrosis </a:t>
            </a:r>
            <a:r>
              <a:rPr lang="en-US" dirty="0" smtClean="0"/>
              <a:t>cystic region at the centre of the mass may significantly decrease the number of cells producing catecholamine (2) </a:t>
            </a:r>
            <a:r>
              <a:rPr lang="en-US" dirty="0" smtClean="0">
                <a:solidFill>
                  <a:srgbClr val="00B0F0"/>
                </a:solidFill>
              </a:rPr>
              <a:t>interstitial tissue without bioactivity </a:t>
            </a:r>
            <a:r>
              <a:rPr lang="en-US" dirty="0" smtClean="0"/>
              <a:t>may be the main ingredient of the neoplasm; considerable blood sinus around the cystic area is also demonstrated</a:t>
            </a:r>
          </a:p>
          <a:p>
            <a:r>
              <a:rPr lang="en-US" dirty="0" smtClean="0"/>
              <a:t> (3) </a:t>
            </a:r>
            <a:r>
              <a:rPr lang="en-US" dirty="0" smtClean="0">
                <a:solidFill>
                  <a:srgbClr val="00B0F0"/>
                </a:solidFill>
              </a:rPr>
              <a:t>most of the </a:t>
            </a:r>
            <a:r>
              <a:rPr lang="en-US" dirty="0" err="1" smtClean="0">
                <a:solidFill>
                  <a:srgbClr val="00B0F0"/>
                </a:solidFill>
              </a:rPr>
              <a:t>catecholamines</a:t>
            </a:r>
            <a:r>
              <a:rPr lang="en-US" dirty="0" smtClean="0">
                <a:solidFill>
                  <a:srgbClr val="00B0F0"/>
                </a:solidFill>
              </a:rPr>
              <a:t> and metabolic product may be stored in the capsular mass</a:t>
            </a:r>
            <a:r>
              <a:rPr lang="en-US" dirty="0" smtClean="0"/>
              <a:t>, which infuses intravenously into the blood circulation when isolating the mass; as such, a hypertension crisis is possible.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Familial </a:t>
            </a:r>
            <a:r>
              <a:rPr lang="en-US" dirty="0" err="1" smtClean="0"/>
              <a:t>pheochromocytoma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G:\Familial pheochromocytoma.jpg"/>
          <p:cNvPicPr>
            <a:picLocks noGrp="1" noChangeAspect="1" noChangeArrowheads="1"/>
          </p:cNvPicPr>
          <p:nvPr>
            <p:ph idx="1"/>
          </p:nvPr>
        </p:nvPicPr>
        <p:blipFill>
          <a:blip r:embed="rId2" cstate="print"/>
          <a:srcRect b="14018"/>
          <a:stretch>
            <a:fillRect/>
          </a:stretch>
        </p:blipFill>
        <p:spPr bwMode="auto">
          <a:xfrm>
            <a:off x="457200" y="2465277"/>
            <a:ext cx="8229600" cy="240388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PHEOCHROMOCYTOMA IN GENETIC DISORDERS</a:t>
            </a:r>
          </a:p>
          <a:p>
            <a:r>
              <a:rPr lang="en-US" dirty="0" smtClean="0"/>
              <a:t>  Most catecholamine-secreting tumors are sporadic. However</a:t>
            </a:r>
            <a:r>
              <a:rPr lang="en-US" dirty="0" smtClean="0">
                <a:solidFill>
                  <a:srgbClr val="00B0F0"/>
                </a:solidFill>
              </a:rPr>
              <a:t>, approximately 30 percent of patients have the disease as part of a familial disorder; in these patients, the </a:t>
            </a:r>
            <a:r>
              <a:rPr lang="en-US" dirty="0" smtClean="0">
                <a:solidFill>
                  <a:srgbClr val="00B0F0"/>
                </a:solidFill>
              </a:rPr>
              <a:t>catecholamine secreting </a:t>
            </a:r>
            <a:r>
              <a:rPr lang="en-US" dirty="0" smtClean="0">
                <a:solidFill>
                  <a:srgbClr val="00B0F0"/>
                </a:solidFill>
              </a:rPr>
              <a:t>tumors are more likely to be bilateral adrenal </a:t>
            </a:r>
            <a:r>
              <a:rPr lang="en-US" dirty="0" err="1" smtClean="0">
                <a:solidFill>
                  <a:srgbClr val="00B0F0"/>
                </a:solidFill>
              </a:rPr>
              <a:t>pheochromocytomas</a:t>
            </a:r>
            <a:r>
              <a:rPr lang="en-US" dirty="0" smtClean="0">
                <a:solidFill>
                  <a:srgbClr val="00B0F0"/>
                </a:solidFill>
              </a:rPr>
              <a:t> or </a:t>
            </a:r>
            <a:r>
              <a:rPr lang="en-US" dirty="0" err="1" smtClean="0">
                <a:solidFill>
                  <a:srgbClr val="00B0F0"/>
                </a:solidFill>
              </a:rPr>
              <a:t>paragangliomas</a:t>
            </a:r>
            <a:r>
              <a:rPr lang="en-US" dirty="0" smtClean="0">
                <a:solidFill>
                  <a:srgbClr val="00B0F0"/>
                </a:solidFill>
              </a:rPr>
              <a:t>. </a:t>
            </a:r>
            <a:r>
              <a:rPr lang="en-US" dirty="0" smtClean="0"/>
              <a:t/>
            </a:r>
            <a:br>
              <a:rPr lang="en-US" dirty="0" smtClean="0"/>
            </a:br>
            <a:endParaRPr lang="en-US" dirty="0" smtClean="0"/>
          </a:p>
          <a:p>
            <a:r>
              <a:rPr lang="en-US" dirty="0" smtClean="0"/>
              <a:t>Hereditary catecholamine-secreting tumors typically present at a younger age than sporadic </a:t>
            </a:r>
            <a:r>
              <a:rPr lang="en-US" dirty="0" err="1" smtClean="0"/>
              <a:t>neoplasms</a:t>
            </a:r>
            <a:r>
              <a:rPr lang="en-US" dirty="0" smtClean="0"/>
              <a:t>.</a:t>
            </a:r>
          </a:p>
          <a:p>
            <a:pPr>
              <a:buNone/>
            </a:pPr>
            <a:r>
              <a:rPr lang="en-US" dirty="0" smtClean="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 There are several familial disorders associated with </a:t>
            </a:r>
            <a:r>
              <a:rPr lang="en-US" dirty="0" err="1" smtClean="0"/>
              <a:t>pheochromocytoma</a:t>
            </a:r>
            <a:r>
              <a:rPr lang="en-US" dirty="0" smtClean="0"/>
              <a:t>, all of which have </a:t>
            </a:r>
            <a:r>
              <a:rPr lang="en-US" dirty="0" err="1" smtClean="0"/>
              <a:t>autosomal</a:t>
            </a:r>
            <a:r>
              <a:rPr lang="en-US" dirty="0" smtClean="0"/>
              <a:t> dominant inheritance:</a:t>
            </a:r>
          </a:p>
          <a:p>
            <a:r>
              <a:rPr lang="en-US" dirty="0" smtClean="0"/>
              <a:t>von </a:t>
            </a:r>
            <a:r>
              <a:rPr lang="en-US" dirty="0" err="1" smtClean="0"/>
              <a:t>Hippel-Lindau</a:t>
            </a:r>
            <a:r>
              <a:rPr lang="en-US" dirty="0" smtClean="0"/>
              <a:t> (VHL) syndrome, MEN2 and, less commonly, neurofibromatosis type 1</a:t>
            </a:r>
          </a:p>
          <a:p>
            <a:r>
              <a:rPr lang="en-US" dirty="0" smtClean="0"/>
              <a:t>approximate frequency of </a:t>
            </a:r>
            <a:r>
              <a:rPr lang="en-US" dirty="0" err="1" smtClean="0"/>
              <a:t>pheochromocytoma</a:t>
            </a:r>
            <a:r>
              <a:rPr lang="en-US" dirty="0" smtClean="0"/>
              <a:t> in these disorders is </a:t>
            </a:r>
            <a:r>
              <a:rPr lang="en-US" dirty="0" smtClean="0">
                <a:solidFill>
                  <a:srgbClr val="0070C0"/>
                </a:solidFill>
              </a:rPr>
              <a:t>10 to 20 percent in VHL syndrome, 50 percent in MEN2, and 0.1 to 5.7 percent with neurofibromatosis type 1</a:t>
            </a:r>
            <a:endParaRPr lang="en-US"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596</Words>
  <Application>Microsoft Office PowerPoint</Application>
  <PresentationFormat>On-screen Show (4:3)</PresentationFormat>
  <Paragraphs>72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Familial pheochromocytoma </vt:lpstr>
      <vt:lpstr>Slide 2</vt:lpstr>
      <vt:lpstr>Among patients with adrenal incidentalomas, approximately 5.1% to 6.5%, even up to 23%, proved to have pheochromocytomas. And 10% of adrenal pheochromocytomas have presented as adrenal incidentalomas, even with clinically silent. Pheochromocytomas are rare tumors found in less than 1% of the populations with hypertension. Although the majority of patients are symptomatic, 10-30% of pheochromocytomas are clinically silent Crout and Sjoerdsm found that pheochromocytomas 50gm. or larger are often asymptomatic because secreted catecholamines are metabolized within the tumor. In contrast, tumors small than 50 gm. have slow turnover rates and release free cateholamines into the circulation, exhibiting persistent symptoms and signs</vt:lpstr>
      <vt:lpstr>Slide 4</vt:lpstr>
      <vt:lpstr>Slide 5</vt:lpstr>
      <vt:lpstr>Slide 6</vt:lpstr>
      <vt:lpstr>Slide 7</vt:lpstr>
      <vt:lpstr>Slide 8</vt:lpstr>
      <vt:lpstr>Slide 9</vt:lpstr>
      <vt:lpstr>williams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reza</cp:lastModifiedBy>
  <cp:revision>89</cp:revision>
  <dcterms:created xsi:type="dcterms:W3CDTF">2015-08-09T06:23:43Z</dcterms:created>
  <dcterms:modified xsi:type="dcterms:W3CDTF">2015-08-10T01:49:24Z</dcterms:modified>
</cp:coreProperties>
</file>