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ppt" ContentType="application/vnd.ms-powerpoi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8" r:id="rId2"/>
    <p:sldId id="513" r:id="rId3"/>
    <p:sldId id="519" r:id="rId4"/>
    <p:sldId id="520" r:id="rId5"/>
    <p:sldId id="552" r:id="rId6"/>
    <p:sldId id="553" r:id="rId7"/>
    <p:sldId id="557" r:id="rId8"/>
    <p:sldId id="515" r:id="rId9"/>
    <p:sldId id="516" r:id="rId10"/>
    <p:sldId id="554" r:id="rId11"/>
    <p:sldId id="555" r:id="rId12"/>
    <p:sldId id="517" r:id="rId13"/>
    <p:sldId id="518" r:id="rId14"/>
    <p:sldId id="521" r:id="rId15"/>
    <p:sldId id="522" r:id="rId16"/>
    <p:sldId id="523" r:id="rId17"/>
    <p:sldId id="455" r:id="rId18"/>
    <p:sldId id="524" r:id="rId19"/>
    <p:sldId id="556" r:id="rId20"/>
    <p:sldId id="492" r:id="rId21"/>
    <p:sldId id="493" r:id="rId22"/>
    <p:sldId id="456" r:id="rId23"/>
    <p:sldId id="525" r:id="rId24"/>
    <p:sldId id="457" r:id="rId25"/>
    <p:sldId id="458" r:id="rId26"/>
    <p:sldId id="560" r:id="rId27"/>
    <p:sldId id="497" r:id="rId28"/>
    <p:sldId id="498" r:id="rId29"/>
    <p:sldId id="499" r:id="rId30"/>
    <p:sldId id="500" r:id="rId31"/>
    <p:sldId id="526" r:id="rId32"/>
    <p:sldId id="527" r:id="rId33"/>
    <p:sldId id="528" r:id="rId34"/>
    <p:sldId id="529" r:id="rId35"/>
    <p:sldId id="561" r:id="rId36"/>
    <p:sldId id="558" r:id="rId37"/>
    <p:sldId id="559" r:id="rId38"/>
    <p:sldId id="544" r:id="rId39"/>
    <p:sldId id="530" r:id="rId40"/>
    <p:sldId id="533" r:id="rId41"/>
    <p:sldId id="531" r:id="rId42"/>
    <p:sldId id="532" r:id="rId43"/>
    <p:sldId id="460" r:id="rId44"/>
    <p:sldId id="546" r:id="rId45"/>
    <p:sldId id="547" r:id="rId46"/>
    <p:sldId id="548" r:id="rId47"/>
    <p:sldId id="503" r:id="rId48"/>
    <p:sldId id="504" r:id="rId49"/>
    <p:sldId id="550" r:id="rId50"/>
    <p:sldId id="461" r:id="rId51"/>
    <p:sldId id="462" r:id="rId52"/>
    <p:sldId id="551" r:id="rId53"/>
    <p:sldId id="538"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03B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660"/>
  </p:normalViewPr>
  <p:slideViewPr>
    <p:cSldViewPr>
      <p:cViewPr varScale="1">
        <p:scale>
          <a:sx n="78" d="100"/>
          <a:sy n="78" d="100"/>
        </p:scale>
        <p:origin x="-126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F7B089-A610-4CAC-9430-B8A1C0138E0E}" type="datetimeFigureOut">
              <a:rPr lang="en-US" smtClean="0"/>
              <a:pPr/>
              <a:t>12/21/2015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44D98A-3429-44DA-A6E6-EFADEA843A1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DE380-3CCF-46AA-9904-99CAE6081632}" type="datetimeFigureOut">
              <a:rPr lang="en-US" smtClean="0"/>
              <a:pPr/>
              <a:t>12/21/2015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84FE1A-4E13-4109-8CB4-DA24E36A372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768475" y="28575"/>
            <a:ext cx="10394950" cy="7796213"/>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396BFB0-C69E-4799-9BC5-722ABDDE1700}" type="slidenum">
              <a:rPr lang="en-US" smtClean="0"/>
              <a:pPr/>
              <a:t>16</a:t>
            </a:fld>
            <a:endParaRPr lang="en-US" smtClean="0"/>
          </a:p>
        </p:txBody>
      </p:sp>
      <p:sp>
        <p:nvSpPr>
          <p:cNvPr id="66563"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p:spPr>
      </p:sp>
      <p:sp>
        <p:nvSpPr>
          <p:cNvPr id="6656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mtClean="0"/>
              <a:t>Number 22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F5AF136-752D-43E6-8969-4DE485251AA4}" type="slidenum">
              <a:rPr lang="en-US" smtClean="0"/>
              <a:pPr/>
              <a:t>18</a:t>
            </a:fld>
            <a:endParaRPr lang="en-US" smtClean="0"/>
          </a:p>
        </p:txBody>
      </p:sp>
      <p:sp>
        <p:nvSpPr>
          <p:cNvPr id="67587" name="Rectangle 2"/>
          <p:cNvSpPr>
            <a:spLocks noGrp="1" noRot="1" noChangeAspect="1" noChangeArrowheads="1" noTextEdit="1"/>
          </p:cNvSpPr>
          <p:nvPr>
            <p:ph type="sldImg"/>
          </p:nvPr>
        </p:nvSpPr>
        <p:spPr bwMode="auto">
          <a:xfrm>
            <a:off x="1141413" y="685800"/>
            <a:ext cx="4573587" cy="3429000"/>
          </a:xfrm>
          <a:noFill/>
          <a:ln>
            <a:solidFill>
              <a:srgbClr val="000000"/>
            </a:solidFill>
            <a:miter lim="800000"/>
            <a:headEnd/>
            <a:tailEnd/>
          </a:ln>
        </p:spPr>
      </p:sp>
      <p:sp>
        <p:nvSpPr>
          <p:cNvPr id="67588"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r>
              <a:rPr lang="en-US" smtClean="0"/>
              <a:t>Number 23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4" name="Slide Number Placeholder 3"/>
          <p:cNvSpPr>
            <a:spLocks noGrp="1"/>
          </p:cNvSpPr>
          <p:nvPr>
            <p:ph type="sldNum" sz="quarter" idx="11"/>
          </p:nvPr>
        </p:nvSpPr>
        <p:spPr>
          <a:xfrm>
            <a:off x="6553200" y="6248400"/>
            <a:ext cx="2133600" cy="476250"/>
          </a:xfrm>
        </p:spPr>
        <p:txBody>
          <a:bodyPr/>
          <a:lstStyle>
            <a:lvl1pPr>
              <a:defRPr/>
            </a:lvl1pPr>
          </a:lstStyle>
          <a:p>
            <a:pPr>
              <a:defRPr/>
            </a:pPr>
            <a:fld id="{439FA03E-BC8F-4262-9864-CB52D974C971}" type="slidenum">
              <a:rPr lang="en-US"/>
              <a:pPr>
                <a:defRPr/>
              </a:pPr>
              <a:t>‹#›</a:t>
            </a:fld>
            <a:endParaRPr lang="en-US"/>
          </a:p>
        </p:txBody>
      </p:sp>
      <p:sp>
        <p:nvSpPr>
          <p:cNvPr id="5" name="Footer Placeholder 4"/>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902E7B-16BE-4777-9DAA-763ADD807800}"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1B9D5C-77EA-42C0-ACB1-B06557F15A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02E7B-16BE-4777-9DAA-763ADD807800}" type="datetimeFigureOut">
              <a:rPr lang="en-US" smtClean="0"/>
              <a:pPr/>
              <a:t>12/21/2015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1B9D5C-77EA-42C0-ACB1-B06557F15A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lstStyle/>
          <a:p>
            <a:pPr eaLnBrk="1" fontAlgn="auto" hangingPunct="1">
              <a:spcAft>
                <a:spcPts val="0"/>
              </a:spcAft>
              <a:defRPr/>
            </a:pPr>
            <a:endParaRPr lang="en-US"/>
          </a:p>
        </p:txBody>
      </p:sp>
      <p:sp>
        <p:nvSpPr>
          <p:cNvPr id="9219" name="Subtitle 2"/>
          <p:cNvSpPr>
            <a:spLocks noGrp="1"/>
          </p:cNvSpPr>
          <p:nvPr>
            <p:ph type="subTitle" idx="1"/>
          </p:nvPr>
        </p:nvSpPr>
        <p:spPr>
          <a:xfrm>
            <a:off x="533400" y="3228975"/>
            <a:ext cx="7854950" cy="1752600"/>
          </a:xfrm>
        </p:spPr>
        <p:txBody>
          <a:bodyPr/>
          <a:lstStyle/>
          <a:p>
            <a:pPr marR="0" eaLnBrk="1" hangingPunct="1"/>
            <a:endParaRPr lang="en-US" smtClean="0"/>
          </a:p>
        </p:txBody>
      </p:sp>
      <p:graphicFrame>
        <p:nvGraphicFramePr>
          <p:cNvPr id="9220" name="Object 4"/>
          <p:cNvGraphicFramePr>
            <a:graphicFrameLocks noChangeAspect="1"/>
          </p:cNvGraphicFramePr>
          <p:nvPr/>
        </p:nvGraphicFramePr>
        <p:xfrm>
          <a:off x="0" y="-100013"/>
          <a:ext cx="9144000" cy="7100888"/>
        </p:xfrm>
        <a:graphic>
          <a:graphicData uri="http://schemas.openxmlformats.org/presentationml/2006/ole">
            <p:oleObj spid="_x0000_s1026" name="Presentation" r:id="rId3" imgW="4572180" imgH="3428932" progId="PowerPoint.Show.8">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706" y="77868"/>
            <a:ext cx="8625136" cy="493612"/>
          </a:xfrm>
        </p:spPr>
        <p:txBody>
          <a:bodyPr>
            <a:noAutofit/>
          </a:bodyPr>
          <a:lstStyle/>
          <a:p>
            <a:pPr algn="ctr"/>
            <a:r>
              <a:rPr lang="en-US" altLang="zh-TW" sz="2500" b="1" dirty="0" smtClean="0">
                <a:solidFill>
                  <a:srgbClr val="C00000"/>
                </a:solidFill>
                <a:latin typeface="Albertus Extra Bold" pitchFamily="34" charset="0"/>
                <a:cs typeface="Aharoni" pitchFamily="2" charset="-79"/>
              </a:rPr>
              <a:t>Sample trimester-specific </a:t>
            </a:r>
            <a:r>
              <a:rPr lang="en-US" altLang="zh-TW" sz="2500" b="1" dirty="0">
                <a:solidFill>
                  <a:srgbClr val="C00000"/>
                </a:solidFill>
                <a:latin typeface="Albertus Extra Bold" pitchFamily="34" charset="0"/>
                <a:cs typeface="Aharoni" pitchFamily="2" charset="-79"/>
              </a:rPr>
              <a:t>reference intervals for TSH*</a:t>
            </a:r>
          </a:p>
        </p:txBody>
      </p:sp>
      <p:graphicFrame>
        <p:nvGraphicFramePr>
          <p:cNvPr id="4" name="Content Placeholder 3"/>
          <p:cNvGraphicFramePr>
            <a:graphicFrameLocks noGrp="1"/>
          </p:cNvGraphicFramePr>
          <p:nvPr>
            <p:ph idx="1"/>
          </p:nvPr>
        </p:nvGraphicFramePr>
        <p:xfrm>
          <a:off x="467544" y="714356"/>
          <a:ext cx="8229600" cy="4478140"/>
        </p:xfrm>
        <a:graphic>
          <a:graphicData uri="http://schemas.openxmlformats.org/drawingml/2006/table">
            <a:tbl>
              <a:tblPr firstRow="1" bandRow="1">
                <a:tableStyleId>{5C22544A-7EE6-4342-B048-85BDC9FD1C3A}</a:tableStyleId>
              </a:tblPr>
              <a:tblGrid>
                <a:gridCol w="1645920"/>
                <a:gridCol w="1101214"/>
                <a:gridCol w="1714512"/>
                <a:gridCol w="2031487"/>
                <a:gridCol w="1736467"/>
              </a:tblGrid>
              <a:tr h="78123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kern="1200" dirty="0" smtClean="0">
                          <a:solidFill>
                            <a:schemeClr val="lt1"/>
                          </a:solidFill>
                          <a:latin typeface="Arial" pitchFamily="34" charset="0"/>
                          <a:ea typeface="+mn-ea"/>
                          <a:cs typeface="Arial" pitchFamily="34" charset="0"/>
                        </a:rPr>
                        <a:t>Reference       	</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Year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b="1" kern="1200" dirty="0" smtClean="0">
                          <a:solidFill>
                            <a:schemeClr val="lt1"/>
                          </a:solidFill>
                          <a:latin typeface="Arial" pitchFamily="34" charset="0"/>
                          <a:ea typeface="+mn-ea"/>
                          <a:cs typeface="Arial" pitchFamily="34" charset="0"/>
                        </a:rPr>
                        <a:t>1st trimester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b="1" kern="1200" dirty="0" smtClean="0">
                          <a:solidFill>
                            <a:schemeClr val="lt1"/>
                          </a:solidFill>
                          <a:latin typeface="Arial" pitchFamily="34" charset="0"/>
                          <a:ea typeface="+mn-ea"/>
                          <a:cs typeface="Arial" pitchFamily="34" charset="0"/>
                        </a:rPr>
                        <a:t>2nd trimester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b="1" kern="1200" dirty="0" smtClean="0">
                          <a:solidFill>
                            <a:schemeClr val="lt1"/>
                          </a:solidFill>
                          <a:latin typeface="Arial" pitchFamily="34" charset="0"/>
                          <a:ea typeface="+mn-ea"/>
                          <a:cs typeface="Arial" pitchFamily="34" charset="0"/>
                        </a:rPr>
                        <a:t>3rd trimester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990">
                <a:tc>
                  <a:txBody>
                    <a:bodyPr/>
                    <a:lstStyle/>
                    <a:p>
                      <a:pPr>
                        <a:lnSpc>
                          <a:spcPct val="150000"/>
                        </a:lnSpc>
                      </a:pPr>
                      <a:r>
                        <a:rPr lang="en-US" sz="1600" kern="1200" dirty="0" err="1" smtClean="0">
                          <a:solidFill>
                            <a:schemeClr val="dk1"/>
                          </a:solidFill>
                          <a:latin typeface="Arial" pitchFamily="34" charset="0"/>
                          <a:ea typeface="+mn-ea"/>
                          <a:cs typeface="Arial" pitchFamily="34" charset="0"/>
                        </a:rPr>
                        <a:t>Stricker</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2007</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1.04  (0.09-2.83)</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1.02  (0.20-2.79)</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1.14  (0.31-2.90)</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599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kern="1200" dirty="0" err="1" smtClean="0">
                          <a:solidFill>
                            <a:schemeClr val="dk1"/>
                          </a:solidFill>
                          <a:latin typeface="Arial" pitchFamily="34" charset="0"/>
                          <a:ea typeface="+mn-ea"/>
                          <a:cs typeface="Arial" pitchFamily="34" charset="0"/>
                        </a:rPr>
                        <a:t>Haddow</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50000"/>
                        </a:lnSpc>
                      </a:pP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0.94  (0.08-2.73) </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1.29  (0.39-2.70)</a:t>
                      </a:r>
                      <a:r>
                        <a:rPr lang="en-US" sz="1600" dirty="0" smtClean="0">
                          <a:latin typeface="Arial" pitchFamily="34" charset="0"/>
                          <a:cs typeface="Arial" pitchFamily="34" charset="0"/>
                        </a:rPr>
                        <a:t> </a:t>
                      </a:r>
                      <a:endParaRPr lang="en-US" sz="1600"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150000"/>
                        </a:lnSpc>
                      </a:pPr>
                      <a:endParaRPr lang="en-US" sz="160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455990">
                <a:tc>
                  <a:txBody>
                    <a:bodyPr/>
                    <a:lstStyle/>
                    <a:p>
                      <a:pPr>
                        <a:lnSpc>
                          <a:spcPct val="150000"/>
                        </a:lnSpc>
                      </a:pPr>
                      <a:r>
                        <a:rPr lang="en-US" sz="1600" kern="1200" dirty="0" err="1" smtClean="0">
                          <a:solidFill>
                            <a:schemeClr val="dk1"/>
                          </a:solidFill>
                          <a:latin typeface="Arial" pitchFamily="34" charset="0"/>
                          <a:ea typeface="+mn-ea"/>
                          <a:cs typeface="Arial" pitchFamily="34" charset="0"/>
                        </a:rPr>
                        <a:t>Panesar</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2001</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0.80 (0.03-2.30)</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1.10  (0.03-3.10)</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1.30  (0.13-3.50)</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a:txBody>
                    <a:bodyPr/>
                    <a:lstStyle/>
                    <a:p>
                      <a:pPr>
                        <a:lnSpc>
                          <a:spcPct val="150000"/>
                        </a:lnSpc>
                      </a:pPr>
                      <a:r>
                        <a:rPr lang="en-US" sz="1600" kern="1200" dirty="0" err="1" smtClean="0">
                          <a:solidFill>
                            <a:schemeClr val="dk1"/>
                          </a:solidFill>
                          <a:latin typeface="Arial" pitchFamily="34" charset="0"/>
                          <a:ea typeface="+mn-ea"/>
                          <a:cs typeface="Arial" pitchFamily="34" charset="0"/>
                        </a:rPr>
                        <a:t>Soldin</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2004</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0.98 (0.24-2.99)</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1.09  (0.46-2.95)</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1.20  (0.43-2.78)</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a:txBody>
                    <a:bodyPr/>
                    <a:lstStyle/>
                    <a:p>
                      <a:pPr>
                        <a:lnSpc>
                          <a:spcPct val="150000"/>
                        </a:lnSpc>
                      </a:pPr>
                      <a:r>
                        <a:rPr lang="en-US" sz="1600" kern="1200" dirty="0" err="1" smtClean="0">
                          <a:solidFill>
                            <a:schemeClr val="dk1"/>
                          </a:solidFill>
                          <a:latin typeface="Arial" pitchFamily="34" charset="0"/>
                          <a:ea typeface="+mn-ea"/>
                          <a:cs typeface="Arial" pitchFamily="34" charset="0"/>
                        </a:rPr>
                        <a:t>Bocos-Terraz</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ct val="150000"/>
                        </a:lnSpc>
                      </a:pPr>
                      <a:r>
                        <a:rPr lang="en-US" sz="1600" dirty="0" smtClean="0">
                          <a:latin typeface="Arial" pitchFamily="34" charset="0"/>
                          <a:cs typeface="Arial" pitchFamily="34" charset="0"/>
                        </a:rPr>
                        <a:t>2009</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0.92 (0.03-2.65)</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1.12 (0.12-2.64)</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US" sz="1600" kern="1200" dirty="0" smtClean="0">
                          <a:solidFill>
                            <a:schemeClr val="dk1"/>
                          </a:solidFill>
                          <a:latin typeface="Arial" pitchFamily="34" charset="0"/>
                          <a:ea typeface="+mn-ea"/>
                          <a:cs typeface="Arial" pitchFamily="34" charset="0"/>
                        </a:rPr>
                        <a:t>1.29  (0.23-3.56)</a:t>
                      </a:r>
                      <a:endParaRPr lang="en-US" sz="1600"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a:txBody>
                    <a:bodyPr/>
                    <a:lstStyle/>
                    <a:p>
                      <a:r>
                        <a:rPr lang="en-US" dirty="0" err="1" smtClean="0"/>
                        <a:t>Blatt</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2012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1.01 (0.10-2.50)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1.14 (0.35-2.75)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1.26 (0.43-2.91)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a:txBody>
                    <a:bodyPr/>
                    <a:lstStyle/>
                    <a:p>
                      <a:r>
                        <a:rPr lang="en-US" dirty="0" err="1" smtClean="0"/>
                        <a:t>Azizi</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smtClean="0"/>
                        <a:t>2013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1.7 (0.2-3.9)</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1.9 (0.5-4.1)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1.8 (0.6-4.1)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455990">
                <a:tc gridSpan="5">
                  <a:txBody>
                    <a:bodyPr/>
                    <a:lstStyle/>
                    <a:p>
                      <a:pPr>
                        <a:lnSpc>
                          <a:spcPct val="150000"/>
                        </a:lnSpc>
                      </a:pPr>
                      <a:r>
                        <a:rPr lang="en-US" sz="1600" kern="1200" dirty="0" smtClean="0">
                          <a:solidFill>
                            <a:schemeClr val="dk1"/>
                          </a:solidFill>
                          <a:latin typeface="Arial" pitchFamily="34" charset="0"/>
                          <a:ea typeface="+mn-ea"/>
                          <a:cs typeface="Arial" pitchFamily="34" charset="0"/>
                        </a:rPr>
                        <a:t>* median TSH </a:t>
                      </a:r>
                      <a:r>
                        <a:rPr lang="en-US" sz="1600" kern="1200" dirty="0" err="1" smtClean="0">
                          <a:solidFill>
                            <a:schemeClr val="dk1"/>
                          </a:solidFill>
                          <a:latin typeface="Arial" pitchFamily="34" charset="0"/>
                          <a:ea typeface="+mn-ea"/>
                          <a:cs typeface="Arial" pitchFamily="34" charset="0"/>
                        </a:rPr>
                        <a:t>mIU</a:t>
                      </a:r>
                      <a:r>
                        <a:rPr lang="en-US" sz="1600" kern="1200" dirty="0" smtClean="0">
                          <a:solidFill>
                            <a:schemeClr val="dk1"/>
                          </a:solidFill>
                          <a:latin typeface="Arial" pitchFamily="34" charset="0"/>
                          <a:ea typeface="+mn-ea"/>
                          <a:cs typeface="Arial" pitchFamily="34" charset="0"/>
                        </a:rPr>
                        <a:t>/L with 5th and 95th </a:t>
                      </a:r>
                      <a:r>
                        <a:rPr lang="en-US" sz="1600" kern="1200" dirty="0" err="1" smtClean="0">
                          <a:solidFill>
                            <a:schemeClr val="dk1"/>
                          </a:solidFill>
                          <a:latin typeface="Arial" pitchFamily="34" charset="0"/>
                          <a:ea typeface="+mn-ea"/>
                          <a:cs typeface="Arial" pitchFamily="34" charset="0"/>
                        </a:rPr>
                        <a:t>centiles</a:t>
                      </a:r>
                      <a:r>
                        <a:rPr lang="en-US" sz="1600" kern="1200" dirty="0" smtClean="0">
                          <a:solidFill>
                            <a:schemeClr val="dk1"/>
                          </a:solidFill>
                          <a:latin typeface="Arial" pitchFamily="34" charset="0"/>
                          <a:ea typeface="+mn-ea"/>
                          <a:cs typeface="Arial" pitchFamily="34" charset="0"/>
                        </a:rPr>
                        <a:t> or P2.5 and P 97.5 between brackets.</a:t>
                      </a:r>
                      <a:endParaRPr lang="en-US" sz="1600" kern="1200" dirty="0">
                        <a:solidFill>
                          <a:schemeClr val="dk1"/>
                        </a:solidFill>
                        <a:latin typeface="Arial" pitchFamily="34" charset="0"/>
                        <a:ea typeface="+mn-ea"/>
                        <a:cs typeface="Arial" pitchFamily="34"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
        <p:nvSpPr>
          <p:cNvPr id="5" name="TextBox 4"/>
          <p:cNvSpPr txBox="1"/>
          <p:nvPr/>
        </p:nvSpPr>
        <p:spPr>
          <a:xfrm>
            <a:off x="285720" y="5286388"/>
            <a:ext cx="3432927" cy="1571612"/>
          </a:xfrm>
          <a:prstGeom prst="rect">
            <a:avLst/>
          </a:prstGeom>
          <a:noFill/>
        </p:spPr>
        <p:txBody>
          <a:bodyPr wrap="square" rtlCol="0">
            <a:spAutoFit/>
          </a:bodyPr>
          <a:lstStyle/>
          <a:p>
            <a:r>
              <a:rPr lang="en-US" sz="1200" dirty="0" err="1" smtClean="0"/>
              <a:t>Soldin</a:t>
            </a:r>
            <a:r>
              <a:rPr lang="en-US" sz="1200" dirty="0" smtClean="0"/>
              <a:t> OP et al. </a:t>
            </a:r>
            <a:r>
              <a:rPr lang="en-US" sz="1200" dirty="0" err="1" smtClean="0"/>
              <a:t>Clin</a:t>
            </a:r>
            <a:r>
              <a:rPr lang="en-US" sz="1200" dirty="0" smtClean="0"/>
              <a:t> </a:t>
            </a:r>
            <a:r>
              <a:rPr lang="en-US" sz="1200" dirty="0" err="1" smtClean="0"/>
              <a:t>Chem</a:t>
            </a:r>
            <a:r>
              <a:rPr lang="en-US" sz="1200" dirty="0" smtClean="0"/>
              <a:t> </a:t>
            </a:r>
            <a:r>
              <a:rPr lang="en-US" sz="1200" dirty="0" err="1" smtClean="0"/>
              <a:t>Acta</a:t>
            </a:r>
            <a:r>
              <a:rPr lang="en-US" sz="1200" dirty="0" smtClean="0"/>
              <a:t> 2004; 349: 181</a:t>
            </a:r>
          </a:p>
          <a:p>
            <a:r>
              <a:rPr lang="en-US" sz="1200" dirty="0" err="1" smtClean="0"/>
              <a:t>Haddow</a:t>
            </a:r>
            <a:r>
              <a:rPr lang="en-US" sz="1200" dirty="0" smtClean="0"/>
              <a:t> JE  et al. J Med Screen 2004; 11: 170</a:t>
            </a:r>
          </a:p>
          <a:p>
            <a:r>
              <a:rPr lang="en-US" sz="1200" dirty="0" err="1" smtClean="0"/>
              <a:t>Panesar</a:t>
            </a:r>
            <a:r>
              <a:rPr lang="en-US" sz="1200" dirty="0" smtClean="0"/>
              <a:t>  NS et al. Ann </a:t>
            </a:r>
            <a:r>
              <a:rPr lang="en-US" sz="1200" dirty="0" err="1" smtClean="0"/>
              <a:t>Clin</a:t>
            </a:r>
            <a:r>
              <a:rPr lang="en-US" sz="1200" dirty="0" smtClean="0"/>
              <a:t>  </a:t>
            </a:r>
            <a:r>
              <a:rPr lang="en-US" sz="1200" dirty="0" err="1" smtClean="0"/>
              <a:t>Biocliem</a:t>
            </a:r>
            <a:r>
              <a:rPr lang="en-US" sz="1200" dirty="0" smtClean="0"/>
              <a:t> 2001; 34: 67</a:t>
            </a:r>
          </a:p>
          <a:p>
            <a:r>
              <a:rPr lang="en-US" sz="1200" dirty="0" err="1" smtClean="0"/>
              <a:t>Stricker</a:t>
            </a:r>
            <a:r>
              <a:rPr lang="en-US" sz="1200" dirty="0" smtClean="0"/>
              <a:t> R, et al. </a:t>
            </a:r>
            <a:r>
              <a:rPr lang="en-US" sz="1200" dirty="0" err="1" smtClean="0"/>
              <a:t>Eur</a:t>
            </a:r>
            <a:r>
              <a:rPr lang="en-US" sz="1200" dirty="0" smtClean="0"/>
              <a:t> J </a:t>
            </a:r>
            <a:r>
              <a:rPr lang="en-US" sz="1200" dirty="0" err="1" smtClean="0"/>
              <a:t>Endocrinol</a:t>
            </a:r>
            <a:r>
              <a:rPr lang="en-US" sz="1200" dirty="0" smtClean="0"/>
              <a:t> 2007; 157: 509</a:t>
            </a:r>
          </a:p>
          <a:p>
            <a:r>
              <a:rPr lang="en-US" sz="1200" dirty="0" err="1" smtClean="0"/>
              <a:t>Bocos-Terraz</a:t>
            </a:r>
            <a:r>
              <a:rPr lang="en-US" sz="1200" dirty="0" smtClean="0"/>
              <a:t> JP, et al. BMC Res Notes 2009; 2: 237</a:t>
            </a:r>
          </a:p>
          <a:p>
            <a:r>
              <a:rPr lang="en-US" sz="1200" dirty="0" err="1" smtClean="0"/>
              <a:t>Blatt</a:t>
            </a:r>
            <a:r>
              <a:rPr lang="en-US" sz="1200" dirty="0" smtClean="0"/>
              <a:t> AJ, et al. J </a:t>
            </a:r>
            <a:r>
              <a:rPr lang="en-US" sz="1200" dirty="0" err="1" smtClean="0"/>
              <a:t>Clin</a:t>
            </a:r>
            <a:r>
              <a:rPr lang="en-US" sz="1200" dirty="0" smtClean="0"/>
              <a:t> </a:t>
            </a:r>
            <a:r>
              <a:rPr lang="en-US" sz="1200" dirty="0" err="1" smtClean="0"/>
              <a:t>Endocrinol</a:t>
            </a:r>
            <a:r>
              <a:rPr lang="en-US" sz="1200" dirty="0" smtClean="0"/>
              <a:t> </a:t>
            </a:r>
            <a:r>
              <a:rPr lang="en-US" sz="1200" dirty="0" err="1" smtClean="0"/>
              <a:t>Metab</a:t>
            </a:r>
            <a:r>
              <a:rPr lang="en-US" sz="1200" dirty="0" smtClean="0"/>
              <a:t> 2012; 97: 777</a:t>
            </a:r>
          </a:p>
          <a:p>
            <a:r>
              <a:rPr lang="en-US" sz="1200" dirty="0" err="1" smtClean="0"/>
              <a:t>Azizi</a:t>
            </a:r>
            <a:r>
              <a:rPr lang="en-US" sz="1200" dirty="0" smtClean="0"/>
              <a:t> f, et al. Thyroid 2013; 23: 354</a:t>
            </a:r>
          </a:p>
          <a:p>
            <a:endParaRPr lang="en-US"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546100"/>
            <a:ext cx="9144000" cy="476250"/>
          </a:xfrm>
        </p:spPr>
        <p:txBody>
          <a:bodyPr>
            <a:noAutofit/>
          </a:bodyPr>
          <a:lstStyle/>
          <a:p>
            <a:pPr algn="ctr" eaLnBrk="1" hangingPunct="1"/>
            <a:r>
              <a:rPr lang="en-US" altLang="zh-TW" sz="3000" b="1" dirty="0" smtClean="0">
                <a:solidFill>
                  <a:srgbClr val="C00000"/>
                </a:solidFill>
                <a:latin typeface="Albertus Extra Bold" pitchFamily="34" charset="0"/>
                <a:cs typeface="Aharoni" pitchFamily="2" charset="-79"/>
              </a:rPr>
              <a:t>Guidelines for Serum TSH During Pregnancy</a:t>
            </a:r>
          </a:p>
        </p:txBody>
      </p:sp>
      <p:sp>
        <p:nvSpPr>
          <p:cNvPr id="28675" name="Rectangle 3"/>
          <p:cNvSpPr>
            <a:spLocks noGrp="1" noChangeArrowheads="1"/>
          </p:cNvSpPr>
          <p:nvPr>
            <p:ph type="body" idx="1"/>
          </p:nvPr>
        </p:nvSpPr>
        <p:spPr>
          <a:xfrm>
            <a:off x="661988" y="1374775"/>
            <a:ext cx="8086476" cy="5150569"/>
          </a:xfrm>
          <a:noFill/>
        </p:spPr>
        <p:txBody>
          <a:bodyPr>
            <a:normAutofit fontScale="92500" lnSpcReduction="10000"/>
          </a:bodyPr>
          <a:lstStyle/>
          <a:p>
            <a:pPr marL="227013" indent="-227013" eaLnBrk="1" hangingPunct="1"/>
            <a:r>
              <a:rPr lang="en-US" sz="2700" b="1" dirty="0" smtClean="0">
                <a:solidFill>
                  <a:srgbClr val="FF6600"/>
                </a:solidFill>
              </a:rPr>
              <a:t>Recommendation 1</a:t>
            </a:r>
            <a:r>
              <a:rPr lang="en-US" sz="2700" dirty="0" smtClean="0">
                <a:solidFill>
                  <a:srgbClr val="0070C0"/>
                </a:solidFill>
              </a:rPr>
              <a:t/>
            </a:r>
            <a:br>
              <a:rPr lang="en-US" sz="2700" dirty="0" smtClean="0">
                <a:solidFill>
                  <a:srgbClr val="0070C0"/>
                </a:solidFill>
              </a:rPr>
            </a:br>
            <a:r>
              <a:rPr lang="en-US" sz="2700" dirty="0" smtClean="0">
                <a:solidFill>
                  <a:srgbClr val="0070C0"/>
                </a:solidFill>
              </a:rPr>
              <a:t>Trimester-specific reference ranges for TSH, as defined in populations with optimal iodine intake,</a:t>
            </a:r>
            <a:br>
              <a:rPr lang="en-US" sz="2700" dirty="0" smtClean="0">
                <a:solidFill>
                  <a:srgbClr val="0070C0"/>
                </a:solidFill>
              </a:rPr>
            </a:br>
            <a:r>
              <a:rPr lang="en-US" sz="2700" dirty="0" smtClean="0">
                <a:solidFill>
                  <a:srgbClr val="0070C0"/>
                </a:solidFill>
              </a:rPr>
              <a:t>should be applied</a:t>
            </a:r>
          </a:p>
          <a:p>
            <a:pPr marL="227013" indent="-227013" eaLnBrk="1" hangingPunct="1">
              <a:lnSpc>
                <a:spcPct val="150000"/>
              </a:lnSpc>
              <a:spcBef>
                <a:spcPct val="80000"/>
              </a:spcBef>
            </a:pPr>
            <a:r>
              <a:rPr lang="en-US" sz="2700" b="1" dirty="0" smtClean="0">
                <a:solidFill>
                  <a:srgbClr val="FF6600"/>
                </a:solidFill>
              </a:rPr>
              <a:t>Recommendation 2</a:t>
            </a:r>
            <a:r>
              <a:rPr lang="en-US" sz="2700" dirty="0" smtClean="0">
                <a:solidFill>
                  <a:srgbClr val="0070C0"/>
                </a:solidFill>
              </a:rPr>
              <a:t/>
            </a:r>
            <a:br>
              <a:rPr lang="en-US" sz="2700" dirty="0" smtClean="0">
                <a:solidFill>
                  <a:srgbClr val="0070C0"/>
                </a:solidFill>
              </a:rPr>
            </a:br>
            <a:r>
              <a:rPr lang="en-US" sz="2700" dirty="0" smtClean="0">
                <a:solidFill>
                  <a:srgbClr val="0070C0"/>
                </a:solidFill>
              </a:rPr>
              <a:t>If trimester-specific reference ranges for TSH are not available in the laboratory, the following references ranges are recommend:</a:t>
            </a:r>
            <a:br>
              <a:rPr lang="en-US" sz="2700" dirty="0" smtClean="0">
                <a:solidFill>
                  <a:srgbClr val="0070C0"/>
                </a:solidFill>
              </a:rPr>
            </a:br>
            <a:r>
              <a:rPr lang="en-US" sz="2700" dirty="0" smtClean="0">
                <a:solidFill>
                  <a:srgbClr val="0070C0"/>
                </a:solidFill>
              </a:rPr>
              <a:t>1</a:t>
            </a:r>
            <a:r>
              <a:rPr lang="en-US" sz="2700" baseline="30000" dirty="0" smtClean="0">
                <a:solidFill>
                  <a:srgbClr val="0070C0"/>
                </a:solidFill>
              </a:rPr>
              <a:t>st</a:t>
            </a:r>
            <a:r>
              <a:rPr lang="en-US" sz="2700" dirty="0" smtClean="0">
                <a:solidFill>
                  <a:srgbClr val="0070C0"/>
                </a:solidFill>
              </a:rPr>
              <a:t> trimester, 0.1-2.5 </a:t>
            </a:r>
            <a:r>
              <a:rPr lang="en-US" sz="2700" dirty="0" err="1" smtClean="0">
                <a:solidFill>
                  <a:srgbClr val="0070C0"/>
                </a:solidFill>
              </a:rPr>
              <a:t>mIU</a:t>
            </a:r>
            <a:r>
              <a:rPr lang="en-US" sz="2700" dirty="0" smtClean="0">
                <a:solidFill>
                  <a:srgbClr val="0070C0"/>
                </a:solidFill>
              </a:rPr>
              <a:t>/L; 2</a:t>
            </a:r>
            <a:r>
              <a:rPr lang="en-US" sz="2700" baseline="30000" dirty="0" smtClean="0">
                <a:solidFill>
                  <a:srgbClr val="0070C0"/>
                </a:solidFill>
              </a:rPr>
              <a:t>nd</a:t>
            </a:r>
            <a:r>
              <a:rPr lang="en-US" sz="2700" dirty="0" smtClean="0">
                <a:solidFill>
                  <a:srgbClr val="0070C0"/>
                </a:solidFill>
              </a:rPr>
              <a:t> trimester,</a:t>
            </a:r>
            <a:br>
              <a:rPr lang="en-US" sz="2700" dirty="0" smtClean="0">
                <a:solidFill>
                  <a:srgbClr val="0070C0"/>
                </a:solidFill>
              </a:rPr>
            </a:br>
            <a:r>
              <a:rPr lang="en-US" sz="2700" dirty="0" smtClean="0">
                <a:solidFill>
                  <a:srgbClr val="0070C0"/>
                </a:solidFill>
              </a:rPr>
              <a:t>0.2-3.0 </a:t>
            </a:r>
            <a:r>
              <a:rPr lang="en-US" sz="2700" dirty="0" err="1" smtClean="0">
                <a:solidFill>
                  <a:srgbClr val="0070C0"/>
                </a:solidFill>
              </a:rPr>
              <a:t>mIU</a:t>
            </a:r>
            <a:r>
              <a:rPr lang="en-US" sz="2700" dirty="0" smtClean="0">
                <a:solidFill>
                  <a:srgbClr val="0070C0"/>
                </a:solidFill>
              </a:rPr>
              <a:t>/L; 3</a:t>
            </a:r>
            <a:r>
              <a:rPr lang="en-US" sz="2700" baseline="30000" dirty="0" smtClean="0">
                <a:solidFill>
                  <a:srgbClr val="0070C0"/>
                </a:solidFill>
              </a:rPr>
              <a:t>rd</a:t>
            </a:r>
            <a:r>
              <a:rPr lang="en-US" sz="2700" dirty="0" smtClean="0">
                <a:solidFill>
                  <a:srgbClr val="0070C0"/>
                </a:solidFill>
              </a:rPr>
              <a:t> trimester, 0.3-3.0 </a:t>
            </a:r>
            <a:r>
              <a:rPr lang="en-US" sz="2700" dirty="0" err="1" smtClean="0">
                <a:solidFill>
                  <a:srgbClr val="0070C0"/>
                </a:solidFill>
              </a:rPr>
              <a:t>mIU</a:t>
            </a:r>
            <a:r>
              <a:rPr lang="en-US" sz="2700" dirty="0" smtClean="0">
                <a:solidFill>
                  <a:srgbClr val="0070C0"/>
                </a:solidFill>
              </a:rPr>
              <a:t>/L                                                                              </a:t>
            </a:r>
          </a:p>
        </p:txBody>
      </p:sp>
      <p:sp>
        <p:nvSpPr>
          <p:cNvPr id="4" name="Rectangle 3"/>
          <p:cNvSpPr/>
          <p:nvPr/>
        </p:nvSpPr>
        <p:spPr>
          <a:xfrm>
            <a:off x="785786" y="6407371"/>
            <a:ext cx="3456384" cy="307777"/>
          </a:xfrm>
          <a:prstGeom prst="rect">
            <a:avLst/>
          </a:prstGeom>
        </p:spPr>
        <p:txBody>
          <a:bodyPr wrap="square">
            <a:spAutoFit/>
          </a:bodyPr>
          <a:lstStyle/>
          <a:p>
            <a:r>
              <a:rPr lang="en-US" sz="1400" dirty="0" smtClean="0"/>
              <a:t>Thyroid 2011; 21: 1081-1125</a:t>
            </a:r>
            <a:endParaRPr lang="en-US" sz="14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328592"/>
          </a:xfrm>
        </p:spPr>
        <p:txBody>
          <a:bodyPr>
            <a:normAutofit fontScale="92500" lnSpcReduction="20000"/>
          </a:bodyPr>
          <a:lstStyle/>
          <a:p>
            <a:pPr>
              <a:buClr>
                <a:srgbClr val="C00000"/>
              </a:buClr>
            </a:pPr>
            <a:r>
              <a:rPr lang="en-US" dirty="0" smtClean="0">
                <a:solidFill>
                  <a:srgbClr val="FF0000"/>
                </a:solidFill>
                <a:latin typeface="Times New Roman" pitchFamily="18" charset="0"/>
                <a:cs typeface="Times New Roman" pitchFamily="18" charset="0"/>
              </a:rPr>
              <a:t>High </a:t>
            </a:r>
            <a:r>
              <a:rPr lang="en-US" dirty="0">
                <a:solidFill>
                  <a:srgbClr val="FF0000"/>
                </a:solidFill>
                <a:latin typeface="Times New Roman" pitchFamily="18" charset="0"/>
                <a:cs typeface="Times New Roman" pitchFamily="18" charset="0"/>
              </a:rPr>
              <a:t>TBG </a:t>
            </a:r>
            <a:r>
              <a:rPr lang="en-US" dirty="0">
                <a:solidFill>
                  <a:schemeClr val="accent1">
                    <a:lumMod val="75000"/>
                  </a:schemeClr>
                </a:solidFill>
                <a:latin typeface="Times New Roman" pitchFamily="18" charset="0"/>
                <a:cs typeface="Times New Roman" pitchFamily="18" charset="0"/>
              </a:rPr>
              <a:t>concentrations </a:t>
            </a:r>
            <a:r>
              <a:rPr lang="en-US" dirty="0" smtClean="0">
                <a:solidFill>
                  <a:schemeClr val="accent1">
                    <a:lumMod val="75000"/>
                  </a:schemeClr>
                </a:solidFill>
                <a:latin typeface="Times New Roman" pitchFamily="18" charset="0"/>
                <a:cs typeface="Times New Roman" pitchFamily="18" charset="0"/>
              </a:rPr>
              <a:t>result </a:t>
            </a:r>
            <a:r>
              <a:rPr lang="en-US" dirty="0">
                <a:solidFill>
                  <a:srgbClr val="FF0000"/>
                </a:solidFill>
                <a:latin typeface="Times New Roman" pitchFamily="18" charset="0"/>
                <a:cs typeface="Times New Roman" pitchFamily="18" charset="0"/>
              </a:rPr>
              <a:t>in higher FT4 </a:t>
            </a:r>
            <a:r>
              <a:rPr lang="en-US" dirty="0" smtClean="0">
                <a:solidFill>
                  <a:srgbClr val="FF0000"/>
                </a:solidFill>
                <a:latin typeface="Times New Roman" pitchFamily="18" charset="0"/>
                <a:cs typeface="Times New Roman" pitchFamily="18" charset="0"/>
              </a:rPr>
              <a:t>values. </a:t>
            </a:r>
            <a:r>
              <a:rPr lang="en-US" dirty="0" smtClean="0">
                <a:solidFill>
                  <a:srgbClr val="00B050"/>
                </a:solidFill>
                <a:latin typeface="Times New Roman" pitchFamily="18" charset="0"/>
                <a:cs typeface="Times New Roman" pitchFamily="18" charset="0"/>
              </a:rPr>
              <a:t>Low </a:t>
            </a:r>
            <a:r>
              <a:rPr lang="en-US" dirty="0">
                <a:solidFill>
                  <a:srgbClr val="00B050"/>
                </a:solidFill>
                <a:latin typeface="Times New Roman" pitchFamily="18" charset="0"/>
                <a:cs typeface="Times New Roman" pitchFamily="18" charset="0"/>
              </a:rPr>
              <a:t>albumin </a:t>
            </a:r>
            <a:r>
              <a:rPr lang="en-US" dirty="0">
                <a:solidFill>
                  <a:schemeClr val="accent1">
                    <a:lumMod val="75000"/>
                  </a:schemeClr>
                </a:solidFill>
                <a:latin typeface="Times New Roman" pitchFamily="18" charset="0"/>
                <a:cs typeface="Times New Roman" pitchFamily="18" charset="0"/>
              </a:rPr>
              <a:t>in serum </a:t>
            </a:r>
            <a:r>
              <a:rPr lang="en-US" dirty="0" smtClean="0">
                <a:solidFill>
                  <a:schemeClr val="accent1">
                    <a:lumMod val="75000"/>
                  </a:schemeClr>
                </a:solidFill>
                <a:latin typeface="Times New Roman" pitchFamily="18" charset="0"/>
                <a:cs typeface="Times New Roman" pitchFamily="18" charset="0"/>
              </a:rPr>
              <a:t>will </a:t>
            </a:r>
            <a:r>
              <a:rPr lang="en-US" dirty="0">
                <a:solidFill>
                  <a:schemeClr val="accent1">
                    <a:lumMod val="75000"/>
                  </a:schemeClr>
                </a:solidFill>
                <a:latin typeface="Times New Roman" pitchFamily="18" charset="0"/>
                <a:cs typeface="Times New Roman" pitchFamily="18" charset="0"/>
              </a:rPr>
              <a:t>yield </a:t>
            </a:r>
            <a:r>
              <a:rPr lang="en-US" dirty="0">
                <a:solidFill>
                  <a:srgbClr val="00B050"/>
                </a:solidFill>
                <a:latin typeface="Times New Roman" pitchFamily="18" charset="0"/>
                <a:cs typeface="Times New Roman" pitchFamily="18" charset="0"/>
              </a:rPr>
              <a:t>lower FT4 values</a:t>
            </a:r>
            <a:r>
              <a:rPr lang="en-US" dirty="0" smtClean="0">
                <a:solidFill>
                  <a:schemeClr val="accent1">
                    <a:lumMod val="75000"/>
                  </a:schemeClr>
                </a:solidFill>
                <a:latin typeface="Times New Roman" pitchFamily="18" charset="0"/>
                <a:cs typeface="Times New Roman" pitchFamily="18" charset="0"/>
              </a:rPr>
              <a:t>.</a:t>
            </a:r>
          </a:p>
          <a:p>
            <a:pPr>
              <a:buClr>
                <a:srgbClr val="C00000"/>
              </a:buClr>
            </a:pPr>
            <a:r>
              <a:rPr lang="en-US" dirty="0" smtClean="0">
                <a:solidFill>
                  <a:schemeClr val="accent1">
                    <a:lumMod val="75000"/>
                  </a:schemeClr>
                </a:solidFill>
                <a:latin typeface="Times New Roman" pitchFamily="18" charset="0"/>
                <a:cs typeface="Times New Roman" pitchFamily="18" charset="0"/>
              </a:rPr>
              <a:t>In pregnant </a:t>
            </a:r>
            <a:r>
              <a:rPr lang="en-US" dirty="0">
                <a:solidFill>
                  <a:schemeClr val="accent1">
                    <a:lumMod val="75000"/>
                  </a:schemeClr>
                </a:solidFill>
                <a:latin typeface="Times New Roman" pitchFamily="18" charset="0"/>
                <a:cs typeface="Times New Roman" pitchFamily="18" charset="0"/>
              </a:rPr>
              <a:t>women </a:t>
            </a:r>
            <a:r>
              <a:rPr lang="en-US" dirty="0" smtClean="0">
                <a:solidFill>
                  <a:schemeClr val="accent1">
                    <a:lumMod val="75000"/>
                  </a:schemeClr>
                </a:solidFill>
                <a:latin typeface="Times New Roman" pitchFamily="18" charset="0"/>
                <a:cs typeface="Times New Roman" pitchFamily="18" charset="0"/>
              </a:rPr>
              <a:t>higher </a:t>
            </a:r>
            <a:r>
              <a:rPr lang="en-US" dirty="0">
                <a:solidFill>
                  <a:schemeClr val="accent1">
                    <a:lumMod val="75000"/>
                  </a:schemeClr>
                </a:solidFill>
                <a:latin typeface="Times New Roman" pitchFamily="18" charset="0"/>
                <a:cs typeface="Times New Roman" pitchFamily="18" charset="0"/>
              </a:rPr>
              <a:t>concentrations of TBG and NEFA and </a:t>
            </a:r>
            <a:r>
              <a:rPr lang="en-US" dirty="0" smtClean="0">
                <a:solidFill>
                  <a:schemeClr val="accent1">
                    <a:lumMod val="75000"/>
                  </a:schemeClr>
                </a:solidFill>
                <a:latin typeface="Times New Roman" pitchFamily="18" charset="0"/>
                <a:cs typeface="Times New Roman" pitchFamily="18" charset="0"/>
              </a:rPr>
              <a:t>lower </a:t>
            </a:r>
            <a:r>
              <a:rPr lang="en-US" dirty="0">
                <a:solidFill>
                  <a:schemeClr val="accent1">
                    <a:lumMod val="75000"/>
                  </a:schemeClr>
                </a:solidFill>
                <a:latin typeface="Times New Roman" pitchFamily="18" charset="0"/>
                <a:cs typeface="Times New Roman" pitchFamily="18" charset="0"/>
              </a:rPr>
              <a:t>concentrations of albumin relative to sera of non-pregnant </a:t>
            </a:r>
            <a:endParaRPr lang="en-US" dirty="0" smtClean="0">
              <a:solidFill>
                <a:schemeClr val="accent1">
                  <a:lumMod val="75000"/>
                </a:schemeClr>
              </a:solidFill>
              <a:latin typeface="Times New Roman" pitchFamily="18" charset="0"/>
              <a:cs typeface="Times New Roman" pitchFamily="18" charset="0"/>
            </a:endParaRPr>
          </a:p>
          <a:p>
            <a:pPr>
              <a:buClr>
                <a:srgbClr val="C00000"/>
              </a:buClr>
            </a:pPr>
            <a:r>
              <a:rPr lang="en-US" dirty="0" smtClean="0">
                <a:solidFill>
                  <a:schemeClr val="accent1">
                    <a:lumMod val="75000"/>
                  </a:schemeClr>
                </a:solidFill>
                <a:latin typeface="Times New Roman" pitchFamily="18" charset="0"/>
                <a:cs typeface="Times New Roman" pitchFamily="18" charset="0"/>
              </a:rPr>
              <a:t>Seven </a:t>
            </a:r>
            <a:r>
              <a:rPr lang="en-US" dirty="0">
                <a:solidFill>
                  <a:schemeClr val="accent1">
                    <a:lumMod val="75000"/>
                  </a:schemeClr>
                </a:solidFill>
                <a:latin typeface="Times New Roman" pitchFamily="18" charset="0"/>
                <a:cs typeface="Times New Roman" pitchFamily="18" charset="0"/>
              </a:rPr>
              <a:t>commercial FT4 immunoassays in 23 </a:t>
            </a:r>
            <a:r>
              <a:rPr lang="en-US" dirty="0" err="1">
                <a:solidFill>
                  <a:schemeClr val="accent1">
                    <a:lumMod val="75000"/>
                  </a:schemeClr>
                </a:solidFill>
                <a:latin typeface="Times New Roman" pitchFamily="18" charset="0"/>
                <a:cs typeface="Times New Roman" pitchFamily="18" charset="0"/>
              </a:rPr>
              <a:t>euthyroid</a:t>
            </a:r>
            <a:r>
              <a:rPr lang="en-US" dirty="0">
                <a:solidFill>
                  <a:schemeClr val="accent1">
                    <a:lumMod val="75000"/>
                  </a:schemeClr>
                </a:solidFill>
                <a:latin typeface="Times New Roman" pitchFamily="18" charset="0"/>
                <a:cs typeface="Times New Roman" pitchFamily="18" charset="0"/>
              </a:rPr>
              <a:t> women at </a:t>
            </a:r>
            <a:r>
              <a:rPr lang="en-US" dirty="0" smtClean="0">
                <a:solidFill>
                  <a:schemeClr val="accent1">
                    <a:lumMod val="75000"/>
                  </a:schemeClr>
                </a:solidFill>
                <a:latin typeface="Times New Roman" pitchFamily="18" charset="0"/>
                <a:cs typeface="Times New Roman" pitchFamily="18" charset="0"/>
              </a:rPr>
              <a:t>term: </a:t>
            </a:r>
          </a:p>
          <a:p>
            <a:pPr>
              <a:buClr>
                <a:srgbClr val="C00000"/>
              </a:buClr>
              <a:buNone/>
            </a:pPr>
            <a:endParaRPr lang="en-US" dirty="0" smtClean="0">
              <a:solidFill>
                <a:schemeClr val="accent1">
                  <a:lumMod val="75000"/>
                </a:schemeClr>
              </a:solidFill>
              <a:latin typeface="Times New Roman" pitchFamily="18" charset="0"/>
              <a:cs typeface="Times New Roman" pitchFamily="18" charset="0"/>
            </a:endParaRPr>
          </a:p>
          <a:p>
            <a:pPr lvl="2">
              <a:buClr>
                <a:srgbClr val="C00000"/>
              </a:buClr>
              <a:buNone/>
            </a:pPr>
            <a:r>
              <a:rPr lang="en-US" dirty="0" smtClean="0">
                <a:solidFill>
                  <a:srgbClr val="00B050"/>
                </a:solidFill>
                <a:latin typeface="Times New Roman" pitchFamily="18" charset="0"/>
                <a:cs typeface="Times New Roman" pitchFamily="18" charset="0"/>
              </a:rPr>
              <a:t>Albumin-dependent </a:t>
            </a:r>
            <a:r>
              <a:rPr lang="en-US" dirty="0">
                <a:solidFill>
                  <a:srgbClr val="00B050"/>
                </a:solidFill>
                <a:latin typeface="Times New Roman" pitchFamily="18" charset="0"/>
                <a:cs typeface="Times New Roman" pitchFamily="18" charset="0"/>
              </a:rPr>
              <a:t>methods showed marked negative </a:t>
            </a:r>
            <a:r>
              <a:rPr lang="en-US" dirty="0" smtClean="0">
                <a:solidFill>
                  <a:srgbClr val="00B050"/>
                </a:solidFill>
                <a:latin typeface="Times New Roman" pitchFamily="18" charset="0"/>
                <a:cs typeface="Times New Roman" pitchFamily="18" charset="0"/>
              </a:rPr>
              <a:t>bias </a:t>
            </a:r>
            <a:r>
              <a:rPr lang="en-US" dirty="0" smtClean="0">
                <a:solidFill>
                  <a:schemeClr val="accent1">
                    <a:lumMod val="75000"/>
                  </a:schemeClr>
                </a:solidFill>
                <a:latin typeface="Times New Roman" pitchFamily="18" charset="0"/>
                <a:cs typeface="Times New Roman" pitchFamily="18" charset="0"/>
              </a:rPr>
              <a:t>with </a:t>
            </a:r>
            <a:r>
              <a:rPr lang="en-US" dirty="0">
                <a:solidFill>
                  <a:schemeClr val="accent1">
                    <a:lumMod val="75000"/>
                  </a:schemeClr>
                </a:solidFill>
                <a:latin typeface="Times New Roman" pitchFamily="18" charset="0"/>
                <a:cs typeface="Times New Roman" pitchFamily="18" charset="0"/>
              </a:rPr>
              <a:t>up to 50% of subnormal </a:t>
            </a:r>
            <a:r>
              <a:rPr lang="en-US" dirty="0" smtClean="0">
                <a:solidFill>
                  <a:schemeClr val="accent1">
                    <a:lumMod val="75000"/>
                  </a:schemeClr>
                </a:solidFill>
                <a:latin typeface="Times New Roman" pitchFamily="18" charset="0"/>
                <a:cs typeface="Times New Roman" pitchFamily="18" charset="0"/>
              </a:rPr>
              <a:t>values</a:t>
            </a:r>
          </a:p>
          <a:p>
            <a:pPr lvl="2">
              <a:buClr>
                <a:srgbClr val="C00000"/>
              </a:buClr>
              <a:buNone/>
            </a:pPr>
            <a:r>
              <a:rPr lang="en-US" dirty="0" smtClean="0">
                <a:solidFill>
                  <a:srgbClr val="00B050"/>
                </a:solidFill>
                <a:latin typeface="Times New Roman" pitchFamily="18" charset="0"/>
                <a:cs typeface="Times New Roman" pitchFamily="18" charset="0"/>
              </a:rPr>
              <a:t>Other </a:t>
            </a:r>
            <a:r>
              <a:rPr lang="en-US" dirty="0">
                <a:solidFill>
                  <a:srgbClr val="00B050"/>
                </a:solidFill>
                <a:latin typeface="Times New Roman" pitchFamily="18" charset="0"/>
                <a:cs typeface="Times New Roman" pitchFamily="18" charset="0"/>
              </a:rPr>
              <a:t>methods gave values above their non-pregnant reference </a:t>
            </a:r>
            <a:r>
              <a:rPr lang="en-US" dirty="0">
                <a:solidFill>
                  <a:schemeClr val="accent1">
                    <a:lumMod val="75000"/>
                  </a:schemeClr>
                </a:solidFill>
                <a:latin typeface="Times New Roman" pitchFamily="18" charset="0"/>
                <a:cs typeface="Times New Roman" pitchFamily="18" charset="0"/>
              </a:rPr>
              <a:t>values</a:t>
            </a:r>
          </a:p>
        </p:txBody>
      </p:sp>
      <p:sp>
        <p:nvSpPr>
          <p:cNvPr id="4" name="TextBox 3"/>
          <p:cNvSpPr txBox="1"/>
          <p:nvPr/>
        </p:nvSpPr>
        <p:spPr>
          <a:xfrm>
            <a:off x="1547664" y="404664"/>
            <a:ext cx="6151043" cy="553998"/>
          </a:xfrm>
          <a:prstGeom prst="rect">
            <a:avLst/>
          </a:prstGeom>
          <a:noFill/>
        </p:spPr>
        <p:txBody>
          <a:bodyPr wrap="none" rtlCol="0">
            <a:spAutoFit/>
          </a:bodyPr>
          <a:lstStyle/>
          <a:p>
            <a:r>
              <a:rPr lang="en-US" sz="3000" b="1" dirty="0" smtClean="0">
                <a:solidFill>
                  <a:srgbClr val="C00000"/>
                </a:solidFill>
                <a:latin typeface="Albertus Extra Bold" pitchFamily="34" charset="0"/>
                <a:ea typeface="+mj-ea"/>
                <a:cs typeface="Aharoni" pitchFamily="2" charset="-79"/>
              </a:rPr>
              <a:t>Problems with FT4 in pregnancy</a:t>
            </a:r>
            <a:endParaRPr lang="en-US" sz="3000" b="1" dirty="0">
              <a:solidFill>
                <a:srgbClr val="C00000"/>
              </a:solidFill>
              <a:latin typeface="Albertus Extra Bold" pitchFamily="34" charset="0"/>
              <a:ea typeface="+mj-ea"/>
              <a:cs typeface="Aharoni" pitchFamily="2" charset="-79"/>
            </a:endParaRPr>
          </a:p>
        </p:txBody>
      </p:sp>
      <p:sp>
        <p:nvSpPr>
          <p:cNvPr id="5" name="TextBox 4"/>
          <p:cNvSpPr txBox="1"/>
          <p:nvPr/>
        </p:nvSpPr>
        <p:spPr>
          <a:xfrm>
            <a:off x="179512" y="6381328"/>
            <a:ext cx="3217547" cy="461665"/>
          </a:xfrm>
          <a:prstGeom prst="rect">
            <a:avLst/>
          </a:prstGeom>
          <a:noFill/>
        </p:spPr>
        <p:txBody>
          <a:bodyPr wrap="none" rtlCol="0">
            <a:spAutoFit/>
          </a:bodyPr>
          <a:lstStyle/>
          <a:p>
            <a:r>
              <a:rPr lang="en-US" sz="1200" dirty="0" err="1" smtClean="0">
                <a:solidFill>
                  <a:srgbClr val="002060"/>
                </a:solidFill>
              </a:rPr>
              <a:t>Herbomes</a:t>
            </a:r>
            <a:r>
              <a:rPr lang="en-US" sz="1200" dirty="0" smtClean="0">
                <a:solidFill>
                  <a:srgbClr val="002060"/>
                </a:solidFill>
              </a:rPr>
              <a:t> M et al.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Chem</a:t>
            </a:r>
            <a:r>
              <a:rPr lang="en-US" sz="1200" dirty="0" smtClean="0">
                <a:solidFill>
                  <a:srgbClr val="002060"/>
                </a:solidFill>
              </a:rPr>
              <a:t> Lab 2003; 41: 942</a:t>
            </a:r>
          </a:p>
          <a:p>
            <a:r>
              <a:rPr lang="en-US" sz="1200" dirty="0" err="1" smtClean="0">
                <a:solidFill>
                  <a:srgbClr val="002060"/>
                </a:solidFill>
              </a:rPr>
              <a:t>Roti</a:t>
            </a:r>
            <a:r>
              <a:rPr lang="en-US" sz="1200" dirty="0" smtClean="0">
                <a:solidFill>
                  <a:srgbClr val="002060"/>
                </a:solidFill>
              </a:rPr>
              <a:t> E. J </a:t>
            </a:r>
            <a:r>
              <a:rPr lang="en-US" sz="1200" dirty="0" err="1" smtClean="0">
                <a:solidFill>
                  <a:srgbClr val="002060"/>
                </a:solidFill>
              </a:rPr>
              <a:t>Endocrinol</a:t>
            </a:r>
            <a:r>
              <a:rPr lang="en-US" sz="1200" dirty="0" smtClean="0">
                <a:solidFill>
                  <a:srgbClr val="002060"/>
                </a:solidFill>
              </a:rPr>
              <a:t>  Invest 1991; 14: 1-9</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09464"/>
            <a:ext cx="8229600" cy="5415880"/>
          </a:xfrm>
        </p:spPr>
        <p:txBody>
          <a:bodyPr>
            <a:normAutofit/>
          </a:bodyPr>
          <a:lstStyle/>
          <a:p>
            <a:pPr algn="just">
              <a:lnSpc>
                <a:spcPct val="150000"/>
              </a:lnSpc>
              <a:buNone/>
            </a:pPr>
            <a:r>
              <a:rPr lang="en-US" sz="2700" dirty="0" smtClean="0">
                <a:solidFill>
                  <a:schemeClr val="accent1">
                    <a:lumMod val="75000"/>
                  </a:schemeClr>
                </a:solidFill>
                <a:latin typeface="Times New Roman" pitchFamily="18" charset="0"/>
                <a:cs typeface="Times New Roman" pitchFamily="18" charset="0"/>
              </a:rPr>
              <a:t>   The </a:t>
            </a:r>
            <a:r>
              <a:rPr lang="en-US" sz="2700" dirty="0">
                <a:solidFill>
                  <a:schemeClr val="accent1">
                    <a:lumMod val="75000"/>
                  </a:schemeClr>
                </a:solidFill>
                <a:latin typeface="Times New Roman" pitchFamily="18" charset="0"/>
                <a:cs typeface="Times New Roman" pitchFamily="18" charset="0"/>
              </a:rPr>
              <a:t>latest development in the field of FT4 analysis is to measure free thyroid hormones in the </a:t>
            </a:r>
            <a:r>
              <a:rPr lang="en-US" sz="2700" dirty="0" err="1">
                <a:solidFill>
                  <a:srgbClr val="00B050"/>
                </a:solidFill>
                <a:latin typeface="Times New Roman" pitchFamily="18" charset="0"/>
                <a:cs typeface="Times New Roman" pitchFamily="18" charset="0"/>
              </a:rPr>
              <a:t>dialysate</a:t>
            </a:r>
            <a:r>
              <a:rPr lang="en-US" sz="2700" dirty="0">
                <a:solidFill>
                  <a:schemeClr val="accent1">
                    <a:lumMod val="75000"/>
                  </a:schemeClr>
                </a:solidFill>
                <a:latin typeface="Times New Roman" pitchFamily="18" charset="0"/>
                <a:cs typeface="Times New Roman" pitchFamily="18" charset="0"/>
              </a:rPr>
              <a:t> or </a:t>
            </a:r>
            <a:r>
              <a:rPr lang="en-US" sz="2700" dirty="0" err="1">
                <a:solidFill>
                  <a:srgbClr val="00B050"/>
                </a:solidFill>
                <a:latin typeface="Times New Roman" pitchFamily="18" charset="0"/>
                <a:cs typeface="Times New Roman" pitchFamily="18" charset="0"/>
              </a:rPr>
              <a:t>ultrafiltrate</a:t>
            </a:r>
            <a:r>
              <a:rPr lang="en-US" sz="2700" dirty="0">
                <a:solidFill>
                  <a:schemeClr val="accent1">
                    <a:lumMod val="75000"/>
                  </a:schemeClr>
                </a:solidFill>
                <a:latin typeface="Times New Roman" pitchFamily="18" charset="0"/>
                <a:cs typeface="Times New Roman" pitchFamily="18" charset="0"/>
              </a:rPr>
              <a:t> using online </a:t>
            </a:r>
            <a:r>
              <a:rPr lang="en-US" sz="2700" dirty="0">
                <a:solidFill>
                  <a:srgbClr val="00B050"/>
                </a:solidFill>
                <a:latin typeface="Times New Roman" pitchFamily="18" charset="0"/>
                <a:cs typeface="Times New Roman" pitchFamily="18" charset="0"/>
              </a:rPr>
              <a:t>solid phase extraction - liquid chromatography/tandem mass </a:t>
            </a:r>
            <a:r>
              <a:rPr lang="en-US" sz="2700" dirty="0" smtClean="0">
                <a:solidFill>
                  <a:srgbClr val="00B050"/>
                </a:solidFill>
                <a:latin typeface="Times New Roman" pitchFamily="18" charset="0"/>
                <a:cs typeface="Times New Roman" pitchFamily="18" charset="0"/>
              </a:rPr>
              <a:t>spectrometry.</a:t>
            </a:r>
          </a:p>
          <a:p>
            <a:pPr algn="just">
              <a:lnSpc>
                <a:spcPct val="150000"/>
              </a:lnSpc>
              <a:buNone/>
            </a:pPr>
            <a:r>
              <a:rPr lang="en-US" sz="2700" dirty="0" smtClean="0">
                <a:solidFill>
                  <a:srgbClr val="FF0000"/>
                </a:solidFill>
                <a:latin typeface="Times New Roman" pitchFamily="18" charset="0"/>
                <a:cs typeface="Times New Roman" pitchFamily="18" charset="0"/>
              </a:rPr>
              <a:t>   </a:t>
            </a:r>
            <a:r>
              <a:rPr lang="en-US" sz="2700" dirty="0" smtClean="0">
                <a:solidFill>
                  <a:schemeClr val="accent1">
                    <a:lumMod val="75000"/>
                  </a:schemeClr>
                </a:solidFill>
                <a:latin typeface="Times New Roman" pitchFamily="18" charset="0"/>
                <a:cs typeface="Times New Roman" pitchFamily="18" charset="0"/>
              </a:rPr>
              <a:t>The </a:t>
            </a:r>
            <a:r>
              <a:rPr lang="en-US" sz="2700" dirty="0">
                <a:solidFill>
                  <a:schemeClr val="accent1">
                    <a:lumMod val="75000"/>
                  </a:schemeClr>
                </a:solidFill>
                <a:latin typeface="Times New Roman" pitchFamily="18" charset="0"/>
                <a:cs typeface="Times New Roman" pitchFamily="18" charset="0"/>
              </a:rPr>
              <a:t>95% FT4 reference intervals decreased gradually with advancing gestational age: from 1.08-1.82 </a:t>
            </a:r>
            <a:r>
              <a:rPr lang="en-US" sz="2700" dirty="0" err="1">
                <a:solidFill>
                  <a:schemeClr val="accent1">
                    <a:lumMod val="75000"/>
                  </a:schemeClr>
                </a:solidFill>
                <a:latin typeface="Times New Roman" pitchFamily="18" charset="0"/>
                <a:cs typeface="Times New Roman" pitchFamily="18" charset="0"/>
              </a:rPr>
              <a:t>ng</a:t>
            </a:r>
            <a:r>
              <a:rPr lang="en-US" sz="2700" dirty="0">
                <a:solidFill>
                  <a:schemeClr val="accent1">
                    <a:lumMod val="75000"/>
                  </a:schemeClr>
                </a:solidFill>
                <a:latin typeface="Times New Roman" pitchFamily="18" charset="0"/>
                <a:cs typeface="Times New Roman" pitchFamily="18" charset="0"/>
              </a:rPr>
              <a:t>/</a:t>
            </a:r>
            <a:r>
              <a:rPr lang="en-US" sz="2700" dirty="0" err="1">
                <a:solidFill>
                  <a:schemeClr val="accent1">
                    <a:lumMod val="75000"/>
                  </a:schemeClr>
                </a:solidFill>
                <a:latin typeface="Times New Roman" pitchFamily="18" charset="0"/>
                <a:cs typeface="Times New Roman" pitchFamily="18" charset="0"/>
              </a:rPr>
              <a:t>dL</a:t>
            </a:r>
            <a:r>
              <a:rPr lang="en-US" sz="2700" dirty="0">
                <a:solidFill>
                  <a:schemeClr val="accent1">
                    <a:lumMod val="75000"/>
                  </a:schemeClr>
                </a:solidFill>
                <a:latin typeface="Times New Roman" pitchFamily="18" charset="0"/>
                <a:cs typeface="Times New Roman" pitchFamily="18" charset="0"/>
              </a:rPr>
              <a:t> in week 14 to 0.86-1.53 </a:t>
            </a:r>
            <a:r>
              <a:rPr lang="en-US" sz="2700" dirty="0" err="1">
                <a:solidFill>
                  <a:schemeClr val="accent1">
                    <a:lumMod val="75000"/>
                  </a:schemeClr>
                </a:solidFill>
                <a:latin typeface="Times New Roman" pitchFamily="18" charset="0"/>
                <a:cs typeface="Times New Roman" pitchFamily="18" charset="0"/>
              </a:rPr>
              <a:t>ng</a:t>
            </a:r>
            <a:r>
              <a:rPr lang="en-US" sz="2700" dirty="0">
                <a:solidFill>
                  <a:schemeClr val="accent1">
                    <a:lumMod val="75000"/>
                  </a:schemeClr>
                </a:solidFill>
                <a:latin typeface="Times New Roman" pitchFamily="18" charset="0"/>
                <a:cs typeface="Times New Roman" pitchFamily="18" charset="0"/>
              </a:rPr>
              <a:t>/dl in week 20</a:t>
            </a:r>
          </a:p>
        </p:txBody>
      </p:sp>
      <p:sp>
        <p:nvSpPr>
          <p:cNvPr id="4" name="TextBox 3"/>
          <p:cNvSpPr txBox="1"/>
          <p:nvPr/>
        </p:nvSpPr>
        <p:spPr>
          <a:xfrm>
            <a:off x="1456705" y="404664"/>
            <a:ext cx="5743880" cy="553998"/>
          </a:xfrm>
          <a:prstGeom prst="rect">
            <a:avLst/>
          </a:prstGeom>
          <a:noFill/>
        </p:spPr>
        <p:txBody>
          <a:bodyPr wrap="none" rtlCol="0">
            <a:spAutoFit/>
          </a:bodyPr>
          <a:lstStyle/>
          <a:p>
            <a:pPr algn="ctr"/>
            <a:r>
              <a:rPr lang="en-US" sz="3000" b="1" dirty="0" smtClean="0">
                <a:solidFill>
                  <a:srgbClr val="C00000"/>
                </a:solidFill>
                <a:latin typeface="Albertus Extra Bold" pitchFamily="34" charset="0"/>
                <a:ea typeface="+mj-ea"/>
                <a:cs typeface="Aharoni" pitchFamily="2" charset="-79"/>
              </a:rPr>
              <a:t>Accurate Measurement of FT4</a:t>
            </a:r>
            <a:endParaRPr lang="en-US" sz="3000" b="1" dirty="0">
              <a:solidFill>
                <a:srgbClr val="C00000"/>
              </a:solidFill>
              <a:latin typeface="Albertus Extra Bold" pitchFamily="34" charset="0"/>
              <a:ea typeface="+mj-ea"/>
              <a:cs typeface="Aharoni" pitchFamily="2" charset="-79"/>
            </a:endParaRPr>
          </a:p>
        </p:txBody>
      </p:sp>
      <p:sp>
        <p:nvSpPr>
          <p:cNvPr id="5" name="TextBox 4"/>
          <p:cNvSpPr txBox="1"/>
          <p:nvPr/>
        </p:nvSpPr>
        <p:spPr>
          <a:xfrm>
            <a:off x="179512" y="6536377"/>
            <a:ext cx="2370136" cy="276999"/>
          </a:xfrm>
          <a:prstGeom prst="rect">
            <a:avLst/>
          </a:prstGeom>
          <a:noFill/>
        </p:spPr>
        <p:txBody>
          <a:bodyPr wrap="none" rtlCol="0">
            <a:spAutoFit/>
          </a:bodyPr>
          <a:lstStyle/>
          <a:p>
            <a:r>
              <a:rPr lang="en-US" sz="1200" dirty="0" err="1" smtClean="0">
                <a:solidFill>
                  <a:srgbClr val="002060"/>
                </a:solidFill>
              </a:rPr>
              <a:t>Yue</a:t>
            </a:r>
            <a:r>
              <a:rPr lang="en-US" sz="1200" dirty="0" smtClean="0">
                <a:solidFill>
                  <a:srgbClr val="002060"/>
                </a:solidFill>
              </a:rPr>
              <a:t> et al.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Chem</a:t>
            </a:r>
            <a:r>
              <a:rPr lang="en-US" sz="1200" dirty="0" smtClean="0">
                <a:solidFill>
                  <a:srgbClr val="002060"/>
                </a:solidFill>
              </a:rPr>
              <a:t> 2008; 54: 642</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1" name="Group 51"/>
          <p:cNvGraphicFramePr>
            <a:graphicFrameLocks noGrp="1"/>
          </p:cNvGraphicFramePr>
          <p:nvPr>
            <p:ph/>
          </p:nvPr>
        </p:nvGraphicFramePr>
        <p:xfrm>
          <a:off x="500063" y="2000250"/>
          <a:ext cx="8001024" cy="4054793"/>
        </p:xfrm>
        <a:graphic>
          <a:graphicData uri="http://schemas.openxmlformats.org/drawingml/2006/table">
            <a:tbl>
              <a:tblPr/>
              <a:tblGrid>
                <a:gridCol w="3960812"/>
                <a:gridCol w="4040212"/>
              </a:tblGrid>
              <a:tr h="9763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7030A0"/>
                          </a:solidFill>
                          <a:effectLst/>
                          <a:latin typeface="Times New Roman" pitchFamily="18" charset="0"/>
                          <a:cs typeface="Times New Roman" pitchFamily="18" charset="0"/>
                        </a:rPr>
                        <a:t>Maternal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rgbClr val="7030A0"/>
                          </a:solidFill>
                          <a:effectLst/>
                          <a:latin typeface="Times New Roman" pitchFamily="18" charset="0"/>
                          <a:cs typeface="Times New Roman" pitchFamily="18" charset="0"/>
                        </a:rPr>
                        <a:t>Neonatal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47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Miscarriage</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err="1" smtClean="0">
                          <a:ln>
                            <a:noFill/>
                          </a:ln>
                          <a:solidFill>
                            <a:schemeClr val="accent1">
                              <a:lumMod val="75000"/>
                            </a:schemeClr>
                          </a:solidFill>
                          <a:effectLst/>
                          <a:latin typeface="Times New Roman" pitchFamily="18" charset="0"/>
                          <a:cs typeface="Times New Roman" pitchFamily="18" charset="0"/>
                        </a:rPr>
                        <a:t>Abruptio</a:t>
                      </a: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placenta</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Preterm delivery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Preeclampsia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CHF</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Thyroid storm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Hyperthyroidism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Central hypothyroidism</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Prematurity</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IGR</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Fetal death</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800" b="1" i="0" u="none" strike="noStrike" cap="none" normalizeH="0" baseline="0" dirty="0" smtClean="0">
                          <a:ln>
                            <a:noFill/>
                          </a:ln>
                          <a:solidFill>
                            <a:schemeClr val="accent1">
                              <a:lumMod val="75000"/>
                            </a:schemeClr>
                          </a:solidFill>
                          <a:effectLst/>
                          <a:latin typeface="Times New Roman" pitchFamily="18" charset="0"/>
                          <a:cs typeface="Times New Roman" pitchFamily="18" charset="0"/>
                        </a:rPr>
                        <a:t>? Abnormalities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757" name="Text Box 43"/>
          <p:cNvSpPr txBox="1">
            <a:spLocks noChangeArrowheads="1"/>
          </p:cNvSpPr>
          <p:nvPr/>
        </p:nvSpPr>
        <p:spPr bwMode="auto">
          <a:xfrm>
            <a:off x="1357290" y="428604"/>
            <a:ext cx="6157456" cy="1015663"/>
          </a:xfrm>
          <a:prstGeom prst="rect">
            <a:avLst/>
          </a:prstGeom>
          <a:noFill/>
          <a:ln w="9525">
            <a:noFill/>
            <a:miter lim="800000"/>
            <a:headEnd/>
            <a:tailEnd/>
          </a:ln>
        </p:spPr>
        <p:txBody>
          <a:bodyPr wrap="none">
            <a:spAutoFit/>
          </a:bodyPr>
          <a:lstStyle/>
          <a:p>
            <a:pPr algn="ctr"/>
            <a:r>
              <a:rPr lang="en-US" sz="3000" b="1" dirty="0">
                <a:solidFill>
                  <a:srgbClr val="C00000"/>
                </a:solidFill>
                <a:latin typeface="Albertus Extra Bold" pitchFamily="34" charset="0"/>
                <a:ea typeface="+mj-ea"/>
                <a:cs typeface="Aharoni" pitchFamily="2" charset="-79"/>
              </a:rPr>
              <a:t>Complications of </a:t>
            </a:r>
            <a:r>
              <a:rPr lang="en-US" sz="3000" b="1" dirty="0" err="1">
                <a:solidFill>
                  <a:srgbClr val="C00000"/>
                </a:solidFill>
                <a:latin typeface="Albertus Extra Bold" pitchFamily="34" charset="0"/>
                <a:ea typeface="+mj-ea"/>
                <a:cs typeface="Aharoni" pitchFamily="2" charset="-79"/>
              </a:rPr>
              <a:t>thyrotoxicosis</a:t>
            </a:r>
            <a:r>
              <a:rPr lang="en-US" sz="3000" b="1" dirty="0">
                <a:solidFill>
                  <a:srgbClr val="C00000"/>
                </a:solidFill>
                <a:latin typeface="Albertus Extra Bold" pitchFamily="34" charset="0"/>
                <a:ea typeface="+mj-ea"/>
                <a:cs typeface="Aharoni" pitchFamily="2" charset="-79"/>
              </a:rPr>
              <a:t> </a:t>
            </a:r>
          </a:p>
          <a:p>
            <a:pPr algn="ctr"/>
            <a:r>
              <a:rPr lang="en-US" sz="3000" b="1" dirty="0">
                <a:solidFill>
                  <a:srgbClr val="C00000"/>
                </a:solidFill>
                <a:latin typeface="Albertus Extra Bold" pitchFamily="34" charset="0"/>
                <a:ea typeface="+mj-ea"/>
                <a:cs typeface="Aharoni" pitchFamily="2" charset="-79"/>
              </a:rPr>
              <a:t>in pregnancy</a:t>
            </a:r>
          </a:p>
        </p:txBody>
      </p:sp>
      <p:sp>
        <p:nvSpPr>
          <p:cNvPr id="31758" name="TextBox 4"/>
          <p:cNvSpPr txBox="1">
            <a:spLocks noChangeArrowheads="1"/>
          </p:cNvSpPr>
          <p:nvPr/>
        </p:nvSpPr>
        <p:spPr bwMode="auto">
          <a:xfrm>
            <a:off x="396875" y="6215063"/>
            <a:ext cx="4818063" cy="307975"/>
          </a:xfrm>
          <a:prstGeom prst="rect">
            <a:avLst/>
          </a:prstGeom>
          <a:noFill/>
          <a:ln w="9525">
            <a:noFill/>
            <a:miter lim="800000"/>
            <a:headEnd/>
            <a:tailEnd/>
          </a:ln>
        </p:spPr>
        <p:txBody>
          <a:bodyPr wrap="none">
            <a:spAutoFit/>
          </a:bodyPr>
          <a:lstStyle/>
          <a:p>
            <a:r>
              <a:rPr lang="en-US" sz="1400">
                <a:solidFill>
                  <a:schemeClr val="tx2"/>
                </a:solidFill>
              </a:rPr>
              <a:t>Adopted  from Laurberg P et al. Europ J Endocrinol 2009; 160:1</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9856"/>
            <a:ext cx="8229600" cy="1143000"/>
          </a:xfrm>
        </p:spPr>
        <p:txBody>
          <a:bodyPr>
            <a:noAutofit/>
          </a:bodyPr>
          <a:lstStyle/>
          <a:p>
            <a:pPr>
              <a:lnSpc>
                <a:spcPct val="150000"/>
              </a:lnSpc>
            </a:pPr>
            <a:r>
              <a:rPr lang="en-US" sz="2000" b="1" dirty="0">
                <a:solidFill>
                  <a:srgbClr val="C00000"/>
                </a:solidFill>
                <a:latin typeface="Albertus Extra Bold" pitchFamily="34" charset="0"/>
                <a:cs typeface="Aharoni" pitchFamily="2" charset="-79"/>
              </a:rPr>
              <a:t>WHAT IS THE RECOMMENDED MANAGEMENT OF GRAVES’ HYPERTHYROIDISM IN PREGNANCY?</a:t>
            </a:r>
            <a:br>
              <a:rPr lang="en-US" sz="2000" b="1" dirty="0">
                <a:solidFill>
                  <a:srgbClr val="C00000"/>
                </a:solidFill>
                <a:latin typeface="Albertus Extra Bold" pitchFamily="34" charset="0"/>
                <a:cs typeface="Aharoni" pitchFamily="2" charset="-79"/>
              </a:rPr>
            </a:br>
            <a:endParaRPr lang="en-US" sz="2000" b="1" dirty="0">
              <a:solidFill>
                <a:srgbClr val="C00000"/>
              </a:solidFill>
              <a:latin typeface="Albertus Extra Bold" pitchFamily="34" charset="0"/>
              <a:cs typeface="Aharoni" pitchFamily="2" charset="-79"/>
            </a:endParaRPr>
          </a:p>
        </p:txBody>
      </p:sp>
      <p:sp>
        <p:nvSpPr>
          <p:cNvPr id="3" name="Content Placeholder 2"/>
          <p:cNvSpPr>
            <a:spLocks noGrp="1"/>
          </p:cNvSpPr>
          <p:nvPr>
            <p:ph idx="1"/>
          </p:nvPr>
        </p:nvSpPr>
        <p:spPr>
          <a:xfrm>
            <a:off x="467544" y="2567955"/>
            <a:ext cx="8625136" cy="4389437"/>
          </a:xfrm>
        </p:spPr>
        <p:txBody>
          <a:bodyPr/>
          <a:lstStyle/>
          <a:p>
            <a:pPr>
              <a:lnSpc>
                <a:spcPct val="150000"/>
              </a:lnSpc>
              <a:buClr>
                <a:srgbClr val="C00000"/>
              </a:buClr>
            </a:pPr>
            <a:r>
              <a:rPr lang="en-US" sz="3400" dirty="0" err="1">
                <a:solidFill>
                  <a:srgbClr val="002060"/>
                </a:solidFill>
                <a:latin typeface="Times New Roman" pitchFamily="18" charset="0"/>
                <a:cs typeface="Times New Roman" pitchFamily="18" charset="0"/>
              </a:rPr>
              <a:t>Antithyroid</a:t>
            </a:r>
            <a:r>
              <a:rPr lang="en-US" sz="3400" dirty="0">
                <a:solidFill>
                  <a:srgbClr val="002060"/>
                </a:solidFill>
                <a:latin typeface="Times New Roman" pitchFamily="18" charset="0"/>
                <a:cs typeface="Times New Roman" pitchFamily="18" charset="0"/>
              </a:rPr>
              <a:t> drugs are the mainstay of therapy for hyperthyroidism during pregnancy </a:t>
            </a:r>
          </a:p>
        </p:txBody>
      </p:sp>
      <p:sp>
        <p:nvSpPr>
          <p:cNvPr id="4" name="Rectangle 3"/>
          <p:cNvSpPr/>
          <p:nvPr/>
        </p:nvSpPr>
        <p:spPr>
          <a:xfrm>
            <a:off x="144016" y="6279703"/>
            <a:ext cx="4572000" cy="461665"/>
          </a:xfrm>
          <a:prstGeom prst="rect">
            <a:avLst/>
          </a:prstGeom>
        </p:spPr>
        <p:txBody>
          <a:bodyPr>
            <a:spAutoFit/>
          </a:bodyPr>
          <a:lstStyle/>
          <a:p>
            <a:r>
              <a:rPr lang="en-US" sz="1200" dirty="0" err="1" smtClean="0">
                <a:solidFill>
                  <a:srgbClr val="002060"/>
                </a:solidFill>
              </a:rPr>
              <a:t>Azizi</a:t>
            </a:r>
            <a:r>
              <a:rPr lang="en-US" sz="1200" dirty="0" smtClean="0">
                <a:solidFill>
                  <a:srgbClr val="002060"/>
                </a:solidFill>
              </a:rPr>
              <a:t> F. Expert </a:t>
            </a:r>
            <a:r>
              <a:rPr lang="en-US" sz="1200" dirty="0" err="1" smtClean="0">
                <a:solidFill>
                  <a:srgbClr val="002060"/>
                </a:solidFill>
              </a:rPr>
              <a:t>Opin</a:t>
            </a:r>
            <a:r>
              <a:rPr lang="en-US" sz="1200" dirty="0" smtClean="0">
                <a:solidFill>
                  <a:srgbClr val="002060"/>
                </a:solidFill>
              </a:rPr>
              <a:t> </a:t>
            </a:r>
            <a:r>
              <a:rPr lang="en-US" sz="1200" dirty="0" err="1" smtClean="0">
                <a:solidFill>
                  <a:srgbClr val="002060"/>
                </a:solidFill>
              </a:rPr>
              <a:t>Daug</a:t>
            </a:r>
            <a:r>
              <a:rPr lang="en-US" sz="1200" dirty="0" smtClean="0">
                <a:solidFill>
                  <a:srgbClr val="002060"/>
                </a:solidFill>
              </a:rPr>
              <a:t> </a:t>
            </a:r>
            <a:r>
              <a:rPr lang="en-US" sz="1200" dirty="0" err="1" smtClean="0">
                <a:solidFill>
                  <a:srgbClr val="002060"/>
                </a:solidFill>
              </a:rPr>
              <a:t>saf</a:t>
            </a:r>
            <a:r>
              <a:rPr lang="en-US" sz="1200" dirty="0" smtClean="0">
                <a:solidFill>
                  <a:srgbClr val="002060"/>
                </a:solidFill>
              </a:rPr>
              <a:t> 2006; 5: 107</a:t>
            </a:r>
          </a:p>
          <a:p>
            <a:r>
              <a:rPr lang="en-US" sz="1200" dirty="0" smtClean="0">
                <a:solidFill>
                  <a:srgbClr val="002060"/>
                </a:solidFill>
              </a:rPr>
              <a:t>Mandel SJ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2001; 86: 2354</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Untitled-2"/>
          <p:cNvPicPr>
            <a:picLocks noChangeAspect="1" noChangeArrowheads="1"/>
          </p:cNvPicPr>
          <p:nvPr/>
        </p:nvPicPr>
        <p:blipFill>
          <a:blip r:embed="rId3" cstate="print"/>
          <a:srcRect l="8772" t="25999" r="10527" b="4823"/>
          <a:stretch>
            <a:fillRect/>
          </a:stretch>
        </p:blipFill>
        <p:spPr bwMode="auto">
          <a:xfrm>
            <a:off x="228600" y="973138"/>
            <a:ext cx="8534400" cy="45434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40"/>
          <p:cNvSpPr>
            <a:spLocks noChangeShapeType="1"/>
          </p:cNvSpPr>
          <p:nvPr/>
        </p:nvSpPr>
        <p:spPr bwMode="auto">
          <a:xfrm>
            <a:off x="3452813" y="4432300"/>
            <a:ext cx="2624137" cy="14288"/>
          </a:xfrm>
          <a:prstGeom prst="line">
            <a:avLst/>
          </a:prstGeom>
          <a:noFill/>
          <a:ln w="38100">
            <a:solidFill>
              <a:srgbClr val="56A6CE"/>
            </a:solidFill>
            <a:round/>
            <a:headEnd/>
            <a:tailEnd type="triangle" w="med" len="med"/>
          </a:ln>
        </p:spPr>
        <p:txBody>
          <a:bodyPr>
            <a:spAutoFit/>
          </a:bodyPr>
          <a:lstStyle/>
          <a:p>
            <a:endParaRPr lang="en-US"/>
          </a:p>
        </p:txBody>
      </p:sp>
      <p:sp>
        <p:nvSpPr>
          <p:cNvPr id="60419" name="Line 61"/>
          <p:cNvSpPr>
            <a:spLocks noChangeShapeType="1"/>
          </p:cNvSpPr>
          <p:nvPr/>
        </p:nvSpPr>
        <p:spPr bwMode="auto">
          <a:xfrm>
            <a:off x="5414963" y="3546475"/>
            <a:ext cx="1114425" cy="3175"/>
          </a:xfrm>
          <a:prstGeom prst="line">
            <a:avLst/>
          </a:prstGeom>
          <a:noFill/>
          <a:ln w="38100">
            <a:solidFill>
              <a:schemeClr val="folHlink"/>
            </a:solidFill>
            <a:round/>
            <a:headEnd type="triangle" w="med" len="med"/>
            <a:tailEnd/>
          </a:ln>
        </p:spPr>
        <p:txBody>
          <a:bodyPr>
            <a:spAutoFit/>
          </a:bodyPr>
          <a:lstStyle/>
          <a:p>
            <a:endParaRPr lang="en-US"/>
          </a:p>
        </p:txBody>
      </p:sp>
      <p:sp>
        <p:nvSpPr>
          <p:cNvPr id="60420" name="Line 43"/>
          <p:cNvSpPr>
            <a:spLocks noChangeShapeType="1"/>
          </p:cNvSpPr>
          <p:nvPr/>
        </p:nvSpPr>
        <p:spPr bwMode="auto">
          <a:xfrm flipV="1">
            <a:off x="2460625" y="3549650"/>
            <a:ext cx="846138" cy="4763"/>
          </a:xfrm>
          <a:prstGeom prst="line">
            <a:avLst/>
          </a:prstGeom>
          <a:noFill/>
          <a:ln w="38100">
            <a:solidFill>
              <a:schemeClr val="folHlink"/>
            </a:solidFill>
            <a:round/>
            <a:headEnd/>
            <a:tailEnd type="triangle" w="med" len="med"/>
          </a:ln>
        </p:spPr>
        <p:txBody>
          <a:bodyPr>
            <a:spAutoFit/>
          </a:bodyPr>
          <a:lstStyle/>
          <a:p>
            <a:endParaRPr lang="en-US"/>
          </a:p>
        </p:txBody>
      </p:sp>
      <p:sp>
        <p:nvSpPr>
          <p:cNvPr id="60421" name="Line 2"/>
          <p:cNvSpPr>
            <a:spLocks noChangeShapeType="1"/>
          </p:cNvSpPr>
          <p:nvPr/>
        </p:nvSpPr>
        <p:spPr bwMode="auto">
          <a:xfrm>
            <a:off x="2757488" y="3652838"/>
            <a:ext cx="752475" cy="280987"/>
          </a:xfrm>
          <a:prstGeom prst="line">
            <a:avLst/>
          </a:prstGeom>
          <a:noFill/>
          <a:ln w="38100">
            <a:solidFill>
              <a:schemeClr val="folHlink"/>
            </a:solidFill>
            <a:round/>
            <a:headEnd/>
            <a:tailEnd type="triangle" w="med" len="med"/>
          </a:ln>
        </p:spPr>
        <p:txBody>
          <a:bodyPr>
            <a:spAutoFit/>
          </a:bodyPr>
          <a:lstStyle/>
          <a:p>
            <a:endParaRPr lang="en-US"/>
          </a:p>
        </p:txBody>
      </p:sp>
      <p:sp>
        <p:nvSpPr>
          <p:cNvPr id="60422" name="Text Box 3"/>
          <p:cNvSpPr txBox="1">
            <a:spLocks noChangeArrowheads="1"/>
          </p:cNvSpPr>
          <p:nvPr/>
        </p:nvSpPr>
        <p:spPr bwMode="auto">
          <a:xfrm>
            <a:off x="296863" y="6172200"/>
            <a:ext cx="4038600" cy="336550"/>
          </a:xfrm>
          <a:prstGeom prst="rect">
            <a:avLst/>
          </a:prstGeom>
          <a:noFill/>
          <a:ln w="28575" algn="ctr">
            <a:noFill/>
            <a:miter lim="800000"/>
            <a:headEnd/>
            <a:tailEnd/>
          </a:ln>
        </p:spPr>
        <p:txBody>
          <a:bodyPr wrap="none"/>
          <a:lstStyle/>
          <a:p>
            <a:pPr algn="l" eaLnBrk="1" hangingPunct="1"/>
            <a:r>
              <a:rPr lang="en-US" sz="1400" dirty="0"/>
              <a:t>Spencer CA 2006</a:t>
            </a:r>
          </a:p>
        </p:txBody>
      </p:sp>
      <p:pic>
        <p:nvPicPr>
          <p:cNvPr id="1806340" name="Picture 4" descr="Picture 4_pptX"/>
          <p:cNvPicPr>
            <a:picLocks noChangeAspect="1" noChangeArrowheads="1"/>
          </p:cNvPicPr>
          <p:nvPr>
            <p:custDataLst>
              <p:tags r:id="rId1"/>
            </p:custDataLst>
          </p:nvPr>
        </p:nvPicPr>
        <p:blipFill>
          <a:blip r:embed="rId4" cstate="print"/>
          <a:srcRect/>
          <a:stretch>
            <a:fillRect/>
          </a:stretch>
        </p:blipFill>
        <p:spPr bwMode="auto">
          <a:xfrm>
            <a:off x="1730375" y="2982913"/>
            <a:ext cx="881063" cy="989012"/>
          </a:xfrm>
          <a:prstGeom prst="rect">
            <a:avLst/>
          </a:prstGeom>
          <a:noFill/>
          <a:ln w="28575">
            <a:noFill/>
            <a:miter lim="800000"/>
            <a:headEnd/>
            <a:tailEnd/>
          </a:ln>
        </p:spPr>
      </p:pic>
      <p:sp>
        <p:nvSpPr>
          <p:cNvPr id="60424" name="Text Box 9"/>
          <p:cNvSpPr txBox="1">
            <a:spLocks noChangeArrowheads="1"/>
          </p:cNvSpPr>
          <p:nvPr/>
        </p:nvSpPr>
        <p:spPr bwMode="auto">
          <a:xfrm>
            <a:off x="5865813" y="3846513"/>
            <a:ext cx="1325562"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Stimulate</a:t>
            </a:r>
          </a:p>
        </p:txBody>
      </p:sp>
      <p:sp>
        <p:nvSpPr>
          <p:cNvPr id="60425" name="Text Box 10"/>
          <p:cNvSpPr txBox="1">
            <a:spLocks noChangeArrowheads="1"/>
          </p:cNvSpPr>
          <p:nvPr/>
        </p:nvSpPr>
        <p:spPr bwMode="auto">
          <a:xfrm>
            <a:off x="1689100" y="644525"/>
            <a:ext cx="1117600" cy="427038"/>
          </a:xfrm>
          <a:prstGeom prst="rect">
            <a:avLst/>
          </a:prstGeom>
          <a:noFill/>
          <a:ln w="28575" algn="ctr">
            <a:noFill/>
            <a:miter lim="800000"/>
            <a:headEnd/>
            <a:tailEnd/>
          </a:ln>
        </p:spPr>
        <p:txBody>
          <a:bodyPr wrap="none">
            <a:spAutoFit/>
          </a:bodyPr>
          <a:lstStyle/>
          <a:p>
            <a:r>
              <a:rPr lang="en-US" sz="2200">
                <a:solidFill>
                  <a:schemeClr val="folHlink"/>
                </a:solidFill>
              </a:rPr>
              <a:t>Mother</a:t>
            </a:r>
          </a:p>
        </p:txBody>
      </p:sp>
      <p:sp>
        <p:nvSpPr>
          <p:cNvPr id="60426" name="Text Box 13"/>
          <p:cNvSpPr txBox="1">
            <a:spLocks noChangeArrowheads="1"/>
          </p:cNvSpPr>
          <p:nvPr/>
        </p:nvSpPr>
        <p:spPr bwMode="auto">
          <a:xfrm>
            <a:off x="3236913" y="2557463"/>
            <a:ext cx="481012"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T3</a:t>
            </a:r>
          </a:p>
        </p:txBody>
      </p:sp>
      <p:sp>
        <p:nvSpPr>
          <p:cNvPr id="60427" name="Line 15"/>
          <p:cNvSpPr>
            <a:spLocks noChangeShapeType="1"/>
          </p:cNvSpPr>
          <p:nvPr/>
        </p:nvSpPr>
        <p:spPr bwMode="auto">
          <a:xfrm>
            <a:off x="5632450" y="1689100"/>
            <a:ext cx="525463" cy="428625"/>
          </a:xfrm>
          <a:prstGeom prst="line">
            <a:avLst/>
          </a:prstGeom>
          <a:noFill/>
          <a:ln w="38100">
            <a:solidFill>
              <a:schemeClr val="folHlink"/>
            </a:solidFill>
            <a:round/>
            <a:headEnd/>
            <a:tailEnd type="triangle" w="med" len="med"/>
          </a:ln>
        </p:spPr>
        <p:txBody>
          <a:bodyPr>
            <a:spAutoFit/>
          </a:bodyPr>
          <a:lstStyle/>
          <a:p>
            <a:endParaRPr lang="en-US"/>
          </a:p>
        </p:txBody>
      </p:sp>
      <p:sp>
        <p:nvSpPr>
          <p:cNvPr id="60428" name="Line 20"/>
          <p:cNvSpPr>
            <a:spLocks noChangeShapeType="1"/>
          </p:cNvSpPr>
          <p:nvPr/>
        </p:nvSpPr>
        <p:spPr bwMode="auto">
          <a:xfrm flipV="1">
            <a:off x="3460750" y="4008438"/>
            <a:ext cx="2449513" cy="300037"/>
          </a:xfrm>
          <a:prstGeom prst="line">
            <a:avLst/>
          </a:prstGeom>
          <a:noFill/>
          <a:ln w="38100">
            <a:solidFill>
              <a:schemeClr val="folHlink"/>
            </a:solidFill>
            <a:round/>
            <a:headEnd/>
            <a:tailEnd type="triangle" w="med" len="med"/>
          </a:ln>
        </p:spPr>
        <p:txBody>
          <a:bodyPr>
            <a:spAutoFit/>
          </a:bodyPr>
          <a:lstStyle/>
          <a:p>
            <a:endParaRPr lang="en-US"/>
          </a:p>
        </p:txBody>
      </p:sp>
      <p:sp>
        <p:nvSpPr>
          <p:cNvPr id="60429" name="Text Box 25"/>
          <p:cNvSpPr txBox="1">
            <a:spLocks noChangeArrowheads="1"/>
          </p:cNvSpPr>
          <p:nvPr/>
        </p:nvSpPr>
        <p:spPr bwMode="auto">
          <a:xfrm>
            <a:off x="6094413" y="644525"/>
            <a:ext cx="931862" cy="427038"/>
          </a:xfrm>
          <a:prstGeom prst="rect">
            <a:avLst/>
          </a:prstGeom>
          <a:noFill/>
          <a:ln w="28575" algn="ctr">
            <a:noFill/>
            <a:miter lim="800000"/>
            <a:headEnd/>
            <a:tailEnd/>
          </a:ln>
        </p:spPr>
        <p:txBody>
          <a:bodyPr wrap="none">
            <a:spAutoFit/>
          </a:bodyPr>
          <a:lstStyle/>
          <a:p>
            <a:r>
              <a:rPr lang="en-US" sz="2200">
                <a:solidFill>
                  <a:schemeClr val="folHlink"/>
                </a:solidFill>
              </a:rPr>
              <a:t>Fetus</a:t>
            </a:r>
          </a:p>
        </p:txBody>
      </p:sp>
      <p:pic>
        <p:nvPicPr>
          <p:cNvPr id="1806362" name="Picture 26" descr="Picture 4_pptX"/>
          <p:cNvPicPr>
            <a:picLocks noChangeAspect="1" noChangeArrowheads="1"/>
          </p:cNvPicPr>
          <p:nvPr>
            <p:custDataLst>
              <p:tags r:id="rId2"/>
            </p:custDataLst>
          </p:nvPr>
        </p:nvPicPr>
        <p:blipFill>
          <a:blip r:embed="rId5" cstate="print"/>
          <a:srcRect/>
          <a:stretch>
            <a:fillRect/>
          </a:stretch>
        </p:blipFill>
        <p:spPr bwMode="auto">
          <a:xfrm>
            <a:off x="6303963" y="3271838"/>
            <a:ext cx="530225" cy="595312"/>
          </a:xfrm>
          <a:prstGeom prst="rect">
            <a:avLst/>
          </a:prstGeom>
          <a:noFill/>
          <a:ln w="28575">
            <a:noFill/>
            <a:miter lim="800000"/>
            <a:headEnd/>
            <a:tailEnd/>
          </a:ln>
        </p:spPr>
      </p:pic>
      <p:sp>
        <p:nvSpPr>
          <p:cNvPr id="60431" name="AutoShape 27"/>
          <p:cNvSpPr>
            <a:spLocks noChangeArrowheads="1"/>
          </p:cNvSpPr>
          <p:nvPr/>
        </p:nvSpPr>
        <p:spPr bwMode="auto">
          <a:xfrm>
            <a:off x="1462088" y="4768850"/>
            <a:ext cx="2106612" cy="417513"/>
          </a:xfrm>
          <a:prstGeom prst="roundRect">
            <a:avLst>
              <a:gd name="adj" fmla="val 16667"/>
            </a:avLst>
          </a:prstGeom>
          <a:solidFill>
            <a:schemeClr val="accent1"/>
          </a:solidFill>
          <a:ln w="28575">
            <a:solidFill>
              <a:schemeClr val="folHlink"/>
            </a:solidFill>
            <a:round/>
            <a:headEnd/>
            <a:tailEnd/>
          </a:ln>
        </p:spPr>
        <p:txBody>
          <a:bodyPr wrap="none" anchor="ctr" anchorCtr="1"/>
          <a:lstStyle/>
          <a:p>
            <a:pPr eaLnBrk="1" hangingPunct="1">
              <a:lnSpc>
                <a:spcPct val="90000"/>
              </a:lnSpc>
              <a:spcBef>
                <a:spcPct val="0"/>
              </a:spcBef>
            </a:pPr>
            <a:r>
              <a:rPr lang="en-US" sz="2000">
                <a:sym typeface="Symbol" pitchFamily="18" charset="2"/>
              </a:rPr>
              <a:t>TPOAb &amp; TgAb</a:t>
            </a:r>
          </a:p>
        </p:txBody>
      </p:sp>
      <p:sp>
        <p:nvSpPr>
          <p:cNvPr id="60432" name="AutoShape 29"/>
          <p:cNvSpPr>
            <a:spLocks noChangeArrowheads="1"/>
          </p:cNvSpPr>
          <p:nvPr/>
        </p:nvSpPr>
        <p:spPr bwMode="auto">
          <a:xfrm>
            <a:off x="1557338" y="4022725"/>
            <a:ext cx="2106612" cy="644525"/>
          </a:xfrm>
          <a:prstGeom prst="roundRect">
            <a:avLst>
              <a:gd name="adj" fmla="val 16667"/>
            </a:avLst>
          </a:prstGeom>
          <a:solidFill>
            <a:schemeClr val="accent1"/>
          </a:solidFill>
          <a:ln w="28575">
            <a:solidFill>
              <a:schemeClr val="folHlink"/>
            </a:solidFill>
            <a:round/>
            <a:headEnd/>
            <a:tailEnd/>
          </a:ln>
        </p:spPr>
        <p:txBody>
          <a:bodyPr wrap="none" anchor="ctr" anchorCtr="1"/>
          <a:lstStyle/>
          <a:p>
            <a:pPr eaLnBrk="1" hangingPunct="1">
              <a:lnSpc>
                <a:spcPct val="90000"/>
              </a:lnSpc>
              <a:spcBef>
                <a:spcPct val="0"/>
              </a:spcBef>
            </a:pPr>
            <a:r>
              <a:rPr lang="en-US" sz="2000">
                <a:sym typeface="Symbol" pitchFamily="18" charset="2"/>
              </a:rPr>
              <a:t>TSH receptor</a:t>
            </a:r>
            <a:br>
              <a:rPr lang="en-US" sz="2000">
                <a:sym typeface="Symbol" pitchFamily="18" charset="2"/>
              </a:rPr>
            </a:br>
            <a:r>
              <a:rPr lang="en-US" sz="2000">
                <a:sym typeface="Symbol" pitchFamily="18" charset="2"/>
              </a:rPr>
              <a:t>antibodies</a:t>
            </a:r>
          </a:p>
        </p:txBody>
      </p:sp>
      <p:sp>
        <p:nvSpPr>
          <p:cNvPr id="60433" name="Text Box 30"/>
          <p:cNvSpPr txBox="1">
            <a:spLocks noChangeArrowheads="1"/>
          </p:cNvSpPr>
          <p:nvPr/>
        </p:nvSpPr>
        <p:spPr bwMode="auto">
          <a:xfrm>
            <a:off x="2978150" y="1354138"/>
            <a:ext cx="708025"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TRH</a:t>
            </a:r>
          </a:p>
        </p:txBody>
      </p:sp>
      <p:sp>
        <p:nvSpPr>
          <p:cNvPr id="60434" name="Text Box 31"/>
          <p:cNvSpPr txBox="1">
            <a:spLocks noChangeArrowheads="1"/>
          </p:cNvSpPr>
          <p:nvPr/>
        </p:nvSpPr>
        <p:spPr bwMode="auto">
          <a:xfrm>
            <a:off x="4959350" y="1354138"/>
            <a:ext cx="708025"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TRH</a:t>
            </a:r>
          </a:p>
        </p:txBody>
      </p:sp>
      <p:sp>
        <p:nvSpPr>
          <p:cNvPr id="60435" name="Text Box 32"/>
          <p:cNvSpPr txBox="1">
            <a:spLocks noChangeArrowheads="1"/>
          </p:cNvSpPr>
          <p:nvPr/>
        </p:nvSpPr>
        <p:spPr bwMode="auto">
          <a:xfrm>
            <a:off x="6181725" y="2557463"/>
            <a:ext cx="693738"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TSH</a:t>
            </a:r>
          </a:p>
        </p:txBody>
      </p:sp>
      <p:sp>
        <p:nvSpPr>
          <p:cNvPr id="60436" name="Text Box 33"/>
          <p:cNvSpPr txBox="1">
            <a:spLocks noChangeArrowheads="1"/>
          </p:cNvSpPr>
          <p:nvPr/>
        </p:nvSpPr>
        <p:spPr bwMode="auto">
          <a:xfrm>
            <a:off x="1814513" y="2557463"/>
            <a:ext cx="693737"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TSH</a:t>
            </a:r>
          </a:p>
        </p:txBody>
      </p:sp>
      <p:sp>
        <p:nvSpPr>
          <p:cNvPr id="60437" name="Text Box 34"/>
          <p:cNvSpPr txBox="1">
            <a:spLocks noChangeArrowheads="1"/>
          </p:cNvSpPr>
          <p:nvPr/>
        </p:nvSpPr>
        <p:spPr bwMode="auto">
          <a:xfrm>
            <a:off x="6091238" y="4292600"/>
            <a:ext cx="876300" cy="350838"/>
          </a:xfrm>
          <a:prstGeom prst="rect">
            <a:avLst/>
          </a:prstGeom>
          <a:noFill/>
          <a:ln w="28575" algn="ctr">
            <a:noFill/>
            <a:miter lim="800000"/>
            <a:headEnd/>
            <a:tailEnd/>
          </a:ln>
        </p:spPr>
        <p:txBody>
          <a:bodyPr wrap="none">
            <a:spAutoFit/>
          </a:bodyPr>
          <a:lstStyle/>
          <a:p>
            <a:pPr>
              <a:lnSpc>
                <a:spcPct val="85000"/>
              </a:lnSpc>
              <a:spcBef>
                <a:spcPct val="0"/>
              </a:spcBef>
            </a:pPr>
            <a:r>
              <a:rPr lang="en-US" sz="2000"/>
              <a:t>Block</a:t>
            </a:r>
          </a:p>
        </p:txBody>
      </p:sp>
      <p:sp>
        <p:nvSpPr>
          <p:cNvPr id="60438" name="Text Box 35"/>
          <p:cNvSpPr txBox="1">
            <a:spLocks noChangeArrowheads="1"/>
          </p:cNvSpPr>
          <p:nvPr/>
        </p:nvSpPr>
        <p:spPr bwMode="auto">
          <a:xfrm>
            <a:off x="6091238" y="5476875"/>
            <a:ext cx="876300" cy="350838"/>
          </a:xfrm>
          <a:prstGeom prst="rect">
            <a:avLst/>
          </a:prstGeom>
          <a:noFill/>
          <a:ln w="28575" algn="ctr">
            <a:noFill/>
            <a:miter lim="800000"/>
            <a:headEnd/>
            <a:tailEnd/>
          </a:ln>
        </p:spPr>
        <p:txBody>
          <a:bodyPr wrap="none">
            <a:spAutoFit/>
          </a:bodyPr>
          <a:lstStyle/>
          <a:p>
            <a:pPr>
              <a:lnSpc>
                <a:spcPct val="85000"/>
              </a:lnSpc>
              <a:spcBef>
                <a:spcPct val="0"/>
              </a:spcBef>
            </a:pPr>
            <a:r>
              <a:rPr lang="en-US" sz="2000"/>
              <a:t>Block</a:t>
            </a:r>
          </a:p>
        </p:txBody>
      </p:sp>
      <p:sp>
        <p:nvSpPr>
          <p:cNvPr id="60439" name="Text Box 37"/>
          <p:cNvSpPr txBox="1">
            <a:spLocks noChangeArrowheads="1"/>
          </p:cNvSpPr>
          <p:nvPr/>
        </p:nvSpPr>
        <p:spPr bwMode="auto">
          <a:xfrm>
            <a:off x="4933950" y="2557463"/>
            <a:ext cx="481013"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T3</a:t>
            </a:r>
          </a:p>
        </p:txBody>
      </p:sp>
      <p:sp>
        <p:nvSpPr>
          <p:cNvPr id="60440" name="Text Box 38"/>
          <p:cNvSpPr txBox="1">
            <a:spLocks noChangeArrowheads="1"/>
          </p:cNvSpPr>
          <p:nvPr/>
        </p:nvSpPr>
        <p:spPr bwMode="auto">
          <a:xfrm>
            <a:off x="4932363" y="3370263"/>
            <a:ext cx="481012"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T4</a:t>
            </a:r>
          </a:p>
        </p:txBody>
      </p:sp>
      <p:sp>
        <p:nvSpPr>
          <p:cNvPr id="60441" name="Text Box 39"/>
          <p:cNvSpPr txBox="1">
            <a:spLocks noChangeArrowheads="1"/>
          </p:cNvSpPr>
          <p:nvPr/>
        </p:nvSpPr>
        <p:spPr bwMode="auto">
          <a:xfrm>
            <a:off x="3289300" y="3370263"/>
            <a:ext cx="481013" cy="350837"/>
          </a:xfrm>
          <a:prstGeom prst="rect">
            <a:avLst/>
          </a:prstGeom>
          <a:noFill/>
          <a:ln w="28575" algn="ctr">
            <a:noFill/>
            <a:miter lim="800000"/>
            <a:headEnd/>
            <a:tailEnd/>
          </a:ln>
        </p:spPr>
        <p:txBody>
          <a:bodyPr wrap="none">
            <a:spAutoFit/>
          </a:bodyPr>
          <a:lstStyle/>
          <a:p>
            <a:pPr>
              <a:lnSpc>
                <a:spcPct val="85000"/>
              </a:lnSpc>
              <a:spcBef>
                <a:spcPct val="0"/>
              </a:spcBef>
            </a:pPr>
            <a:r>
              <a:rPr lang="en-US" sz="2000"/>
              <a:t>T4</a:t>
            </a:r>
          </a:p>
        </p:txBody>
      </p:sp>
      <p:sp>
        <p:nvSpPr>
          <p:cNvPr id="60442" name="Line 41"/>
          <p:cNvSpPr>
            <a:spLocks noChangeShapeType="1"/>
          </p:cNvSpPr>
          <p:nvPr/>
        </p:nvSpPr>
        <p:spPr bwMode="auto">
          <a:xfrm flipV="1">
            <a:off x="3660775" y="1500188"/>
            <a:ext cx="1365250" cy="6350"/>
          </a:xfrm>
          <a:prstGeom prst="line">
            <a:avLst/>
          </a:prstGeom>
          <a:noFill/>
          <a:ln w="57150">
            <a:solidFill>
              <a:schemeClr val="folHlink"/>
            </a:solidFill>
            <a:round/>
            <a:headEnd/>
            <a:tailEnd type="triangle" w="med" len="med"/>
          </a:ln>
        </p:spPr>
        <p:txBody>
          <a:bodyPr>
            <a:spAutoFit/>
          </a:bodyPr>
          <a:lstStyle/>
          <a:p>
            <a:endParaRPr lang="en-US"/>
          </a:p>
        </p:txBody>
      </p:sp>
      <p:sp>
        <p:nvSpPr>
          <p:cNvPr id="60443" name="Line 45"/>
          <p:cNvSpPr>
            <a:spLocks noChangeShapeType="1"/>
          </p:cNvSpPr>
          <p:nvPr/>
        </p:nvSpPr>
        <p:spPr bwMode="auto">
          <a:xfrm flipH="1">
            <a:off x="2509838" y="1695450"/>
            <a:ext cx="576262" cy="487363"/>
          </a:xfrm>
          <a:prstGeom prst="line">
            <a:avLst/>
          </a:prstGeom>
          <a:noFill/>
          <a:ln w="38100">
            <a:solidFill>
              <a:schemeClr val="folHlink"/>
            </a:solidFill>
            <a:round/>
            <a:headEnd/>
            <a:tailEnd type="triangle" w="med" len="med"/>
          </a:ln>
        </p:spPr>
        <p:txBody>
          <a:bodyPr>
            <a:spAutoFit/>
          </a:bodyPr>
          <a:lstStyle/>
          <a:p>
            <a:endParaRPr lang="en-US"/>
          </a:p>
        </p:txBody>
      </p:sp>
      <p:sp>
        <p:nvSpPr>
          <p:cNvPr id="60444" name="Line 46"/>
          <p:cNvSpPr>
            <a:spLocks noChangeShapeType="1"/>
          </p:cNvSpPr>
          <p:nvPr/>
        </p:nvSpPr>
        <p:spPr bwMode="auto">
          <a:xfrm rot="10800000" flipV="1">
            <a:off x="5621338" y="1517650"/>
            <a:ext cx="539750" cy="3175"/>
          </a:xfrm>
          <a:prstGeom prst="line">
            <a:avLst/>
          </a:prstGeom>
          <a:noFill/>
          <a:ln w="38100">
            <a:solidFill>
              <a:schemeClr val="folHlink"/>
            </a:solidFill>
            <a:round/>
            <a:headEnd/>
            <a:tailEnd type="triangle" w="med" len="med"/>
          </a:ln>
        </p:spPr>
        <p:txBody>
          <a:bodyPr>
            <a:spAutoFit/>
          </a:bodyPr>
          <a:lstStyle/>
          <a:p>
            <a:endParaRPr lang="en-US"/>
          </a:p>
        </p:txBody>
      </p:sp>
      <p:sp>
        <p:nvSpPr>
          <p:cNvPr id="60445" name="Line 48"/>
          <p:cNvSpPr>
            <a:spLocks noChangeShapeType="1"/>
          </p:cNvSpPr>
          <p:nvPr/>
        </p:nvSpPr>
        <p:spPr bwMode="auto">
          <a:xfrm flipV="1">
            <a:off x="2503488" y="1517650"/>
            <a:ext cx="539750" cy="3175"/>
          </a:xfrm>
          <a:prstGeom prst="line">
            <a:avLst/>
          </a:prstGeom>
          <a:noFill/>
          <a:ln w="38100">
            <a:solidFill>
              <a:schemeClr val="folHlink"/>
            </a:solidFill>
            <a:round/>
            <a:headEnd/>
            <a:tailEnd type="triangle" w="med" len="med"/>
          </a:ln>
        </p:spPr>
        <p:txBody>
          <a:bodyPr>
            <a:spAutoFit/>
          </a:bodyPr>
          <a:lstStyle/>
          <a:p>
            <a:endParaRPr lang="en-US"/>
          </a:p>
        </p:txBody>
      </p:sp>
      <p:sp>
        <p:nvSpPr>
          <p:cNvPr id="60446" name="Line 49"/>
          <p:cNvSpPr>
            <a:spLocks noChangeShapeType="1"/>
          </p:cNvSpPr>
          <p:nvPr/>
        </p:nvSpPr>
        <p:spPr bwMode="auto">
          <a:xfrm>
            <a:off x="2165350" y="2838450"/>
            <a:ext cx="0" cy="379413"/>
          </a:xfrm>
          <a:prstGeom prst="line">
            <a:avLst/>
          </a:prstGeom>
          <a:noFill/>
          <a:ln w="28575">
            <a:solidFill>
              <a:schemeClr val="folHlink"/>
            </a:solidFill>
            <a:round/>
            <a:headEnd/>
            <a:tailEnd type="triangle" w="med" len="med"/>
          </a:ln>
        </p:spPr>
        <p:txBody>
          <a:bodyPr>
            <a:spAutoFit/>
          </a:bodyPr>
          <a:lstStyle/>
          <a:p>
            <a:endParaRPr lang="en-US"/>
          </a:p>
        </p:txBody>
      </p:sp>
      <p:sp>
        <p:nvSpPr>
          <p:cNvPr id="60447" name="Line 50"/>
          <p:cNvSpPr>
            <a:spLocks noChangeShapeType="1"/>
          </p:cNvSpPr>
          <p:nvPr/>
        </p:nvSpPr>
        <p:spPr bwMode="auto">
          <a:xfrm rot="10800000">
            <a:off x="3525838" y="2838450"/>
            <a:ext cx="0" cy="503238"/>
          </a:xfrm>
          <a:prstGeom prst="line">
            <a:avLst/>
          </a:prstGeom>
          <a:noFill/>
          <a:ln w="28575">
            <a:solidFill>
              <a:schemeClr val="folHlink"/>
            </a:solidFill>
            <a:round/>
            <a:headEnd/>
            <a:tailEnd type="triangle" w="med" len="med"/>
          </a:ln>
        </p:spPr>
        <p:txBody>
          <a:bodyPr>
            <a:spAutoFit/>
          </a:bodyPr>
          <a:lstStyle/>
          <a:p>
            <a:endParaRPr lang="en-US"/>
          </a:p>
        </p:txBody>
      </p:sp>
      <p:sp>
        <p:nvSpPr>
          <p:cNvPr id="60448" name="Line 51"/>
          <p:cNvSpPr>
            <a:spLocks noChangeShapeType="1"/>
          </p:cNvSpPr>
          <p:nvPr/>
        </p:nvSpPr>
        <p:spPr bwMode="auto">
          <a:xfrm rot="10800000">
            <a:off x="5186363" y="2838450"/>
            <a:ext cx="0" cy="503238"/>
          </a:xfrm>
          <a:prstGeom prst="line">
            <a:avLst/>
          </a:prstGeom>
          <a:noFill/>
          <a:ln w="28575">
            <a:solidFill>
              <a:schemeClr val="folHlink"/>
            </a:solidFill>
            <a:prstDash val="dash"/>
            <a:round/>
            <a:headEnd/>
            <a:tailEnd type="triangle" w="med" len="med"/>
          </a:ln>
        </p:spPr>
        <p:txBody>
          <a:bodyPr>
            <a:spAutoFit/>
          </a:bodyPr>
          <a:lstStyle/>
          <a:p>
            <a:endParaRPr lang="en-US"/>
          </a:p>
        </p:txBody>
      </p:sp>
      <p:sp>
        <p:nvSpPr>
          <p:cNvPr id="60449" name="Text Box 52"/>
          <p:cNvSpPr txBox="1">
            <a:spLocks noChangeArrowheads="1"/>
          </p:cNvSpPr>
          <p:nvPr/>
        </p:nvSpPr>
        <p:spPr bwMode="auto">
          <a:xfrm>
            <a:off x="3552825" y="695325"/>
            <a:ext cx="1335088" cy="376238"/>
          </a:xfrm>
          <a:prstGeom prst="rect">
            <a:avLst/>
          </a:prstGeom>
          <a:noFill/>
          <a:ln w="28575" algn="ctr">
            <a:noFill/>
            <a:miter lim="800000"/>
            <a:headEnd/>
            <a:tailEnd/>
          </a:ln>
        </p:spPr>
        <p:txBody>
          <a:bodyPr wrap="none">
            <a:spAutoFit/>
          </a:bodyPr>
          <a:lstStyle/>
          <a:p>
            <a:pPr>
              <a:lnSpc>
                <a:spcPct val="85000"/>
              </a:lnSpc>
              <a:spcBef>
                <a:spcPct val="0"/>
              </a:spcBef>
            </a:pPr>
            <a:r>
              <a:rPr lang="en-US" sz="2200"/>
              <a:t>Placenta</a:t>
            </a:r>
          </a:p>
        </p:txBody>
      </p:sp>
      <p:sp>
        <p:nvSpPr>
          <p:cNvPr id="60450" name="Oval 53"/>
          <p:cNvSpPr>
            <a:spLocks noChangeArrowheads="1"/>
          </p:cNvSpPr>
          <p:nvPr/>
        </p:nvSpPr>
        <p:spPr bwMode="auto">
          <a:xfrm>
            <a:off x="1704975" y="1366838"/>
            <a:ext cx="1060450" cy="271462"/>
          </a:xfrm>
          <a:prstGeom prst="ellipse">
            <a:avLst/>
          </a:prstGeom>
          <a:solidFill>
            <a:schemeClr val="hlink"/>
          </a:solidFill>
          <a:ln w="19050" algn="ctr">
            <a:solidFill>
              <a:schemeClr val="tx1"/>
            </a:solidFill>
            <a:round/>
            <a:headEnd/>
            <a:tailEnd/>
          </a:ln>
        </p:spPr>
        <p:txBody>
          <a:bodyPr wrap="none" anchor="ctr">
            <a:spAutoFit/>
          </a:bodyPr>
          <a:lstStyle/>
          <a:p>
            <a:endParaRPr lang="en-US"/>
          </a:p>
        </p:txBody>
      </p:sp>
      <p:sp>
        <p:nvSpPr>
          <p:cNvPr id="60451" name="Oval 54"/>
          <p:cNvSpPr>
            <a:spLocks noChangeArrowheads="1"/>
          </p:cNvSpPr>
          <p:nvPr/>
        </p:nvSpPr>
        <p:spPr bwMode="auto">
          <a:xfrm>
            <a:off x="6234113" y="1366838"/>
            <a:ext cx="754062" cy="271462"/>
          </a:xfrm>
          <a:prstGeom prst="ellipse">
            <a:avLst/>
          </a:prstGeom>
          <a:solidFill>
            <a:schemeClr val="hlink"/>
          </a:solidFill>
          <a:ln w="19050" algn="ctr">
            <a:solidFill>
              <a:schemeClr val="tx1"/>
            </a:solidFill>
            <a:round/>
            <a:headEnd/>
            <a:tailEnd/>
          </a:ln>
        </p:spPr>
        <p:txBody>
          <a:bodyPr anchor="ctr">
            <a:spAutoFit/>
          </a:bodyPr>
          <a:lstStyle/>
          <a:p>
            <a:endParaRPr lang="en-US"/>
          </a:p>
        </p:txBody>
      </p:sp>
      <p:sp>
        <p:nvSpPr>
          <p:cNvPr id="59428" name="Freeform 55"/>
          <p:cNvSpPr>
            <a:spLocks/>
          </p:cNvSpPr>
          <p:nvPr/>
        </p:nvSpPr>
        <p:spPr bwMode="auto">
          <a:xfrm>
            <a:off x="1801813" y="1763713"/>
            <a:ext cx="717550" cy="722312"/>
          </a:xfrm>
          <a:custGeom>
            <a:avLst/>
            <a:gdLst>
              <a:gd name="T0" fmla="*/ 2147483647 w 452"/>
              <a:gd name="T1" fmla="*/ 2147483647 h 455"/>
              <a:gd name="T2" fmla="*/ 2147483647 w 452"/>
              <a:gd name="T3" fmla="*/ 2147483647 h 455"/>
              <a:gd name="T4" fmla="*/ 2147483647 w 452"/>
              <a:gd name="T5" fmla="*/ 2147483647 h 455"/>
              <a:gd name="T6" fmla="*/ 2147483647 w 452"/>
              <a:gd name="T7" fmla="*/ 2147483647 h 455"/>
              <a:gd name="T8" fmla="*/ 2147483647 w 452"/>
              <a:gd name="T9" fmla="*/ 2147483647 h 455"/>
              <a:gd name="T10" fmla="*/ 2147483647 w 452"/>
              <a:gd name="T11" fmla="*/ 2147483647 h 455"/>
              <a:gd name="T12" fmla="*/ 2147483647 w 452"/>
              <a:gd name="T13" fmla="*/ 2147483647 h 455"/>
              <a:gd name="T14" fmla="*/ 2147483647 w 452"/>
              <a:gd name="T15" fmla="*/ 2147483647 h 455"/>
              <a:gd name="T16" fmla="*/ 2147483647 w 452"/>
              <a:gd name="T17" fmla="*/ 2147483647 h 455"/>
              <a:gd name="T18" fmla="*/ 2147483647 w 452"/>
              <a:gd name="T19" fmla="*/ 2147483647 h 455"/>
              <a:gd name="T20" fmla="*/ 2147483647 w 452"/>
              <a:gd name="T21" fmla="*/ 2147483647 h 455"/>
              <a:gd name="T22" fmla="*/ 2147483647 w 452"/>
              <a:gd name="T23" fmla="*/ 2147483647 h 455"/>
              <a:gd name="T24" fmla="*/ 2147483647 w 452"/>
              <a:gd name="T25" fmla="*/ 2147483647 h 455"/>
              <a:gd name="T26" fmla="*/ 2147483647 w 452"/>
              <a:gd name="T27" fmla="*/ 2147483647 h 455"/>
              <a:gd name="T28" fmla="*/ 2147483647 w 452"/>
              <a:gd name="T29" fmla="*/ 2147483647 h 455"/>
              <a:gd name="T30" fmla="*/ 2147483647 w 452"/>
              <a:gd name="T31" fmla="*/ 2147483647 h 4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2" h="455">
                <a:moveTo>
                  <a:pt x="31" y="42"/>
                </a:moveTo>
                <a:cubicBezTo>
                  <a:pt x="82" y="56"/>
                  <a:pt x="102" y="58"/>
                  <a:pt x="131" y="72"/>
                </a:cubicBezTo>
                <a:cubicBezTo>
                  <a:pt x="160" y="86"/>
                  <a:pt x="169" y="106"/>
                  <a:pt x="208" y="129"/>
                </a:cubicBezTo>
                <a:cubicBezTo>
                  <a:pt x="213" y="152"/>
                  <a:pt x="207" y="183"/>
                  <a:pt x="179" y="203"/>
                </a:cubicBezTo>
                <a:cubicBezTo>
                  <a:pt x="151" y="223"/>
                  <a:pt x="56" y="236"/>
                  <a:pt x="38" y="263"/>
                </a:cubicBezTo>
                <a:cubicBezTo>
                  <a:pt x="20" y="290"/>
                  <a:pt x="0" y="327"/>
                  <a:pt x="11" y="369"/>
                </a:cubicBezTo>
                <a:cubicBezTo>
                  <a:pt x="22" y="411"/>
                  <a:pt x="55" y="419"/>
                  <a:pt x="107" y="452"/>
                </a:cubicBezTo>
                <a:cubicBezTo>
                  <a:pt x="155" y="455"/>
                  <a:pt x="316" y="444"/>
                  <a:pt x="372" y="423"/>
                </a:cubicBezTo>
                <a:cubicBezTo>
                  <a:pt x="428" y="402"/>
                  <a:pt x="431" y="400"/>
                  <a:pt x="452" y="363"/>
                </a:cubicBezTo>
                <a:cubicBezTo>
                  <a:pt x="431" y="303"/>
                  <a:pt x="415" y="277"/>
                  <a:pt x="382" y="248"/>
                </a:cubicBezTo>
                <a:cubicBezTo>
                  <a:pt x="349" y="219"/>
                  <a:pt x="273" y="205"/>
                  <a:pt x="271" y="179"/>
                </a:cubicBezTo>
                <a:cubicBezTo>
                  <a:pt x="269" y="153"/>
                  <a:pt x="302" y="125"/>
                  <a:pt x="392" y="81"/>
                </a:cubicBezTo>
                <a:cubicBezTo>
                  <a:pt x="400" y="66"/>
                  <a:pt x="412" y="60"/>
                  <a:pt x="412" y="27"/>
                </a:cubicBezTo>
                <a:cubicBezTo>
                  <a:pt x="337" y="0"/>
                  <a:pt x="234" y="87"/>
                  <a:pt x="234" y="87"/>
                </a:cubicBezTo>
                <a:lnTo>
                  <a:pt x="132" y="41"/>
                </a:lnTo>
                <a:cubicBezTo>
                  <a:pt x="98" y="34"/>
                  <a:pt x="71" y="29"/>
                  <a:pt x="31" y="42"/>
                </a:cubicBezTo>
                <a:close/>
              </a:path>
            </a:pathLst>
          </a:custGeom>
          <a:solidFill>
            <a:schemeClr val="accent1"/>
          </a:solidFill>
          <a:ln w="12700" cap="flat" cmpd="sng">
            <a:solidFill>
              <a:schemeClr val="folHlink"/>
            </a:solidFill>
            <a:prstDash val="solid"/>
            <a:round/>
            <a:headEnd type="none" w="med" len="med"/>
            <a:tailEnd type="none" w="med" len="med"/>
          </a:ln>
          <a:effectLst>
            <a:outerShdw dist="35921" dir="2700000" algn="ctr" rotWithShape="0">
              <a:schemeClr val="tx1">
                <a:alpha val="50000"/>
              </a:schemeClr>
            </a:outerShdw>
          </a:effectLst>
        </p:spPr>
        <p:txBody>
          <a:bodyPr>
            <a:spAutoFit/>
          </a:bodyPr>
          <a:lstStyle/>
          <a:p>
            <a:pPr>
              <a:defRPr/>
            </a:pPr>
            <a:endParaRPr lang="en-US"/>
          </a:p>
        </p:txBody>
      </p:sp>
      <p:sp>
        <p:nvSpPr>
          <p:cNvPr id="59429" name="Freeform 57"/>
          <p:cNvSpPr>
            <a:spLocks/>
          </p:cNvSpPr>
          <p:nvPr/>
        </p:nvSpPr>
        <p:spPr bwMode="auto">
          <a:xfrm>
            <a:off x="6183313" y="1763713"/>
            <a:ext cx="717550" cy="722312"/>
          </a:xfrm>
          <a:custGeom>
            <a:avLst/>
            <a:gdLst>
              <a:gd name="T0" fmla="*/ 2147483647 w 452"/>
              <a:gd name="T1" fmla="*/ 2147483647 h 455"/>
              <a:gd name="T2" fmla="*/ 2147483647 w 452"/>
              <a:gd name="T3" fmla="*/ 2147483647 h 455"/>
              <a:gd name="T4" fmla="*/ 2147483647 w 452"/>
              <a:gd name="T5" fmla="*/ 2147483647 h 455"/>
              <a:gd name="T6" fmla="*/ 2147483647 w 452"/>
              <a:gd name="T7" fmla="*/ 2147483647 h 455"/>
              <a:gd name="T8" fmla="*/ 2147483647 w 452"/>
              <a:gd name="T9" fmla="*/ 2147483647 h 455"/>
              <a:gd name="T10" fmla="*/ 2147483647 w 452"/>
              <a:gd name="T11" fmla="*/ 2147483647 h 455"/>
              <a:gd name="T12" fmla="*/ 2147483647 w 452"/>
              <a:gd name="T13" fmla="*/ 2147483647 h 455"/>
              <a:gd name="T14" fmla="*/ 2147483647 w 452"/>
              <a:gd name="T15" fmla="*/ 2147483647 h 455"/>
              <a:gd name="T16" fmla="*/ 2147483647 w 452"/>
              <a:gd name="T17" fmla="*/ 2147483647 h 455"/>
              <a:gd name="T18" fmla="*/ 2147483647 w 452"/>
              <a:gd name="T19" fmla="*/ 2147483647 h 455"/>
              <a:gd name="T20" fmla="*/ 2147483647 w 452"/>
              <a:gd name="T21" fmla="*/ 2147483647 h 455"/>
              <a:gd name="T22" fmla="*/ 2147483647 w 452"/>
              <a:gd name="T23" fmla="*/ 2147483647 h 455"/>
              <a:gd name="T24" fmla="*/ 2147483647 w 452"/>
              <a:gd name="T25" fmla="*/ 2147483647 h 455"/>
              <a:gd name="T26" fmla="*/ 2147483647 w 452"/>
              <a:gd name="T27" fmla="*/ 2147483647 h 455"/>
              <a:gd name="T28" fmla="*/ 2147483647 w 452"/>
              <a:gd name="T29" fmla="*/ 2147483647 h 455"/>
              <a:gd name="T30" fmla="*/ 2147483647 w 452"/>
              <a:gd name="T31" fmla="*/ 2147483647 h 4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52" h="455">
                <a:moveTo>
                  <a:pt x="31" y="42"/>
                </a:moveTo>
                <a:cubicBezTo>
                  <a:pt x="82" y="56"/>
                  <a:pt x="102" y="58"/>
                  <a:pt x="131" y="72"/>
                </a:cubicBezTo>
                <a:cubicBezTo>
                  <a:pt x="160" y="86"/>
                  <a:pt x="169" y="106"/>
                  <a:pt x="208" y="129"/>
                </a:cubicBezTo>
                <a:cubicBezTo>
                  <a:pt x="213" y="152"/>
                  <a:pt x="207" y="183"/>
                  <a:pt x="179" y="203"/>
                </a:cubicBezTo>
                <a:cubicBezTo>
                  <a:pt x="151" y="223"/>
                  <a:pt x="56" y="236"/>
                  <a:pt x="38" y="263"/>
                </a:cubicBezTo>
                <a:cubicBezTo>
                  <a:pt x="20" y="290"/>
                  <a:pt x="0" y="327"/>
                  <a:pt x="11" y="369"/>
                </a:cubicBezTo>
                <a:cubicBezTo>
                  <a:pt x="22" y="411"/>
                  <a:pt x="55" y="419"/>
                  <a:pt x="107" y="452"/>
                </a:cubicBezTo>
                <a:cubicBezTo>
                  <a:pt x="155" y="455"/>
                  <a:pt x="316" y="444"/>
                  <a:pt x="372" y="423"/>
                </a:cubicBezTo>
                <a:cubicBezTo>
                  <a:pt x="428" y="402"/>
                  <a:pt x="431" y="400"/>
                  <a:pt x="452" y="363"/>
                </a:cubicBezTo>
                <a:cubicBezTo>
                  <a:pt x="431" y="303"/>
                  <a:pt x="415" y="277"/>
                  <a:pt x="382" y="248"/>
                </a:cubicBezTo>
                <a:cubicBezTo>
                  <a:pt x="349" y="219"/>
                  <a:pt x="273" y="205"/>
                  <a:pt x="271" y="179"/>
                </a:cubicBezTo>
                <a:cubicBezTo>
                  <a:pt x="269" y="153"/>
                  <a:pt x="302" y="125"/>
                  <a:pt x="392" y="81"/>
                </a:cubicBezTo>
                <a:cubicBezTo>
                  <a:pt x="400" y="66"/>
                  <a:pt x="412" y="60"/>
                  <a:pt x="412" y="27"/>
                </a:cubicBezTo>
                <a:cubicBezTo>
                  <a:pt x="337" y="0"/>
                  <a:pt x="234" y="87"/>
                  <a:pt x="234" y="87"/>
                </a:cubicBezTo>
                <a:lnTo>
                  <a:pt x="132" y="41"/>
                </a:lnTo>
                <a:cubicBezTo>
                  <a:pt x="98" y="34"/>
                  <a:pt x="71" y="29"/>
                  <a:pt x="31" y="42"/>
                </a:cubicBezTo>
                <a:close/>
              </a:path>
            </a:pathLst>
          </a:custGeom>
          <a:solidFill>
            <a:schemeClr val="accent1"/>
          </a:solidFill>
          <a:ln w="12700" cap="flat" cmpd="sng">
            <a:solidFill>
              <a:schemeClr val="folHlink"/>
            </a:solidFill>
            <a:prstDash val="solid"/>
            <a:round/>
            <a:headEnd type="none" w="med" len="med"/>
            <a:tailEnd type="none" w="med" len="med"/>
          </a:ln>
          <a:effectLst>
            <a:outerShdw dist="35921" dir="2700000" algn="ctr" rotWithShape="0">
              <a:schemeClr val="tx1">
                <a:alpha val="50000"/>
              </a:schemeClr>
            </a:outerShdw>
          </a:effectLst>
        </p:spPr>
        <p:txBody>
          <a:bodyPr>
            <a:spAutoFit/>
          </a:bodyPr>
          <a:lstStyle/>
          <a:p>
            <a:pPr>
              <a:defRPr/>
            </a:pPr>
            <a:endParaRPr lang="en-US"/>
          </a:p>
        </p:txBody>
      </p:sp>
      <p:grpSp>
        <p:nvGrpSpPr>
          <p:cNvPr id="2" name="Group 60"/>
          <p:cNvGrpSpPr>
            <a:grpSpLocks/>
          </p:cNvGrpSpPr>
          <p:nvPr/>
        </p:nvGrpSpPr>
        <p:grpSpPr bwMode="auto">
          <a:xfrm>
            <a:off x="3910013" y="1198563"/>
            <a:ext cx="581025" cy="4792662"/>
            <a:chOff x="2463" y="760"/>
            <a:chExt cx="366" cy="3019"/>
          </a:xfrm>
        </p:grpSpPr>
        <p:sp>
          <p:nvSpPr>
            <p:cNvPr id="60459" name="Rectangle 58"/>
            <p:cNvSpPr>
              <a:spLocks noChangeArrowheads="1"/>
            </p:cNvSpPr>
            <p:nvPr/>
          </p:nvSpPr>
          <p:spPr bwMode="auto">
            <a:xfrm>
              <a:off x="2528" y="760"/>
              <a:ext cx="244" cy="3019"/>
            </a:xfrm>
            <a:prstGeom prst="rect">
              <a:avLst/>
            </a:prstGeom>
            <a:solidFill>
              <a:schemeClr val="bg2"/>
            </a:solidFill>
            <a:ln w="28575" algn="ctr">
              <a:solidFill>
                <a:schemeClr val="bg2"/>
              </a:solidFill>
              <a:miter lim="800000"/>
              <a:headEnd/>
              <a:tailEnd/>
            </a:ln>
          </p:spPr>
          <p:txBody>
            <a:bodyPr anchor="ctr">
              <a:spAutoFit/>
            </a:bodyPr>
            <a:lstStyle/>
            <a:p>
              <a:endParaRPr lang="en-US"/>
            </a:p>
          </p:txBody>
        </p:sp>
        <p:sp>
          <p:nvSpPr>
            <p:cNvPr id="60460" name="Line 59"/>
            <p:cNvSpPr>
              <a:spLocks noChangeShapeType="1"/>
            </p:cNvSpPr>
            <p:nvPr/>
          </p:nvSpPr>
          <p:spPr bwMode="auto">
            <a:xfrm flipV="1">
              <a:off x="2463" y="3119"/>
              <a:ext cx="366" cy="32"/>
            </a:xfrm>
            <a:prstGeom prst="line">
              <a:avLst/>
            </a:prstGeom>
            <a:noFill/>
            <a:ln w="57150">
              <a:solidFill>
                <a:schemeClr val="accent1"/>
              </a:solidFill>
              <a:round/>
              <a:headEnd/>
              <a:tailEnd/>
            </a:ln>
          </p:spPr>
          <p:txBody>
            <a:bodyPr>
              <a:spAutoFit/>
            </a:bodyPr>
            <a:lstStyle/>
            <a:p>
              <a:endParaRPr lang="en-US"/>
            </a:p>
          </p:txBody>
        </p:sp>
      </p:grpSp>
      <p:sp>
        <p:nvSpPr>
          <p:cNvPr id="60455" name="Line 16"/>
          <p:cNvSpPr>
            <a:spLocks noChangeShapeType="1"/>
          </p:cNvSpPr>
          <p:nvPr/>
        </p:nvSpPr>
        <p:spPr bwMode="auto">
          <a:xfrm flipV="1">
            <a:off x="3784600" y="3548063"/>
            <a:ext cx="1233488" cy="6350"/>
          </a:xfrm>
          <a:prstGeom prst="line">
            <a:avLst/>
          </a:prstGeom>
          <a:noFill/>
          <a:ln w="57150">
            <a:solidFill>
              <a:schemeClr val="folHlink"/>
            </a:solidFill>
            <a:prstDash val="dash"/>
            <a:round/>
            <a:headEnd/>
            <a:tailEnd type="triangle" w="med" len="med"/>
          </a:ln>
        </p:spPr>
        <p:txBody>
          <a:bodyPr>
            <a:spAutoFit/>
          </a:bodyPr>
          <a:lstStyle/>
          <a:p>
            <a:endParaRPr lang="en-US"/>
          </a:p>
        </p:txBody>
      </p:sp>
      <p:sp>
        <p:nvSpPr>
          <p:cNvPr id="60456" name="Line 42"/>
          <p:cNvSpPr>
            <a:spLocks noChangeShapeType="1"/>
          </p:cNvSpPr>
          <p:nvPr/>
        </p:nvSpPr>
        <p:spPr bwMode="auto">
          <a:xfrm>
            <a:off x="3424238" y="5646738"/>
            <a:ext cx="2624137" cy="14287"/>
          </a:xfrm>
          <a:prstGeom prst="line">
            <a:avLst/>
          </a:prstGeom>
          <a:noFill/>
          <a:ln w="38100">
            <a:solidFill>
              <a:schemeClr val="folHlink"/>
            </a:solidFill>
            <a:round/>
            <a:headEnd/>
            <a:tailEnd type="triangle" w="med" len="med"/>
          </a:ln>
        </p:spPr>
        <p:txBody>
          <a:bodyPr>
            <a:spAutoFit/>
          </a:bodyPr>
          <a:lstStyle/>
          <a:p>
            <a:endParaRPr lang="en-US"/>
          </a:p>
        </p:txBody>
      </p:sp>
      <p:sp>
        <p:nvSpPr>
          <p:cNvPr id="60457" name="AutoShape 28"/>
          <p:cNvSpPr>
            <a:spLocks noChangeArrowheads="1"/>
          </p:cNvSpPr>
          <p:nvPr/>
        </p:nvSpPr>
        <p:spPr bwMode="auto">
          <a:xfrm>
            <a:off x="1557338" y="5338763"/>
            <a:ext cx="2106612" cy="644525"/>
          </a:xfrm>
          <a:prstGeom prst="roundRect">
            <a:avLst>
              <a:gd name="adj" fmla="val 16667"/>
            </a:avLst>
          </a:prstGeom>
          <a:solidFill>
            <a:schemeClr val="accent1"/>
          </a:solidFill>
          <a:ln w="28575">
            <a:solidFill>
              <a:schemeClr val="folHlink"/>
            </a:solidFill>
            <a:round/>
            <a:headEnd/>
            <a:tailEnd/>
          </a:ln>
        </p:spPr>
        <p:txBody>
          <a:bodyPr wrap="none" anchor="ctr" anchorCtr="1"/>
          <a:lstStyle/>
          <a:p>
            <a:pPr eaLnBrk="1" hangingPunct="1">
              <a:lnSpc>
                <a:spcPct val="90000"/>
              </a:lnSpc>
              <a:spcBef>
                <a:spcPct val="0"/>
              </a:spcBef>
            </a:pPr>
            <a:r>
              <a:rPr lang="en-US" sz="2000">
                <a:sym typeface="Symbol" pitchFamily="18" charset="2"/>
              </a:rPr>
              <a:t>Anti-thyroid</a:t>
            </a:r>
            <a:br>
              <a:rPr lang="en-US" sz="2000">
                <a:sym typeface="Symbol" pitchFamily="18" charset="2"/>
              </a:rPr>
            </a:br>
            <a:r>
              <a:rPr lang="en-US" sz="2000">
                <a:sym typeface="Symbol" pitchFamily="18" charset="2"/>
              </a:rPr>
              <a:t>drugs</a:t>
            </a:r>
          </a:p>
        </p:txBody>
      </p:sp>
      <p:sp>
        <p:nvSpPr>
          <p:cNvPr id="60458" name="Line 63"/>
          <p:cNvSpPr>
            <a:spLocks noChangeShapeType="1"/>
          </p:cNvSpPr>
          <p:nvPr/>
        </p:nvSpPr>
        <p:spPr bwMode="auto">
          <a:xfrm>
            <a:off x="6529388" y="2838450"/>
            <a:ext cx="0" cy="379413"/>
          </a:xfrm>
          <a:prstGeom prst="line">
            <a:avLst/>
          </a:prstGeom>
          <a:noFill/>
          <a:ln w="28575">
            <a:solidFill>
              <a:schemeClr val="folHlink"/>
            </a:solidFill>
            <a:round/>
            <a:headEnd/>
            <a:tailEnd type="triangle" w="med" len="me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806340"/>
                                        </p:tgtEl>
                                        <p:attrNameLst>
                                          <p:attrName>style.visibility</p:attrName>
                                        </p:attrNameLst>
                                      </p:cBhvr>
                                      <p:to>
                                        <p:strVal val="visible"/>
                                      </p:to>
                                    </p:set>
                                    <p:animEffect transition="in" filter="fade">
                                      <p:cBhvr>
                                        <p:cTn id="7" dur="500"/>
                                        <p:tgtEl>
                                          <p:spTgt spid="1806340"/>
                                        </p:tgtEl>
                                      </p:cBhvr>
                                    </p:animEffect>
                                  </p:childTnLst>
                                </p:cTn>
                              </p:par>
                              <p:par>
                                <p:cTn id="8" presetID="10" presetClass="entr" presetSubtype="0" fill="hold" nodeType="withEffect">
                                  <p:stCondLst>
                                    <p:cond delay="0"/>
                                  </p:stCondLst>
                                  <p:childTnLst>
                                    <p:set>
                                      <p:cBhvr>
                                        <p:cTn id="9" dur="1" fill="hold">
                                          <p:stCondLst>
                                            <p:cond delay="0"/>
                                          </p:stCondLst>
                                        </p:cTn>
                                        <p:tgtEl>
                                          <p:spTgt spid="1806362"/>
                                        </p:tgtEl>
                                        <p:attrNameLst>
                                          <p:attrName>style.visibility</p:attrName>
                                        </p:attrNameLst>
                                      </p:cBhvr>
                                      <p:to>
                                        <p:strVal val="visible"/>
                                      </p:to>
                                    </p:set>
                                    <p:animEffect transition="in" filter="fade">
                                      <p:cBhvr>
                                        <p:cTn id="10" dur="500"/>
                                        <p:tgtEl>
                                          <p:spTgt spid="1806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Untitled-3"/>
          <p:cNvPicPr>
            <a:picLocks noGrp="1" noChangeAspect="1" noChangeArrowheads="1"/>
          </p:cNvPicPr>
          <p:nvPr>
            <p:ph/>
          </p:nvPr>
        </p:nvPicPr>
        <p:blipFill>
          <a:blip r:embed="rId3" cstate="print"/>
          <a:srcRect/>
          <a:stretch>
            <a:fillRect/>
          </a:stretch>
        </p:blipFill>
        <p:spPr>
          <a:xfrm>
            <a:off x="504825" y="0"/>
            <a:ext cx="7380288" cy="6832600"/>
          </a:xfr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91872" cy="6048672"/>
          </a:xfrm>
        </p:spPr>
        <p:txBody>
          <a:bodyPr>
            <a:normAutofit/>
          </a:bodyPr>
          <a:lstStyle/>
          <a:p>
            <a:pPr algn="ctr">
              <a:lnSpc>
                <a:spcPct val="150000"/>
              </a:lnSpc>
            </a:pPr>
            <a:r>
              <a:rPr lang="en-US" altLang="zh-TW" sz="2800" b="1" dirty="0" smtClean="0">
                <a:solidFill>
                  <a:srgbClr val="C00000"/>
                </a:solidFill>
                <a:latin typeface="Albertus Extra Bold" pitchFamily="34" charset="0"/>
                <a:cs typeface="Aharoni" pitchFamily="2" charset="-79"/>
              </a:rPr>
              <a:t>Management of hyperthyroidism during pregnancy in Asia</a:t>
            </a:r>
            <a:r>
              <a:rPr lang="en-US" sz="3000" b="1" dirty="0" smtClean="0">
                <a:solidFill>
                  <a:srgbClr val="00FF00"/>
                </a:solidFill>
              </a:rPr>
              <a:t/>
            </a:r>
            <a:br>
              <a:rPr lang="en-US" sz="3000" b="1" dirty="0" smtClean="0">
                <a:solidFill>
                  <a:srgbClr val="00FF00"/>
                </a:solidFill>
              </a:rPr>
            </a:br>
            <a:r>
              <a:rPr lang="en-US" sz="3000" b="1" dirty="0" smtClean="0">
                <a:solidFill>
                  <a:srgbClr val="00FF00"/>
                </a:solidFill>
              </a:rPr>
              <a:t/>
            </a:r>
            <a:br>
              <a:rPr lang="en-US" sz="3000" b="1" dirty="0" smtClean="0">
                <a:solidFill>
                  <a:srgbClr val="00FF00"/>
                </a:solidFill>
              </a:rPr>
            </a:br>
            <a:r>
              <a:rPr lang="en-US" sz="2500" b="1" dirty="0" err="1" smtClean="0">
                <a:solidFill>
                  <a:schemeClr val="accent1"/>
                </a:solidFill>
                <a:effectLst/>
                <a:latin typeface="Times New Roman" pitchFamily="18" charset="0"/>
                <a:cs typeface="Times New Roman" pitchFamily="18" charset="0"/>
              </a:rPr>
              <a:t>Azizi</a:t>
            </a:r>
            <a:r>
              <a:rPr lang="en-US" sz="2500" b="1" dirty="0" smtClean="0">
                <a:solidFill>
                  <a:schemeClr val="accent1"/>
                </a:solidFill>
                <a:effectLst/>
                <a:latin typeface="Times New Roman" pitchFamily="18" charset="0"/>
                <a:cs typeface="Times New Roman" pitchFamily="18" charset="0"/>
              </a:rPr>
              <a:t> F, </a:t>
            </a:r>
            <a:r>
              <a:rPr lang="en-US" sz="2500" b="1" dirty="0" err="1" smtClean="0">
                <a:solidFill>
                  <a:schemeClr val="accent1"/>
                </a:solidFill>
                <a:effectLst/>
                <a:latin typeface="Times New Roman" pitchFamily="18" charset="0"/>
                <a:cs typeface="Times New Roman" pitchFamily="18" charset="0"/>
              </a:rPr>
              <a:t>Amouzegar</a:t>
            </a:r>
            <a:r>
              <a:rPr lang="en-US" sz="2500" b="1" dirty="0" smtClean="0">
                <a:solidFill>
                  <a:schemeClr val="accent1"/>
                </a:solidFill>
                <a:effectLst/>
                <a:latin typeface="Times New Roman" pitchFamily="18" charset="0"/>
                <a:cs typeface="Times New Roman" pitchFamily="18" charset="0"/>
              </a:rPr>
              <a:t> A, </a:t>
            </a:r>
            <a:r>
              <a:rPr lang="en-US" sz="2500" b="1" dirty="0" err="1" smtClean="0">
                <a:solidFill>
                  <a:schemeClr val="accent1"/>
                </a:solidFill>
                <a:effectLst/>
                <a:latin typeface="Times New Roman" pitchFamily="18" charset="0"/>
                <a:cs typeface="Times New Roman" pitchFamily="18" charset="0"/>
              </a:rPr>
              <a:t>Mehran</a:t>
            </a:r>
            <a:r>
              <a:rPr lang="en-US" sz="2500" b="1" dirty="0" smtClean="0">
                <a:solidFill>
                  <a:schemeClr val="accent1"/>
                </a:solidFill>
                <a:effectLst/>
                <a:latin typeface="Times New Roman" pitchFamily="18" charset="0"/>
                <a:cs typeface="Times New Roman" pitchFamily="18" charset="0"/>
              </a:rPr>
              <a:t> L, </a:t>
            </a:r>
            <a:r>
              <a:rPr lang="en-US" sz="2500" b="1" dirty="0" err="1" smtClean="0">
                <a:solidFill>
                  <a:schemeClr val="accent1"/>
                </a:solidFill>
                <a:effectLst/>
                <a:latin typeface="Times New Roman" pitchFamily="18" charset="0"/>
                <a:cs typeface="Times New Roman" pitchFamily="18" charset="0"/>
              </a:rPr>
              <a:t>Alamdari</a:t>
            </a:r>
            <a:r>
              <a:rPr lang="en-US" sz="2500" b="1" dirty="0" smtClean="0">
                <a:solidFill>
                  <a:schemeClr val="accent1"/>
                </a:solidFill>
                <a:effectLst/>
                <a:latin typeface="Times New Roman" pitchFamily="18" charset="0"/>
                <a:cs typeface="Times New Roman" pitchFamily="18" charset="0"/>
              </a:rPr>
              <a:t> SH, </a:t>
            </a:r>
            <a:r>
              <a:rPr lang="en-US" sz="2500" b="1" dirty="0" err="1" smtClean="0">
                <a:solidFill>
                  <a:schemeClr val="accent1"/>
                </a:solidFill>
                <a:effectLst/>
                <a:latin typeface="Times New Roman" pitchFamily="18" charset="0"/>
                <a:cs typeface="Times New Roman" pitchFamily="18" charset="0"/>
              </a:rPr>
              <a:t>Subekti</a:t>
            </a:r>
            <a:r>
              <a:rPr lang="en-US" sz="2500" b="1" dirty="0" smtClean="0">
                <a:solidFill>
                  <a:schemeClr val="accent1"/>
                </a:solidFill>
                <a:effectLst/>
                <a:latin typeface="Times New Roman" pitchFamily="18" charset="0"/>
                <a:cs typeface="Times New Roman" pitchFamily="18" charset="0"/>
              </a:rPr>
              <a:t> I, </a:t>
            </a:r>
            <a:r>
              <a:rPr lang="en-US" sz="2500" b="1" dirty="0" err="1" smtClean="0">
                <a:solidFill>
                  <a:schemeClr val="accent1"/>
                </a:solidFill>
                <a:effectLst/>
                <a:latin typeface="Times New Roman" pitchFamily="18" charset="0"/>
                <a:cs typeface="Times New Roman" pitchFamily="18" charset="0"/>
              </a:rPr>
              <a:t>Bijay</a:t>
            </a:r>
            <a:r>
              <a:rPr lang="en-US" sz="2500" b="1" dirty="0" smtClean="0">
                <a:solidFill>
                  <a:schemeClr val="accent1"/>
                </a:solidFill>
                <a:effectLst/>
                <a:latin typeface="Times New Roman" pitchFamily="18" charset="0"/>
                <a:cs typeface="Times New Roman" pitchFamily="18" charset="0"/>
              </a:rPr>
              <a:t> V, </a:t>
            </a:r>
            <a:r>
              <a:rPr lang="en-US" sz="2500" b="1" dirty="0" err="1" smtClean="0">
                <a:solidFill>
                  <a:schemeClr val="accent1"/>
                </a:solidFill>
                <a:effectLst/>
                <a:latin typeface="Times New Roman" pitchFamily="18" charset="0"/>
                <a:cs typeface="Times New Roman" pitchFamily="18" charset="0"/>
              </a:rPr>
              <a:t>Poppe</a:t>
            </a:r>
            <a:r>
              <a:rPr lang="en-US" sz="2500" b="1" dirty="0" smtClean="0">
                <a:solidFill>
                  <a:schemeClr val="accent1"/>
                </a:solidFill>
                <a:effectLst/>
                <a:latin typeface="Times New Roman" pitchFamily="18" charset="0"/>
                <a:cs typeface="Times New Roman" pitchFamily="18" charset="0"/>
              </a:rPr>
              <a:t> K, </a:t>
            </a:r>
            <a:r>
              <a:rPr lang="en-US" sz="2500" b="1" dirty="0" err="1" smtClean="0">
                <a:solidFill>
                  <a:schemeClr val="accent1"/>
                </a:solidFill>
                <a:effectLst/>
                <a:latin typeface="Times New Roman" pitchFamily="18" charset="0"/>
                <a:cs typeface="Times New Roman" pitchFamily="18" charset="0"/>
              </a:rPr>
              <a:t>Sarvghadi</a:t>
            </a:r>
            <a:r>
              <a:rPr lang="en-US" sz="2500" b="1" dirty="0" smtClean="0">
                <a:solidFill>
                  <a:schemeClr val="accent1"/>
                </a:solidFill>
                <a:effectLst/>
                <a:latin typeface="Times New Roman" pitchFamily="18" charset="0"/>
                <a:cs typeface="Times New Roman" pitchFamily="18" charset="0"/>
              </a:rPr>
              <a:t> F, San Luis </a:t>
            </a:r>
            <a:r>
              <a:rPr lang="en-US" sz="2500" b="1" dirty="0" err="1" smtClean="0">
                <a:solidFill>
                  <a:schemeClr val="accent1"/>
                </a:solidFill>
                <a:effectLst/>
                <a:latin typeface="Times New Roman" pitchFamily="18" charset="0"/>
                <a:cs typeface="Times New Roman" pitchFamily="18" charset="0"/>
              </a:rPr>
              <a:t>Jr</a:t>
            </a:r>
            <a:r>
              <a:rPr lang="en-US" sz="2500" b="1" dirty="0" smtClean="0">
                <a:solidFill>
                  <a:schemeClr val="accent1"/>
                </a:solidFill>
                <a:effectLst/>
                <a:latin typeface="Times New Roman" pitchFamily="18" charset="0"/>
                <a:cs typeface="Times New Roman" pitchFamily="18" charset="0"/>
              </a:rPr>
              <a:t> T, </a:t>
            </a:r>
            <a:r>
              <a:rPr lang="en-US" sz="2500" b="1" dirty="0" err="1" smtClean="0">
                <a:solidFill>
                  <a:schemeClr val="accent1"/>
                </a:solidFill>
                <a:effectLst/>
                <a:latin typeface="Times New Roman" pitchFamily="18" charset="0"/>
                <a:cs typeface="Times New Roman" pitchFamily="18" charset="0"/>
              </a:rPr>
              <a:t>Akamizu</a:t>
            </a:r>
            <a:r>
              <a:rPr lang="en-US" sz="2500" b="1" dirty="0" smtClean="0">
                <a:solidFill>
                  <a:schemeClr val="accent1"/>
                </a:solidFill>
                <a:effectLst/>
                <a:latin typeface="Times New Roman" pitchFamily="18" charset="0"/>
                <a:cs typeface="Times New Roman" pitchFamily="18" charset="0"/>
              </a:rPr>
              <a:t> T</a:t>
            </a:r>
            <a:br>
              <a:rPr lang="en-US" sz="2500" b="1" dirty="0" smtClean="0">
                <a:solidFill>
                  <a:schemeClr val="accent1"/>
                </a:solidFill>
                <a:effectLst/>
                <a:latin typeface="Times New Roman" pitchFamily="18" charset="0"/>
                <a:cs typeface="Times New Roman" pitchFamily="18" charset="0"/>
              </a:rPr>
            </a:br>
            <a:r>
              <a:rPr lang="en-US" sz="2500" b="1" dirty="0" smtClean="0">
                <a:solidFill>
                  <a:srgbClr val="FFC000"/>
                </a:solidFill>
                <a:latin typeface="Times New Roman" pitchFamily="18" charset="0"/>
                <a:cs typeface="Times New Roman" pitchFamily="18" charset="0"/>
              </a:rPr>
              <a:t/>
            </a:r>
            <a:br>
              <a:rPr lang="en-US" sz="2500" b="1" dirty="0" smtClean="0">
                <a:solidFill>
                  <a:srgbClr val="FFC000"/>
                </a:solidFill>
                <a:latin typeface="Times New Roman" pitchFamily="18" charset="0"/>
                <a:cs typeface="Times New Roman" pitchFamily="18" charset="0"/>
              </a:rPr>
            </a:br>
            <a:r>
              <a:rPr lang="en-US" sz="2500" b="1" dirty="0" smtClean="0">
                <a:solidFill>
                  <a:srgbClr val="FFC000"/>
                </a:solidFill>
                <a:latin typeface="Times New Roman" pitchFamily="18" charset="0"/>
                <a:cs typeface="Times New Roman" pitchFamily="18" charset="0"/>
              </a:rPr>
              <a:t/>
            </a:r>
            <a:br>
              <a:rPr lang="en-US" sz="2500" b="1" dirty="0" smtClean="0">
                <a:solidFill>
                  <a:srgbClr val="FFC000"/>
                </a:solidFill>
                <a:latin typeface="Times New Roman" pitchFamily="18" charset="0"/>
                <a:cs typeface="Times New Roman" pitchFamily="18" charset="0"/>
              </a:rPr>
            </a:br>
            <a:r>
              <a:rPr lang="en-US" sz="1800" b="1" dirty="0" err="1" smtClean="0">
                <a:solidFill>
                  <a:srgbClr val="7030A0"/>
                </a:solidFill>
                <a:effectLst/>
                <a:latin typeface="Times New Roman" pitchFamily="18" charset="0"/>
                <a:cs typeface="Times New Roman" pitchFamily="18" charset="0"/>
              </a:rPr>
              <a:t>Endocrin</a:t>
            </a:r>
            <a:r>
              <a:rPr lang="en-US" sz="1800" b="1" dirty="0" smtClean="0">
                <a:solidFill>
                  <a:srgbClr val="7030A0"/>
                </a:solidFill>
                <a:effectLst/>
                <a:latin typeface="Times New Roman" pitchFamily="18" charset="0"/>
                <a:cs typeface="Times New Roman" pitchFamily="18" charset="0"/>
              </a:rPr>
              <a:t> Journal, 2014; 61 (8): 751-758</a:t>
            </a:r>
            <a:endParaRPr lang="en-US" sz="1800" dirty="0">
              <a:solidFill>
                <a:srgbClr val="7030A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68313" y="214290"/>
            <a:ext cx="8280400" cy="6097608"/>
          </a:xfrm>
          <a:prstGeom prst="rect">
            <a:avLst/>
          </a:prstGeom>
          <a:noFill/>
          <a:ln w="9525">
            <a:noFill/>
            <a:miter lim="800000"/>
            <a:headEnd/>
            <a:tailEnd/>
          </a:ln>
          <a:effectLst/>
        </p:spPr>
        <p:txBody>
          <a:bodyPr/>
          <a:lstStyle/>
          <a:p>
            <a:pPr marL="342900" indent="-342900" algn="ctr">
              <a:lnSpc>
                <a:spcPct val="90000"/>
              </a:lnSpc>
              <a:spcBef>
                <a:spcPct val="0"/>
              </a:spcBef>
            </a:pPr>
            <a:r>
              <a:rPr lang="en-US" altLang="zh-TW" sz="3500" b="1" dirty="0" smtClean="0">
                <a:solidFill>
                  <a:srgbClr val="C00000"/>
                </a:solidFill>
                <a:latin typeface="Albertus Extra Bold" pitchFamily="34" charset="0"/>
                <a:ea typeface="+mj-ea"/>
                <a:cs typeface="Aharoni" pitchFamily="2" charset="-79"/>
              </a:rPr>
              <a:t>Issues in the Management of </a:t>
            </a:r>
            <a:r>
              <a:rPr lang="en-US" altLang="zh-TW" sz="3500" b="1" dirty="0" err="1" smtClean="0">
                <a:solidFill>
                  <a:srgbClr val="C00000"/>
                </a:solidFill>
                <a:latin typeface="Albertus Extra Bold" pitchFamily="34" charset="0"/>
                <a:ea typeface="+mj-ea"/>
                <a:cs typeface="Aharoni" pitchFamily="2" charset="-79"/>
              </a:rPr>
              <a:t>Thyrotoxicosis</a:t>
            </a:r>
            <a:r>
              <a:rPr lang="en-US" altLang="zh-TW" sz="3500" b="1" dirty="0" smtClean="0">
                <a:solidFill>
                  <a:srgbClr val="C00000"/>
                </a:solidFill>
                <a:latin typeface="Albertus Extra Bold" pitchFamily="34" charset="0"/>
                <a:ea typeface="+mj-ea"/>
                <a:cs typeface="Aharoni" pitchFamily="2" charset="-79"/>
              </a:rPr>
              <a:t> in the Third Trimester and Post-partum Period</a:t>
            </a:r>
          </a:p>
          <a:p>
            <a:pPr marL="342900" indent="-342900" algn="ctr">
              <a:lnSpc>
                <a:spcPct val="90000"/>
              </a:lnSpc>
              <a:spcBef>
                <a:spcPct val="20000"/>
              </a:spcBef>
            </a:pPr>
            <a:endParaRPr lang="en-US" altLang="zh-TW" sz="1000" b="1" dirty="0" smtClean="0">
              <a:latin typeface="Albertus Extra Bold" pitchFamily="34" charset="0"/>
            </a:endParaRPr>
          </a:p>
          <a:p>
            <a:pPr marL="342900" indent="-342900" algn="ctr">
              <a:lnSpc>
                <a:spcPct val="90000"/>
              </a:lnSpc>
              <a:spcBef>
                <a:spcPct val="20000"/>
              </a:spcBef>
            </a:pPr>
            <a:endParaRPr lang="en-US" sz="4400" b="1" i="1" dirty="0" smtClean="0">
              <a:solidFill>
                <a:srgbClr val="7030A0"/>
              </a:solidFill>
            </a:endParaRPr>
          </a:p>
          <a:p>
            <a:pPr marL="342900" indent="-342900" algn="ctr">
              <a:lnSpc>
                <a:spcPct val="90000"/>
              </a:lnSpc>
              <a:spcBef>
                <a:spcPct val="20000"/>
              </a:spcBef>
            </a:pPr>
            <a:r>
              <a:rPr lang="en-US" sz="4400" b="1" i="1" dirty="0" err="1" smtClean="0">
                <a:solidFill>
                  <a:srgbClr val="7030A0"/>
                </a:solidFill>
              </a:rPr>
              <a:t>Fereidoun</a:t>
            </a:r>
            <a:r>
              <a:rPr lang="en-US" sz="4400" b="1" i="1" dirty="0" smtClean="0">
                <a:solidFill>
                  <a:srgbClr val="7030A0"/>
                </a:solidFill>
              </a:rPr>
              <a:t> </a:t>
            </a:r>
            <a:r>
              <a:rPr lang="en-US" sz="4400" b="1" i="1" dirty="0" err="1" smtClean="0">
                <a:solidFill>
                  <a:srgbClr val="7030A0"/>
                </a:solidFill>
              </a:rPr>
              <a:t>Azizi</a:t>
            </a:r>
            <a:endParaRPr lang="en-US" sz="4400" b="1" i="1" dirty="0" smtClean="0">
              <a:solidFill>
                <a:srgbClr val="7030A0"/>
              </a:solidFill>
            </a:endParaRPr>
          </a:p>
          <a:p>
            <a:pPr marL="342900" indent="-342900" algn="ctr">
              <a:lnSpc>
                <a:spcPct val="90000"/>
              </a:lnSpc>
              <a:spcBef>
                <a:spcPct val="20000"/>
              </a:spcBef>
            </a:pPr>
            <a:endParaRPr lang="en-US" sz="2000" b="1" dirty="0" smtClean="0"/>
          </a:p>
          <a:p>
            <a:pPr marL="342900" indent="-342900" algn="ctr">
              <a:lnSpc>
                <a:spcPct val="90000"/>
              </a:lnSpc>
              <a:spcBef>
                <a:spcPct val="20000"/>
              </a:spcBef>
            </a:pPr>
            <a:endParaRPr lang="en-US" sz="3200" b="1" dirty="0" smtClean="0"/>
          </a:p>
          <a:p>
            <a:pPr marL="342900" indent="-342900" algn="ctr">
              <a:lnSpc>
                <a:spcPct val="90000"/>
              </a:lnSpc>
              <a:spcBef>
                <a:spcPct val="20000"/>
              </a:spcBef>
            </a:pPr>
            <a:r>
              <a:rPr lang="en-US" sz="2300" b="1" dirty="0" smtClean="0">
                <a:solidFill>
                  <a:srgbClr val="083763"/>
                </a:solidFill>
              </a:rPr>
              <a:t>Research Institute for Endocrine Sciences</a:t>
            </a:r>
          </a:p>
          <a:p>
            <a:pPr marL="342900" indent="-342900" algn="ctr">
              <a:lnSpc>
                <a:spcPct val="90000"/>
              </a:lnSpc>
              <a:spcBef>
                <a:spcPct val="20000"/>
              </a:spcBef>
            </a:pPr>
            <a:r>
              <a:rPr lang="en-US" sz="2300" b="1" dirty="0" err="1" smtClean="0">
                <a:solidFill>
                  <a:srgbClr val="083763"/>
                </a:solidFill>
              </a:rPr>
              <a:t>Shahid</a:t>
            </a:r>
            <a:r>
              <a:rPr lang="en-US" sz="2300" b="1" dirty="0" smtClean="0">
                <a:solidFill>
                  <a:srgbClr val="083763"/>
                </a:solidFill>
              </a:rPr>
              <a:t> </a:t>
            </a:r>
            <a:r>
              <a:rPr lang="en-US" sz="2300" b="1" dirty="0" err="1" smtClean="0">
                <a:solidFill>
                  <a:srgbClr val="083763"/>
                </a:solidFill>
              </a:rPr>
              <a:t>Beheshti</a:t>
            </a:r>
            <a:r>
              <a:rPr lang="en-US" sz="2300" b="1" dirty="0" smtClean="0">
                <a:solidFill>
                  <a:srgbClr val="083763"/>
                </a:solidFill>
              </a:rPr>
              <a:t> University of Medical Sciences</a:t>
            </a:r>
          </a:p>
          <a:p>
            <a:pPr marL="342900" indent="-342900" algn="ctr">
              <a:lnSpc>
                <a:spcPct val="90000"/>
              </a:lnSpc>
              <a:spcBef>
                <a:spcPct val="20000"/>
              </a:spcBef>
            </a:pPr>
            <a:r>
              <a:rPr lang="en-US" sz="2300" b="1" dirty="0" smtClean="0">
                <a:solidFill>
                  <a:srgbClr val="083763"/>
                </a:solidFill>
              </a:rPr>
              <a:t>Tehran, I.R. Iran</a:t>
            </a:r>
          </a:p>
          <a:p>
            <a:pPr marL="342900" indent="-342900" algn="ctr">
              <a:lnSpc>
                <a:spcPct val="90000"/>
              </a:lnSpc>
              <a:spcBef>
                <a:spcPct val="20000"/>
              </a:spcBef>
            </a:pPr>
            <a:endParaRPr lang="en-US" sz="2000" b="1" dirty="0" smtClean="0">
              <a:solidFill>
                <a:srgbClr val="083763"/>
              </a:solidFill>
            </a:endParaRPr>
          </a:p>
          <a:p>
            <a:pPr marL="342900" indent="-342900" algn="ctr">
              <a:lnSpc>
                <a:spcPct val="90000"/>
              </a:lnSpc>
              <a:spcBef>
                <a:spcPct val="20000"/>
              </a:spcBef>
            </a:pPr>
            <a:endParaRPr lang="en-US" sz="2000" b="1" dirty="0" smtClean="0">
              <a:solidFill>
                <a:srgbClr val="083763"/>
              </a:solidFill>
            </a:endParaRPr>
          </a:p>
          <a:p>
            <a:pPr marL="342900" indent="-342900" algn="ctr">
              <a:lnSpc>
                <a:spcPct val="90000"/>
              </a:lnSpc>
              <a:spcBef>
                <a:spcPct val="20000"/>
              </a:spcBef>
            </a:pPr>
            <a:endParaRPr lang="en-US" sz="2000" b="1" dirty="0" smtClean="0">
              <a:solidFill>
                <a:schemeClr val="accent6">
                  <a:lumMod val="50000"/>
                </a:schemeClr>
              </a:solidFill>
            </a:endParaRPr>
          </a:p>
          <a:p>
            <a:pPr marL="342900" indent="-342900" algn="ctr">
              <a:lnSpc>
                <a:spcPct val="90000"/>
              </a:lnSpc>
              <a:spcBef>
                <a:spcPct val="20000"/>
              </a:spcBef>
            </a:pPr>
            <a:endParaRPr lang="en-US" sz="1900" b="1" dirty="0">
              <a:solidFill>
                <a:srgbClr val="083763"/>
              </a:solidFill>
              <a:cs typeface="A  Mitra_1 (MRT)"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2286000"/>
          </a:xfrm>
        </p:spPr>
        <p:txBody>
          <a:bodyPr>
            <a:noAutofit/>
          </a:bodyPr>
          <a:lstStyle/>
          <a:p>
            <a:pPr>
              <a:lnSpc>
                <a:spcPct val="150000"/>
              </a:lnSpc>
            </a:pPr>
            <a:r>
              <a:rPr lang="en-US" sz="2000" b="1" dirty="0" smtClean="0">
                <a:solidFill>
                  <a:srgbClr val="C00000"/>
                </a:solidFill>
                <a:latin typeface="Albertus Extra Bold" pitchFamily="34" charset="0"/>
                <a:cs typeface="Aharoni" pitchFamily="2" charset="-79"/>
              </a:rPr>
              <a:t>A 26 year old woman is newly diagnosed with Graves’ disease. She has no </a:t>
            </a:r>
            <a:r>
              <a:rPr lang="en-US" sz="2000" b="1" dirty="0" err="1" smtClean="0">
                <a:solidFill>
                  <a:srgbClr val="C00000"/>
                </a:solidFill>
                <a:latin typeface="Albertus Extra Bold" pitchFamily="34" charset="0"/>
                <a:cs typeface="Aharoni" pitchFamily="2" charset="-79"/>
              </a:rPr>
              <a:t>goitre</a:t>
            </a:r>
            <a:r>
              <a:rPr lang="en-US" sz="2000" b="1" dirty="0" smtClean="0">
                <a:solidFill>
                  <a:srgbClr val="C00000"/>
                </a:solidFill>
                <a:latin typeface="Albertus Extra Bold" pitchFamily="34" charset="0"/>
                <a:cs typeface="Aharoni" pitchFamily="2" charset="-79"/>
              </a:rPr>
              <a:t> or thyroid eye disease and expresses her wish to become pregnant soon. Provided that the patient’s preference is neutral, how would you treat her </a:t>
            </a:r>
            <a:r>
              <a:rPr lang="en-US" sz="2000" b="1" dirty="0" err="1" smtClean="0">
                <a:solidFill>
                  <a:srgbClr val="C00000"/>
                </a:solidFill>
                <a:latin typeface="Albertus Extra Bold" pitchFamily="34" charset="0"/>
                <a:cs typeface="Aharoni" pitchFamily="2" charset="-79"/>
              </a:rPr>
              <a:t>thyrotoxicosis</a:t>
            </a:r>
            <a:r>
              <a:rPr lang="en-US" sz="2000" b="1" dirty="0" smtClean="0">
                <a:solidFill>
                  <a:srgbClr val="C00000"/>
                </a:solidFill>
                <a:latin typeface="Albertus Extra Bold" pitchFamily="34" charset="0"/>
                <a:cs typeface="Aharoni" pitchFamily="2" charset="-79"/>
              </a:rPr>
              <a:t>? </a:t>
            </a:r>
            <a:endParaRPr lang="en-US" sz="2000" b="1" dirty="0">
              <a:solidFill>
                <a:srgbClr val="C00000"/>
              </a:solidFill>
              <a:latin typeface="Albertus Extra Bold" pitchFamily="34" charset="0"/>
              <a:cs typeface="Aharoni" pitchFamily="2" charset="-79"/>
            </a:endParaRPr>
          </a:p>
        </p:txBody>
      </p:sp>
      <p:sp>
        <p:nvSpPr>
          <p:cNvPr id="3" name="Subtitle 2"/>
          <p:cNvSpPr>
            <a:spLocks noGrp="1"/>
          </p:cNvSpPr>
          <p:nvPr>
            <p:ph type="subTitle" idx="1"/>
          </p:nvPr>
        </p:nvSpPr>
        <p:spPr>
          <a:xfrm>
            <a:off x="457200" y="2667000"/>
            <a:ext cx="8229600" cy="3962400"/>
          </a:xfrm>
        </p:spPr>
        <p:txBody>
          <a:bodyPr>
            <a:normAutofit/>
          </a:bodyPr>
          <a:lstStyle/>
          <a:p>
            <a:pPr marL="457200" lvl="0" indent="-457200" algn="l">
              <a:lnSpc>
                <a:spcPct val="150000"/>
              </a:lnSpc>
              <a:buFont typeface="+mj-lt"/>
              <a:buAutoNum type="alphaUcPeriod"/>
            </a:pPr>
            <a:r>
              <a:rPr lang="en-US" sz="2500" b="1" dirty="0" err="1" smtClean="0">
                <a:solidFill>
                  <a:schemeClr val="tx1"/>
                </a:solidFill>
                <a:latin typeface="Times New Roman" pitchFamily="18" charset="0"/>
                <a:cs typeface="Times New Roman" pitchFamily="18" charset="0"/>
              </a:rPr>
              <a:t>Methimazole/carbimazole</a:t>
            </a:r>
          </a:p>
          <a:p>
            <a:pPr marL="457200" lvl="0" indent="-457200" algn="l">
              <a:lnSpc>
                <a:spcPct val="150000"/>
              </a:lnSpc>
              <a:buFont typeface="+mj-lt"/>
              <a:buAutoNum type="alphaUcPeriod"/>
            </a:pPr>
            <a:r>
              <a:rPr lang="en-US" sz="2500" b="1" dirty="0" err="1" smtClean="0">
                <a:solidFill>
                  <a:schemeClr val="tx1"/>
                </a:solidFill>
                <a:latin typeface="Times New Roman" pitchFamily="18" charset="0"/>
                <a:cs typeface="Times New Roman" pitchFamily="18" charset="0"/>
              </a:rPr>
              <a:t>Propylthiouracil</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Refer for definitive treatment with surgery before pregnancy</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Refer to definitive treatment with radioiodine before pregnancy</a:t>
            </a:r>
          </a:p>
          <a:p>
            <a:pPr>
              <a:lnSpc>
                <a:spcPct val="150000"/>
              </a:lnSpc>
            </a:pP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57126" y="2214554"/>
          <a:ext cx="8786874" cy="4274820"/>
        </p:xfrm>
        <a:graphic>
          <a:graphicData uri="http://schemas.openxmlformats.org/drawingml/2006/table">
            <a:tbl>
              <a:tblPr firstRow="1" bandRow="1">
                <a:tableStyleId>{2D5ABB26-0587-4C30-8999-92F81FD0307C}</a:tableStyleId>
              </a:tblPr>
              <a:tblGrid>
                <a:gridCol w="7429552"/>
                <a:gridCol w="1357322"/>
              </a:tblGrid>
              <a:tr h="370840">
                <a:tc>
                  <a:txBody>
                    <a:bodyPr/>
                    <a:lstStyle/>
                    <a:p>
                      <a:pPr>
                        <a:lnSpc>
                          <a:spcPct val="150000"/>
                        </a:lnSpc>
                      </a:pPr>
                      <a:r>
                        <a:rPr lang="en-US" sz="2300" b="1" kern="1200" dirty="0" smtClean="0">
                          <a:solidFill>
                            <a:srgbClr val="7030A0"/>
                          </a:solidFill>
                          <a:latin typeface="Times New Roman" pitchFamily="18" charset="0"/>
                          <a:ea typeface="+mn-ea"/>
                          <a:cs typeface="Times New Roman"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7030A0"/>
                          </a:solidFill>
                          <a:latin typeface="Times New Roman" pitchFamily="18" charset="0"/>
                          <a:ea typeface="+mn-ea"/>
                          <a:cs typeface="Times New Roman"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514350" marR="0" lvl="0" indent="-514350" algn="just"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A. </a:t>
                      </a:r>
                      <a:r>
                        <a:rPr lang="en-US" sz="2400" b="1" dirty="0" err="1" smtClean="0">
                          <a:solidFill>
                            <a:schemeClr val="tx1"/>
                          </a:solidFill>
                          <a:latin typeface="Times New Roman" pitchFamily="18" charset="0"/>
                          <a:cs typeface="Times New Roman" pitchFamily="18" charset="0"/>
                        </a:rPr>
                        <a:t>Methimazole</a:t>
                      </a:r>
                      <a:r>
                        <a:rPr lang="en-US" sz="2400" b="1" dirty="0" smtClean="0">
                          <a:solidFill>
                            <a:schemeClr val="tx1"/>
                          </a:solidFill>
                          <a:latin typeface="Times New Roman" pitchFamily="18" charset="0"/>
                          <a:cs typeface="Times New Roman" pitchFamily="18" charset="0"/>
                        </a:rPr>
                        <a:t>/</a:t>
                      </a:r>
                      <a:r>
                        <a:rPr lang="en-US" sz="2400" b="1" dirty="0" err="1" smtClean="0">
                          <a:solidFill>
                            <a:schemeClr val="tx1"/>
                          </a:solidFill>
                          <a:latin typeface="Times New Roman" pitchFamily="18" charset="0"/>
                          <a:cs typeface="Times New Roman" pitchFamily="18" charset="0"/>
                        </a:rPr>
                        <a:t>carbimazole</a:t>
                      </a:r>
                      <a:endParaRPr lang="en-US" sz="2300" dirty="0">
                        <a:solidFill>
                          <a:schemeClr val="tx1"/>
                        </a:solidFill>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2300" b="1" kern="1200" dirty="0" smtClean="0">
                          <a:solidFill>
                            <a:srgbClr val="FF0000"/>
                          </a:solidFill>
                          <a:latin typeface="Times New Roman" pitchFamily="18" charset="0"/>
                          <a:ea typeface="+mn-ea"/>
                          <a:cs typeface="Times New Roman" pitchFamily="18" charset="0"/>
                        </a:rPr>
                        <a:t>40</a:t>
                      </a:r>
                    </a:p>
                  </a:txBody>
                  <a:tcPr>
                    <a:lnT w="12700" cap="flat" cmpd="sng" algn="ctr">
                      <a:solidFill>
                        <a:schemeClr val="tx1"/>
                      </a:solidFill>
                      <a:prstDash val="solid"/>
                      <a:round/>
                      <a:headEnd type="none" w="med" len="med"/>
                      <a:tailEnd type="none" w="med" len="med"/>
                    </a:lnT>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B. </a:t>
                      </a:r>
                      <a:r>
                        <a:rPr lang="en-US" sz="2400" b="1" dirty="0" err="1" smtClean="0">
                          <a:solidFill>
                            <a:schemeClr val="tx1"/>
                          </a:solidFill>
                          <a:latin typeface="Times New Roman" pitchFamily="18" charset="0"/>
                          <a:cs typeface="Times New Roman" pitchFamily="18" charset="0"/>
                        </a:rPr>
                        <a:t>Propylthiouracil</a:t>
                      </a:r>
                      <a:endParaRPr lang="en-US" sz="2300" dirty="0">
                        <a:solidFill>
                          <a:schemeClr val="tx1"/>
                        </a:solidFill>
                      </a:endParaRPr>
                    </a:p>
                  </a:txBody>
                  <a:tcPr/>
                </a:tc>
                <a:tc>
                  <a:txBody>
                    <a:bodyPr/>
                    <a:lstStyle/>
                    <a:p>
                      <a:pPr algn="ctr">
                        <a:lnSpc>
                          <a:spcPct val="150000"/>
                        </a:lnSpc>
                      </a:pPr>
                      <a:r>
                        <a:rPr lang="en-US" sz="2300" b="1" kern="1200" dirty="0" smtClean="0">
                          <a:solidFill>
                            <a:srgbClr val="FF0000"/>
                          </a:solidFill>
                          <a:latin typeface="Times New Roman" pitchFamily="18" charset="0"/>
                          <a:ea typeface="+mn-ea"/>
                          <a:cs typeface="Times New Roman" pitchFamily="18" charset="0"/>
                        </a:rPr>
                        <a:t>52</a:t>
                      </a:r>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C. Refer for definitive treatment with surgery before pregnancy</a:t>
                      </a:r>
                      <a:endParaRPr lang="en-US" sz="2300" dirty="0">
                        <a:solidFill>
                          <a:schemeClr val="tx1"/>
                        </a:solidFill>
                      </a:endParaRPr>
                    </a:p>
                  </a:txBody>
                  <a:tcPr/>
                </a:tc>
                <a:tc>
                  <a:txBody>
                    <a:bodyPr/>
                    <a:lstStyle/>
                    <a:p>
                      <a:pPr algn="ctr">
                        <a:lnSpc>
                          <a:spcPct val="150000"/>
                        </a:lnSpc>
                      </a:pPr>
                      <a:r>
                        <a:rPr lang="en-US" sz="2300" b="1" kern="1200" dirty="0" smtClean="0">
                          <a:solidFill>
                            <a:srgbClr val="FF0000"/>
                          </a:solidFill>
                          <a:latin typeface="Times New Roman" pitchFamily="18" charset="0"/>
                          <a:ea typeface="+mn-ea"/>
                          <a:cs typeface="Times New Roman" pitchFamily="18" charset="0"/>
                        </a:rPr>
                        <a:t>4</a:t>
                      </a:r>
                    </a:p>
                  </a:txBody>
                  <a:tcPr/>
                </a:tc>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D. Refer to definitive treatment with radioiodine before pregnancy</a:t>
                      </a:r>
                      <a:endParaRPr lang="en-US" sz="23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FF0000"/>
                          </a:solidFill>
                          <a:latin typeface="Times New Roman" pitchFamily="18" charset="0"/>
                          <a:ea typeface="+mn-ea"/>
                          <a:cs typeface="Times New Roman" pitchFamily="18" charset="0"/>
                        </a:rPr>
                        <a:t>4</a:t>
                      </a:r>
                    </a:p>
                  </a:txBody>
                  <a:tcPr>
                    <a:lnB w="12700" cap="flat" cmpd="sng" algn="ctr">
                      <a:solidFill>
                        <a:schemeClr val="tx1"/>
                      </a:solidFill>
                      <a:prstDash val="solid"/>
                      <a:round/>
                      <a:headEnd type="none" w="med" len="med"/>
                      <a:tailEnd type="none" w="med" len="med"/>
                    </a:lnB>
                  </a:tcPr>
                </a:tc>
              </a:tr>
            </a:tbl>
          </a:graphicData>
        </a:graphic>
      </p:graphicFrame>
      <p:sp>
        <p:nvSpPr>
          <p:cNvPr id="6" name="Title 1"/>
          <p:cNvSpPr>
            <a:spLocks noGrp="1"/>
          </p:cNvSpPr>
          <p:nvPr>
            <p:ph type="ctrTitle"/>
          </p:nvPr>
        </p:nvSpPr>
        <p:spPr>
          <a:xfrm>
            <a:off x="609600" y="152400"/>
            <a:ext cx="7772400" cy="1776402"/>
          </a:xfrm>
        </p:spPr>
        <p:txBody>
          <a:bodyPr>
            <a:noAutofit/>
          </a:bodyPr>
          <a:lstStyle/>
          <a:p>
            <a:r>
              <a:rPr lang="en-US" sz="2000" b="1" dirty="0" smtClean="0">
                <a:solidFill>
                  <a:srgbClr val="C00000"/>
                </a:solidFill>
                <a:latin typeface="Albertus Extra Bold" pitchFamily="34" charset="0"/>
                <a:cs typeface="Aharoni" pitchFamily="2" charset="-79"/>
              </a:rPr>
              <a:t>A 26 year old woman is newly diagnosed with Graves’ disease. She has no </a:t>
            </a:r>
            <a:r>
              <a:rPr lang="en-US" sz="2000" b="1" dirty="0" err="1" smtClean="0">
                <a:solidFill>
                  <a:srgbClr val="C00000"/>
                </a:solidFill>
                <a:latin typeface="Albertus Extra Bold" pitchFamily="34" charset="0"/>
                <a:cs typeface="Aharoni" pitchFamily="2" charset="-79"/>
              </a:rPr>
              <a:t>goitre</a:t>
            </a:r>
            <a:r>
              <a:rPr lang="en-US" sz="2000" b="1" dirty="0" smtClean="0">
                <a:solidFill>
                  <a:srgbClr val="C00000"/>
                </a:solidFill>
                <a:latin typeface="Albertus Extra Bold" pitchFamily="34" charset="0"/>
                <a:cs typeface="Aharoni" pitchFamily="2" charset="-79"/>
              </a:rPr>
              <a:t> or thyroid eye disease and expresses her wish to become pregnant soon. Provided that the patient’s preference is neutral, how would you treat her </a:t>
            </a:r>
            <a:r>
              <a:rPr lang="en-US" sz="2000" b="1" dirty="0" err="1" smtClean="0">
                <a:solidFill>
                  <a:srgbClr val="C00000"/>
                </a:solidFill>
                <a:latin typeface="Albertus Extra Bold" pitchFamily="34" charset="0"/>
                <a:cs typeface="Aharoni" pitchFamily="2" charset="-79"/>
              </a:rPr>
              <a:t>thyrotoxicosis</a:t>
            </a:r>
            <a:r>
              <a:rPr lang="en-US" sz="2000" b="1" dirty="0" smtClean="0">
                <a:solidFill>
                  <a:srgbClr val="C00000"/>
                </a:solidFill>
                <a:latin typeface="Albertus Extra Bold" pitchFamily="34" charset="0"/>
                <a:cs typeface="Aharoni" pitchFamily="2" charset="-79"/>
              </a:rPr>
              <a:t>? </a:t>
            </a:r>
            <a:endParaRPr lang="en-US" sz="2000" b="1" dirty="0">
              <a:solidFill>
                <a:srgbClr val="C00000"/>
              </a:solidFill>
              <a:latin typeface="Albertus Extra Bold" pitchFamily="34" charset="0"/>
              <a:cs typeface="Aharoni" pitchFamily="2" charset="-79"/>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14282" y="1096342"/>
          <a:ext cx="8715432" cy="5090160"/>
        </p:xfrm>
        <a:graphic>
          <a:graphicData uri="http://schemas.openxmlformats.org/drawingml/2006/table">
            <a:tbl>
              <a:tblPr firstRow="1" bandRow="1">
                <a:tableStyleId>{2D5ABB26-0587-4C30-8999-92F81FD0307C}</a:tableStyleId>
              </a:tblPr>
              <a:tblGrid>
                <a:gridCol w="1143008"/>
                <a:gridCol w="857256"/>
                <a:gridCol w="1785950"/>
                <a:gridCol w="2571768"/>
                <a:gridCol w="928694"/>
                <a:gridCol w="1428756"/>
              </a:tblGrid>
              <a:tr h="370840">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Report</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Country</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Duration of PTU</a:t>
                      </a:r>
                    </a:p>
                    <a:p>
                      <a:pPr algn="ctr"/>
                      <a:r>
                        <a:rPr lang="en-US" sz="1400" b="1" kern="1200" baseline="0" dirty="0" smtClean="0">
                          <a:solidFill>
                            <a:srgbClr val="7030A0"/>
                          </a:solidFill>
                          <a:latin typeface="Times New Roman" pitchFamily="18" charset="0"/>
                          <a:ea typeface="+mn-ea"/>
                          <a:cs typeface="Times New Roman" pitchFamily="18" charset="0"/>
                        </a:rPr>
                        <a:t>exposure (gestation)</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Management</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Maternal</a:t>
                      </a:r>
                    </a:p>
                    <a:p>
                      <a:pPr algn="ctr"/>
                      <a:r>
                        <a:rPr lang="en-US" sz="1400" b="1" kern="1200" baseline="0" dirty="0" err="1" smtClean="0">
                          <a:solidFill>
                            <a:srgbClr val="7030A0"/>
                          </a:solidFill>
                          <a:latin typeface="Times New Roman" pitchFamily="18" charset="0"/>
                          <a:ea typeface="+mn-ea"/>
                          <a:cs typeface="Times New Roman" pitchFamily="18" charset="0"/>
                        </a:rPr>
                        <a:t>outcom</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kern="1200" baseline="0" dirty="0" smtClean="0">
                          <a:solidFill>
                            <a:srgbClr val="7030A0"/>
                          </a:solidFill>
                          <a:latin typeface="Times New Roman" pitchFamily="18" charset="0"/>
                          <a:ea typeface="+mn-ea"/>
                          <a:cs typeface="Times New Roman" pitchFamily="18" charset="0"/>
                        </a:rPr>
                        <a:t>Fetal outcome</a:t>
                      </a:r>
                      <a:endParaRPr lang="en-US" sz="1400" b="1" dirty="0">
                        <a:solidFill>
                          <a:srgbClr val="7030A0"/>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en-US" sz="1200" b="1" kern="1200" baseline="0" dirty="0" smtClean="0">
                          <a:solidFill>
                            <a:schemeClr val="tx1"/>
                          </a:solidFill>
                          <a:latin typeface="Times New Roman" pitchFamily="18" charset="0"/>
                          <a:ea typeface="+mn-ea"/>
                          <a:cs typeface="Times New Roman" pitchFamily="18" charset="0"/>
                        </a:rPr>
                        <a:t>Parker</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kern="1200" baseline="0" dirty="0" smtClean="0">
                          <a:solidFill>
                            <a:schemeClr val="tx1"/>
                          </a:solidFill>
                          <a:latin typeface="Times New Roman" pitchFamily="18" charset="0"/>
                          <a:ea typeface="+mn-ea"/>
                          <a:cs typeface="Times New Roman" pitchFamily="18" charset="0"/>
                        </a:rPr>
                        <a:t>Canada</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kern="1200" baseline="0" dirty="0" smtClean="0">
                          <a:solidFill>
                            <a:schemeClr val="tx1"/>
                          </a:solidFill>
                          <a:latin typeface="Times New Roman" pitchFamily="18" charset="0"/>
                          <a:ea typeface="+mn-ea"/>
                          <a:cs typeface="Times New Roman" pitchFamily="18" charset="0"/>
                        </a:rPr>
                        <a:t>6 months (20 weeks)</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PTU discontinued; treated with MMI and </a:t>
                      </a:r>
                      <a:r>
                        <a:rPr lang="en-US" sz="1200" b="1" kern="1200" baseline="0" dirty="0" err="1" smtClean="0">
                          <a:solidFill>
                            <a:schemeClr val="tx1"/>
                          </a:solidFill>
                          <a:latin typeface="Times New Roman" pitchFamily="18" charset="0"/>
                          <a:ea typeface="+mn-ea"/>
                          <a:cs typeface="Times New Roman" pitchFamily="18" charset="0"/>
                        </a:rPr>
                        <a:t>propranolol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baseline="0" dirty="0" smtClean="0">
                          <a:solidFill>
                            <a:srgbClr val="231F20"/>
                          </a:solidFill>
                          <a:latin typeface="Times New Roman" pitchFamily="18" charset="0"/>
                          <a:cs typeface="Times New Roman" pitchFamily="18" charset="0"/>
                        </a:rPr>
                        <a:t>Recovered</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200" b="1" baseline="0" smtClean="0">
                          <a:solidFill>
                            <a:srgbClr val="231F20"/>
                          </a:solidFill>
                          <a:latin typeface="Times New Roman" pitchFamily="18" charset="0"/>
                          <a:cs typeface="Times New Roman" pitchFamily="18" charset="0"/>
                        </a:rPr>
                        <a:t>Not </a:t>
                      </a:r>
                      <a:r>
                        <a:rPr lang="en-US" sz="1200" b="1" baseline="0" dirty="0" smtClean="0">
                          <a:solidFill>
                            <a:srgbClr val="231F20"/>
                          </a:solidFill>
                          <a:latin typeface="Times New Roman" pitchFamily="18" charset="0"/>
                          <a:cs typeface="Times New Roman" pitchFamily="18" charset="0"/>
                        </a:rPr>
                        <a:t>described</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smtClean="0">
                          <a:solidFill>
                            <a:schemeClr val="tx1"/>
                          </a:solidFill>
                          <a:latin typeface="Times New Roman" pitchFamily="18" charset="0"/>
                          <a:ea typeface="+mn-ea"/>
                          <a:cs typeface="Times New Roman" pitchFamily="18" charset="0"/>
                        </a:rPr>
                        <a:t>Morris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USA</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Unclear (25 weeks)</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PTU discontinued; treated with MMI and </a:t>
                      </a:r>
                      <a:r>
                        <a:rPr lang="en-US" sz="1200" b="1" kern="1200" baseline="0" dirty="0" err="1" smtClean="0">
                          <a:solidFill>
                            <a:schemeClr val="tx1"/>
                          </a:solidFill>
                          <a:latin typeface="Times New Roman" pitchFamily="18" charset="0"/>
                          <a:ea typeface="+mn-ea"/>
                          <a:cs typeface="Times New Roman" pitchFamily="18" charset="0"/>
                        </a:rPr>
                        <a:t>propranolol</a:t>
                      </a:r>
                      <a:r>
                        <a:rPr lang="en-US" sz="1200" b="1" kern="1200" baseline="0" dirty="0" smtClean="0">
                          <a:solidFill>
                            <a:schemeClr val="tx1"/>
                          </a:solidFill>
                          <a:latin typeface="Times New Roman" pitchFamily="18" charset="0"/>
                          <a:ea typeface="+mn-ea"/>
                          <a:cs typeface="Times New Roman" pitchFamily="18" charset="0"/>
                        </a:rPr>
                        <a:t>; required liver transplant</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Recovered</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Growth retardation, premature, jaundice, fetal death</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err="1" smtClean="0">
                          <a:solidFill>
                            <a:schemeClr val="tx1"/>
                          </a:solidFill>
                          <a:latin typeface="Times New Roman" pitchFamily="18" charset="0"/>
                          <a:ea typeface="+mn-ea"/>
                          <a:cs typeface="Times New Roman" pitchFamily="18" charset="0"/>
                        </a:rPr>
                        <a:t>Kontoleon</a:t>
                      </a:r>
                      <a:r>
                        <a:rPr lang="en-US" sz="1200" b="1" kern="1200" baseline="0" dirty="0" smtClean="0">
                          <a:solidFill>
                            <a:schemeClr val="tx1"/>
                          </a:solidFill>
                          <a:latin typeface="Times New Roman" pitchFamily="18" charset="0"/>
                          <a:ea typeface="+mn-ea"/>
                          <a:cs typeface="Times New Roman" pitchFamily="18" charset="0"/>
                        </a:rPr>
                        <a:t>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Greece</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Unclear</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Cessation of PTU at 12 weeks; conversion to CBZ</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baseline="0" smtClean="0">
                          <a:solidFill>
                            <a:srgbClr val="231F20"/>
                          </a:solidFill>
                          <a:latin typeface="Times New Roman" pitchFamily="18" charset="0"/>
                          <a:cs typeface="Times New Roman" pitchFamily="18" charset="0"/>
                        </a:rPr>
                        <a:t>Recovered Uneventful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baseline="0" dirty="0" smtClean="0">
                          <a:solidFill>
                            <a:srgbClr val="231F20"/>
                          </a:solidFill>
                          <a:latin typeface="Times New Roman" pitchFamily="18" charset="0"/>
                          <a:cs typeface="Times New Roman" pitchFamily="18" charset="0"/>
                        </a:rPr>
                        <a:t>Recovered Uneventful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smtClean="0">
                          <a:solidFill>
                            <a:schemeClr val="tx1"/>
                          </a:solidFill>
                          <a:latin typeface="Times New Roman" pitchFamily="18" charset="0"/>
                          <a:ea typeface="+mn-ea"/>
                          <a:cs typeface="Times New Roman" pitchFamily="18" charset="0"/>
                        </a:rPr>
                        <a:t>Ruiz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Chile</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5 months (4 months)</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Liver failure requiring ICU, initial recovery; however, subsequent miscarriage and recurrence of liver failure and death</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Death</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Death</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err="1" smtClean="0">
                          <a:solidFill>
                            <a:schemeClr val="tx1"/>
                          </a:solidFill>
                          <a:latin typeface="Times New Roman" pitchFamily="18" charset="0"/>
                          <a:ea typeface="+mn-ea"/>
                          <a:cs typeface="Times New Roman" pitchFamily="18" charset="0"/>
                        </a:rPr>
                        <a:t>Sequeira</a:t>
                      </a:r>
                      <a:r>
                        <a:rPr lang="en-US" sz="1200" b="1" kern="1200" baseline="0" dirty="0" smtClean="0">
                          <a:solidFill>
                            <a:schemeClr val="tx1"/>
                          </a:solidFill>
                          <a:latin typeface="Times New Roman" pitchFamily="18" charset="0"/>
                          <a:ea typeface="+mn-ea"/>
                          <a:cs typeface="Times New Roman" pitchFamily="18" charset="0"/>
                        </a:rPr>
                        <a:t>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Kenya/ </a:t>
                      </a:r>
                    </a:p>
                    <a:p>
                      <a:r>
                        <a:rPr lang="en-US" sz="1200" b="1" kern="1200" baseline="0" dirty="0" smtClean="0">
                          <a:solidFill>
                            <a:schemeClr val="tx1"/>
                          </a:solidFill>
                          <a:latin typeface="Times New Roman" pitchFamily="18" charset="0"/>
                          <a:ea typeface="+mn-ea"/>
                          <a:cs typeface="Times New Roman" pitchFamily="18" charset="0"/>
                        </a:rPr>
                        <a:t>USA</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7 weeks (17 weeks)</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Liver transplant at 18 weeks’ gestation.</a:t>
                      </a:r>
                    </a:p>
                    <a:p>
                      <a:r>
                        <a:rPr lang="en-US" sz="1200" b="1" kern="1200" baseline="0" dirty="0" err="1" smtClean="0">
                          <a:solidFill>
                            <a:schemeClr val="tx1"/>
                          </a:solidFill>
                          <a:latin typeface="Times New Roman" pitchFamily="18" charset="0"/>
                          <a:ea typeface="+mn-ea"/>
                          <a:cs typeface="Times New Roman" pitchFamily="18" charset="0"/>
                        </a:rPr>
                        <a:t>Thyroidectomy</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Times New Roman" pitchFamily="18" charset="0"/>
                          <a:ea typeface="+mn-ea"/>
                          <a:cs typeface="Times New Roman" pitchFamily="18" charset="0"/>
                        </a:rPr>
                        <a:t>Recovered</a:t>
                      </a:r>
                    </a:p>
                    <a:p>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MRI features suggestive of</a:t>
                      </a:r>
                    </a:p>
                    <a:p>
                      <a:r>
                        <a:rPr lang="en-US" sz="1200" b="1" kern="1200" baseline="0" dirty="0" smtClean="0">
                          <a:solidFill>
                            <a:schemeClr val="tx1"/>
                          </a:solidFill>
                          <a:latin typeface="Times New Roman" pitchFamily="18" charset="0"/>
                          <a:ea typeface="+mn-ea"/>
                          <a:cs typeface="Times New Roman" pitchFamily="18" charset="0"/>
                        </a:rPr>
                        <a:t>antenatal ischemic</a:t>
                      </a:r>
                    </a:p>
                    <a:p>
                      <a:r>
                        <a:rPr lang="en-US" sz="1200" b="1" kern="1200" baseline="0" dirty="0" smtClean="0">
                          <a:solidFill>
                            <a:schemeClr val="tx1"/>
                          </a:solidFill>
                          <a:latin typeface="Times New Roman" pitchFamily="18" charset="0"/>
                          <a:ea typeface="+mn-ea"/>
                          <a:cs typeface="Times New Roman" pitchFamily="18" charset="0"/>
                        </a:rPr>
                        <a:t>encephalopathy.</a:t>
                      </a:r>
                    </a:p>
                    <a:p>
                      <a:r>
                        <a:rPr lang="en-US" sz="1200" b="1" kern="1200" baseline="0" dirty="0" smtClean="0">
                          <a:solidFill>
                            <a:schemeClr val="tx1"/>
                          </a:solidFill>
                          <a:latin typeface="Times New Roman" pitchFamily="18" charset="0"/>
                          <a:ea typeface="+mn-ea"/>
                          <a:cs typeface="Times New Roman" pitchFamily="18" charset="0"/>
                        </a:rPr>
                        <a:t>Developmental delay</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sz="1200" b="1" kern="1200" baseline="0" dirty="0" smtClean="0">
                          <a:solidFill>
                            <a:schemeClr val="tx1"/>
                          </a:solidFill>
                          <a:latin typeface="Times New Roman" pitchFamily="18" charset="0"/>
                          <a:ea typeface="+mn-ea"/>
                          <a:cs typeface="Times New Roman" pitchFamily="18" charset="0"/>
                        </a:rPr>
                        <a:t>Taylor et al.</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UK</a:t>
                      </a:r>
                      <a:endParaRPr lang="en-US" sz="1200"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16 weeks (20 weeks)</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Immediate cessation of PTU; started CBZ 3 weeks later. Transplant considered but not required</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latin typeface="Times New Roman" pitchFamily="18" charset="0"/>
                          <a:ea typeface="+mn-ea"/>
                          <a:cs typeface="Times New Roman" pitchFamily="18" charset="0"/>
                        </a:rPr>
                        <a:t>Recovered</a:t>
                      </a:r>
                    </a:p>
                    <a:p>
                      <a:endParaRPr lang="en-US" sz="1200" b="1" kern="1200" baseline="0" dirty="0" smtClean="0">
                        <a:solidFill>
                          <a:schemeClr val="tx1"/>
                        </a:solidFill>
                        <a:latin typeface="Times New Roman" pitchFamily="18" charset="0"/>
                        <a:ea typeface="+mn-ea"/>
                        <a:cs typeface="Times New Roman" pitchFamily="18" charset="0"/>
                      </a:endParaRPr>
                    </a:p>
                    <a:p>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b="1" kern="1200" baseline="0" dirty="0" smtClean="0">
                          <a:solidFill>
                            <a:schemeClr val="tx1"/>
                          </a:solidFill>
                          <a:latin typeface="Times New Roman" pitchFamily="18" charset="0"/>
                          <a:ea typeface="+mn-ea"/>
                          <a:cs typeface="Times New Roman" pitchFamily="18" charset="0"/>
                        </a:rPr>
                        <a:t>Healthy baby at term</a:t>
                      </a:r>
                      <a:endParaRPr lang="en-US" sz="1200" b="1" kern="1200" baseline="0" dirty="0">
                        <a:solidFill>
                          <a:schemeClr val="tx1"/>
                        </a:solidFill>
                        <a:latin typeface="Times New Roman" pitchFamily="18" charset="0"/>
                        <a:ea typeface="+mn-ea"/>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itle 1"/>
          <p:cNvSpPr>
            <a:spLocks noGrp="1"/>
          </p:cNvSpPr>
          <p:nvPr>
            <p:ph type="title"/>
          </p:nvPr>
        </p:nvSpPr>
        <p:spPr>
          <a:xfrm>
            <a:off x="457200" y="71414"/>
            <a:ext cx="8229600" cy="857256"/>
          </a:xfrm>
        </p:spPr>
        <p:txBody>
          <a:bodyPr>
            <a:noAutofit/>
          </a:bodyPr>
          <a:lstStyle/>
          <a:p>
            <a:r>
              <a:rPr lang="en-US" sz="2300" b="1" dirty="0" smtClean="0">
                <a:solidFill>
                  <a:srgbClr val="C00000"/>
                </a:solidFill>
                <a:latin typeface="Albertus Extra Bold" pitchFamily="34" charset="0"/>
                <a:cs typeface="Aharoni" pitchFamily="2" charset="-79"/>
              </a:rPr>
              <a:t>Reported cases of severe liver failure in pregnancy occurring secondary to PTU</a:t>
            </a:r>
          </a:p>
        </p:txBody>
      </p:sp>
      <p:sp>
        <p:nvSpPr>
          <p:cNvPr id="7" name="TextBox 6"/>
          <p:cNvSpPr txBox="1"/>
          <p:nvPr/>
        </p:nvSpPr>
        <p:spPr>
          <a:xfrm>
            <a:off x="214282" y="6286520"/>
            <a:ext cx="8715436"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Taylor PN, et al. Side effects of anti-thyroid drugs and their impact on the choice of treatment for </a:t>
            </a:r>
            <a:r>
              <a:rPr lang="en-US" sz="1400" dirty="0" err="1" smtClean="0">
                <a:latin typeface="Times New Roman" pitchFamily="18" charset="0"/>
                <a:cs typeface="Times New Roman" pitchFamily="18" charset="0"/>
              </a:rPr>
              <a:t>thyrotoxicosis</a:t>
            </a:r>
            <a:r>
              <a:rPr lang="en-US" sz="1400" dirty="0" smtClean="0">
                <a:latin typeface="Times New Roman" pitchFamily="18" charset="0"/>
                <a:cs typeface="Times New Roman" pitchFamily="18" charset="0"/>
              </a:rPr>
              <a:t> in pregnancy. </a:t>
            </a:r>
            <a:r>
              <a:rPr lang="en-US" sz="1400" dirty="0" err="1" smtClean="0">
                <a:latin typeface="Times New Roman" pitchFamily="18" charset="0"/>
                <a:cs typeface="Times New Roman" pitchFamily="18" charset="0"/>
              </a:rPr>
              <a:t>Eur</a:t>
            </a:r>
            <a:r>
              <a:rPr lang="en-US" sz="1400" dirty="0" smtClean="0">
                <a:latin typeface="Times New Roman" pitchFamily="18" charset="0"/>
                <a:cs typeface="Times New Roman" pitchFamily="18" charset="0"/>
              </a:rPr>
              <a:t> Thyroid J 2012; 1: 176-85</a:t>
            </a:r>
            <a:endParaRPr lang="en-US" sz="14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28613" y="214313"/>
            <a:ext cx="8458200" cy="1143000"/>
          </a:xfrm>
        </p:spPr>
        <p:txBody>
          <a:bodyPr>
            <a:normAutofit/>
          </a:bodyPr>
          <a:lstStyle/>
          <a:p>
            <a:r>
              <a:rPr lang="en-US" sz="2500" b="1" dirty="0" smtClean="0">
                <a:solidFill>
                  <a:srgbClr val="C00000"/>
                </a:solidFill>
                <a:latin typeface="Albertus Extra Bold" pitchFamily="34" charset="0"/>
                <a:cs typeface="Aharoni" pitchFamily="2" charset="-79"/>
              </a:rPr>
              <a:t>Major adverse reactions to </a:t>
            </a:r>
            <a:r>
              <a:rPr lang="en-US" sz="2500" b="1" dirty="0" err="1" smtClean="0">
                <a:solidFill>
                  <a:srgbClr val="C00000"/>
                </a:solidFill>
                <a:latin typeface="Albertus Extra Bold" pitchFamily="34" charset="0"/>
                <a:cs typeface="Aharoni" pitchFamily="2" charset="-79"/>
              </a:rPr>
              <a:t>propylthiouracil</a:t>
            </a:r>
            <a:endParaRPr lang="en-US" sz="2500" b="1" dirty="0" smtClean="0">
              <a:solidFill>
                <a:srgbClr val="C00000"/>
              </a:solidFill>
              <a:latin typeface="Albertus Extra Bold" pitchFamily="34" charset="0"/>
              <a:cs typeface="Aharoni" pitchFamily="2" charset="-79"/>
            </a:endParaRPr>
          </a:p>
        </p:txBody>
      </p:sp>
      <p:sp>
        <p:nvSpPr>
          <p:cNvPr id="3" name="Content Placeholder 2"/>
          <p:cNvSpPr>
            <a:spLocks noGrp="1"/>
          </p:cNvSpPr>
          <p:nvPr>
            <p:ph idx="1"/>
          </p:nvPr>
        </p:nvSpPr>
        <p:spPr>
          <a:xfrm>
            <a:off x="457200" y="1714500"/>
            <a:ext cx="8229600" cy="4929188"/>
          </a:xfrm>
        </p:spPr>
        <p:txBody>
          <a:bodyPr>
            <a:normAutofit fontScale="70000" lnSpcReduction="20000"/>
          </a:bodyPr>
          <a:lstStyle/>
          <a:p>
            <a:pPr>
              <a:defRPr/>
            </a:pPr>
            <a:r>
              <a:rPr lang="en-US" sz="2700" b="1" dirty="0" smtClean="0">
                <a:solidFill>
                  <a:schemeClr val="accent1">
                    <a:lumMod val="75000"/>
                  </a:schemeClr>
                </a:solidFill>
                <a:latin typeface="Times New Roman" pitchFamily="18" charset="0"/>
                <a:cs typeface="Times New Roman" pitchFamily="18" charset="0"/>
              </a:rPr>
              <a:t>22 serious liver injury over the past 20 years </a:t>
            </a:r>
          </a:p>
          <a:p>
            <a:pPr>
              <a:buFont typeface="Wingdings 2" pitchFamily="18" charset="2"/>
              <a:buNone/>
              <a:defRPr/>
            </a:pPr>
            <a:r>
              <a:rPr lang="en-US" sz="2100" b="1" dirty="0" smtClean="0">
                <a:solidFill>
                  <a:schemeClr val="accent1">
                    <a:lumMod val="75000"/>
                  </a:schemeClr>
                </a:solidFill>
                <a:latin typeface="Times New Roman" pitchFamily="18" charset="0"/>
                <a:cs typeface="Times New Roman" pitchFamily="18" charset="0"/>
              </a:rPr>
              <a:t>           (FDA Adverts Event Reporting System)</a:t>
            </a:r>
          </a:p>
          <a:p>
            <a:pPr>
              <a:buFont typeface="Wingdings 2" pitchFamily="18" charset="2"/>
              <a:buNone/>
              <a:defRPr/>
            </a:pPr>
            <a:r>
              <a:rPr lang="en-US" b="1" dirty="0" smtClean="0">
                <a:solidFill>
                  <a:schemeClr val="accent1">
                    <a:lumMod val="75000"/>
                  </a:schemeClr>
                </a:solidFill>
                <a:latin typeface="Times New Roman" pitchFamily="18" charset="0"/>
                <a:cs typeface="Times New Roman" pitchFamily="18" charset="0"/>
              </a:rPr>
              <a:t>		</a:t>
            </a:r>
            <a:r>
              <a:rPr lang="en-US" sz="2700" b="1" dirty="0" smtClean="0">
                <a:solidFill>
                  <a:schemeClr val="accent1">
                    <a:lumMod val="75000"/>
                  </a:schemeClr>
                </a:solidFill>
                <a:latin typeface="Times New Roman" pitchFamily="18" charset="0"/>
                <a:cs typeface="Times New Roman" pitchFamily="18" charset="0"/>
              </a:rPr>
              <a:t>9 death</a:t>
            </a:r>
          </a:p>
          <a:p>
            <a:pPr>
              <a:buFont typeface="Wingdings 2" pitchFamily="18" charset="2"/>
              <a:buNone/>
              <a:defRPr/>
            </a:pPr>
            <a:r>
              <a:rPr lang="en-US" sz="2700" b="1" dirty="0" smtClean="0">
                <a:solidFill>
                  <a:schemeClr val="accent1">
                    <a:lumMod val="75000"/>
                  </a:schemeClr>
                </a:solidFill>
                <a:latin typeface="Times New Roman" pitchFamily="18" charset="0"/>
                <a:cs typeface="Times New Roman" pitchFamily="18" charset="0"/>
              </a:rPr>
              <a:t>		5 liver transplants</a:t>
            </a:r>
          </a:p>
          <a:p>
            <a:pPr>
              <a:buFont typeface="Wingdings 2" pitchFamily="18" charset="2"/>
              <a:buNone/>
              <a:defRPr/>
            </a:pPr>
            <a:endParaRPr lang="en-US" sz="2700" b="1" dirty="0" smtClean="0">
              <a:solidFill>
                <a:schemeClr val="accent1">
                  <a:lumMod val="75000"/>
                </a:schemeClr>
              </a:solidFill>
              <a:latin typeface="Times New Roman" pitchFamily="18" charset="0"/>
              <a:cs typeface="Times New Roman" pitchFamily="18" charset="0"/>
            </a:endParaRPr>
          </a:p>
          <a:p>
            <a:pPr>
              <a:defRPr/>
            </a:pPr>
            <a:r>
              <a:rPr lang="en-US" sz="2700" b="1" dirty="0" smtClean="0">
                <a:solidFill>
                  <a:srgbClr val="E65D00"/>
                </a:solidFill>
                <a:latin typeface="Times New Roman" pitchFamily="18" charset="0"/>
                <a:cs typeface="Times New Roman" pitchFamily="18" charset="0"/>
              </a:rPr>
              <a:t>16 adults liver transplants for PTU-related liver failure</a:t>
            </a:r>
          </a:p>
          <a:p>
            <a:pPr>
              <a:buFont typeface="Wingdings 2" pitchFamily="18" charset="2"/>
              <a:buNone/>
              <a:defRPr/>
            </a:pPr>
            <a:r>
              <a:rPr lang="en-US" sz="2100" b="1" dirty="0" smtClean="0">
                <a:solidFill>
                  <a:srgbClr val="E65D00"/>
                </a:solidFill>
                <a:latin typeface="Times New Roman" pitchFamily="18" charset="0"/>
                <a:cs typeface="Times New Roman" pitchFamily="18" charset="0"/>
              </a:rPr>
              <a:t>           (United Network for Organ Sharing)</a:t>
            </a:r>
          </a:p>
          <a:p>
            <a:pPr>
              <a:defRPr/>
            </a:pPr>
            <a:r>
              <a:rPr lang="en-US" sz="2700" b="1" dirty="0" err="1" smtClean="0">
                <a:solidFill>
                  <a:schemeClr val="accent1">
                    <a:lumMod val="75000"/>
                  </a:schemeClr>
                </a:solidFill>
                <a:latin typeface="Times New Roman" pitchFamily="18" charset="0"/>
                <a:cs typeface="Times New Roman" pitchFamily="18" charset="0"/>
              </a:rPr>
              <a:t>Ocurrence</a:t>
            </a:r>
            <a:r>
              <a:rPr lang="en-US" sz="2700" b="1" dirty="0" smtClean="0">
                <a:solidFill>
                  <a:schemeClr val="accent1">
                    <a:lumMod val="75000"/>
                  </a:schemeClr>
                </a:solidFill>
                <a:latin typeface="Times New Roman" pitchFamily="18" charset="0"/>
                <a:cs typeface="Times New Roman" pitchFamily="18" charset="0"/>
              </a:rPr>
              <a:t>:</a:t>
            </a:r>
          </a:p>
          <a:p>
            <a:pPr>
              <a:buFont typeface="Wingdings 2" pitchFamily="18" charset="2"/>
              <a:buNone/>
              <a:defRPr/>
            </a:pPr>
            <a:r>
              <a:rPr lang="en-US" sz="2700" b="1" dirty="0" smtClean="0">
                <a:solidFill>
                  <a:schemeClr val="accent1">
                    <a:lumMod val="75000"/>
                  </a:schemeClr>
                </a:solidFill>
                <a:latin typeface="Times New Roman" pitchFamily="18" charset="0"/>
                <a:cs typeface="Times New Roman" pitchFamily="18" charset="0"/>
              </a:rPr>
              <a:t>		1: 10,000 adults</a:t>
            </a:r>
          </a:p>
          <a:p>
            <a:pPr>
              <a:buFont typeface="Wingdings 2" pitchFamily="18" charset="2"/>
              <a:buNone/>
              <a:defRPr/>
            </a:pPr>
            <a:r>
              <a:rPr lang="en-US" sz="2700" b="1" dirty="0" smtClean="0">
                <a:solidFill>
                  <a:schemeClr val="accent1">
                    <a:lumMod val="75000"/>
                  </a:schemeClr>
                </a:solidFill>
                <a:latin typeface="Times New Roman" pitchFamily="18" charset="0"/>
                <a:cs typeface="Times New Roman" pitchFamily="18" charset="0"/>
              </a:rPr>
              <a:t>		1: 2,000 children </a:t>
            </a:r>
          </a:p>
          <a:p>
            <a:pPr>
              <a:buFont typeface="Wingdings 2" pitchFamily="18" charset="2"/>
              <a:buNone/>
              <a:defRPr/>
            </a:pPr>
            <a:endParaRPr lang="en-US" sz="2700" b="1" dirty="0" smtClean="0">
              <a:solidFill>
                <a:schemeClr val="accent1">
                  <a:lumMod val="75000"/>
                </a:schemeClr>
              </a:solidFill>
              <a:latin typeface="Times New Roman" pitchFamily="18" charset="0"/>
              <a:cs typeface="Times New Roman" pitchFamily="18" charset="0"/>
            </a:endParaRPr>
          </a:p>
          <a:p>
            <a:pPr>
              <a:defRPr/>
            </a:pPr>
            <a:r>
              <a:rPr lang="en-US" sz="2700" b="1" dirty="0" smtClean="0">
                <a:solidFill>
                  <a:srgbClr val="E65D00"/>
                </a:solidFill>
                <a:latin typeface="Times New Roman" pitchFamily="18" charset="0"/>
                <a:cs typeface="Times New Roman" pitchFamily="18" charset="0"/>
              </a:rPr>
              <a:t>Liver failure can occur any time over the course of therapy</a:t>
            </a:r>
          </a:p>
          <a:p>
            <a:pPr>
              <a:buFont typeface="Wingdings 2" pitchFamily="18" charset="2"/>
              <a:buNone/>
              <a:defRPr/>
            </a:pPr>
            <a:endParaRPr lang="en-US" b="1" dirty="0" smtClean="0">
              <a:solidFill>
                <a:schemeClr val="accent1">
                  <a:lumMod val="75000"/>
                </a:schemeClr>
              </a:solidFill>
              <a:latin typeface="Times New Roman" pitchFamily="18" charset="0"/>
              <a:cs typeface="Times New Roman" pitchFamily="18" charset="0"/>
            </a:endParaRPr>
          </a:p>
          <a:p>
            <a:pPr>
              <a:buFont typeface="Wingdings 2" pitchFamily="18" charset="2"/>
              <a:buNone/>
              <a:defRPr/>
            </a:pPr>
            <a:endParaRPr lang="en-US" b="1" dirty="0" smtClean="0">
              <a:solidFill>
                <a:schemeClr val="accent1">
                  <a:lumMod val="75000"/>
                </a:schemeClr>
              </a:solidFill>
              <a:latin typeface="Times New Roman" pitchFamily="18" charset="0"/>
              <a:cs typeface="Times New Roman" pitchFamily="18" charset="0"/>
            </a:endParaRPr>
          </a:p>
          <a:p>
            <a:pPr>
              <a:buFont typeface="Wingdings 2" pitchFamily="18" charset="2"/>
              <a:buNone/>
              <a:defRPr/>
            </a:pPr>
            <a:endParaRPr lang="en-US" b="1" dirty="0" smtClean="0">
              <a:solidFill>
                <a:schemeClr val="accent1">
                  <a:lumMod val="75000"/>
                </a:schemeClr>
              </a:solidFill>
              <a:latin typeface="Times New Roman" pitchFamily="18" charset="0"/>
              <a:cs typeface="Times New Roman" pitchFamily="18" charset="0"/>
            </a:endParaRPr>
          </a:p>
          <a:p>
            <a:pPr>
              <a:buFont typeface="Wingdings 2" pitchFamily="18" charset="2"/>
              <a:buNone/>
              <a:defRPr/>
            </a:pPr>
            <a:r>
              <a:rPr lang="en-US" sz="1800" dirty="0" err="1" smtClean="0">
                <a:latin typeface="Times New Roman" pitchFamily="18" charset="0"/>
                <a:cs typeface="Times New Roman" pitchFamily="18" charset="0"/>
              </a:rPr>
              <a:t>Bahn</a:t>
            </a:r>
            <a:r>
              <a:rPr lang="en-US" sz="1800" dirty="0" smtClean="0">
                <a:latin typeface="Times New Roman" pitchFamily="18" charset="0"/>
                <a:cs typeface="Times New Roman" pitchFamily="18" charset="0"/>
              </a:rPr>
              <a:t> et al. Thyroid 2009; 19: 673</a:t>
            </a:r>
            <a:endParaRPr lang="en-US"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71414"/>
            <a:ext cx="8229600" cy="857256"/>
          </a:xfrm>
        </p:spPr>
        <p:txBody>
          <a:bodyPr>
            <a:normAutofit/>
          </a:bodyPr>
          <a:lstStyle/>
          <a:p>
            <a:r>
              <a:rPr lang="en-US" sz="2000" dirty="0" smtClean="0">
                <a:solidFill>
                  <a:srgbClr val="C00000"/>
                </a:solidFill>
                <a:latin typeface="Albertus Extra Bold" pitchFamily="34" charset="0"/>
              </a:rPr>
              <a:t>Reported cases of </a:t>
            </a:r>
            <a:r>
              <a:rPr lang="en-US" sz="2000" dirty="0" err="1" smtClean="0">
                <a:solidFill>
                  <a:srgbClr val="C00000"/>
                </a:solidFill>
                <a:latin typeface="Albertus Extra Bold" pitchFamily="34" charset="0"/>
              </a:rPr>
              <a:t>agranulocytosis</a:t>
            </a:r>
            <a:r>
              <a:rPr lang="en-US" sz="2000" dirty="0" smtClean="0">
                <a:solidFill>
                  <a:srgbClr val="C00000"/>
                </a:solidFill>
                <a:latin typeface="Albertus Extra Bold" pitchFamily="34" charset="0"/>
              </a:rPr>
              <a:t> secondary to </a:t>
            </a:r>
            <a:r>
              <a:rPr lang="en-US" sz="2000" dirty="0" err="1" smtClean="0">
                <a:solidFill>
                  <a:srgbClr val="C00000"/>
                </a:solidFill>
                <a:latin typeface="Albertus Extra Bold" pitchFamily="34" charset="0"/>
              </a:rPr>
              <a:t>antithyroid</a:t>
            </a:r>
            <a:r>
              <a:rPr lang="en-US" sz="2000" dirty="0" smtClean="0">
                <a:solidFill>
                  <a:srgbClr val="C00000"/>
                </a:solidFill>
                <a:latin typeface="Albertus Extra Bold" pitchFamily="34" charset="0"/>
              </a:rPr>
              <a:t> drugs during pregnancy and subsequent outcomes</a:t>
            </a:r>
          </a:p>
        </p:txBody>
      </p:sp>
      <p:pic>
        <p:nvPicPr>
          <p:cNvPr id="14338" name="Picture 2"/>
          <p:cNvPicPr>
            <a:picLocks noGrp="1" noChangeAspect="1" noChangeArrowheads="1"/>
          </p:cNvPicPr>
          <p:nvPr>
            <p:ph idx="1"/>
          </p:nvPr>
        </p:nvPicPr>
        <p:blipFill>
          <a:blip r:embed="rId2" cstate="print"/>
          <a:srcRect/>
          <a:stretch>
            <a:fillRect/>
          </a:stretch>
        </p:blipFill>
        <p:spPr bwMode="auto">
          <a:xfrm>
            <a:off x="642910" y="1142984"/>
            <a:ext cx="8001055" cy="5000660"/>
          </a:xfrm>
          <a:prstGeom prst="rect">
            <a:avLst/>
          </a:prstGeom>
          <a:noFill/>
          <a:ln w="9525">
            <a:noFill/>
            <a:miter lim="800000"/>
            <a:headEnd/>
            <a:tailEnd/>
          </a:ln>
          <a:effectLst/>
        </p:spPr>
      </p:pic>
      <p:sp>
        <p:nvSpPr>
          <p:cNvPr id="6" name="TextBox 5"/>
          <p:cNvSpPr txBox="1"/>
          <p:nvPr/>
        </p:nvSpPr>
        <p:spPr>
          <a:xfrm>
            <a:off x="285720" y="6000768"/>
            <a:ext cx="8715436" cy="523220"/>
          </a:xfrm>
          <a:prstGeom prst="rect">
            <a:avLst/>
          </a:prstGeom>
          <a:noFill/>
        </p:spPr>
        <p:txBody>
          <a:bodyPr wrap="square" rtlCol="0">
            <a:spAutoFit/>
          </a:bodyPr>
          <a:lstStyle/>
          <a:p>
            <a:r>
              <a:rPr lang="en-US" sz="1400" dirty="0" smtClean="0">
                <a:latin typeface="Times New Roman" pitchFamily="18" charset="0"/>
                <a:cs typeface="Times New Roman" pitchFamily="18" charset="0"/>
              </a:rPr>
              <a:t>Taylor PN, et al. Side effects of anti-thyroid drugs and their impact on the choice of treatment for </a:t>
            </a:r>
            <a:r>
              <a:rPr lang="en-US" sz="1400" dirty="0" err="1" smtClean="0">
                <a:latin typeface="Times New Roman" pitchFamily="18" charset="0"/>
                <a:cs typeface="Times New Roman" pitchFamily="18" charset="0"/>
              </a:rPr>
              <a:t>thyrotoxicosis</a:t>
            </a:r>
            <a:r>
              <a:rPr lang="en-US" sz="1400" dirty="0" smtClean="0">
                <a:latin typeface="Times New Roman" pitchFamily="18" charset="0"/>
                <a:cs typeface="Times New Roman" pitchFamily="18" charset="0"/>
              </a:rPr>
              <a:t> in pregnancy. </a:t>
            </a:r>
            <a:r>
              <a:rPr lang="en-US" sz="1400" dirty="0" err="1" smtClean="0">
                <a:latin typeface="Times New Roman" pitchFamily="18" charset="0"/>
                <a:cs typeface="Times New Roman" pitchFamily="18" charset="0"/>
              </a:rPr>
              <a:t>Eur</a:t>
            </a:r>
            <a:r>
              <a:rPr lang="en-US" sz="1400" dirty="0" smtClean="0">
                <a:latin typeface="Times New Roman" pitchFamily="18" charset="0"/>
                <a:cs typeface="Times New Roman" pitchFamily="18" charset="0"/>
              </a:rPr>
              <a:t> Thyroid J 2012; 1: 176-85</a:t>
            </a:r>
            <a:endParaRPr lang="en-US" sz="1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466144" cy="1143000"/>
          </a:xfrm>
        </p:spPr>
        <p:txBody>
          <a:bodyPr>
            <a:noAutofit/>
          </a:bodyPr>
          <a:lstStyle/>
          <a:p>
            <a:pPr algn="ctr"/>
            <a:r>
              <a:rPr lang="en-US" sz="2500" b="1" dirty="0" smtClean="0">
                <a:solidFill>
                  <a:srgbClr val="C00000"/>
                </a:solidFill>
                <a:latin typeface="Albertus Extra Bold" pitchFamily="34" charset="0"/>
                <a:cs typeface="Aharoni" pitchFamily="2" charset="-79"/>
              </a:rPr>
              <a:t>Comparison of recommendations of American Thyroid Association and Endocrine Society on the treatment of hyperthyroidism in pregnancy</a:t>
            </a:r>
            <a:endParaRPr lang="en-US" sz="2500" b="1" dirty="0">
              <a:solidFill>
                <a:srgbClr val="C00000"/>
              </a:solidFill>
              <a:latin typeface="Albertus Extra Bold" pitchFamily="34" charset="0"/>
              <a:cs typeface="Aharoni" pitchFamily="2" charset="-79"/>
            </a:endParaRPr>
          </a:p>
        </p:txBody>
      </p:sp>
      <p:graphicFrame>
        <p:nvGraphicFramePr>
          <p:cNvPr id="4" name="Content Placeholder 3"/>
          <p:cNvGraphicFramePr>
            <a:graphicFrameLocks noGrp="1"/>
          </p:cNvGraphicFramePr>
          <p:nvPr>
            <p:ph idx="1"/>
          </p:nvPr>
        </p:nvGraphicFramePr>
        <p:xfrm>
          <a:off x="233646" y="1628800"/>
          <a:ext cx="8682930" cy="5059680"/>
        </p:xfrm>
        <a:graphic>
          <a:graphicData uri="http://schemas.openxmlformats.org/drawingml/2006/table">
            <a:tbl>
              <a:tblPr firstRow="1" bandRow="1">
                <a:tableStyleId>{5C22544A-7EE6-4342-B048-85BDC9FD1C3A}</a:tableStyleId>
              </a:tblPr>
              <a:tblGrid>
                <a:gridCol w="2088231"/>
                <a:gridCol w="3024336"/>
                <a:gridCol w="3570363"/>
              </a:tblGrid>
              <a:tr h="358523">
                <a:tc rowSpan="2">
                  <a:txBody>
                    <a:bodyPr/>
                    <a:lstStyle/>
                    <a:p>
                      <a:pPr algn="ctr"/>
                      <a:endParaRPr lang="en-US" sz="1500" dirty="0" smtClean="0">
                        <a:latin typeface="Times New Roman" pitchFamily="18" charset="0"/>
                        <a:cs typeface="Times New Roman" pitchFamily="18" charset="0"/>
                      </a:endParaRPr>
                    </a:p>
                    <a:p>
                      <a:pPr marL="0" algn="ctr" defTabSz="914400" rtl="0" eaLnBrk="1" latinLnBrk="0" hangingPunct="1"/>
                      <a:r>
                        <a:rPr kumimoji="0" lang="en-US" sz="1800" b="1" kern="1200" dirty="0" smtClean="0">
                          <a:solidFill>
                            <a:srgbClr val="FFFF00"/>
                          </a:solidFill>
                          <a:latin typeface="Times New Roman" pitchFamily="18" charset="0"/>
                          <a:ea typeface="+mn-ea"/>
                          <a:cs typeface="Times New Roman" pitchFamily="18" charset="0"/>
                        </a:rPr>
                        <a:t>Topic</a:t>
                      </a:r>
                      <a:endParaRPr kumimoji="0" lang="en-US" sz="1800" b="1" kern="1200" dirty="0">
                        <a:solidFill>
                          <a:srgbClr val="FFFF00"/>
                        </a:solidFill>
                        <a:latin typeface="Times New Roman" pitchFamily="18" charset="0"/>
                        <a:ea typeface="+mn-ea"/>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0" lang="en-US" sz="1800" b="1" kern="1200" dirty="0" smtClean="0">
                          <a:solidFill>
                            <a:srgbClr val="FFFF00"/>
                          </a:solidFill>
                          <a:latin typeface="Times New Roman" pitchFamily="18" charset="0"/>
                          <a:ea typeface="+mn-ea"/>
                          <a:cs typeface="Times New Roman" pitchFamily="18" charset="0"/>
                        </a:rPr>
                        <a:t>Recommendations</a:t>
                      </a:r>
                      <a:endParaRPr lang="en-US" sz="1800" dirty="0">
                        <a:solidFill>
                          <a:srgbClr val="FFFF00"/>
                        </a:solidFill>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hMerge="1">
                  <a:txBody>
                    <a:bodyPr/>
                    <a:lstStyle/>
                    <a:p>
                      <a:endParaRPr lang="en-US" dirty="0"/>
                    </a:p>
                  </a:txBody>
                  <a:tcPr/>
                </a:tc>
              </a:tr>
              <a:tr h="530418">
                <a:tc vMerge="1">
                  <a:txBody>
                    <a:bodyPr/>
                    <a:lstStyle/>
                    <a:p>
                      <a:endParaRPr lang="en-US" dirty="0"/>
                    </a:p>
                  </a:txBody>
                  <a:tcPr/>
                </a:tc>
                <a:tc>
                  <a:txBody>
                    <a:bodyPr/>
                    <a:lstStyle/>
                    <a:p>
                      <a:pPr algn="ctr"/>
                      <a:r>
                        <a:rPr kumimoji="0" lang="en-US" sz="1500" b="1" kern="1200" dirty="0" smtClean="0">
                          <a:solidFill>
                            <a:schemeClr val="dk1"/>
                          </a:solidFill>
                          <a:latin typeface="Times New Roman" pitchFamily="18" charset="0"/>
                          <a:ea typeface="+mn-ea"/>
                          <a:cs typeface="Times New Roman" pitchFamily="18" charset="0"/>
                        </a:rPr>
                        <a:t>American Thyroid Association </a:t>
                      </a:r>
                    </a:p>
                    <a:p>
                      <a:pPr algn="ctr"/>
                      <a:r>
                        <a:rPr kumimoji="0" lang="en-US" sz="1500" b="1" kern="1200" dirty="0" smtClean="0">
                          <a:solidFill>
                            <a:schemeClr val="dk1"/>
                          </a:solidFill>
                          <a:latin typeface="Times New Roman" pitchFamily="18" charset="0"/>
                          <a:ea typeface="+mn-ea"/>
                          <a:cs typeface="Times New Roman" pitchFamily="18" charset="0"/>
                        </a:rPr>
                        <a:t>(2011)</a:t>
                      </a:r>
                      <a:endParaRPr lang="en-US" sz="1500" dirty="0">
                        <a:latin typeface="Times New Roman" pitchFamily="18" charset="0"/>
                        <a:cs typeface="Times New Roman" pitchFamily="18" charset="0"/>
                      </a:endParaRPr>
                    </a:p>
                  </a:txBody>
                  <a:tcPr>
                    <a:lnL w="381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500" b="1" kern="1200" dirty="0" smtClean="0">
                          <a:solidFill>
                            <a:schemeClr val="dk1"/>
                          </a:solidFill>
                          <a:latin typeface="Times New Roman" pitchFamily="18" charset="0"/>
                          <a:ea typeface="+mn-ea"/>
                          <a:cs typeface="Times New Roman" pitchFamily="18" charset="0"/>
                        </a:rPr>
                        <a:t>Endocrine Society </a:t>
                      </a:r>
                      <a:endParaRPr kumimoji="0" lang="en-US" sz="1500" kern="1200" dirty="0" smtClean="0">
                        <a:solidFill>
                          <a:schemeClr val="dk1"/>
                        </a:solidFill>
                        <a:latin typeface="Times New Roman" pitchFamily="18" charset="0"/>
                        <a:ea typeface="+mn-ea"/>
                        <a:cs typeface="Times New Roman" pitchFamily="18" charset="0"/>
                      </a:endParaRPr>
                    </a:p>
                    <a:p>
                      <a:pPr algn="ctr"/>
                      <a:r>
                        <a:rPr kumimoji="0" lang="en-US" sz="1500" b="1" kern="1200" dirty="0" smtClean="0">
                          <a:solidFill>
                            <a:schemeClr val="dk1"/>
                          </a:solidFill>
                          <a:latin typeface="Times New Roman" pitchFamily="18" charset="0"/>
                          <a:ea typeface="+mn-ea"/>
                          <a:cs typeface="Times New Roman" pitchFamily="18" charset="0"/>
                        </a:rPr>
                        <a:t>(2012)</a:t>
                      </a:r>
                      <a:endParaRPr lang="en-US" sz="1500" dirty="0">
                        <a:latin typeface="Times New Roman" pitchFamily="18" charset="0"/>
                        <a:cs typeface="Times New Roman" pitchFamily="18" charset="0"/>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007603">
                <a:tc>
                  <a:txBody>
                    <a:bodyPr/>
                    <a:lstStyle/>
                    <a:p>
                      <a:r>
                        <a:rPr kumimoji="0" lang="en-US" sz="1400" kern="1200" dirty="0" smtClean="0">
                          <a:solidFill>
                            <a:schemeClr val="dk1"/>
                          </a:solidFill>
                          <a:latin typeface="Times New Roman" pitchFamily="18" charset="0"/>
                          <a:ea typeface="+mn-ea"/>
                          <a:cs typeface="Times New Roman" pitchFamily="18" charset="0"/>
                        </a:rPr>
                        <a:t> </a:t>
                      </a:r>
                    </a:p>
                    <a:p>
                      <a:r>
                        <a:rPr kumimoji="0" lang="en-US" sz="1400" kern="1200" dirty="0" err="1" smtClean="0">
                          <a:solidFill>
                            <a:schemeClr val="dk1"/>
                          </a:solidFill>
                          <a:latin typeface="Times New Roman" pitchFamily="18" charset="0"/>
                          <a:ea typeface="+mn-ea"/>
                          <a:cs typeface="Times New Roman" pitchFamily="18" charset="0"/>
                        </a:rPr>
                        <a:t>Antithyroid</a:t>
                      </a:r>
                      <a:r>
                        <a:rPr kumimoji="0" lang="en-US" sz="1400" kern="1200" dirty="0" smtClean="0">
                          <a:solidFill>
                            <a:schemeClr val="dk1"/>
                          </a:solidFill>
                          <a:latin typeface="Times New Roman" pitchFamily="18" charset="0"/>
                          <a:ea typeface="+mn-ea"/>
                          <a:cs typeface="Times New Roman" pitchFamily="18" charset="0"/>
                        </a:rPr>
                        <a:t> (ATD) treatment </a:t>
                      </a:r>
                      <a:endParaRPr lang="en-US" sz="14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400" kern="1200" dirty="0" smtClean="0">
                          <a:solidFill>
                            <a:schemeClr val="dk1"/>
                          </a:solidFill>
                          <a:latin typeface="Times New Roman" pitchFamily="18" charset="0"/>
                          <a:ea typeface="+mn-ea"/>
                          <a:cs typeface="Times New Roman" pitchFamily="18" charset="0"/>
                        </a:rPr>
                        <a:t> </a:t>
                      </a:r>
                    </a:p>
                    <a:p>
                      <a:r>
                        <a:rPr kumimoji="0" lang="en-US" sz="1400" kern="1200" dirty="0" smtClean="0">
                          <a:solidFill>
                            <a:schemeClr val="dk1"/>
                          </a:solidFill>
                          <a:latin typeface="Times New Roman" pitchFamily="18" charset="0"/>
                          <a:ea typeface="+mn-ea"/>
                          <a:cs typeface="Times New Roman" pitchFamily="18" charset="0"/>
                        </a:rPr>
                        <a:t>PTU is preferred for the treatment of hyperthyroidism in the first trimester, patients on MMI should be switched to PTU if pregnancy is confirmed in the first trimester. Following the first trimester, consideration should be given to switching to MMI</a:t>
                      </a:r>
                      <a:endParaRPr lang="en-US" sz="14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400" kern="1200" dirty="0" smtClean="0">
                          <a:solidFill>
                            <a:schemeClr val="dk1"/>
                          </a:solidFill>
                          <a:latin typeface="Times New Roman" pitchFamily="18" charset="0"/>
                          <a:ea typeface="+mn-ea"/>
                          <a:cs typeface="Times New Roman" pitchFamily="18" charset="0"/>
                        </a:rPr>
                        <a:t> </a:t>
                      </a:r>
                    </a:p>
                    <a:p>
                      <a:r>
                        <a:rPr kumimoji="0" lang="en-US" sz="1400" kern="1200" dirty="0" err="1" smtClean="0">
                          <a:solidFill>
                            <a:schemeClr val="dk1"/>
                          </a:solidFill>
                          <a:latin typeface="Times New Roman" pitchFamily="18" charset="0"/>
                          <a:ea typeface="+mn-ea"/>
                          <a:cs typeface="Times New Roman" pitchFamily="18" charset="0"/>
                        </a:rPr>
                        <a:t>Propylthiouracil</a:t>
                      </a:r>
                      <a:r>
                        <a:rPr kumimoji="0" lang="en-US" sz="1400" kern="1200" dirty="0" smtClean="0">
                          <a:solidFill>
                            <a:schemeClr val="dk1"/>
                          </a:solidFill>
                          <a:latin typeface="Times New Roman" pitchFamily="18" charset="0"/>
                          <a:ea typeface="+mn-ea"/>
                          <a:cs typeface="Times New Roman" pitchFamily="18" charset="0"/>
                        </a:rPr>
                        <a:t> (PTU), if available, is recommended as the first-line drug for treatment of hyperthyroidism during the first trimester of pregnancy because of the possible association of </a:t>
                      </a:r>
                      <a:r>
                        <a:rPr kumimoji="0" lang="en-US" sz="1400" kern="1200" dirty="0" err="1" smtClean="0">
                          <a:solidFill>
                            <a:schemeClr val="dk1"/>
                          </a:solidFill>
                          <a:latin typeface="Times New Roman" pitchFamily="18" charset="0"/>
                          <a:ea typeface="+mn-ea"/>
                          <a:cs typeface="Times New Roman" pitchFamily="18" charset="0"/>
                        </a:rPr>
                        <a:t>methimazole</a:t>
                      </a:r>
                      <a:r>
                        <a:rPr kumimoji="0" lang="en-US" sz="1400" kern="1200" dirty="0" smtClean="0">
                          <a:solidFill>
                            <a:schemeClr val="dk1"/>
                          </a:solidFill>
                          <a:latin typeface="Times New Roman" pitchFamily="18" charset="0"/>
                          <a:ea typeface="+mn-ea"/>
                          <a:cs typeface="Times New Roman" pitchFamily="18" charset="0"/>
                        </a:rPr>
                        <a:t> (MMI) with specific congenital abnormalities that occur during first trimester organogenesis, MMI may also be prescribed if PTU is not available or if a patient cannot tolerate or has an adverse response to PTU.</a:t>
                      </a:r>
                    </a:p>
                    <a:p>
                      <a:r>
                        <a:rPr kumimoji="0" lang="en-US" sz="1400" kern="1200" dirty="0" smtClean="0">
                          <a:solidFill>
                            <a:schemeClr val="dk1"/>
                          </a:solidFill>
                          <a:latin typeface="Times New Roman" pitchFamily="18" charset="0"/>
                          <a:ea typeface="+mn-ea"/>
                          <a:cs typeface="Times New Roman" pitchFamily="18" charset="0"/>
                        </a:rPr>
                        <a:t>Practitioners should use their clinical judgment in choosing the ATD therapy, including the potential difficulties involved in switching patients from one drug to another, If switching from PTU to MMI, thyroid function should be assessed after 2 wk and then at 2-to 4-wk intervals.</a:t>
                      </a:r>
                    </a:p>
                    <a:p>
                      <a:endParaRPr lang="en-US" sz="1400" dirty="0">
                        <a:latin typeface="Times New Roman" pitchFamily="18" charset="0"/>
                        <a:cs typeface="Times New Roman"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8"/>
            <a:ext cx="7881966" cy="1571636"/>
          </a:xfrm>
        </p:spPr>
        <p:txBody>
          <a:bodyPr>
            <a:noAutofit/>
          </a:bodyPr>
          <a:lstStyle/>
          <a:p>
            <a:pPr>
              <a:lnSpc>
                <a:spcPct val="200000"/>
              </a:lnSpc>
            </a:pPr>
            <a:r>
              <a:rPr lang="en-US" sz="2500" b="1" dirty="0" smtClean="0">
                <a:solidFill>
                  <a:srgbClr val="C00000"/>
                </a:solidFill>
                <a:latin typeface="Albertus Extra Bold" pitchFamily="34" charset="0"/>
                <a:cs typeface="Aharoni" pitchFamily="2" charset="-79"/>
              </a:rPr>
              <a:t>The following recommendation is based on limited or inconsistent scientific evidence (Level B):</a:t>
            </a:r>
            <a:endParaRPr lang="en-US" sz="2500" b="1" dirty="0">
              <a:solidFill>
                <a:srgbClr val="C00000"/>
              </a:solidFill>
              <a:latin typeface="Albertus Extra Bold" pitchFamily="34" charset="0"/>
              <a:cs typeface="Aharoni" pitchFamily="2" charset="-79"/>
            </a:endParaRPr>
          </a:p>
        </p:txBody>
      </p:sp>
      <p:sp>
        <p:nvSpPr>
          <p:cNvPr id="3" name="Subtitle 2"/>
          <p:cNvSpPr>
            <a:spLocks noGrp="1"/>
          </p:cNvSpPr>
          <p:nvPr>
            <p:ph type="subTitle" idx="1"/>
          </p:nvPr>
        </p:nvSpPr>
        <p:spPr>
          <a:xfrm>
            <a:off x="571472" y="2500306"/>
            <a:ext cx="8229600" cy="2500330"/>
          </a:xfrm>
        </p:spPr>
        <p:txBody>
          <a:bodyPr>
            <a:normAutofit/>
          </a:bodyPr>
          <a:lstStyle/>
          <a:p>
            <a:pPr marL="457200" lvl="0" indent="-457200" algn="l">
              <a:lnSpc>
                <a:spcPct val="150000"/>
              </a:lnSpc>
              <a:buFont typeface="Wingdings" pitchFamily="2" charset="2"/>
              <a:buChar char="Ø"/>
            </a:pPr>
            <a:r>
              <a:rPr lang="en-US" sz="2500" b="1" dirty="0" smtClean="0">
                <a:solidFill>
                  <a:schemeClr val="tx1"/>
                </a:solidFill>
                <a:latin typeface="Times New Roman" pitchFamily="18" charset="0"/>
                <a:cs typeface="Times New Roman" pitchFamily="18" charset="0"/>
              </a:rPr>
              <a:t>Either </a:t>
            </a:r>
            <a:r>
              <a:rPr lang="en-US" sz="2500" b="1" dirty="0" err="1" smtClean="0">
                <a:solidFill>
                  <a:schemeClr val="tx1"/>
                </a:solidFill>
                <a:latin typeface="Times New Roman" pitchFamily="18" charset="0"/>
                <a:cs typeface="Times New Roman" pitchFamily="18" charset="0"/>
              </a:rPr>
              <a:t>propylthiouracil</a:t>
            </a:r>
            <a:r>
              <a:rPr lang="en-US" sz="2500" b="1" dirty="0" smtClean="0">
                <a:solidFill>
                  <a:schemeClr val="tx1"/>
                </a:solidFill>
                <a:latin typeface="Times New Roman" pitchFamily="18" charset="0"/>
                <a:cs typeface="Times New Roman" pitchFamily="18" charset="0"/>
              </a:rPr>
              <a:t> or </a:t>
            </a:r>
            <a:r>
              <a:rPr lang="en-US" sz="2500" b="1" dirty="0" err="1" smtClean="0">
                <a:solidFill>
                  <a:schemeClr val="tx1"/>
                </a:solidFill>
                <a:latin typeface="Times New Roman" pitchFamily="18" charset="0"/>
                <a:cs typeface="Times New Roman" pitchFamily="18" charset="0"/>
              </a:rPr>
              <a:t>methimazole</a:t>
            </a:r>
            <a:r>
              <a:rPr lang="en-US" sz="2500" b="1" dirty="0" smtClean="0">
                <a:solidFill>
                  <a:schemeClr val="tx1"/>
                </a:solidFill>
                <a:latin typeface="Times New Roman" pitchFamily="18" charset="0"/>
                <a:cs typeface="Times New Roman" pitchFamily="18" charset="0"/>
              </a:rPr>
              <a:t>, both </a:t>
            </a:r>
            <a:r>
              <a:rPr lang="en-US" sz="2500" b="1" dirty="0" err="1" smtClean="0">
                <a:solidFill>
                  <a:schemeClr val="tx1"/>
                </a:solidFill>
                <a:latin typeface="Times New Roman" pitchFamily="18" charset="0"/>
                <a:cs typeface="Times New Roman" pitchFamily="18" charset="0"/>
              </a:rPr>
              <a:t>thioamides</a:t>
            </a:r>
            <a:r>
              <a:rPr lang="en-US" sz="2500" b="1" dirty="0" smtClean="0">
                <a:solidFill>
                  <a:schemeClr val="tx1"/>
                </a:solidFill>
                <a:latin typeface="Times New Roman" pitchFamily="18" charset="0"/>
                <a:cs typeface="Times New Roman" pitchFamily="18" charset="0"/>
              </a:rPr>
              <a:t>, can be used to treat pregnant women with overt hyperthyroidism.</a:t>
            </a:r>
          </a:p>
          <a:p>
            <a:pPr>
              <a:lnSpc>
                <a:spcPct val="150000"/>
              </a:lnSpc>
            </a:pPr>
            <a:endParaRPr lang="en-US" dirty="0">
              <a:solidFill>
                <a:schemeClr val="tx1"/>
              </a:solidFill>
            </a:endParaRPr>
          </a:p>
        </p:txBody>
      </p:sp>
      <p:sp>
        <p:nvSpPr>
          <p:cNvPr id="4" name="TextBox 3"/>
          <p:cNvSpPr txBox="1"/>
          <p:nvPr/>
        </p:nvSpPr>
        <p:spPr>
          <a:xfrm>
            <a:off x="928662" y="6000769"/>
            <a:ext cx="5143536"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 American College of Obstetricians and </a:t>
            </a:r>
            <a:r>
              <a:rPr lang="en-US" sz="1400" dirty="0" err="1" smtClean="0">
                <a:latin typeface="Times New Roman" pitchFamily="18" charset="0"/>
                <a:cs typeface="Times New Roman" pitchFamily="18" charset="0"/>
              </a:rPr>
              <a:t>Gnecologists</a:t>
            </a:r>
            <a:r>
              <a:rPr lang="en-US" sz="1400" dirty="0" smtClean="0">
                <a:latin typeface="Times New Roman" pitchFamily="18" charset="0"/>
                <a:cs typeface="Times New Roman" pitchFamily="18" charset="0"/>
              </a:rPr>
              <a:t>, 2015</a:t>
            </a:r>
            <a:endParaRPr lang="en-US" sz="1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09600" y="152400"/>
            <a:ext cx="7772400" cy="1347774"/>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What tests would you use to monitor the dose of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drugs in pregnancy? </a:t>
            </a:r>
          </a:p>
        </p:txBody>
      </p:sp>
      <p:graphicFrame>
        <p:nvGraphicFramePr>
          <p:cNvPr id="5" name="Table 4"/>
          <p:cNvGraphicFramePr>
            <a:graphicFrameLocks noGrp="1"/>
          </p:cNvGraphicFramePr>
          <p:nvPr/>
        </p:nvGraphicFramePr>
        <p:xfrm>
          <a:off x="214282" y="2490646"/>
          <a:ext cx="8786842" cy="3026586"/>
        </p:xfrm>
        <a:graphic>
          <a:graphicData uri="http://schemas.openxmlformats.org/drawingml/2006/table">
            <a:tbl>
              <a:tblPr firstRow="1" bandRow="1">
                <a:tableStyleId>{2D5ABB26-0587-4C30-8999-92F81FD0307C}</a:tableStyleId>
              </a:tblPr>
              <a:tblGrid>
                <a:gridCol w="3742543"/>
                <a:gridCol w="5044299"/>
              </a:tblGrid>
              <a:tr h="3026586">
                <a:tc>
                  <a:txBody>
                    <a:bodyPr/>
                    <a:lstStyle/>
                    <a:p>
                      <a:pPr marL="514350" marR="0" lvl="0" indent="-514350" algn="l" defTabSz="914400" rtl="0" eaLnBrk="1" fontAlgn="auto" latinLnBrk="0" hangingPunct="1">
                        <a:lnSpc>
                          <a:spcPct val="200000"/>
                        </a:lnSpc>
                        <a:spcBef>
                          <a:spcPts val="0"/>
                        </a:spcBef>
                        <a:spcAft>
                          <a:spcPts val="0"/>
                        </a:spcAft>
                        <a:buClrTx/>
                        <a:buSzTx/>
                        <a:buFont typeface="+mj-lt"/>
                        <a:buAutoNum type="alphaUcPeriod"/>
                        <a:tabLst/>
                        <a:defRPr/>
                      </a:pPr>
                      <a:r>
                        <a:rPr lang="en-US" sz="3000" b="1" kern="1200" dirty="0" smtClean="0">
                          <a:solidFill>
                            <a:schemeClr val="tx1"/>
                          </a:solidFill>
                          <a:latin typeface="Times New Roman" pitchFamily="18" charset="0"/>
                          <a:ea typeface="+mn-ea"/>
                          <a:cs typeface="Times New Roman" pitchFamily="18" charset="0"/>
                        </a:rPr>
                        <a:t>Free T4 alone</a:t>
                      </a:r>
                    </a:p>
                    <a:p>
                      <a:pPr marL="514350" marR="0" lvl="0" indent="-514350" algn="l" defTabSz="914400" rtl="0" eaLnBrk="1" fontAlgn="auto" latinLnBrk="0" hangingPunct="1">
                        <a:lnSpc>
                          <a:spcPct val="200000"/>
                        </a:lnSpc>
                        <a:spcBef>
                          <a:spcPts val="0"/>
                        </a:spcBef>
                        <a:spcAft>
                          <a:spcPts val="0"/>
                        </a:spcAft>
                        <a:buClrTx/>
                        <a:buSzTx/>
                        <a:buFont typeface="+mj-lt"/>
                        <a:buAutoNum type="alphaUcPeriod"/>
                        <a:tabLst/>
                        <a:defRPr/>
                      </a:pPr>
                      <a:r>
                        <a:rPr lang="en-US" sz="3000" b="1" kern="1200" dirty="0" smtClean="0">
                          <a:solidFill>
                            <a:schemeClr val="tx1"/>
                          </a:solidFill>
                          <a:latin typeface="Times New Roman" pitchFamily="18" charset="0"/>
                          <a:ea typeface="+mn-ea"/>
                          <a:cs typeface="Times New Roman" pitchFamily="18" charset="0"/>
                        </a:rPr>
                        <a:t>TSH and Free T4</a:t>
                      </a:r>
                    </a:p>
                    <a:p>
                      <a:pPr marL="514350" lvl="0" indent="-514350" rtl="0">
                        <a:lnSpc>
                          <a:spcPct val="200000"/>
                        </a:lnSpc>
                        <a:buFont typeface="+mj-lt"/>
                        <a:buAutoNum type="alphaUcPeriod"/>
                      </a:pPr>
                      <a:r>
                        <a:rPr lang="en-US" sz="3000" b="1" kern="1200" dirty="0" smtClean="0">
                          <a:solidFill>
                            <a:schemeClr val="tx1"/>
                          </a:solidFill>
                          <a:latin typeface="Times New Roman" pitchFamily="18" charset="0"/>
                          <a:ea typeface="+mn-ea"/>
                          <a:cs typeface="Times New Roman" pitchFamily="18" charset="0"/>
                        </a:rPr>
                        <a:t>TSH </a:t>
                      </a:r>
                      <a:r>
                        <a:rPr lang="en-US" sz="3000" b="1" kern="1200" dirty="0" smtClean="0">
                          <a:solidFill>
                            <a:schemeClr val="tx1"/>
                          </a:solidFill>
                          <a:latin typeface="Times New Roman" pitchFamily="18" charset="0"/>
                          <a:ea typeface="+mn-ea"/>
                          <a:cs typeface="Times New Roman" pitchFamily="18" charset="0"/>
                        </a:rPr>
                        <a:t>alone	</a:t>
                      </a:r>
                    </a:p>
                  </a:txBody>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lang="en-US" sz="3000" b="1" kern="1200" dirty="0" smtClean="0">
                          <a:solidFill>
                            <a:schemeClr val="tx1"/>
                          </a:solidFill>
                          <a:latin typeface="Times New Roman" pitchFamily="18" charset="0"/>
                          <a:ea typeface="+mn-ea"/>
                          <a:cs typeface="Times New Roman" pitchFamily="18" charset="0"/>
                        </a:rPr>
                        <a:t>D. TSH, and total T4</a:t>
                      </a:r>
                    </a:p>
                    <a:p>
                      <a:pPr lvl="0" rtl="0">
                        <a:lnSpc>
                          <a:spcPct val="200000"/>
                        </a:lnSpc>
                      </a:pPr>
                      <a:r>
                        <a:rPr lang="en-US" sz="3000" b="1" kern="1200" dirty="0" smtClean="0">
                          <a:solidFill>
                            <a:schemeClr val="tx1"/>
                          </a:solidFill>
                          <a:latin typeface="Times New Roman" pitchFamily="18" charset="0"/>
                          <a:ea typeface="+mn-ea"/>
                          <a:cs typeface="Times New Roman" pitchFamily="18" charset="0"/>
                        </a:rPr>
                        <a:t>E</a:t>
                      </a:r>
                      <a:r>
                        <a:rPr lang="en-US" sz="3000" b="1" kern="1200" dirty="0" smtClean="0">
                          <a:solidFill>
                            <a:schemeClr val="tx1"/>
                          </a:solidFill>
                          <a:latin typeface="Times New Roman" pitchFamily="18" charset="0"/>
                          <a:ea typeface="+mn-ea"/>
                          <a:cs typeface="Times New Roman" pitchFamily="18" charset="0"/>
                        </a:rPr>
                        <a:t>. </a:t>
                      </a:r>
                      <a:r>
                        <a:rPr lang="en-US" sz="3000" b="1" kern="1200" dirty="0" smtClean="0">
                          <a:solidFill>
                            <a:schemeClr val="tx1"/>
                          </a:solidFill>
                          <a:latin typeface="Times New Roman" pitchFamily="18" charset="0"/>
                          <a:ea typeface="+mn-ea"/>
                          <a:cs typeface="Times New Roman" pitchFamily="18" charset="0"/>
                        </a:rPr>
                        <a:t>TSH, total T4 and total T3</a:t>
                      </a:r>
                    </a:p>
                    <a:p>
                      <a:pPr lvl="0" rtl="0">
                        <a:lnSpc>
                          <a:spcPct val="200000"/>
                        </a:lnSpc>
                      </a:pPr>
                      <a:r>
                        <a:rPr lang="en-US" sz="3000" b="1" kern="1200" dirty="0" smtClean="0">
                          <a:solidFill>
                            <a:schemeClr val="tx1"/>
                          </a:solidFill>
                          <a:latin typeface="Times New Roman" pitchFamily="18" charset="0"/>
                          <a:ea typeface="+mn-ea"/>
                          <a:cs typeface="Times New Roman" pitchFamily="18" charset="0"/>
                        </a:rPr>
                        <a:t>F. Other</a:t>
                      </a: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44" y="1643051"/>
          <a:ext cx="8786874" cy="4842195"/>
        </p:xfrm>
        <a:graphic>
          <a:graphicData uri="http://schemas.openxmlformats.org/drawingml/2006/table">
            <a:tbl>
              <a:tblPr firstRow="1" bandRow="1">
                <a:tableStyleId>{2D5ABB26-0587-4C30-8999-92F81FD0307C}</a:tableStyleId>
              </a:tblPr>
              <a:tblGrid>
                <a:gridCol w="7429552"/>
                <a:gridCol w="1357322"/>
              </a:tblGrid>
              <a:tr h="559581">
                <a:tc>
                  <a:txBody>
                    <a:bodyPr/>
                    <a:lstStyle/>
                    <a:p>
                      <a:pPr>
                        <a:lnSpc>
                          <a:spcPct val="150000"/>
                        </a:lnSpc>
                      </a:pPr>
                      <a:r>
                        <a:rPr lang="en-US" sz="2300" b="1" kern="1200" dirty="0" smtClean="0">
                          <a:solidFill>
                            <a:srgbClr val="7030A0"/>
                          </a:solidFill>
                          <a:latin typeface="Times New Roman" pitchFamily="18" charset="0"/>
                          <a:ea typeface="+mn-ea"/>
                          <a:cs typeface="Times New Roman"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7030A0"/>
                          </a:solidFill>
                          <a:latin typeface="Times New Roman" pitchFamily="18" charset="0"/>
                          <a:ea typeface="+mn-ea"/>
                          <a:cs typeface="Times New Roman"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07">
                <a:tc>
                  <a:txBody>
                    <a:bodyPr/>
                    <a:lstStyle/>
                    <a:p>
                      <a:pPr marL="514350" marR="0" lvl="0" indent="-514350" algn="just"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A. Free T4 alone</a:t>
                      </a:r>
                      <a:endParaRPr lang="en-US" sz="2400" b="1" kern="1200" dirty="0">
                        <a:solidFill>
                          <a:schemeClr val="tx1"/>
                        </a:solidFill>
                        <a:latin typeface="Times New Roman" pitchFamily="18" charset="0"/>
                        <a:ea typeface="+mn-ea"/>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9</a:t>
                      </a:r>
                    </a:p>
                  </a:txBody>
                  <a:tcPr>
                    <a:lnT w="12700" cap="flat" cmpd="sng" algn="ctr">
                      <a:solidFill>
                        <a:schemeClr val="tx1"/>
                      </a:solidFill>
                      <a:prstDash val="solid"/>
                      <a:round/>
                      <a:headEnd type="none" w="med" len="med"/>
                      <a:tailEnd type="none" w="med" len="med"/>
                    </a:lnT>
                  </a:tcPr>
                </a:tc>
              </a:tr>
              <a:tr h="58030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B. TSH and Free T4</a:t>
                      </a:r>
                      <a:endParaRPr lang="en-US" sz="2400" b="1" kern="1200" dirty="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53</a:t>
                      </a:r>
                    </a:p>
                  </a:txBody>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C. TSH </a:t>
                      </a:r>
                      <a:r>
                        <a:rPr lang="en-US" sz="2400" b="1" kern="1200" dirty="0" smtClean="0">
                          <a:solidFill>
                            <a:schemeClr val="tx1"/>
                          </a:solidFill>
                          <a:latin typeface="Times New Roman" pitchFamily="18" charset="0"/>
                          <a:ea typeface="+mn-ea"/>
                          <a:cs typeface="Times New Roman" pitchFamily="18" charset="0"/>
                        </a:rPr>
                        <a:t>Alone</a:t>
                      </a:r>
                      <a:endParaRPr lang="en-US" sz="2400" b="1" kern="1200" dirty="0" smtClean="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20</a:t>
                      </a:r>
                    </a:p>
                  </a:txBody>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D. TSH, and total T4 </a:t>
                      </a: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5</a:t>
                      </a:r>
                    </a:p>
                  </a:txBody>
                  <a:tcPr/>
                </a:tc>
              </a:tr>
              <a:tr h="51693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E. </a:t>
                      </a:r>
                      <a:r>
                        <a:rPr lang="en-US" sz="2400" b="1" kern="1200" dirty="0" smtClean="0">
                          <a:solidFill>
                            <a:schemeClr val="tx1"/>
                          </a:solidFill>
                          <a:latin typeface="Times New Roman" pitchFamily="18" charset="0"/>
                          <a:ea typeface="+mn-ea"/>
                          <a:cs typeface="Times New Roman" pitchFamily="18" charset="0"/>
                        </a:rPr>
                        <a:t>TSH, total T4 and total T3</a:t>
                      </a: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9</a:t>
                      </a:r>
                    </a:p>
                  </a:txBody>
                  <a:tcPr/>
                </a:tc>
              </a:tr>
              <a:tr h="102457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kern="1200" dirty="0" smtClean="0">
                          <a:solidFill>
                            <a:schemeClr val="tx1"/>
                          </a:solidFill>
                          <a:latin typeface="Times New Roman" pitchFamily="18" charset="0"/>
                          <a:ea typeface="+mn-ea"/>
                          <a:cs typeface="Times New Roman" pitchFamily="18" charset="0"/>
                        </a:rPr>
                        <a:t>F. </a:t>
                      </a:r>
                      <a:r>
                        <a:rPr lang="en-US" sz="2400" b="1" kern="1200" dirty="0" smtClean="0">
                          <a:solidFill>
                            <a:schemeClr val="tx1"/>
                          </a:solidFill>
                          <a:latin typeface="Times New Roman" pitchFamily="18" charset="0"/>
                          <a:ea typeface="+mn-ea"/>
                          <a:cs typeface="Times New Roman" pitchFamily="18" charset="0"/>
                        </a:rPr>
                        <a:t>Other</a:t>
                      </a: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4</a:t>
                      </a:r>
                    </a:p>
                  </a:txBody>
                  <a:tcPr>
                    <a:lnB w="12700" cap="flat" cmpd="sng" algn="ctr">
                      <a:solidFill>
                        <a:schemeClr val="tx1"/>
                      </a:solidFill>
                      <a:prstDash val="solid"/>
                      <a:round/>
                      <a:headEnd type="none" w="med" len="med"/>
                      <a:tailEnd type="none" w="med" len="med"/>
                    </a:lnB>
                  </a:tcPr>
                </a:tc>
              </a:tr>
            </a:tbl>
          </a:graphicData>
        </a:graphic>
      </p:graphicFrame>
      <p:sp>
        <p:nvSpPr>
          <p:cNvPr id="7" name="Title 1"/>
          <p:cNvSpPr txBox="1">
            <a:spLocks/>
          </p:cNvSpPr>
          <p:nvPr/>
        </p:nvSpPr>
        <p:spPr>
          <a:xfrm>
            <a:off x="609600" y="152400"/>
            <a:ext cx="7772400" cy="77627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2500" b="1" dirty="0" smtClean="0">
                <a:solidFill>
                  <a:srgbClr val="C00000"/>
                </a:solidFill>
                <a:latin typeface="Albertus Extra Bold" pitchFamily="34" charset="0"/>
                <a:ea typeface="+mj-ea"/>
                <a:cs typeface="Aharoni" pitchFamily="2" charset="-79"/>
              </a:rPr>
              <a:t>What tests would you use to monitor the dose of </a:t>
            </a:r>
            <a:r>
              <a:rPr lang="en-US" sz="2500" b="1" dirty="0" err="1" smtClean="0">
                <a:solidFill>
                  <a:srgbClr val="C00000"/>
                </a:solidFill>
                <a:latin typeface="Albertus Extra Bold" pitchFamily="34" charset="0"/>
                <a:ea typeface="+mj-ea"/>
                <a:cs typeface="Aharoni" pitchFamily="2" charset="-79"/>
              </a:rPr>
              <a:t>antithyroid</a:t>
            </a:r>
            <a:r>
              <a:rPr lang="en-US" sz="2500" b="1" dirty="0" smtClean="0">
                <a:solidFill>
                  <a:srgbClr val="C00000"/>
                </a:solidFill>
                <a:latin typeface="Albertus Extra Bold" pitchFamily="34" charset="0"/>
                <a:ea typeface="+mj-ea"/>
                <a:cs typeface="Aharoni" pitchFamily="2" charset="-79"/>
              </a:rPr>
              <a:t> drugs in pregnancy?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295400"/>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What are the target thyroid test results you aim to achieve with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drugs in pregnancy?</a:t>
            </a:r>
          </a:p>
        </p:txBody>
      </p:sp>
      <p:sp>
        <p:nvSpPr>
          <p:cNvPr id="3" name="Subtitle 2"/>
          <p:cNvSpPr>
            <a:spLocks noGrp="1"/>
          </p:cNvSpPr>
          <p:nvPr>
            <p:ph type="subTitle" idx="1"/>
          </p:nvPr>
        </p:nvSpPr>
        <p:spPr>
          <a:xfrm>
            <a:off x="457200" y="1752600"/>
            <a:ext cx="8001000" cy="4800600"/>
          </a:xfrm>
        </p:spPr>
        <p:txBody>
          <a:bodyPr>
            <a:noAutofit/>
          </a:bodyPr>
          <a:lstStyle/>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TSH and FT4 (or TT4) in the normal range</a:t>
            </a:r>
          </a:p>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Low TSH and FT4 (or TT4) in the normal range</a:t>
            </a:r>
          </a:p>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Low TSH and FT4 (or TT4) in the upper end of the normal range</a:t>
            </a:r>
          </a:p>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Low TSH, independent of FT4 (or TT4) levels </a:t>
            </a:r>
          </a:p>
          <a:p>
            <a:pPr marL="514350" indent="-514350" algn="l">
              <a:lnSpc>
                <a:spcPct val="150000"/>
              </a:lnSpc>
              <a:buAutoNum type="alphaUcPeriod"/>
            </a:pPr>
            <a:r>
              <a:rPr lang="en-US" sz="2800" b="1" dirty="0" smtClean="0">
                <a:solidFill>
                  <a:schemeClr val="tx1"/>
                </a:solidFill>
                <a:latin typeface="Times New Roman" pitchFamily="18" charset="0"/>
                <a:cs typeface="Times New Roman" pitchFamily="18" charset="0"/>
              </a:rPr>
              <a:t>Other (please specify)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485775"/>
            <a:ext cx="8229600" cy="1143000"/>
          </a:xfrm>
        </p:spPr>
        <p:txBody>
          <a:bodyPr>
            <a:normAutofit/>
          </a:bodyPr>
          <a:lstStyle/>
          <a:p>
            <a:pPr algn="ctr" eaLnBrk="1" hangingPunct="1"/>
            <a:r>
              <a:rPr lang="en-US" sz="3500" b="1" dirty="0" err="1" smtClean="0">
                <a:solidFill>
                  <a:srgbClr val="C00000"/>
                </a:solidFill>
                <a:latin typeface="Albertus Extra Bold" pitchFamily="34" charset="0"/>
                <a:cs typeface="Aharoni" pitchFamily="2" charset="-79"/>
              </a:rPr>
              <a:t>Thyrotoxicosis</a:t>
            </a:r>
            <a:r>
              <a:rPr lang="en-US" sz="3500" b="1" dirty="0" smtClean="0">
                <a:solidFill>
                  <a:srgbClr val="C00000"/>
                </a:solidFill>
                <a:latin typeface="Albertus Extra Bold" pitchFamily="34" charset="0"/>
                <a:cs typeface="Aharoni" pitchFamily="2" charset="-79"/>
              </a:rPr>
              <a:t> in pregnancy</a:t>
            </a:r>
          </a:p>
        </p:txBody>
      </p:sp>
      <p:sp>
        <p:nvSpPr>
          <p:cNvPr id="8195" name="Rectangle 3"/>
          <p:cNvSpPr>
            <a:spLocks noGrp="1" noChangeArrowheads="1"/>
          </p:cNvSpPr>
          <p:nvPr>
            <p:ph type="body" idx="1"/>
          </p:nvPr>
        </p:nvSpPr>
        <p:spPr>
          <a:xfrm>
            <a:off x="457200" y="2536824"/>
            <a:ext cx="5114932" cy="3321068"/>
          </a:xfrm>
        </p:spPr>
        <p:txBody>
          <a:bodyPr>
            <a:normAutofit/>
          </a:bodyPr>
          <a:lstStyle/>
          <a:p>
            <a:pPr eaLnBrk="1" hangingPunct="1">
              <a:lnSpc>
                <a:spcPct val="150000"/>
              </a:lnSpc>
              <a:buClr>
                <a:schemeClr val="accent1">
                  <a:lumMod val="60000"/>
                  <a:lumOff val="40000"/>
                </a:schemeClr>
              </a:buClr>
              <a:buSzPct val="115000"/>
              <a:defRPr/>
            </a:pPr>
            <a:r>
              <a:rPr lang="en-US" b="1" dirty="0"/>
              <a:t> </a:t>
            </a:r>
            <a:r>
              <a:rPr lang="en-US" b="1" dirty="0">
                <a:solidFill>
                  <a:schemeClr val="accent1">
                    <a:lumMod val="75000"/>
                  </a:schemeClr>
                </a:solidFill>
                <a:latin typeface="Times New Roman" pitchFamily="18" charset="0"/>
                <a:cs typeface="Times New Roman" pitchFamily="18" charset="0"/>
              </a:rPr>
              <a:t>Occurs in 0.2% of women</a:t>
            </a:r>
          </a:p>
          <a:p>
            <a:pPr eaLnBrk="1" hangingPunct="1">
              <a:lnSpc>
                <a:spcPct val="150000"/>
              </a:lnSpc>
              <a:buClr>
                <a:schemeClr val="accent1">
                  <a:lumMod val="60000"/>
                  <a:lumOff val="40000"/>
                </a:schemeClr>
              </a:buClr>
              <a:buSzPct val="115000"/>
              <a:defRPr/>
            </a:pPr>
            <a:r>
              <a:rPr lang="en-US" b="1" dirty="0">
                <a:solidFill>
                  <a:schemeClr val="accent1">
                    <a:lumMod val="75000"/>
                  </a:schemeClr>
                </a:solidFill>
                <a:latin typeface="Times New Roman" pitchFamily="18" charset="0"/>
                <a:cs typeface="Times New Roman" pitchFamily="18" charset="0"/>
              </a:rPr>
              <a:t> Mostly caused by Graves’ disease</a:t>
            </a:r>
          </a:p>
        </p:txBody>
      </p:sp>
      <p:pic>
        <p:nvPicPr>
          <p:cNvPr id="30724" name="Picture 2" descr="14"/>
          <p:cNvPicPr>
            <a:picLocks noChangeAspect="1" noChangeArrowheads="1"/>
          </p:cNvPicPr>
          <p:nvPr/>
        </p:nvPicPr>
        <p:blipFill>
          <a:blip r:embed="rId2" cstate="print"/>
          <a:srcRect/>
          <a:stretch>
            <a:fillRect/>
          </a:stretch>
        </p:blipFill>
        <p:spPr bwMode="auto">
          <a:xfrm>
            <a:off x="5795963" y="1844675"/>
            <a:ext cx="3267075" cy="465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2844" y="2032969"/>
          <a:ext cx="8786874" cy="4110675"/>
        </p:xfrm>
        <a:graphic>
          <a:graphicData uri="http://schemas.openxmlformats.org/drawingml/2006/table">
            <a:tbl>
              <a:tblPr firstRow="1" bandRow="1">
                <a:tableStyleId>{2D5ABB26-0587-4C30-8999-92F81FD0307C}</a:tableStyleId>
              </a:tblPr>
              <a:tblGrid>
                <a:gridCol w="7429552"/>
                <a:gridCol w="1357322"/>
              </a:tblGrid>
              <a:tr h="559581">
                <a:tc>
                  <a:txBody>
                    <a:bodyPr/>
                    <a:lstStyle/>
                    <a:p>
                      <a:pPr>
                        <a:lnSpc>
                          <a:spcPct val="150000"/>
                        </a:lnSpc>
                      </a:pPr>
                      <a:r>
                        <a:rPr lang="en-US" sz="2300" b="1" kern="1200" dirty="0" smtClean="0">
                          <a:solidFill>
                            <a:srgbClr val="7030A0"/>
                          </a:solidFill>
                          <a:latin typeface="Times New Roman" pitchFamily="18" charset="0"/>
                          <a:ea typeface="+mn-ea"/>
                          <a:cs typeface="Times New Roman" pitchFamily="18" charset="0"/>
                        </a:rPr>
                        <a:t>Variable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7030A0"/>
                          </a:solidFill>
                          <a:latin typeface="Times New Roman" pitchFamily="18" charset="0"/>
                          <a:ea typeface="+mn-ea"/>
                          <a:cs typeface="Times New Roman"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07">
                <a:tc>
                  <a:txBody>
                    <a:bodyPr/>
                    <a:lstStyle/>
                    <a:p>
                      <a:pPr marL="514350" indent="-514350" algn="l">
                        <a:lnSpc>
                          <a:spcPct val="150000"/>
                        </a:lnSpc>
                        <a:buAutoNum type="alphaUcPeriod"/>
                      </a:pPr>
                      <a:r>
                        <a:rPr lang="en-US" sz="2400" b="1" dirty="0" smtClean="0">
                          <a:solidFill>
                            <a:schemeClr val="tx1"/>
                          </a:solidFill>
                          <a:latin typeface="Times New Roman" pitchFamily="18" charset="0"/>
                          <a:cs typeface="Times New Roman" pitchFamily="18" charset="0"/>
                        </a:rPr>
                        <a:t>TSH and FT4 (or TT4) in the normal range</a:t>
                      </a:r>
                      <a:endParaRPr lang="en-US" sz="2400" b="1" kern="1200" dirty="0">
                        <a:solidFill>
                          <a:schemeClr val="tx1"/>
                        </a:solidFill>
                        <a:latin typeface="Times New Roman" pitchFamily="18" charset="0"/>
                        <a:ea typeface="+mn-ea"/>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24</a:t>
                      </a:r>
                    </a:p>
                  </a:txBody>
                  <a:tcPr>
                    <a:lnT w="12700" cap="flat" cmpd="sng" algn="ctr">
                      <a:solidFill>
                        <a:schemeClr val="tx1"/>
                      </a:solidFill>
                      <a:prstDash val="solid"/>
                      <a:round/>
                      <a:headEnd type="none" w="med" len="med"/>
                      <a:tailEnd type="none" w="med" len="med"/>
                    </a:lnT>
                  </a:tcPr>
                </a:tc>
              </a:tr>
              <a:tr h="580307">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B. Low TSH and FT4 (or TT4) in the normal range</a:t>
                      </a:r>
                      <a:endParaRPr lang="en-US" sz="2400" b="1" kern="1200" dirty="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6</a:t>
                      </a:r>
                    </a:p>
                  </a:txBody>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C. Low TSH and FT4 (or TT4) in the upper end of the normal range</a:t>
                      </a:r>
                      <a:endParaRPr lang="en-US" sz="2400" b="1" kern="1200" dirty="0" smtClean="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66</a:t>
                      </a:r>
                    </a:p>
                  </a:txBody>
                  <a:tcPr/>
                </a:tc>
              </a:tr>
              <a:tr h="102457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D. Other (please specify) </a:t>
                      </a:r>
                      <a:endParaRPr lang="en-US" sz="2400" b="1" kern="1200" dirty="0" smtClean="0">
                        <a:solidFill>
                          <a:schemeClr val="tx1"/>
                        </a:solidFill>
                        <a:latin typeface="Times New Roman" pitchFamily="18" charset="0"/>
                        <a:ea typeface="+mn-ea"/>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4</a:t>
                      </a:r>
                    </a:p>
                  </a:txBody>
                  <a:tcPr>
                    <a:lnB w="12700" cap="flat" cmpd="sng" algn="ctr">
                      <a:solidFill>
                        <a:schemeClr val="tx1"/>
                      </a:solidFill>
                      <a:prstDash val="solid"/>
                      <a:round/>
                      <a:headEnd type="none" w="med" len="med"/>
                      <a:tailEnd type="none" w="med" len="med"/>
                    </a:lnB>
                  </a:tcPr>
                </a:tc>
              </a:tr>
            </a:tbl>
          </a:graphicData>
        </a:graphic>
      </p:graphicFrame>
      <p:sp>
        <p:nvSpPr>
          <p:cNvPr id="5" name="Title 1"/>
          <p:cNvSpPr>
            <a:spLocks noGrp="1"/>
          </p:cNvSpPr>
          <p:nvPr>
            <p:ph type="ctrTitle"/>
          </p:nvPr>
        </p:nvSpPr>
        <p:spPr>
          <a:xfrm>
            <a:off x="609600" y="152400"/>
            <a:ext cx="7772400" cy="1295400"/>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What are the target thyroid test results you aim to achieve with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drugs in pregnancy?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subTitle" idx="1"/>
          </p:nvPr>
        </p:nvSpPr>
        <p:spPr>
          <a:xfrm>
            <a:off x="107950" y="1000108"/>
            <a:ext cx="8964613" cy="4749818"/>
          </a:xfrm>
        </p:spPr>
        <p:txBody>
          <a:bodyPr>
            <a:normAutofit fontScale="92500" lnSpcReduction="20000"/>
          </a:bodyPr>
          <a:lstStyle/>
          <a:p>
            <a:pPr marR="0" algn="ctr" eaLnBrk="1" hangingPunct="1">
              <a:lnSpc>
                <a:spcPct val="150000"/>
              </a:lnSpc>
            </a:pPr>
            <a:r>
              <a:rPr lang="en-US" sz="4000" b="1" dirty="0" smtClean="0">
                <a:solidFill>
                  <a:srgbClr val="7030A0"/>
                </a:solidFill>
                <a:latin typeface="Times New Roman" pitchFamily="18" charset="0"/>
                <a:cs typeface="Times New Roman" pitchFamily="18" charset="0"/>
              </a:rPr>
              <a:t>Should </a:t>
            </a:r>
            <a:r>
              <a:rPr lang="en-US" sz="4000" b="1" dirty="0" err="1" smtClean="0">
                <a:solidFill>
                  <a:srgbClr val="7030A0"/>
                </a:solidFill>
                <a:latin typeface="Times New Roman" pitchFamily="18" charset="0"/>
                <a:cs typeface="Times New Roman" pitchFamily="18" charset="0"/>
              </a:rPr>
              <a:t>anithyroid</a:t>
            </a:r>
            <a:r>
              <a:rPr lang="en-US" sz="4000" b="1" dirty="0" smtClean="0">
                <a:solidFill>
                  <a:srgbClr val="7030A0"/>
                </a:solidFill>
                <a:latin typeface="Times New Roman" pitchFamily="18" charset="0"/>
                <a:cs typeface="Times New Roman" pitchFamily="18" charset="0"/>
              </a:rPr>
              <a:t> drug therapy be discontinued in the last part of pregnancy? </a:t>
            </a:r>
          </a:p>
          <a:p>
            <a:pPr marR="0" algn="ctr" eaLnBrk="1" hangingPunct="1">
              <a:lnSpc>
                <a:spcPct val="150000"/>
              </a:lnSpc>
            </a:pPr>
            <a:endParaRPr lang="en-US" sz="4000" b="1" dirty="0" smtClean="0">
              <a:solidFill>
                <a:srgbClr val="7030A0"/>
              </a:solidFill>
              <a:latin typeface="Times New Roman" pitchFamily="18" charset="0"/>
              <a:cs typeface="Times New Roman" pitchFamily="18" charset="0"/>
            </a:endParaRPr>
          </a:p>
          <a:p>
            <a:pPr marR="0" algn="ctr" eaLnBrk="1" hangingPunct="1">
              <a:lnSpc>
                <a:spcPct val="150000"/>
              </a:lnSpc>
            </a:pPr>
            <a:r>
              <a:rPr lang="en-US" sz="4000" b="1" dirty="0" smtClean="0">
                <a:solidFill>
                  <a:srgbClr val="7030A0"/>
                </a:solidFill>
                <a:latin typeface="Times New Roman" pitchFamily="18" charset="0"/>
                <a:cs typeface="Times New Roman" pitchFamily="18" charset="0"/>
              </a:rPr>
              <a:t>Can postpartum recurrence of Graves’ disease be prevented by the continuation of </a:t>
            </a:r>
            <a:r>
              <a:rPr lang="en-US" sz="4000" b="1" dirty="0" err="1" smtClean="0">
                <a:solidFill>
                  <a:srgbClr val="7030A0"/>
                </a:solidFill>
                <a:latin typeface="Times New Roman" pitchFamily="18" charset="0"/>
                <a:cs typeface="Times New Roman" pitchFamily="18" charset="0"/>
              </a:rPr>
              <a:t>antithyroidis</a:t>
            </a:r>
            <a:r>
              <a:rPr lang="en-US" sz="4000" b="1" dirty="0" smtClean="0">
                <a:solidFill>
                  <a:srgbClr val="7030A0"/>
                </a:solidFill>
                <a:latin typeface="Times New Roman" pitchFamily="18" charset="0"/>
                <a:cs typeface="Times New Roman" pitchFamily="18" charset="0"/>
              </a:rPr>
              <a:t> during pregnancy?</a:t>
            </a:r>
            <a:r>
              <a:rPr lang="en-US" sz="4000" dirty="0" smtClean="0">
                <a:solidFill>
                  <a:srgbClr val="7030A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63" name="Object 2"/>
          <p:cNvGraphicFramePr>
            <a:graphicFrameLocks noChangeAspect="1"/>
          </p:cNvGraphicFramePr>
          <p:nvPr>
            <p:ph/>
          </p:nvPr>
        </p:nvGraphicFramePr>
        <p:xfrm>
          <a:off x="520700" y="571500"/>
          <a:ext cx="8194675" cy="5686425"/>
        </p:xfrm>
        <a:graphic>
          <a:graphicData uri="http://schemas.openxmlformats.org/presentationml/2006/ole">
            <p:oleObj spid="_x0000_s221186" name="Chart" r:id="rId3" imgW="8229600" imgH="5857951" progId="MSGraph.Chart.8">
              <p:embed followColorScheme="full"/>
            </p:oleObj>
          </a:graphicData>
        </a:graphic>
      </p:graphicFrame>
      <p:sp>
        <p:nvSpPr>
          <p:cNvPr id="4099" name="Text Box 4"/>
          <p:cNvSpPr txBox="1">
            <a:spLocks noChangeArrowheads="1"/>
          </p:cNvSpPr>
          <p:nvPr/>
        </p:nvSpPr>
        <p:spPr bwMode="auto">
          <a:xfrm>
            <a:off x="714375" y="6286500"/>
            <a:ext cx="3527425" cy="307975"/>
          </a:xfrm>
          <a:prstGeom prst="rect">
            <a:avLst/>
          </a:prstGeom>
          <a:noFill/>
          <a:ln w="9525">
            <a:noFill/>
            <a:miter lim="800000"/>
            <a:headEnd/>
            <a:tailEnd/>
          </a:ln>
        </p:spPr>
        <p:txBody>
          <a:bodyPr wrap="none">
            <a:spAutoFit/>
          </a:bodyPr>
          <a:lstStyle/>
          <a:p>
            <a:r>
              <a:rPr lang="en-US" sz="1400" dirty="0" err="1"/>
              <a:t>Nekagawa</a:t>
            </a:r>
            <a:r>
              <a:rPr lang="en-US" sz="1400" dirty="0"/>
              <a:t> et al. </a:t>
            </a:r>
            <a:r>
              <a:rPr lang="en-US" sz="1400" dirty="0" err="1"/>
              <a:t>Clin</a:t>
            </a:r>
            <a:r>
              <a:rPr lang="en-US" sz="1400" dirty="0"/>
              <a:t> </a:t>
            </a:r>
            <a:r>
              <a:rPr lang="en-US" sz="1400" dirty="0" err="1"/>
              <a:t>Endocrinol</a:t>
            </a:r>
            <a:r>
              <a:rPr lang="en-US" sz="1400" dirty="0"/>
              <a:t> 57: 467,2002</a:t>
            </a:r>
          </a:p>
        </p:txBody>
      </p:sp>
      <p:sp>
        <p:nvSpPr>
          <p:cNvPr id="5" name="Rectangle 4"/>
          <p:cNvSpPr/>
          <p:nvPr/>
        </p:nvSpPr>
        <p:spPr>
          <a:xfrm>
            <a:off x="1500188" y="214290"/>
            <a:ext cx="6500812" cy="1428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n-US" sz="2500" b="1" dirty="0">
                <a:solidFill>
                  <a:srgbClr val="C00000"/>
                </a:solidFill>
                <a:latin typeface="Albertus Extra Bold" pitchFamily="34" charset="0"/>
                <a:ea typeface="+mj-ea"/>
                <a:cs typeface="Aharoni" pitchFamily="2" charset="-79"/>
              </a:rPr>
              <a:t>Postpartum recurrence and exacerbation of Graves’ hyperthyroidism</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3">
                                            <p:oleChartEl type="gridLegend"/>
                                          </p:spTgt>
                                        </p:tgtEl>
                                        <p:attrNameLst>
                                          <p:attrName>style.visibility</p:attrName>
                                        </p:attrNameLst>
                                      </p:cBhvr>
                                      <p:to>
                                        <p:strVal val="visible"/>
                                      </p:to>
                                    </p:set>
                                    <p:animEffect transition="in" filter="blinds(horizontal)">
                                      <p:cBhvr>
                                        <p:cTn id="7" dur="500"/>
                                        <p:tgtEl>
                                          <p:spTgt spid="40963">
                                            <p:oleChartEl type="gridLegend"/>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963">
                                            <p:oleChartEl type="series" lvl="1"/>
                                          </p:spTgt>
                                        </p:tgtEl>
                                        <p:attrNameLst>
                                          <p:attrName>style.visibility</p:attrName>
                                        </p:attrNameLst>
                                      </p:cBhvr>
                                      <p:to>
                                        <p:strVal val="visible"/>
                                      </p:to>
                                    </p:set>
                                    <p:animEffect transition="in" filter="blinds(horizontal)">
                                      <p:cBhvr>
                                        <p:cTn id="12" dur="500"/>
                                        <p:tgtEl>
                                          <p:spTgt spid="40963">
                                            <p:oleChartEl type="series" lvl="1"/>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0963">
                                            <p:oleChartEl type="series" lvl="2"/>
                                          </p:spTgt>
                                        </p:tgtEl>
                                        <p:attrNameLst>
                                          <p:attrName>style.visibility</p:attrName>
                                        </p:attrNameLst>
                                      </p:cBhvr>
                                      <p:to>
                                        <p:strVal val="visible"/>
                                      </p:to>
                                    </p:set>
                                    <p:animEffect transition="in" filter="blinds(horizontal)">
                                      <p:cBhvr>
                                        <p:cTn id="17" dur="500"/>
                                        <p:tgtEl>
                                          <p:spTgt spid="40963">
                                            <p:oleChartEl type="series" lvl="2"/>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0963" grpId="0" bld="series"/>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14500"/>
            <a:ext cx="8229600" cy="4389438"/>
          </a:xfrm>
        </p:spPr>
        <p:txBody>
          <a:bodyPr/>
          <a:lstStyle/>
          <a:p>
            <a:pPr algn="ctr">
              <a:lnSpc>
                <a:spcPct val="150000"/>
              </a:lnSpc>
              <a:buFont typeface="Wingdings 2" pitchFamily="18" charset="2"/>
              <a:buNone/>
              <a:defRPr/>
            </a:pPr>
            <a:r>
              <a:rPr lang="en-US" sz="3600" b="1" dirty="0" smtClean="0">
                <a:solidFill>
                  <a:schemeClr val="accent1">
                    <a:lumMod val="75000"/>
                  </a:schemeClr>
                </a:solidFill>
                <a:latin typeface="Times New Roman" pitchFamily="18" charset="0"/>
                <a:cs typeface="Times New Roman" pitchFamily="18" charset="0"/>
              </a:rPr>
              <a:t>What are the long-term effects of </a:t>
            </a:r>
            <a:r>
              <a:rPr lang="en-US" sz="3600" b="1" dirty="0" err="1" smtClean="0">
                <a:solidFill>
                  <a:schemeClr val="accent1">
                    <a:lumMod val="75000"/>
                  </a:schemeClr>
                </a:solidFill>
                <a:latin typeface="Times New Roman" pitchFamily="18" charset="0"/>
                <a:cs typeface="Times New Roman" pitchFamily="18" charset="0"/>
              </a:rPr>
              <a:t>antithyroid</a:t>
            </a:r>
            <a:r>
              <a:rPr lang="en-US" sz="3600" b="1" dirty="0" smtClean="0">
                <a:solidFill>
                  <a:schemeClr val="accent1">
                    <a:lumMod val="75000"/>
                  </a:schemeClr>
                </a:solidFill>
                <a:latin typeface="Times New Roman" pitchFamily="18" charset="0"/>
                <a:cs typeface="Times New Roman" pitchFamily="18" charset="0"/>
              </a:rPr>
              <a:t> treatment in pregnancy on growth, intellectual development and thyroid function of the offspring?</a:t>
            </a:r>
            <a:r>
              <a:rPr lang="en-US" sz="3600" dirty="0" smtClean="0">
                <a:solidFill>
                  <a:schemeClr val="accent1">
                    <a:lumMod val="75000"/>
                  </a:schemeClr>
                </a:solidFill>
                <a:latin typeface="Times New Roman" pitchFamily="18" charset="0"/>
                <a:cs typeface="Times New Roman" pitchFamily="18" charset="0"/>
              </a:rPr>
              <a:t> </a:t>
            </a:r>
            <a:endParaRPr lang="en-US" sz="3600" dirty="0">
              <a:solidFill>
                <a:schemeClr val="accent1">
                  <a:lumMod val="75000"/>
                </a:schemeClr>
              </a:solidFill>
            </a:endParaRPr>
          </a:p>
        </p:txBody>
      </p:sp>
      <p:sp>
        <p:nvSpPr>
          <p:cNvPr id="4" name="Oval 3"/>
          <p:cNvSpPr/>
          <p:nvPr/>
        </p:nvSpPr>
        <p:spPr>
          <a:xfrm>
            <a:off x="142875" y="642918"/>
            <a:ext cx="8858250" cy="5357850"/>
          </a:xfrm>
          <a:prstGeom prst="ellipse">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1535113" y="1123950"/>
            <a:ext cx="5680075" cy="5178425"/>
            <a:chOff x="22" y="982"/>
            <a:chExt cx="2994" cy="2729"/>
          </a:xfrm>
        </p:grpSpPr>
        <p:sp>
          <p:nvSpPr>
            <p:cNvPr id="48136" name="AutoShape 4"/>
            <p:cNvSpPr>
              <a:spLocks noChangeAspect="1" noChangeArrowheads="1" noTextEdit="1"/>
            </p:cNvSpPr>
            <p:nvPr/>
          </p:nvSpPr>
          <p:spPr bwMode="auto">
            <a:xfrm>
              <a:off x="22" y="982"/>
              <a:ext cx="2994" cy="2720"/>
            </a:xfrm>
            <a:prstGeom prst="rect">
              <a:avLst/>
            </a:prstGeom>
            <a:noFill/>
            <a:ln w="9525">
              <a:noFill/>
              <a:miter lim="800000"/>
              <a:headEnd/>
              <a:tailEnd/>
            </a:ln>
          </p:spPr>
          <p:txBody>
            <a:bodyPr/>
            <a:lstStyle/>
            <a:p>
              <a:endParaRPr lang="en-US"/>
            </a:p>
          </p:txBody>
        </p:sp>
        <p:sp>
          <p:nvSpPr>
            <p:cNvPr id="48137" name="Rectangle 6"/>
            <p:cNvSpPr>
              <a:spLocks noChangeArrowheads="1"/>
            </p:cNvSpPr>
            <p:nvPr/>
          </p:nvSpPr>
          <p:spPr bwMode="auto">
            <a:xfrm>
              <a:off x="585" y="2009"/>
              <a:ext cx="143" cy="1579"/>
            </a:xfrm>
            <a:prstGeom prst="rect">
              <a:avLst/>
            </a:prstGeom>
            <a:solidFill>
              <a:srgbClr val="FF0000"/>
            </a:solidFill>
            <a:ln w="9525">
              <a:noFill/>
              <a:miter lim="800000"/>
              <a:headEnd/>
              <a:tailEnd/>
            </a:ln>
          </p:spPr>
          <p:txBody>
            <a:bodyPr/>
            <a:lstStyle/>
            <a:p>
              <a:endParaRPr lang="en-US" sz="1200"/>
            </a:p>
          </p:txBody>
        </p:sp>
        <p:sp>
          <p:nvSpPr>
            <p:cNvPr id="48138" name="Rectangle 7"/>
            <p:cNvSpPr>
              <a:spLocks noChangeArrowheads="1"/>
            </p:cNvSpPr>
            <p:nvPr/>
          </p:nvSpPr>
          <p:spPr bwMode="auto">
            <a:xfrm>
              <a:off x="587" y="2011"/>
              <a:ext cx="139" cy="1575"/>
            </a:xfrm>
            <a:prstGeom prst="rect">
              <a:avLst/>
            </a:prstGeom>
            <a:noFill/>
            <a:ln w="7938">
              <a:solidFill>
                <a:srgbClr val="000000"/>
              </a:solidFill>
              <a:miter lim="800000"/>
              <a:headEnd/>
              <a:tailEnd/>
            </a:ln>
          </p:spPr>
          <p:txBody>
            <a:bodyPr/>
            <a:lstStyle/>
            <a:p>
              <a:endParaRPr lang="en-US" sz="1200"/>
            </a:p>
          </p:txBody>
        </p:sp>
        <p:sp>
          <p:nvSpPr>
            <p:cNvPr id="48139" name="Rectangle 8"/>
            <p:cNvSpPr>
              <a:spLocks noChangeArrowheads="1"/>
            </p:cNvSpPr>
            <p:nvPr/>
          </p:nvSpPr>
          <p:spPr bwMode="auto">
            <a:xfrm>
              <a:off x="1026" y="2125"/>
              <a:ext cx="143" cy="1463"/>
            </a:xfrm>
            <a:prstGeom prst="rect">
              <a:avLst/>
            </a:prstGeom>
            <a:solidFill>
              <a:srgbClr val="FF0000"/>
            </a:solidFill>
            <a:ln w="9525">
              <a:noFill/>
              <a:miter lim="800000"/>
              <a:headEnd/>
              <a:tailEnd/>
            </a:ln>
          </p:spPr>
          <p:txBody>
            <a:bodyPr/>
            <a:lstStyle/>
            <a:p>
              <a:endParaRPr lang="en-US" sz="1200"/>
            </a:p>
          </p:txBody>
        </p:sp>
        <p:sp>
          <p:nvSpPr>
            <p:cNvPr id="48140" name="Rectangle 9"/>
            <p:cNvSpPr>
              <a:spLocks noChangeArrowheads="1"/>
            </p:cNvSpPr>
            <p:nvPr/>
          </p:nvSpPr>
          <p:spPr bwMode="auto">
            <a:xfrm>
              <a:off x="1028" y="2127"/>
              <a:ext cx="139" cy="1459"/>
            </a:xfrm>
            <a:prstGeom prst="rect">
              <a:avLst/>
            </a:prstGeom>
            <a:noFill/>
            <a:ln w="7938">
              <a:solidFill>
                <a:srgbClr val="000000"/>
              </a:solidFill>
              <a:miter lim="800000"/>
              <a:headEnd/>
              <a:tailEnd/>
            </a:ln>
          </p:spPr>
          <p:txBody>
            <a:bodyPr/>
            <a:lstStyle/>
            <a:p>
              <a:endParaRPr lang="en-US" sz="1200"/>
            </a:p>
          </p:txBody>
        </p:sp>
        <p:sp>
          <p:nvSpPr>
            <p:cNvPr id="48141" name="Rectangle 10"/>
            <p:cNvSpPr>
              <a:spLocks noChangeArrowheads="1"/>
            </p:cNvSpPr>
            <p:nvPr/>
          </p:nvSpPr>
          <p:spPr bwMode="auto">
            <a:xfrm>
              <a:off x="1466" y="2048"/>
              <a:ext cx="144" cy="1540"/>
            </a:xfrm>
            <a:prstGeom prst="rect">
              <a:avLst/>
            </a:prstGeom>
            <a:solidFill>
              <a:srgbClr val="FF0000"/>
            </a:solidFill>
            <a:ln w="9525">
              <a:noFill/>
              <a:miter lim="800000"/>
              <a:headEnd/>
              <a:tailEnd/>
            </a:ln>
          </p:spPr>
          <p:txBody>
            <a:bodyPr/>
            <a:lstStyle/>
            <a:p>
              <a:endParaRPr lang="en-US" sz="1200"/>
            </a:p>
          </p:txBody>
        </p:sp>
        <p:sp>
          <p:nvSpPr>
            <p:cNvPr id="48142" name="Rectangle 11"/>
            <p:cNvSpPr>
              <a:spLocks noChangeArrowheads="1"/>
            </p:cNvSpPr>
            <p:nvPr/>
          </p:nvSpPr>
          <p:spPr bwMode="auto">
            <a:xfrm>
              <a:off x="1468" y="2050"/>
              <a:ext cx="140" cy="1536"/>
            </a:xfrm>
            <a:prstGeom prst="rect">
              <a:avLst/>
            </a:prstGeom>
            <a:noFill/>
            <a:ln w="7938">
              <a:solidFill>
                <a:srgbClr val="000000"/>
              </a:solidFill>
              <a:miter lim="800000"/>
              <a:headEnd/>
              <a:tailEnd/>
            </a:ln>
          </p:spPr>
          <p:txBody>
            <a:bodyPr/>
            <a:lstStyle/>
            <a:p>
              <a:endParaRPr lang="en-US" sz="1200"/>
            </a:p>
          </p:txBody>
        </p:sp>
        <p:sp>
          <p:nvSpPr>
            <p:cNvPr id="48143" name="Rectangle 12"/>
            <p:cNvSpPr>
              <a:spLocks noChangeArrowheads="1"/>
            </p:cNvSpPr>
            <p:nvPr/>
          </p:nvSpPr>
          <p:spPr bwMode="auto">
            <a:xfrm>
              <a:off x="1907" y="1766"/>
              <a:ext cx="144" cy="1822"/>
            </a:xfrm>
            <a:prstGeom prst="rect">
              <a:avLst/>
            </a:prstGeom>
            <a:solidFill>
              <a:srgbClr val="FF0000"/>
            </a:solidFill>
            <a:ln w="9525">
              <a:noFill/>
              <a:miter lim="800000"/>
              <a:headEnd/>
              <a:tailEnd/>
            </a:ln>
          </p:spPr>
          <p:txBody>
            <a:bodyPr/>
            <a:lstStyle/>
            <a:p>
              <a:endParaRPr lang="en-US" sz="1200"/>
            </a:p>
          </p:txBody>
        </p:sp>
        <p:sp>
          <p:nvSpPr>
            <p:cNvPr id="48144" name="Rectangle 13"/>
            <p:cNvSpPr>
              <a:spLocks noChangeArrowheads="1"/>
            </p:cNvSpPr>
            <p:nvPr/>
          </p:nvSpPr>
          <p:spPr bwMode="auto">
            <a:xfrm>
              <a:off x="1909" y="1768"/>
              <a:ext cx="139" cy="1818"/>
            </a:xfrm>
            <a:prstGeom prst="rect">
              <a:avLst/>
            </a:prstGeom>
            <a:noFill/>
            <a:ln w="7938">
              <a:solidFill>
                <a:srgbClr val="000000"/>
              </a:solidFill>
              <a:miter lim="800000"/>
              <a:headEnd/>
              <a:tailEnd/>
            </a:ln>
          </p:spPr>
          <p:txBody>
            <a:bodyPr/>
            <a:lstStyle/>
            <a:p>
              <a:endParaRPr lang="en-US" sz="1200"/>
            </a:p>
          </p:txBody>
        </p:sp>
        <p:sp>
          <p:nvSpPr>
            <p:cNvPr id="48145" name="Rectangle 14"/>
            <p:cNvSpPr>
              <a:spLocks noChangeArrowheads="1"/>
            </p:cNvSpPr>
            <p:nvPr/>
          </p:nvSpPr>
          <p:spPr bwMode="auto">
            <a:xfrm>
              <a:off x="2348" y="1958"/>
              <a:ext cx="143" cy="1630"/>
            </a:xfrm>
            <a:prstGeom prst="rect">
              <a:avLst/>
            </a:prstGeom>
            <a:solidFill>
              <a:srgbClr val="FF0000"/>
            </a:solidFill>
            <a:ln w="9525">
              <a:noFill/>
              <a:miter lim="800000"/>
              <a:headEnd/>
              <a:tailEnd/>
            </a:ln>
          </p:spPr>
          <p:txBody>
            <a:bodyPr/>
            <a:lstStyle/>
            <a:p>
              <a:endParaRPr lang="en-US" sz="1200"/>
            </a:p>
          </p:txBody>
        </p:sp>
        <p:sp>
          <p:nvSpPr>
            <p:cNvPr id="48146" name="Rectangle 15"/>
            <p:cNvSpPr>
              <a:spLocks noChangeArrowheads="1"/>
            </p:cNvSpPr>
            <p:nvPr/>
          </p:nvSpPr>
          <p:spPr bwMode="auto">
            <a:xfrm>
              <a:off x="2350" y="1960"/>
              <a:ext cx="139" cy="1626"/>
            </a:xfrm>
            <a:prstGeom prst="rect">
              <a:avLst/>
            </a:prstGeom>
            <a:noFill/>
            <a:ln w="7938">
              <a:solidFill>
                <a:srgbClr val="000000"/>
              </a:solidFill>
              <a:miter lim="800000"/>
              <a:headEnd/>
              <a:tailEnd/>
            </a:ln>
          </p:spPr>
          <p:txBody>
            <a:bodyPr/>
            <a:lstStyle/>
            <a:p>
              <a:endParaRPr lang="en-US" sz="1200"/>
            </a:p>
          </p:txBody>
        </p:sp>
        <p:sp>
          <p:nvSpPr>
            <p:cNvPr id="48147" name="Rectangle 16"/>
            <p:cNvSpPr>
              <a:spLocks noChangeArrowheads="1"/>
            </p:cNvSpPr>
            <p:nvPr/>
          </p:nvSpPr>
          <p:spPr bwMode="auto">
            <a:xfrm>
              <a:off x="2789" y="1586"/>
              <a:ext cx="143" cy="2002"/>
            </a:xfrm>
            <a:prstGeom prst="rect">
              <a:avLst/>
            </a:prstGeom>
            <a:solidFill>
              <a:srgbClr val="FF0000"/>
            </a:solidFill>
            <a:ln w="9525">
              <a:noFill/>
              <a:miter lim="800000"/>
              <a:headEnd/>
              <a:tailEnd/>
            </a:ln>
          </p:spPr>
          <p:txBody>
            <a:bodyPr/>
            <a:lstStyle/>
            <a:p>
              <a:endParaRPr lang="en-US" sz="1200"/>
            </a:p>
          </p:txBody>
        </p:sp>
        <p:sp>
          <p:nvSpPr>
            <p:cNvPr id="48148" name="Rectangle 17"/>
            <p:cNvSpPr>
              <a:spLocks noChangeArrowheads="1"/>
            </p:cNvSpPr>
            <p:nvPr/>
          </p:nvSpPr>
          <p:spPr bwMode="auto">
            <a:xfrm>
              <a:off x="2791" y="1588"/>
              <a:ext cx="139" cy="1998"/>
            </a:xfrm>
            <a:prstGeom prst="rect">
              <a:avLst/>
            </a:prstGeom>
            <a:noFill/>
            <a:ln w="7938">
              <a:solidFill>
                <a:srgbClr val="000000"/>
              </a:solidFill>
              <a:miter lim="800000"/>
              <a:headEnd/>
              <a:tailEnd/>
            </a:ln>
          </p:spPr>
          <p:txBody>
            <a:bodyPr/>
            <a:lstStyle/>
            <a:p>
              <a:endParaRPr lang="en-US" sz="1200"/>
            </a:p>
          </p:txBody>
        </p:sp>
        <p:sp>
          <p:nvSpPr>
            <p:cNvPr id="48149" name="Rectangle 18"/>
            <p:cNvSpPr>
              <a:spLocks noChangeArrowheads="1"/>
            </p:cNvSpPr>
            <p:nvPr/>
          </p:nvSpPr>
          <p:spPr bwMode="auto">
            <a:xfrm>
              <a:off x="442" y="2304"/>
              <a:ext cx="143" cy="1284"/>
            </a:xfrm>
            <a:prstGeom prst="rect">
              <a:avLst/>
            </a:prstGeom>
            <a:solidFill>
              <a:srgbClr val="FFFF00"/>
            </a:solidFill>
            <a:ln w="9525">
              <a:noFill/>
              <a:miter lim="800000"/>
              <a:headEnd/>
              <a:tailEnd/>
            </a:ln>
          </p:spPr>
          <p:txBody>
            <a:bodyPr/>
            <a:lstStyle/>
            <a:p>
              <a:endParaRPr lang="en-US" sz="1200"/>
            </a:p>
          </p:txBody>
        </p:sp>
        <p:sp>
          <p:nvSpPr>
            <p:cNvPr id="48150" name="Rectangle 19"/>
            <p:cNvSpPr>
              <a:spLocks noChangeArrowheads="1"/>
            </p:cNvSpPr>
            <p:nvPr/>
          </p:nvSpPr>
          <p:spPr bwMode="auto">
            <a:xfrm>
              <a:off x="444" y="2306"/>
              <a:ext cx="139" cy="1280"/>
            </a:xfrm>
            <a:prstGeom prst="rect">
              <a:avLst/>
            </a:prstGeom>
            <a:noFill/>
            <a:ln w="7938">
              <a:solidFill>
                <a:srgbClr val="000000"/>
              </a:solidFill>
              <a:miter lim="800000"/>
              <a:headEnd/>
              <a:tailEnd/>
            </a:ln>
          </p:spPr>
          <p:txBody>
            <a:bodyPr/>
            <a:lstStyle/>
            <a:p>
              <a:endParaRPr lang="en-US" sz="1200"/>
            </a:p>
          </p:txBody>
        </p:sp>
        <p:sp>
          <p:nvSpPr>
            <p:cNvPr id="48151" name="Rectangle 20"/>
            <p:cNvSpPr>
              <a:spLocks noChangeArrowheads="1"/>
            </p:cNvSpPr>
            <p:nvPr/>
          </p:nvSpPr>
          <p:spPr bwMode="auto">
            <a:xfrm>
              <a:off x="882" y="2150"/>
              <a:ext cx="144" cy="1438"/>
            </a:xfrm>
            <a:prstGeom prst="rect">
              <a:avLst/>
            </a:prstGeom>
            <a:solidFill>
              <a:srgbClr val="FFFF00"/>
            </a:solidFill>
            <a:ln w="9525">
              <a:noFill/>
              <a:miter lim="800000"/>
              <a:headEnd/>
              <a:tailEnd/>
            </a:ln>
          </p:spPr>
          <p:txBody>
            <a:bodyPr/>
            <a:lstStyle/>
            <a:p>
              <a:endParaRPr lang="en-US" sz="1200"/>
            </a:p>
          </p:txBody>
        </p:sp>
        <p:sp>
          <p:nvSpPr>
            <p:cNvPr id="48152" name="Rectangle 21"/>
            <p:cNvSpPr>
              <a:spLocks noChangeArrowheads="1"/>
            </p:cNvSpPr>
            <p:nvPr/>
          </p:nvSpPr>
          <p:spPr bwMode="auto">
            <a:xfrm>
              <a:off x="884" y="2152"/>
              <a:ext cx="140" cy="1434"/>
            </a:xfrm>
            <a:prstGeom prst="rect">
              <a:avLst/>
            </a:prstGeom>
            <a:noFill/>
            <a:ln w="7938">
              <a:solidFill>
                <a:srgbClr val="000000"/>
              </a:solidFill>
              <a:miter lim="800000"/>
              <a:headEnd/>
              <a:tailEnd/>
            </a:ln>
          </p:spPr>
          <p:txBody>
            <a:bodyPr/>
            <a:lstStyle/>
            <a:p>
              <a:endParaRPr lang="en-US" sz="1200"/>
            </a:p>
          </p:txBody>
        </p:sp>
        <p:sp>
          <p:nvSpPr>
            <p:cNvPr id="48153" name="Rectangle 22"/>
            <p:cNvSpPr>
              <a:spLocks noChangeArrowheads="1"/>
            </p:cNvSpPr>
            <p:nvPr/>
          </p:nvSpPr>
          <p:spPr bwMode="auto">
            <a:xfrm>
              <a:off x="1323" y="1984"/>
              <a:ext cx="144" cy="1604"/>
            </a:xfrm>
            <a:prstGeom prst="rect">
              <a:avLst/>
            </a:prstGeom>
            <a:solidFill>
              <a:srgbClr val="FFFF00"/>
            </a:solidFill>
            <a:ln w="9525">
              <a:noFill/>
              <a:miter lim="800000"/>
              <a:headEnd/>
              <a:tailEnd/>
            </a:ln>
          </p:spPr>
          <p:txBody>
            <a:bodyPr/>
            <a:lstStyle/>
            <a:p>
              <a:endParaRPr lang="en-US" sz="1200"/>
            </a:p>
          </p:txBody>
        </p:sp>
        <p:sp>
          <p:nvSpPr>
            <p:cNvPr id="48154" name="Rectangle 23"/>
            <p:cNvSpPr>
              <a:spLocks noChangeArrowheads="1"/>
            </p:cNvSpPr>
            <p:nvPr/>
          </p:nvSpPr>
          <p:spPr bwMode="auto">
            <a:xfrm>
              <a:off x="1325" y="1986"/>
              <a:ext cx="139" cy="1600"/>
            </a:xfrm>
            <a:prstGeom prst="rect">
              <a:avLst/>
            </a:prstGeom>
            <a:noFill/>
            <a:ln w="7938">
              <a:solidFill>
                <a:srgbClr val="000000"/>
              </a:solidFill>
              <a:miter lim="800000"/>
              <a:headEnd/>
              <a:tailEnd/>
            </a:ln>
          </p:spPr>
          <p:txBody>
            <a:bodyPr/>
            <a:lstStyle/>
            <a:p>
              <a:endParaRPr lang="en-US" sz="1200"/>
            </a:p>
          </p:txBody>
        </p:sp>
        <p:sp>
          <p:nvSpPr>
            <p:cNvPr id="48155" name="Rectangle 24"/>
            <p:cNvSpPr>
              <a:spLocks noChangeArrowheads="1"/>
            </p:cNvSpPr>
            <p:nvPr/>
          </p:nvSpPr>
          <p:spPr bwMode="auto">
            <a:xfrm>
              <a:off x="1764" y="1766"/>
              <a:ext cx="143" cy="1822"/>
            </a:xfrm>
            <a:prstGeom prst="rect">
              <a:avLst/>
            </a:prstGeom>
            <a:solidFill>
              <a:srgbClr val="FFFF00"/>
            </a:solidFill>
            <a:ln w="9525">
              <a:noFill/>
              <a:miter lim="800000"/>
              <a:headEnd/>
              <a:tailEnd/>
            </a:ln>
          </p:spPr>
          <p:txBody>
            <a:bodyPr/>
            <a:lstStyle/>
            <a:p>
              <a:endParaRPr lang="en-US" sz="1200"/>
            </a:p>
          </p:txBody>
        </p:sp>
        <p:sp>
          <p:nvSpPr>
            <p:cNvPr id="48156" name="Rectangle 25"/>
            <p:cNvSpPr>
              <a:spLocks noChangeArrowheads="1"/>
            </p:cNvSpPr>
            <p:nvPr/>
          </p:nvSpPr>
          <p:spPr bwMode="auto">
            <a:xfrm>
              <a:off x="1766" y="1768"/>
              <a:ext cx="139" cy="1818"/>
            </a:xfrm>
            <a:prstGeom prst="rect">
              <a:avLst/>
            </a:prstGeom>
            <a:noFill/>
            <a:ln w="7938">
              <a:solidFill>
                <a:srgbClr val="000000"/>
              </a:solidFill>
              <a:miter lim="800000"/>
              <a:headEnd/>
              <a:tailEnd/>
            </a:ln>
          </p:spPr>
          <p:txBody>
            <a:bodyPr/>
            <a:lstStyle/>
            <a:p>
              <a:endParaRPr lang="en-US" sz="1200"/>
            </a:p>
          </p:txBody>
        </p:sp>
        <p:sp>
          <p:nvSpPr>
            <p:cNvPr id="48157" name="Rectangle 26"/>
            <p:cNvSpPr>
              <a:spLocks noChangeArrowheads="1"/>
            </p:cNvSpPr>
            <p:nvPr/>
          </p:nvSpPr>
          <p:spPr bwMode="auto">
            <a:xfrm>
              <a:off x="2205" y="1919"/>
              <a:ext cx="143" cy="1669"/>
            </a:xfrm>
            <a:prstGeom prst="rect">
              <a:avLst/>
            </a:prstGeom>
            <a:solidFill>
              <a:srgbClr val="FFFF00"/>
            </a:solidFill>
            <a:ln w="9525">
              <a:noFill/>
              <a:miter lim="800000"/>
              <a:headEnd/>
              <a:tailEnd/>
            </a:ln>
          </p:spPr>
          <p:txBody>
            <a:bodyPr/>
            <a:lstStyle/>
            <a:p>
              <a:endParaRPr lang="en-US" sz="1200"/>
            </a:p>
          </p:txBody>
        </p:sp>
        <p:sp>
          <p:nvSpPr>
            <p:cNvPr id="48158" name="Rectangle 27"/>
            <p:cNvSpPr>
              <a:spLocks noChangeArrowheads="1"/>
            </p:cNvSpPr>
            <p:nvPr/>
          </p:nvSpPr>
          <p:spPr bwMode="auto">
            <a:xfrm>
              <a:off x="2207" y="1921"/>
              <a:ext cx="139" cy="1665"/>
            </a:xfrm>
            <a:prstGeom prst="rect">
              <a:avLst/>
            </a:prstGeom>
            <a:noFill/>
            <a:ln w="7938">
              <a:solidFill>
                <a:srgbClr val="000000"/>
              </a:solidFill>
              <a:miter lim="800000"/>
              <a:headEnd/>
              <a:tailEnd/>
            </a:ln>
          </p:spPr>
          <p:txBody>
            <a:bodyPr/>
            <a:lstStyle/>
            <a:p>
              <a:endParaRPr lang="en-US" sz="1200"/>
            </a:p>
          </p:txBody>
        </p:sp>
        <p:sp>
          <p:nvSpPr>
            <p:cNvPr id="48159" name="Rectangle 28"/>
            <p:cNvSpPr>
              <a:spLocks noChangeArrowheads="1"/>
            </p:cNvSpPr>
            <p:nvPr/>
          </p:nvSpPr>
          <p:spPr bwMode="auto">
            <a:xfrm>
              <a:off x="2645" y="1624"/>
              <a:ext cx="144" cy="1964"/>
            </a:xfrm>
            <a:prstGeom prst="rect">
              <a:avLst/>
            </a:prstGeom>
            <a:solidFill>
              <a:srgbClr val="FFFF00"/>
            </a:solidFill>
            <a:ln w="9525">
              <a:noFill/>
              <a:miter lim="800000"/>
              <a:headEnd/>
              <a:tailEnd/>
            </a:ln>
          </p:spPr>
          <p:txBody>
            <a:bodyPr/>
            <a:lstStyle/>
            <a:p>
              <a:endParaRPr lang="en-US" sz="1200"/>
            </a:p>
          </p:txBody>
        </p:sp>
        <p:sp>
          <p:nvSpPr>
            <p:cNvPr id="48160" name="Rectangle 29"/>
            <p:cNvSpPr>
              <a:spLocks noChangeArrowheads="1"/>
            </p:cNvSpPr>
            <p:nvPr/>
          </p:nvSpPr>
          <p:spPr bwMode="auto">
            <a:xfrm>
              <a:off x="2647" y="1626"/>
              <a:ext cx="140" cy="1960"/>
            </a:xfrm>
            <a:prstGeom prst="rect">
              <a:avLst/>
            </a:prstGeom>
            <a:noFill/>
            <a:ln w="7938">
              <a:solidFill>
                <a:srgbClr val="000000"/>
              </a:solidFill>
              <a:miter lim="800000"/>
              <a:headEnd/>
              <a:tailEnd/>
            </a:ln>
          </p:spPr>
          <p:txBody>
            <a:bodyPr/>
            <a:lstStyle/>
            <a:p>
              <a:endParaRPr lang="en-US" sz="1200"/>
            </a:p>
          </p:txBody>
        </p:sp>
        <p:sp>
          <p:nvSpPr>
            <p:cNvPr id="48161" name="Line 30"/>
            <p:cNvSpPr>
              <a:spLocks noChangeShapeType="1"/>
            </p:cNvSpPr>
            <p:nvPr/>
          </p:nvSpPr>
          <p:spPr bwMode="auto">
            <a:xfrm>
              <a:off x="365" y="3588"/>
              <a:ext cx="2644" cy="1"/>
            </a:xfrm>
            <a:prstGeom prst="line">
              <a:avLst/>
            </a:prstGeom>
            <a:noFill/>
            <a:ln w="7938">
              <a:solidFill>
                <a:schemeClr val="tx1"/>
              </a:solidFill>
              <a:round/>
              <a:headEnd/>
              <a:tailEnd/>
            </a:ln>
          </p:spPr>
          <p:txBody>
            <a:bodyPr/>
            <a:lstStyle/>
            <a:p>
              <a:endParaRPr lang="en-US"/>
            </a:p>
          </p:txBody>
        </p:sp>
        <p:sp>
          <p:nvSpPr>
            <p:cNvPr id="115743" name="Line 31"/>
            <p:cNvSpPr>
              <a:spLocks noChangeShapeType="1"/>
            </p:cNvSpPr>
            <p:nvPr/>
          </p:nvSpPr>
          <p:spPr bwMode="auto">
            <a:xfrm>
              <a:off x="365" y="1021"/>
              <a:ext cx="1" cy="2567"/>
            </a:xfrm>
            <a:prstGeom prst="line">
              <a:avLst/>
            </a:prstGeom>
            <a:noFill/>
            <a:ln w="7938">
              <a:solidFill>
                <a:schemeClr val="tx1"/>
              </a:solidFill>
              <a:round/>
              <a:headEnd/>
              <a:tailEnd/>
            </a:ln>
          </p:spPr>
          <p:txBody>
            <a:bodyPr/>
            <a:lstStyle/>
            <a:p>
              <a:pPr>
                <a:defRPr/>
              </a:pPr>
              <a:endParaRPr lang="en-US" sz="1200">
                <a:ln>
                  <a:solidFill>
                    <a:sysClr val="windowText" lastClr="000000"/>
                  </a:solidFill>
                </a:ln>
              </a:endParaRPr>
            </a:p>
          </p:txBody>
        </p:sp>
        <p:sp>
          <p:nvSpPr>
            <p:cNvPr id="48163" name="Rectangle 32"/>
            <p:cNvSpPr>
              <a:spLocks noChangeArrowheads="1"/>
            </p:cNvSpPr>
            <p:nvPr/>
          </p:nvSpPr>
          <p:spPr bwMode="auto">
            <a:xfrm>
              <a:off x="421" y="3630"/>
              <a:ext cx="353" cy="81"/>
            </a:xfrm>
            <a:prstGeom prst="rect">
              <a:avLst/>
            </a:prstGeom>
            <a:noFill/>
            <a:ln w="9525">
              <a:noFill/>
              <a:miter lim="800000"/>
              <a:headEnd/>
              <a:tailEnd/>
            </a:ln>
          </p:spPr>
          <p:txBody>
            <a:bodyPr wrap="none" lIns="0" tIns="0" rIns="0" bIns="0">
              <a:spAutoFit/>
            </a:bodyPr>
            <a:lstStyle/>
            <a:p>
              <a:r>
                <a:rPr lang="en-US" sz="1000" b="1"/>
                <a:t>Information</a:t>
              </a:r>
              <a:endParaRPr lang="en-US" sz="1000"/>
            </a:p>
          </p:txBody>
        </p:sp>
        <p:sp>
          <p:nvSpPr>
            <p:cNvPr id="48164" name="Rectangle 33"/>
            <p:cNvSpPr>
              <a:spLocks noChangeArrowheads="1"/>
            </p:cNvSpPr>
            <p:nvPr/>
          </p:nvSpPr>
          <p:spPr bwMode="auto">
            <a:xfrm>
              <a:off x="870" y="3630"/>
              <a:ext cx="338" cy="81"/>
            </a:xfrm>
            <a:prstGeom prst="rect">
              <a:avLst/>
            </a:prstGeom>
            <a:noFill/>
            <a:ln w="9525">
              <a:noFill/>
              <a:miter lim="800000"/>
              <a:headEnd/>
              <a:tailEnd/>
            </a:ln>
          </p:spPr>
          <p:txBody>
            <a:bodyPr wrap="none" lIns="0" tIns="0" rIns="0" bIns="0">
              <a:spAutoFit/>
            </a:bodyPr>
            <a:lstStyle/>
            <a:p>
              <a:r>
                <a:rPr lang="en-US" sz="1000" b="1"/>
                <a:t>Vocabulary</a:t>
              </a:r>
              <a:endParaRPr lang="en-US" sz="1000"/>
            </a:p>
          </p:txBody>
        </p:sp>
        <p:sp>
          <p:nvSpPr>
            <p:cNvPr id="48165" name="Rectangle 34"/>
            <p:cNvSpPr>
              <a:spLocks noChangeArrowheads="1"/>
            </p:cNvSpPr>
            <p:nvPr/>
          </p:nvSpPr>
          <p:spPr bwMode="auto">
            <a:xfrm>
              <a:off x="1274" y="3630"/>
              <a:ext cx="394" cy="81"/>
            </a:xfrm>
            <a:prstGeom prst="rect">
              <a:avLst/>
            </a:prstGeom>
            <a:noFill/>
            <a:ln w="9525">
              <a:noFill/>
              <a:miter lim="800000"/>
              <a:headEnd/>
              <a:tailEnd/>
            </a:ln>
          </p:spPr>
          <p:txBody>
            <a:bodyPr wrap="none" lIns="0" tIns="0" rIns="0" bIns="0">
              <a:spAutoFit/>
            </a:bodyPr>
            <a:lstStyle/>
            <a:p>
              <a:r>
                <a:rPr lang="en-US" sz="1000" b="1"/>
                <a:t>Mathe matics</a:t>
              </a:r>
              <a:endParaRPr lang="en-US" sz="1000"/>
            </a:p>
          </p:txBody>
        </p:sp>
        <p:sp>
          <p:nvSpPr>
            <p:cNvPr id="48166" name="Rectangle 35"/>
            <p:cNvSpPr>
              <a:spLocks noChangeArrowheads="1"/>
            </p:cNvSpPr>
            <p:nvPr/>
          </p:nvSpPr>
          <p:spPr bwMode="auto">
            <a:xfrm>
              <a:off x="1749" y="3630"/>
              <a:ext cx="330" cy="81"/>
            </a:xfrm>
            <a:prstGeom prst="rect">
              <a:avLst/>
            </a:prstGeom>
            <a:noFill/>
            <a:ln w="9525">
              <a:noFill/>
              <a:miter lim="800000"/>
              <a:headEnd/>
              <a:tailEnd/>
            </a:ln>
          </p:spPr>
          <p:txBody>
            <a:bodyPr wrap="none" lIns="0" tIns="0" rIns="0" bIns="0">
              <a:spAutoFit/>
            </a:bodyPr>
            <a:lstStyle/>
            <a:p>
              <a:r>
                <a:rPr lang="en-US" sz="1000" b="1"/>
                <a:t>Similarities</a:t>
              </a:r>
              <a:endParaRPr lang="en-US" sz="1000"/>
            </a:p>
          </p:txBody>
        </p:sp>
        <p:sp>
          <p:nvSpPr>
            <p:cNvPr id="48167" name="Rectangle 36"/>
            <p:cNvSpPr>
              <a:spLocks noChangeArrowheads="1"/>
            </p:cNvSpPr>
            <p:nvPr/>
          </p:nvSpPr>
          <p:spPr bwMode="auto">
            <a:xfrm>
              <a:off x="2123" y="3630"/>
              <a:ext cx="458" cy="81"/>
            </a:xfrm>
            <a:prstGeom prst="rect">
              <a:avLst/>
            </a:prstGeom>
            <a:noFill/>
            <a:ln w="9525">
              <a:noFill/>
              <a:miter lim="800000"/>
              <a:headEnd/>
              <a:tailEnd/>
            </a:ln>
          </p:spPr>
          <p:txBody>
            <a:bodyPr wrap="none" lIns="0" tIns="0" rIns="0" bIns="0">
              <a:spAutoFit/>
            </a:bodyPr>
            <a:lstStyle/>
            <a:p>
              <a:r>
                <a:rPr lang="en-US" sz="1000" b="1"/>
                <a:t>Comprehension</a:t>
              </a:r>
              <a:endParaRPr lang="en-US" sz="1000"/>
            </a:p>
          </p:txBody>
        </p:sp>
        <p:sp>
          <p:nvSpPr>
            <p:cNvPr id="48168" name="Rectangle 37"/>
            <p:cNvSpPr>
              <a:spLocks noChangeArrowheads="1"/>
            </p:cNvSpPr>
            <p:nvPr/>
          </p:nvSpPr>
          <p:spPr bwMode="auto">
            <a:xfrm>
              <a:off x="2644" y="3630"/>
              <a:ext cx="282" cy="81"/>
            </a:xfrm>
            <a:prstGeom prst="rect">
              <a:avLst/>
            </a:prstGeom>
            <a:noFill/>
            <a:ln w="9525">
              <a:noFill/>
              <a:miter lim="800000"/>
              <a:headEnd/>
              <a:tailEnd/>
            </a:ln>
          </p:spPr>
          <p:txBody>
            <a:bodyPr wrap="none" lIns="0" tIns="0" rIns="0" bIns="0">
              <a:spAutoFit/>
            </a:bodyPr>
            <a:lstStyle/>
            <a:p>
              <a:r>
                <a:rPr lang="en-US" sz="1000" b="1"/>
                <a:t>Sentences</a:t>
              </a:r>
              <a:endParaRPr lang="en-US" sz="1000"/>
            </a:p>
          </p:txBody>
        </p:sp>
        <p:sp>
          <p:nvSpPr>
            <p:cNvPr id="48169" name="Rectangle 38"/>
            <p:cNvSpPr>
              <a:spLocks noChangeArrowheads="1"/>
            </p:cNvSpPr>
            <p:nvPr/>
          </p:nvSpPr>
          <p:spPr bwMode="auto">
            <a:xfrm>
              <a:off x="267" y="3556"/>
              <a:ext cx="41" cy="97"/>
            </a:xfrm>
            <a:prstGeom prst="rect">
              <a:avLst/>
            </a:prstGeom>
            <a:noFill/>
            <a:ln w="9525">
              <a:noFill/>
              <a:miter lim="800000"/>
              <a:headEnd/>
              <a:tailEnd/>
            </a:ln>
          </p:spPr>
          <p:txBody>
            <a:bodyPr wrap="none" lIns="0" tIns="0" rIns="0" bIns="0">
              <a:spAutoFit/>
            </a:bodyPr>
            <a:lstStyle/>
            <a:p>
              <a:r>
                <a:rPr lang="en-US" sz="1200" b="1"/>
                <a:t>0</a:t>
              </a:r>
              <a:endParaRPr lang="en-US" sz="1200"/>
            </a:p>
          </p:txBody>
        </p:sp>
        <p:sp>
          <p:nvSpPr>
            <p:cNvPr id="48170" name="Rectangle 39"/>
            <p:cNvSpPr>
              <a:spLocks noChangeArrowheads="1"/>
            </p:cNvSpPr>
            <p:nvPr/>
          </p:nvSpPr>
          <p:spPr bwMode="auto">
            <a:xfrm>
              <a:off x="267" y="2914"/>
              <a:ext cx="41" cy="97"/>
            </a:xfrm>
            <a:prstGeom prst="rect">
              <a:avLst/>
            </a:prstGeom>
            <a:noFill/>
            <a:ln w="9525">
              <a:noFill/>
              <a:miter lim="800000"/>
              <a:headEnd/>
              <a:tailEnd/>
            </a:ln>
          </p:spPr>
          <p:txBody>
            <a:bodyPr wrap="none" lIns="0" tIns="0" rIns="0" bIns="0">
              <a:spAutoFit/>
            </a:bodyPr>
            <a:lstStyle/>
            <a:p>
              <a:r>
                <a:rPr lang="en-US" sz="1200" b="1"/>
                <a:t>5</a:t>
              </a:r>
              <a:endParaRPr lang="en-US" sz="1200"/>
            </a:p>
          </p:txBody>
        </p:sp>
        <p:sp>
          <p:nvSpPr>
            <p:cNvPr id="48171" name="Rectangle 40"/>
            <p:cNvSpPr>
              <a:spLocks noChangeArrowheads="1"/>
            </p:cNvSpPr>
            <p:nvPr/>
          </p:nvSpPr>
          <p:spPr bwMode="auto">
            <a:xfrm>
              <a:off x="232" y="2273"/>
              <a:ext cx="81" cy="97"/>
            </a:xfrm>
            <a:prstGeom prst="rect">
              <a:avLst/>
            </a:prstGeom>
            <a:noFill/>
            <a:ln w="9525">
              <a:noFill/>
              <a:miter lim="800000"/>
              <a:headEnd/>
              <a:tailEnd/>
            </a:ln>
          </p:spPr>
          <p:txBody>
            <a:bodyPr wrap="none" lIns="0" tIns="0" rIns="0" bIns="0">
              <a:spAutoFit/>
            </a:bodyPr>
            <a:lstStyle/>
            <a:p>
              <a:r>
                <a:rPr lang="en-US" sz="1200" b="1"/>
                <a:t>10</a:t>
              </a:r>
              <a:endParaRPr lang="en-US" sz="1200"/>
            </a:p>
          </p:txBody>
        </p:sp>
        <p:sp>
          <p:nvSpPr>
            <p:cNvPr id="48172" name="Rectangle 41"/>
            <p:cNvSpPr>
              <a:spLocks noChangeArrowheads="1"/>
            </p:cNvSpPr>
            <p:nvPr/>
          </p:nvSpPr>
          <p:spPr bwMode="auto">
            <a:xfrm>
              <a:off x="232" y="1631"/>
              <a:ext cx="81" cy="97"/>
            </a:xfrm>
            <a:prstGeom prst="rect">
              <a:avLst/>
            </a:prstGeom>
            <a:noFill/>
            <a:ln w="9525">
              <a:noFill/>
              <a:miter lim="800000"/>
              <a:headEnd/>
              <a:tailEnd/>
            </a:ln>
          </p:spPr>
          <p:txBody>
            <a:bodyPr wrap="none" lIns="0" tIns="0" rIns="0" bIns="0">
              <a:spAutoFit/>
            </a:bodyPr>
            <a:lstStyle/>
            <a:p>
              <a:r>
                <a:rPr lang="en-US" sz="1200" b="1"/>
                <a:t>15</a:t>
              </a:r>
              <a:endParaRPr lang="en-US" sz="1200"/>
            </a:p>
          </p:txBody>
        </p:sp>
        <p:sp>
          <p:nvSpPr>
            <p:cNvPr id="48173" name="Rectangle 42"/>
            <p:cNvSpPr>
              <a:spLocks noChangeArrowheads="1"/>
            </p:cNvSpPr>
            <p:nvPr/>
          </p:nvSpPr>
          <p:spPr bwMode="auto">
            <a:xfrm>
              <a:off x="232" y="990"/>
              <a:ext cx="81" cy="97"/>
            </a:xfrm>
            <a:prstGeom prst="rect">
              <a:avLst/>
            </a:prstGeom>
            <a:noFill/>
            <a:ln w="9525">
              <a:noFill/>
              <a:miter lim="800000"/>
              <a:headEnd/>
              <a:tailEnd/>
            </a:ln>
          </p:spPr>
          <p:txBody>
            <a:bodyPr wrap="none" lIns="0" tIns="0" rIns="0" bIns="0">
              <a:spAutoFit/>
            </a:bodyPr>
            <a:lstStyle/>
            <a:p>
              <a:r>
                <a:rPr lang="en-US" sz="1200" b="1"/>
                <a:t>20</a:t>
              </a:r>
              <a:endParaRPr lang="en-US" sz="1200"/>
            </a:p>
          </p:txBody>
        </p:sp>
        <p:sp>
          <p:nvSpPr>
            <p:cNvPr id="48174" name="Rectangle 43"/>
            <p:cNvSpPr>
              <a:spLocks noChangeArrowheads="1"/>
            </p:cNvSpPr>
            <p:nvPr/>
          </p:nvSpPr>
          <p:spPr bwMode="auto">
            <a:xfrm rot="-5400000">
              <a:off x="-120" y="2226"/>
              <a:ext cx="389" cy="97"/>
            </a:xfrm>
            <a:prstGeom prst="rect">
              <a:avLst/>
            </a:prstGeom>
            <a:noFill/>
            <a:ln w="9525">
              <a:noFill/>
              <a:miter lim="800000"/>
              <a:headEnd/>
              <a:tailEnd/>
            </a:ln>
          </p:spPr>
          <p:txBody>
            <a:bodyPr wrap="none" lIns="0" tIns="0" rIns="0" bIns="0">
              <a:spAutoFit/>
            </a:bodyPr>
            <a:lstStyle/>
            <a:p>
              <a:r>
                <a:rPr lang="en-US" sz="1200" b="1"/>
                <a:t>IQ (verbal)</a:t>
              </a:r>
              <a:endParaRPr lang="en-US" sz="1200"/>
            </a:p>
          </p:txBody>
        </p:sp>
        <p:sp>
          <p:nvSpPr>
            <p:cNvPr id="48175" name="Rectangle 44"/>
            <p:cNvSpPr>
              <a:spLocks noChangeArrowheads="1"/>
            </p:cNvSpPr>
            <p:nvPr/>
          </p:nvSpPr>
          <p:spPr bwMode="auto">
            <a:xfrm>
              <a:off x="1243" y="1122"/>
              <a:ext cx="247" cy="97"/>
            </a:xfrm>
            <a:prstGeom prst="rect">
              <a:avLst/>
            </a:prstGeom>
            <a:noFill/>
            <a:ln w="9525">
              <a:noFill/>
              <a:miter lim="800000"/>
              <a:headEnd/>
              <a:tailEnd/>
            </a:ln>
          </p:spPr>
          <p:txBody>
            <a:bodyPr wrap="none" lIns="0" tIns="0" rIns="0" bIns="0">
              <a:spAutoFit/>
            </a:bodyPr>
            <a:lstStyle/>
            <a:p>
              <a:r>
                <a:rPr lang="en-US" sz="1200" b="1"/>
                <a:t>control</a:t>
              </a:r>
              <a:endParaRPr lang="en-US" sz="1200"/>
            </a:p>
          </p:txBody>
        </p:sp>
        <p:sp>
          <p:nvSpPr>
            <p:cNvPr id="48176" name="Rectangle 45"/>
            <p:cNvSpPr>
              <a:spLocks noChangeArrowheads="1"/>
            </p:cNvSpPr>
            <p:nvPr/>
          </p:nvSpPr>
          <p:spPr bwMode="auto">
            <a:xfrm>
              <a:off x="1550" y="1122"/>
              <a:ext cx="144" cy="97"/>
            </a:xfrm>
            <a:prstGeom prst="rect">
              <a:avLst/>
            </a:prstGeom>
            <a:noFill/>
            <a:ln w="9525">
              <a:noFill/>
              <a:miter lim="800000"/>
              <a:headEnd/>
              <a:tailEnd/>
            </a:ln>
          </p:spPr>
          <p:txBody>
            <a:bodyPr wrap="none" lIns="0" tIns="0" rIns="0" bIns="0">
              <a:spAutoFit/>
            </a:bodyPr>
            <a:lstStyle/>
            <a:p>
              <a:r>
                <a:rPr lang="en-US" sz="1200" b="1"/>
                <a:t>case</a:t>
              </a:r>
              <a:endParaRPr lang="en-US" sz="1200"/>
            </a:p>
          </p:txBody>
        </p:sp>
        <p:sp>
          <p:nvSpPr>
            <p:cNvPr id="48177" name="Rectangle 46"/>
            <p:cNvSpPr>
              <a:spLocks noChangeArrowheads="1"/>
            </p:cNvSpPr>
            <p:nvPr/>
          </p:nvSpPr>
          <p:spPr bwMode="auto">
            <a:xfrm>
              <a:off x="1174" y="1136"/>
              <a:ext cx="59" cy="35"/>
            </a:xfrm>
            <a:prstGeom prst="rect">
              <a:avLst/>
            </a:prstGeom>
            <a:solidFill>
              <a:srgbClr val="FFFF00"/>
            </a:solidFill>
            <a:ln w="9525">
              <a:noFill/>
              <a:miter lim="800000"/>
              <a:headEnd/>
              <a:tailEnd/>
            </a:ln>
          </p:spPr>
          <p:txBody>
            <a:bodyPr/>
            <a:lstStyle/>
            <a:p>
              <a:endParaRPr lang="en-US" sz="1200"/>
            </a:p>
          </p:txBody>
        </p:sp>
        <p:sp>
          <p:nvSpPr>
            <p:cNvPr id="48178" name="Rectangle 47"/>
            <p:cNvSpPr>
              <a:spLocks noChangeArrowheads="1"/>
            </p:cNvSpPr>
            <p:nvPr/>
          </p:nvSpPr>
          <p:spPr bwMode="auto">
            <a:xfrm>
              <a:off x="1176" y="1138"/>
              <a:ext cx="55" cy="31"/>
            </a:xfrm>
            <a:prstGeom prst="rect">
              <a:avLst/>
            </a:prstGeom>
            <a:noFill/>
            <a:ln w="7938">
              <a:solidFill>
                <a:srgbClr val="000000"/>
              </a:solidFill>
              <a:miter lim="800000"/>
              <a:headEnd/>
              <a:tailEnd/>
            </a:ln>
          </p:spPr>
          <p:txBody>
            <a:bodyPr/>
            <a:lstStyle/>
            <a:p>
              <a:endParaRPr lang="en-US" sz="1200"/>
            </a:p>
          </p:txBody>
        </p:sp>
        <p:sp>
          <p:nvSpPr>
            <p:cNvPr id="48179" name="Rectangle 48"/>
            <p:cNvSpPr>
              <a:spLocks noChangeArrowheads="1"/>
            </p:cNvSpPr>
            <p:nvPr/>
          </p:nvSpPr>
          <p:spPr bwMode="auto">
            <a:xfrm>
              <a:off x="1481" y="1136"/>
              <a:ext cx="59" cy="35"/>
            </a:xfrm>
            <a:prstGeom prst="rect">
              <a:avLst/>
            </a:prstGeom>
            <a:solidFill>
              <a:srgbClr val="FF0000"/>
            </a:solidFill>
            <a:ln w="9525">
              <a:noFill/>
              <a:miter lim="800000"/>
              <a:headEnd/>
              <a:tailEnd/>
            </a:ln>
          </p:spPr>
          <p:txBody>
            <a:bodyPr/>
            <a:lstStyle/>
            <a:p>
              <a:endParaRPr lang="en-US" sz="1200"/>
            </a:p>
          </p:txBody>
        </p:sp>
        <p:sp>
          <p:nvSpPr>
            <p:cNvPr id="48180" name="Rectangle 49"/>
            <p:cNvSpPr>
              <a:spLocks noChangeArrowheads="1"/>
            </p:cNvSpPr>
            <p:nvPr/>
          </p:nvSpPr>
          <p:spPr bwMode="auto">
            <a:xfrm>
              <a:off x="1483" y="1138"/>
              <a:ext cx="55" cy="31"/>
            </a:xfrm>
            <a:prstGeom prst="rect">
              <a:avLst/>
            </a:prstGeom>
            <a:noFill/>
            <a:ln w="7938">
              <a:solidFill>
                <a:srgbClr val="000000"/>
              </a:solidFill>
              <a:miter lim="800000"/>
              <a:headEnd/>
              <a:tailEnd/>
            </a:ln>
          </p:spPr>
          <p:txBody>
            <a:bodyPr/>
            <a:lstStyle/>
            <a:p>
              <a:endParaRPr lang="en-US" sz="1200"/>
            </a:p>
          </p:txBody>
        </p:sp>
      </p:grpSp>
      <p:sp>
        <p:nvSpPr>
          <p:cNvPr id="48131" name="Text Box 98"/>
          <p:cNvSpPr txBox="1">
            <a:spLocks noChangeArrowheads="1"/>
          </p:cNvSpPr>
          <p:nvPr/>
        </p:nvSpPr>
        <p:spPr bwMode="auto">
          <a:xfrm>
            <a:off x="0" y="209550"/>
            <a:ext cx="9144000" cy="646331"/>
          </a:xfrm>
          <a:prstGeom prst="rect">
            <a:avLst/>
          </a:prstGeom>
          <a:noFill/>
          <a:ln w="9525">
            <a:noFill/>
            <a:miter lim="800000"/>
            <a:headEnd/>
            <a:tailEnd/>
          </a:ln>
        </p:spPr>
        <p:txBody>
          <a:bodyPr>
            <a:spAutoFit/>
          </a:bodyPr>
          <a:lstStyle/>
          <a:p>
            <a:pPr algn="ctr"/>
            <a:r>
              <a:rPr lang="en-US" b="1" dirty="0">
                <a:solidFill>
                  <a:srgbClr val="C00000"/>
                </a:solidFill>
                <a:latin typeface="Albertus Extra Bold" pitchFamily="34" charset="0"/>
                <a:ea typeface="+mj-ea"/>
                <a:cs typeface="Aharoni" pitchFamily="2" charset="-79"/>
              </a:rPr>
              <a:t>Wechsler tests scores in children whose mothers were taking </a:t>
            </a:r>
            <a:r>
              <a:rPr lang="en-US" b="1" dirty="0" err="1" smtClean="0">
                <a:solidFill>
                  <a:srgbClr val="C00000"/>
                </a:solidFill>
                <a:latin typeface="Albertus Extra Bold" pitchFamily="34" charset="0"/>
                <a:ea typeface="+mj-ea"/>
                <a:cs typeface="Aharoni" pitchFamily="2" charset="-79"/>
              </a:rPr>
              <a:t>methimazol</a:t>
            </a:r>
            <a:r>
              <a:rPr lang="en-US" b="1" dirty="0" smtClean="0">
                <a:solidFill>
                  <a:srgbClr val="C00000"/>
                </a:solidFill>
                <a:latin typeface="Albertus Extra Bold" pitchFamily="34" charset="0"/>
                <a:ea typeface="+mj-ea"/>
                <a:cs typeface="Aharoni" pitchFamily="2" charset="-79"/>
              </a:rPr>
              <a:t> </a:t>
            </a:r>
            <a:r>
              <a:rPr lang="en-US" b="1" dirty="0">
                <a:solidFill>
                  <a:srgbClr val="C00000"/>
                </a:solidFill>
                <a:latin typeface="Albertus Extra Bold" pitchFamily="34" charset="0"/>
                <a:ea typeface="+mj-ea"/>
                <a:cs typeface="Aharoni" pitchFamily="2" charset="-79"/>
              </a:rPr>
              <a:t>(MMI)</a:t>
            </a:r>
          </a:p>
          <a:p>
            <a:pPr algn="ctr"/>
            <a:r>
              <a:rPr lang="en-US" b="1" dirty="0">
                <a:solidFill>
                  <a:srgbClr val="C00000"/>
                </a:solidFill>
                <a:latin typeface="Albertus Extra Bold" pitchFamily="34" charset="0"/>
                <a:ea typeface="+mj-ea"/>
                <a:cs typeface="Aharoni" pitchFamily="2" charset="-79"/>
              </a:rPr>
              <a:t>(   ), and in control (   </a:t>
            </a:r>
            <a:r>
              <a:rPr lang="en-US" b="1" dirty="0" smtClean="0">
                <a:solidFill>
                  <a:srgbClr val="C00000"/>
                </a:solidFill>
                <a:latin typeface="Albertus Extra Bold" pitchFamily="34" charset="0"/>
                <a:ea typeface="+mj-ea"/>
                <a:cs typeface="Aharoni" pitchFamily="2" charset="-79"/>
              </a:rPr>
              <a:t>) </a:t>
            </a:r>
            <a:endParaRPr lang="en-US" b="1" dirty="0">
              <a:solidFill>
                <a:srgbClr val="C00000"/>
              </a:solidFill>
              <a:latin typeface="Albertus Extra Bold" pitchFamily="34" charset="0"/>
              <a:ea typeface="+mj-ea"/>
              <a:cs typeface="Aharoni" pitchFamily="2" charset="-79"/>
            </a:endParaRPr>
          </a:p>
        </p:txBody>
      </p:sp>
      <p:sp>
        <p:nvSpPr>
          <p:cNvPr id="48132" name="Rectangle 99"/>
          <p:cNvSpPr>
            <a:spLocks noChangeArrowheads="1"/>
          </p:cNvSpPr>
          <p:nvPr/>
        </p:nvSpPr>
        <p:spPr bwMode="auto">
          <a:xfrm>
            <a:off x="3355968" y="571480"/>
            <a:ext cx="144462" cy="14446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48133" name="Rectangle 100"/>
          <p:cNvSpPr>
            <a:spLocks noChangeArrowheads="1"/>
          </p:cNvSpPr>
          <p:nvPr/>
        </p:nvSpPr>
        <p:spPr bwMode="auto">
          <a:xfrm>
            <a:off x="5572132" y="571480"/>
            <a:ext cx="144463" cy="144462"/>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48134" name="TextBox 4"/>
          <p:cNvSpPr txBox="1">
            <a:spLocks noChangeArrowheads="1"/>
          </p:cNvSpPr>
          <p:nvPr/>
        </p:nvSpPr>
        <p:spPr bwMode="auto">
          <a:xfrm>
            <a:off x="500063" y="6438900"/>
            <a:ext cx="3330575" cy="307975"/>
          </a:xfrm>
          <a:prstGeom prst="rect">
            <a:avLst/>
          </a:prstGeom>
          <a:noFill/>
          <a:ln w="9525">
            <a:noFill/>
            <a:miter lim="800000"/>
            <a:headEnd/>
            <a:tailEnd/>
          </a:ln>
        </p:spPr>
        <p:txBody>
          <a:bodyPr wrap="none">
            <a:spAutoFit/>
          </a:bodyPr>
          <a:lstStyle/>
          <a:p>
            <a:r>
              <a:rPr lang="en-US" sz="1400" dirty="0" err="1"/>
              <a:t>Azizi</a:t>
            </a:r>
            <a:r>
              <a:rPr lang="en-US" sz="1400" dirty="0"/>
              <a:t> et </a:t>
            </a:r>
            <a:r>
              <a:rPr lang="en-US" sz="1400" dirty="0" err="1"/>
              <a:t>al.J</a:t>
            </a:r>
            <a:r>
              <a:rPr lang="en-US" sz="1400" dirty="0"/>
              <a:t> </a:t>
            </a:r>
            <a:r>
              <a:rPr lang="en-US" sz="1400" dirty="0" err="1"/>
              <a:t>Endocrinol</a:t>
            </a:r>
            <a:r>
              <a:rPr lang="en-US" sz="1400" dirty="0"/>
              <a:t> Invest 2002;25:586</a:t>
            </a:r>
          </a:p>
        </p:txBody>
      </p:sp>
      <p:sp>
        <p:nvSpPr>
          <p:cNvPr id="98" name="Rectangle 97"/>
          <p:cNvSpPr/>
          <p:nvPr/>
        </p:nvSpPr>
        <p:spPr>
          <a:xfrm>
            <a:off x="6357938" y="3536950"/>
            <a:ext cx="171450" cy="963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1633526"/>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In a pregnant woman with </a:t>
            </a:r>
            <a:r>
              <a:rPr lang="en-US" sz="2500" b="1" dirty="0" err="1" smtClean="0">
                <a:solidFill>
                  <a:srgbClr val="C00000"/>
                </a:solidFill>
                <a:latin typeface="Albertus Extra Bold" pitchFamily="34" charset="0"/>
                <a:cs typeface="Aharoni" pitchFamily="2" charset="-79"/>
              </a:rPr>
              <a:t>Grvave’s</a:t>
            </a:r>
            <a:r>
              <a:rPr lang="en-US" sz="2500" b="1" dirty="0" smtClean="0">
                <a:solidFill>
                  <a:srgbClr val="C00000"/>
                </a:solidFill>
                <a:latin typeface="Albertus Extra Bold" pitchFamily="34" charset="0"/>
                <a:cs typeface="Aharoni" pitchFamily="2" charset="-79"/>
              </a:rPr>
              <a:t> disease treated with </a:t>
            </a:r>
            <a:r>
              <a:rPr lang="en-US" sz="2500" b="1" dirty="0" err="1" smtClean="0">
                <a:solidFill>
                  <a:srgbClr val="C00000"/>
                </a:solidFill>
                <a:latin typeface="Albertus Extra Bold" pitchFamily="34" charset="0"/>
                <a:cs typeface="Aharoni" pitchFamily="2" charset="-79"/>
              </a:rPr>
              <a:t>antithyroid</a:t>
            </a:r>
            <a:r>
              <a:rPr lang="en-US" sz="2500" b="1" dirty="0" smtClean="0">
                <a:solidFill>
                  <a:srgbClr val="C00000"/>
                </a:solidFill>
                <a:latin typeface="Albertus Extra Bold" pitchFamily="34" charset="0"/>
                <a:cs typeface="Aharoni" pitchFamily="2" charset="-79"/>
              </a:rPr>
              <a:t> drug, do you routinely </a:t>
            </a:r>
            <a:r>
              <a:rPr lang="en-US" sz="2500" b="1" dirty="0" err="1" smtClean="0">
                <a:solidFill>
                  <a:srgbClr val="C00000"/>
                </a:solidFill>
                <a:latin typeface="Albertus Extra Bold" pitchFamily="34" charset="0"/>
                <a:cs typeface="Aharoni" pitchFamily="2" charset="-79"/>
              </a:rPr>
              <a:t>chack</a:t>
            </a:r>
            <a:r>
              <a:rPr lang="en-US" sz="2500" b="1" dirty="0" smtClean="0">
                <a:solidFill>
                  <a:srgbClr val="C00000"/>
                </a:solidFill>
                <a:latin typeface="Albertus Extra Bold" pitchFamily="34" charset="0"/>
                <a:cs typeface="Aharoni" pitchFamily="2" charset="-79"/>
              </a:rPr>
              <a:t> TSH receptor antibodies?</a:t>
            </a:r>
            <a:endParaRPr lang="en-US" sz="2500" b="1" dirty="0">
              <a:solidFill>
                <a:srgbClr val="C00000"/>
              </a:solidFill>
              <a:latin typeface="Albertus Extra Bold" pitchFamily="34" charset="0"/>
              <a:cs typeface="Aharoni" pitchFamily="2" charset="-79"/>
            </a:endParaRPr>
          </a:p>
        </p:txBody>
      </p:sp>
      <p:sp>
        <p:nvSpPr>
          <p:cNvPr id="3" name="Subtitle 2"/>
          <p:cNvSpPr>
            <a:spLocks noGrp="1"/>
          </p:cNvSpPr>
          <p:nvPr>
            <p:ph type="subTitle" idx="1"/>
          </p:nvPr>
        </p:nvSpPr>
        <p:spPr>
          <a:xfrm>
            <a:off x="457200" y="2500306"/>
            <a:ext cx="8229600" cy="3643338"/>
          </a:xfrm>
        </p:spPr>
        <p:txBody>
          <a:bodyPr>
            <a:normAutofit/>
          </a:bodyPr>
          <a:lstStyle/>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No</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Yes, in each trimester</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Yes, in the 26 weeks</a:t>
            </a:r>
          </a:p>
          <a:p>
            <a:pPr marL="457200" lvl="0" indent="-457200" algn="l">
              <a:lnSpc>
                <a:spcPct val="150000"/>
              </a:lnSpc>
              <a:buFont typeface="+mj-lt"/>
              <a:buAutoNum type="alphaUcPeriod"/>
            </a:pPr>
            <a:r>
              <a:rPr lang="en-US" sz="2500" b="1" dirty="0" smtClean="0">
                <a:solidFill>
                  <a:schemeClr val="tx1"/>
                </a:solidFill>
                <a:latin typeface="Times New Roman" pitchFamily="18" charset="0"/>
                <a:cs typeface="Times New Roman" pitchFamily="18" charset="0"/>
              </a:rPr>
              <a:t>Yes, in the first trimester, and if positive repeat in the third trimester</a:t>
            </a:r>
          </a:p>
          <a:p>
            <a:pPr>
              <a:lnSpc>
                <a:spcPct val="150000"/>
              </a:lnSpc>
            </a:pPr>
            <a:endParaRPr lang="en-US"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
            <a:ext cx="8610600" cy="704832"/>
          </a:xfrm>
        </p:spPr>
        <p:txBody>
          <a:bodyPr>
            <a:noAutofit/>
          </a:bodyPr>
          <a:lstStyle/>
          <a:p>
            <a:pPr>
              <a:lnSpc>
                <a:spcPct val="150000"/>
              </a:lnSpc>
            </a:pPr>
            <a:r>
              <a:rPr lang="en-US" sz="3000" b="1" dirty="0" smtClean="0">
                <a:solidFill>
                  <a:srgbClr val="C00000"/>
                </a:solidFill>
                <a:latin typeface="Albertus Extra Bold" pitchFamily="34" charset="0"/>
                <a:cs typeface="Aharoni" pitchFamily="2" charset="-79"/>
              </a:rPr>
              <a:t>TSH receptor antibody tests: Diagnostic use</a:t>
            </a:r>
          </a:p>
        </p:txBody>
      </p:sp>
      <p:sp>
        <p:nvSpPr>
          <p:cNvPr id="3" name="Subtitle 2"/>
          <p:cNvSpPr>
            <a:spLocks noGrp="1"/>
          </p:cNvSpPr>
          <p:nvPr>
            <p:ph type="subTitle" idx="1"/>
          </p:nvPr>
        </p:nvSpPr>
        <p:spPr>
          <a:xfrm>
            <a:off x="457200" y="1000108"/>
            <a:ext cx="8001000" cy="4572032"/>
          </a:xfrm>
        </p:spPr>
        <p:txBody>
          <a:bodyPr>
            <a:noAutofit/>
          </a:bodyPr>
          <a:lstStyle/>
          <a:p>
            <a:pPr marL="457200" indent="-457200" algn="l">
              <a:buFont typeface="Arial" pitchFamily="34" charset="0"/>
              <a:buChar char="•"/>
            </a:pPr>
            <a:r>
              <a:rPr lang="en-US" sz="2200" b="1" dirty="0" smtClean="0">
                <a:solidFill>
                  <a:srgbClr val="FFC000"/>
                </a:solidFill>
                <a:latin typeface="Times New Roman" pitchFamily="18" charset="0"/>
                <a:cs typeface="Times New Roman" pitchFamily="18" charset="0"/>
              </a:rPr>
              <a:t>True GD hyperthyroidism can not occur without </a:t>
            </a:r>
            <a:r>
              <a:rPr lang="en-US" sz="2200" b="1" dirty="0" err="1" smtClean="0">
                <a:solidFill>
                  <a:srgbClr val="FFC000"/>
                </a:solidFill>
                <a:latin typeface="Times New Roman" pitchFamily="18" charset="0"/>
                <a:cs typeface="Times New Roman" pitchFamily="18" charset="0"/>
              </a:rPr>
              <a:t>TRAb</a:t>
            </a:r>
            <a:endParaRPr lang="en-US" sz="2200" b="1" dirty="0" smtClean="0">
              <a:solidFill>
                <a:srgbClr val="FFC000"/>
              </a:solidFill>
              <a:latin typeface="Times New Roman" pitchFamily="18" charset="0"/>
              <a:cs typeface="Times New Roman" pitchFamily="18" charset="0"/>
            </a:endParaRPr>
          </a:p>
          <a:p>
            <a:pPr marL="457200" indent="-457200" algn="l">
              <a:buFont typeface="Arial" pitchFamily="34" charset="0"/>
              <a:buChar char="•"/>
            </a:pPr>
            <a:r>
              <a:rPr lang="en-US" sz="2200" b="1" dirty="0" smtClean="0">
                <a:solidFill>
                  <a:srgbClr val="FFC000"/>
                </a:solidFill>
                <a:latin typeface="Times New Roman" pitchFamily="18" charset="0"/>
                <a:cs typeface="Times New Roman" pitchFamily="18" charset="0"/>
              </a:rPr>
              <a:t>The use of </a:t>
            </a:r>
            <a:r>
              <a:rPr lang="en-US" sz="2200" b="1" dirty="0" err="1" smtClean="0">
                <a:solidFill>
                  <a:srgbClr val="FFC000"/>
                </a:solidFill>
                <a:latin typeface="Times New Roman" pitchFamily="18" charset="0"/>
                <a:cs typeface="Times New Roman" pitchFamily="18" charset="0"/>
              </a:rPr>
              <a:t>TRAb</a:t>
            </a:r>
            <a:r>
              <a:rPr lang="en-US" sz="2200" b="1" dirty="0" smtClean="0">
                <a:solidFill>
                  <a:srgbClr val="FFC000"/>
                </a:solidFill>
                <a:latin typeface="Times New Roman" pitchFamily="18" charset="0"/>
                <a:cs typeface="Times New Roman" pitchFamily="18" charset="0"/>
              </a:rPr>
              <a:t> as the primary test in the workup?!</a:t>
            </a:r>
          </a:p>
          <a:p>
            <a:pPr marL="457200" indent="-457200" algn="l">
              <a:buFont typeface="Arial" pitchFamily="34" charset="0"/>
              <a:buChar char="•"/>
            </a:pPr>
            <a:r>
              <a:rPr lang="en-US" sz="2200" b="1" dirty="0" smtClean="0">
                <a:solidFill>
                  <a:srgbClr val="00B050"/>
                </a:solidFill>
                <a:latin typeface="Times New Roman" pitchFamily="18" charset="0"/>
                <a:cs typeface="Times New Roman" pitchFamily="18" charset="0"/>
              </a:rPr>
              <a:t>Differential diagnostic test of hyperthyroidism:</a:t>
            </a:r>
          </a:p>
          <a:p>
            <a:pPr marL="2286000" lvl="4" indent="-457200" algn="l"/>
            <a:r>
              <a:rPr lang="en-US" sz="1800" b="1" dirty="0" smtClean="0">
                <a:solidFill>
                  <a:srgbClr val="00B050"/>
                </a:solidFill>
                <a:latin typeface="Times New Roman" pitchFamily="18" charset="0"/>
                <a:cs typeface="Times New Roman" pitchFamily="18" charset="0"/>
              </a:rPr>
              <a:t>Radioiodine uptake and scan 	$1000</a:t>
            </a:r>
          </a:p>
          <a:p>
            <a:pPr marL="2286000" lvl="4" indent="-457200" algn="l"/>
            <a:r>
              <a:rPr lang="en-US" sz="1800" b="1" dirty="0" smtClean="0">
                <a:solidFill>
                  <a:srgbClr val="00B050"/>
                </a:solidFill>
                <a:latin typeface="Times New Roman" pitchFamily="18" charset="0"/>
                <a:cs typeface="Times New Roman" pitchFamily="18" charset="0"/>
              </a:rPr>
              <a:t>Third generation </a:t>
            </a:r>
            <a:r>
              <a:rPr lang="en-US" sz="1800" b="1" dirty="0" err="1" smtClean="0">
                <a:solidFill>
                  <a:srgbClr val="00B050"/>
                </a:solidFill>
                <a:latin typeface="Times New Roman" pitchFamily="18" charset="0"/>
                <a:cs typeface="Times New Roman" pitchFamily="18" charset="0"/>
              </a:rPr>
              <a:t>TRAb</a:t>
            </a:r>
            <a:r>
              <a:rPr lang="en-US" sz="1800" b="1" dirty="0" smtClean="0">
                <a:solidFill>
                  <a:srgbClr val="00B050"/>
                </a:solidFill>
                <a:latin typeface="Times New Roman" pitchFamily="18" charset="0"/>
                <a:cs typeface="Times New Roman" pitchFamily="18" charset="0"/>
              </a:rPr>
              <a:t> test		$70</a:t>
            </a:r>
            <a:endParaRPr lang="en-US" sz="1000" b="1" dirty="0" smtClean="0">
              <a:solidFill>
                <a:srgbClr val="00B050"/>
              </a:solidFill>
              <a:latin typeface="Times New Roman" pitchFamily="18" charset="0"/>
              <a:cs typeface="Times New Roman" pitchFamily="18" charset="0"/>
            </a:endParaRPr>
          </a:p>
          <a:p>
            <a:pPr marL="457200" indent="-457200" algn="l">
              <a:buFont typeface="Arial" pitchFamily="34" charset="0"/>
              <a:buChar char="•"/>
            </a:pPr>
            <a:r>
              <a:rPr lang="en-US" sz="2200" b="1" dirty="0" smtClean="0">
                <a:solidFill>
                  <a:schemeClr val="tx1"/>
                </a:solidFill>
                <a:latin typeface="Times New Roman" pitchFamily="18" charset="0"/>
                <a:cs typeface="Times New Roman" pitchFamily="18" charset="0"/>
              </a:rPr>
              <a:t>TBI assays: 99% specificity and 97% sensitivity in untreated </a:t>
            </a:r>
            <a:r>
              <a:rPr lang="en-US" sz="2200" b="1" dirty="0" err="1" smtClean="0">
                <a:solidFill>
                  <a:schemeClr val="tx1"/>
                </a:solidFill>
                <a:latin typeface="Times New Roman" pitchFamily="18" charset="0"/>
                <a:cs typeface="Times New Roman" pitchFamily="18" charset="0"/>
              </a:rPr>
              <a:t>hyperthyroids</a:t>
            </a:r>
            <a:endParaRPr lang="en-US" sz="2200" b="1" dirty="0" smtClean="0">
              <a:solidFill>
                <a:schemeClr val="tx1"/>
              </a:solidFill>
              <a:latin typeface="Times New Roman" pitchFamily="18" charset="0"/>
              <a:cs typeface="Times New Roman" pitchFamily="18" charset="0"/>
            </a:endParaRPr>
          </a:p>
          <a:p>
            <a:pPr marL="457200" indent="-457200" algn="l">
              <a:buFont typeface="Arial" pitchFamily="34" charset="0"/>
              <a:buChar char="•"/>
            </a:pPr>
            <a:r>
              <a:rPr lang="en-US" sz="2200" b="1" dirty="0" smtClean="0">
                <a:solidFill>
                  <a:srgbClr val="FF0000"/>
                </a:solidFill>
                <a:latin typeface="Times New Roman" pitchFamily="18" charset="0"/>
                <a:cs typeface="Times New Roman" pitchFamily="18" charset="0"/>
              </a:rPr>
              <a:t>Differential test from:</a:t>
            </a:r>
          </a:p>
          <a:p>
            <a:pPr marL="2286000" lvl="4" indent="-457200" algn="l"/>
            <a:r>
              <a:rPr lang="en-US" sz="1800" b="1" dirty="0" err="1" smtClean="0">
                <a:solidFill>
                  <a:srgbClr val="FF0000"/>
                </a:solidFill>
                <a:latin typeface="Times New Roman" pitchFamily="18" charset="0"/>
                <a:cs typeface="Times New Roman" pitchFamily="18" charset="0"/>
              </a:rPr>
              <a:t>Subacute</a:t>
            </a:r>
            <a:r>
              <a:rPr lang="en-US" sz="1800" b="1" dirty="0" smtClean="0">
                <a:solidFill>
                  <a:srgbClr val="FF0000"/>
                </a:solidFill>
                <a:latin typeface="Times New Roman" pitchFamily="18" charset="0"/>
                <a:cs typeface="Times New Roman" pitchFamily="18" charset="0"/>
              </a:rPr>
              <a:t> painless </a:t>
            </a:r>
            <a:r>
              <a:rPr lang="en-US" sz="1800" b="1" dirty="0" err="1" smtClean="0">
                <a:solidFill>
                  <a:srgbClr val="FF0000"/>
                </a:solidFill>
                <a:latin typeface="Times New Roman" pitchFamily="18" charset="0"/>
                <a:cs typeface="Times New Roman" pitchFamily="18" charset="0"/>
              </a:rPr>
              <a:t>thyroiditis</a:t>
            </a:r>
            <a:endParaRPr lang="en-US" sz="1800" b="1" dirty="0" smtClean="0">
              <a:solidFill>
                <a:srgbClr val="FF0000"/>
              </a:solidFill>
              <a:latin typeface="Times New Roman" pitchFamily="18" charset="0"/>
              <a:cs typeface="Times New Roman" pitchFamily="18" charset="0"/>
            </a:endParaRPr>
          </a:p>
          <a:p>
            <a:pPr marL="2286000" lvl="4" indent="-457200" algn="l"/>
            <a:r>
              <a:rPr lang="en-US" sz="1800" b="1" dirty="0" smtClean="0">
                <a:solidFill>
                  <a:srgbClr val="FF0000"/>
                </a:solidFill>
                <a:latin typeface="Times New Roman" pitchFamily="18" charset="0"/>
                <a:cs typeface="Times New Roman" pitchFamily="18" charset="0"/>
              </a:rPr>
              <a:t>Postpartum </a:t>
            </a:r>
            <a:r>
              <a:rPr lang="en-US" sz="1800" b="1" dirty="0" err="1" smtClean="0">
                <a:solidFill>
                  <a:srgbClr val="FF0000"/>
                </a:solidFill>
                <a:latin typeface="Times New Roman" pitchFamily="18" charset="0"/>
                <a:cs typeface="Times New Roman" pitchFamily="18" charset="0"/>
              </a:rPr>
              <a:t>thyroiditis</a:t>
            </a:r>
            <a:endParaRPr lang="en-US" sz="1800" b="1" dirty="0" smtClean="0">
              <a:solidFill>
                <a:srgbClr val="FF0000"/>
              </a:solidFill>
              <a:latin typeface="Times New Roman" pitchFamily="18" charset="0"/>
              <a:cs typeface="Times New Roman" pitchFamily="18" charset="0"/>
            </a:endParaRPr>
          </a:p>
          <a:p>
            <a:pPr marL="2286000" lvl="4" indent="-457200" algn="l"/>
            <a:r>
              <a:rPr lang="en-US" sz="1800" b="1" dirty="0" smtClean="0">
                <a:solidFill>
                  <a:srgbClr val="FF0000"/>
                </a:solidFill>
                <a:latin typeface="Times New Roman" pitchFamily="18" charset="0"/>
                <a:cs typeface="Times New Roman" pitchFamily="18" charset="0"/>
              </a:rPr>
              <a:t>Interferon induced </a:t>
            </a:r>
            <a:r>
              <a:rPr lang="en-US" sz="1800" b="1" dirty="0" err="1" smtClean="0">
                <a:solidFill>
                  <a:srgbClr val="FF0000"/>
                </a:solidFill>
                <a:latin typeface="Times New Roman" pitchFamily="18" charset="0"/>
                <a:cs typeface="Times New Roman" pitchFamily="18" charset="0"/>
              </a:rPr>
              <a:t>thypotoxicosis</a:t>
            </a:r>
            <a:endParaRPr lang="en-US" sz="1800" b="1" dirty="0" smtClean="0">
              <a:solidFill>
                <a:srgbClr val="FF0000"/>
              </a:solidFill>
              <a:latin typeface="Times New Roman" pitchFamily="18" charset="0"/>
              <a:cs typeface="Times New Roman" pitchFamily="18" charset="0"/>
            </a:endParaRPr>
          </a:p>
          <a:p>
            <a:pPr marL="2286000" lvl="4" indent="-457200" algn="l"/>
            <a:r>
              <a:rPr lang="en-US" sz="1800" b="1" dirty="0" err="1" smtClean="0">
                <a:solidFill>
                  <a:srgbClr val="FF0000"/>
                </a:solidFill>
                <a:latin typeface="Times New Roman" pitchFamily="18" charset="0"/>
                <a:cs typeface="Times New Roman" pitchFamily="18" charset="0"/>
              </a:rPr>
              <a:t>Amiodaron</a:t>
            </a:r>
            <a:r>
              <a:rPr lang="en-US" sz="1800" b="1" dirty="0" smtClean="0">
                <a:solidFill>
                  <a:srgbClr val="FF0000"/>
                </a:solidFill>
                <a:latin typeface="Times New Roman" pitchFamily="18" charset="0"/>
                <a:cs typeface="Times New Roman" pitchFamily="18" charset="0"/>
              </a:rPr>
              <a:t>-induced </a:t>
            </a:r>
            <a:r>
              <a:rPr lang="en-US" sz="1800" b="1" dirty="0" err="1" smtClean="0">
                <a:solidFill>
                  <a:srgbClr val="FF0000"/>
                </a:solidFill>
                <a:latin typeface="Times New Roman" pitchFamily="18" charset="0"/>
                <a:cs typeface="Times New Roman" pitchFamily="18" charset="0"/>
              </a:rPr>
              <a:t>thyrotoxocosis</a:t>
            </a:r>
            <a:r>
              <a:rPr lang="en-US" sz="1800" b="1" dirty="0" smtClean="0">
                <a:solidFill>
                  <a:srgbClr val="FF0000"/>
                </a:solidFill>
                <a:latin typeface="Times New Roman" pitchFamily="18" charset="0"/>
                <a:cs typeface="Times New Roman" pitchFamily="18" charset="0"/>
              </a:rPr>
              <a:t> (type 1)</a:t>
            </a:r>
            <a:endParaRPr lang="en-US" sz="2200" b="1" dirty="0" smtClean="0">
              <a:solidFill>
                <a:srgbClr val="FF0000"/>
              </a:solidFill>
              <a:latin typeface="Times New Roman" pitchFamily="18" charset="0"/>
              <a:cs typeface="Times New Roman" pitchFamily="18" charset="0"/>
            </a:endParaRPr>
          </a:p>
          <a:p>
            <a:pPr marL="457200" indent="-457200" algn="l"/>
            <a:endParaRPr lang="en-US" sz="2200" b="1" dirty="0" smtClean="0">
              <a:solidFill>
                <a:schemeClr val="tx1"/>
              </a:solidFill>
              <a:latin typeface="Times New Roman" pitchFamily="18" charset="0"/>
              <a:cs typeface="Times New Roman" pitchFamily="18" charset="0"/>
            </a:endParaRPr>
          </a:p>
        </p:txBody>
      </p:sp>
      <p:sp>
        <p:nvSpPr>
          <p:cNvPr id="5" name="TextBox 4"/>
          <p:cNvSpPr txBox="1"/>
          <p:nvPr/>
        </p:nvSpPr>
        <p:spPr>
          <a:xfrm>
            <a:off x="500034" y="5786454"/>
            <a:ext cx="7215238" cy="738664"/>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Barbesino</a:t>
            </a:r>
            <a:r>
              <a:rPr lang="en-US" sz="1400" dirty="0" smtClean="0">
                <a:latin typeface="Times New Roman" pitchFamily="18" charset="0"/>
                <a:cs typeface="Times New Roman" pitchFamily="18" charset="0"/>
              </a:rPr>
              <a:t> G, et al. J </a:t>
            </a:r>
            <a:r>
              <a:rPr lang="en-US" sz="1400" dirty="0" err="1" smtClean="0">
                <a:latin typeface="Times New Roman" pitchFamily="18" charset="0"/>
                <a:cs typeface="Times New Roman" pitchFamily="18" charset="0"/>
              </a:rPr>
              <a:t>Clin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Endocrinol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Metab</a:t>
            </a:r>
            <a:r>
              <a:rPr lang="en-US" sz="1400" dirty="0" smtClean="0">
                <a:latin typeface="Times New Roman" pitchFamily="18" charset="0"/>
                <a:cs typeface="Times New Roman" pitchFamily="18" charset="0"/>
              </a:rPr>
              <a:t> 2013; 98: 2247.</a:t>
            </a:r>
          </a:p>
          <a:p>
            <a:r>
              <a:rPr lang="en-US" sz="1400" dirty="0" err="1" smtClean="0"/>
              <a:t>Kahaly</a:t>
            </a:r>
            <a:r>
              <a:rPr lang="en-US" sz="1400" dirty="0" smtClean="0"/>
              <a:t> GJ, Thyroid 2011; 21: 585–591.</a:t>
            </a:r>
          </a:p>
          <a:p>
            <a:r>
              <a:rPr lang="en-US" sz="1400" dirty="0" smtClean="0"/>
              <a:t>Davies TF, </a:t>
            </a:r>
            <a:r>
              <a:rPr lang="it-IT" sz="1400" dirty="0" smtClean="0"/>
              <a:t>J Clin Endocrinol Metab 1998; 83: 3777–3785.</a:t>
            </a:r>
            <a:endParaRPr lang="en-US" sz="1400" dirty="0" smtClean="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4"/>
            <a:ext cx="8610600" cy="704832"/>
          </a:xfrm>
        </p:spPr>
        <p:txBody>
          <a:bodyPr>
            <a:noAutofit/>
          </a:bodyPr>
          <a:lstStyle/>
          <a:p>
            <a:pPr>
              <a:lnSpc>
                <a:spcPct val="150000"/>
              </a:lnSpc>
            </a:pPr>
            <a:r>
              <a:rPr lang="en-US" sz="3000" b="1" dirty="0" smtClean="0">
                <a:solidFill>
                  <a:srgbClr val="C00000"/>
                </a:solidFill>
                <a:latin typeface="Albertus Extra Bold" pitchFamily="34" charset="0"/>
                <a:cs typeface="Aharoni" pitchFamily="2" charset="-79"/>
              </a:rPr>
              <a:t>TSH receptor antibody tests: Prognostic use</a:t>
            </a:r>
          </a:p>
        </p:txBody>
      </p:sp>
      <p:sp>
        <p:nvSpPr>
          <p:cNvPr id="3" name="Subtitle 2"/>
          <p:cNvSpPr>
            <a:spLocks noGrp="1"/>
          </p:cNvSpPr>
          <p:nvPr>
            <p:ph type="subTitle" idx="1"/>
          </p:nvPr>
        </p:nvSpPr>
        <p:spPr>
          <a:xfrm>
            <a:off x="467544" y="908720"/>
            <a:ext cx="8001000" cy="4896544"/>
          </a:xfrm>
        </p:spPr>
        <p:txBody>
          <a:bodyPr>
            <a:noAutofit/>
          </a:bodyPr>
          <a:lstStyle/>
          <a:p>
            <a:pPr marL="457200" indent="-457200" algn="l">
              <a:lnSpc>
                <a:spcPct val="150000"/>
              </a:lnSpc>
              <a:buFont typeface="Arial" pitchFamily="34" charset="0"/>
              <a:buChar char="•"/>
            </a:pPr>
            <a:r>
              <a:rPr lang="en-US" sz="2200" b="1" dirty="0" smtClean="0">
                <a:solidFill>
                  <a:schemeClr val="accent6">
                    <a:lumMod val="75000"/>
                  </a:schemeClr>
                </a:solidFill>
                <a:latin typeface="Times New Roman" pitchFamily="18" charset="0"/>
                <a:cs typeface="Times New Roman" pitchFamily="18" charset="0"/>
              </a:rPr>
              <a:t>Excellent predictive value of TSH for relapse in the first 6 months</a:t>
            </a:r>
          </a:p>
          <a:p>
            <a:pPr marL="457200" indent="-457200" algn="l">
              <a:lnSpc>
                <a:spcPct val="150000"/>
              </a:lnSpc>
              <a:buFont typeface="Arial" pitchFamily="34" charset="0"/>
              <a:buChar char="•"/>
            </a:pPr>
            <a:r>
              <a:rPr lang="en-US" sz="2200" b="1" dirty="0" smtClean="0">
                <a:solidFill>
                  <a:srgbClr val="00B050"/>
                </a:solidFill>
                <a:latin typeface="Times New Roman" pitchFamily="18" charset="0"/>
                <a:cs typeface="Times New Roman" pitchFamily="18" charset="0"/>
              </a:rPr>
              <a:t>Positive predictive value of 97% for relapse of hyperthyroidism in 8 weeks</a:t>
            </a:r>
          </a:p>
          <a:p>
            <a:pPr marL="457200" indent="-457200" algn="l">
              <a:lnSpc>
                <a:spcPct val="150000"/>
              </a:lnSpc>
              <a:buFont typeface="Arial" pitchFamily="34" charset="0"/>
              <a:buChar char="•"/>
            </a:pPr>
            <a:r>
              <a:rPr lang="en-US" sz="2200" b="1" dirty="0" smtClean="0">
                <a:solidFill>
                  <a:srgbClr val="00B0F0"/>
                </a:solidFill>
                <a:latin typeface="Times New Roman" pitchFamily="18" charset="0"/>
                <a:cs typeface="Times New Roman" pitchFamily="18" charset="0"/>
              </a:rPr>
              <a:t>Overall, 53% relapse in </a:t>
            </a:r>
            <a:r>
              <a:rPr lang="en-US" sz="2200" b="1" dirty="0" err="1" smtClean="0">
                <a:solidFill>
                  <a:srgbClr val="00B0F0"/>
                </a:solidFill>
                <a:latin typeface="Times New Roman" pitchFamily="18" charset="0"/>
                <a:cs typeface="Times New Roman" pitchFamily="18" charset="0"/>
              </a:rPr>
              <a:t>TRAb</a:t>
            </a:r>
            <a:r>
              <a:rPr lang="en-US" sz="2200" b="1" dirty="0" smtClean="0">
                <a:solidFill>
                  <a:srgbClr val="00B0F0"/>
                </a:solidFill>
                <a:latin typeface="Times New Roman" pitchFamily="18" charset="0"/>
                <a:cs typeface="Times New Roman" pitchFamily="18" charset="0"/>
              </a:rPr>
              <a:t> positive and 39% relapse in </a:t>
            </a:r>
            <a:r>
              <a:rPr lang="en-US" sz="2200" b="1" dirty="0" err="1" smtClean="0">
                <a:solidFill>
                  <a:srgbClr val="00B0F0"/>
                </a:solidFill>
                <a:latin typeface="Times New Roman" pitchFamily="18" charset="0"/>
                <a:cs typeface="Times New Roman" pitchFamily="18" charset="0"/>
              </a:rPr>
              <a:t>TRAb</a:t>
            </a:r>
            <a:r>
              <a:rPr lang="en-US" sz="2200" b="1" dirty="0" smtClean="0">
                <a:solidFill>
                  <a:srgbClr val="00B0F0"/>
                </a:solidFill>
                <a:latin typeface="Times New Roman" pitchFamily="18" charset="0"/>
                <a:cs typeface="Times New Roman" pitchFamily="18" charset="0"/>
              </a:rPr>
              <a:t> negative </a:t>
            </a:r>
          </a:p>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Testing </a:t>
            </a: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in </a:t>
            </a:r>
            <a:r>
              <a:rPr lang="en-US" sz="2200" b="1" dirty="0" err="1" smtClean="0">
                <a:solidFill>
                  <a:schemeClr val="tx1"/>
                </a:solidFill>
                <a:latin typeface="Times New Roman" pitchFamily="18" charset="0"/>
                <a:cs typeface="Times New Roman" pitchFamily="18" charset="0"/>
              </a:rPr>
              <a:t>euthyroid</a:t>
            </a:r>
            <a:r>
              <a:rPr lang="en-US" sz="2200" b="1" dirty="0" smtClean="0">
                <a:solidFill>
                  <a:schemeClr val="tx1"/>
                </a:solidFill>
                <a:latin typeface="Times New Roman" pitchFamily="18" charset="0"/>
                <a:cs typeface="Times New Roman" pitchFamily="18" charset="0"/>
              </a:rPr>
              <a:t> GD to select those with active </a:t>
            </a:r>
            <a:r>
              <a:rPr lang="en-US" sz="2200" b="1" dirty="0" smtClean="0">
                <a:solidFill>
                  <a:schemeClr val="tx1"/>
                </a:solidFill>
                <a:latin typeface="Times New Roman" pitchFamily="18" charset="0"/>
                <a:cs typeface="Times New Roman" pitchFamily="18" charset="0"/>
              </a:rPr>
              <a:t>disease</a:t>
            </a:r>
          </a:p>
          <a:p>
            <a:pPr marL="457200" indent="-457200" algn="l">
              <a:lnSpc>
                <a:spcPct val="150000"/>
              </a:lnSpc>
              <a:buFont typeface="Arial" pitchFamily="34" charset="0"/>
              <a:buChar char="•"/>
            </a:pPr>
            <a:r>
              <a:rPr lang="en-US" sz="2200" b="1" dirty="0" smtClean="0">
                <a:solidFill>
                  <a:srgbClr val="7030A0"/>
                </a:solidFill>
                <a:latin typeface="Times New Roman" pitchFamily="18" charset="0"/>
                <a:cs typeface="Times New Roman" pitchFamily="18" charset="0"/>
              </a:rPr>
              <a:t>&gt;90% of </a:t>
            </a:r>
            <a:r>
              <a:rPr lang="en-US" sz="2200" b="1" dirty="0" err="1" smtClean="0">
                <a:solidFill>
                  <a:srgbClr val="7030A0"/>
                </a:solidFill>
                <a:latin typeface="Times New Roman" pitchFamily="18" charset="0"/>
                <a:cs typeface="Times New Roman" pitchFamily="18" charset="0"/>
              </a:rPr>
              <a:t>euthyroid</a:t>
            </a:r>
            <a:r>
              <a:rPr lang="en-US" sz="2200" b="1" dirty="0" smtClean="0">
                <a:solidFill>
                  <a:srgbClr val="7030A0"/>
                </a:solidFill>
                <a:latin typeface="Times New Roman" pitchFamily="18" charset="0"/>
                <a:cs typeface="Times New Roman" pitchFamily="18" charset="0"/>
              </a:rPr>
              <a:t> Go have positive TSI</a:t>
            </a:r>
            <a:endParaRPr lang="en-US" sz="2200" b="1" dirty="0" smtClean="0">
              <a:solidFill>
                <a:srgbClr val="7030A0"/>
              </a:solidFill>
              <a:latin typeface="Times New Roman" pitchFamily="18" charset="0"/>
              <a:cs typeface="Times New Roman" pitchFamily="18" charset="0"/>
            </a:endParaRPr>
          </a:p>
          <a:p>
            <a:pPr marL="457200" indent="-457200" algn="l">
              <a:lnSpc>
                <a:spcPct val="150000"/>
              </a:lnSpc>
            </a:pPr>
            <a:endParaRPr lang="en-US" sz="2200" b="1" dirty="0" smtClean="0">
              <a:solidFill>
                <a:schemeClr val="tx1"/>
              </a:solidFill>
              <a:latin typeface="Times New Roman" pitchFamily="18" charset="0"/>
              <a:cs typeface="Times New Roman" pitchFamily="18" charset="0"/>
            </a:endParaRPr>
          </a:p>
        </p:txBody>
      </p:sp>
      <p:sp>
        <p:nvSpPr>
          <p:cNvPr id="5" name="TextBox 4"/>
          <p:cNvSpPr txBox="1"/>
          <p:nvPr/>
        </p:nvSpPr>
        <p:spPr>
          <a:xfrm>
            <a:off x="395536" y="5949280"/>
            <a:ext cx="7215238" cy="738664"/>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Feldt</a:t>
            </a:r>
            <a:r>
              <a:rPr lang="en-US" sz="1400" dirty="0" smtClean="0">
                <a:latin typeface="Times New Roman" pitchFamily="18" charset="0"/>
                <a:cs typeface="Times New Roman" pitchFamily="18" charset="0"/>
              </a:rPr>
              <a:t>-Rasmussen U, et al. </a:t>
            </a:r>
            <a:r>
              <a:rPr lang="it-IT" sz="1400" dirty="0" smtClean="0">
                <a:latin typeface="Times New Roman" pitchFamily="18" charset="0"/>
                <a:cs typeface="Times New Roman" pitchFamily="18" charset="0"/>
              </a:rPr>
              <a:t>J Clin Endocrinol Metab </a:t>
            </a:r>
            <a:r>
              <a:rPr lang="it-IT" sz="1400" dirty="0" smtClean="0">
                <a:latin typeface="Times New Roman" pitchFamily="18" charset="0"/>
                <a:cs typeface="Times New Roman" pitchFamily="18" charset="0"/>
              </a:rPr>
              <a:t>1994;78:98–102</a:t>
            </a:r>
            <a:r>
              <a:rPr lang="it-IT" sz="1400" dirty="0" smtClean="0">
                <a:latin typeface="Times New Roman" pitchFamily="18" charset="0"/>
                <a:cs typeface="Times New Roman" pitchFamily="18" charset="0"/>
              </a:rPr>
              <a:t>.</a:t>
            </a:r>
          </a:p>
          <a:p>
            <a:r>
              <a:rPr lang="en-US" sz="1400" dirty="0" smtClean="0">
                <a:latin typeface="Times New Roman" pitchFamily="18" charset="0"/>
                <a:cs typeface="Times New Roman" pitchFamily="18" charset="0"/>
              </a:rPr>
              <a:t>Davies TF,  et al. Lancet 1977; 1: 1181–1182.</a:t>
            </a:r>
          </a:p>
          <a:p>
            <a:r>
              <a:rPr lang="en-US" sz="1400" dirty="0" err="1" smtClean="0">
                <a:latin typeface="Times New Roman" pitchFamily="18" charset="0"/>
                <a:cs typeface="Times New Roman" pitchFamily="18" charset="0"/>
              </a:rPr>
              <a:t>Carella</a:t>
            </a:r>
            <a:r>
              <a:rPr lang="en-US" sz="1400" dirty="0" smtClean="0">
                <a:latin typeface="Times New Roman" pitchFamily="18" charset="0"/>
                <a:cs typeface="Times New Roman" pitchFamily="18" charset="0"/>
              </a:rPr>
              <a:t> C, et al. Thyroid 2006; 16:295–30.</a:t>
            </a:r>
            <a:endParaRPr lang="en-US" sz="14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2852"/>
            <a:ext cx="8610600" cy="704832"/>
          </a:xfrm>
        </p:spPr>
        <p:txBody>
          <a:bodyPr>
            <a:noAutofit/>
          </a:bodyPr>
          <a:lstStyle/>
          <a:p>
            <a:pPr>
              <a:lnSpc>
                <a:spcPct val="150000"/>
              </a:lnSpc>
            </a:pPr>
            <a:r>
              <a:rPr lang="en-US" sz="3500" b="1" dirty="0" smtClean="0">
                <a:solidFill>
                  <a:srgbClr val="C00000"/>
                </a:solidFill>
                <a:latin typeface="Albertus Extra Bold" pitchFamily="34" charset="0"/>
                <a:cs typeface="Aharoni" pitchFamily="2" charset="-79"/>
              </a:rPr>
              <a:t>TSH receptor antibody in pregnancy</a:t>
            </a:r>
          </a:p>
        </p:txBody>
      </p:sp>
      <p:sp>
        <p:nvSpPr>
          <p:cNvPr id="3" name="Subtitle 2"/>
          <p:cNvSpPr>
            <a:spLocks noGrp="1"/>
          </p:cNvSpPr>
          <p:nvPr>
            <p:ph type="subTitle" idx="1"/>
          </p:nvPr>
        </p:nvSpPr>
        <p:spPr>
          <a:xfrm>
            <a:off x="457200" y="785794"/>
            <a:ext cx="8001000" cy="4786346"/>
          </a:xfrm>
        </p:spPr>
        <p:txBody>
          <a:bodyPr>
            <a:noAutofit/>
          </a:bodyPr>
          <a:lstStyle/>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A significant decrease in </a:t>
            </a: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during pregnancy</a:t>
            </a:r>
          </a:p>
          <a:p>
            <a:pPr marL="457200" indent="-457200" algn="l">
              <a:lnSpc>
                <a:spcPct val="150000"/>
              </a:lnSpc>
              <a:buFont typeface="Arial" pitchFamily="34" charset="0"/>
              <a:buChar char="•"/>
            </a:pPr>
            <a:r>
              <a:rPr lang="en-US" sz="2200" b="1" dirty="0" err="1" smtClean="0">
                <a:solidFill>
                  <a:schemeClr val="tx1"/>
                </a:solidFill>
                <a:latin typeface="Times New Roman" pitchFamily="18" charset="0"/>
                <a:cs typeface="Times New Roman" pitchFamily="18" charset="0"/>
              </a:rPr>
              <a:t>Euthyroid</a:t>
            </a:r>
            <a:r>
              <a:rPr lang="en-US" sz="2200" b="1" dirty="0" smtClean="0">
                <a:solidFill>
                  <a:schemeClr val="tx1"/>
                </a:solidFill>
                <a:latin typeface="Times New Roman" pitchFamily="18" charset="0"/>
                <a:cs typeface="Times New Roman" pitchFamily="18" charset="0"/>
              </a:rPr>
              <a:t> or hypothyroid GD patients may still have high </a:t>
            </a:r>
            <a:r>
              <a:rPr lang="en-US" sz="2200" b="1" dirty="0" err="1" smtClean="0">
                <a:solidFill>
                  <a:schemeClr val="tx1"/>
                </a:solidFill>
                <a:latin typeface="Times New Roman" pitchFamily="18" charset="0"/>
                <a:cs typeface="Times New Roman" pitchFamily="18" charset="0"/>
              </a:rPr>
              <a:t>TRAb</a:t>
            </a:r>
            <a:endParaRPr lang="en-US" sz="2200" b="1" dirty="0" smtClean="0">
              <a:solidFill>
                <a:schemeClr val="tx1"/>
              </a:solidFill>
              <a:latin typeface="Times New Roman" pitchFamily="18" charset="0"/>
              <a:cs typeface="Times New Roman" pitchFamily="18" charset="0"/>
            </a:endParaRPr>
          </a:p>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High </a:t>
            </a: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is more common after radioiodine therapy</a:t>
            </a:r>
          </a:p>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Fetal and neonatal </a:t>
            </a:r>
            <a:r>
              <a:rPr lang="en-US" sz="2200" b="1" dirty="0" err="1" smtClean="0">
                <a:solidFill>
                  <a:schemeClr val="tx1"/>
                </a:solidFill>
                <a:latin typeface="Times New Roman" pitchFamily="18" charset="0"/>
                <a:cs typeface="Times New Roman" pitchFamily="18" charset="0"/>
              </a:rPr>
              <a:t>thyrotoxicosis</a:t>
            </a:r>
            <a:r>
              <a:rPr lang="en-US" sz="2200" b="1" dirty="0" smtClean="0">
                <a:solidFill>
                  <a:schemeClr val="tx1"/>
                </a:solidFill>
                <a:latin typeface="Times New Roman" pitchFamily="18" charset="0"/>
                <a:cs typeface="Times New Roman" pitchFamily="18" charset="0"/>
              </a:rPr>
              <a:t> occur in 1-5% of mothers with current or past GD.</a:t>
            </a:r>
          </a:p>
          <a:p>
            <a:pPr marL="457200" indent="-457200" algn="l">
              <a:lnSpc>
                <a:spcPct val="150000"/>
              </a:lnSpc>
              <a:buFont typeface="Arial" pitchFamily="34" charset="0"/>
              <a:buChar char="•"/>
            </a:pP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is the best predictor (predictive value 42%)</a:t>
            </a:r>
          </a:p>
          <a:p>
            <a:pPr marL="457200" indent="-457200" algn="l">
              <a:lnSpc>
                <a:spcPct val="150000"/>
              </a:lnSpc>
              <a:buFont typeface="Arial" pitchFamily="34" charset="0"/>
              <a:buChar char="•"/>
            </a:pPr>
            <a:r>
              <a:rPr lang="en-US" sz="2200" b="1" dirty="0" smtClean="0">
                <a:solidFill>
                  <a:schemeClr val="tx1"/>
                </a:solidFill>
                <a:latin typeface="Times New Roman" pitchFamily="18" charset="0"/>
                <a:cs typeface="Times New Roman" pitchFamily="18" charset="0"/>
              </a:rPr>
              <a:t>Over 3 times UNL of </a:t>
            </a:r>
            <a:r>
              <a:rPr lang="en-US" sz="2200" b="1" dirty="0" err="1" smtClean="0">
                <a:solidFill>
                  <a:schemeClr val="tx1"/>
                </a:solidFill>
                <a:latin typeface="Times New Roman" pitchFamily="18" charset="0"/>
                <a:cs typeface="Times New Roman" pitchFamily="18" charset="0"/>
              </a:rPr>
              <a:t>TRAb</a:t>
            </a:r>
            <a:r>
              <a:rPr lang="en-US" sz="2200" b="1" dirty="0" smtClean="0">
                <a:solidFill>
                  <a:schemeClr val="tx1"/>
                </a:solidFill>
                <a:latin typeface="Times New Roman" pitchFamily="18" charset="0"/>
                <a:cs typeface="Times New Roman" pitchFamily="18" charset="0"/>
              </a:rPr>
              <a:t> at 24-28 weeks </a:t>
            </a:r>
            <a:r>
              <a:rPr lang="en-US" sz="2200" b="1" dirty="0" smtClean="0">
                <a:solidFill>
                  <a:schemeClr val="tx1"/>
                </a:solidFill>
                <a:latin typeface="Times New Roman" pitchFamily="18" charset="0"/>
                <a:cs typeface="Times New Roman" pitchFamily="18" charset="0"/>
                <a:sym typeface="Wingdings"/>
              </a:rPr>
              <a:t>close follow-up of the fetus.</a:t>
            </a:r>
            <a:endParaRPr lang="en-US" sz="2200" b="1" dirty="0" smtClean="0">
              <a:solidFill>
                <a:schemeClr val="tx1"/>
              </a:solidFill>
              <a:latin typeface="Times New Roman" pitchFamily="18" charset="0"/>
              <a:cs typeface="Times New Roman" pitchFamily="18" charset="0"/>
            </a:endParaRPr>
          </a:p>
          <a:p>
            <a:pPr marL="457200" indent="-457200" algn="l">
              <a:lnSpc>
                <a:spcPct val="150000"/>
              </a:lnSpc>
            </a:pPr>
            <a:endParaRPr lang="en-US" sz="2200" b="1" dirty="0" smtClean="0">
              <a:solidFill>
                <a:schemeClr val="tx1"/>
              </a:solidFill>
              <a:latin typeface="Times New Roman" pitchFamily="18" charset="0"/>
              <a:cs typeface="Times New Roman" pitchFamily="18" charset="0"/>
            </a:endParaRPr>
          </a:p>
        </p:txBody>
      </p:sp>
      <p:sp>
        <p:nvSpPr>
          <p:cNvPr id="5" name="TextBox 4"/>
          <p:cNvSpPr txBox="1"/>
          <p:nvPr/>
        </p:nvSpPr>
        <p:spPr>
          <a:xfrm>
            <a:off x="500034" y="5786454"/>
            <a:ext cx="7215238" cy="738664"/>
          </a:xfrm>
          <a:prstGeom prst="rect">
            <a:avLst/>
          </a:prstGeom>
          <a:noFill/>
        </p:spPr>
        <p:txBody>
          <a:bodyPr wrap="square" rtlCol="0">
            <a:spAutoFit/>
          </a:bodyPr>
          <a:lstStyle/>
          <a:p>
            <a:r>
              <a:rPr lang="en-US" sz="1400" dirty="0" err="1" smtClean="0">
                <a:latin typeface="Times New Roman" pitchFamily="18" charset="0"/>
                <a:cs typeface="Times New Roman" pitchFamily="18" charset="0"/>
              </a:rPr>
              <a:t>Barbesino</a:t>
            </a:r>
            <a:r>
              <a:rPr lang="en-US" sz="1400" dirty="0" smtClean="0">
                <a:latin typeface="Times New Roman" pitchFamily="18" charset="0"/>
                <a:cs typeface="Times New Roman" pitchFamily="18" charset="0"/>
              </a:rPr>
              <a:t> G, et al. J </a:t>
            </a:r>
            <a:r>
              <a:rPr lang="en-US" sz="1400" dirty="0" err="1" smtClean="0">
                <a:latin typeface="Times New Roman" pitchFamily="18" charset="0"/>
                <a:cs typeface="Times New Roman" pitchFamily="18" charset="0"/>
              </a:rPr>
              <a:t>Clin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Endocrinol</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Metab</a:t>
            </a:r>
            <a:r>
              <a:rPr lang="en-US" sz="1400" dirty="0" smtClean="0">
                <a:latin typeface="Times New Roman" pitchFamily="18" charset="0"/>
                <a:cs typeface="Times New Roman" pitchFamily="18" charset="0"/>
              </a:rPr>
              <a:t> 2013; 98: 2247.</a:t>
            </a:r>
          </a:p>
          <a:p>
            <a:r>
              <a:rPr lang="en-US" sz="1400" dirty="0" err="1" smtClean="0">
                <a:latin typeface="Times New Roman" pitchFamily="18" charset="0"/>
                <a:cs typeface="Times New Roman" pitchFamily="18" charset="0"/>
              </a:rPr>
              <a:t>Kamijo</a:t>
            </a:r>
            <a:r>
              <a:rPr lang="en-US" sz="1400" dirty="0" smtClean="0">
                <a:latin typeface="Times New Roman" pitchFamily="18" charset="0"/>
                <a:cs typeface="Times New Roman" pitchFamily="18" charset="0"/>
              </a:rPr>
              <a:t> K. </a:t>
            </a:r>
            <a:r>
              <a:rPr lang="en-US" sz="1400" dirty="0" err="1" smtClean="0">
                <a:latin typeface="Times New Roman" pitchFamily="18" charset="0"/>
                <a:cs typeface="Times New Roman" pitchFamily="18" charset="0"/>
              </a:rPr>
              <a:t>Endocr</a:t>
            </a:r>
            <a:r>
              <a:rPr lang="en-US" sz="1400" dirty="0" smtClean="0">
                <a:latin typeface="Times New Roman" pitchFamily="18" charset="0"/>
                <a:cs typeface="Times New Roman" pitchFamily="18" charset="0"/>
              </a:rPr>
              <a:t> J 2007;54:619–624.</a:t>
            </a:r>
          </a:p>
          <a:p>
            <a:r>
              <a:rPr lang="en-US" sz="1400" dirty="0" err="1" smtClean="0">
                <a:latin typeface="Times New Roman" pitchFamily="18" charset="0"/>
                <a:cs typeface="Times New Roman" pitchFamily="18" charset="0"/>
              </a:rPr>
              <a:t>Laurberg</a:t>
            </a:r>
            <a:r>
              <a:rPr lang="en-US" sz="1400" dirty="0" smtClean="0">
                <a:latin typeface="Times New Roman" pitchFamily="18" charset="0"/>
                <a:cs typeface="Times New Roman" pitchFamily="18" charset="0"/>
              </a:rPr>
              <a:t> P, et al. </a:t>
            </a:r>
            <a:r>
              <a:rPr lang="en-US" sz="1400" dirty="0" err="1" smtClean="0">
                <a:latin typeface="Times New Roman" pitchFamily="18" charset="0"/>
                <a:cs typeface="Times New Roman" pitchFamily="18" charset="0"/>
              </a:rPr>
              <a:t>Eur</a:t>
            </a:r>
            <a:r>
              <a:rPr lang="en-US" sz="1400" dirty="0" smtClean="0">
                <a:latin typeface="Times New Roman" pitchFamily="18" charset="0"/>
                <a:cs typeface="Times New Roman" pitchFamily="18" charset="0"/>
              </a:rPr>
              <a:t> J </a:t>
            </a:r>
            <a:r>
              <a:rPr lang="en-US" sz="1400" dirty="0" err="1" smtClean="0">
                <a:latin typeface="Times New Roman" pitchFamily="18" charset="0"/>
                <a:cs typeface="Times New Roman" pitchFamily="18" charset="0"/>
              </a:rPr>
              <a:t>Endocrinol</a:t>
            </a:r>
            <a:r>
              <a:rPr lang="en-US" sz="1400" dirty="0" smtClean="0">
                <a:latin typeface="Times New Roman" pitchFamily="18" charset="0"/>
                <a:cs typeface="Times New Roman" pitchFamily="18" charset="0"/>
              </a:rPr>
              <a:t> 2009; 160: 1–8.</a:t>
            </a:r>
            <a:endParaRPr lang="en-US" sz="14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14290"/>
            <a:ext cx="8229600" cy="1647056"/>
          </a:xfrm>
        </p:spPr>
        <p:txBody>
          <a:bodyPr>
            <a:noAutofit/>
          </a:bodyPr>
          <a:lstStyle/>
          <a:p>
            <a:pPr algn="ctr"/>
            <a:r>
              <a:rPr lang="en-US" sz="2000" b="1" dirty="0">
                <a:solidFill>
                  <a:srgbClr val="C00000"/>
                </a:solidFill>
                <a:latin typeface="Albertus Extra Bold" pitchFamily="34" charset="0"/>
                <a:cs typeface="Aharoni" pitchFamily="2" charset="-79"/>
              </a:rPr>
              <a:t>WHAT IS THE VALUE OF TSHRAB MEASUREMENT IN THE EVALUATION OF A PREGNANT WOMAN WITH GRAVES’ HYPERTHYROIDISM</a:t>
            </a:r>
            <a:r>
              <a:rPr lang="en-US" sz="2000" b="1" dirty="0" smtClean="0">
                <a:solidFill>
                  <a:srgbClr val="C00000"/>
                </a:solidFill>
                <a:latin typeface="Albertus Extra Bold" pitchFamily="34" charset="0"/>
                <a:cs typeface="Aharoni" pitchFamily="2" charset="-79"/>
              </a:rPr>
              <a:t>?</a:t>
            </a:r>
            <a:endParaRPr lang="en-US" sz="2000" b="1" dirty="0">
              <a:solidFill>
                <a:srgbClr val="C00000"/>
              </a:solidFill>
              <a:latin typeface="Albertus Extra Bold" pitchFamily="34" charset="0"/>
              <a:cs typeface="Aharoni" pitchFamily="2" charset="-79"/>
            </a:endParaRPr>
          </a:p>
        </p:txBody>
      </p:sp>
      <p:sp>
        <p:nvSpPr>
          <p:cNvPr id="3" name="Content Placeholder 2"/>
          <p:cNvSpPr>
            <a:spLocks noGrp="1"/>
          </p:cNvSpPr>
          <p:nvPr>
            <p:ph idx="1"/>
          </p:nvPr>
        </p:nvSpPr>
        <p:spPr>
          <a:xfrm>
            <a:off x="428596" y="2071678"/>
            <a:ext cx="8229600" cy="3849291"/>
          </a:xfrm>
        </p:spPr>
        <p:txBody>
          <a:bodyPr/>
          <a:lstStyle/>
          <a:p>
            <a:pPr>
              <a:lnSpc>
                <a:spcPct val="150000"/>
              </a:lnSpc>
              <a:buClr>
                <a:srgbClr val="C00000"/>
              </a:buClr>
            </a:pPr>
            <a:r>
              <a:rPr lang="en-US" dirty="0">
                <a:solidFill>
                  <a:srgbClr val="002060"/>
                </a:solidFill>
                <a:latin typeface="Times New Roman" pitchFamily="18" charset="0"/>
                <a:cs typeface="Times New Roman" pitchFamily="18" charset="0"/>
              </a:rPr>
              <a:t>If the patient has a </a:t>
            </a:r>
            <a:r>
              <a:rPr lang="en-US" dirty="0">
                <a:solidFill>
                  <a:srgbClr val="D60093"/>
                </a:solidFill>
                <a:latin typeface="Times New Roman" pitchFamily="18" charset="0"/>
                <a:cs typeface="Times New Roman" pitchFamily="18" charset="0"/>
              </a:rPr>
              <a:t>past or present history of Graves’ </a:t>
            </a:r>
            <a:r>
              <a:rPr lang="en-US" dirty="0">
                <a:solidFill>
                  <a:srgbClr val="002060"/>
                </a:solidFill>
                <a:latin typeface="Times New Roman" pitchFamily="18" charset="0"/>
                <a:cs typeface="Times New Roman" pitchFamily="18" charset="0"/>
              </a:rPr>
              <a:t>disease, a maternal serum measure of </a:t>
            </a:r>
            <a:r>
              <a:rPr lang="en-US" dirty="0" err="1">
                <a:solidFill>
                  <a:srgbClr val="00B050"/>
                </a:solidFill>
                <a:latin typeface="Times New Roman" pitchFamily="18" charset="0"/>
                <a:cs typeface="Times New Roman" pitchFamily="18" charset="0"/>
              </a:rPr>
              <a:t>TSHRAb</a:t>
            </a:r>
            <a:r>
              <a:rPr lang="en-US" dirty="0">
                <a:solidFill>
                  <a:srgbClr val="00B050"/>
                </a:solidFill>
                <a:latin typeface="Times New Roman" pitchFamily="18" charset="0"/>
                <a:cs typeface="Times New Roman" pitchFamily="18" charset="0"/>
              </a:rPr>
              <a:t> should be obtained at </a:t>
            </a:r>
            <a:r>
              <a:rPr lang="en-US" dirty="0" smtClean="0">
                <a:solidFill>
                  <a:srgbClr val="00B050"/>
                </a:solidFill>
                <a:latin typeface="Times New Roman" pitchFamily="18" charset="0"/>
                <a:cs typeface="Times New Roman" pitchFamily="18" charset="0"/>
              </a:rPr>
              <a:t>24-28 </a:t>
            </a:r>
            <a:r>
              <a:rPr lang="en-US" dirty="0">
                <a:solidFill>
                  <a:srgbClr val="00B050"/>
                </a:solidFill>
                <a:latin typeface="Times New Roman" pitchFamily="18" charset="0"/>
                <a:cs typeface="Times New Roman" pitchFamily="18" charset="0"/>
              </a:rPr>
              <a:t>weeks gestation. </a:t>
            </a:r>
          </a:p>
        </p:txBody>
      </p:sp>
      <p:sp>
        <p:nvSpPr>
          <p:cNvPr id="4" name="TextBox 3"/>
          <p:cNvSpPr txBox="1"/>
          <p:nvPr/>
        </p:nvSpPr>
        <p:spPr>
          <a:xfrm>
            <a:off x="251520" y="6165304"/>
            <a:ext cx="3694088" cy="646331"/>
          </a:xfrm>
          <a:prstGeom prst="rect">
            <a:avLst/>
          </a:prstGeom>
          <a:noFill/>
        </p:spPr>
        <p:txBody>
          <a:bodyPr wrap="none" rtlCol="0">
            <a:spAutoFit/>
          </a:bodyPr>
          <a:lstStyle/>
          <a:p>
            <a:r>
              <a:rPr lang="en-US" sz="1200" dirty="0" err="1" smtClean="0">
                <a:solidFill>
                  <a:srgbClr val="002060"/>
                </a:solidFill>
              </a:rPr>
              <a:t>Lution</a:t>
            </a:r>
            <a:r>
              <a:rPr lang="en-US" sz="1200" dirty="0" smtClean="0">
                <a:solidFill>
                  <a:srgbClr val="002060"/>
                </a:solidFill>
              </a:rPr>
              <a:t> O et al. J </a:t>
            </a:r>
            <a:r>
              <a:rPr lang="en-US" sz="1200" dirty="0" err="1" smtClean="0">
                <a:solidFill>
                  <a:srgbClr val="002060"/>
                </a:solidFill>
              </a:rPr>
              <a:t>Clin</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a:t>
            </a:r>
            <a:r>
              <a:rPr lang="en-US" sz="1200" dirty="0" smtClean="0">
                <a:solidFill>
                  <a:srgbClr val="002060"/>
                </a:solidFill>
              </a:rPr>
              <a:t> 2005; 90: 6093</a:t>
            </a:r>
          </a:p>
          <a:p>
            <a:r>
              <a:rPr lang="en-US" sz="1200" dirty="0" err="1" smtClean="0">
                <a:solidFill>
                  <a:srgbClr val="002060"/>
                </a:solidFill>
              </a:rPr>
              <a:t>Laurberg</a:t>
            </a:r>
            <a:r>
              <a:rPr lang="en-US" sz="1200" dirty="0" smtClean="0">
                <a:solidFill>
                  <a:srgbClr val="002060"/>
                </a:solidFill>
              </a:rPr>
              <a:t> P et al. </a:t>
            </a:r>
            <a:r>
              <a:rPr lang="en-US" sz="1200" dirty="0" err="1" smtClean="0">
                <a:solidFill>
                  <a:srgbClr val="002060"/>
                </a:solidFill>
              </a:rPr>
              <a:t>Europ</a:t>
            </a:r>
            <a:r>
              <a:rPr lang="en-US" sz="1200" dirty="0" smtClean="0">
                <a:solidFill>
                  <a:srgbClr val="002060"/>
                </a:solidFill>
              </a:rPr>
              <a:t> J </a:t>
            </a:r>
            <a:r>
              <a:rPr lang="en-US" sz="1200" dirty="0" err="1" smtClean="0">
                <a:solidFill>
                  <a:srgbClr val="002060"/>
                </a:solidFill>
              </a:rPr>
              <a:t>Endocrinol</a:t>
            </a:r>
            <a:r>
              <a:rPr lang="en-US" sz="1200" dirty="0" smtClean="0">
                <a:solidFill>
                  <a:srgbClr val="002060"/>
                </a:solidFill>
              </a:rPr>
              <a:t>  2009;160: 1-8</a:t>
            </a:r>
          </a:p>
          <a:p>
            <a:r>
              <a:rPr lang="en-US" sz="1200" dirty="0" err="1" smtClean="0">
                <a:solidFill>
                  <a:srgbClr val="002060"/>
                </a:solidFill>
              </a:rPr>
              <a:t>Zwaveling</a:t>
            </a:r>
            <a:r>
              <a:rPr lang="en-US" sz="1200" dirty="0" smtClean="0">
                <a:solidFill>
                  <a:srgbClr val="002060"/>
                </a:solidFill>
              </a:rPr>
              <a:t>- </a:t>
            </a:r>
            <a:r>
              <a:rPr lang="en-US" sz="1200" dirty="0" err="1" smtClean="0">
                <a:solidFill>
                  <a:srgbClr val="002060"/>
                </a:solidFill>
              </a:rPr>
              <a:t>Soonawala</a:t>
            </a:r>
            <a:r>
              <a:rPr lang="en-US" sz="1200" dirty="0" smtClean="0">
                <a:solidFill>
                  <a:srgbClr val="002060"/>
                </a:solidFill>
              </a:rPr>
              <a:t> N et al. Thyroid 2009; 19: 661-2.</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68313" y="0"/>
            <a:ext cx="8229600" cy="1357298"/>
          </a:xfrm>
        </p:spPr>
        <p:txBody>
          <a:bodyPr>
            <a:noAutofit/>
          </a:bodyPr>
          <a:lstStyle/>
          <a:p>
            <a:pPr algn="ctr" eaLnBrk="1" hangingPunct="1">
              <a:lnSpc>
                <a:spcPct val="150000"/>
              </a:lnSpc>
            </a:pPr>
            <a:r>
              <a:rPr lang="en-US" sz="3000" b="1" dirty="0" smtClean="0">
                <a:solidFill>
                  <a:srgbClr val="C00000"/>
                </a:solidFill>
                <a:latin typeface="Albertus Extra Bold" pitchFamily="34" charset="0"/>
                <a:cs typeface="Aharoni" pitchFamily="2" charset="-79"/>
              </a:rPr>
              <a:t>Causes of hyperthyroidism in pregnant women</a:t>
            </a:r>
          </a:p>
        </p:txBody>
      </p:sp>
      <p:sp>
        <p:nvSpPr>
          <p:cNvPr id="177155" name="Rectangle 3"/>
          <p:cNvSpPr>
            <a:spLocks noGrp="1" noChangeArrowheads="1"/>
          </p:cNvSpPr>
          <p:nvPr>
            <p:ph type="body" idx="1"/>
          </p:nvPr>
        </p:nvSpPr>
        <p:spPr>
          <a:xfrm>
            <a:off x="468313" y="1768479"/>
            <a:ext cx="8229600" cy="3803661"/>
          </a:xfrm>
        </p:spPr>
        <p:txBody>
          <a:bodyPr>
            <a:normAutofit fontScale="70000" lnSpcReduction="20000"/>
          </a:bodyPr>
          <a:lstStyle/>
          <a:p>
            <a:pPr lvl="1">
              <a:lnSpc>
                <a:spcPct val="150000"/>
              </a:lnSpc>
              <a:buFont typeface="Wingdings" pitchFamily="2" charset="2"/>
              <a:buNone/>
              <a:defRPr/>
            </a:pPr>
            <a:r>
              <a:rPr lang="en-US" b="1" dirty="0" smtClean="0">
                <a:latin typeface="Times New Roman" pitchFamily="18" charset="0"/>
                <a:cs typeface="Times New Roman" pitchFamily="18" charset="0"/>
              </a:rPr>
              <a:t>Graves</a:t>
            </a:r>
            <a:r>
              <a:rPr lang="en-US" b="1" dirty="0">
                <a:latin typeface="Times New Roman" pitchFamily="18" charset="0"/>
                <a:cs typeface="Times New Roman" pitchFamily="18" charset="0"/>
              </a:rPr>
              <a:t>’ disease</a:t>
            </a:r>
          </a:p>
          <a:p>
            <a:pPr lvl="1">
              <a:lnSpc>
                <a:spcPct val="150000"/>
              </a:lnSpc>
              <a:buFont typeface="Wingdings" pitchFamily="2" charset="2"/>
              <a:buNone/>
              <a:defRPr/>
            </a:pPr>
            <a:r>
              <a:rPr lang="en-US" b="1" dirty="0">
                <a:latin typeface="Times New Roman" pitchFamily="18" charset="0"/>
                <a:cs typeface="Times New Roman" pitchFamily="18" charset="0"/>
              </a:rPr>
              <a:t>Gestational transient </a:t>
            </a:r>
            <a:r>
              <a:rPr lang="en-US" b="1" dirty="0" err="1">
                <a:latin typeface="Times New Roman" pitchFamily="18" charset="0"/>
                <a:cs typeface="Times New Roman" pitchFamily="18" charset="0"/>
              </a:rPr>
              <a:t>thyrotoxicosis</a:t>
            </a:r>
            <a:endParaRPr lang="en-US" b="1" dirty="0">
              <a:latin typeface="Times New Roman" pitchFamily="18" charset="0"/>
              <a:cs typeface="Times New Roman" pitchFamily="18" charset="0"/>
            </a:endParaRPr>
          </a:p>
          <a:p>
            <a:pPr lvl="1">
              <a:lnSpc>
                <a:spcPct val="150000"/>
              </a:lnSpc>
              <a:buFont typeface="Wingdings" pitchFamily="2" charset="2"/>
              <a:buNone/>
              <a:defRPr/>
            </a:pPr>
            <a:r>
              <a:rPr lang="en-US" b="1" dirty="0">
                <a:latin typeface="Times New Roman" pitchFamily="18" charset="0"/>
                <a:cs typeface="Times New Roman" pitchFamily="18" charset="0"/>
              </a:rPr>
              <a:t>Molar pregnancy</a:t>
            </a:r>
          </a:p>
          <a:p>
            <a:pPr lvl="1">
              <a:lnSpc>
                <a:spcPct val="150000"/>
              </a:lnSpc>
              <a:buFont typeface="Wingdings" pitchFamily="2" charset="2"/>
              <a:buNone/>
              <a:defRPr/>
            </a:pPr>
            <a:r>
              <a:rPr lang="en-US" b="1" dirty="0" err="1">
                <a:latin typeface="Times New Roman" pitchFamily="18" charset="0"/>
                <a:cs typeface="Times New Roman" pitchFamily="18" charset="0"/>
              </a:rPr>
              <a:t>Subacute</a:t>
            </a:r>
            <a:r>
              <a:rPr lang="en-US" b="1" dirty="0">
                <a:latin typeface="Times New Roman" pitchFamily="18" charset="0"/>
                <a:cs typeface="Times New Roman" pitchFamily="18" charset="0"/>
              </a:rPr>
              <a:t> or silent </a:t>
            </a:r>
            <a:r>
              <a:rPr lang="en-US" b="1" dirty="0" err="1">
                <a:latin typeface="Times New Roman" pitchFamily="18" charset="0"/>
                <a:cs typeface="Times New Roman" pitchFamily="18" charset="0"/>
              </a:rPr>
              <a:t>thyroiditis</a:t>
            </a:r>
            <a:endParaRPr lang="en-US" b="1" dirty="0">
              <a:latin typeface="Times New Roman" pitchFamily="18" charset="0"/>
              <a:cs typeface="Times New Roman" pitchFamily="18" charset="0"/>
            </a:endParaRPr>
          </a:p>
          <a:p>
            <a:pPr lvl="1">
              <a:lnSpc>
                <a:spcPct val="150000"/>
              </a:lnSpc>
              <a:buFont typeface="Wingdings" pitchFamily="2" charset="2"/>
              <a:buNone/>
              <a:defRPr/>
            </a:pPr>
            <a:r>
              <a:rPr lang="en-US" b="1" dirty="0">
                <a:latin typeface="Times New Roman" pitchFamily="18" charset="0"/>
                <a:cs typeface="Times New Roman" pitchFamily="18" charset="0"/>
              </a:rPr>
              <a:t>Toxic adenoma</a:t>
            </a:r>
          </a:p>
          <a:p>
            <a:pPr lvl="1">
              <a:lnSpc>
                <a:spcPct val="150000"/>
              </a:lnSpc>
              <a:buFont typeface="Wingdings" pitchFamily="2" charset="2"/>
              <a:buNone/>
              <a:defRPr/>
            </a:pPr>
            <a:r>
              <a:rPr lang="en-US" b="1" dirty="0" err="1">
                <a:latin typeface="Times New Roman" pitchFamily="18" charset="0"/>
                <a:cs typeface="Times New Roman" pitchFamily="18" charset="0"/>
              </a:rPr>
              <a:t>Multinodular</a:t>
            </a:r>
            <a:r>
              <a:rPr lang="en-US" b="1" dirty="0">
                <a:latin typeface="Times New Roman" pitchFamily="18" charset="0"/>
                <a:cs typeface="Times New Roman" pitchFamily="18" charset="0"/>
              </a:rPr>
              <a:t> toxic </a:t>
            </a:r>
            <a:r>
              <a:rPr lang="en-US" b="1" dirty="0" err="1">
                <a:latin typeface="Times New Roman" pitchFamily="18" charset="0"/>
                <a:cs typeface="Times New Roman" pitchFamily="18" charset="0"/>
              </a:rPr>
              <a:t>goitre</a:t>
            </a:r>
            <a:endParaRPr lang="en-US" b="1" dirty="0">
              <a:latin typeface="Times New Roman" pitchFamily="18" charset="0"/>
              <a:cs typeface="Times New Roman" pitchFamily="18" charset="0"/>
            </a:endParaRPr>
          </a:p>
          <a:p>
            <a:pPr lvl="1">
              <a:lnSpc>
                <a:spcPct val="150000"/>
              </a:lnSpc>
              <a:buFont typeface="Wingdings" pitchFamily="2" charset="2"/>
              <a:buNone/>
              <a:defRPr/>
            </a:pPr>
            <a:r>
              <a:rPr lang="en-US" b="1" dirty="0">
                <a:latin typeface="Times New Roman" pitchFamily="18" charset="0"/>
                <a:cs typeface="Times New Roman" pitchFamily="18" charset="0"/>
              </a:rPr>
              <a:t>Iodine-induced </a:t>
            </a:r>
            <a:r>
              <a:rPr lang="en-US" b="1" dirty="0" err="1">
                <a:latin typeface="Times New Roman" pitchFamily="18" charset="0"/>
                <a:cs typeface="Times New Roman" pitchFamily="18" charset="0"/>
              </a:rPr>
              <a:t>thyrotoxicosis</a:t>
            </a:r>
            <a:endParaRPr lang="en-US" b="1" dirty="0">
              <a:latin typeface="Times New Roman" pitchFamily="18" charset="0"/>
              <a:cs typeface="Times New Roman" pitchFamily="18" charset="0"/>
            </a:endParaRPr>
          </a:p>
          <a:p>
            <a:pPr lvl="1">
              <a:lnSpc>
                <a:spcPct val="150000"/>
              </a:lnSpc>
              <a:buFont typeface="Wingdings" pitchFamily="2" charset="2"/>
              <a:buNone/>
              <a:defRPr/>
            </a:pPr>
            <a:r>
              <a:rPr lang="en-US" b="1" dirty="0" err="1">
                <a:latin typeface="Times New Roman" pitchFamily="18" charset="0"/>
                <a:cs typeface="Times New Roman" pitchFamily="18" charset="0"/>
              </a:rPr>
              <a:t>Thyrotoxicosis</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factitia</a:t>
            </a:r>
            <a:endParaRPr lang="en-US" b="1" dirty="0">
              <a:latin typeface="Times New Roman" pitchFamily="18" charset="0"/>
              <a:cs typeface="Times New Roman" pitchFamily="18" charset="0"/>
            </a:endParaRPr>
          </a:p>
          <a:p>
            <a:pPr marL="179388" lvl="1" indent="0" eaLnBrk="1" hangingPunct="1">
              <a:lnSpc>
                <a:spcPct val="150000"/>
              </a:lnSpc>
              <a:buFont typeface="Wingdings" pitchFamily="2" charset="2"/>
              <a:buNone/>
              <a:defRPr/>
            </a:pPr>
            <a:endParaRPr lang="en-US" b="1" dirty="0" smtClean="0">
              <a:latin typeface="Times New Roman" pitchFamily="18" charset="0"/>
              <a:cs typeface="Times New Roman" pitchFamily="18" charset="0"/>
            </a:endParaRPr>
          </a:p>
          <a:p>
            <a:pPr lvl="3" eaLnBrk="1" hangingPunct="1">
              <a:lnSpc>
                <a:spcPct val="150000"/>
              </a:lnSpc>
              <a:buFont typeface="Wingdings" pitchFamily="2" charset="2"/>
              <a:buNone/>
              <a:defRPr/>
            </a:pPr>
            <a:endParaRPr lang="en-US" sz="1000" b="1" dirty="0" smtClean="0">
              <a:latin typeface="Times New Roman" pitchFamily="18" charset="0"/>
              <a:cs typeface="Times New Roman" pitchFamily="18" charset="0"/>
            </a:endParaRPr>
          </a:p>
          <a:p>
            <a:pPr marL="179388" lvl="1" indent="0" eaLnBrk="1" hangingPunct="1">
              <a:lnSpc>
                <a:spcPct val="150000"/>
              </a:lnSpc>
              <a:buFont typeface="Wingdings" pitchFamily="2" charset="2"/>
              <a:buNone/>
              <a:defRPr/>
            </a:pPr>
            <a:endParaRPr lang="en-US" sz="1700" b="1" dirty="0">
              <a:latin typeface="Times New Roman" pitchFamily="18" charset="0"/>
              <a:cs typeface="Times New Roman" pitchFamily="18" charset="0"/>
            </a:endParaRPr>
          </a:p>
        </p:txBody>
      </p:sp>
      <p:sp>
        <p:nvSpPr>
          <p:cNvPr id="4" name="TextBox 3"/>
          <p:cNvSpPr txBox="1"/>
          <p:nvPr/>
        </p:nvSpPr>
        <p:spPr>
          <a:xfrm>
            <a:off x="785786" y="5857892"/>
            <a:ext cx="5429288" cy="307777"/>
          </a:xfrm>
          <a:prstGeom prst="rect">
            <a:avLst/>
          </a:prstGeom>
          <a:noFill/>
        </p:spPr>
        <p:txBody>
          <a:bodyPr wrap="square" rtlCol="0">
            <a:spAutoFit/>
          </a:bodyPr>
          <a:lstStyle/>
          <a:p>
            <a:pPr marL="0" lvl="2"/>
            <a:r>
              <a:rPr lang="en-US" sz="1400" dirty="0" smtClean="0">
                <a:latin typeface="Times New Roman" pitchFamily="18" charset="0"/>
                <a:cs typeface="Times New Roman" pitchFamily="18" charset="0"/>
              </a:rPr>
              <a:t>Lao TT. Current </a:t>
            </a:r>
            <a:r>
              <a:rPr lang="en-US" sz="1400" dirty="0" err="1" smtClean="0">
                <a:latin typeface="Times New Roman" pitchFamily="18" charset="0"/>
                <a:cs typeface="Times New Roman" pitchFamily="18" charset="0"/>
              </a:rPr>
              <a:t>Opin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Obstet</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Gyne</a:t>
            </a:r>
            <a:r>
              <a:rPr lang="en-US" sz="1400" dirty="0" smtClean="0">
                <a:latin typeface="Times New Roman" pitchFamily="18" charset="0"/>
                <a:cs typeface="Times New Roman" pitchFamily="18" charset="0"/>
              </a:rPr>
              <a:t> 2005; 17: 123</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79375" y="115888"/>
            <a:ext cx="9366250" cy="6769102"/>
            <a:chOff x="-50" y="73"/>
            <a:chExt cx="5900" cy="4264"/>
          </a:xfrm>
        </p:grpSpPr>
        <p:sp>
          <p:nvSpPr>
            <p:cNvPr id="37892" name="Rectangle 5"/>
            <p:cNvSpPr>
              <a:spLocks noChangeArrowheads="1"/>
            </p:cNvSpPr>
            <p:nvPr/>
          </p:nvSpPr>
          <p:spPr bwMode="auto">
            <a:xfrm>
              <a:off x="766" y="552"/>
              <a:ext cx="4433" cy="3149"/>
            </a:xfrm>
            <a:prstGeom prst="rect">
              <a:avLst/>
            </a:prstGeom>
            <a:solidFill>
              <a:schemeClr val="bg1"/>
            </a:solidFill>
            <a:ln w="9525">
              <a:noFill/>
              <a:miter lim="800000"/>
              <a:headEnd/>
              <a:tailEnd/>
            </a:ln>
          </p:spPr>
          <p:txBody>
            <a:bodyPr wrap="none" anchor="ctr"/>
            <a:lstStyle/>
            <a:p>
              <a:pPr algn="ctr"/>
              <a:endParaRPr lang="en-US" sz="1600"/>
            </a:p>
          </p:txBody>
        </p:sp>
        <p:grpSp>
          <p:nvGrpSpPr>
            <p:cNvPr id="3" name="Group 6"/>
            <p:cNvGrpSpPr>
              <a:grpSpLocks/>
            </p:cNvGrpSpPr>
            <p:nvPr/>
          </p:nvGrpSpPr>
          <p:grpSpPr bwMode="auto">
            <a:xfrm>
              <a:off x="486" y="438"/>
              <a:ext cx="5101" cy="3882"/>
              <a:chOff x="521" y="483"/>
              <a:chExt cx="5101" cy="3882"/>
            </a:xfrm>
          </p:grpSpPr>
          <p:sp>
            <p:nvSpPr>
              <p:cNvPr id="37898" name="Line 7"/>
              <p:cNvSpPr>
                <a:spLocks noChangeShapeType="1"/>
              </p:cNvSpPr>
              <p:nvPr/>
            </p:nvSpPr>
            <p:spPr bwMode="auto">
              <a:xfrm flipV="1">
                <a:off x="898" y="1890"/>
                <a:ext cx="0" cy="113"/>
              </a:xfrm>
              <a:prstGeom prst="line">
                <a:avLst/>
              </a:prstGeom>
              <a:noFill/>
              <a:ln w="12700">
                <a:solidFill>
                  <a:srgbClr val="000066"/>
                </a:solidFill>
                <a:round/>
                <a:headEnd/>
                <a:tailEnd/>
              </a:ln>
            </p:spPr>
            <p:txBody>
              <a:bodyPr/>
              <a:lstStyle/>
              <a:p>
                <a:endParaRPr lang="en-US"/>
              </a:p>
            </p:txBody>
          </p:sp>
          <p:sp>
            <p:nvSpPr>
              <p:cNvPr id="37899" name="Line 8"/>
              <p:cNvSpPr>
                <a:spLocks noChangeShapeType="1"/>
              </p:cNvSpPr>
              <p:nvPr/>
            </p:nvSpPr>
            <p:spPr bwMode="auto">
              <a:xfrm flipV="1">
                <a:off x="903" y="2207"/>
                <a:ext cx="0" cy="101"/>
              </a:xfrm>
              <a:prstGeom prst="line">
                <a:avLst/>
              </a:prstGeom>
              <a:noFill/>
              <a:ln w="12700">
                <a:solidFill>
                  <a:schemeClr val="tx1"/>
                </a:solidFill>
                <a:round/>
                <a:headEnd/>
                <a:tailEnd/>
              </a:ln>
            </p:spPr>
            <p:txBody>
              <a:bodyPr/>
              <a:lstStyle/>
              <a:p>
                <a:endParaRPr lang="en-US"/>
              </a:p>
            </p:txBody>
          </p:sp>
          <p:sp>
            <p:nvSpPr>
              <p:cNvPr id="37900" name="Line 9"/>
              <p:cNvSpPr>
                <a:spLocks noChangeShapeType="1"/>
              </p:cNvSpPr>
              <p:nvPr/>
            </p:nvSpPr>
            <p:spPr bwMode="auto">
              <a:xfrm flipV="1">
                <a:off x="885" y="2085"/>
                <a:ext cx="0" cy="127"/>
              </a:xfrm>
              <a:prstGeom prst="line">
                <a:avLst/>
              </a:prstGeom>
              <a:noFill/>
              <a:ln w="12700">
                <a:solidFill>
                  <a:srgbClr val="FF0000"/>
                </a:solidFill>
                <a:round/>
                <a:headEnd/>
                <a:tailEnd/>
              </a:ln>
            </p:spPr>
            <p:txBody>
              <a:bodyPr/>
              <a:lstStyle/>
              <a:p>
                <a:endParaRPr lang="en-US"/>
              </a:p>
            </p:txBody>
          </p:sp>
          <p:sp>
            <p:nvSpPr>
              <p:cNvPr id="37901" name="Line 10"/>
              <p:cNvSpPr>
                <a:spLocks noChangeShapeType="1"/>
              </p:cNvSpPr>
              <p:nvPr/>
            </p:nvSpPr>
            <p:spPr bwMode="auto">
              <a:xfrm flipV="1">
                <a:off x="1108" y="2343"/>
                <a:ext cx="0" cy="142"/>
              </a:xfrm>
              <a:prstGeom prst="line">
                <a:avLst/>
              </a:prstGeom>
              <a:noFill/>
              <a:ln w="12700">
                <a:solidFill>
                  <a:schemeClr val="tx1"/>
                </a:solidFill>
                <a:round/>
                <a:headEnd/>
                <a:tailEnd/>
              </a:ln>
            </p:spPr>
            <p:txBody>
              <a:bodyPr/>
              <a:lstStyle/>
              <a:p>
                <a:endParaRPr lang="en-US"/>
              </a:p>
            </p:txBody>
          </p:sp>
          <p:sp>
            <p:nvSpPr>
              <p:cNvPr id="37902" name="Line 11"/>
              <p:cNvSpPr>
                <a:spLocks noChangeShapeType="1"/>
              </p:cNvSpPr>
              <p:nvPr/>
            </p:nvSpPr>
            <p:spPr bwMode="auto">
              <a:xfrm flipV="1">
                <a:off x="1738" y="1745"/>
                <a:ext cx="0" cy="173"/>
              </a:xfrm>
              <a:prstGeom prst="line">
                <a:avLst/>
              </a:prstGeom>
              <a:noFill/>
              <a:ln w="12700">
                <a:solidFill>
                  <a:srgbClr val="FF0000"/>
                </a:solidFill>
                <a:round/>
                <a:headEnd/>
                <a:tailEnd/>
              </a:ln>
            </p:spPr>
            <p:txBody>
              <a:bodyPr/>
              <a:lstStyle/>
              <a:p>
                <a:endParaRPr lang="en-US"/>
              </a:p>
            </p:txBody>
          </p:sp>
          <p:sp>
            <p:nvSpPr>
              <p:cNvPr id="37903" name="Line 12"/>
              <p:cNvSpPr>
                <a:spLocks noChangeShapeType="1"/>
              </p:cNvSpPr>
              <p:nvPr/>
            </p:nvSpPr>
            <p:spPr bwMode="auto">
              <a:xfrm flipV="1">
                <a:off x="1948" y="2049"/>
                <a:ext cx="0" cy="200"/>
              </a:xfrm>
              <a:prstGeom prst="line">
                <a:avLst/>
              </a:prstGeom>
              <a:noFill/>
              <a:ln w="12700">
                <a:solidFill>
                  <a:srgbClr val="FF0000"/>
                </a:solidFill>
                <a:round/>
                <a:headEnd/>
                <a:tailEnd/>
              </a:ln>
            </p:spPr>
            <p:txBody>
              <a:bodyPr/>
              <a:lstStyle/>
              <a:p>
                <a:endParaRPr lang="en-US"/>
              </a:p>
            </p:txBody>
          </p:sp>
          <p:sp>
            <p:nvSpPr>
              <p:cNvPr id="37904" name="Line 13"/>
              <p:cNvSpPr>
                <a:spLocks noChangeShapeType="1"/>
              </p:cNvSpPr>
              <p:nvPr/>
            </p:nvSpPr>
            <p:spPr bwMode="auto">
              <a:xfrm flipH="1" flipV="1">
                <a:off x="2156" y="2192"/>
                <a:ext cx="3" cy="187"/>
              </a:xfrm>
              <a:prstGeom prst="line">
                <a:avLst/>
              </a:prstGeom>
              <a:noFill/>
              <a:ln w="12700">
                <a:solidFill>
                  <a:srgbClr val="FF0000"/>
                </a:solidFill>
                <a:round/>
                <a:headEnd/>
                <a:tailEnd/>
              </a:ln>
            </p:spPr>
            <p:txBody>
              <a:bodyPr/>
              <a:lstStyle/>
              <a:p>
                <a:endParaRPr lang="en-US"/>
              </a:p>
            </p:txBody>
          </p:sp>
          <p:sp>
            <p:nvSpPr>
              <p:cNvPr id="37905" name="Line 14"/>
              <p:cNvSpPr>
                <a:spLocks noChangeShapeType="1"/>
              </p:cNvSpPr>
              <p:nvPr/>
            </p:nvSpPr>
            <p:spPr bwMode="auto">
              <a:xfrm flipV="1">
                <a:off x="1321" y="962"/>
                <a:ext cx="0" cy="173"/>
              </a:xfrm>
              <a:prstGeom prst="line">
                <a:avLst/>
              </a:prstGeom>
              <a:noFill/>
              <a:ln w="12700">
                <a:solidFill>
                  <a:srgbClr val="FF0000"/>
                </a:solidFill>
                <a:round/>
                <a:headEnd/>
                <a:tailEnd/>
              </a:ln>
            </p:spPr>
            <p:txBody>
              <a:bodyPr/>
              <a:lstStyle/>
              <a:p>
                <a:endParaRPr lang="en-US"/>
              </a:p>
            </p:txBody>
          </p:sp>
          <p:sp>
            <p:nvSpPr>
              <p:cNvPr id="37906" name="Line 15"/>
              <p:cNvSpPr>
                <a:spLocks noChangeShapeType="1"/>
              </p:cNvSpPr>
              <p:nvPr/>
            </p:nvSpPr>
            <p:spPr bwMode="auto">
              <a:xfrm flipV="1">
                <a:off x="1530" y="1282"/>
                <a:ext cx="0" cy="195"/>
              </a:xfrm>
              <a:prstGeom prst="line">
                <a:avLst/>
              </a:prstGeom>
              <a:noFill/>
              <a:ln w="12700">
                <a:solidFill>
                  <a:srgbClr val="FF0000"/>
                </a:solidFill>
                <a:round/>
                <a:headEnd/>
                <a:tailEnd/>
              </a:ln>
            </p:spPr>
            <p:txBody>
              <a:bodyPr/>
              <a:lstStyle/>
              <a:p>
                <a:endParaRPr lang="en-US"/>
              </a:p>
            </p:txBody>
          </p:sp>
          <p:sp>
            <p:nvSpPr>
              <p:cNvPr id="37907" name="Line 16"/>
              <p:cNvSpPr>
                <a:spLocks noChangeShapeType="1"/>
              </p:cNvSpPr>
              <p:nvPr/>
            </p:nvSpPr>
            <p:spPr bwMode="auto">
              <a:xfrm flipV="1">
                <a:off x="1114" y="722"/>
                <a:ext cx="0" cy="221"/>
              </a:xfrm>
              <a:prstGeom prst="line">
                <a:avLst/>
              </a:prstGeom>
              <a:noFill/>
              <a:ln w="12700">
                <a:solidFill>
                  <a:srgbClr val="FF0000"/>
                </a:solidFill>
                <a:round/>
                <a:headEnd/>
                <a:tailEnd/>
              </a:ln>
            </p:spPr>
            <p:txBody>
              <a:bodyPr/>
              <a:lstStyle/>
              <a:p>
                <a:endParaRPr lang="en-US"/>
              </a:p>
            </p:txBody>
          </p:sp>
          <p:sp>
            <p:nvSpPr>
              <p:cNvPr id="37908" name="Line 17"/>
              <p:cNvSpPr>
                <a:spLocks noChangeShapeType="1"/>
              </p:cNvSpPr>
              <p:nvPr/>
            </p:nvSpPr>
            <p:spPr bwMode="auto">
              <a:xfrm flipV="1">
                <a:off x="1109" y="2582"/>
                <a:ext cx="0" cy="132"/>
              </a:xfrm>
              <a:prstGeom prst="line">
                <a:avLst/>
              </a:prstGeom>
              <a:noFill/>
              <a:ln w="12700">
                <a:solidFill>
                  <a:srgbClr val="000066"/>
                </a:solidFill>
                <a:round/>
                <a:headEnd/>
                <a:tailEnd/>
              </a:ln>
            </p:spPr>
            <p:txBody>
              <a:bodyPr/>
              <a:lstStyle/>
              <a:p>
                <a:endParaRPr lang="en-US"/>
              </a:p>
            </p:txBody>
          </p:sp>
          <p:sp>
            <p:nvSpPr>
              <p:cNvPr id="37909" name="Line 18"/>
              <p:cNvSpPr>
                <a:spLocks noChangeShapeType="1"/>
              </p:cNvSpPr>
              <p:nvPr/>
            </p:nvSpPr>
            <p:spPr bwMode="auto">
              <a:xfrm flipV="1">
                <a:off x="1325" y="3057"/>
                <a:ext cx="0" cy="79"/>
              </a:xfrm>
              <a:prstGeom prst="line">
                <a:avLst/>
              </a:prstGeom>
              <a:noFill/>
              <a:ln w="12700">
                <a:solidFill>
                  <a:srgbClr val="000066"/>
                </a:solidFill>
                <a:round/>
                <a:headEnd/>
                <a:tailEnd/>
              </a:ln>
            </p:spPr>
            <p:txBody>
              <a:bodyPr/>
              <a:lstStyle/>
              <a:p>
                <a:endParaRPr lang="en-US"/>
              </a:p>
            </p:txBody>
          </p:sp>
          <p:sp>
            <p:nvSpPr>
              <p:cNvPr id="37910" name="Line 19"/>
              <p:cNvSpPr>
                <a:spLocks noChangeShapeType="1"/>
              </p:cNvSpPr>
              <p:nvPr/>
            </p:nvSpPr>
            <p:spPr bwMode="auto">
              <a:xfrm flipV="1">
                <a:off x="1323" y="2560"/>
                <a:ext cx="0" cy="132"/>
              </a:xfrm>
              <a:prstGeom prst="line">
                <a:avLst/>
              </a:prstGeom>
              <a:noFill/>
              <a:ln w="12700">
                <a:solidFill>
                  <a:schemeClr val="tx1"/>
                </a:solidFill>
                <a:round/>
                <a:headEnd/>
                <a:tailEnd/>
              </a:ln>
            </p:spPr>
            <p:txBody>
              <a:bodyPr/>
              <a:lstStyle/>
              <a:p>
                <a:endParaRPr lang="en-US"/>
              </a:p>
            </p:txBody>
          </p:sp>
          <p:sp>
            <p:nvSpPr>
              <p:cNvPr id="37911" name="Line 20"/>
              <p:cNvSpPr>
                <a:spLocks noChangeShapeType="1"/>
              </p:cNvSpPr>
              <p:nvPr/>
            </p:nvSpPr>
            <p:spPr bwMode="auto">
              <a:xfrm flipV="1">
                <a:off x="1534" y="3244"/>
                <a:ext cx="3" cy="82"/>
              </a:xfrm>
              <a:prstGeom prst="line">
                <a:avLst/>
              </a:prstGeom>
              <a:noFill/>
              <a:ln w="12700">
                <a:solidFill>
                  <a:srgbClr val="000066"/>
                </a:solidFill>
                <a:round/>
                <a:headEnd/>
                <a:tailEnd/>
              </a:ln>
            </p:spPr>
            <p:txBody>
              <a:bodyPr/>
              <a:lstStyle/>
              <a:p>
                <a:endParaRPr lang="en-US"/>
              </a:p>
            </p:txBody>
          </p:sp>
          <p:sp>
            <p:nvSpPr>
              <p:cNvPr id="37912" name="Line 21"/>
              <p:cNvSpPr>
                <a:spLocks noChangeShapeType="1"/>
              </p:cNvSpPr>
              <p:nvPr/>
            </p:nvSpPr>
            <p:spPr bwMode="auto">
              <a:xfrm flipV="1">
                <a:off x="1533" y="2749"/>
                <a:ext cx="0" cy="134"/>
              </a:xfrm>
              <a:prstGeom prst="line">
                <a:avLst/>
              </a:prstGeom>
              <a:noFill/>
              <a:ln w="12700">
                <a:solidFill>
                  <a:schemeClr val="tx1"/>
                </a:solidFill>
                <a:round/>
                <a:headEnd/>
                <a:tailEnd/>
              </a:ln>
            </p:spPr>
            <p:txBody>
              <a:bodyPr/>
              <a:lstStyle/>
              <a:p>
                <a:endParaRPr lang="en-US"/>
              </a:p>
            </p:txBody>
          </p:sp>
          <p:sp>
            <p:nvSpPr>
              <p:cNvPr id="37913" name="Line 22"/>
              <p:cNvSpPr>
                <a:spLocks noChangeShapeType="1"/>
              </p:cNvSpPr>
              <p:nvPr/>
            </p:nvSpPr>
            <p:spPr bwMode="auto">
              <a:xfrm flipV="1">
                <a:off x="1740" y="2992"/>
                <a:ext cx="0" cy="113"/>
              </a:xfrm>
              <a:prstGeom prst="line">
                <a:avLst/>
              </a:prstGeom>
              <a:noFill/>
              <a:ln w="12700">
                <a:solidFill>
                  <a:schemeClr val="tx1"/>
                </a:solidFill>
                <a:round/>
                <a:headEnd/>
                <a:tailEnd/>
              </a:ln>
            </p:spPr>
            <p:txBody>
              <a:bodyPr/>
              <a:lstStyle/>
              <a:p>
                <a:endParaRPr lang="en-US"/>
              </a:p>
            </p:txBody>
          </p:sp>
          <p:sp>
            <p:nvSpPr>
              <p:cNvPr id="37914" name="Line 23"/>
              <p:cNvSpPr>
                <a:spLocks noChangeShapeType="1"/>
              </p:cNvSpPr>
              <p:nvPr/>
            </p:nvSpPr>
            <p:spPr bwMode="auto">
              <a:xfrm flipV="1">
                <a:off x="1952" y="3137"/>
                <a:ext cx="0" cy="94"/>
              </a:xfrm>
              <a:prstGeom prst="line">
                <a:avLst/>
              </a:prstGeom>
              <a:noFill/>
              <a:ln w="12700">
                <a:solidFill>
                  <a:schemeClr val="tx1"/>
                </a:solidFill>
                <a:round/>
                <a:headEnd/>
                <a:tailEnd/>
              </a:ln>
            </p:spPr>
            <p:txBody>
              <a:bodyPr/>
              <a:lstStyle/>
              <a:p>
                <a:endParaRPr lang="en-US"/>
              </a:p>
            </p:txBody>
          </p:sp>
          <p:sp>
            <p:nvSpPr>
              <p:cNvPr id="37915" name="Line 24"/>
              <p:cNvSpPr>
                <a:spLocks noChangeShapeType="1"/>
              </p:cNvSpPr>
              <p:nvPr/>
            </p:nvSpPr>
            <p:spPr bwMode="auto">
              <a:xfrm flipV="1">
                <a:off x="1740" y="3381"/>
                <a:ext cx="0" cy="53"/>
              </a:xfrm>
              <a:prstGeom prst="line">
                <a:avLst/>
              </a:prstGeom>
              <a:noFill/>
              <a:ln w="12700">
                <a:solidFill>
                  <a:srgbClr val="000066"/>
                </a:solidFill>
                <a:round/>
                <a:headEnd/>
                <a:tailEnd/>
              </a:ln>
            </p:spPr>
            <p:txBody>
              <a:bodyPr/>
              <a:lstStyle/>
              <a:p>
                <a:endParaRPr lang="en-US"/>
              </a:p>
            </p:txBody>
          </p:sp>
          <p:sp>
            <p:nvSpPr>
              <p:cNvPr id="37916" name="Line 25"/>
              <p:cNvSpPr>
                <a:spLocks noChangeShapeType="1"/>
              </p:cNvSpPr>
              <p:nvPr/>
            </p:nvSpPr>
            <p:spPr bwMode="auto">
              <a:xfrm flipV="1">
                <a:off x="1950" y="3442"/>
                <a:ext cx="0" cy="53"/>
              </a:xfrm>
              <a:prstGeom prst="line">
                <a:avLst/>
              </a:prstGeom>
              <a:noFill/>
              <a:ln w="12700">
                <a:solidFill>
                  <a:srgbClr val="000066"/>
                </a:solidFill>
                <a:round/>
                <a:headEnd/>
                <a:tailEnd/>
              </a:ln>
            </p:spPr>
            <p:txBody>
              <a:bodyPr/>
              <a:lstStyle/>
              <a:p>
                <a:endParaRPr lang="en-US"/>
              </a:p>
            </p:txBody>
          </p:sp>
          <p:sp>
            <p:nvSpPr>
              <p:cNvPr id="37917" name="Line 26"/>
              <p:cNvSpPr>
                <a:spLocks noChangeShapeType="1"/>
              </p:cNvSpPr>
              <p:nvPr/>
            </p:nvSpPr>
            <p:spPr bwMode="auto">
              <a:xfrm flipV="1">
                <a:off x="2163" y="3450"/>
                <a:ext cx="0" cy="55"/>
              </a:xfrm>
              <a:prstGeom prst="line">
                <a:avLst/>
              </a:prstGeom>
              <a:noFill/>
              <a:ln w="12700">
                <a:solidFill>
                  <a:srgbClr val="000066"/>
                </a:solidFill>
                <a:round/>
                <a:headEnd/>
                <a:tailEnd/>
              </a:ln>
            </p:spPr>
            <p:txBody>
              <a:bodyPr/>
              <a:lstStyle/>
              <a:p>
                <a:endParaRPr lang="en-US"/>
              </a:p>
            </p:txBody>
          </p:sp>
          <p:sp>
            <p:nvSpPr>
              <p:cNvPr id="37918" name="Line 27"/>
              <p:cNvSpPr>
                <a:spLocks noChangeShapeType="1"/>
              </p:cNvSpPr>
              <p:nvPr/>
            </p:nvSpPr>
            <p:spPr bwMode="auto">
              <a:xfrm flipV="1">
                <a:off x="2165" y="3287"/>
                <a:ext cx="0" cy="94"/>
              </a:xfrm>
              <a:prstGeom prst="line">
                <a:avLst/>
              </a:prstGeom>
              <a:noFill/>
              <a:ln w="12700">
                <a:solidFill>
                  <a:schemeClr val="tx1"/>
                </a:solidFill>
                <a:round/>
                <a:headEnd/>
                <a:tailEnd/>
              </a:ln>
            </p:spPr>
            <p:txBody>
              <a:bodyPr/>
              <a:lstStyle/>
              <a:p>
                <a:endParaRPr lang="en-US"/>
              </a:p>
            </p:txBody>
          </p:sp>
          <p:sp>
            <p:nvSpPr>
              <p:cNvPr id="37919" name="Line 28"/>
              <p:cNvSpPr>
                <a:spLocks noChangeShapeType="1"/>
              </p:cNvSpPr>
              <p:nvPr/>
            </p:nvSpPr>
            <p:spPr bwMode="auto">
              <a:xfrm flipV="1">
                <a:off x="2378" y="3356"/>
                <a:ext cx="0" cy="94"/>
              </a:xfrm>
              <a:prstGeom prst="line">
                <a:avLst/>
              </a:prstGeom>
              <a:noFill/>
              <a:ln w="12700">
                <a:solidFill>
                  <a:schemeClr val="tx1"/>
                </a:solidFill>
                <a:round/>
                <a:headEnd/>
                <a:tailEnd/>
              </a:ln>
            </p:spPr>
            <p:txBody>
              <a:bodyPr/>
              <a:lstStyle/>
              <a:p>
                <a:endParaRPr lang="en-US"/>
              </a:p>
            </p:txBody>
          </p:sp>
          <p:sp>
            <p:nvSpPr>
              <p:cNvPr id="37920" name="Line 29"/>
              <p:cNvSpPr>
                <a:spLocks noChangeShapeType="1"/>
              </p:cNvSpPr>
              <p:nvPr/>
            </p:nvSpPr>
            <p:spPr bwMode="auto">
              <a:xfrm flipV="1">
                <a:off x="2581" y="3363"/>
                <a:ext cx="0" cy="96"/>
              </a:xfrm>
              <a:prstGeom prst="line">
                <a:avLst/>
              </a:prstGeom>
              <a:noFill/>
              <a:ln w="12700">
                <a:solidFill>
                  <a:schemeClr val="tx1"/>
                </a:solidFill>
                <a:round/>
                <a:headEnd/>
                <a:tailEnd/>
              </a:ln>
            </p:spPr>
            <p:txBody>
              <a:bodyPr/>
              <a:lstStyle/>
              <a:p>
                <a:endParaRPr lang="en-US"/>
              </a:p>
            </p:txBody>
          </p:sp>
          <p:sp>
            <p:nvSpPr>
              <p:cNvPr id="37921" name="Line 30"/>
              <p:cNvSpPr>
                <a:spLocks noChangeShapeType="1"/>
              </p:cNvSpPr>
              <p:nvPr/>
            </p:nvSpPr>
            <p:spPr bwMode="auto">
              <a:xfrm flipV="1">
                <a:off x="2799" y="3380"/>
                <a:ext cx="0" cy="78"/>
              </a:xfrm>
              <a:prstGeom prst="line">
                <a:avLst/>
              </a:prstGeom>
              <a:noFill/>
              <a:ln w="12700">
                <a:solidFill>
                  <a:schemeClr val="tx1"/>
                </a:solidFill>
                <a:round/>
                <a:headEnd/>
                <a:tailEnd/>
              </a:ln>
            </p:spPr>
            <p:txBody>
              <a:bodyPr/>
              <a:lstStyle/>
              <a:p>
                <a:endParaRPr lang="en-US"/>
              </a:p>
            </p:txBody>
          </p:sp>
          <p:sp>
            <p:nvSpPr>
              <p:cNvPr id="37922" name="Line 31"/>
              <p:cNvSpPr>
                <a:spLocks noChangeShapeType="1"/>
              </p:cNvSpPr>
              <p:nvPr/>
            </p:nvSpPr>
            <p:spPr bwMode="auto">
              <a:xfrm flipV="1">
                <a:off x="2381" y="3566"/>
                <a:ext cx="0" cy="39"/>
              </a:xfrm>
              <a:prstGeom prst="line">
                <a:avLst/>
              </a:prstGeom>
              <a:noFill/>
              <a:ln w="12700">
                <a:solidFill>
                  <a:srgbClr val="000066"/>
                </a:solidFill>
                <a:round/>
                <a:headEnd/>
                <a:tailEnd/>
              </a:ln>
            </p:spPr>
            <p:txBody>
              <a:bodyPr/>
              <a:lstStyle/>
              <a:p>
                <a:endParaRPr lang="en-US"/>
              </a:p>
            </p:txBody>
          </p:sp>
          <p:sp>
            <p:nvSpPr>
              <p:cNvPr id="37923" name="Line 32"/>
              <p:cNvSpPr>
                <a:spLocks noChangeShapeType="1"/>
              </p:cNvSpPr>
              <p:nvPr/>
            </p:nvSpPr>
            <p:spPr bwMode="auto">
              <a:xfrm flipV="1">
                <a:off x="2586" y="3589"/>
                <a:ext cx="0" cy="39"/>
              </a:xfrm>
              <a:prstGeom prst="line">
                <a:avLst/>
              </a:prstGeom>
              <a:noFill/>
              <a:ln w="12700">
                <a:solidFill>
                  <a:srgbClr val="000066"/>
                </a:solidFill>
                <a:round/>
                <a:headEnd/>
                <a:tailEnd/>
              </a:ln>
            </p:spPr>
            <p:txBody>
              <a:bodyPr/>
              <a:lstStyle/>
              <a:p>
                <a:endParaRPr lang="en-US"/>
              </a:p>
            </p:txBody>
          </p:sp>
          <p:sp>
            <p:nvSpPr>
              <p:cNvPr id="37924" name="Line 33"/>
              <p:cNvSpPr>
                <a:spLocks noChangeShapeType="1"/>
              </p:cNvSpPr>
              <p:nvPr/>
            </p:nvSpPr>
            <p:spPr bwMode="auto">
              <a:xfrm flipV="1">
                <a:off x="2794" y="3616"/>
                <a:ext cx="0" cy="39"/>
              </a:xfrm>
              <a:prstGeom prst="line">
                <a:avLst/>
              </a:prstGeom>
              <a:noFill/>
              <a:ln w="12700">
                <a:solidFill>
                  <a:srgbClr val="000066"/>
                </a:solidFill>
                <a:round/>
                <a:headEnd/>
                <a:tailEnd/>
              </a:ln>
            </p:spPr>
            <p:txBody>
              <a:bodyPr/>
              <a:lstStyle/>
              <a:p>
                <a:endParaRPr lang="en-US"/>
              </a:p>
            </p:txBody>
          </p:sp>
          <p:sp>
            <p:nvSpPr>
              <p:cNvPr id="37925" name="Line 34"/>
              <p:cNvSpPr>
                <a:spLocks noChangeShapeType="1"/>
              </p:cNvSpPr>
              <p:nvPr/>
            </p:nvSpPr>
            <p:spPr bwMode="auto">
              <a:xfrm flipV="1">
                <a:off x="3009" y="3647"/>
                <a:ext cx="0" cy="39"/>
              </a:xfrm>
              <a:prstGeom prst="line">
                <a:avLst/>
              </a:prstGeom>
              <a:noFill/>
              <a:ln w="12700">
                <a:solidFill>
                  <a:srgbClr val="000066"/>
                </a:solidFill>
                <a:round/>
                <a:headEnd/>
                <a:tailEnd/>
              </a:ln>
            </p:spPr>
            <p:txBody>
              <a:bodyPr/>
              <a:lstStyle/>
              <a:p>
                <a:endParaRPr lang="en-US"/>
              </a:p>
            </p:txBody>
          </p:sp>
          <p:sp>
            <p:nvSpPr>
              <p:cNvPr id="37926" name="Line 35"/>
              <p:cNvSpPr>
                <a:spLocks noChangeShapeType="1"/>
              </p:cNvSpPr>
              <p:nvPr/>
            </p:nvSpPr>
            <p:spPr bwMode="auto">
              <a:xfrm flipV="1">
                <a:off x="3220" y="3644"/>
                <a:ext cx="0" cy="39"/>
              </a:xfrm>
              <a:prstGeom prst="line">
                <a:avLst/>
              </a:prstGeom>
              <a:noFill/>
              <a:ln w="12700">
                <a:solidFill>
                  <a:srgbClr val="000066"/>
                </a:solidFill>
                <a:round/>
                <a:headEnd/>
                <a:tailEnd/>
              </a:ln>
            </p:spPr>
            <p:txBody>
              <a:bodyPr/>
              <a:lstStyle/>
              <a:p>
                <a:endParaRPr lang="en-US"/>
              </a:p>
            </p:txBody>
          </p:sp>
          <p:sp>
            <p:nvSpPr>
              <p:cNvPr id="37927" name="Line 36"/>
              <p:cNvSpPr>
                <a:spLocks noChangeShapeType="1"/>
              </p:cNvSpPr>
              <p:nvPr/>
            </p:nvSpPr>
            <p:spPr bwMode="auto">
              <a:xfrm flipV="1">
                <a:off x="3435" y="3674"/>
                <a:ext cx="0" cy="39"/>
              </a:xfrm>
              <a:prstGeom prst="line">
                <a:avLst/>
              </a:prstGeom>
              <a:noFill/>
              <a:ln w="12700">
                <a:solidFill>
                  <a:srgbClr val="000066"/>
                </a:solidFill>
                <a:round/>
                <a:headEnd/>
                <a:tailEnd/>
              </a:ln>
            </p:spPr>
            <p:txBody>
              <a:bodyPr/>
              <a:lstStyle/>
              <a:p>
                <a:endParaRPr lang="en-US"/>
              </a:p>
            </p:txBody>
          </p:sp>
          <p:sp>
            <p:nvSpPr>
              <p:cNvPr id="37928" name="Line 37"/>
              <p:cNvSpPr>
                <a:spLocks noChangeShapeType="1"/>
              </p:cNvSpPr>
              <p:nvPr/>
            </p:nvSpPr>
            <p:spPr bwMode="auto">
              <a:xfrm flipV="1">
                <a:off x="3010" y="3413"/>
                <a:ext cx="0" cy="78"/>
              </a:xfrm>
              <a:prstGeom prst="line">
                <a:avLst/>
              </a:prstGeom>
              <a:noFill/>
              <a:ln w="12700">
                <a:solidFill>
                  <a:schemeClr val="tx1"/>
                </a:solidFill>
                <a:round/>
                <a:headEnd/>
                <a:tailEnd/>
              </a:ln>
            </p:spPr>
            <p:txBody>
              <a:bodyPr/>
              <a:lstStyle/>
              <a:p>
                <a:endParaRPr lang="en-US"/>
              </a:p>
            </p:txBody>
          </p:sp>
          <p:sp>
            <p:nvSpPr>
              <p:cNvPr id="37929" name="Line 38"/>
              <p:cNvSpPr>
                <a:spLocks noChangeShapeType="1"/>
              </p:cNvSpPr>
              <p:nvPr/>
            </p:nvSpPr>
            <p:spPr bwMode="auto">
              <a:xfrm flipV="1">
                <a:off x="3222" y="3438"/>
                <a:ext cx="0" cy="73"/>
              </a:xfrm>
              <a:prstGeom prst="line">
                <a:avLst/>
              </a:prstGeom>
              <a:noFill/>
              <a:ln w="12700">
                <a:solidFill>
                  <a:schemeClr val="tx1"/>
                </a:solidFill>
                <a:round/>
                <a:headEnd/>
                <a:tailEnd/>
              </a:ln>
            </p:spPr>
            <p:txBody>
              <a:bodyPr/>
              <a:lstStyle/>
              <a:p>
                <a:endParaRPr lang="en-US"/>
              </a:p>
            </p:txBody>
          </p:sp>
          <p:sp>
            <p:nvSpPr>
              <p:cNvPr id="37930" name="Line 39"/>
              <p:cNvSpPr>
                <a:spLocks noChangeShapeType="1"/>
              </p:cNvSpPr>
              <p:nvPr/>
            </p:nvSpPr>
            <p:spPr bwMode="auto">
              <a:xfrm flipV="1">
                <a:off x="3430" y="3466"/>
                <a:ext cx="0" cy="66"/>
              </a:xfrm>
              <a:prstGeom prst="line">
                <a:avLst/>
              </a:prstGeom>
              <a:noFill/>
              <a:ln w="12700">
                <a:solidFill>
                  <a:schemeClr val="tx1"/>
                </a:solidFill>
                <a:round/>
                <a:headEnd/>
                <a:tailEnd/>
              </a:ln>
            </p:spPr>
            <p:txBody>
              <a:bodyPr/>
              <a:lstStyle/>
              <a:p>
                <a:endParaRPr lang="en-US"/>
              </a:p>
            </p:txBody>
          </p:sp>
          <p:sp>
            <p:nvSpPr>
              <p:cNvPr id="37931" name="Line 40"/>
              <p:cNvSpPr>
                <a:spLocks noChangeShapeType="1"/>
              </p:cNvSpPr>
              <p:nvPr/>
            </p:nvSpPr>
            <p:spPr bwMode="auto">
              <a:xfrm flipH="1" flipV="1">
                <a:off x="2372" y="2263"/>
                <a:ext cx="2" cy="209"/>
              </a:xfrm>
              <a:prstGeom prst="line">
                <a:avLst/>
              </a:prstGeom>
              <a:noFill/>
              <a:ln w="12700">
                <a:solidFill>
                  <a:srgbClr val="FF0000"/>
                </a:solidFill>
                <a:round/>
                <a:headEnd/>
                <a:tailEnd/>
              </a:ln>
            </p:spPr>
            <p:txBody>
              <a:bodyPr/>
              <a:lstStyle/>
              <a:p>
                <a:endParaRPr lang="en-US"/>
              </a:p>
            </p:txBody>
          </p:sp>
          <p:sp>
            <p:nvSpPr>
              <p:cNvPr id="37932" name="Line 41"/>
              <p:cNvSpPr>
                <a:spLocks noChangeShapeType="1"/>
              </p:cNvSpPr>
              <p:nvPr/>
            </p:nvSpPr>
            <p:spPr bwMode="auto">
              <a:xfrm flipV="1">
                <a:off x="2579" y="2321"/>
                <a:ext cx="0" cy="180"/>
              </a:xfrm>
              <a:prstGeom prst="line">
                <a:avLst/>
              </a:prstGeom>
              <a:noFill/>
              <a:ln w="12700">
                <a:solidFill>
                  <a:srgbClr val="FF0000"/>
                </a:solidFill>
                <a:round/>
                <a:headEnd/>
                <a:tailEnd/>
              </a:ln>
            </p:spPr>
            <p:txBody>
              <a:bodyPr/>
              <a:lstStyle/>
              <a:p>
                <a:endParaRPr lang="en-US"/>
              </a:p>
            </p:txBody>
          </p:sp>
          <p:sp>
            <p:nvSpPr>
              <p:cNvPr id="37933" name="Line 42"/>
              <p:cNvSpPr>
                <a:spLocks noChangeShapeType="1"/>
              </p:cNvSpPr>
              <p:nvPr/>
            </p:nvSpPr>
            <p:spPr bwMode="auto">
              <a:xfrm flipV="1">
                <a:off x="2790" y="2434"/>
                <a:ext cx="0" cy="192"/>
              </a:xfrm>
              <a:prstGeom prst="line">
                <a:avLst/>
              </a:prstGeom>
              <a:noFill/>
              <a:ln w="12700">
                <a:solidFill>
                  <a:srgbClr val="FF0000"/>
                </a:solidFill>
                <a:round/>
                <a:headEnd/>
                <a:tailEnd/>
              </a:ln>
            </p:spPr>
            <p:txBody>
              <a:bodyPr/>
              <a:lstStyle/>
              <a:p>
                <a:endParaRPr lang="en-US"/>
              </a:p>
            </p:txBody>
          </p:sp>
          <p:sp>
            <p:nvSpPr>
              <p:cNvPr id="37934" name="Line 43"/>
              <p:cNvSpPr>
                <a:spLocks noChangeShapeType="1"/>
              </p:cNvSpPr>
              <p:nvPr/>
            </p:nvSpPr>
            <p:spPr bwMode="auto">
              <a:xfrm flipV="1">
                <a:off x="2997" y="2520"/>
                <a:ext cx="0" cy="181"/>
              </a:xfrm>
              <a:prstGeom prst="line">
                <a:avLst/>
              </a:prstGeom>
              <a:noFill/>
              <a:ln w="12700">
                <a:solidFill>
                  <a:srgbClr val="FF0000"/>
                </a:solidFill>
                <a:round/>
                <a:headEnd/>
                <a:tailEnd/>
              </a:ln>
            </p:spPr>
            <p:txBody>
              <a:bodyPr/>
              <a:lstStyle/>
              <a:p>
                <a:endParaRPr lang="en-US"/>
              </a:p>
            </p:txBody>
          </p:sp>
          <p:sp>
            <p:nvSpPr>
              <p:cNvPr id="37935" name="Line 44"/>
              <p:cNvSpPr>
                <a:spLocks noChangeShapeType="1"/>
              </p:cNvSpPr>
              <p:nvPr/>
            </p:nvSpPr>
            <p:spPr bwMode="auto">
              <a:xfrm flipV="1">
                <a:off x="3215" y="2595"/>
                <a:ext cx="0" cy="192"/>
              </a:xfrm>
              <a:prstGeom prst="line">
                <a:avLst/>
              </a:prstGeom>
              <a:noFill/>
              <a:ln w="12700">
                <a:solidFill>
                  <a:srgbClr val="FF0000"/>
                </a:solidFill>
                <a:round/>
                <a:headEnd/>
                <a:tailEnd/>
              </a:ln>
            </p:spPr>
            <p:txBody>
              <a:bodyPr/>
              <a:lstStyle/>
              <a:p>
                <a:endParaRPr lang="en-US"/>
              </a:p>
            </p:txBody>
          </p:sp>
          <p:sp>
            <p:nvSpPr>
              <p:cNvPr id="37936" name="Line 45"/>
              <p:cNvSpPr>
                <a:spLocks noChangeShapeType="1"/>
              </p:cNvSpPr>
              <p:nvPr/>
            </p:nvSpPr>
            <p:spPr bwMode="auto">
              <a:xfrm flipV="1">
                <a:off x="3430" y="2655"/>
                <a:ext cx="0" cy="185"/>
              </a:xfrm>
              <a:prstGeom prst="line">
                <a:avLst/>
              </a:prstGeom>
              <a:noFill/>
              <a:ln w="12700">
                <a:solidFill>
                  <a:srgbClr val="FF0000"/>
                </a:solidFill>
                <a:round/>
                <a:headEnd/>
                <a:tailEnd/>
              </a:ln>
            </p:spPr>
            <p:txBody>
              <a:bodyPr/>
              <a:lstStyle/>
              <a:p>
                <a:endParaRPr lang="en-US"/>
              </a:p>
            </p:txBody>
          </p:sp>
          <p:sp>
            <p:nvSpPr>
              <p:cNvPr id="37937" name="Line 46"/>
              <p:cNvSpPr>
                <a:spLocks noChangeShapeType="1"/>
              </p:cNvSpPr>
              <p:nvPr/>
            </p:nvSpPr>
            <p:spPr bwMode="auto">
              <a:xfrm flipV="1">
                <a:off x="3847" y="2728"/>
                <a:ext cx="0" cy="178"/>
              </a:xfrm>
              <a:prstGeom prst="line">
                <a:avLst/>
              </a:prstGeom>
              <a:noFill/>
              <a:ln w="12700">
                <a:solidFill>
                  <a:srgbClr val="FF0000"/>
                </a:solidFill>
                <a:round/>
                <a:headEnd/>
                <a:tailEnd/>
              </a:ln>
            </p:spPr>
            <p:txBody>
              <a:bodyPr/>
              <a:lstStyle/>
              <a:p>
                <a:endParaRPr lang="en-US"/>
              </a:p>
            </p:txBody>
          </p:sp>
          <p:sp>
            <p:nvSpPr>
              <p:cNvPr id="37938" name="Line 47"/>
              <p:cNvSpPr>
                <a:spLocks noChangeShapeType="1"/>
              </p:cNvSpPr>
              <p:nvPr/>
            </p:nvSpPr>
            <p:spPr bwMode="auto">
              <a:xfrm flipV="1">
                <a:off x="4270" y="2696"/>
                <a:ext cx="0" cy="209"/>
              </a:xfrm>
              <a:prstGeom prst="line">
                <a:avLst/>
              </a:prstGeom>
              <a:noFill/>
              <a:ln w="12700">
                <a:solidFill>
                  <a:srgbClr val="FF0000"/>
                </a:solidFill>
                <a:round/>
                <a:headEnd/>
                <a:tailEnd/>
              </a:ln>
            </p:spPr>
            <p:txBody>
              <a:bodyPr/>
              <a:lstStyle/>
              <a:p>
                <a:endParaRPr lang="en-US"/>
              </a:p>
            </p:txBody>
          </p:sp>
          <p:sp>
            <p:nvSpPr>
              <p:cNvPr id="37939" name="Line 48"/>
              <p:cNvSpPr>
                <a:spLocks noChangeShapeType="1"/>
              </p:cNvSpPr>
              <p:nvPr/>
            </p:nvSpPr>
            <p:spPr bwMode="auto">
              <a:xfrm flipV="1">
                <a:off x="4688" y="2776"/>
                <a:ext cx="0" cy="200"/>
              </a:xfrm>
              <a:prstGeom prst="line">
                <a:avLst/>
              </a:prstGeom>
              <a:noFill/>
              <a:ln w="12700">
                <a:solidFill>
                  <a:srgbClr val="FF0000"/>
                </a:solidFill>
                <a:round/>
                <a:headEnd/>
                <a:tailEnd/>
              </a:ln>
            </p:spPr>
            <p:txBody>
              <a:bodyPr/>
              <a:lstStyle/>
              <a:p>
                <a:endParaRPr lang="en-US"/>
              </a:p>
            </p:txBody>
          </p:sp>
          <p:sp>
            <p:nvSpPr>
              <p:cNvPr id="37940" name="Line 49"/>
              <p:cNvSpPr>
                <a:spLocks noChangeShapeType="1"/>
              </p:cNvSpPr>
              <p:nvPr/>
            </p:nvSpPr>
            <p:spPr bwMode="auto">
              <a:xfrm flipV="1">
                <a:off x="5114" y="2790"/>
                <a:ext cx="0" cy="210"/>
              </a:xfrm>
              <a:prstGeom prst="line">
                <a:avLst/>
              </a:prstGeom>
              <a:noFill/>
              <a:ln w="12700">
                <a:solidFill>
                  <a:srgbClr val="FF0000"/>
                </a:solidFill>
                <a:round/>
                <a:headEnd/>
                <a:tailEnd/>
              </a:ln>
            </p:spPr>
            <p:txBody>
              <a:bodyPr/>
              <a:lstStyle/>
              <a:p>
                <a:endParaRPr lang="en-US"/>
              </a:p>
            </p:txBody>
          </p:sp>
          <p:sp>
            <p:nvSpPr>
              <p:cNvPr id="37941" name="Line 50"/>
              <p:cNvSpPr>
                <a:spLocks noChangeShapeType="1"/>
              </p:cNvSpPr>
              <p:nvPr/>
            </p:nvSpPr>
            <p:spPr bwMode="auto">
              <a:xfrm flipV="1">
                <a:off x="3851" y="3539"/>
                <a:ext cx="0" cy="66"/>
              </a:xfrm>
              <a:prstGeom prst="line">
                <a:avLst/>
              </a:prstGeom>
              <a:noFill/>
              <a:ln w="12700">
                <a:solidFill>
                  <a:schemeClr val="tx1"/>
                </a:solidFill>
                <a:round/>
                <a:headEnd/>
                <a:tailEnd/>
              </a:ln>
            </p:spPr>
            <p:txBody>
              <a:bodyPr/>
              <a:lstStyle/>
              <a:p>
                <a:endParaRPr lang="en-US"/>
              </a:p>
            </p:txBody>
          </p:sp>
          <p:sp>
            <p:nvSpPr>
              <p:cNvPr id="37942" name="Line 51"/>
              <p:cNvSpPr>
                <a:spLocks noChangeShapeType="1"/>
              </p:cNvSpPr>
              <p:nvPr/>
            </p:nvSpPr>
            <p:spPr bwMode="auto">
              <a:xfrm flipV="1">
                <a:off x="4276" y="3536"/>
                <a:ext cx="0" cy="80"/>
              </a:xfrm>
              <a:prstGeom prst="line">
                <a:avLst/>
              </a:prstGeom>
              <a:noFill/>
              <a:ln w="12700">
                <a:solidFill>
                  <a:schemeClr val="tx1"/>
                </a:solidFill>
                <a:round/>
                <a:headEnd/>
                <a:tailEnd/>
              </a:ln>
            </p:spPr>
            <p:txBody>
              <a:bodyPr/>
              <a:lstStyle/>
              <a:p>
                <a:endParaRPr lang="en-US"/>
              </a:p>
            </p:txBody>
          </p:sp>
          <p:sp>
            <p:nvSpPr>
              <p:cNvPr id="37943" name="Line 52"/>
              <p:cNvSpPr>
                <a:spLocks noChangeShapeType="1"/>
              </p:cNvSpPr>
              <p:nvPr/>
            </p:nvSpPr>
            <p:spPr bwMode="auto">
              <a:xfrm flipV="1">
                <a:off x="5117" y="3437"/>
                <a:ext cx="0" cy="88"/>
              </a:xfrm>
              <a:prstGeom prst="line">
                <a:avLst/>
              </a:prstGeom>
              <a:noFill/>
              <a:ln w="12700">
                <a:solidFill>
                  <a:schemeClr val="tx1"/>
                </a:solidFill>
                <a:round/>
                <a:headEnd/>
                <a:tailEnd/>
              </a:ln>
            </p:spPr>
            <p:txBody>
              <a:bodyPr/>
              <a:lstStyle/>
              <a:p>
                <a:endParaRPr lang="en-US"/>
              </a:p>
            </p:txBody>
          </p:sp>
          <p:sp>
            <p:nvSpPr>
              <p:cNvPr id="37944" name="Line 53"/>
              <p:cNvSpPr>
                <a:spLocks noChangeShapeType="1"/>
              </p:cNvSpPr>
              <p:nvPr/>
            </p:nvSpPr>
            <p:spPr bwMode="auto">
              <a:xfrm flipV="1">
                <a:off x="4694" y="3528"/>
                <a:ext cx="0" cy="80"/>
              </a:xfrm>
              <a:prstGeom prst="line">
                <a:avLst/>
              </a:prstGeom>
              <a:noFill/>
              <a:ln w="12700">
                <a:solidFill>
                  <a:schemeClr val="tx1"/>
                </a:solidFill>
                <a:round/>
                <a:headEnd/>
                <a:tailEnd/>
              </a:ln>
            </p:spPr>
            <p:txBody>
              <a:bodyPr/>
              <a:lstStyle/>
              <a:p>
                <a:endParaRPr lang="en-US"/>
              </a:p>
            </p:txBody>
          </p:sp>
          <p:sp>
            <p:nvSpPr>
              <p:cNvPr id="37945" name="Line 54"/>
              <p:cNvSpPr>
                <a:spLocks noChangeShapeType="1"/>
              </p:cNvSpPr>
              <p:nvPr/>
            </p:nvSpPr>
            <p:spPr bwMode="auto">
              <a:xfrm flipV="1">
                <a:off x="4279" y="3694"/>
                <a:ext cx="0" cy="39"/>
              </a:xfrm>
              <a:prstGeom prst="line">
                <a:avLst/>
              </a:prstGeom>
              <a:noFill/>
              <a:ln w="12700">
                <a:solidFill>
                  <a:srgbClr val="000066"/>
                </a:solidFill>
                <a:round/>
                <a:headEnd/>
                <a:tailEnd/>
              </a:ln>
            </p:spPr>
            <p:txBody>
              <a:bodyPr/>
              <a:lstStyle/>
              <a:p>
                <a:endParaRPr lang="en-US"/>
              </a:p>
            </p:txBody>
          </p:sp>
          <p:sp>
            <p:nvSpPr>
              <p:cNvPr id="37946" name="Line 55"/>
              <p:cNvSpPr>
                <a:spLocks noChangeShapeType="1"/>
              </p:cNvSpPr>
              <p:nvPr/>
            </p:nvSpPr>
            <p:spPr bwMode="auto">
              <a:xfrm flipV="1">
                <a:off x="4694" y="3684"/>
                <a:ext cx="0" cy="39"/>
              </a:xfrm>
              <a:prstGeom prst="line">
                <a:avLst/>
              </a:prstGeom>
              <a:noFill/>
              <a:ln w="12700">
                <a:solidFill>
                  <a:srgbClr val="000066"/>
                </a:solidFill>
                <a:round/>
                <a:headEnd/>
                <a:tailEnd/>
              </a:ln>
            </p:spPr>
            <p:txBody>
              <a:bodyPr/>
              <a:lstStyle/>
              <a:p>
                <a:endParaRPr lang="en-US"/>
              </a:p>
            </p:txBody>
          </p:sp>
          <p:sp>
            <p:nvSpPr>
              <p:cNvPr id="37947" name="Line 56"/>
              <p:cNvSpPr>
                <a:spLocks noChangeShapeType="1"/>
              </p:cNvSpPr>
              <p:nvPr/>
            </p:nvSpPr>
            <p:spPr bwMode="auto">
              <a:xfrm flipV="1">
                <a:off x="5115" y="3602"/>
                <a:ext cx="0" cy="39"/>
              </a:xfrm>
              <a:prstGeom prst="line">
                <a:avLst/>
              </a:prstGeom>
              <a:noFill/>
              <a:ln w="12700">
                <a:solidFill>
                  <a:srgbClr val="000066"/>
                </a:solidFill>
                <a:round/>
                <a:headEnd/>
                <a:tailEnd/>
              </a:ln>
            </p:spPr>
            <p:txBody>
              <a:bodyPr/>
              <a:lstStyle/>
              <a:p>
                <a:endParaRPr lang="en-US"/>
              </a:p>
            </p:txBody>
          </p:sp>
          <p:sp>
            <p:nvSpPr>
              <p:cNvPr id="37948" name="Line 57"/>
              <p:cNvSpPr>
                <a:spLocks noChangeShapeType="1"/>
              </p:cNvSpPr>
              <p:nvPr/>
            </p:nvSpPr>
            <p:spPr bwMode="auto">
              <a:xfrm flipV="1">
                <a:off x="3851" y="3676"/>
                <a:ext cx="0" cy="39"/>
              </a:xfrm>
              <a:prstGeom prst="line">
                <a:avLst/>
              </a:prstGeom>
              <a:noFill/>
              <a:ln w="12700">
                <a:solidFill>
                  <a:srgbClr val="000066"/>
                </a:solidFill>
                <a:round/>
                <a:headEnd/>
                <a:tailEnd/>
              </a:ln>
            </p:spPr>
            <p:txBody>
              <a:bodyPr/>
              <a:lstStyle/>
              <a:p>
                <a:endParaRPr lang="en-US"/>
              </a:p>
            </p:txBody>
          </p:sp>
          <p:sp>
            <p:nvSpPr>
              <p:cNvPr id="37949" name="Rectangle 58"/>
              <p:cNvSpPr>
                <a:spLocks noChangeArrowheads="1"/>
              </p:cNvSpPr>
              <p:nvPr/>
            </p:nvSpPr>
            <p:spPr bwMode="auto">
              <a:xfrm>
                <a:off x="793" y="587"/>
                <a:ext cx="4428" cy="3165"/>
              </a:xfrm>
              <a:prstGeom prst="rect">
                <a:avLst/>
              </a:prstGeom>
              <a:noFill/>
              <a:ln w="9525">
                <a:noFill/>
                <a:miter lim="800000"/>
                <a:headEnd/>
                <a:tailEnd/>
              </a:ln>
            </p:spPr>
            <p:txBody>
              <a:bodyPr/>
              <a:lstStyle/>
              <a:p>
                <a:endParaRPr lang="en-US"/>
              </a:p>
            </p:txBody>
          </p:sp>
          <p:sp>
            <p:nvSpPr>
              <p:cNvPr id="37950" name="Rectangle 59"/>
              <p:cNvSpPr>
                <a:spLocks noChangeArrowheads="1"/>
              </p:cNvSpPr>
              <p:nvPr/>
            </p:nvSpPr>
            <p:spPr bwMode="auto">
              <a:xfrm>
                <a:off x="793" y="587"/>
                <a:ext cx="4428" cy="3165"/>
              </a:xfrm>
              <a:prstGeom prst="rect">
                <a:avLst/>
              </a:prstGeom>
              <a:noFill/>
              <a:ln w="11113">
                <a:solidFill>
                  <a:srgbClr val="000000"/>
                </a:solidFill>
                <a:miter lim="800000"/>
                <a:headEnd/>
                <a:tailEnd/>
              </a:ln>
            </p:spPr>
            <p:txBody>
              <a:bodyPr/>
              <a:lstStyle/>
              <a:p>
                <a:endParaRPr lang="en-US"/>
              </a:p>
            </p:txBody>
          </p:sp>
          <p:sp>
            <p:nvSpPr>
              <p:cNvPr id="37951" name="Line 60"/>
              <p:cNvSpPr>
                <a:spLocks noChangeShapeType="1"/>
              </p:cNvSpPr>
              <p:nvPr/>
            </p:nvSpPr>
            <p:spPr bwMode="auto">
              <a:xfrm>
                <a:off x="793" y="587"/>
                <a:ext cx="1" cy="3165"/>
              </a:xfrm>
              <a:prstGeom prst="line">
                <a:avLst/>
              </a:prstGeom>
              <a:noFill/>
              <a:ln w="11113">
                <a:solidFill>
                  <a:srgbClr val="000000"/>
                </a:solidFill>
                <a:round/>
                <a:headEnd/>
                <a:tailEnd/>
              </a:ln>
            </p:spPr>
            <p:txBody>
              <a:bodyPr/>
              <a:lstStyle/>
              <a:p>
                <a:endParaRPr lang="en-US"/>
              </a:p>
            </p:txBody>
          </p:sp>
          <p:sp>
            <p:nvSpPr>
              <p:cNvPr id="37952" name="Line 61"/>
              <p:cNvSpPr>
                <a:spLocks noChangeShapeType="1"/>
              </p:cNvSpPr>
              <p:nvPr/>
            </p:nvSpPr>
            <p:spPr bwMode="auto">
              <a:xfrm>
                <a:off x="749" y="3759"/>
                <a:ext cx="44" cy="1"/>
              </a:xfrm>
              <a:prstGeom prst="line">
                <a:avLst/>
              </a:prstGeom>
              <a:noFill/>
              <a:ln w="11113">
                <a:solidFill>
                  <a:srgbClr val="000000"/>
                </a:solidFill>
                <a:round/>
                <a:headEnd/>
                <a:tailEnd/>
              </a:ln>
            </p:spPr>
            <p:txBody>
              <a:bodyPr/>
              <a:lstStyle/>
              <a:p>
                <a:endParaRPr lang="en-US"/>
              </a:p>
            </p:txBody>
          </p:sp>
          <p:sp>
            <p:nvSpPr>
              <p:cNvPr id="37953" name="Line 62"/>
              <p:cNvSpPr>
                <a:spLocks noChangeShapeType="1"/>
              </p:cNvSpPr>
              <p:nvPr/>
            </p:nvSpPr>
            <p:spPr bwMode="auto">
              <a:xfrm>
                <a:off x="749" y="3302"/>
                <a:ext cx="44" cy="1"/>
              </a:xfrm>
              <a:prstGeom prst="line">
                <a:avLst/>
              </a:prstGeom>
              <a:noFill/>
              <a:ln w="11113">
                <a:solidFill>
                  <a:srgbClr val="000000"/>
                </a:solidFill>
                <a:round/>
                <a:headEnd/>
                <a:tailEnd/>
              </a:ln>
            </p:spPr>
            <p:txBody>
              <a:bodyPr/>
              <a:lstStyle/>
              <a:p>
                <a:endParaRPr lang="en-US"/>
              </a:p>
            </p:txBody>
          </p:sp>
          <p:sp>
            <p:nvSpPr>
              <p:cNvPr id="37954" name="Line 63"/>
              <p:cNvSpPr>
                <a:spLocks noChangeShapeType="1"/>
              </p:cNvSpPr>
              <p:nvPr/>
            </p:nvSpPr>
            <p:spPr bwMode="auto">
              <a:xfrm>
                <a:off x="749" y="2844"/>
                <a:ext cx="44" cy="1"/>
              </a:xfrm>
              <a:prstGeom prst="line">
                <a:avLst/>
              </a:prstGeom>
              <a:noFill/>
              <a:ln w="11113">
                <a:solidFill>
                  <a:srgbClr val="000000"/>
                </a:solidFill>
                <a:round/>
                <a:headEnd/>
                <a:tailEnd/>
              </a:ln>
            </p:spPr>
            <p:txBody>
              <a:bodyPr/>
              <a:lstStyle/>
              <a:p>
                <a:endParaRPr lang="en-US"/>
              </a:p>
            </p:txBody>
          </p:sp>
          <p:sp>
            <p:nvSpPr>
              <p:cNvPr id="37955" name="Line 64"/>
              <p:cNvSpPr>
                <a:spLocks noChangeShapeType="1"/>
              </p:cNvSpPr>
              <p:nvPr/>
            </p:nvSpPr>
            <p:spPr bwMode="auto">
              <a:xfrm>
                <a:off x="749" y="2394"/>
                <a:ext cx="44" cy="1"/>
              </a:xfrm>
              <a:prstGeom prst="line">
                <a:avLst/>
              </a:prstGeom>
              <a:noFill/>
              <a:ln w="11113">
                <a:solidFill>
                  <a:srgbClr val="000000"/>
                </a:solidFill>
                <a:round/>
                <a:headEnd/>
                <a:tailEnd/>
              </a:ln>
            </p:spPr>
            <p:txBody>
              <a:bodyPr/>
              <a:lstStyle/>
              <a:p>
                <a:endParaRPr lang="en-US"/>
              </a:p>
            </p:txBody>
          </p:sp>
          <p:sp>
            <p:nvSpPr>
              <p:cNvPr id="37956" name="Line 65"/>
              <p:cNvSpPr>
                <a:spLocks noChangeShapeType="1"/>
              </p:cNvSpPr>
              <p:nvPr/>
            </p:nvSpPr>
            <p:spPr bwMode="auto">
              <a:xfrm>
                <a:off x="749" y="1944"/>
                <a:ext cx="44" cy="1"/>
              </a:xfrm>
              <a:prstGeom prst="line">
                <a:avLst/>
              </a:prstGeom>
              <a:noFill/>
              <a:ln w="11113">
                <a:solidFill>
                  <a:srgbClr val="000000"/>
                </a:solidFill>
                <a:round/>
                <a:headEnd/>
                <a:tailEnd/>
              </a:ln>
            </p:spPr>
            <p:txBody>
              <a:bodyPr/>
              <a:lstStyle/>
              <a:p>
                <a:endParaRPr lang="en-US"/>
              </a:p>
            </p:txBody>
          </p:sp>
          <p:sp>
            <p:nvSpPr>
              <p:cNvPr id="37957" name="Line 66"/>
              <p:cNvSpPr>
                <a:spLocks noChangeShapeType="1"/>
              </p:cNvSpPr>
              <p:nvPr/>
            </p:nvSpPr>
            <p:spPr bwMode="auto">
              <a:xfrm>
                <a:off x="749" y="1495"/>
                <a:ext cx="44" cy="1"/>
              </a:xfrm>
              <a:prstGeom prst="line">
                <a:avLst/>
              </a:prstGeom>
              <a:noFill/>
              <a:ln w="11113">
                <a:solidFill>
                  <a:srgbClr val="000000"/>
                </a:solidFill>
                <a:round/>
                <a:headEnd/>
                <a:tailEnd/>
              </a:ln>
            </p:spPr>
            <p:txBody>
              <a:bodyPr/>
              <a:lstStyle/>
              <a:p>
                <a:endParaRPr lang="en-US"/>
              </a:p>
            </p:txBody>
          </p:sp>
          <p:sp>
            <p:nvSpPr>
              <p:cNvPr id="37958" name="Line 67"/>
              <p:cNvSpPr>
                <a:spLocks noChangeShapeType="1"/>
              </p:cNvSpPr>
              <p:nvPr/>
            </p:nvSpPr>
            <p:spPr bwMode="auto">
              <a:xfrm>
                <a:off x="749" y="1036"/>
                <a:ext cx="44" cy="1"/>
              </a:xfrm>
              <a:prstGeom prst="line">
                <a:avLst/>
              </a:prstGeom>
              <a:noFill/>
              <a:ln w="11113">
                <a:solidFill>
                  <a:srgbClr val="000000"/>
                </a:solidFill>
                <a:round/>
                <a:headEnd/>
                <a:tailEnd/>
              </a:ln>
            </p:spPr>
            <p:txBody>
              <a:bodyPr/>
              <a:lstStyle/>
              <a:p>
                <a:endParaRPr lang="en-US"/>
              </a:p>
            </p:txBody>
          </p:sp>
          <p:sp>
            <p:nvSpPr>
              <p:cNvPr id="37959" name="Line 68"/>
              <p:cNvSpPr>
                <a:spLocks noChangeShapeType="1"/>
              </p:cNvSpPr>
              <p:nvPr/>
            </p:nvSpPr>
            <p:spPr bwMode="auto">
              <a:xfrm>
                <a:off x="749" y="587"/>
                <a:ext cx="44" cy="1"/>
              </a:xfrm>
              <a:prstGeom prst="line">
                <a:avLst/>
              </a:prstGeom>
              <a:noFill/>
              <a:ln w="11113">
                <a:solidFill>
                  <a:srgbClr val="000000"/>
                </a:solidFill>
                <a:round/>
                <a:headEnd/>
                <a:tailEnd/>
              </a:ln>
            </p:spPr>
            <p:txBody>
              <a:bodyPr/>
              <a:lstStyle/>
              <a:p>
                <a:endParaRPr lang="en-US"/>
              </a:p>
            </p:txBody>
          </p:sp>
          <p:sp>
            <p:nvSpPr>
              <p:cNvPr id="37960" name="Freeform 69"/>
              <p:cNvSpPr>
                <a:spLocks/>
              </p:cNvSpPr>
              <p:nvPr/>
            </p:nvSpPr>
            <p:spPr bwMode="auto">
              <a:xfrm>
                <a:off x="895" y="2022"/>
                <a:ext cx="4224" cy="1678"/>
              </a:xfrm>
              <a:custGeom>
                <a:avLst/>
                <a:gdLst>
                  <a:gd name="T0" fmla="*/ 0 w 576"/>
                  <a:gd name="T1" fmla="*/ 0 h 194"/>
                  <a:gd name="T2" fmla="*/ 1562 w 576"/>
                  <a:gd name="T3" fmla="*/ 4792 h 194"/>
                  <a:gd name="T4" fmla="*/ 3117 w 576"/>
                  <a:gd name="T5" fmla="*/ 8831 h 194"/>
                  <a:gd name="T6" fmla="*/ 4679 w 576"/>
                  <a:gd name="T7" fmla="*/ 10622 h 194"/>
                  <a:gd name="T8" fmla="*/ 6182 w 576"/>
                  <a:gd name="T9" fmla="*/ 11824 h 194"/>
                  <a:gd name="T10" fmla="*/ 7744 w 576"/>
                  <a:gd name="T11" fmla="*/ 12274 h 194"/>
                  <a:gd name="T12" fmla="*/ 9306 w 576"/>
                  <a:gd name="T13" fmla="*/ 12343 h 194"/>
                  <a:gd name="T14" fmla="*/ 10861 w 576"/>
                  <a:gd name="T15" fmla="*/ 13242 h 194"/>
                  <a:gd name="T16" fmla="*/ 12371 w 576"/>
                  <a:gd name="T17" fmla="*/ 13545 h 194"/>
                  <a:gd name="T18" fmla="*/ 13926 w 576"/>
                  <a:gd name="T19" fmla="*/ 13839 h 194"/>
                  <a:gd name="T20" fmla="*/ 15488 w 576"/>
                  <a:gd name="T21" fmla="*/ 13986 h 194"/>
                  <a:gd name="T22" fmla="*/ 17050 w 576"/>
                  <a:gd name="T23" fmla="*/ 13986 h 194"/>
                  <a:gd name="T24" fmla="*/ 18605 w 576"/>
                  <a:gd name="T25" fmla="*/ 14367 h 194"/>
                  <a:gd name="T26" fmla="*/ 20115 w 576"/>
                  <a:gd name="T27" fmla="*/ 14367 h 194"/>
                  <a:gd name="T28" fmla="*/ 21670 w 576"/>
                  <a:gd name="T29" fmla="*/ 14367 h 194"/>
                  <a:gd name="T30" fmla="*/ 23232 w 576"/>
                  <a:gd name="T31" fmla="*/ 14436 h 194"/>
                  <a:gd name="T32" fmla="*/ 24794 w 576"/>
                  <a:gd name="T33" fmla="*/ 14514 h 194"/>
                  <a:gd name="T34" fmla="*/ 26297 w 576"/>
                  <a:gd name="T35" fmla="*/ 14436 h 194"/>
                  <a:gd name="T36" fmla="*/ 27859 w 576"/>
                  <a:gd name="T37" fmla="*/ 14367 h 194"/>
                  <a:gd name="T38" fmla="*/ 29414 w 576"/>
                  <a:gd name="T39" fmla="*/ 13986 h 194"/>
                  <a:gd name="T40" fmla="*/ 30976 w 576"/>
                  <a:gd name="T41" fmla="*/ 13614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94"/>
                  <a:gd name="T65" fmla="*/ 576 w 576"/>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94">
                    <a:moveTo>
                      <a:pt x="0" y="0"/>
                    </a:moveTo>
                    <a:lnTo>
                      <a:pt x="29" y="64"/>
                    </a:lnTo>
                    <a:lnTo>
                      <a:pt x="58" y="118"/>
                    </a:lnTo>
                    <a:lnTo>
                      <a:pt x="87" y="142"/>
                    </a:lnTo>
                    <a:lnTo>
                      <a:pt x="115" y="158"/>
                    </a:lnTo>
                    <a:lnTo>
                      <a:pt x="144" y="164"/>
                    </a:lnTo>
                    <a:lnTo>
                      <a:pt x="173" y="165"/>
                    </a:lnTo>
                    <a:lnTo>
                      <a:pt x="202" y="177"/>
                    </a:lnTo>
                    <a:lnTo>
                      <a:pt x="230" y="181"/>
                    </a:lnTo>
                    <a:lnTo>
                      <a:pt x="259" y="185"/>
                    </a:lnTo>
                    <a:lnTo>
                      <a:pt x="288" y="187"/>
                    </a:lnTo>
                    <a:lnTo>
                      <a:pt x="317" y="187"/>
                    </a:lnTo>
                    <a:lnTo>
                      <a:pt x="346" y="192"/>
                    </a:lnTo>
                    <a:lnTo>
                      <a:pt x="374" y="192"/>
                    </a:lnTo>
                    <a:lnTo>
                      <a:pt x="403" y="192"/>
                    </a:lnTo>
                    <a:lnTo>
                      <a:pt x="432" y="193"/>
                    </a:lnTo>
                    <a:lnTo>
                      <a:pt x="461" y="194"/>
                    </a:lnTo>
                    <a:lnTo>
                      <a:pt x="489" y="193"/>
                    </a:lnTo>
                    <a:lnTo>
                      <a:pt x="518" y="192"/>
                    </a:lnTo>
                    <a:lnTo>
                      <a:pt x="547" y="187"/>
                    </a:lnTo>
                    <a:lnTo>
                      <a:pt x="576" y="182"/>
                    </a:lnTo>
                  </a:path>
                </a:pathLst>
              </a:custGeom>
              <a:noFill/>
              <a:ln w="34925">
                <a:solidFill>
                  <a:srgbClr val="003366"/>
                </a:solidFill>
                <a:round/>
                <a:headEnd/>
                <a:tailEnd/>
              </a:ln>
            </p:spPr>
            <p:txBody>
              <a:bodyPr/>
              <a:lstStyle/>
              <a:p>
                <a:endParaRPr lang="en-US"/>
              </a:p>
            </p:txBody>
          </p:sp>
          <p:sp>
            <p:nvSpPr>
              <p:cNvPr id="37961" name="Freeform 70"/>
              <p:cNvSpPr>
                <a:spLocks/>
              </p:cNvSpPr>
              <p:nvPr/>
            </p:nvSpPr>
            <p:spPr bwMode="auto">
              <a:xfrm>
                <a:off x="895" y="2195"/>
                <a:ext cx="4224" cy="1418"/>
              </a:xfrm>
              <a:custGeom>
                <a:avLst/>
                <a:gdLst>
                  <a:gd name="T0" fmla="*/ 0 w 576"/>
                  <a:gd name="T1" fmla="*/ 0 h 164"/>
                  <a:gd name="T2" fmla="*/ 1562 w 576"/>
                  <a:gd name="T3" fmla="*/ 2620 h 164"/>
                  <a:gd name="T4" fmla="*/ 3117 w 576"/>
                  <a:gd name="T5" fmla="*/ 4332 h 164"/>
                  <a:gd name="T6" fmla="*/ 4679 w 576"/>
                  <a:gd name="T7" fmla="*/ 5983 h 164"/>
                  <a:gd name="T8" fmla="*/ 6182 w 576"/>
                  <a:gd name="T9" fmla="*/ 7851 h 164"/>
                  <a:gd name="T10" fmla="*/ 7744 w 576"/>
                  <a:gd name="T11" fmla="*/ 9044 h 164"/>
                  <a:gd name="T12" fmla="*/ 9306 w 576"/>
                  <a:gd name="T13" fmla="*/ 10315 h 164"/>
                  <a:gd name="T14" fmla="*/ 10861 w 576"/>
                  <a:gd name="T15" fmla="*/ 10843 h 164"/>
                  <a:gd name="T16" fmla="*/ 12371 w 576"/>
                  <a:gd name="T17" fmla="*/ 10912 h 164"/>
                  <a:gd name="T18" fmla="*/ 13926 w 576"/>
                  <a:gd name="T19" fmla="*/ 10990 h 164"/>
                  <a:gd name="T20" fmla="*/ 15488 w 576"/>
                  <a:gd name="T21" fmla="*/ 11292 h 164"/>
                  <a:gd name="T22" fmla="*/ 17050 w 576"/>
                  <a:gd name="T23" fmla="*/ 11439 h 164"/>
                  <a:gd name="T24" fmla="*/ 18605 w 576"/>
                  <a:gd name="T25" fmla="*/ 11664 h 164"/>
                  <a:gd name="T26" fmla="*/ 20115 w 576"/>
                  <a:gd name="T27" fmla="*/ 11889 h 164"/>
                  <a:gd name="T28" fmla="*/ 21670 w 576"/>
                  <a:gd name="T29" fmla="*/ 12114 h 164"/>
                  <a:gd name="T30" fmla="*/ 23232 w 576"/>
                  <a:gd name="T31" fmla="*/ 12183 h 164"/>
                  <a:gd name="T32" fmla="*/ 24794 w 576"/>
                  <a:gd name="T33" fmla="*/ 12261 h 164"/>
                  <a:gd name="T34" fmla="*/ 26297 w 576"/>
                  <a:gd name="T35" fmla="*/ 12261 h 164"/>
                  <a:gd name="T36" fmla="*/ 27859 w 576"/>
                  <a:gd name="T37" fmla="*/ 12261 h 164"/>
                  <a:gd name="T38" fmla="*/ 29414 w 576"/>
                  <a:gd name="T39" fmla="*/ 11889 h 164"/>
                  <a:gd name="T40" fmla="*/ 30976 w 576"/>
                  <a:gd name="T41" fmla="*/ 11517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164"/>
                  <a:gd name="T65" fmla="*/ 576 w 576"/>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164">
                    <a:moveTo>
                      <a:pt x="0" y="0"/>
                    </a:moveTo>
                    <a:lnTo>
                      <a:pt x="29" y="35"/>
                    </a:lnTo>
                    <a:lnTo>
                      <a:pt x="58" y="58"/>
                    </a:lnTo>
                    <a:lnTo>
                      <a:pt x="87" y="80"/>
                    </a:lnTo>
                    <a:lnTo>
                      <a:pt x="115" y="105"/>
                    </a:lnTo>
                    <a:lnTo>
                      <a:pt x="144" y="121"/>
                    </a:lnTo>
                    <a:lnTo>
                      <a:pt x="173" y="138"/>
                    </a:lnTo>
                    <a:lnTo>
                      <a:pt x="202" y="145"/>
                    </a:lnTo>
                    <a:lnTo>
                      <a:pt x="230" y="146"/>
                    </a:lnTo>
                    <a:lnTo>
                      <a:pt x="259" y="147"/>
                    </a:lnTo>
                    <a:lnTo>
                      <a:pt x="288" y="151"/>
                    </a:lnTo>
                    <a:lnTo>
                      <a:pt x="317" y="153"/>
                    </a:lnTo>
                    <a:lnTo>
                      <a:pt x="346" y="156"/>
                    </a:lnTo>
                    <a:lnTo>
                      <a:pt x="374" y="159"/>
                    </a:lnTo>
                    <a:lnTo>
                      <a:pt x="403" y="162"/>
                    </a:lnTo>
                    <a:lnTo>
                      <a:pt x="432" y="163"/>
                    </a:lnTo>
                    <a:lnTo>
                      <a:pt x="461" y="164"/>
                    </a:lnTo>
                    <a:lnTo>
                      <a:pt x="489" y="164"/>
                    </a:lnTo>
                    <a:lnTo>
                      <a:pt x="518" y="164"/>
                    </a:lnTo>
                    <a:lnTo>
                      <a:pt x="547" y="159"/>
                    </a:lnTo>
                    <a:lnTo>
                      <a:pt x="576" y="154"/>
                    </a:lnTo>
                  </a:path>
                </a:pathLst>
              </a:custGeom>
              <a:noFill/>
              <a:ln w="34925">
                <a:solidFill>
                  <a:srgbClr val="000000"/>
                </a:solidFill>
                <a:prstDash val="dash"/>
                <a:round/>
                <a:headEnd/>
                <a:tailEnd/>
              </a:ln>
            </p:spPr>
            <p:txBody>
              <a:bodyPr/>
              <a:lstStyle/>
              <a:p>
                <a:endParaRPr lang="en-US"/>
              </a:p>
            </p:txBody>
          </p:sp>
          <p:sp>
            <p:nvSpPr>
              <p:cNvPr id="37962" name="Freeform 71"/>
              <p:cNvSpPr>
                <a:spLocks/>
              </p:cNvSpPr>
              <p:nvPr/>
            </p:nvSpPr>
            <p:spPr bwMode="auto">
              <a:xfrm>
                <a:off x="895" y="924"/>
                <a:ext cx="4224" cy="2084"/>
              </a:xfrm>
              <a:custGeom>
                <a:avLst/>
                <a:gdLst>
                  <a:gd name="T0" fmla="*/ 0 w 576"/>
                  <a:gd name="T1" fmla="*/ 10169 h 241"/>
                  <a:gd name="T2" fmla="*/ 1562 w 576"/>
                  <a:gd name="T3" fmla="*/ 0 h 241"/>
                  <a:gd name="T4" fmla="*/ 3117 w 576"/>
                  <a:gd name="T5" fmla="*/ 1868 h 241"/>
                  <a:gd name="T6" fmla="*/ 4679 w 576"/>
                  <a:gd name="T7" fmla="*/ 4860 h 241"/>
                  <a:gd name="T8" fmla="*/ 6182 w 576"/>
                  <a:gd name="T9" fmla="*/ 8673 h 241"/>
                  <a:gd name="T10" fmla="*/ 7744 w 576"/>
                  <a:gd name="T11" fmla="*/ 11587 h 241"/>
                  <a:gd name="T12" fmla="*/ 9306 w 576"/>
                  <a:gd name="T13" fmla="*/ 12634 h 241"/>
                  <a:gd name="T14" fmla="*/ 10861 w 576"/>
                  <a:gd name="T15" fmla="*/ 13386 h 241"/>
                  <a:gd name="T16" fmla="*/ 12371 w 576"/>
                  <a:gd name="T17" fmla="*/ 13758 h 241"/>
                  <a:gd name="T18" fmla="*/ 13926 w 576"/>
                  <a:gd name="T19" fmla="*/ 14735 h 241"/>
                  <a:gd name="T20" fmla="*/ 15488 w 576"/>
                  <a:gd name="T21" fmla="*/ 15401 h 241"/>
                  <a:gd name="T22" fmla="*/ 17050 w 576"/>
                  <a:gd name="T23" fmla="*/ 16153 h 241"/>
                  <a:gd name="T24" fmla="*/ 18605 w 576"/>
                  <a:gd name="T25" fmla="*/ 16603 h 241"/>
                  <a:gd name="T26" fmla="*/ 20115 w 576"/>
                  <a:gd name="T27" fmla="*/ 16897 h 241"/>
                  <a:gd name="T28" fmla="*/ 21670 w 576"/>
                  <a:gd name="T29" fmla="*/ 17199 h 241"/>
                  <a:gd name="T30" fmla="*/ 23232 w 576"/>
                  <a:gd name="T31" fmla="*/ 17199 h 241"/>
                  <a:gd name="T32" fmla="*/ 24794 w 576"/>
                  <a:gd name="T33" fmla="*/ 17122 h 241"/>
                  <a:gd name="T34" fmla="*/ 26297 w 576"/>
                  <a:gd name="T35" fmla="*/ 17424 h 241"/>
                  <a:gd name="T36" fmla="*/ 27859 w 576"/>
                  <a:gd name="T37" fmla="*/ 17718 h 241"/>
                  <a:gd name="T38" fmla="*/ 29414 w 576"/>
                  <a:gd name="T39" fmla="*/ 17874 h 241"/>
                  <a:gd name="T40" fmla="*/ 30976 w 576"/>
                  <a:gd name="T41" fmla="*/ 1802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6"/>
                  <a:gd name="T64" fmla="*/ 0 h 241"/>
                  <a:gd name="T65" fmla="*/ 576 w 576"/>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6" h="241">
                    <a:moveTo>
                      <a:pt x="0" y="136"/>
                    </a:moveTo>
                    <a:lnTo>
                      <a:pt x="29" y="0"/>
                    </a:lnTo>
                    <a:lnTo>
                      <a:pt x="58" y="25"/>
                    </a:lnTo>
                    <a:lnTo>
                      <a:pt x="87" y="65"/>
                    </a:lnTo>
                    <a:lnTo>
                      <a:pt x="115" y="116"/>
                    </a:lnTo>
                    <a:lnTo>
                      <a:pt x="144" y="155"/>
                    </a:lnTo>
                    <a:lnTo>
                      <a:pt x="173" y="169"/>
                    </a:lnTo>
                    <a:lnTo>
                      <a:pt x="202" y="179"/>
                    </a:lnTo>
                    <a:lnTo>
                      <a:pt x="230" y="184"/>
                    </a:lnTo>
                    <a:lnTo>
                      <a:pt x="259" y="197"/>
                    </a:lnTo>
                    <a:lnTo>
                      <a:pt x="288" y="206"/>
                    </a:lnTo>
                    <a:lnTo>
                      <a:pt x="317" y="216"/>
                    </a:lnTo>
                    <a:lnTo>
                      <a:pt x="346" y="222"/>
                    </a:lnTo>
                    <a:lnTo>
                      <a:pt x="374" y="226"/>
                    </a:lnTo>
                    <a:lnTo>
                      <a:pt x="403" y="230"/>
                    </a:lnTo>
                    <a:lnTo>
                      <a:pt x="432" y="230"/>
                    </a:lnTo>
                    <a:lnTo>
                      <a:pt x="461" y="229"/>
                    </a:lnTo>
                    <a:lnTo>
                      <a:pt x="489" y="233"/>
                    </a:lnTo>
                    <a:lnTo>
                      <a:pt x="518" y="237"/>
                    </a:lnTo>
                    <a:lnTo>
                      <a:pt x="547" y="239"/>
                    </a:lnTo>
                    <a:lnTo>
                      <a:pt x="576" y="241"/>
                    </a:lnTo>
                  </a:path>
                </a:pathLst>
              </a:custGeom>
              <a:noFill/>
              <a:ln w="34925">
                <a:solidFill>
                  <a:srgbClr val="FF0000"/>
                </a:solidFill>
                <a:round/>
                <a:headEnd/>
                <a:tailEnd/>
              </a:ln>
            </p:spPr>
            <p:txBody>
              <a:bodyPr/>
              <a:lstStyle/>
              <a:p>
                <a:endParaRPr lang="en-US"/>
              </a:p>
            </p:txBody>
          </p:sp>
          <p:sp>
            <p:nvSpPr>
              <p:cNvPr id="37963" name="Rectangle 72"/>
              <p:cNvSpPr>
                <a:spLocks noChangeArrowheads="1"/>
              </p:cNvSpPr>
              <p:nvPr/>
            </p:nvSpPr>
            <p:spPr bwMode="auto">
              <a:xfrm>
                <a:off x="602" y="3648"/>
                <a:ext cx="98" cy="211"/>
              </a:xfrm>
              <a:prstGeom prst="rect">
                <a:avLst/>
              </a:prstGeom>
              <a:noFill/>
              <a:ln w="9525">
                <a:noFill/>
                <a:miter lim="800000"/>
                <a:headEnd/>
                <a:tailEnd/>
              </a:ln>
            </p:spPr>
            <p:txBody>
              <a:bodyPr wrap="none" lIns="0" tIns="0" rIns="0" bIns="0">
                <a:spAutoFit/>
              </a:bodyPr>
              <a:lstStyle/>
              <a:p>
                <a:r>
                  <a:rPr lang="en-US" sz="2200" b="1">
                    <a:solidFill>
                      <a:srgbClr val="000000"/>
                    </a:solidFill>
                  </a:rPr>
                  <a:t>0</a:t>
                </a:r>
                <a:endParaRPr lang="en-US"/>
              </a:p>
            </p:txBody>
          </p:sp>
          <p:sp>
            <p:nvSpPr>
              <p:cNvPr id="37964" name="Rectangle 73"/>
              <p:cNvSpPr>
                <a:spLocks noChangeArrowheads="1"/>
              </p:cNvSpPr>
              <p:nvPr/>
            </p:nvSpPr>
            <p:spPr bwMode="auto">
              <a:xfrm>
                <a:off x="521" y="3198"/>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10</a:t>
                </a:r>
                <a:endParaRPr lang="en-US"/>
              </a:p>
            </p:txBody>
          </p:sp>
          <p:sp>
            <p:nvSpPr>
              <p:cNvPr id="37965" name="Rectangle 74"/>
              <p:cNvSpPr>
                <a:spLocks noChangeArrowheads="1"/>
              </p:cNvSpPr>
              <p:nvPr/>
            </p:nvSpPr>
            <p:spPr bwMode="auto">
              <a:xfrm>
                <a:off x="521" y="274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20</a:t>
                </a:r>
                <a:endParaRPr lang="en-US"/>
              </a:p>
            </p:txBody>
          </p:sp>
          <p:sp>
            <p:nvSpPr>
              <p:cNvPr id="37966" name="Rectangle 75"/>
              <p:cNvSpPr>
                <a:spLocks noChangeArrowheads="1"/>
              </p:cNvSpPr>
              <p:nvPr/>
            </p:nvSpPr>
            <p:spPr bwMode="auto">
              <a:xfrm>
                <a:off x="521" y="2290"/>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30</a:t>
                </a:r>
                <a:endParaRPr lang="en-US"/>
              </a:p>
            </p:txBody>
          </p:sp>
          <p:sp>
            <p:nvSpPr>
              <p:cNvPr id="37967" name="Rectangle 76"/>
              <p:cNvSpPr>
                <a:spLocks noChangeArrowheads="1"/>
              </p:cNvSpPr>
              <p:nvPr/>
            </p:nvSpPr>
            <p:spPr bwMode="auto">
              <a:xfrm>
                <a:off x="521" y="184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40</a:t>
                </a:r>
                <a:endParaRPr lang="en-US"/>
              </a:p>
            </p:txBody>
          </p:sp>
          <p:sp>
            <p:nvSpPr>
              <p:cNvPr id="37968" name="Rectangle 77"/>
              <p:cNvSpPr>
                <a:spLocks noChangeArrowheads="1"/>
              </p:cNvSpPr>
              <p:nvPr/>
            </p:nvSpPr>
            <p:spPr bwMode="auto">
              <a:xfrm>
                <a:off x="521" y="1391"/>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50</a:t>
                </a:r>
                <a:endParaRPr lang="en-US"/>
              </a:p>
            </p:txBody>
          </p:sp>
          <p:sp>
            <p:nvSpPr>
              <p:cNvPr id="37969" name="Rectangle 78"/>
              <p:cNvSpPr>
                <a:spLocks noChangeArrowheads="1"/>
              </p:cNvSpPr>
              <p:nvPr/>
            </p:nvSpPr>
            <p:spPr bwMode="auto">
              <a:xfrm>
                <a:off x="521" y="93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60</a:t>
                </a:r>
                <a:endParaRPr lang="en-US"/>
              </a:p>
            </p:txBody>
          </p:sp>
          <p:sp>
            <p:nvSpPr>
              <p:cNvPr id="37970" name="Rectangle 79"/>
              <p:cNvSpPr>
                <a:spLocks noChangeArrowheads="1"/>
              </p:cNvSpPr>
              <p:nvPr/>
            </p:nvSpPr>
            <p:spPr bwMode="auto">
              <a:xfrm>
                <a:off x="521" y="483"/>
                <a:ext cx="196" cy="211"/>
              </a:xfrm>
              <a:prstGeom prst="rect">
                <a:avLst/>
              </a:prstGeom>
              <a:noFill/>
              <a:ln w="9525">
                <a:noFill/>
                <a:miter lim="800000"/>
                <a:headEnd/>
                <a:tailEnd/>
              </a:ln>
            </p:spPr>
            <p:txBody>
              <a:bodyPr wrap="none" lIns="0" tIns="0" rIns="0" bIns="0">
                <a:spAutoFit/>
              </a:bodyPr>
              <a:lstStyle/>
              <a:p>
                <a:r>
                  <a:rPr lang="en-US" sz="2200" b="1">
                    <a:solidFill>
                      <a:srgbClr val="000000"/>
                    </a:solidFill>
                  </a:rPr>
                  <a:t>70</a:t>
                </a:r>
                <a:endParaRPr lang="en-US"/>
              </a:p>
            </p:txBody>
          </p:sp>
          <p:sp>
            <p:nvSpPr>
              <p:cNvPr id="37971" name="Line 80"/>
              <p:cNvSpPr>
                <a:spLocks noChangeShapeType="1"/>
              </p:cNvSpPr>
              <p:nvPr/>
            </p:nvSpPr>
            <p:spPr bwMode="auto">
              <a:xfrm>
                <a:off x="906" y="3758"/>
                <a:ext cx="0" cy="84"/>
              </a:xfrm>
              <a:prstGeom prst="line">
                <a:avLst/>
              </a:prstGeom>
              <a:noFill/>
              <a:ln w="9525">
                <a:solidFill>
                  <a:schemeClr val="tx1"/>
                </a:solidFill>
                <a:round/>
                <a:headEnd/>
                <a:tailEnd/>
              </a:ln>
            </p:spPr>
            <p:txBody>
              <a:bodyPr/>
              <a:lstStyle/>
              <a:p>
                <a:endParaRPr lang="en-US"/>
              </a:p>
            </p:txBody>
          </p:sp>
          <p:sp>
            <p:nvSpPr>
              <p:cNvPr id="37972" name="Line 81"/>
              <p:cNvSpPr>
                <a:spLocks noChangeShapeType="1"/>
              </p:cNvSpPr>
              <p:nvPr/>
            </p:nvSpPr>
            <p:spPr bwMode="auto">
              <a:xfrm>
                <a:off x="1325" y="3758"/>
                <a:ext cx="0" cy="84"/>
              </a:xfrm>
              <a:prstGeom prst="line">
                <a:avLst/>
              </a:prstGeom>
              <a:noFill/>
              <a:ln w="9525">
                <a:solidFill>
                  <a:schemeClr val="tx1"/>
                </a:solidFill>
                <a:round/>
                <a:headEnd/>
                <a:tailEnd/>
              </a:ln>
            </p:spPr>
            <p:txBody>
              <a:bodyPr/>
              <a:lstStyle/>
              <a:p>
                <a:endParaRPr lang="en-US"/>
              </a:p>
            </p:txBody>
          </p:sp>
          <p:sp>
            <p:nvSpPr>
              <p:cNvPr id="37973" name="Line 82"/>
              <p:cNvSpPr>
                <a:spLocks noChangeShapeType="1"/>
              </p:cNvSpPr>
              <p:nvPr/>
            </p:nvSpPr>
            <p:spPr bwMode="auto">
              <a:xfrm>
                <a:off x="1742" y="3758"/>
                <a:ext cx="0" cy="84"/>
              </a:xfrm>
              <a:prstGeom prst="line">
                <a:avLst/>
              </a:prstGeom>
              <a:noFill/>
              <a:ln w="9525">
                <a:solidFill>
                  <a:schemeClr val="tx1"/>
                </a:solidFill>
                <a:round/>
                <a:headEnd/>
                <a:tailEnd/>
              </a:ln>
            </p:spPr>
            <p:txBody>
              <a:bodyPr/>
              <a:lstStyle/>
              <a:p>
                <a:endParaRPr lang="en-US"/>
              </a:p>
            </p:txBody>
          </p:sp>
          <p:sp>
            <p:nvSpPr>
              <p:cNvPr id="37974" name="Line 83"/>
              <p:cNvSpPr>
                <a:spLocks noChangeShapeType="1"/>
              </p:cNvSpPr>
              <p:nvPr/>
            </p:nvSpPr>
            <p:spPr bwMode="auto">
              <a:xfrm>
                <a:off x="2169" y="3758"/>
                <a:ext cx="0" cy="84"/>
              </a:xfrm>
              <a:prstGeom prst="line">
                <a:avLst/>
              </a:prstGeom>
              <a:noFill/>
              <a:ln w="9525">
                <a:solidFill>
                  <a:schemeClr val="tx1"/>
                </a:solidFill>
                <a:round/>
                <a:headEnd/>
                <a:tailEnd/>
              </a:ln>
            </p:spPr>
            <p:txBody>
              <a:bodyPr/>
              <a:lstStyle/>
              <a:p>
                <a:endParaRPr lang="en-US"/>
              </a:p>
            </p:txBody>
          </p:sp>
          <p:sp>
            <p:nvSpPr>
              <p:cNvPr id="37975" name="Line 84"/>
              <p:cNvSpPr>
                <a:spLocks noChangeShapeType="1"/>
              </p:cNvSpPr>
              <p:nvPr/>
            </p:nvSpPr>
            <p:spPr bwMode="auto">
              <a:xfrm>
                <a:off x="2588" y="3758"/>
                <a:ext cx="0" cy="84"/>
              </a:xfrm>
              <a:prstGeom prst="line">
                <a:avLst/>
              </a:prstGeom>
              <a:noFill/>
              <a:ln w="9525">
                <a:solidFill>
                  <a:schemeClr val="tx1"/>
                </a:solidFill>
                <a:round/>
                <a:headEnd/>
                <a:tailEnd/>
              </a:ln>
            </p:spPr>
            <p:txBody>
              <a:bodyPr/>
              <a:lstStyle/>
              <a:p>
                <a:endParaRPr lang="en-US"/>
              </a:p>
            </p:txBody>
          </p:sp>
          <p:sp>
            <p:nvSpPr>
              <p:cNvPr id="37976" name="Line 85"/>
              <p:cNvSpPr>
                <a:spLocks noChangeShapeType="1"/>
              </p:cNvSpPr>
              <p:nvPr/>
            </p:nvSpPr>
            <p:spPr bwMode="auto">
              <a:xfrm>
                <a:off x="3005" y="3758"/>
                <a:ext cx="0" cy="84"/>
              </a:xfrm>
              <a:prstGeom prst="line">
                <a:avLst/>
              </a:prstGeom>
              <a:noFill/>
              <a:ln w="9525">
                <a:solidFill>
                  <a:schemeClr val="tx1"/>
                </a:solidFill>
                <a:round/>
                <a:headEnd/>
                <a:tailEnd/>
              </a:ln>
            </p:spPr>
            <p:txBody>
              <a:bodyPr/>
              <a:lstStyle/>
              <a:p>
                <a:endParaRPr lang="en-US"/>
              </a:p>
            </p:txBody>
          </p:sp>
          <p:sp>
            <p:nvSpPr>
              <p:cNvPr id="37977" name="Line 86"/>
              <p:cNvSpPr>
                <a:spLocks noChangeShapeType="1"/>
              </p:cNvSpPr>
              <p:nvPr/>
            </p:nvSpPr>
            <p:spPr bwMode="auto">
              <a:xfrm>
                <a:off x="3431" y="3758"/>
                <a:ext cx="0" cy="84"/>
              </a:xfrm>
              <a:prstGeom prst="line">
                <a:avLst/>
              </a:prstGeom>
              <a:noFill/>
              <a:ln w="9525">
                <a:solidFill>
                  <a:schemeClr val="tx1"/>
                </a:solidFill>
                <a:round/>
                <a:headEnd/>
                <a:tailEnd/>
              </a:ln>
            </p:spPr>
            <p:txBody>
              <a:bodyPr/>
              <a:lstStyle/>
              <a:p>
                <a:endParaRPr lang="en-US"/>
              </a:p>
            </p:txBody>
          </p:sp>
          <p:sp>
            <p:nvSpPr>
              <p:cNvPr id="37978" name="Line 87"/>
              <p:cNvSpPr>
                <a:spLocks noChangeShapeType="1"/>
              </p:cNvSpPr>
              <p:nvPr/>
            </p:nvSpPr>
            <p:spPr bwMode="auto">
              <a:xfrm>
                <a:off x="3852" y="3758"/>
                <a:ext cx="0" cy="84"/>
              </a:xfrm>
              <a:prstGeom prst="line">
                <a:avLst/>
              </a:prstGeom>
              <a:noFill/>
              <a:ln w="9525">
                <a:solidFill>
                  <a:schemeClr val="tx1"/>
                </a:solidFill>
                <a:round/>
                <a:headEnd/>
                <a:tailEnd/>
              </a:ln>
            </p:spPr>
            <p:txBody>
              <a:bodyPr/>
              <a:lstStyle/>
              <a:p>
                <a:endParaRPr lang="en-US"/>
              </a:p>
            </p:txBody>
          </p:sp>
          <p:sp>
            <p:nvSpPr>
              <p:cNvPr id="37979" name="Line 88"/>
              <p:cNvSpPr>
                <a:spLocks noChangeShapeType="1"/>
              </p:cNvSpPr>
              <p:nvPr/>
            </p:nvSpPr>
            <p:spPr bwMode="auto">
              <a:xfrm>
                <a:off x="4272" y="3758"/>
                <a:ext cx="0" cy="84"/>
              </a:xfrm>
              <a:prstGeom prst="line">
                <a:avLst/>
              </a:prstGeom>
              <a:noFill/>
              <a:ln w="9525">
                <a:solidFill>
                  <a:schemeClr val="tx1"/>
                </a:solidFill>
                <a:round/>
                <a:headEnd/>
                <a:tailEnd/>
              </a:ln>
            </p:spPr>
            <p:txBody>
              <a:bodyPr/>
              <a:lstStyle/>
              <a:p>
                <a:endParaRPr lang="en-US"/>
              </a:p>
            </p:txBody>
          </p:sp>
          <p:sp>
            <p:nvSpPr>
              <p:cNvPr id="37980" name="Line 89"/>
              <p:cNvSpPr>
                <a:spLocks noChangeShapeType="1"/>
              </p:cNvSpPr>
              <p:nvPr/>
            </p:nvSpPr>
            <p:spPr bwMode="auto">
              <a:xfrm>
                <a:off x="4696" y="3758"/>
                <a:ext cx="0" cy="84"/>
              </a:xfrm>
              <a:prstGeom prst="line">
                <a:avLst/>
              </a:prstGeom>
              <a:noFill/>
              <a:ln w="9525">
                <a:solidFill>
                  <a:schemeClr val="tx1"/>
                </a:solidFill>
                <a:round/>
                <a:headEnd/>
                <a:tailEnd/>
              </a:ln>
            </p:spPr>
            <p:txBody>
              <a:bodyPr/>
              <a:lstStyle/>
              <a:p>
                <a:endParaRPr lang="en-US"/>
              </a:p>
            </p:txBody>
          </p:sp>
          <p:sp>
            <p:nvSpPr>
              <p:cNvPr id="37981" name="Line 90"/>
              <p:cNvSpPr>
                <a:spLocks noChangeShapeType="1"/>
              </p:cNvSpPr>
              <p:nvPr/>
            </p:nvSpPr>
            <p:spPr bwMode="auto">
              <a:xfrm>
                <a:off x="5112" y="3758"/>
                <a:ext cx="0" cy="84"/>
              </a:xfrm>
              <a:prstGeom prst="line">
                <a:avLst/>
              </a:prstGeom>
              <a:noFill/>
              <a:ln w="9525">
                <a:solidFill>
                  <a:schemeClr val="tx1"/>
                </a:solidFill>
                <a:round/>
                <a:headEnd/>
                <a:tailEnd/>
              </a:ln>
            </p:spPr>
            <p:txBody>
              <a:bodyPr/>
              <a:lstStyle/>
              <a:p>
                <a:endParaRPr lang="en-US"/>
              </a:p>
            </p:txBody>
          </p:sp>
          <p:sp>
            <p:nvSpPr>
              <p:cNvPr id="37982" name="Text Box 91"/>
              <p:cNvSpPr txBox="1">
                <a:spLocks noChangeArrowheads="1"/>
              </p:cNvSpPr>
              <p:nvPr/>
            </p:nvSpPr>
            <p:spPr bwMode="auto">
              <a:xfrm>
                <a:off x="806" y="3861"/>
                <a:ext cx="4816" cy="250"/>
              </a:xfrm>
              <a:prstGeom prst="rect">
                <a:avLst/>
              </a:prstGeom>
              <a:noFill/>
              <a:ln w="9525">
                <a:noFill/>
                <a:miter lim="800000"/>
                <a:headEnd/>
                <a:tailEnd/>
              </a:ln>
            </p:spPr>
            <p:txBody>
              <a:bodyPr>
                <a:spAutoFit/>
              </a:bodyPr>
              <a:lstStyle/>
              <a:p>
                <a:pPr>
                  <a:spcBef>
                    <a:spcPct val="50000"/>
                  </a:spcBef>
                </a:pPr>
                <a:r>
                  <a:rPr lang="en-US" sz="2000" dirty="0"/>
                  <a:t>0	      1	            2	    </a:t>
                </a:r>
                <a:r>
                  <a:rPr lang="en-US" sz="2000" dirty="0" smtClean="0"/>
                  <a:t>	      </a:t>
                </a:r>
                <a:r>
                  <a:rPr lang="en-US" sz="2000" dirty="0"/>
                  <a:t>3	          </a:t>
                </a:r>
                <a:r>
                  <a:rPr lang="en-US" sz="2000" dirty="0" smtClean="0"/>
                  <a:t>  </a:t>
                </a:r>
                <a:r>
                  <a:rPr lang="en-US" sz="2000" dirty="0"/>
                  <a:t>4		    5  	</a:t>
                </a:r>
              </a:p>
            </p:txBody>
          </p:sp>
          <p:sp>
            <p:nvSpPr>
              <p:cNvPr id="37983" name="Text Box 92"/>
              <p:cNvSpPr txBox="1">
                <a:spLocks noChangeArrowheads="1"/>
              </p:cNvSpPr>
              <p:nvPr/>
            </p:nvSpPr>
            <p:spPr bwMode="auto">
              <a:xfrm>
                <a:off x="2416" y="4115"/>
                <a:ext cx="534" cy="250"/>
              </a:xfrm>
              <a:prstGeom prst="rect">
                <a:avLst/>
              </a:prstGeom>
              <a:noFill/>
              <a:ln w="9525">
                <a:noFill/>
                <a:miter lim="800000"/>
                <a:headEnd/>
                <a:tailEnd/>
              </a:ln>
            </p:spPr>
            <p:txBody>
              <a:bodyPr wrap="none">
                <a:spAutoFit/>
              </a:bodyPr>
              <a:lstStyle/>
              <a:p>
                <a:r>
                  <a:rPr lang="en-US" sz="2000" dirty="0"/>
                  <a:t>Years</a:t>
                </a:r>
              </a:p>
            </p:txBody>
          </p:sp>
          <p:sp>
            <p:nvSpPr>
              <p:cNvPr id="37985" name="Line 94"/>
              <p:cNvSpPr>
                <a:spLocks noChangeShapeType="1"/>
              </p:cNvSpPr>
              <p:nvPr/>
            </p:nvSpPr>
            <p:spPr bwMode="auto">
              <a:xfrm>
                <a:off x="785" y="3299"/>
                <a:ext cx="4435" cy="0"/>
              </a:xfrm>
              <a:prstGeom prst="line">
                <a:avLst/>
              </a:prstGeom>
              <a:noFill/>
              <a:ln w="12700" cap="rnd">
                <a:solidFill>
                  <a:schemeClr val="tx1"/>
                </a:solidFill>
                <a:prstDash val="sysDot"/>
                <a:round/>
                <a:headEnd/>
                <a:tailEnd/>
              </a:ln>
            </p:spPr>
            <p:txBody>
              <a:bodyPr/>
              <a:lstStyle/>
              <a:p>
                <a:endParaRPr lang="en-US"/>
              </a:p>
            </p:txBody>
          </p:sp>
          <p:sp>
            <p:nvSpPr>
              <p:cNvPr id="37986" name="Text Box 95"/>
              <p:cNvSpPr txBox="1">
                <a:spLocks noChangeArrowheads="1"/>
              </p:cNvSpPr>
              <p:nvPr/>
            </p:nvSpPr>
            <p:spPr bwMode="auto">
              <a:xfrm>
                <a:off x="4021" y="2461"/>
                <a:ext cx="940" cy="231"/>
              </a:xfrm>
              <a:prstGeom prst="rect">
                <a:avLst/>
              </a:prstGeom>
              <a:noFill/>
              <a:ln w="9525">
                <a:noFill/>
                <a:miter lim="800000"/>
                <a:headEnd/>
                <a:tailEnd/>
              </a:ln>
            </p:spPr>
            <p:txBody>
              <a:bodyPr wrap="none">
                <a:spAutoFit/>
              </a:bodyPr>
              <a:lstStyle/>
              <a:p>
                <a:r>
                  <a:rPr lang="en-GB" b="1">
                    <a:solidFill>
                      <a:srgbClr val="CC0000"/>
                    </a:solidFill>
                  </a:rPr>
                  <a:t>Radioiodine</a:t>
                </a:r>
                <a:endParaRPr lang="en-US" sz="1600">
                  <a:solidFill>
                    <a:srgbClr val="CC0000"/>
                  </a:solidFill>
                </a:endParaRPr>
              </a:p>
            </p:txBody>
          </p:sp>
          <p:sp>
            <p:nvSpPr>
              <p:cNvPr id="37987" name="Text Box 96"/>
              <p:cNvSpPr txBox="1">
                <a:spLocks noChangeArrowheads="1"/>
              </p:cNvSpPr>
              <p:nvPr/>
            </p:nvSpPr>
            <p:spPr bwMode="auto">
              <a:xfrm>
                <a:off x="1585" y="2705"/>
                <a:ext cx="660" cy="231"/>
              </a:xfrm>
              <a:prstGeom prst="rect">
                <a:avLst/>
              </a:prstGeom>
              <a:noFill/>
              <a:ln w="9525">
                <a:noFill/>
                <a:miter lim="800000"/>
                <a:headEnd/>
                <a:tailEnd/>
              </a:ln>
            </p:spPr>
            <p:txBody>
              <a:bodyPr wrap="none">
                <a:spAutoFit/>
              </a:bodyPr>
              <a:lstStyle/>
              <a:p>
                <a:r>
                  <a:rPr lang="en-GB" b="1"/>
                  <a:t>Surgery</a:t>
                </a:r>
                <a:endParaRPr lang="en-US" sz="1600"/>
              </a:p>
            </p:txBody>
          </p:sp>
          <p:sp>
            <p:nvSpPr>
              <p:cNvPr id="37988" name="Text Box 97"/>
              <p:cNvSpPr txBox="1">
                <a:spLocks noChangeArrowheads="1"/>
              </p:cNvSpPr>
              <p:nvPr/>
            </p:nvSpPr>
            <p:spPr bwMode="auto">
              <a:xfrm>
                <a:off x="904" y="3340"/>
                <a:ext cx="868" cy="385"/>
              </a:xfrm>
              <a:prstGeom prst="rect">
                <a:avLst/>
              </a:prstGeom>
              <a:noFill/>
              <a:ln w="9525">
                <a:noFill/>
                <a:miter lim="800000"/>
                <a:headEnd/>
                <a:tailEnd/>
              </a:ln>
            </p:spPr>
            <p:txBody>
              <a:bodyPr wrap="none">
                <a:spAutoFit/>
              </a:bodyPr>
              <a:lstStyle/>
              <a:p>
                <a:r>
                  <a:rPr lang="en-GB" b="1">
                    <a:solidFill>
                      <a:srgbClr val="000066"/>
                    </a:solidFill>
                  </a:rPr>
                  <a:t>Medication</a:t>
                </a:r>
              </a:p>
              <a:p>
                <a:endParaRPr lang="en-US" sz="1600">
                  <a:solidFill>
                    <a:srgbClr val="000066"/>
                  </a:solidFill>
                </a:endParaRPr>
              </a:p>
            </p:txBody>
          </p:sp>
        </p:grpSp>
        <p:sp>
          <p:nvSpPr>
            <p:cNvPr id="119907" name="Text Box 99"/>
            <p:cNvSpPr txBox="1">
              <a:spLocks noChangeArrowheads="1"/>
            </p:cNvSpPr>
            <p:nvPr/>
          </p:nvSpPr>
          <p:spPr bwMode="auto">
            <a:xfrm>
              <a:off x="-50" y="73"/>
              <a:ext cx="5900" cy="301"/>
            </a:xfrm>
            <a:prstGeom prst="rect">
              <a:avLst/>
            </a:prstGeom>
            <a:noFill/>
            <a:ln w="9525">
              <a:noFill/>
              <a:miter lim="800000"/>
              <a:headEnd/>
              <a:tailEnd/>
            </a:ln>
            <a:effectLst/>
          </p:spPr>
          <p:txBody>
            <a:bodyPr wrap="none">
              <a:spAutoFit/>
            </a:bodyPr>
            <a:lstStyle/>
            <a:p>
              <a:pPr algn="ctr">
                <a:defRPr/>
              </a:pPr>
              <a:r>
                <a:rPr lang="da-DK" sz="2500" b="1" dirty="0">
                  <a:solidFill>
                    <a:srgbClr val="C00000"/>
                  </a:solidFill>
                  <a:latin typeface="Albertus Extra Bold" pitchFamily="34" charset="0"/>
                  <a:ea typeface="+mj-ea"/>
                  <a:cs typeface="Aharoni" pitchFamily="2" charset="-79"/>
                </a:rPr>
                <a:t>TSH receptor autoimmunity in Graves’ disease after therapy</a:t>
              </a:r>
            </a:p>
          </p:txBody>
        </p:sp>
        <p:sp>
          <p:nvSpPr>
            <p:cNvPr id="37896" name="Text Box 100"/>
            <p:cNvSpPr txBox="1">
              <a:spLocks noChangeArrowheads="1"/>
            </p:cNvSpPr>
            <p:nvPr/>
          </p:nvSpPr>
          <p:spPr bwMode="auto">
            <a:xfrm rot="16200000">
              <a:off x="-97" y="2127"/>
              <a:ext cx="652" cy="231"/>
            </a:xfrm>
            <a:prstGeom prst="rect">
              <a:avLst/>
            </a:prstGeom>
            <a:noFill/>
            <a:ln w="9525">
              <a:noFill/>
              <a:miter lim="800000"/>
              <a:headEnd/>
              <a:tailEnd/>
            </a:ln>
          </p:spPr>
          <p:txBody>
            <a:bodyPr wrap="none">
              <a:spAutoFit/>
            </a:bodyPr>
            <a:lstStyle/>
            <a:p>
              <a:r>
                <a:rPr lang="da-DK" dirty="0"/>
                <a:t>TRAb %</a:t>
              </a:r>
            </a:p>
          </p:txBody>
        </p:sp>
        <p:sp>
          <p:nvSpPr>
            <p:cNvPr id="37897" name="Text Box 101"/>
            <p:cNvSpPr txBox="1">
              <a:spLocks noChangeArrowheads="1"/>
            </p:cNvSpPr>
            <p:nvPr/>
          </p:nvSpPr>
          <p:spPr bwMode="auto">
            <a:xfrm>
              <a:off x="374" y="4143"/>
              <a:ext cx="1213" cy="194"/>
            </a:xfrm>
            <a:prstGeom prst="rect">
              <a:avLst/>
            </a:prstGeom>
            <a:noFill/>
            <a:ln w="9525">
              <a:noFill/>
              <a:miter lim="800000"/>
              <a:headEnd/>
              <a:tailEnd/>
            </a:ln>
          </p:spPr>
          <p:txBody>
            <a:bodyPr wrap="none">
              <a:spAutoFit/>
            </a:bodyPr>
            <a:lstStyle/>
            <a:p>
              <a:r>
                <a:rPr lang="da-DK" sz="1400" dirty="0"/>
                <a:t>Laurberg et al EJE 2008</a:t>
              </a: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584176"/>
          </a:xfrm>
        </p:spPr>
        <p:txBody>
          <a:bodyPr>
            <a:noAutofit/>
          </a:bodyPr>
          <a:lstStyle/>
          <a:p>
            <a:r>
              <a:rPr lang="en-US" sz="2000" b="1" dirty="0">
                <a:solidFill>
                  <a:srgbClr val="C00000"/>
                </a:solidFill>
                <a:latin typeface="Albertus Extra Bold" pitchFamily="34" charset="0"/>
                <a:cs typeface="Aharoni" pitchFamily="2" charset="-79"/>
              </a:rPr>
              <a:t>UNDER WHAT CIRCUMSTANCES SHOULD ADDITIONAL FETAL ULTRASOUND MONITORING FOR GROWTH, HEART RATE, AND GOITER BE PERFORMED IN WOMEN WITH GRAVES’ HYPERTHYROIDISM IN PREGNANCY?</a:t>
            </a:r>
          </a:p>
        </p:txBody>
      </p:sp>
      <p:sp>
        <p:nvSpPr>
          <p:cNvPr id="3" name="Content Placeholder 2"/>
          <p:cNvSpPr>
            <a:spLocks noGrp="1"/>
          </p:cNvSpPr>
          <p:nvPr>
            <p:ph idx="1"/>
          </p:nvPr>
        </p:nvSpPr>
        <p:spPr>
          <a:xfrm>
            <a:off x="179512" y="2143116"/>
            <a:ext cx="8579296" cy="4209331"/>
          </a:xfrm>
        </p:spPr>
        <p:txBody>
          <a:bodyPr>
            <a:normAutofit lnSpcReduction="10000"/>
          </a:bodyPr>
          <a:lstStyle/>
          <a:p>
            <a:pPr algn="just">
              <a:lnSpc>
                <a:spcPct val="150000"/>
              </a:lnSpc>
              <a:buClr>
                <a:srgbClr val="C00000"/>
              </a:buClr>
            </a:pPr>
            <a:r>
              <a:rPr lang="en-US" dirty="0">
                <a:solidFill>
                  <a:srgbClr val="00B050"/>
                </a:solidFill>
                <a:latin typeface="Times New Roman" pitchFamily="18" charset="0"/>
                <a:cs typeface="Times New Roman" pitchFamily="18" charset="0"/>
              </a:rPr>
              <a:t>Fetal surveillance </a:t>
            </a:r>
            <a:r>
              <a:rPr lang="en-US" dirty="0">
                <a:solidFill>
                  <a:srgbClr val="002060"/>
                </a:solidFill>
                <a:latin typeface="Times New Roman" pitchFamily="18" charset="0"/>
                <a:cs typeface="Times New Roman" pitchFamily="18" charset="0"/>
              </a:rPr>
              <a:t>should be performed </a:t>
            </a:r>
            <a:r>
              <a:rPr lang="en-US" dirty="0" smtClean="0">
                <a:solidFill>
                  <a:srgbClr val="002060"/>
                </a:solidFill>
                <a:latin typeface="Times New Roman" pitchFamily="18" charset="0"/>
                <a:cs typeface="Times New Roman" pitchFamily="18" charset="0"/>
              </a:rPr>
              <a:t> in </a:t>
            </a:r>
            <a:r>
              <a:rPr lang="en-US" dirty="0">
                <a:solidFill>
                  <a:srgbClr val="002060"/>
                </a:solidFill>
                <a:latin typeface="Times New Roman" pitchFamily="18" charset="0"/>
                <a:cs typeface="Times New Roman" pitchFamily="18" charset="0"/>
              </a:rPr>
              <a:t>women who have </a:t>
            </a:r>
            <a:r>
              <a:rPr lang="en-US" dirty="0">
                <a:solidFill>
                  <a:srgbClr val="00B050"/>
                </a:solidFill>
                <a:latin typeface="Times New Roman" pitchFamily="18" charset="0"/>
                <a:cs typeface="Times New Roman" pitchFamily="18" charset="0"/>
              </a:rPr>
              <a:t>uncontrolled hyperthyroidism </a:t>
            </a:r>
            <a:r>
              <a:rPr lang="en-US" dirty="0" smtClean="0">
                <a:solidFill>
                  <a:srgbClr val="00B050"/>
                </a:solidFill>
                <a:latin typeface="Times New Roman" pitchFamily="18" charset="0"/>
                <a:cs typeface="Times New Roman" pitchFamily="18" charset="0"/>
              </a:rPr>
              <a:t> or </a:t>
            </a:r>
            <a:r>
              <a:rPr lang="en-US" dirty="0">
                <a:solidFill>
                  <a:srgbClr val="00B050"/>
                </a:solidFill>
                <a:latin typeface="Times New Roman" pitchFamily="18" charset="0"/>
                <a:cs typeface="Times New Roman" pitchFamily="18" charset="0"/>
              </a:rPr>
              <a:t>who have highly elevated </a:t>
            </a:r>
            <a:r>
              <a:rPr lang="en-US" dirty="0" err="1">
                <a:solidFill>
                  <a:srgbClr val="002060"/>
                </a:solidFill>
                <a:latin typeface="Times New Roman" pitchFamily="18" charset="0"/>
                <a:cs typeface="Times New Roman" pitchFamily="18" charset="0"/>
              </a:rPr>
              <a:t>TSHRAb</a:t>
            </a:r>
            <a:r>
              <a:rPr lang="en-US" dirty="0">
                <a:solidFill>
                  <a:srgbClr val="002060"/>
                </a:solidFill>
                <a:latin typeface="Times New Roman" pitchFamily="18" charset="0"/>
                <a:cs typeface="Times New Roman" pitchFamily="18" charset="0"/>
              </a:rPr>
              <a:t> titers. Such monitoring may </a:t>
            </a:r>
            <a:r>
              <a:rPr lang="en-US" dirty="0">
                <a:solidFill>
                  <a:srgbClr val="00B050"/>
                </a:solidFill>
                <a:latin typeface="Times New Roman" pitchFamily="18" charset="0"/>
                <a:cs typeface="Times New Roman" pitchFamily="18" charset="0"/>
              </a:rPr>
              <a:t>include ultrasound monitoring</a:t>
            </a:r>
            <a:r>
              <a:rPr lang="en-US" dirty="0">
                <a:solidFill>
                  <a:srgbClr val="002060"/>
                </a:solidFill>
                <a:latin typeface="Times New Roman" pitchFamily="18" charset="0"/>
                <a:cs typeface="Times New Roman" pitchFamily="18" charset="0"/>
              </a:rPr>
              <a:t> for heart rate, growth, and fetal goiter. </a:t>
            </a:r>
          </a:p>
        </p:txBody>
      </p:sp>
      <p:sp>
        <p:nvSpPr>
          <p:cNvPr id="4" name="TextBox 3"/>
          <p:cNvSpPr txBox="1"/>
          <p:nvPr/>
        </p:nvSpPr>
        <p:spPr>
          <a:xfrm>
            <a:off x="251520" y="6536377"/>
            <a:ext cx="3893117" cy="276999"/>
          </a:xfrm>
          <a:prstGeom prst="rect">
            <a:avLst/>
          </a:prstGeom>
          <a:noFill/>
        </p:spPr>
        <p:txBody>
          <a:bodyPr wrap="none" rtlCol="0">
            <a:spAutoFit/>
          </a:bodyPr>
          <a:lstStyle/>
          <a:p>
            <a:r>
              <a:rPr lang="en-US" sz="1200" dirty="0" err="1" smtClean="0">
                <a:solidFill>
                  <a:srgbClr val="002060"/>
                </a:solidFill>
              </a:rPr>
              <a:t>Papendieck</a:t>
            </a:r>
            <a:r>
              <a:rPr lang="en-US" sz="1200" dirty="0" smtClean="0">
                <a:solidFill>
                  <a:srgbClr val="002060"/>
                </a:solidFill>
              </a:rPr>
              <a:t> P et al. J </a:t>
            </a:r>
            <a:r>
              <a:rPr lang="en-US" sz="1200" dirty="0" err="1" smtClean="0">
                <a:solidFill>
                  <a:srgbClr val="002060"/>
                </a:solidFill>
              </a:rPr>
              <a:t>Ped</a:t>
            </a:r>
            <a:r>
              <a:rPr lang="en-US" sz="1200" dirty="0" smtClean="0">
                <a:solidFill>
                  <a:srgbClr val="002060"/>
                </a:solidFill>
              </a:rPr>
              <a:t> </a:t>
            </a:r>
            <a:r>
              <a:rPr lang="en-US" sz="1200" dirty="0" err="1" smtClean="0">
                <a:solidFill>
                  <a:srgbClr val="002060"/>
                </a:solidFill>
              </a:rPr>
              <a:t>Endocrinol</a:t>
            </a:r>
            <a:r>
              <a:rPr lang="en-US" sz="1200" dirty="0" smtClean="0">
                <a:solidFill>
                  <a:srgbClr val="002060"/>
                </a:solidFill>
              </a:rPr>
              <a:t> </a:t>
            </a:r>
            <a:r>
              <a:rPr lang="en-US" sz="1200" dirty="0" err="1" smtClean="0">
                <a:solidFill>
                  <a:srgbClr val="002060"/>
                </a:solidFill>
              </a:rPr>
              <a:t>Metabol</a:t>
            </a:r>
            <a:r>
              <a:rPr lang="en-US" sz="1200" dirty="0" smtClean="0">
                <a:solidFill>
                  <a:srgbClr val="002060"/>
                </a:solidFill>
              </a:rPr>
              <a:t> 2009; 22: 547</a:t>
            </a:r>
            <a:endParaRPr lang="en-US" sz="1200" dirty="0">
              <a:solidFill>
                <a:srgbClr val="00206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4925" y="107949"/>
            <a:ext cx="8893175" cy="500043"/>
          </a:xfrm>
        </p:spPr>
        <p:txBody>
          <a:bodyPr>
            <a:noAutofit/>
          </a:bodyPr>
          <a:lstStyle/>
          <a:p>
            <a:pPr algn="ctr" eaLnBrk="1" hangingPunct="1">
              <a:defRPr/>
            </a:pPr>
            <a:r>
              <a:rPr lang="en-US" sz="3000" b="1" dirty="0">
                <a:solidFill>
                  <a:srgbClr val="C00000"/>
                </a:solidFill>
                <a:latin typeface="Albertus Extra Bold" pitchFamily="34" charset="0"/>
                <a:cs typeface="Aharoni" pitchFamily="2" charset="-79"/>
              </a:rPr>
              <a:t>Management of </a:t>
            </a:r>
            <a:r>
              <a:rPr lang="en-US" sz="3000" b="1" dirty="0" err="1">
                <a:solidFill>
                  <a:srgbClr val="C00000"/>
                </a:solidFill>
                <a:latin typeface="Albertus Extra Bold" pitchFamily="34" charset="0"/>
                <a:cs typeface="Aharoni" pitchFamily="2" charset="-79"/>
              </a:rPr>
              <a:t>thyrotoxicosis</a:t>
            </a:r>
            <a:r>
              <a:rPr lang="en-US" sz="3000" b="1" dirty="0">
                <a:solidFill>
                  <a:srgbClr val="C00000"/>
                </a:solidFill>
                <a:latin typeface="Albertus Extra Bold" pitchFamily="34" charset="0"/>
                <a:cs typeface="Aharoni" pitchFamily="2" charset="-79"/>
              </a:rPr>
              <a:t> in pregnancy</a:t>
            </a:r>
          </a:p>
        </p:txBody>
      </p:sp>
      <p:sp>
        <p:nvSpPr>
          <p:cNvPr id="49155" name="Rectangle 3"/>
          <p:cNvSpPr>
            <a:spLocks noGrp="1" noChangeArrowheads="1"/>
          </p:cNvSpPr>
          <p:nvPr>
            <p:ph type="subTitle" idx="1"/>
          </p:nvPr>
        </p:nvSpPr>
        <p:spPr>
          <a:xfrm>
            <a:off x="322263" y="742950"/>
            <a:ext cx="8497887" cy="5999163"/>
          </a:xfrm>
        </p:spPr>
        <p:txBody>
          <a:bodyPr>
            <a:normAutofit/>
          </a:bodyPr>
          <a:lstStyle/>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Confirm diagnosis</a:t>
            </a: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Start </a:t>
            </a:r>
            <a:r>
              <a:rPr lang="en-US" sz="2000" b="1" i="1" dirty="0" err="1" smtClean="0">
                <a:solidFill>
                  <a:schemeClr val="tx1"/>
                </a:solidFill>
                <a:latin typeface="Times New Roman" pitchFamily="18" charset="0"/>
                <a:cs typeface="Times New Roman" pitchFamily="18" charset="0"/>
              </a:rPr>
              <a:t>propylthiouracil</a:t>
            </a:r>
            <a:r>
              <a:rPr lang="en-US" sz="2000" b="1" i="1" dirty="0" smtClean="0">
                <a:solidFill>
                  <a:schemeClr val="tx1"/>
                </a:solidFill>
                <a:latin typeface="Times New Roman" pitchFamily="18" charset="0"/>
                <a:cs typeface="Times New Roman" pitchFamily="18" charset="0"/>
              </a:rPr>
              <a:t> in first trimester; </a:t>
            </a:r>
            <a:r>
              <a:rPr lang="en-US" sz="2000" b="1" i="1" dirty="0" err="1" smtClean="0">
                <a:solidFill>
                  <a:schemeClr val="tx1"/>
                </a:solidFill>
                <a:latin typeface="Times New Roman" pitchFamily="18" charset="0"/>
                <a:cs typeface="Times New Roman" pitchFamily="18" charset="0"/>
              </a:rPr>
              <a:t>methimazole</a:t>
            </a:r>
            <a:r>
              <a:rPr lang="en-US" sz="2000" b="1" i="1" dirty="0" smtClean="0">
                <a:solidFill>
                  <a:schemeClr val="tx1"/>
                </a:solidFill>
                <a:latin typeface="Times New Roman" pitchFamily="18" charset="0"/>
                <a:cs typeface="Times New Roman" pitchFamily="18" charset="0"/>
              </a:rPr>
              <a:t> in the 2</a:t>
            </a:r>
            <a:r>
              <a:rPr lang="en-US" sz="2000" b="1" i="1" baseline="30000" dirty="0" smtClean="0">
                <a:solidFill>
                  <a:schemeClr val="tx1"/>
                </a:solidFill>
                <a:latin typeface="Times New Roman" pitchFamily="18" charset="0"/>
                <a:cs typeface="Times New Roman" pitchFamily="18" charset="0"/>
              </a:rPr>
              <a:t>nd</a:t>
            </a:r>
            <a:r>
              <a:rPr lang="en-US" sz="2000" b="1" i="1" dirty="0" smtClean="0">
                <a:solidFill>
                  <a:schemeClr val="tx1"/>
                </a:solidFill>
                <a:latin typeface="Times New Roman" pitchFamily="18" charset="0"/>
                <a:cs typeface="Times New Roman" pitchFamily="18" charset="0"/>
              </a:rPr>
              <a:t> and 3nd trimester</a:t>
            </a: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Render patient </a:t>
            </a:r>
            <a:r>
              <a:rPr lang="en-US" sz="2000" b="1" i="1" dirty="0" err="1" smtClean="0">
                <a:solidFill>
                  <a:schemeClr val="tx1"/>
                </a:solidFill>
                <a:latin typeface="Times New Roman" pitchFamily="18" charset="0"/>
                <a:cs typeface="Times New Roman" pitchFamily="18" charset="0"/>
              </a:rPr>
              <a:t>euthyroid</a:t>
            </a:r>
            <a:r>
              <a:rPr lang="en-US" sz="2000" b="1" i="1" dirty="0" smtClean="0">
                <a:solidFill>
                  <a:schemeClr val="tx1"/>
                </a:solidFill>
                <a:latin typeface="Times New Roman" pitchFamily="18" charset="0"/>
                <a:cs typeface="Times New Roman" pitchFamily="18" charset="0"/>
              </a:rPr>
              <a:t>: continue with low-dose ATD up to and during labor and postpartum</a:t>
            </a:r>
          </a:p>
          <a:p>
            <a:pPr marR="0" algn="just" eaLnBrk="1" hangingPunct="1">
              <a:lnSpc>
                <a:spcPct val="80000"/>
              </a:lnSpc>
            </a:pPr>
            <a:endParaRPr lang="en-US" sz="2000" b="1" i="1" dirty="0" smtClean="0">
              <a:solidFill>
                <a:schemeClr val="tx1"/>
              </a:solidFill>
              <a:latin typeface="Times New Roman" pitchFamily="18" charset="0"/>
              <a:cs typeface="Times New Roman" pitchFamily="18" charset="0"/>
            </a:endParaRP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Monitor thyroid function:</a:t>
            </a:r>
          </a:p>
          <a:p>
            <a:pPr marR="0" algn="just" eaLnBrk="1" hangingPunct="1">
              <a:lnSpc>
                <a:spcPct val="80000"/>
              </a:lnSpc>
            </a:pPr>
            <a:r>
              <a:rPr lang="en-US" sz="2000" b="1" dirty="0" smtClean="0">
                <a:solidFill>
                  <a:schemeClr val="tx1"/>
                </a:solidFill>
                <a:latin typeface="Times New Roman" pitchFamily="18" charset="0"/>
                <a:cs typeface="Times New Roman" pitchFamily="18" charset="0"/>
              </a:rPr>
              <a:t>      Throughout gestation; adjust ATD if necessary to maintain</a:t>
            </a:r>
          </a:p>
          <a:p>
            <a:pPr marR="0" algn="just" eaLnBrk="1" hangingPunct="1">
              <a:lnSpc>
                <a:spcPct val="80000"/>
              </a:lnSpc>
            </a:pPr>
            <a:r>
              <a:rPr lang="en-US" sz="2000" b="1" dirty="0" smtClean="0">
                <a:solidFill>
                  <a:schemeClr val="tx1"/>
                </a:solidFill>
                <a:latin typeface="Times New Roman" pitchFamily="18" charset="0"/>
                <a:cs typeface="Times New Roman" pitchFamily="18" charset="0"/>
              </a:rPr>
              <a:t>      T4 at upper level of normal</a:t>
            </a:r>
          </a:p>
          <a:p>
            <a:pPr marR="0" algn="just" eaLnBrk="1" hangingPunct="1">
              <a:lnSpc>
                <a:spcPct val="80000"/>
              </a:lnSpc>
            </a:pPr>
            <a:r>
              <a:rPr lang="en-US" sz="2000" b="1" dirty="0" smtClean="0">
                <a:solidFill>
                  <a:schemeClr val="tx1"/>
                </a:solidFill>
                <a:latin typeface="Times New Roman" pitchFamily="18" charset="0"/>
                <a:cs typeface="Times New Roman" pitchFamily="18" charset="0"/>
              </a:rPr>
              <a:t>      Check </a:t>
            </a:r>
            <a:r>
              <a:rPr lang="en-US" sz="2000" b="1" dirty="0" err="1" smtClean="0">
                <a:solidFill>
                  <a:schemeClr val="tx1"/>
                </a:solidFill>
                <a:latin typeface="Times New Roman" pitchFamily="18" charset="0"/>
                <a:cs typeface="Times New Roman" pitchFamily="18" charset="0"/>
              </a:rPr>
              <a:t>TSHRAb</a:t>
            </a:r>
            <a:r>
              <a:rPr lang="en-US" sz="2000" b="1" dirty="0" smtClean="0">
                <a:solidFill>
                  <a:schemeClr val="tx1"/>
                </a:solidFill>
                <a:latin typeface="Times New Roman" pitchFamily="18" charset="0"/>
                <a:cs typeface="Times New Roman" pitchFamily="18" charset="0"/>
              </a:rPr>
              <a:t> at 26 weeks</a:t>
            </a:r>
          </a:p>
          <a:p>
            <a:pPr marR="0" algn="just" eaLnBrk="1" hangingPunct="1">
              <a:lnSpc>
                <a:spcPct val="80000"/>
              </a:lnSpc>
            </a:pPr>
            <a:endParaRPr lang="en-US" sz="2000" b="1" dirty="0" smtClean="0">
              <a:solidFill>
                <a:schemeClr val="tx1"/>
              </a:solidFill>
              <a:latin typeface="Times New Roman" pitchFamily="18" charset="0"/>
              <a:cs typeface="Times New Roman" pitchFamily="18" charset="0"/>
            </a:endParaRP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Discuss treatment with patient</a:t>
            </a:r>
          </a:p>
          <a:p>
            <a:pPr marR="0" algn="just" eaLnBrk="1" hangingPunct="1">
              <a:lnSpc>
                <a:spcPct val="80000"/>
              </a:lnSpc>
              <a:buClr>
                <a:srgbClr val="59AAF2"/>
              </a:buClr>
              <a:buSzPct val="85000"/>
              <a:buFont typeface="Wingdings" pitchFamily="2" charset="2"/>
              <a:buChar char="§"/>
            </a:pPr>
            <a:r>
              <a:rPr lang="en-US" sz="2000" b="1" dirty="0" smtClean="0">
                <a:solidFill>
                  <a:schemeClr val="tx1"/>
                </a:solidFill>
                <a:latin typeface="Times New Roman" pitchFamily="18" charset="0"/>
                <a:cs typeface="Times New Roman" pitchFamily="18" charset="0"/>
              </a:rPr>
              <a:t> effect on patient</a:t>
            </a:r>
          </a:p>
          <a:p>
            <a:pPr marR="0" algn="just" eaLnBrk="1" hangingPunct="1">
              <a:lnSpc>
                <a:spcPct val="80000"/>
              </a:lnSpc>
              <a:buClr>
                <a:srgbClr val="59AAF2"/>
              </a:buClr>
              <a:buSzPct val="85000"/>
              <a:buFont typeface="Wingdings" pitchFamily="2" charset="2"/>
              <a:buChar char="§"/>
            </a:pPr>
            <a:r>
              <a:rPr lang="en-US" sz="2000" b="1" dirty="0" smtClean="0">
                <a:solidFill>
                  <a:schemeClr val="tx1"/>
                </a:solidFill>
                <a:latin typeface="Times New Roman" pitchFamily="18" charset="0"/>
                <a:cs typeface="Times New Roman" pitchFamily="18" charset="0"/>
              </a:rPr>
              <a:t> effect on fetus</a:t>
            </a:r>
          </a:p>
          <a:p>
            <a:pPr marR="0" algn="just" eaLnBrk="1" hangingPunct="1">
              <a:lnSpc>
                <a:spcPct val="80000"/>
              </a:lnSpc>
              <a:buClr>
                <a:srgbClr val="59AAF2"/>
              </a:buClr>
              <a:buSzPct val="85000"/>
              <a:buFont typeface="Wingdings" pitchFamily="2" charset="2"/>
              <a:buChar char="§"/>
            </a:pPr>
            <a:r>
              <a:rPr lang="en-US" sz="2000" b="1" dirty="0" smtClean="0">
                <a:solidFill>
                  <a:schemeClr val="tx1"/>
                </a:solidFill>
                <a:latin typeface="Times New Roman" pitchFamily="18" charset="0"/>
                <a:cs typeface="Times New Roman" pitchFamily="18" charset="0"/>
              </a:rPr>
              <a:t> breast feeding</a:t>
            </a:r>
          </a:p>
          <a:p>
            <a:pPr marR="0" algn="just" eaLnBrk="1" hangingPunct="1">
              <a:lnSpc>
                <a:spcPct val="80000"/>
              </a:lnSpc>
              <a:buClr>
                <a:srgbClr val="FF0000"/>
              </a:buClr>
              <a:buSzTx/>
            </a:pPr>
            <a:endParaRPr lang="en-US" sz="2000" b="1" dirty="0" smtClean="0">
              <a:solidFill>
                <a:schemeClr val="tx1"/>
              </a:solidFill>
              <a:latin typeface="Times New Roman" pitchFamily="18" charset="0"/>
              <a:cs typeface="Times New Roman" pitchFamily="18" charset="0"/>
            </a:endParaRP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Inform obstetrician and pediatrician</a:t>
            </a:r>
          </a:p>
          <a:p>
            <a:pPr marR="0" algn="just" eaLnBrk="1" hangingPunct="1">
              <a:lnSpc>
                <a:spcPct val="80000"/>
              </a:lnSpc>
            </a:pPr>
            <a:r>
              <a:rPr lang="en-US" sz="2000" b="1" i="1" dirty="0" smtClean="0">
                <a:solidFill>
                  <a:schemeClr val="tx1"/>
                </a:solidFill>
                <a:latin typeface="Times New Roman" pitchFamily="18" charset="0"/>
                <a:cs typeface="Times New Roman" pitchFamily="18" charset="0"/>
              </a:rPr>
              <a:t>Review postpartum-check for exacerbation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5776" y="836712"/>
            <a:ext cx="4104456" cy="360040"/>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Times New Roman" pitchFamily="18" charset="0"/>
                <a:cs typeface="Times New Roman" pitchFamily="18" charset="0"/>
              </a:rPr>
              <a:t>Serum TSH determination in early gestation</a:t>
            </a:r>
            <a:endParaRPr lang="en-US" sz="1400" dirty="0">
              <a:solidFill>
                <a:srgbClr val="002060"/>
              </a:solidFill>
              <a:latin typeface="Times New Roman" pitchFamily="18" charset="0"/>
              <a:cs typeface="Times New Roman" pitchFamily="18" charset="0"/>
            </a:endParaRPr>
          </a:p>
        </p:txBody>
      </p:sp>
      <p:sp>
        <p:nvSpPr>
          <p:cNvPr id="4" name="Rectangle 3"/>
          <p:cNvSpPr/>
          <p:nvPr/>
        </p:nvSpPr>
        <p:spPr>
          <a:xfrm>
            <a:off x="2411760" y="1556792"/>
            <a:ext cx="1008112" cy="2880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Below</a:t>
            </a:r>
            <a:endParaRPr lang="en-US" sz="1200" dirty="0">
              <a:solidFill>
                <a:srgbClr val="002060"/>
              </a:solidFill>
              <a:latin typeface="Times New Roman" pitchFamily="18" charset="0"/>
              <a:cs typeface="Times New Roman" pitchFamily="18" charset="0"/>
            </a:endParaRPr>
          </a:p>
        </p:txBody>
      </p:sp>
      <p:sp>
        <p:nvSpPr>
          <p:cNvPr id="5" name="Rectangle 4"/>
          <p:cNvSpPr/>
          <p:nvPr/>
        </p:nvSpPr>
        <p:spPr>
          <a:xfrm>
            <a:off x="4211960" y="1556792"/>
            <a:ext cx="1008112" cy="2880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Above</a:t>
            </a:r>
            <a:endParaRPr lang="en-US" sz="1200" dirty="0">
              <a:solidFill>
                <a:srgbClr val="002060"/>
              </a:solidFill>
              <a:latin typeface="Times New Roman" pitchFamily="18" charset="0"/>
              <a:cs typeface="Times New Roman" pitchFamily="18" charset="0"/>
            </a:endParaRPr>
          </a:p>
        </p:txBody>
      </p:sp>
      <p:sp>
        <p:nvSpPr>
          <p:cNvPr id="6" name="Rectangle 5"/>
          <p:cNvSpPr/>
          <p:nvPr/>
        </p:nvSpPr>
        <p:spPr>
          <a:xfrm>
            <a:off x="5940152" y="1556792"/>
            <a:ext cx="1008112" cy="2880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Within</a:t>
            </a:r>
            <a:endParaRPr lang="en-US" sz="1200" dirty="0">
              <a:solidFill>
                <a:srgbClr val="002060"/>
              </a:solidFill>
              <a:latin typeface="Times New Roman" pitchFamily="18" charset="0"/>
              <a:cs typeface="Times New Roman" pitchFamily="18" charset="0"/>
            </a:endParaRPr>
          </a:p>
        </p:txBody>
      </p:sp>
      <p:sp>
        <p:nvSpPr>
          <p:cNvPr id="8" name="TextBox 7"/>
          <p:cNvSpPr txBox="1"/>
          <p:nvPr/>
        </p:nvSpPr>
        <p:spPr>
          <a:xfrm>
            <a:off x="899592" y="1455167"/>
            <a:ext cx="1440160"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First trimester reference range</a:t>
            </a:r>
            <a:endParaRPr lang="en-US" sz="1200" dirty="0">
              <a:latin typeface="Times New Roman" pitchFamily="18" charset="0"/>
              <a:cs typeface="Times New Roman" pitchFamily="18" charset="0"/>
            </a:endParaRPr>
          </a:p>
        </p:txBody>
      </p:sp>
      <p:sp>
        <p:nvSpPr>
          <p:cNvPr id="9" name="Rectangle 8"/>
          <p:cNvSpPr/>
          <p:nvPr/>
        </p:nvSpPr>
        <p:spPr>
          <a:xfrm>
            <a:off x="2771800" y="2204864"/>
            <a:ext cx="1872208" cy="2880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Measure  FT4I or free T4</a:t>
            </a:r>
            <a:endParaRPr lang="en-US" sz="1200" dirty="0">
              <a:solidFill>
                <a:srgbClr val="002060"/>
              </a:solidFill>
              <a:latin typeface="Times New Roman" pitchFamily="18" charset="0"/>
              <a:cs typeface="Times New Roman" pitchFamily="18" charset="0"/>
            </a:endParaRPr>
          </a:p>
        </p:txBody>
      </p:sp>
      <p:sp>
        <p:nvSpPr>
          <p:cNvPr id="12" name="Rectangle 11"/>
          <p:cNvSpPr/>
          <p:nvPr/>
        </p:nvSpPr>
        <p:spPr>
          <a:xfrm>
            <a:off x="5796136" y="2204864"/>
            <a:ext cx="1584176" cy="28803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No further action</a:t>
            </a:r>
            <a:endParaRPr lang="en-US" sz="1200" dirty="0">
              <a:solidFill>
                <a:srgbClr val="002060"/>
              </a:solidFill>
              <a:latin typeface="Times New Roman" pitchFamily="18" charset="0"/>
              <a:cs typeface="Times New Roman" pitchFamily="18" charset="0"/>
            </a:endParaRPr>
          </a:p>
        </p:txBody>
      </p:sp>
      <p:sp>
        <p:nvSpPr>
          <p:cNvPr id="13" name="Rectangle 12"/>
          <p:cNvSpPr/>
          <p:nvPr/>
        </p:nvSpPr>
        <p:spPr>
          <a:xfrm>
            <a:off x="755576" y="2996952"/>
            <a:ext cx="1296144" cy="79208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2060"/>
                </a:solidFill>
                <a:latin typeface="Times New Roman" pitchFamily="18" charset="0"/>
                <a:cs typeface="Times New Roman" pitchFamily="18" charset="0"/>
              </a:rPr>
              <a:t>T4 status elevated measure TR-</a:t>
            </a:r>
            <a:r>
              <a:rPr lang="en-US" sz="1100" dirty="0" err="1" smtClean="0">
                <a:solidFill>
                  <a:srgbClr val="002060"/>
                </a:solidFill>
                <a:latin typeface="Times New Roman" pitchFamily="18" charset="0"/>
                <a:cs typeface="Times New Roman" pitchFamily="18" charset="0"/>
              </a:rPr>
              <a:t>Ab</a:t>
            </a:r>
            <a:r>
              <a:rPr lang="en-US" sz="1100" dirty="0" smtClean="0">
                <a:solidFill>
                  <a:srgbClr val="002060"/>
                </a:solidFill>
                <a:latin typeface="Times New Roman" pitchFamily="18" charset="0"/>
                <a:cs typeface="Times New Roman" pitchFamily="18" charset="0"/>
              </a:rPr>
              <a:t> TPO-</a:t>
            </a:r>
            <a:r>
              <a:rPr lang="en-US" sz="1100" dirty="0" err="1" smtClean="0">
                <a:solidFill>
                  <a:srgbClr val="002060"/>
                </a:solidFill>
                <a:latin typeface="Times New Roman" pitchFamily="18" charset="0"/>
                <a:cs typeface="Times New Roman" pitchFamily="18" charset="0"/>
              </a:rPr>
              <a:t>Ab</a:t>
            </a:r>
            <a:r>
              <a:rPr lang="en-US" sz="1100" dirty="0" smtClean="0">
                <a:solidFill>
                  <a:srgbClr val="002060"/>
                </a:solidFill>
                <a:latin typeface="Times New Roman" pitchFamily="18" charset="0"/>
                <a:cs typeface="Times New Roman" pitchFamily="18" charset="0"/>
              </a:rPr>
              <a:t> usually positive</a:t>
            </a:r>
            <a:endParaRPr lang="en-US" sz="1100" dirty="0">
              <a:solidFill>
                <a:srgbClr val="002060"/>
              </a:solidFill>
              <a:latin typeface="Times New Roman" pitchFamily="18" charset="0"/>
              <a:cs typeface="Times New Roman" pitchFamily="18" charset="0"/>
            </a:endParaRPr>
          </a:p>
        </p:txBody>
      </p:sp>
      <p:sp>
        <p:nvSpPr>
          <p:cNvPr id="15" name="Rectangle 14"/>
          <p:cNvSpPr/>
          <p:nvPr/>
        </p:nvSpPr>
        <p:spPr>
          <a:xfrm>
            <a:off x="2461734" y="2996952"/>
            <a:ext cx="1224136" cy="792088"/>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2060"/>
                </a:solidFill>
                <a:latin typeface="Times New Roman" pitchFamily="18" charset="0"/>
                <a:cs typeface="Times New Roman" pitchFamily="18" charset="0"/>
              </a:rPr>
              <a:t>T4 status normal </a:t>
            </a:r>
          </a:p>
          <a:p>
            <a:pPr algn="ctr"/>
            <a:r>
              <a:rPr lang="en-US" sz="1100" dirty="0" smtClean="0">
                <a:solidFill>
                  <a:srgbClr val="002060"/>
                </a:solidFill>
                <a:latin typeface="Times New Roman" pitchFamily="18" charset="0"/>
                <a:cs typeface="Times New Roman" pitchFamily="18" charset="0"/>
              </a:rPr>
              <a:t>( or moderately elevated) TPO-</a:t>
            </a:r>
            <a:r>
              <a:rPr lang="en-US" sz="1100" dirty="0" err="1" smtClean="0">
                <a:solidFill>
                  <a:srgbClr val="002060"/>
                </a:solidFill>
                <a:latin typeface="Times New Roman" pitchFamily="18" charset="0"/>
                <a:cs typeface="Times New Roman" pitchFamily="18" charset="0"/>
              </a:rPr>
              <a:t>Ab</a:t>
            </a:r>
            <a:r>
              <a:rPr lang="en-US" sz="1100" dirty="0" smtClean="0">
                <a:solidFill>
                  <a:srgbClr val="002060"/>
                </a:solidFill>
                <a:latin typeface="Times New Roman" pitchFamily="18" charset="0"/>
                <a:cs typeface="Times New Roman" pitchFamily="18" charset="0"/>
              </a:rPr>
              <a:t> usually negative</a:t>
            </a:r>
            <a:endParaRPr lang="en-US" sz="1100" dirty="0">
              <a:solidFill>
                <a:srgbClr val="002060"/>
              </a:solidFill>
              <a:latin typeface="Times New Roman" pitchFamily="18" charset="0"/>
              <a:cs typeface="Times New Roman" pitchFamily="18" charset="0"/>
            </a:endParaRPr>
          </a:p>
        </p:txBody>
      </p:sp>
      <p:sp>
        <p:nvSpPr>
          <p:cNvPr id="16" name="Rectangle 15"/>
          <p:cNvSpPr/>
          <p:nvPr/>
        </p:nvSpPr>
        <p:spPr>
          <a:xfrm>
            <a:off x="755576" y="4149080"/>
            <a:ext cx="1368152" cy="1152128"/>
          </a:xfrm>
          <a:prstGeom prst="rect">
            <a:avLst/>
          </a:prstGeom>
          <a:solidFill>
            <a:schemeClr val="accent1">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0066"/>
                </a:solidFill>
                <a:latin typeface="Times New Roman" pitchFamily="18" charset="0"/>
                <a:cs typeface="Times New Roman" pitchFamily="18" charset="0"/>
              </a:rPr>
              <a:t>Overt </a:t>
            </a:r>
            <a:r>
              <a:rPr lang="en-US" sz="1200" dirty="0" err="1" smtClean="0">
                <a:solidFill>
                  <a:srgbClr val="000066"/>
                </a:solidFill>
                <a:latin typeface="Times New Roman" pitchFamily="18" charset="0"/>
                <a:cs typeface="Times New Roman" pitchFamily="18" charset="0"/>
              </a:rPr>
              <a:t>thyrotoxicosis</a:t>
            </a:r>
            <a:r>
              <a:rPr lang="en-US" sz="1200" dirty="0" smtClean="0">
                <a:solidFill>
                  <a:srgbClr val="000066"/>
                </a:solidFill>
                <a:latin typeface="Times New Roman" pitchFamily="18" charset="0"/>
                <a:cs typeface="Times New Roman" pitchFamily="18" charset="0"/>
              </a:rPr>
              <a:t> </a:t>
            </a:r>
          </a:p>
          <a:p>
            <a:pPr algn="ctr"/>
            <a:r>
              <a:rPr lang="en-US" sz="1200" dirty="0" smtClean="0">
                <a:solidFill>
                  <a:srgbClr val="000066"/>
                </a:solidFill>
                <a:latin typeface="Times New Roman" pitchFamily="18" charset="0"/>
                <a:cs typeface="Times New Roman" pitchFamily="18" charset="0"/>
              </a:rPr>
              <a:t>( probable cause: gestational transient </a:t>
            </a:r>
            <a:r>
              <a:rPr lang="en-US" sz="1200" dirty="0" err="1" smtClean="0">
                <a:solidFill>
                  <a:srgbClr val="000066"/>
                </a:solidFill>
                <a:latin typeface="Times New Roman" pitchFamily="18" charset="0"/>
                <a:cs typeface="Times New Roman" pitchFamily="18" charset="0"/>
              </a:rPr>
              <a:t>thyrotoxicosis</a:t>
            </a:r>
            <a:r>
              <a:rPr lang="en-US" sz="1200" dirty="0" smtClean="0">
                <a:solidFill>
                  <a:srgbClr val="000066"/>
                </a:solidFill>
                <a:latin typeface="Times New Roman" pitchFamily="18" charset="0"/>
                <a:cs typeface="Times New Roman" pitchFamily="18" charset="0"/>
              </a:rPr>
              <a:t>)</a:t>
            </a:r>
            <a:endParaRPr lang="en-US" sz="1200" dirty="0">
              <a:solidFill>
                <a:srgbClr val="000066"/>
              </a:solidFill>
              <a:latin typeface="Times New Roman" pitchFamily="18" charset="0"/>
              <a:cs typeface="Times New Roman" pitchFamily="18" charset="0"/>
            </a:endParaRPr>
          </a:p>
        </p:txBody>
      </p:sp>
      <p:sp>
        <p:nvSpPr>
          <p:cNvPr id="17" name="Rectangle 16"/>
          <p:cNvSpPr/>
          <p:nvPr/>
        </p:nvSpPr>
        <p:spPr>
          <a:xfrm>
            <a:off x="827584" y="5733256"/>
            <a:ext cx="1368152" cy="864096"/>
          </a:xfrm>
          <a:prstGeom prst="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2060"/>
                </a:solidFill>
                <a:latin typeface="Times New Roman" pitchFamily="18" charset="0"/>
                <a:cs typeface="Times New Roman" pitchFamily="18" charset="0"/>
              </a:rPr>
              <a:t>Antithyroid</a:t>
            </a:r>
            <a:r>
              <a:rPr lang="en-US" sz="1200" dirty="0" smtClean="0">
                <a:solidFill>
                  <a:srgbClr val="002060"/>
                </a:solidFill>
                <a:latin typeface="Times New Roman" pitchFamily="18" charset="0"/>
                <a:cs typeface="Times New Roman" pitchFamily="18" charset="0"/>
              </a:rPr>
              <a:t> drugs Monitor TR- </a:t>
            </a:r>
            <a:r>
              <a:rPr lang="en-US" sz="1200" dirty="0" err="1" smtClean="0">
                <a:solidFill>
                  <a:srgbClr val="002060"/>
                </a:solidFill>
                <a:latin typeface="Times New Roman" pitchFamily="18" charset="0"/>
                <a:cs typeface="Times New Roman" pitchFamily="18" charset="0"/>
              </a:rPr>
              <a:t>Ab</a:t>
            </a:r>
            <a:r>
              <a:rPr lang="en-US" sz="1200" dirty="0" smtClean="0">
                <a:solidFill>
                  <a:srgbClr val="002060"/>
                </a:solidFill>
                <a:latin typeface="Times New Roman" pitchFamily="18" charset="0"/>
                <a:cs typeface="Times New Roman" pitchFamily="18" charset="0"/>
              </a:rPr>
              <a:t> ( for risk of fetal hyperthyroidism)</a:t>
            </a:r>
            <a:endParaRPr lang="en-US" sz="1200" dirty="0">
              <a:solidFill>
                <a:srgbClr val="002060"/>
              </a:solidFill>
              <a:latin typeface="Times New Roman" pitchFamily="18" charset="0"/>
              <a:cs typeface="Times New Roman" pitchFamily="18" charset="0"/>
            </a:endParaRPr>
          </a:p>
        </p:txBody>
      </p:sp>
      <p:sp>
        <p:nvSpPr>
          <p:cNvPr id="18" name="Rectangle 17"/>
          <p:cNvSpPr/>
          <p:nvPr/>
        </p:nvSpPr>
        <p:spPr>
          <a:xfrm>
            <a:off x="2411760" y="4149080"/>
            <a:ext cx="1368152" cy="1152128"/>
          </a:xfrm>
          <a:prstGeom prst="rect">
            <a:avLst/>
          </a:prstGeom>
          <a:solidFill>
            <a:schemeClr val="accent1">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Subclinical </a:t>
            </a:r>
            <a:r>
              <a:rPr lang="en-US" sz="1200" dirty="0" err="1" smtClean="0">
                <a:solidFill>
                  <a:srgbClr val="002060"/>
                </a:solidFill>
                <a:latin typeface="Times New Roman" pitchFamily="18" charset="0"/>
                <a:cs typeface="Times New Roman" pitchFamily="18" charset="0"/>
              </a:rPr>
              <a:t>thyrotoxicosis</a:t>
            </a:r>
            <a:r>
              <a:rPr lang="en-US" sz="1200" dirty="0" smtClean="0">
                <a:solidFill>
                  <a:srgbClr val="002060"/>
                </a:solidFill>
                <a:latin typeface="Times New Roman" pitchFamily="18" charset="0"/>
                <a:cs typeface="Times New Roman" pitchFamily="18" charset="0"/>
              </a:rPr>
              <a:t> ( probable cause: gestational transient </a:t>
            </a:r>
            <a:r>
              <a:rPr lang="en-US" sz="1200" dirty="0" err="1" smtClean="0">
                <a:solidFill>
                  <a:srgbClr val="002060"/>
                </a:solidFill>
                <a:latin typeface="Times New Roman" pitchFamily="18" charset="0"/>
                <a:cs typeface="Times New Roman" pitchFamily="18" charset="0"/>
              </a:rPr>
              <a:t>thyrotoxicosis</a:t>
            </a:r>
            <a:r>
              <a:rPr lang="en-US" sz="1200" dirty="0" smtClean="0">
                <a:solidFill>
                  <a:srgbClr val="002060"/>
                </a:solidFill>
                <a:latin typeface="Times New Roman" pitchFamily="18" charset="0"/>
                <a:cs typeface="Times New Roman" pitchFamily="18" charset="0"/>
              </a:rPr>
              <a:t>)</a:t>
            </a:r>
            <a:endParaRPr lang="en-US" sz="1200" dirty="0">
              <a:solidFill>
                <a:srgbClr val="002060"/>
              </a:solidFill>
              <a:latin typeface="Times New Roman" pitchFamily="18" charset="0"/>
              <a:cs typeface="Times New Roman" pitchFamily="18" charset="0"/>
            </a:endParaRPr>
          </a:p>
        </p:txBody>
      </p:sp>
      <p:sp>
        <p:nvSpPr>
          <p:cNvPr id="19" name="Rectangle 18"/>
          <p:cNvSpPr/>
          <p:nvPr/>
        </p:nvSpPr>
        <p:spPr>
          <a:xfrm>
            <a:off x="2483768" y="5805264"/>
            <a:ext cx="1224136" cy="648072"/>
          </a:xfrm>
          <a:prstGeom prst="rect">
            <a:avLst/>
          </a:prstGeom>
          <a:solidFill>
            <a:schemeClr val="accent1">
              <a:lumMod val="20000"/>
              <a:lumOff val="80000"/>
            </a:schemeClr>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No treatment needed in most cases</a:t>
            </a:r>
            <a:endParaRPr lang="en-US" sz="1200" dirty="0">
              <a:solidFill>
                <a:srgbClr val="002060"/>
              </a:solidFill>
              <a:latin typeface="Times New Roman" pitchFamily="18" charset="0"/>
              <a:cs typeface="Times New Roman" pitchFamily="18" charset="0"/>
            </a:endParaRPr>
          </a:p>
        </p:txBody>
      </p:sp>
      <p:sp>
        <p:nvSpPr>
          <p:cNvPr id="20" name="Rectangle 19"/>
          <p:cNvSpPr/>
          <p:nvPr/>
        </p:nvSpPr>
        <p:spPr>
          <a:xfrm>
            <a:off x="4932040" y="2996952"/>
            <a:ext cx="1152128" cy="936104"/>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T4 status subnormal TPO-</a:t>
            </a:r>
            <a:r>
              <a:rPr lang="en-US" sz="1200" dirty="0" err="1" smtClean="0">
                <a:solidFill>
                  <a:srgbClr val="002060"/>
                </a:solidFill>
                <a:latin typeface="Times New Roman" pitchFamily="18" charset="0"/>
                <a:cs typeface="Times New Roman" pitchFamily="18" charset="0"/>
              </a:rPr>
              <a:t>Ab</a:t>
            </a:r>
            <a:r>
              <a:rPr lang="en-US" sz="1200" dirty="0" smtClean="0">
                <a:solidFill>
                  <a:srgbClr val="002060"/>
                </a:solidFill>
                <a:latin typeface="Times New Roman" pitchFamily="18" charset="0"/>
                <a:cs typeface="Times New Roman" pitchFamily="18" charset="0"/>
              </a:rPr>
              <a:t> positive or negative</a:t>
            </a:r>
            <a:endParaRPr lang="en-US" sz="1200" dirty="0">
              <a:solidFill>
                <a:srgbClr val="002060"/>
              </a:solidFill>
              <a:latin typeface="Times New Roman" pitchFamily="18" charset="0"/>
              <a:cs typeface="Times New Roman" pitchFamily="18" charset="0"/>
            </a:endParaRPr>
          </a:p>
        </p:txBody>
      </p:sp>
      <p:sp>
        <p:nvSpPr>
          <p:cNvPr id="22" name="Rectangle 21"/>
          <p:cNvSpPr/>
          <p:nvPr/>
        </p:nvSpPr>
        <p:spPr>
          <a:xfrm>
            <a:off x="4860032" y="4293096"/>
            <a:ext cx="1296144" cy="432048"/>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Overt hypothyroidism</a:t>
            </a:r>
            <a:endParaRPr lang="en-US" sz="1200" dirty="0">
              <a:solidFill>
                <a:srgbClr val="002060"/>
              </a:solidFill>
              <a:latin typeface="Times New Roman" pitchFamily="18" charset="0"/>
              <a:cs typeface="Times New Roman" pitchFamily="18" charset="0"/>
            </a:endParaRPr>
          </a:p>
        </p:txBody>
      </p:sp>
      <p:sp>
        <p:nvSpPr>
          <p:cNvPr id="23" name="Rectangle 22"/>
          <p:cNvSpPr/>
          <p:nvPr/>
        </p:nvSpPr>
        <p:spPr>
          <a:xfrm>
            <a:off x="6156176" y="2996952"/>
            <a:ext cx="2736304" cy="36004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T4 status normal</a:t>
            </a:r>
            <a:endParaRPr lang="en-US" sz="1200" dirty="0">
              <a:solidFill>
                <a:srgbClr val="002060"/>
              </a:solidFill>
              <a:latin typeface="Times New Roman" pitchFamily="18" charset="0"/>
              <a:cs typeface="Times New Roman" pitchFamily="18" charset="0"/>
            </a:endParaRPr>
          </a:p>
        </p:txBody>
      </p:sp>
      <p:sp>
        <p:nvSpPr>
          <p:cNvPr id="24" name="Rectangle 23"/>
          <p:cNvSpPr/>
          <p:nvPr/>
        </p:nvSpPr>
        <p:spPr>
          <a:xfrm>
            <a:off x="6300192" y="3573016"/>
            <a:ext cx="1224136" cy="36004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2060"/>
                </a:solidFill>
                <a:latin typeface="Times New Roman" pitchFamily="18" charset="0"/>
                <a:cs typeface="Times New Roman" pitchFamily="18" charset="0"/>
              </a:rPr>
              <a:t>TPO-</a:t>
            </a:r>
            <a:r>
              <a:rPr lang="en-US" sz="1100" dirty="0" err="1" smtClean="0">
                <a:solidFill>
                  <a:srgbClr val="002060"/>
                </a:solidFill>
                <a:latin typeface="Times New Roman" pitchFamily="18" charset="0"/>
                <a:cs typeface="Times New Roman" pitchFamily="18" charset="0"/>
              </a:rPr>
              <a:t>Ab</a:t>
            </a:r>
            <a:r>
              <a:rPr lang="en-US" sz="1100" dirty="0" smtClean="0">
                <a:solidFill>
                  <a:srgbClr val="002060"/>
                </a:solidFill>
                <a:latin typeface="Times New Roman" pitchFamily="18" charset="0"/>
                <a:cs typeface="Times New Roman" pitchFamily="18" charset="0"/>
              </a:rPr>
              <a:t> positive</a:t>
            </a:r>
            <a:endParaRPr lang="en-US" sz="1100" dirty="0">
              <a:solidFill>
                <a:srgbClr val="002060"/>
              </a:solidFill>
              <a:latin typeface="Times New Roman" pitchFamily="18" charset="0"/>
              <a:cs typeface="Times New Roman" pitchFamily="18" charset="0"/>
            </a:endParaRPr>
          </a:p>
        </p:txBody>
      </p:sp>
      <p:sp>
        <p:nvSpPr>
          <p:cNvPr id="26" name="Rectangle 25"/>
          <p:cNvSpPr/>
          <p:nvPr/>
        </p:nvSpPr>
        <p:spPr>
          <a:xfrm>
            <a:off x="7596336" y="3573016"/>
            <a:ext cx="1224136" cy="36004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002060"/>
                </a:solidFill>
                <a:latin typeface="Times New Roman" pitchFamily="18" charset="0"/>
                <a:cs typeface="Times New Roman" pitchFamily="18" charset="0"/>
              </a:rPr>
              <a:t>TPO-</a:t>
            </a:r>
            <a:r>
              <a:rPr lang="en-US" sz="1100" dirty="0" err="1" smtClean="0">
                <a:solidFill>
                  <a:srgbClr val="002060"/>
                </a:solidFill>
                <a:latin typeface="Times New Roman" pitchFamily="18" charset="0"/>
                <a:cs typeface="Times New Roman" pitchFamily="18" charset="0"/>
              </a:rPr>
              <a:t>Ab</a:t>
            </a:r>
            <a:r>
              <a:rPr lang="en-US" sz="1100" dirty="0" smtClean="0">
                <a:solidFill>
                  <a:srgbClr val="002060"/>
                </a:solidFill>
                <a:latin typeface="Times New Roman" pitchFamily="18" charset="0"/>
                <a:cs typeface="Times New Roman" pitchFamily="18" charset="0"/>
              </a:rPr>
              <a:t> negative</a:t>
            </a:r>
            <a:endParaRPr lang="en-US" sz="1100" dirty="0">
              <a:solidFill>
                <a:srgbClr val="002060"/>
              </a:solidFill>
              <a:latin typeface="Times New Roman" pitchFamily="18" charset="0"/>
              <a:cs typeface="Times New Roman" pitchFamily="18" charset="0"/>
            </a:endParaRPr>
          </a:p>
        </p:txBody>
      </p:sp>
      <p:sp>
        <p:nvSpPr>
          <p:cNvPr id="27" name="Rectangle 26"/>
          <p:cNvSpPr/>
          <p:nvPr/>
        </p:nvSpPr>
        <p:spPr>
          <a:xfrm>
            <a:off x="6300192" y="4293096"/>
            <a:ext cx="1296144" cy="432048"/>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Subclinical hypothyroidism</a:t>
            </a:r>
            <a:endParaRPr lang="en-US" sz="1200" dirty="0">
              <a:solidFill>
                <a:srgbClr val="002060"/>
              </a:solidFill>
              <a:latin typeface="Times New Roman" pitchFamily="18" charset="0"/>
              <a:cs typeface="Times New Roman" pitchFamily="18" charset="0"/>
            </a:endParaRPr>
          </a:p>
        </p:txBody>
      </p:sp>
      <p:sp>
        <p:nvSpPr>
          <p:cNvPr id="28" name="Rectangle 27"/>
          <p:cNvSpPr/>
          <p:nvPr/>
        </p:nvSpPr>
        <p:spPr>
          <a:xfrm>
            <a:off x="7668344" y="4293096"/>
            <a:ext cx="1475656" cy="493226"/>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latin typeface="Times New Roman" pitchFamily="18" charset="0"/>
                <a:cs typeface="Times New Roman" pitchFamily="18" charset="0"/>
              </a:rPr>
              <a:t>Isolated hypo- T4</a:t>
            </a:r>
            <a:endParaRPr lang="en-US" sz="1200" dirty="0">
              <a:solidFill>
                <a:srgbClr val="002060"/>
              </a:solidFill>
              <a:latin typeface="Times New Roman" pitchFamily="18" charset="0"/>
              <a:cs typeface="Times New Roman" pitchFamily="18" charset="0"/>
            </a:endParaRPr>
          </a:p>
        </p:txBody>
      </p:sp>
      <p:sp>
        <p:nvSpPr>
          <p:cNvPr id="29" name="Rectangle 28"/>
          <p:cNvSpPr/>
          <p:nvPr/>
        </p:nvSpPr>
        <p:spPr>
          <a:xfrm>
            <a:off x="5076056" y="5949280"/>
            <a:ext cx="1944216" cy="36004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2060"/>
                </a:solidFill>
                <a:latin typeface="Times New Roman" pitchFamily="18" charset="0"/>
                <a:cs typeface="Times New Roman" pitchFamily="18" charset="0"/>
              </a:rPr>
              <a:t>Levothyotoxine</a:t>
            </a:r>
            <a:endParaRPr lang="en-US" sz="1200" dirty="0">
              <a:solidFill>
                <a:srgbClr val="002060"/>
              </a:solidFill>
              <a:latin typeface="Times New Roman" pitchFamily="18" charset="0"/>
              <a:cs typeface="Times New Roman" pitchFamily="18" charset="0"/>
            </a:endParaRPr>
          </a:p>
        </p:txBody>
      </p:sp>
      <p:sp>
        <p:nvSpPr>
          <p:cNvPr id="30" name="Rectangle 29"/>
          <p:cNvSpPr/>
          <p:nvPr/>
        </p:nvSpPr>
        <p:spPr>
          <a:xfrm>
            <a:off x="7740352" y="5949280"/>
            <a:ext cx="1224136" cy="360040"/>
          </a:xfrm>
          <a:prstGeom prst="rect">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solidFill>
                  <a:srgbClr val="002060"/>
                </a:solidFill>
                <a:latin typeface="Times New Roman" pitchFamily="18" charset="0"/>
                <a:cs typeface="Times New Roman" pitchFamily="18" charset="0"/>
              </a:rPr>
              <a:t>Levothyotoxine</a:t>
            </a:r>
            <a:endParaRPr lang="en-US" sz="1200" dirty="0">
              <a:solidFill>
                <a:srgbClr val="002060"/>
              </a:solidFill>
              <a:latin typeface="Times New Roman" pitchFamily="18" charset="0"/>
              <a:cs typeface="Times New Roman" pitchFamily="18" charset="0"/>
            </a:endParaRPr>
          </a:p>
        </p:txBody>
      </p:sp>
      <p:cxnSp>
        <p:nvCxnSpPr>
          <p:cNvPr id="32" name="Straight Arrow Connector 31"/>
          <p:cNvCxnSpPr/>
          <p:nvPr/>
        </p:nvCxnSpPr>
        <p:spPr>
          <a:xfrm rot="5400000">
            <a:off x="2759021" y="1377169"/>
            <a:ext cx="3592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513565" y="1375581"/>
            <a:ext cx="3592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263791" y="1375581"/>
            <a:ext cx="3592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5" idx="2"/>
            <a:endCxn id="9" idx="0"/>
          </p:cNvCxnSpPr>
          <p:nvPr/>
        </p:nvCxnSpPr>
        <p:spPr>
          <a:xfrm rot="5400000">
            <a:off x="4031940" y="1520788"/>
            <a:ext cx="36004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4" idx="2"/>
            <a:endCxn id="9" idx="0"/>
          </p:cNvCxnSpPr>
          <p:nvPr/>
        </p:nvCxnSpPr>
        <p:spPr>
          <a:xfrm rot="16200000" flipH="1">
            <a:off x="3131840" y="1628800"/>
            <a:ext cx="36004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 idx="2"/>
          </p:cNvCxnSpPr>
          <p:nvPr/>
        </p:nvCxnSpPr>
        <p:spPr>
          <a:xfrm rot="5400000">
            <a:off x="2807804" y="1880828"/>
            <a:ext cx="288032"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9" idx="2"/>
          </p:cNvCxnSpPr>
          <p:nvPr/>
        </p:nvCxnSpPr>
        <p:spPr>
          <a:xfrm rot="16200000" flipH="1">
            <a:off x="4644008" y="1556792"/>
            <a:ext cx="288032" cy="2160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2"/>
          </p:cNvCxnSpPr>
          <p:nvPr/>
        </p:nvCxnSpPr>
        <p:spPr>
          <a:xfrm rot="5400000">
            <a:off x="6264188" y="2024844"/>
            <a:ext cx="360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0" idx="2"/>
            <a:endCxn id="22" idx="0"/>
          </p:cNvCxnSpPr>
          <p:nvPr/>
        </p:nvCxnSpPr>
        <p:spPr>
          <a:xfrm rot="5400000">
            <a:off x="5328084" y="4113076"/>
            <a:ext cx="36004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6697030" y="4112282"/>
            <a:ext cx="36004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rot="5400000">
            <a:off x="7991586" y="4112282"/>
            <a:ext cx="360040" cy="15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22" idx="2"/>
          </p:cNvCxnSpPr>
          <p:nvPr/>
        </p:nvCxnSpPr>
        <p:spPr>
          <a:xfrm rot="5400000">
            <a:off x="4896036" y="5337212"/>
            <a:ext cx="1224136" cy="1588"/>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6119378" y="5336418"/>
            <a:ext cx="1224136" cy="1588"/>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7611669" y="5301208"/>
            <a:ext cx="1296144" cy="1588"/>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2807010" y="3969060"/>
            <a:ext cx="360040" cy="1588"/>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rot="5400000">
            <a:off x="1224422" y="3968266"/>
            <a:ext cx="360040" cy="1588"/>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8" idx="2"/>
            <a:endCxn id="19" idx="0"/>
          </p:cNvCxnSpPr>
          <p:nvPr/>
        </p:nvCxnSpPr>
        <p:spPr>
          <a:xfrm rot="5400000">
            <a:off x="2843808" y="5553236"/>
            <a:ext cx="504056" cy="1588"/>
          </a:xfrm>
          <a:prstGeom prst="straightConnector1">
            <a:avLst/>
          </a:prstGeom>
          <a:ln>
            <a:solidFill>
              <a:srgbClr val="000066"/>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1263948" y="5517232"/>
            <a:ext cx="43204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27584" y="116632"/>
            <a:ext cx="7488832" cy="646331"/>
          </a:xfrm>
          <a:prstGeom prst="rect">
            <a:avLst/>
          </a:prstGeom>
          <a:noFill/>
        </p:spPr>
        <p:txBody>
          <a:bodyPr wrap="square" rtlCol="0">
            <a:spAutoFit/>
          </a:bodyPr>
          <a:lstStyle/>
          <a:p>
            <a:pPr algn="ctr"/>
            <a:r>
              <a:rPr lang="en-US" b="1" dirty="0" smtClean="0">
                <a:solidFill>
                  <a:srgbClr val="C00000"/>
                </a:solidFill>
                <a:latin typeface="Albertus Extra Bold" pitchFamily="34" charset="0"/>
                <a:ea typeface="+mj-ea"/>
                <a:cs typeface="Aharoni" pitchFamily="2" charset="-79"/>
              </a:rPr>
              <a:t>Algorithm for the detection of thyroid dysfunction in pregnancy based on initial serum TSH determination</a:t>
            </a:r>
            <a:endParaRPr lang="en-US" b="1" dirty="0">
              <a:solidFill>
                <a:srgbClr val="C00000"/>
              </a:solidFill>
              <a:latin typeface="Albertus Extra Bold" pitchFamily="34" charset="0"/>
              <a:ea typeface="+mj-ea"/>
              <a:cs typeface="Aharoni" pitchFamily="2" charset="-79"/>
            </a:endParaRPr>
          </a:p>
        </p:txBody>
      </p:sp>
      <p:sp>
        <p:nvSpPr>
          <p:cNvPr id="44" name="TextBox 43"/>
          <p:cNvSpPr txBox="1"/>
          <p:nvPr/>
        </p:nvSpPr>
        <p:spPr>
          <a:xfrm>
            <a:off x="1464226" y="2720350"/>
            <a:ext cx="1584176" cy="276999"/>
          </a:xfrm>
          <a:prstGeom prst="rect">
            <a:avLst/>
          </a:prstGeom>
          <a:noFill/>
        </p:spPr>
        <p:txBody>
          <a:bodyPr wrap="square" rtlCol="0">
            <a:spAutoFit/>
          </a:bodyPr>
          <a:lstStyle/>
          <a:p>
            <a:pPr algn="ctr"/>
            <a:r>
              <a:rPr lang="en-US" sz="1200" b="1" dirty="0" smtClean="0">
                <a:solidFill>
                  <a:srgbClr val="002060"/>
                </a:solidFill>
              </a:rPr>
              <a:t>Hyperthyroidism</a:t>
            </a:r>
            <a:endParaRPr lang="en-US" sz="1200" b="1" dirty="0">
              <a:solidFill>
                <a:srgbClr val="002060"/>
              </a:solidFill>
            </a:endParaRPr>
          </a:p>
        </p:txBody>
      </p:sp>
      <p:sp>
        <p:nvSpPr>
          <p:cNvPr id="52" name="TextBox 51"/>
          <p:cNvSpPr txBox="1"/>
          <p:nvPr/>
        </p:nvSpPr>
        <p:spPr>
          <a:xfrm>
            <a:off x="5987018" y="2731780"/>
            <a:ext cx="1944216" cy="276999"/>
          </a:xfrm>
          <a:prstGeom prst="rect">
            <a:avLst/>
          </a:prstGeom>
          <a:noFill/>
        </p:spPr>
        <p:txBody>
          <a:bodyPr wrap="square" rtlCol="0">
            <a:spAutoFit/>
          </a:bodyPr>
          <a:lstStyle/>
          <a:p>
            <a:r>
              <a:rPr lang="en-US" sz="1200" b="1" dirty="0" smtClean="0">
                <a:solidFill>
                  <a:srgbClr val="002060"/>
                </a:solidFill>
              </a:rPr>
              <a:t>Hypothyroidism</a:t>
            </a:r>
            <a:endParaRPr lang="en-US" sz="1200" b="1" dirty="0">
              <a:solidFill>
                <a:srgbClr val="002060"/>
              </a:solidFill>
            </a:endParaRPr>
          </a:p>
        </p:txBody>
      </p:sp>
      <p:sp>
        <p:nvSpPr>
          <p:cNvPr id="46" name="TextBox 45"/>
          <p:cNvSpPr txBox="1"/>
          <p:nvPr/>
        </p:nvSpPr>
        <p:spPr>
          <a:xfrm>
            <a:off x="107504" y="6597352"/>
            <a:ext cx="7272808" cy="276999"/>
          </a:xfrm>
          <a:prstGeom prst="rect">
            <a:avLst/>
          </a:prstGeom>
          <a:noFill/>
        </p:spPr>
        <p:txBody>
          <a:bodyPr wrap="square" rtlCol="0">
            <a:spAutoFit/>
          </a:bodyPr>
          <a:lstStyle/>
          <a:p>
            <a:r>
              <a:rPr lang="en-US" sz="1200" dirty="0" err="1" smtClean="0"/>
              <a:t>Glinoer</a:t>
            </a:r>
            <a:r>
              <a:rPr lang="en-US" sz="1200" dirty="0" smtClean="0"/>
              <a:t> D, Spencer CA. Nat Rev </a:t>
            </a:r>
            <a:r>
              <a:rPr lang="en-US" sz="1200" dirty="0" err="1" smtClean="0"/>
              <a:t>Endocrinol</a:t>
            </a:r>
            <a:r>
              <a:rPr lang="en-US" sz="1200" dirty="0" smtClean="0"/>
              <a:t> 2010; 6: 526</a:t>
            </a:r>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Characteristics of major causes of postpartum </a:t>
            </a:r>
            <a:r>
              <a:rPr lang="en-US" sz="2500" b="1" dirty="0" err="1" smtClean="0">
                <a:solidFill>
                  <a:srgbClr val="C00000"/>
                </a:solidFill>
                <a:latin typeface="Albertus Extra Bold" pitchFamily="34" charset="0"/>
                <a:cs typeface="Aharoni" pitchFamily="2" charset="-79"/>
              </a:rPr>
              <a:t>thyrotoxicosis</a:t>
            </a:r>
            <a:endParaRPr lang="en-US" sz="2500" b="1" dirty="0" smtClean="0">
              <a:solidFill>
                <a:srgbClr val="C00000"/>
              </a:solidFill>
              <a:latin typeface="Albertus Extra Bold" pitchFamily="34" charset="0"/>
              <a:cs typeface="Aharoni" pitchFamily="2" charset="-79"/>
            </a:endParaRPr>
          </a:p>
        </p:txBody>
      </p:sp>
      <p:graphicFrame>
        <p:nvGraphicFramePr>
          <p:cNvPr id="4" name="Content Placeholder 3"/>
          <p:cNvGraphicFramePr>
            <a:graphicFrameLocks noGrp="1"/>
          </p:cNvGraphicFramePr>
          <p:nvPr>
            <p:ph idx="1"/>
          </p:nvPr>
        </p:nvGraphicFramePr>
        <p:xfrm>
          <a:off x="457200" y="1600200"/>
          <a:ext cx="8229600" cy="4543441"/>
        </p:xfrm>
        <a:graphic>
          <a:graphicData uri="http://schemas.openxmlformats.org/drawingml/2006/table">
            <a:tbl>
              <a:tblPr firstRow="1" bandRow="1">
                <a:tableStyleId>{2D5ABB26-0587-4C30-8999-92F81FD0307C}</a:tableStyleId>
              </a:tblPr>
              <a:tblGrid>
                <a:gridCol w="2743200"/>
                <a:gridCol w="2743200"/>
                <a:gridCol w="2743200"/>
              </a:tblGrid>
              <a:tr h="786535">
                <a:tc>
                  <a:txBody>
                    <a:bodyPr/>
                    <a:lstStyle/>
                    <a:p>
                      <a:pPr marL="0" marR="0" algn="l">
                        <a:spcBef>
                          <a:spcPts val="0"/>
                        </a:spcBef>
                        <a:spcAft>
                          <a:spcPts val="0"/>
                        </a:spcAft>
                      </a:pPr>
                      <a:r>
                        <a:rPr lang="en-US" sz="2000" b="1" dirty="0">
                          <a:solidFill>
                            <a:srgbClr val="7030A0"/>
                          </a:solidFill>
                          <a:latin typeface="Times New Roman" pitchFamily="18" charset="0"/>
                          <a:ea typeface="Times New Roman"/>
                          <a:cs typeface="Times New Roman" pitchFamily="18" charset="0"/>
                        </a:rPr>
                        <a:t>Characteristic†</a:t>
                      </a:r>
                    </a:p>
                  </a:txBody>
                  <a:tcPr marL="68580" marR="68580" marT="90170" marB="3619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b="1" dirty="0">
                          <a:solidFill>
                            <a:srgbClr val="7030A0"/>
                          </a:solidFill>
                          <a:latin typeface="Times New Roman" pitchFamily="18" charset="0"/>
                          <a:ea typeface="Times New Roman"/>
                          <a:cs typeface="Times New Roman" pitchFamily="18" charset="0"/>
                        </a:rPr>
                        <a:t>Graves’</a:t>
                      </a:r>
                    </a:p>
                    <a:p>
                      <a:pPr marL="0" marR="0" algn="l">
                        <a:spcBef>
                          <a:spcPts val="0"/>
                        </a:spcBef>
                        <a:spcAft>
                          <a:spcPts val="0"/>
                        </a:spcAft>
                      </a:pPr>
                      <a:r>
                        <a:rPr lang="en-US" sz="2000" b="1" dirty="0">
                          <a:solidFill>
                            <a:srgbClr val="7030A0"/>
                          </a:solidFill>
                          <a:latin typeface="Times New Roman" pitchFamily="18" charset="0"/>
                          <a:ea typeface="Times New Roman"/>
                          <a:cs typeface="Times New Roman" pitchFamily="18" charset="0"/>
                        </a:rPr>
                        <a:t>Disease</a:t>
                      </a:r>
                    </a:p>
                  </a:txBody>
                  <a:tcPr marL="68580" marR="68580" marT="90170" marB="3619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spcBef>
                          <a:spcPts val="0"/>
                        </a:spcBef>
                        <a:spcAft>
                          <a:spcPts val="0"/>
                        </a:spcAft>
                      </a:pPr>
                      <a:r>
                        <a:rPr lang="en-US" sz="2000" b="1" dirty="0">
                          <a:solidFill>
                            <a:srgbClr val="7030A0"/>
                          </a:solidFill>
                          <a:latin typeface="Times New Roman" pitchFamily="18" charset="0"/>
                          <a:ea typeface="Times New Roman"/>
                          <a:cs typeface="Times New Roman" pitchFamily="18" charset="0"/>
                        </a:rPr>
                        <a:t>Postpartum</a:t>
                      </a:r>
                    </a:p>
                    <a:p>
                      <a:pPr marL="0" marR="0" algn="l">
                        <a:spcBef>
                          <a:spcPts val="0"/>
                        </a:spcBef>
                        <a:spcAft>
                          <a:spcPts val="0"/>
                        </a:spcAft>
                      </a:pPr>
                      <a:r>
                        <a:rPr lang="en-US" sz="2000" b="1" dirty="0" err="1">
                          <a:solidFill>
                            <a:srgbClr val="7030A0"/>
                          </a:solidFill>
                          <a:latin typeface="Times New Roman" pitchFamily="18" charset="0"/>
                          <a:ea typeface="Times New Roman"/>
                          <a:cs typeface="Times New Roman" pitchFamily="18" charset="0"/>
                        </a:rPr>
                        <a:t>Thyroiditis</a:t>
                      </a:r>
                      <a:endParaRPr lang="en-US" sz="2000" b="1" dirty="0">
                        <a:solidFill>
                          <a:srgbClr val="7030A0"/>
                        </a:solidFill>
                        <a:latin typeface="Times New Roman" pitchFamily="18" charset="0"/>
                        <a:ea typeface="Times New Roman"/>
                        <a:cs typeface="Times New Roman" pitchFamily="18" charset="0"/>
                      </a:endParaRPr>
                    </a:p>
                  </a:txBody>
                  <a:tcPr marL="68580" marR="68580" marT="90170" marB="36195">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321">
                <a:tc>
                  <a:txBody>
                    <a:bodyPr/>
                    <a:lstStyle/>
                    <a:p>
                      <a:r>
                        <a:rPr lang="en-US" sz="1800" dirty="0" smtClean="0">
                          <a:latin typeface="Times New Roman" pitchFamily="18" charset="0"/>
                          <a:cs typeface="Times New Roman" pitchFamily="18" charset="0"/>
                        </a:rPr>
                        <a:t>Etiology</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1800" dirty="0" smtClean="0">
                          <a:latin typeface="Times New Roman" pitchFamily="18" charset="0"/>
                          <a:cs typeface="Times New Roman" pitchFamily="18" charset="0"/>
                        </a:rPr>
                        <a:t>Autoimmune</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r>
                        <a:rPr lang="en-US" sz="1800" dirty="0" smtClean="0">
                          <a:latin typeface="Times New Roman" pitchFamily="18" charset="0"/>
                          <a:cs typeface="Times New Roman" pitchFamily="18" charset="0"/>
                        </a:rPr>
                        <a:t>Autoimmune</a:t>
                      </a:r>
                      <a:endParaRPr lang="en-US" sz="1800"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r>
              <a:tr h="396321">
                <a:tc>
                  <a:txBody>
                    <a:bodyPr/>
                    <a:lstStyle/>
                    <a:p>
                      <a:r>
                        <a:rPr lang="en-US" sz="1800" dirty="0" smtClean="0">
                          <a:latin typeface="Times New Roman" pitchFamily="18" charset="0"/>
                          <a:cs typeface="Times New Roman" pitchFamily="18" charset="0"/>
                        </a:rPr>
                        <a:t>Frequency</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Common</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Most common</a:t>
                      </a:r>
                      <a:endParaRPr lang="en-US" sz="1800" dirty="0">
                        <a:latin typeface="Times New Roman" pitchFamily="18" charset="0"/>
                        <a:cs typeface="Times New Roman" pitchFamily="18" charset="0"/>
                      </a:endParaRPr>
                    </a:p>
                  </a:txBody>
                  <a:tcPr/>
                </a:tc>
              </a:tr>
              <a:tr h="396321">
                <a:tc>
                  <a:txBody>
                    <a:bodyPr/>
                    <a:lstStyle/>
                    <a:p>
                      <a:r>
                        <a:rPr lang="en-US" sz="1800" dirty="0" smtClean="0">
                          <a:latin typeface="Times New Roman" pitchFamily="18" charset="0"/>
                          <a:cs typeface="Times New Roman" pitchFamily="18" charset="0"/>
                        </a:rPr>
                        <a:t>Symptoms</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Moderate to severe</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Mild to moderate</a:t>
                      </a:r>
                      <a:endParaRPr lang="en-US" sz="1800" dirty="0">
                        <a:latin typeface="Times New Roman" pitchFamily="18" charset="0"/>
                        <a:cs typeface="Times New Roman" pitchFamily="18" charset="0"/>
                      </a:endParaRPr>
                    </a:p>
                  </a:txBody>
                  <a:tcPr/>
                </a:tc>
              </a:tr>
              <a:tr h="396321">
                <a:tc>
                  <a:txBody>
                    <a:bodyPr/>
                    <a:lstStyle/>
                    <a:p>
                      <a:r>
                        <a:rPr lang="en-US" sz="1800" dirty="0" smtClean="0">
                          <a:latin typeface="Times New Roman" pitchFamily="18" charset="0"/>
                          <a:cs typeface="Times New Roman" pitchFamily="18" charset="0"/>
                        </a:rPr>
                        <a:t>ESR</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Normal</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Normal</a:t>
                      </a:r>
                      <a:endParaRPr lang="en-US" sz="1800" dirty="0">
                        <a:latin typeface="Times New Roman" pitchFamily="18" charset="0"/>
                        <a:cs typeface="Times New Roman" pitchFamily="18" charset="0"/>
                      </a:endParaRPr>
                    </a:p>
                  </a:txBody>
                  <a:tcPr/>
                </a:tc>
              </a:tr>
              <a:tr h="396321">
                <a:tc>
                  <a:txBody>
                    <a:bodyPr/>
                    <a:lstStyle/>
                    <a:p>
                      <a:r>
                        <a:rPr lang="en-US" sz="1800" dirty="0" smtClean="0">
                          <a:latin typeface="Times New Roman" pitchFamily="18" charset="0"/>
                          <a:cs typeface="Times New Roman" pitchFamily="18" charset="0"/>
                        </a:rPr>
                        <a:t>RAI uptake</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High</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Low</a:t>
                      </a:r>
                      <a:endParaRPr lang="en-US" sz="1800" dirty="0">
                        <a:latin typeface="Times New Roman" pitchFamily="18" charset="0"/>
                        <a:cs typeface="Times New Roman" pitchFamily="18" charset="0"/>
                      </a:endParaRPr>
                    </a:p>
                  </a:txBody>
                  <a:tcPr/>
                </a:tc>
              </a:tr>
              <a:tr h="396321">
                <a:tc>
                  <a:txBody>
                    <a:bodyPr/>
                    <a:lstStyle/>
                    <a:p>
                      <a:r>
                        <a:rPr lang="en-US" sz="1800" dirty="0" smtClean="0">
                          <a:latin typeface="Times New Roman" pitchFamily="18" charset="0"/>
                          <a:cs typeface="Times New Roman" pitchFamily="18" charset="0"/>
                        </a:rPr>
                        <a:t>TPO antibodies</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High</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High</a:t>
                      </a:r>
                      <a:endParaRPr lang="en-US" sz="1800" dirty="0">
                        <a:latin typeface="Times New Roman" pitchFamily="18" charset="0"/>
                        <a:cs typeface="Times New Roman" pitchFamily="18" charset="0"/>
                      </a:endParaRPr>
                    </a:p>
                  </a:txBody>
                  <a:tcPr/>
                </a:tc>
              </a:tr>
              <a:tr h="3963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latin typeface="Times New Roman" pitchFamily="18" charset="0"/>
                          <a:ea typeface="+mn-ea"/>
                          <a:cs typeface="Times New Roman" pitchFamily="18" charset="0"/>
                        </a:rPr>
                        <a:t>TSH-R antibodies</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Present</a:t>
                      </a:r>
                      <a:endParaRPr lang="en-US" sz="1800" dirty="0">
                        <a:latin typeface="Times New Roman" pitchFamily="18" charset="0"/>
                        <a:cs typeface="Times New Roman" pitchFamily="18" charset="0"/>
                      </a:endParaRPr>
                    </a:p>
                  </a:txBody>
                  <a:tcPr/>
                </a:tc>
                <a:tc>
                  <a:txBody>
                    <a:bodyPr/>
                    <a:lstStyle/>
                    <a:p>
                      <a:r>
                        <a:rPr lang="en-US" sz="1800" dirty="0" smtClean="0">
                          <a:latin typeface="Times New Roman" pitchFamily="18" charset="0"/>
                          <a:cs typeface="Times New Roman" pitchFamily="18" charset="0"/>
                        </a:rPr>
                        <a:t>Absent</a:t>
                      </a:r>
                      <a:endParaRPr lang="en-US" sz="1800" dirty="0">
                        <a:latin typeface="Times New Roman" pitchFamily="18" charset="0"/>
                        <a:cs typeface="Times New Roman" pitchFamily="18" charset="0"/>
                      </a:endParaRPr>
                    </a:p>
                  </a:txBody>
                  <a:tcPr/>
                </a:tc>
              </a:tr>
              <a:tr h="396321">
                <a:tc>
                  <a:txBody>
                    <a:bodyPr/>
                    <a:lstStyle/>
                    <a:p>
                      <a:r>
                        <a:rPr lang="en-US" sz="1800" kern="1200" dirty="0" smtClean="0">
                          <a:solidFill>
                            <a:schemeClr val="tx1"/>
                          </a:solidFill>
                          <a:latin typeface="Times New Roman" pitchFamily="18" charset="0"/>
                          <a:ea typeface="+mn-ea"/>
                          <a:cs typeface="Times New Roman" pitchFamily="18" charset="0"/>
                        </a:rPr>
                        <a:t>T</a:t>
                      </a:r>
                      <a:r>
                        <a:rPr lang="en-US" sz="1800" kern="1200" baseline="-25000" dirty="0" smtClean="0">
                          <a:solidFill>
                            <a:schemeClr val="tx1"/>
                          </a:solidFill>
                          <a:latin typeface="Times New Roman" pitchFamily="18" charset="0"/>
                          <a:ea typeface="+mn-ea"/>
                          <a:cs typeface="Times New Roman" pitchFamily="18" charset="0"/>
                        </a:rPr>
                        <a:t>3</a:t>
                      </a:r>
                      <a:r>
                        <a:rPr lang="en-US" sz="1800" kern="1200" dirty="0" smtClean="0">
                          <a:solidFill>
                            <a:schemeClr val="tx1"/>
                          </a:solidFill>
                          <a:latin typeface="Times New Roman" pitchFamily="18" charset="0"/>
                          <a:ea typeface="+mn-ea"/>
                          <a:cs typeface="Times New Roman" pitchFamily="18" charset="0"/>
                        </a:rPr>
                        <a:t>/T</a:t>
                      </a:r>
                      <a:r>
                        <a:rPr lang="en-US" sz="1800" kern="1200" baseline="-25000" dirty="0" smtClean="0">
                          <a:solidFill>
                            <a:schemeClr val="tx1"/>
                          </a:solidFill>
                          <a:latin typeface="Times New Roman" pitchFamily="18" charset="0"/>
                          <a:ea typeface="+mn-ea"/>
                          <a:cs typeface="Times New Roman" pitchFamily="18" charset="0"/>
                        </a:rPr>
                        <a:t>4</a:t>
                      </a:r>
                      <a:r>
                        <a:rPr lang="en-US" sz="1800" kern="1200" dirty="0" smtClean="0">
                          <a:solidFill>
                            <a:schemeClr val="tx1"/>
                          </a:solidFill>
                          <a:latin typeface="Times New Roman" pitchFamily="18" charset="0"/>
                          <a:ea typeface="+mn-ea"/>
                          <a:cs typeface="Times New Roman" pitchFamily="18" charset="0"/>
                        </a:rPr>
                        <a:t> ratio</a:t>
                      </a:r>
                      <a:endParaRPr lang="en-US" sz="18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1800" dirty="0" smtClean="0">
                          <a:latin typeface="Times New Roman" pitchFamily="18" charset="0"/>
                          <a:cs typeface="Times New Roman" pitchFamily="18" charset="0"/>
                        </a:rPr>
                        <a:t>High</a:t>
                      </a:r>
                      <a:endParaRPr lang="en-US" sz="18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1800" dirty="0" smtClean="0">
                          <a:latin typeface="Times New Roman" pitchFamily="18" charset="0"/>
                          <a:cs typeface="Times New Roman" pitchFamily="18" charset="0"/>
                        </a:rPr>
                        <a:t>Low </a:t>
                      </a:r>
                      <a:endParaRPr lang="en-US" sz="18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r h="586338">
                <a:tc gridSpan="3">
                  <a:txBody>
                    <a:bodyPr/>
                    <a:lstStyle/>
                    <a:p>
                      <a:r>
                        <a:rPr lang="en-US" sz="1500" kern="1200" dirty="0" smtClean="0">
                          <a:solidFill>
                            <a:schemeClr val="tx1"/>
                          </a:solidFill>
                          <a:latin typeface="Times New Roman" pitchFamily="18" charset="0"/>
                          <a:ea typeface="+mn-ea"/>
                          <a:cs typeface="Times New Roman" pitchFamily="18" charset="0"/>
                        </a:rPr>
                        <a:t>† ESR denotes erythrocyte sedimentation rate, RAI radioiodine, TPO thyroid </a:t>
                      </a:r>
                      <a:r>
                        <a:rPr lang="en-US" sz="1500" kern="1200" dirty="0" err="1" smtClean="0">
                          <a:solidFill>
                            <a:schemeClr val="tx1"/>
                          </a:solidFill>
                          <a:latin typeface="Times New Roman" pitchFamily="18" charset="0"/>
                          <a:ea typeface="+mn-ea"/>
                          <a:cs typeface="Times New Roman" pitchFamily="18" charset="0"/>
                        </a:rPr>
                        <a:t>peroxidase</a:t>
                      </a:r>
                      <a:r>
                        <a:rPr lang="en-US" sz="1500" kern="1200" dirty="0" smtClean="0">
                          <a:solidFill>
                            <a:schemeClr val="tx1"/>
                          </a:solidFill>
                          <a:latin typeface="Times New Roman" pitchFamily="18" charset="0"/>
                          <a:ea typeface="+mn-ea"/>
                          <a:cs typeface="Times New Roman" pitchFamily="18" charset="0"/>
                        </a:rPr>
                        <a:t>, and TSH-R antibodies </a:t>
                      </a:r>
                      <a:r>
                        <a:rPr lang="en-US" sz="1500" kern="1200" dirty="0" err="1" smtClean="0">
                          <a:solidFill>
                            <a:schemeClr val="tx1"/>
                          </a:solidFill>
                          <a:latin typeface="Times New Roman" pitchFamily="18" charset="0"/>
                          <a:ea typeface="+mn-ea"/>
                          <a:cs typeface="Times New Roman" pitchFamily="18" charset="0"/>
                        </a:rPr>
                        <a:t>thyrotropin</a:t>
                      </a:r>
                      <a:r>
                        <a:rPr lang="en-US" sz="1500" kern="1200" dirty="0" smtClean="0">
                          <a:solidFill>
                            <a:schemeClr val="tx1"/>
                          </a:solidFill>
                          <a:latin typeface="Times New Roman" pitchFamily="18" charset="0"/>
                          <a:ea typeface="+mn-ea"/>
                          <a:cs typeface="Times New Roman" pitchFamily="18" charset="0"/>
                        </a:rPr>
                        <a:t> receptor-stimulating antibodies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5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hMerge="1">
                  <a:txBody>
                    <a:bodyPr/>
                    <a:lstStyle/>
                    <a:p>
                      <a:endParaRPr lang="en-US" sz="1500"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57158" y="6286520"/>
            <a:ext cx="3471271" cy="307777"/>
          </a:xfrm>
          <a:prstGeom prst="rect">
            <a:avLst/>
          </a:prstGeom>
          <a:noFill/>
        </p:spPr>
        <p:txBody>
          <a:bodyPr wrap="none" rtlCol="0">
            <a:spAutoFit/>
          </a:bodyPr>
          <a:lstStyle/>
          <a:p>
            <a:r>
              <a:rPr lang="en-US" sz="1400" dirty="0" err="1" smtClean="0"/>
              <a:t>Azizi</a:t>
            </a:r>
            <a:r>
              <a:rPr lang="en-US" sz="1400" dirty="0" smtClean="0"/>
              <a:t> F. J </a:t>
            </a:r>
            <a:r>
              <a:rPr lang="en-US" sz="1400" dirty="0" err="1" smtClean="0"/>
              <a:t>Endocrinol</a:t>
            </a:r>
            <a:r>
              <a:rPr lang="en-US" sz="1400" dirty="0" smtClean="0"/>
              <a:t> Invest 2006; 29: 244-247.</a:t>
            </a:r>
            <a:endParaRPr lang="en-US"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1"/>
            <a:ext cx="7772400" cy="1285884"/>
          </a:xfrm>
        </p:spPr>
        <p:txBody>
          <a:bodyPr>
            <a:noAutofit/>
          </a:bodyPr>
          <a:lstStyle/>
          <a:p>
            <a:pPr>
              <a:lnSpc>
                <a:spcPct val="150000"/>
              </a:lnSpc>
            </a:pPr>
            <a:r>
              <a:rPr lang="en-US" sz="2000" b="1" dirty="0" smtClean="0">
                <a:solidFill>
                  <a:srgbClr val="C00000"/>
                </a:solidFill>
                <a:latin typeface="Albertus Extra Bold" pitchFamily="34" charset="0"/>
                <a:cs typeface="Aharoni" pitchFamily="2" charset="-79"/>
              </a:rPr>
              <a:t>Comparison of </a:t>
            </a:r>
            <a:r>
              <a:rPr lang="en-US" sz="2000" b="1" dirty="0" err="1" smtClean="0">
                <a:solidFill>
                  <a:srgbClr val="C00000"/>
                </a:solidFill>
                <a:latin typeface="Albertus Extra Bold" pitchFamily="34" charset="0"/>
                <a:cs typeface="Aharoni" pitchFamily="2" charset="-79"/>
              </a:rPr>
              <a:t>antithyrotropin</a:t>
            </a:r>
            <a:r>
              <a:rPr lang="en-US" sz="2000" b="1" dirty="0" smtClean="0">
                <a:solidFill>
                  <a:srgbClr val="C00000"/>
                </a:solidFill>
                <a:latin typeface="Albertus Extra Bold" pitchFamily="34" charset="0"/>
                <a:cs typeface="Aharoni" pitchFamily="2" charset="-79"/>
              </a:rPr>
              <a:t> receptor antibodies</a:t>
            </a:r>
            <a:br>
              <a:rPr lang="en-US" sz="2000" b="1" dirty="0" smtClean="0">
                <a:solidFill>
                  <a:srgbClr val="C00000"/>
                </a:solidFill>
                <a:latin typeface="Albertus Extra Bold" pitchFamily="34" charset="0"/>
                <a:cs typeface="Aharoni" pitchFamily="2" charset="-79"/>
              </a:rPr>
            </a:br>
            <a:r>
              <a:rPr lang="en-US" sz="2000" b="1" dirty="0" smtClean="0">
                <a:solidFill>
                  <a:srgbClr val="C00000"/>
                </a:solidFill>
                <a:latin typeface="Albertus Extra Bold" pitchFamily="34" charset="0"/>
                <a:cs typeface="Aharoni" pitchFamily="2" charset="-79"/>
              </a:rPr>
              <a:t>(</a:t>
            </a:r>
            <a:r>
              <a:rPr lang="en-US" sz="2000" b="1" dirty="0" err="1" smtClean="0">
                <a:solidFill>
                  <a:srgbClr val="C00000"/>
                </a:solidFill>
                <a:latin typeface="Albertus Extra Bold" pitchFamily="34" charset="0"/>
                <a:cs typeface="Aharoni" pitchFamily="2" charset="-79"/>
              </a:rPr>
              <a:t>TRAb</a:t>
            </a:r>
            <a:r>
              <a:rPr lang="en-US" sz="2000" b="1" dirty="0" smtClean="0">
                <a:solidFill>
                  <a:srgbClr val="C00000"/>
                </a:solidFill>
                <a:latin typeface="Albertus Extra Bold" pitchFamily="34" charset="0"/>
                <a:cs typeface="Aharoni" pitchFamily="2" charset="-79"/>
              </a:rPr>
              <a:t>) between postpartum Graves’ </a:t>
            </a:r>
            <a:r>
              <a:rPr lang="en-US" sz="2000" b="1" dirty="0" err="1" smtClean="0">
                <a:solidFill>
                  <a:srgbClr val="C00000"/>
                </a:solidFill>
                <a:latin typeface="Albertus Extra Bold" pitchFamily="34" charset="0"/>
                <a:cs typeface="Aharoni" pitchFamily="2" charset="-79"/>
              </a:rPr>
              <a:t>thyrotoxicosis</a:t>
            </a:r>
            <a:r>
              <a:rPr lang="en-US" sz="2000" b="1" dirty="0" smtClean="0">
                <a:solidFill>
                  <a:srgbClr val="C00000"/>
                </a:solidFill>
                <a:latin typeface="Albertus Extra Bold" pitchFamily="34" charset="0"/>
                <a:cs typeface="Aharoni" pitchFamily="2" charset="-79"/>
              </a:rPr>
              <a:t> and</a:t>
            </a:r>
            <a:br>
              <a:rPr lang="en-US" sz="2000" b="1" dirty="0" smtClean="0">
                <a:solidFill>
                  <a:srgbClr val="C00000"/>
                </a:solidFill>
                <a:latin typeface="Albertus Extra Bold" pitchFamily="34" charset="0"/>
                <a:cs typeface="Aharoni" pitchFamily="2" charset="-79"/>
              </a:rPr>
            </a:br>
            <a:r>
              <a:rPr lang="en-US" sz="2000" b="1" dirty="0" smtClean="0">
                <a:solidFill>
                  <a:srgbClr val="C00000"/>
                </a:solidFill>
                <a:latin typeface="Albertus Extra Bold" pitchFamily="34" charset="0"/>
                <a:cs typeface="Aharoni" pitchFamily="2" charset="-79"/>
              </a:rPr>
              <a:t>postpartum destructive </a:t>
            </a:r>
            <a:r>
              <a:rPr lang="en-US" sz="2000" b="1" dirty="0" err="1" smtClean="0">
                <a:solidFill>
                  <a:srgbClr val="C00000"/>
                </a:solidFill>
                <a:latin typeface="Albertus Extra Bold" pitchFamily="34" charset="0"/>
                <a:cs typeface="Aharoni" pitchFamily="2" charset="-79"/>
              </a:rPr>
              <a:t>thyrotoxicosis</a:t>
            </a:r>
            <a:endParaRPr lang="en-US" sz="2000" b="1" dirty="0" smtClean="0">
              <a:solidFill>
                <a:srgbClr val="C00000"/>
              </a:solidFill>
              <a:latin typeface="Albertus Extra Bold" pitchFamily="34" charset="0"/>
              <a:cs typeface="Aharoni" pitchFamily="2" charset="-79"/>
            </a:endParaRPr>
          </a:p>
        </p:txBody>
      </p:sp>
      <p:sp>
        <p:nvSpPr>
          <p:cNvPr id="5" name="TextBox 4"/>
          <p:cNvSpPr txBox="1"/>
          <p:nvPr/>
        </p:nvSpPr>
        <p:spPr>
          <a:xfrm>
            <a:off x="357158" y="6286520"/>
            <a:ext cx="3066545" cy="307777"/>
          </a:xfrm>
          <a:prstGeom prst="rect">
            <a:avLst/>
          </a:prstGeom>
          <a:noFill/>
        </p:spPr>
        <p:txBody>
          <a:bodyPr wrap="none" rtlCol="0">
            <a:spAutoFit/>
          </a:bodyPr>
          <a:lstStyle/>
          <a:p>
            <a:r>
              <a:rPr lang="en-US" sz="1400" dirty="0" err="1" smtClean="0">
                <a:latin typeface="Times New Roman" pitchFamily="18" charset="0"/>
                <a:cs typeface="Times New Roman" pitchFamily="18" charset="0"/>
              </a:rPr>
              <a:t>Ide</a:t>
            </a:r>
            <a:r>
              <a:rPr lang="en-US" sz="1400" dirty="0" smtClean="0">
                <a:latin typeface="Times New Roman" pitchFamily="18" charset="0"/>
                <a:cs typeface="Times New Roman" pitchFamily="18" charset="0"/>
              </a:rPr>
              <a:t> A, et al. Thyroid 2014; 24: 1027-31.</a:t>
            </a:r>
            <a:endParaRPr lang="en-US" sz="1400" dirty="0">
              <a:latin typeface="Times New Roman" pitchFamily="18" charset="0"/>
              <a:cs typeface="Times New Roman" pitchFamily="18" charset="0"/>
            </a:endParaRPr>
          </a:p>
        </p:txBody>
      </p:sp>
      <p:pic>
        <p:nvPicPr>
          <p:cNvPr id="223234" name="Picture 2"/>
          <p:cNvPicPr>
            <a:picLocks noChangeAspect="1" noChangeArrowheads="1"/>
          </p:cNvPicPr>
          <p:nvPr/>
        </p:nvPicPr>
        <p:blipFill>
          <a:blip r:embed="rId2" cstate="print"/>
          <a:srcRect/>
          <a:stretch>
            <a:fillRect/>
          </a:stretch>
        </p:blipFill>
        <p:spPr bwMode="auto">
          <a:xfrm>
            <a:off x="2000232" y="2143116"/>
            <a:ext cx="4714875" cy="360045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643073"/>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Comparison of thyroid blood flow between postpartum Graves’ </a:t>
            </a:r>
            <a:r>
              <a:rPr lang="en-US" sz="2500" b="1" dirty="0" err="1" smtClean="0">
                <a:solidFill>
                  <a:srgbClr val="C00000"/>
                </a:solidFill>
                <a:latin typeface="Albertus Extra Bold" pitchFamily="34" charset="0"/>
                <a:cs typeface="Aharoni" pitchFamily="2" charset="-79"/>
              </a:rPr>
              <a:t>thyrotoxicosis</a:t>
            </a:r>
            <a:r>
              <a:rPr lang="en-US" sz="2500" b="1" dirty="0" smtClean="0">
                <a:solidFill>
                  <a:srgbClr val="C00000"/>
                </a:solidFill>
                <a:latin typeface="Albertus Extra Bold" pitchFamily="34" charset="0"/>
                <a:cs typeface="Aharoni" pitchFamily="2" charset="-79"/>
              </a:rPr>
              <a:t> and postpartum destructive </a:t>
            </a:r>
            <a:r>
              <a:rPr lang="en-US" sz="2500" b="1" dirty="0" err="1" smtClean="0">
                <a:solidFill>
                  <a:srgbClr val="C00000"/>
                </a:solidFill>
                <a:latin typeface="Albertus Extra Bold" pitchFamily="34" charset="0"/>
                <a:cs typeface="Aharoni" pitchFamily="2" charset="-79"/>
              </a:rPr>
              <a:t>thyrotoxicosis</a:t>
            </a:r>
            <a:endParaRPr lang="en-US" sz="2500" b="1" dirty="0" smtClean="0">
              <a:solidFill>
                <a:srgbClr val="C00000"/>
              </a:solidFill>
              <a:latin typeface="Albertus Extra Bold" pitchFamily="34" charset="0"/>
              <a:cs typeface="Aharoni" pitchFamily="2" charset="-79"/>
            </a:endParaRPr>
          </a:p>
        </p:txBody>
      </p:sp>
      <p:sp>
        <p:nvSpPr>
          <p:cNvPr id="5" name="TextBox 4"/>
          <p:cNvSpPr txBox="1"/>
          <p:nvPr/>
        </p:nvSpPr>
        <p:spPr>
          <a:xfrm>
            <a:off x="357158" y="6286520"/>
            <a:ext cx="3066545" cy="307777"/>
          </a:xfrm>
          <a:prstGeom prst="rect">
            <a:avLst/>
          </a:prstGeom>
          <a:noFill/>
        </p:spPr>
        <p:txBody>
          <a:bodyPr wrap="none" rtlCol="0">
            <a:spAutoFit/>
          </a:bodyPr>
          <a:lstStyle/>
          <a:p>
            <a:r>
              <a:rPr lang="en-US" sz="1400" dirty="0" err="1" smtClean="0">
                <a:latin typeface="Times New Roman" pitchFamily="18" charset="0"/>
                <a:cs typeface="Times New Roman" pitchFamily="18" charset="0"/>
              </a:rPr>
              <a:t>Ide</a:t>
            </a:r>
            <a:r>
              <a:rPr lang="en-US" sz="1400" dirty="0" smtClean="0">
                <a:latin typeface="Times New Roman" pitchFamily="18" charset="0"/>
                <a:cs typeface="Times New Roman" pitchFamily="18" charset="0"/>
              </a:rPr>
              <a:t> A, et al. Thyroid 2014; 24: 1027-31.</a:t>
            </a:r>
            <a:endParaRPr lang="en-US" sz="1400" dirty="0">
              <a:latin typeface="Times New Roman" pitchFamily="18" charset="0"/>
              <a:cs typeface="Times New Roman" pitchFamily="18" charset="0"/>
            </a:endParaRPr>
          </a:p>
        </p:txBody>
      </p:sp>
      <p:pic>
        <p:nvPicPr>
          <p:cNvPr id="224258" name="Picture 2"/>
          <p:cNvPicPr>
            <a:picLocks noChangeAspect="1" noChangeArrowheads="1"/>
          </p:cNvPicPr>
          <p:nvPr/>
        </p:nvPicPr>
        <p:blipFill>
          <a:blip r:embed="rId2" cstate="print"/>
          <a:srcRect/>
          <a:stretch>
            <a:fillRect/>
          </a:stretch>
        </p:blipFill>
        <p:spPr bwMode="auto">
          <a:xfrm>
            <a:off x="2214563" y="1985978"/>
            <a:ext cx="4714875" cy="36576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1981200"/>
          </a:xfrm>
        </p:spPr>
        <p:txBody>
          <a:bodyPr>
            <a:noAutofit/>
          </a:bodyPr>
          <a:lstStyle/>
          <a:p>
            <a:pPr>
              <a:lnSpc>
                <a:spcPct val="150000"/>
              </a:lnSpc>
            </a:pPr>
            <a:r>
              <a:rPr lang="en-US" sz="2500" b="1" dirty="0" smtClean="0">
                <a:solidFill>
                  <a:srgbClr val="C00000"/>
                </a:solidFill>
                <a:latin typeface="Albertus Extra Bold" pitchFamily="34" charset="0"/>
                <a:cs typeface="Aharoni" pitchFamily="2" charset="-79"/>
              </a:rPr>
              <a:t>A 30 year old woman is 3 months postpartum and lactating. She has a relapse of Graves’ disease. What advise will you give?</a:t>
            </a:r>
          </a:p>
        </p:txBody>
      </p:sp>
      <p:sp>
        <p:nvSpPr>
          <p:cNvPr id="3" name="Subtitle 2"/>
          <p:cNvSpPr>
            <a:spLocks noGrp="1"/>
          </p:cNvSpPr>
          <p:nvPr>
            <p:ph type="subTitle" idx="1"/>
          </p:nvPr>
        </p:nvSpPr>
        <p:spPr>
          <a:xfrm>
            <a:off x="457200" y="2133600"/>
            <a:ext cx="8001000" cy="4114800"/>
          </a:xfrm>
        </p:spPr>
        <p:txBody>
          <a:bodyPr>
            <a:noAutofit/>
          </a:bodyPr>
          <a:lstStyle/>
          <a:p>
            <a:pPr marL="457200" indent="-457200" algn="l">
              <a:lnSpc>
                <a:spcPct val="200000"/>
              </a:lnSpc>
              <a:buFont typeface="+mj-lt"/>
              <a:buAutoNum type="alphaUcPeriod"/>
            </a:pPr>
            <a:r>
              <a:rPr lang="en-US" sz="2500" b="1" dirty="0" smtClean="0">
                <a:solidFill>
                  <a:schemeClr val="tx1"/>
                </a:solidFill>
                <a:latin typeface="Times New Roman" pitchFamily="18" charset="0"/>
                <a:cs typeface="Times New Roman" pitchFamily="18" charset="0"/>
              </a:rPr>
              <a:t>Start </a:t>
            </a:r>
            <a:r>
              <a:rPr lang="en-US" sz="2500" b="1" dirty="0" err="1" smtClean="0">
                <a:solidFill>
                  <a:schemeClr val="tx1"/>
                </a:solidFill>
                <a:latin typeface="Times New Roman" pitchFamily="18" charset="0"/>
                <a:cs typeface="Times New Roman" pitchFamily="18" charset="0"/>
              </a:rPr>
              <a:t>methimazole</a:t>
            </a:r>
            <a:r>
              <a:rPr lang="en-US" sz="2500" b="1" dirty="0" smtClean="0">
                <a:solidFill>
                  <a:schemeClr val="tx1"/>
                </a:solidFill>
                <a:latin typeface="Times New Roman" pitchFamily="18" charset="0"/>
                <a:cs typeface="Times New Roman" pitchFamily="18" charset="0"/>
              </a:rPr>
              <a:t>/</a:t>
            </a:r>
            <a:r>
              <a:rPr lang="en-US" sz="2500" b="1" dirty="0" err="1" smtClean="0">
                <a:solidFill>
                  <a:schemeClr val="tx1"/>
                </a:solidFill>
                <a:latin typeface="Times New Roman" pitchFamily="18" charset="0"/>
                <a:cs typeface="Times New Roman" pitchFamily="18" charset="0"/>
              </a:rPr>
              <a:t>carbimazole</a:t>
            </a:r>
            <a:r>
              <a:rPr lang="en-US" sz="2500" b="1" dirty="0" smtClean="0">
                <a:solidFill>
                  <a:schemeClr val="tx1"/>
                </a:solidFill>
                <a:latin typeface="Times New Roman" pitchFamily="18" charset="0"/>
                <a:cs typeface="Times New Roman" pitchFamily="18" charset="0"/>
              </a:rPr>
              <a:t> and stop lactation</a:t>
            </a:r>
          </a:p>
          <a:p>
            <a:pPr marL="457200" indent="-457200" algn="l">
              <a:lnSpc>
                <a:spcPct val="200000"/>
              </a:lnSpc>
              <a:buFont typeface="+mj-lt"/>
              <a:buAutoNum type="alphaUcPeriod"/>
            </a:pPr>
            <a:r>
              <a:rPr lang="en-US" sz="2500" b="1" dirty="0" smtClean="0">
                <a:solidFill>
                  <a:schemeClr val="tx1"/>
                </a:solidFill>
                <a:latin typeface="Times New Roman" pitchFamily="18" charset="0"/>
                <a:cs typeface="Times New Roman" pitchFamily="18" charset="0"/>
              </a:rPr>
              <a:t>Start </a:t>
            </a:r>
            <a:r>
              <a:rPr lang="en-US" sz="2500" b="1" dirty="0" err="1" smtClean="0">
                <a:solidFill>
                  <a:schemeClr val="tx1"/>
                </a:solidFill>
                <a:latin typeface="Times New Roman" pitchFamily="18" charset="0"/>
                <a:cs typeface="Times New Roman" pitchFamily="18" charset="0"/>
              </a:rPr>
              <a:t>methimazole</a:t>
            </a:r>
            <a:r>
              <a:rPr lang="en-US" sz="2500" b="1" dirty="0" smtClean="0">
                <a:solidFill>
                  <a:schemeClr val="tx1"/>
                </a:solidFill>
                <a:latin typeface="Times New Roman" pitchFamily="18" charset="0"/>
                <a:cs typeface="Times New Roman" pitchFamily="18" charset="0"/>
              </a:rPr>
              <a:t>/</a:t>
            </a:r>
            <a:r>
              <a:rPr lang="en-US" sz="2500" b="1" dirty="0" err="1" smtClean="0">
                <a:solidFill>
                  <a:schemeClr val="tx1"/>
                </a:solidFill>
                <a:latin typeface="Times New Roman" pitchFamily="18" charset="0"/>
                <a:cs typeface="Times New Roman" pitchFamily="18" charset="0"/>
              </a:rPr>
              <a:t>carbimazole</a:t>
            </a:r>
            <a:r>
              <a:rPr lang="en-US" sz="2500" b="1" dirty="0" smtClean="0">
                <a:solidFill>
                  <a:schemeClr val="tx1"/>
                </a:solidFill>
                <a:latin typeface="Times New Roman" pitchFamily="18" charset="0"/>
                <a:cs typeface="Times New Roman" pitchFamily="18" charset="0"/>
              </a:rPr>
              <a:t> but continue lactation</a:t>
            </a:r>
          </a:p>
          <a:p>
            <a:pPr marL="457200" indent="-457200" algn="l">
              <a:lnSpc>
                <a:spcPct val="200000"/>
              </a:lnSpc>
              <a:buFont typeface="+mj-lt"/>
              <a:buAutoNum type="alphaUcPeriod"/>
            </a:pPr>
            <a:r>
              <a:rPr lang="en-US" sz="2500" b="1" dirty="0" smtClean="0">
                <a:solidFill>
                  <a:schemeClr val="tx1"/>
                </a:solidFill>
                <a:latin typeface="Times New Roman" pitchFamily="18" charset="0"/>
                <a:cs typeface="Times New Roman" pitchFamily="18" charset="0"/>
              </a:rPr>
              <a:t>Start </a:t>
            </a:r>
            <a:r>
              <a:rPr lang="en-US" sz="2500" b="1" dirty="0" err="1" smtClean="0">
                <a:solidFill>
                  <a:schemeClr val="tx1"/>
                </a:solidFill>
                <a:latin typeface="Times New Roman" pitchFamily="18" charset="0"/>
                <a:cs typeface="Times New Roman" pitchFamily="18" charset="0"/>
              </a:rPr>
              <a:t>propylthiouracil</a:t>
            </a:r>
            <a:r>
              <a:rPr lang="en-US" sz="2500" b="1" dirty="0" smtClean="0">
                <a:solidFill>
                  <a:schemeClr val="tx1"/>
                </a:solidFill>
                <a:latin typeface="Times New Roman" pitchFamily="18" charset="0"/>
                <a:cs typeface="Times New Roman" pitchFamily="18" charset="0"/>
              </a:rPr>
              <a:t> and stop lactation</a:t>
            </a:r>
          </a:p>
          <a:p>
            <a:pPr marL="457200" indent="-457200" algn="l">
              <a:lnSpc>
                <a:spcPct val="200000"/>
              </a:lnSpc>
              <a:buFont typeface="+mj-lt"/>
              <a:buAutoNum type="alphaUcPeriod"/>
            </a:pPr>
            <a:r>
              <a:rPr lang="en-US" sz="2500" b="1" dirty="0" smtClean="0">
                <a:solidFill>
                  <a:schemeClr val="tx1"/>
                </a:solidFill>
                <a:latin typeface="Times New Roman" pitchFamily="18" charset="0"/>
                <a:cs typeface="Times New Roman" pitchFamily="18" charset="0"/>
              </a:rPr>
              <a:t>Start </a:t>
            </a:r>
            <a:r>
              <a:rPr lang="en-US" sz="2500" b="1" dirty="0" err="1" smtClean="0">
                <a:solidFill>
                  <a:schemeClr val="tx1"/>
                </a:solidFill>
                <a:latin typeface="Times New Roman" pitchFamily="18" charset="0"/>
                <a:cs typeface="Times New Roman" pitchFamily="18" charset="0"/>
              </a:rPr>
              <a:t>propylthiouracil</a:t>
            </a:r>
            <a:r>
              <a:rPr lang="en-US" sz="2500" b="1" dirty="0" smtClean="0">
                <a:solidFill>
                  <a:schemeClr val="tx1"/>
                </a:solidFill>
                <a:latin typeface="Times New Roman" pitchFamily="18" charset="0"/>
                <a:cs typeface="Times New Roman" pitchFamily="18" charset="0"/>
              </a:rPr>
              <a:t> but continue lactation</a:t>
            </a:r>
          </a:p>
          <a:p>
            <a:pPr marL="457200" indent="-457200" algn="l">
              <a:lnSpc>
                <a:spcPct val="200000"/>
              </a:lnSpc>
              <a:buFont typeface="+mj-lt"/>
              <a:buAutoNum type="alphaUcPeriod"/>
            </a:pPr>
            <a:r>
              <a:rPr lang="en-US" sz="2500" b="1" dirty="0" smtClean="0">
                <a:solidFill>
                  <a:schemeClr val="tx1"/>
                </a:solidFill>
                <a:latin typeface="Times New Roman" pitchFamily="18" charset="0"/>
                <a:cs typeface="Times New Roman" pitchFamily="18" charset="0"/>
              </a:rPr>
              <a:t>Other (please specify)</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14282" y="2657176"/>
          <a:ext cx="8786874" cy="3772220"/>
        </p:xfrm>
        <a:graphic>
          <a:graphicData uri="http://schemas.openxmlformats.org/drawingml/2006/table">
            <a:tbl>
              <a:tblPr firstRow="1" bandRow="1">
                <a:tableStyleId>{2D5ABB26-0587-4C30-8999-92F81FD0307C}</a:tableStyleId>
              </a:tblPr>
              <a:tblGrid>
                <a:gridCol w="8072494"/>
                <a:gridCol w="714380"/>
              </a:tblGrid>
              <a:tr h="559581">
                <a:tc>
                  <a:txBody>
                    <a:bodyPr/>
                    <a:lstStyle/>
                    <a:p>
                      <a:pPr>
                        <a:lnSpc>
                          <a:spcPct val="150000"/>
                        </a:lnSpc>
                      </a:pPr>
                      <a:r>
                        <a:rPr lang="en-US" sz="2300" b="1" kern="1200" dirty="0" smtClean="0">
                          <a:solidFill>
                            <a:srgbClr val="7030A0"/>
                          </a:solidFill>
                          <a:latin typeface="Times New Roman" pitchFamily="18" charset="0"/>
                          <a:ea typeface="+mn-ea"/>
                          <a:cs typeface="Times New Roman" pitchFamily="18" charset="0"/>
                        </a:rPr>
                        <a:t>Method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300" b="1" kern="1200" dirty="0" smtClean="0">
                          <a:solidFill>
                            <a:srgbClr val="7030A0"/>
                          </a:solidFill>
                          <a:latin typeface="Times New Roman" pitchFamily="18" charset="0"/>
                          <a:ea typeface="+mn-ea"/>
                          <a:cs typeface="Times New Roman" pitchFamily="18" charset="0"/>
                        </a:rPr>
                        <a: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0307">
                <a:tc>
                  <a:txBody>
                    <a:bodyPr/>
                    <a:lstStyle/>
                    <a:p>
                      <a:pPr marL="457200" indent="-457200" algn="l">
                        <a:lnSpc>
                          <a:spcPct val="200000"/>
                        </a:lnSpc>
                      </a:pPr>
                      <a:r>
                        <a:rPr lang="en-US" sz="2400" b="1" dirty="0" smtClean="0">
                          <a:solidFill>
                            <a:schemeClr val="tx1"/>
                          </a:solidFill>
                          <a:latin typeface="Times New Roman" pitchFamily="18" charset="0"/>
                          <a:cs typeface="Times New Roman" pitchFamily="18" charset="0"/>
                        </a:rPr>
                        <a:t>A. Start </a:t>
                      </a:r>
                      <a:r>
                        <a:rPr lang="en-US" sz="2400" b="1" dirty="0" err="1" smtClean="0">
                          <a:solidFill>
                            <a:schemeClr val="tx1"/>
                          </a:solidFill>
                          <a:latin typeface="Times New Roman" pitchFamily="18" charset="0"/>
                          <a:cs typeface="Times New Roman" pitchFamily="18" charset="0"/>
                        </a:rPr>
                        <a:t>methimazole</a:t>
                      </a:r>
                      <a:r>
                        <a:rPr lang="en-US" sz="2400" b="1" dirty="0" smtClean="0">
                          <a:solidFill>
                            <a:schemeClr val="tx1"/>
                          </a:solidFill>
                          <a:latin typeface="Times New Roman" pitchFamily="18" charset="0"/>
                          <a:cs typeface="Times New Roman" pitchFamily="18" charset="0"/>
                        </a:rPr>
                        <a:t>/</a:t>
                      </a:r>
                      <a:r>
                        <a:rPr lang="en-US" sz="2400" b="1" dirty="0" err="1" smtClean="0">
                          <a:solidFill>
                            <a:schemeClr val="tx1"/>
                          </a:solidFill>
                          <a:latin typeface="Times New Roman" pitchFamily="18" charset="0"/>
                          <a:cs typeface="Times New Roman" pitchFamily="18" charset="0"/>
                        </a:rPr>
                        <a:t>carbimazole</a:t>
                      </a:r>
                      <a:r>
                        <a:rPr lang="en-US" sz="2400" b="1" dirty="0" smtClean="0">
                          <a:solidFill>
                            <a:schemeClr val="tx1"/>
                          </a:solidFill>
                          <a:latin typeface="Times New Roman" pitchFamily="18" charset="0"/>
                          <a:cs typeface="Times New Roman" pitchFamily="18" charset="0"/>
                        </a:rPr>
                        <a:t> and stop lactation</a:t>
                      </a:r>
                    </a:p>
                  </a:txBody>
                  <a:tcPr>
                    <a:lnT w="12700" cap="flat" cmpd="sng" algn="ctr">
                      <a:solidFill>
                        <a:schemeClr val="tx1"/>
                      </a:solidFill>
                      <a:prstDash val="solid"/>
                      <a:round/>
                      <a:headEnd type="none" w="med" len="med"/>
                      <a:tailEnd type="none" w="med" len="med"/>
                    </a:lnT>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16</a:t>
                      </a:r>
                    </a:p>
                  </a:txBody>
                  <a:tcPr>
                    <a:lnT w="12700" cap="flat" cmpd="sng" algn="ctr">
                      <a:solidFill>
                        <a:schemeClr val="tx1"/>
                      </a:solidFill>
                      <a:prstDash val="solid"/>
                      <a:round/>
                      <a:headEnd type="none" w="med" len="med"/>
                      <a:tailEnd type="none" w="med" len="med"/>
                    </a:lnT>
                  </a:tcPr>
                </a:tc>
              </a:tr>
              <a:tr h="56349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B. Start </a:t>
                      </a:r>
                      <a:r>
                        <a:rPr lang="en-US" sz="2400" b="1" dirty="0" err="1" smtClean="0">
                          <a:solidFill>
                            <a:schemeClr val="tx1"/>
                          </a:solidFill>
                          <a:latin typeface="Times New Roman" pitchFamily="18" charset="0"/>
                          <a:cs typeface="Times New Roman" pitchFamily="18" charset="0"/>
                        </a:rPr>
                        <a:t>methimazole</a:t>
                      </a:r>
                      <a:r>
                        <a:rPr lang="en-US" sz="2400" b="1" dirty="0" smtClean="0">
                          <a:solidFill>
                            <a:schemeClr val="tx1"/>
                          </a:solidFill>
                          <a:latin typeface="Times New Roman" pitchFamily="18" charset="0"/>
                          <a:cs typeface="Times New Roman" pitchFamily="18" charset="0"/>
                        </a:rPr>
                        <a:t>/</a:t>
                      </a:r>
                      <a:r>
                        <a:rPr lang="en-US" sz="2400" b="1" dirty="0" err="1" smtClean="0">
                          <a:solidFill>
                            <a:schemeClr val="tx1"/>
                          </a:solidFill>
                          <a:latin typeface="Times New Roman" pitchFamily="18" charset="0"/>
                          <a:cs typeface="Times New Roman" pitchFamily="18" charset="0"/>
                        </a:rPr>
                        <a:t>carbimazole</a:t>
                      </a:r>
                      <a:r>
                        <a:rPr lang="en-US" sz="2400" b="1" dirty="0" smtClean="0">
                          <a:solidFill>
                            <a:schemeClr val="tx1"/>
                          </a:solidFill>
                          <a:latin typeface="Times New Roman" pitchFamily="18" charset="0"/>
                          <a:cs typeface="Times New Roman" pitchFamily="18" charset="0"/>
                        </a:rPr>
                        <a:t> but continue lactation</a:t>
                      </a:r>
                      <a:endParaRPr lang="en-US" sz="2400" b="1" kern="1200" dirty="0" smtClean="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54</a:t>
                      </a:r>
                    </a:p>
                  </a:txBody>
                  <a:tcPr/>
                </a:tc>
              </a:tr>
              <a:tr h="66738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C. Start </a:t>
                      </a:r>
                      <a:r>
                        <a:rPr lang="en-US" sz="2400" b="1" dirty="0" err="1" smtClean="0">
                          <a:solidFill>
                            <a:schemeClr val="tx1"/>
                          </a:solidFill>
                          <a:latin typeface="Times New Roman" pitchFamily="18" charset="0"/>
                          <a:cs typeface="Times New Roman" pitchFamily="18" charset="0"/>
                        </a:rPr>
                        <a:t>propylthiouracil</a:t>
                      </a:r>
                      <a:r>
                        <a:rPr lang="en-US" sz="2400" b="1" dirty="0" smtClean="0">
                          <a:solidFill>
                            <a:schemeClr val="tx1"/>
                          </a:solidFill>
                          <a:latin typeface="Times New Roman" pitchFamily="18" charset="0"/>
                          <a:cs typeface="Times New Roman" pitchFamily="18" charset="0"/>
                        </a:rPr>
                        <a:t> and stop lactation</a:t>
                      </a:r>
                      <a:endParaRPr lang="en-US" sz="2400" b="1" kern="1200" dirty="0" smtClean="0">
                        <a:solidFill>
                          <a:schemeClr val="tx1"/>
                        </a:solidFill>
                        <a:latin typeface="Times New Roman" pitchFamily="18" charset="0"/>
                        <a:ea typeface="+mn-ea"/>
                        <a:cs typeface="Times New Roman" pitchFamily="18" charset="0"/>
                      </a:endParaRPr>
                    </a:p>
                  </a:txBody>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6</a:t>
                      </a:r>
                    </a:p>
                  </a:txBody>
                  <a:tcPr/>
                </a:tc>
              </a:tr>
              <a:tr h="1024575">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schemeClr val="tx1"/>
                          </a:solidFill>
                          <a:latin typeface="Times New Roman" pitchFamily="18" charset="0"/>
                          <a:cs typeface="Times New Roman" pitchFamily="18" charset="0"/>
                        </a:rPr>
                        <a:t>D. Start </a:t>
                      </a:r>
                      <a:r>
                        <a:rPr lang="en-US" sz="2400" b="1" dirty="0" err="1" smtClean="0">
                          <a:solidFill>
                            <a:schemeClr val="tx1"/>
                          </a:solidFill>
                          <a:latin typeface="Times New Roman" pitchFamily="18" charset="0"/>
                          <a:cs typeface="Times New Roman" pitchFamily="18" charset="0"/>
                        </a:rPr>
                        <a:t>propylthiouracil</a:t>
                      </a:r>
                      <a:r>
                        <a:rPr lang="en-US" sz="2400" b="1" dirty="0" smtClean="0">
                          <a:solidFill>
                            <a:schemeClr val="tx1"/>
                          </a:solidFill>
                          <a:latin typeface="Times New Roman" pitchFamily="18" charset="0"/>
                          <a:cs typeface="Times New Roman" pitchFamily="18" charset="0"/>
                        </a:rPr>
                        <a:t> but continue lactation</a:t>
                      </a:r>
                      <a:endParaRPr lang="en-US" sz="2400" b="1" kern="1200" dirty="0" smtClean="0">
                        <a:solidFill>
                          <a:schemeClr val="tx1"/>
                        </a:solidFill>
                        <a:latin typeface="Times New Roman" pitchFamily="18" charset="0"/>
                        <a:ea typeface="+mn-ea"/>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1" kern="1200" dirty="0" smtClean="0">
                          <a:solidFill>
                            <a:srgbClr val="FF0000"/>
                          </a:solidFill>
                          <a:latin typeface="Times New Roman" pitchFamily="18" charset="0"/>
                          <a:ea typeface="+mn-ea"/>
                          <a:cs typeface="Times New Roman" pitchFamily="18" charset="0"/>
                        </a:rPr>
                        <a:t>24</a:t>
                      </a:r>
                    </a:p>
                  </a:txBody>
                  <a:tcPr>
                    <a:lnB w="12700" cap="flat" cmpd="sng" algn="ctr">
                      <a:solidFill>
                        <a:schemeClr val="tx1"/>
                      </a:solidFill>
                      <a:prstDash val="solid"/>
                      <a:round/>
                      <a:headEnd type="none" w="med" len="med"/>
                      <a:tailEnd type="none" w="med" len="med"/>
                    </a:lnB>
                  </a:tcPr>
                </a:tc>
              </a:tr>
            </a:tbl>
          </a:graphicData>
        </a:graphic>
      </p:graphicFrame>
      <p:sp>
        <p:nvSpPr>
          <p:cNvPr id="6" name="Title 1"/>
          <p:cNvSpPr txBox="1">
            <a:spLocks/>
          </p:cNvSpPr>
          <p:nvPr/>
        </p:nvSpPr>
        <p:spPr>
          <a:xfrm>
            <a:off x="228600" y="152400"/>
            <a:ext cx="8610600" cy="1981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2500" b="1" dirty="0" smtClean="0">
                <a:solidFill>
                  <a:srgbClr val="C00000"/>
                </a:solidFill>
                <a:latin typeface="Albertus Extra Bold" pitchFamily="34" charset="0"/>
                <a:ea typeface="+mj-ea"/>
                <a:cs typeface="Aharoni" pitchFamily="2" charset="-79"/>
              </a:rPr>
              <a:t>A 30 year old woman is 3 months postpartum and lactating. She has a relapse of Graves’ disease. What advise will you give?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0"/>
            <a:ext cx="7772400" cy="1470025"/>
          </a:xfrm>
        </p:spPr>
        <p:txBody>
          <a:bodyPr>
            <a:noAutofit/>
          </a:bodyPr>
          <a:lstStyle/>
          <a:p>
            <a:r>
              <a:rPr lang="en-US" sz="1800" b="1" dirty="0" err="1" smtClean="0">
                <a:solidFill>
                  <a:srgbClr val="C00000"/>
                </a:solidFill>
                <a:latin typeface="Albertus Extra Bold" pitchFamily="34" charset="0"/>
                <a:cs typeface="Aharoni" pitchFamily="2" charset="-79"/>
              </a:rPr>
              <a:t>Thyrotoxic</a:t>
            </a:r>
            <a:r>
              <a:rPr lang="en-US" sz="1800" b="1" dirty="0" smtClean="0">
                <a:solidFill>
                  <a:srgbClr val="C00000"/>
                </a:solidFill>
                <a:latin typeface="Albertus Extra Bold" pitchFamily="34" charset="0"/>
                <a:cs typeface="Aharoni" pitchFamily="2" charset="-79"/>
              </a:rPr>
              <a:t> lactating mothers were treated with an initial dose of 20–30 mg </a:t>
            </a:r>
            <a:r>
              <a:rPr lang="en-US" sz="1800" b="1" dirty="0" err="1" smtClean="0">
                <a:solidFill>
                  <a:srgbClr val="C00000"/>
                </a:solidFill>
                <a:latin typeface="Albertus Extra Bold" pitchFamily="34" charset="0"/>
                <a:cs typeface="Aharoni" pitchFamily="2" charset="-79"/>
              </a:rPr>
              <a:t>methimazole</a:t>
            </a:r>
            <a:r>
              <a:rPr lang="en-US" sz="1800" b="1" dirty="0" smtClean="0">
                <a:solidFill>
                  <a:srgbClr val="C00000"/>
                </a:solidFill>
                <a:latin typeface="Albertus Extra Bold" pitchFamily="34" charset="0"/>
                <a:cs typeface="Aharoni" pitchFamily="2" charset="-79"/>
              </a:rPr>
              <a:t> daily. The dose of </a:t>
            </a:r>
            <a:r>
              <a:rPr lang="en-US" sz="1800" b="1" dirty="0" err="1" smtClean="0">
                <a:solidFill>
                  <a:srgbClr val="C00000"/>
                </a:solidFill>
                <a:latin typeface="Albertus Extra Bold" pitchFamily="34" charset="0"/>
                <a:cs typeface="Aharoni" pitchFamily="2" charset="-79"/>
              </a:rPr>
              <a:t>methimazole</a:t>
            </a:r>
            <a:r>
              <a:rPr lang="en-US" sz="1800" b="1" dirty="0" smtClean="0">
                <a:solidFill>
                  <a:srgbClr val="C00000"/>
                </a:solidFill>
                <a:latin typeface="Albertus Extra Bold" pitchFamily="34" charset="0"/>
                <a:cs typeface="Aharoni" pitchFamily="2" charset="-79"/>
              </a:rPr>
              <a:t> was 10 mg in the second month and 5–10 mg thereafter and continued until the end of first year of treatment. Values for all infants were in the normal range up to 12 months after treatment of their mothers</a:t>
            </a:r>
          </a:p>
        </p:txBody>
      </p:sp>
      <p:pic>
        <p:nvPicPr>
          <p:cNvPr id="222210" name="Picture 2"/>
          <p:cNvPicPr>
            <a:picLocks noChangeAspect="1" noChangeArrowheads="1"/>
          </p:cNvPicPr>
          <p:nvPr/>
        </p:nvPicPr>
        <p:blipFill>
          <a:blip r:embed="rId2" cstate="print"/>
          <a:srcRect/>
          <a:stretch>
            <a:fillRect/>
          </a:stretch>
        </p:blipFill>
        <p:spPr bwMode="auto">
          <a:xfrm>
            <a:off x="1500166" y="1928802"/>
            <a:ext cx="5786478" cy="4286280"/>
          </a:xfrm>
          <a:prstGeom prst="rect">
            <a:avLst/>
          </a:prstGeom>
          <a:noFill/>
          <a:ln w="9525">
            <a:noFill/>
            <a:miter lim="800000"/>
            <a:headEnd/>
            <a:tailEnd/>
          </a:ln>
          <a:effectLst/>
        </p:spPr>
      </p:pic>
      <p:sp>
        <p:nvSpPr>
          <p:cNvPr id="5" name="TextBox 4"/>
          <p:cNvSpPr txBox="1"/>
          <p:nvPr/>
        </p:nvSpPr>
        <p:spPr>
          <a:xfrm>
            <a:off x="357158" y="6286520"/>
            <a:ext cx="5971378" cy="307777"/>
          </a:xfrm>
          <a:prstGeom prst="rect">
            <a:avLst/>
          </a:prstGeom>
          <a:noFill/>
        </p:spPr>
        <p:txBody>
          <a:bodyPr wrap="none" rtlCol="0">
            <a:spAutoFit/>
          </a:bodyPr>
          <a:lstStyle/>
          <a:p>
            <a:r>
              <a:rPr lang="en-US" sz="1400" dirty="0" err="1" smtClean="0"/>
              <a:t>Azizi</a:t>
            </a:r>
            <a:r>
              <a:rPr lang="en-US" sz="1400" dirty="0" smtClean="0"/>
              <a:t> F, et al. Current Opinion in Endocrinology and Diabetes 2005, 12: 471—476</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0"/>
            <a:ext cx="8712968" cy="1467594"/>
          </a:xfrm>
        </p:spPr>
        <p:txBody>
          <a:bodyPr>
            <a:normAutofit/>
          </a:bodyPr>
          <a:lstStyle/>
          <a:p>
            <a:pPr algn="ctr"/>
            <a:r>
              <a:rPr lang="en-US" altLang="zh-TW" sz="2500" b="1" dirty="0" smtClean="0">
                <a:solidFill>
                  <a:srgbClr val="C00000"/>
                </a:solidFill>
                <a:latin typeface="Albertus Extra Bold" pitchFamily="34" charset="0"/>
                <a:cs typeface="Aharoni" pitchFamily="2" charset="-79"/>
              </a:rPr>
              <a:t>Guideline of the American Thyroid Association for the diagnosis and Management of Thyroid Disease during Pregnancy and Postpartum</a:t>
            </a:r>
            <a:endParaRPr lang="en-US" altLang="zh-TW" sz="2500" b="1" dirty="0">
              <a:solidFill>
                <a:srgbClr val="C00000"/>
              </a:solidFill>
              <a:latin typeface="Albertus Extra Bold" pitchFamily="34" charset="0"/>
              <a:cs typeface="Aharoni" pitchFamily="2" charset="-79"/>
            </a:endParaRPr>
          </a:p>
        </p:txBody>
      </p:sp>
      <p:sp>
        <p:nvSpPr>
          <p:cNvPr id="3" name="Subtitle 2"/>
          <p:cNvSpPr>
            <a:spLocks noGrp="1"/>
          </p:cNvSpPr>
          <p:nvPr>
            <p:ph type="subTitle" idx="1"/>
          </p:nvPr>
        </p:nvSpPr>
        <p:spPr>
          <a:xfrm>
            <a:off x="179512" y="2016224"/>
            <a:ext cx="8640960" cy="4581128"/>
          </a:xfrm>
        </p:spPr>
        <p:txBody>
          <a:bodyPr>
            <a:normAutofit fontScale="92500" lnSpcReduction="10000"/>
          </a:bodyPr>
          <a:lstStyle/>
          <a:p>
            <a:pPr algn="ctr"/>
            <a:r>
              <a:rPr lang="en-US" b="1" dirty="0" smtClean="0">
                <a:solidFill>
                  <a:srgbClr val="00B0F0"/>
                </a:solidFill>
                <a:latin typeface="Times New Roman" pitchFamily="18" charset="0"/>
                <a:cs typeface="Times New Roman" pitchFamily="18" charset="0"/>
              </a:rPr>
              <a:t>The American Thyroid Association Taskforce on Thyroid Disease During Pregnancy and postpartum</a:t>
            </a:r>
          </a:p>
          <a:p>
            <a:pPr algn="ctr"/>
            <a:endParaRPr lang="en-US" sz="2000" dirty="0" smtClean="0">
              <a:solidFill>
                <a:srgbClr val="00B050"/>
              </a:solidFill>
              <a:latin typeface="Times New Roman" pitchFamily="18" charset="0"/>
              <a:cs typeface="Times New Roman" pitchFamily="18" charset="0"/>
            </a:endParaRPr>
          </a:p>
          <a:p>
            <a:pPr algn="ctr">
              <a:lnSpc>
                <a:spcPct val="150000"/>
              </a:lnSpc>
            </a:pPr>
            <a:r>
              <a:rPr lang="en-US" sz="1800" b="1" dirty="0" smtClean="0">
                <a:solidFill>
                  <a:srgbClr val="00863D"/>
                </a:solidFill>
                <a:latin typeface="Times New Roman" pitchFamily="18" charset="0"/>
                <a:cs typeface="Times New Roman" pitchFamily="18" charset="0"/>
              </a:rPr>
              <a:t>Alex </a:t>
            </a:r>
            <a:r>
              <a:rPr lang="en-US" sz="1800" b="1" dirty="0" err="1" smtClean="0">
                <a:solidFill>
                  <a:srgbClr val="00863D"/>
                </a:solidFill>
                <a:latin typeface="Times New Roman" pitchFamily="18" charset="0"/>
                <a:cs typeface="Times New Roman" pitchFamily="18" charset="0"/>
              </a:rPr>
              <a:t>Stargnaro</a:t>
            </a:r>
            <a:r>
              <a:rPr lang="en-US" sz="1800" b="1" dirty="0" smtClean="0">
                <a:solidFill>
                  <a:srgbClr val="00863D"/>
                </a:solidFill>
                <a:latin typeface="Times New Roman" pitchFamily="18" charset="0"/>
                <a:cs typeface="Times New Roman" pitchFamily="18" charset="0"/>
              </a:rPr>
              <a:t>-Green (Chair), Marcos </a:t>
            </a:r>
            <a:r>
              <a:rPr lang="en-US" sz="1800" b="1" dirty="0" err="1" smtClean="0">
                <a:solidFill>
                  <a:srgbClr val="00863D"/>
                </a:solidFill>
                <a:latin typeface="Times New Roman" pitchFamily="18" charset="0"/>
                <a:cs typeface="Times New Roman" pitchFamily="18" charset="0"/>
              </a:rPr>
              <a:t>Abalovich</a:t>
            </a:r>
            <a:r>
              <a:rPr lang="en-US" sz="1800" b="1" dirty="0" smtClean="0">
                <a:solidFill>
                  <a:srgbClr val="00863D"/>
                </a:solidFill>
                <a:latin typeface="Times New Roman" pitchFamily="18" charset="0"/>
                <a:cs typeface="Times New Roman" pitchFamily="18" charset="0"/>
              </a:rPr>
              <a:t>, Erik Alexander, </a:t>
            </a:r>
            <a:r>
              <a:rPr lang="en-US" sz="1800" b="1" dirty="0" err="1" smtClean="0">
                <a:solidFill>
                  <a:srgbClr val="00863D"/>
                </a:solidFill>
                <a:latin typeface="Times New Roman" pitchFamily="18" charset="0"/>
                <a:cs typeface="Times New Roman" pitchFamily="18" charset="0"/>
              </a:rPr>
              <a:t>Fereidoun</a:t>
            </a:r>
            <a:r>
              <a:rPr lang="en-US" sz="1800" b="1" dirty="0" smtClean="0">
                <a:solidFill>
                  <a:srgbClr val="00863D"/>
                </a:solidFill>
                <a:latin typeface="Times New Roman" pitchFamily="18" charset="0"/>
                <a:cs typeface="Times New Roman" pitchFamily="18" charset="0"/>
              </a:rPr>
              <a:t> </a:t>
            </a:r>
            <a:r>
              <a:rPr lang="en-US" sz="1800" b="1" dirty="0" err="1" smtClean="0">
                <a:solidFill>
                  <a:srgbClr val="00863D"/>
                </a:solidFill>
                <a:latin typeface="Times New Roman" pitchFamily="18" charset="0"/>
                <a:cs typeface="Times New Roman" pitchFamily="18" charset="0"/>
              </a:rPr>
              <a:t>Azizi</a:t>
            </a:r>
            <a:r>
              <a:rPr lang="en-US" sz="1800" b="1" dirty="0" smtClean="0">
                <a:solidFill>
                  <a:srgbClr val="00863D"/>
                </a:solidFill>
                <a:latin typeface="Times New Roman" pitchFamily="18" charset="0"/>
                <a:cs typeface="Times New Roman" pitchFamily="18" charset="0"/>
              </a:rPr>
              <a:t>, </a:t>
            </a:r>
          </a:p>
          <a:p>
            <a:pPr algn="ctr">
              <a:lnSpc>
                <a:spcPct val="150000"/>
              </a:lnSpc>
            </a:pPr>
            <a:r>
              <a:rPr lang="en-US" sz="1800" b="1" dirty="0" smtClean="0">
                <a:solidFill>
                  <a:srgbClr val="00863D"/>
                </a:solidFill>
                <a:latin typeface="Times New Roman" pitchFamily="18" charset="0"/>
                <a:cs typeface="Times New Roman" pitchFamily="18" charset="0"/>
              </a:rPr>
              <a:t>Jorge </a:t>
            </a:r>
            <a:r>
              <a:rPr lang="en-US" sz="1800" b="1" dirty="0" err="1" smtClean="0">
                <a:solidFill>
                  <a:srgbClr val="00863D"/>
                </a:solidFill>
                <a:latin typeface="Times New Roman" pitchFamily="18" charset="0"/>
                <a:cs typeface="Times New Roman" pitchFamily="18" charset="0"/>
              </a:rPr>
              <a:t>Mestman</a:t>
            </a:r>
            <a:r>
              <a:rPr lang="en-US" sz="1800" b="1" dirty="0" smtClean="0">
                <a:solidFill>
                  <a:srgbClr val="00863D"/>
                </a:solidFill>
                <a:latin typeface="Times New Roman" pitchFamily="18" charset="0"/>
                <a:cs typeface="Times New Roman" pitchFamily="18" charset="0"/>
              </a:rPr>
              <a:t>, Roberto Negro, Angelina Nixon, Elizabeth N. Pearce, Office P. </a:t>
            </a:r>
          </a:p>
          <a:p>
            <a:pPr algn="ctr">
              <a:lnSpc>
                <a:spcPct val="150000"/>
              </a:lnSpc>
            </a:pPr>
            <a:r>
              <a:rPr lang="en-US" sz="1800" b="1" dirty="0" err="1" smtClean="0">
                <a:solidFill>
                  <a:srgbClr val="00863D"/>
                </a:solidFill>
                <a:latin typeface="Times New Roman" pitchFamily="18" charset="0"/>
                <a:cs typeface="Times New Roman" pitchFamily="18" charset="0"/>
              </a:rPr>
              <a:t>Soldin</a:t>
            </a:r>
            <a:r>
              <a:rPr lang="en-US" sz="1800" b="1" dirty="0" smtClean="0">
                <a:solidFill>
                  <a:srgbClr val="00863D"/>
                </a:solidFill>
                <a:latin typeface="Times New Roman" pitchFamily="18" charset="0"/>
                <a:cs typeface="Times New Roman" pitchFamily="18" charset="0"/>
              </a:rPr>
              <a:t>, Scott Sullivan and </a:t>
            </a:r>
            <a:r>
              <a:rPr lang="en-US" sz="1800" b="1" dirty="0" err="1" smtClean="0">
                <a:solidFill>
                  <a:srgbClr val="00863D"/>
                </a:solidFill>
                <a:latin typeface="Times New Roman" pitchFamily="18" charset="0"/>
                <a:cs typeface="Times New Roman" pitchFamily="18" charset="0"/>
              </a:rPr>
              <a:t>Wilmar</a:t>
            </a:r>
            <a:r>
              <a:rPr lang="en-US" sz="1800" b="1" dirty="0" smtClean="0">
                <a:solidFill>
                  <a:srgbClr val="00863D"/>
                </a:solidFill>
                <a:latin typeface="Times New Roman" pitchFamily="18" charset="0"/>
                <a:cs typeface="Times New Roman" pitchFamily="18" charset="0"/>
              </a:rPr>
              <a:t> </a:t>
            </a:r>
            <a:r>
              <a:rPr lang="en-US" sz="1800" b="1" dirty="0" err="1" smtClean="0">
                <a:solidFill>
                  <a:srgbClr val="00863D"/>
                </a:solidFill>
                <a:latin typeface="Times New Roman" pitchFamily="18" charset="0"/>
                <a:cs typeface="Times New Roman" pitchFamily="18" charset="0"/>
              </a:rPr>
              <a:t>Wiersinga</a:t>
            </a:r>
            <a:r>
              <a:rPr lang="en-US" sz="1800" b="1" dirty="0" smtClean="0">
                <a:solidFill>
                  <a:srgbClr val="00863D"/>
                </a:solidFill>
                <a:latin typeface="Times New Roman" pitchFamily="18" charset="0"/>
                <a:cs typeface="Times New Roman" pitchFamily="18" charset="0"/>
              </a:rPr>
              <a:t> </a:t>
            </a:r>
          </a:p>
          <a:p>
            <a:pPr algn="ctr"/>
            <a:endParaRPr lang="en-US" sz="2000" dirty="0" smtClean="0">
              <a:solidFill>
                <a:srgbClr val="00B050"/>
              </a:solidFill>
              <a:latin typeface="Times New Roman" pitchFamily="18" charset="0"/>
              <a:cs typeface="Times New Roman" pitchFamily="18" charset="0"/>
            </a:endParaRPr>
          </a:p>
          <a:p>
            <a:pPr algn="l"/>
            <a:r>
              <a:rPr lang="en-US" sz="2000" dirty="0" smtClean="0">
                <a:solidFill>
                  <a:srgbClr val="0070C0"/>
                </a:solidFill>
                <a:latin typeface="Times New Roman" pitchFamily="18" charset="0"/>
                <a:cs typeface="Times New Roman" pitchFamily="18" charset="0"/>
              </a:rPr>
              <a:t>84 Questions </a:t>
            </a:r>
          </a:p>
          <a:p>
            <a:pPr algn="l"/>
            <a:r>
              <a:rPr lang="en-US" sz="2000" dirty="0" smtClean="0">
                <a:solidFill>
                  <a:srgbClr val="0070C0"/>
                </a:solidFill>
                <a:latin typeface="Times New Roman" pitchFamily="18" charset="0"/>
                <a:cs typeface="Times New Roman" pitchFamily="18" charset="0"/>
              </a:rPr>
              <a:t>76 Recommendations</a:t>
            </a:r>
          </a:p>
          <a:p>
            <a:pPr algn="l"/>
            <a:endParaRPr lang="en-US" sz="2000" dirty="0" smtClean="0">
              <a:solidFill>
                <a:srgbClr val="0070C0"/>
              </a:solidFill>
              <a:latin typeface="Times New Roman" pitchFamily="18" charset="0"/>
              <a:cs typeface="Times New Roman" pitchFamily="18" charset="0"/>
            </a:endParaRPr>
          </a:p>
          <a:p>
            <a:pPr algn="l"/>
            <a:endParaRPr lang="en-US" sz="2000" dirty="0" smtClean="0">
              <a:solidFill>
                <a:srgbClr val="0070C0"/>
              </a:solidFill>
              <a:latin typeface="Times New Roman" pitchFamily="18" charset="0"/>
              <a:cs typeface="Times New Roman" pitchFamily="18" charset="0"/>
            </a:endParaRPr>
          </a:p>
          <a:p>
            <a:pPr algn="l"/>
            <a:r>
              <a:rPr lang="en-US" sz="1400" b="1" dirty="0" smtClean="0">
                <a:solidFill>
                  <a:srgbClr val="7030A0"/>
                </a:solidFill>
                <a:latin typeface="Times New Roman" pitchFamily="18" charset="0"/>
                <a:cs typeface="Times New Roman" pitchFamily="18" charset="0"/>
              </a:rPr>
              <a:t>Thyroid 2011; 21: 1081-1125</a:t>
            </a:r>
            <a:endParaRPr lang="en-US" sz="1400" b="1" dirty="0">
              <a:solidFill>
                <a:srgbClr val="7030A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888" y="285752"/>
            <a:ext cx="8229600" cy="1500174"/>
          </a:xfrm>
        </p:spPr>
        <p:txBody>
          <a:bodyPr>
            <a:noAutofit/>
          </a:bodyPr>
          <a:lstStyle/>
          <a:p>
            <a:pPr algn="ctr">
              <a:lnSpc>
                <a:spcPct val="150000"/>
              </a:lnSpc>
            </a:pPr>
            <a:r>
              <a:rPr lang="en-US" sz="2500" b="1" dirty="0">
                <a:solidFill>
                  <a:srgbClr val="C00000"/>
                </a:solidFill>
                <a:latin typeface="Albertus Extra Bold" pitchFamily="34" charset="0"/>
                <a:cs typeface="Aharoni" pitchFamily="2" charset="-79"/>
              </a:rPr>
              <a:t>HOW SHOULD GRAVES’ HYPERTHYROIDISM BE TREATED IN LACTATING WOMEN</a:t>
            </a:r>
            <a:r>
              <a:rPr lang="en-US" sz="2500" b="1" dirty="0" smtClean="0">
                <a:solidFill>
                  <a:srgbClr val="C00000"/>
                </a:solidFill>
                <a:latin typeface="Albertus Extra Bold" pitchFamily="34" charset="0"/>
                <a:cs typeface="Aharoni" pitchFamily="2" charset="-79"/>
              </a:rPr>
              <a:t>?</a:t>
            </a:r>
            <a:endParaRPr lang="en-US" sz="2600" b="1" dirty="0">
              <a:solidFill>
                <a:srgbClr val="C0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2423939"/>
            <a:ext cx="8229600" cy="3165301"/>
          </a:xfrm>
        </p:spPr>
        <p:txBody>
          <a:bodyPr>
            <a:normAutofit fontScale="77500" lnSpcReduction="20000"/>
          </a:bodyPr>
          <a:lstStyle/>
          <a:p>
            <a:pPr>
              <a:lnSpc>
                <a:spcPct val="150000"/>
              </a:lnSpc>
              <a:buClr>
                <a:srgbClr val="C00000"/>
              </a:buClr>
            </a:pPr>
            <a:r>
              <a:rPr lang="en-US" b="1" dirty="0" err="1">
                <a:solidFill>
                  <a:srgbClr val="00B050"/>
                </a:solidFill>
                <a:latin typeface="Times New Roman" pitchFamily="18" charset="0"/>
                <a:cs typeface="Times New Roman" pitchFamily="18" charset="0"/>
              </a:rPr>
              <a:t>Methimazole</a:t>
            </a:r>
            <a:r>
              <a:rPr lang="en-US" b="1" dirty="0">
                <a:solidFill>
                  <a:srgbClr val="00B050"/>
                </a:solidFill>
                <a:latin typeface="Times New Roman" pitchFamily="18" charset="0"/>
                <a:cs typeface="Times New Roman" pitchFamily="18" charset="0"/>
              </a:rPr>
              <a:t> in doses up to 20-30 mg daily is safe for lactating mothers and their infants</a:t>
            </a:r>
            <a:r>
              <a:rPr lang="en-US" b="1" dirty="0" smtClean="0">
                <a:solidFill>
                  <a:srgbClr val="00B050"/>
                </a:solidFill>
                <a:latin typeface="Times New Roman" pitchFamily="18" charset="0"/>
                <a:cs typeface="Times New Roman" pitchFamily="18" charset="0"/>
              </a:rPr>
              <a:t>.</a:t>
            </a:r>
          </a:p>
          <a:p>
            <a:pPr>
              <a:lnSpc>
                <a:spcPct val="150000"/>
              </a:lnSpc>
              <a:buClr>
                <a:srgbClr val="C00000"/>
              </a:buClr>
            </a:pPr>
            <a:r>
              <a:rPr lang="en-US" b="1" dirty="0" smtClean="0">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PTU is a second-line agent due to concerns about severe </a:t>
            </a:r>
            <a:r>
              <a:rPr lang="en-US" b="1" dirty="0" err="1">
                <a:solidFill>
                  <a:srgbClr val="002060"/>
                </a:solidFill>
                <a:latin typeface="Times New Roman" pitchFamily="18" charset="0"/>
                <a:cs typeface="Times New Roman" pitchFamily="18" charset="0"/>
              </a:rPr>
              <a:t>hepatotoxicity</a:t>
            </a:r>
            <a:r>
              <a:rPr lang="en-US" b="1" dirty="0">
                <a:solidFill>
                  <a:srgbClr val="002060"/>
                </a:solidFill>
                <a:latin typeface="Times New Roman" pitchFamily="18" charset="0"/>
                <a:cs typeface="Times New Roman" pitchFamily="18" charset="0"/>
              </a:rPr>
              <a:t>, but is safe for lactating mothers and their infants in doses up to 300 mg daily. </a:t>
            </a:r>
          </a:p>
        </p:txBody>
      </p:sp>
      <p:sp>
        <p:nvSpPr>
          <p:cNvPr id="5" name="TextBox 4"/>
          <p:cNvSpPr txBox="1"/>
          <p:nvPr/>
        </p:nvSpPr>
        <p:spPr>
          <a:xfrm>
            <a:off x="980065" y="5949280"/>
            <a:ext cx="3984424" cy="738664"/>
          </a:xfrm>
          <a:prstGeom prst="rect">
            <a:avLst/>
          </a:prstGeom>
          <a:noFill/>
        </p:spPr>
        <p:txBody>
          <a:bodyPr wrap="none" rtlCol="0">
            <a:spAutoFit/>
          </a:bodyPr>
          <a:lstStyle/>
          <a:p>
            <a:r>
              <a:rPr lang="en-US" sz="1400" dirty="0" err="1" smtClean="0"/>
              <a:t>Azizi</a:t>
            </a:r>
            <a:r>
              <a:rPr lang="en-US" sz="1400" dirty="0" smtClean="0"/>
              <a:t> F et al J </a:t>
            </a:r>
            <a:r>
              <a:rPr lang="en-US" sz="1400" dirty="0" err="1" smtClean="0"/>
              <a:t>Endocrinol</a:t>
            </a:r>
            <a:r>
              <a:rPr lang="en-US" sz="1400" dirty="0" smtClean="0"/>
              <a:t>  Invest 2006; 29:244</a:t>
            </a:r>
          </a:p>
          <a:p>
            <a:r>
              <a:rPr lang="en-US" sz="1400" dirty="0" err="1" smtClean="0"/>
              <a:t>Azizi</a:t>
            </a:r>
            <a:r>
              <a:rPr lang="en-US" sz="1400" dirty="0" smtClean="0"/>
              <a:t> F et al. J </a:t>
            </a:r>
            <a:r>
              <a:rPr lang="en-US" sz="1400" dirty="0" err="1" smtClean="0"/>
              <a:t>Ped</a:t>
            </a:r>
            <a:r>
              <a:rPr lang="en-US" sz="1400" dirty="0" smtClean="0"/>
              <a:t> </a:t>
            </a:r>
            <a:r>
              <a:rPr lang="en-US" sz="1400" dirty="0" err="1" smtClean="0"/>
              <a:t>Endocrinol</a:t>
            </a:r>
            <a:r>
              <a:rPr lang="en-US" sz="1400" dirty="0" smtClean="0"/>
              <a:t> </a:t>
            </a:r>
            <a:r>
              <a:rPr lang="en-US" sz="1400" dirty="0" err="1" smtClean="0"/>
              <a:t>Metab</a:t>
            </a:r>
            <a:r>
              <a:rPr lang="en-US" sz="1400" dirty="0" smtClean="0"/>
              <a:t> 2003; 16: 1239</a:t>
            </a:r>
          </a:p>
          <a:p>
            <a:r>
              <a:rPr lang="en-US" sz="1400" dirty="0" err="1" smtClean="0"/>
              <a:t>Azizi</a:t>
            </a:r>
            <a:r>
              <a:rPr lang="en-US" sz="1400" dirty="0" smtClean="0"/>
              <a:t> F et al. J </a:t>
            </a:r>
            <a:r>
              <a:rPr lang="en-US" sz="1400" dirty="0" err="1" smtClean="0"/>
              <a:t>Clin</a:t>
            </a:r>
            <a:r>
              <a:rPr lang="en-US" sz="1400" dirty="0" smtClean="0"/>
              <a:t> </a:t>
            </a:r>
            <a:r>
              <a:rPr lang="en-US" sz="1400" dirty="0" err="1" smtClean="0"/>
              <a:t>Endocrinol</a:t>
            </a:r>
            <a:r>
              <a:rPr lang="en-US" sz="1400" dirty="0" smtClean="0"/>
              <a:t> </a:t>
            </a:r>
            <a:r>
              <a:rPr lang="en-US" sz="1400" dirty="0" err="1" smtClean="0"/>
              <a:t>Metab</a:t>
            </a:r>
            <a:r>
              <a:rPr lang="en-US" sz="1400" dirty="0" smtClean="0"/>
              <a:t> 2000; 85: 3233</a:t>
            </a:r>
            <a:endParaRPr lang="en-US"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71438"/>
            <a:ext cx="8229600" cy="1143000"/>
          </a:xfrm>
        </p:spPr>
        <p:txBody>
          <a:bodyPr/>
          <a:lstStyle/>
          <a:p>
            <a:pPr algn="ctr"/>
            <a:r>
              <a:rPr lang="en-US" b="1" dirty="0" smtClean="0">
                <a:solidFill>
                  <a:srgbClr val="C00000"/>
                </a:solidFill>
                <a:effectLst/>
                <a:latin typeface="Albertus Extra Bold" pitchFamily="34" charset="0"/>
                <a:cs typeface="Aharoni" pitchFamily="2" charset="-79"/>
              </a:rPr>
              <a:t>Conclusion</a:t>
            </a:r>
          </a:p>
        </p:txBody>
      </p:sp>
      <p:sp>
        <p:nvSpPr>
          <p:cNvPr id="3" name="Content Placeholder 2"/>
          <p:cNvSpPr>
            <a:spLocks noGrp="1"/>
          </p:cNvSpPr>
          <p:nvPr>
            <p:ph idx="1"/>
          </p:nvPr>
        </p:nvSpPr>
        <p:spPr>
          <a:xfrm>
            <a:off x="179512" y="1718494"/>
            <a:ext cx="8712968" cy="4806850"/>
          </a:xfrm>
        </p:spPr>
        <p:txBody>
          <a:bodyPr>
            <a:noAutofit/>
          </a:bodyPr>
          <a:lstStyle/>
          <a:p>
            <a:pPr>
              <a:buClr>
                <a:srgbClr val="C00000"/>
              </a:buClr>
              <a:buSzPct val="121000"/>
              <a:buFont typeface="Wingdings" pitchFamily="2" charset="2"/>
              <a:buChar char="§"/>
              <a:defRPr/>
            </a:pPr>
            <a:r>
              <a:rPr lang="en-US" sz="2500" b="1" dirty="0" smtClean="0">
                <a:solidFill>
                  <a:schemeClr val="accent1">
                    <a:lumMod val="75000"/>
                  </a:schemeClr>
                </a:solidFill>
                <a:latin typeface="Arial" pitchFamily="34" charset="0"/>
                <a:cs typeface="Arial" pitchFamily="34" charset="0"/>
              </a:rPr>
              <a:t>Thyroid diseases, both clinical and subclinical, are common during pregnancy and postpartum and influence the health of     mother, fetus and infant. </a:t>
            </a:r>
          </a:p>
          <a:p>
            <a:pPr>
              <a:buClr>
                <a:srgbClr val="C00000"/>
              </a:buClr>
              <a:buSzPct val="121000"/>
              <a:buFont typeface="Wingdings" pitchFamily="2" charset="2"/>
              <a:buChar char="§"/>
              <a:defRPr/>
            </a:pPr>
            <a:endParaRPr lang="en-US" sz="2500" b="1" dirty="0" smtClean="0">
              <a:solidFill>
                <a:schemeClr val="accent1">
                  <a:lumMod val="75000"/>
                </a:schemeClr>
              </a:solidFill>
              <a:latin typeface="Arial" pitchFamily="34" charset="0"/>
              <a:cs typeface="Arial" pitchFamily="34" charset="0"/>
            </a:endParaRPr>
          </a:p>
          <a:p>
            <a:pPr>
              <a:buClr>
                <a:srgbClr val="C00000"/>
              </a:buClr>
              <a:buSzPct val="121000"/>
              <a:buFont typeface="Wingdings" pitchFamily="2" charset="2"/>
              <a:buChar char="§"/>
              <a:defRPr/>
            </a:pPr>
            <a:r>
              <a:rPr lang="en-US" sz="2500" b="1" dirty="0" smtClean="0">
                <a:solidFill>
                  <a:srgbClr val="FF6600"/>
                </a:solidFill>
                <a:latin typeface="Arial" pitchFamily="34" charset="0"/>
                <a:cs typeface="Arial" pitchFamily="34" charset="0"/>
              </a:rPr>
              <a:t>Effective evidence based strategies for both detection and management should be developed for the benefit of both mother and child. </a:t>
            </a:r>
          </a:p>
          <a:p>
            <a:pPr>
              <a:buClr>
                <a:srgbClr val="C00000"/>
              </a:buClr>
              <a:buSzPct val="121000"/>
              <a:buFont typeface="Wingdings" pitchFamily="2" charset="2"/>
              <a:buChar char="§"/>
              <a:defRPr/>
            </a:pPr>
            <a:endParaRPr lang="en-US" sz="2500" b="1" dirty="0" smtClean="0">
              <a:solidFill>
                <a:schemeClr val="accent1">
                  <a:lumMod val="75000"/>
                </a:schemeClr>
              </a:solidFill>
              <a:latin typeface="Arial" pitchFamily="34" charset="0"/>
              <a:cs typeface="Arial" pitchFamily="34" charset="0"/>
            </a:endParaRPr>
          </a:p>
          <a:p>
            <a:pPr>
              <a:buClr>
                <a:srgbClr val="C00000"/>
              </a:buClr>
              <a:buSzPct val="121000"/>
              <a:buFont typeface="Wingdings" pitchFamily="2" charset="2"/>
              <a:buChar char="§"/>
              <a:defRPr/>
            </a:pPr>
            <a:r>
              <a:rPr lang="en-US" sz="2500" b="1" dirty="0" smtClean="0">
                <a:solidFill>
                  <a:srgbClr val="FF6600"/>
                </a:solidFill>
                <a:latin typeface="Arial" pitchFamily="34" charset="0"/>
                <a:cs typeface="Arial" pitchFamily="34" charset="0"/>
              </a:rPr>
              <a:t>Prompt and appropriate treatment of thyroid disease could dramatically improve the pregnancy outcome and ensure health promotion for mother and infant. </a:t>
            </a:r>
            <a:endParaRPr lang="en-US" sz="2500" b="1" dirty="0">
              <a:solidFill>
                <a:srgbClr val="FF66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610600" cy="1133460"/>
          </a:xfrm>
        </p:spPr>
        <p:txBody>
          <a:bodyPr>
            <a:noAutofit/>
          </a:bodyPr>
          <a:lstStyle/>
          <a:p>
            <a:pPr>
              <a:lnSpc>
                <a:spcPct val="150000"/>
              </a:lnSpc>
            </a:pPr>
            <a:r>
              <a:rPr lang="en-US" sz="2500" b="1" dirty="0" err="1" smtClean="0">
                <a:solidFill>
                  <a:srgbClr val="C00000"/>
                </a:solidFill>
                <a:latin typeface="Albertus Extra Bold" pitchFamily="34" charset="0"/>
                <a:cs typeface="Aharoni" pitchFamily="2" charset="-79"/>
              </a:rPr>
              <a:t>Thyrotoxicosis</a:t>
            </a:r>
            <a:r>
              <a:rPr lang="en-US" sz="2500" b="1" dirty="0" smtClean="0">
                <a:solidFill>
                  <a:srgbClr val="C00000"/>
                </a:solidFill>
                <a:latin typeface="Albertus Extra Bold" pitchFamily="34" charset="0"/>
                <a:cs typeface="Aharoni" pitchFamily="2" charset="-79"/>
              </a:rPr>
              <a:t> complications </a:t>
            </a:r>
            <a:br>
              <a:rPr lang="en-US" sz="2500" b="1" dirty="0" smtClean="0">
                <a:solidFill>
                  <a:srgbClr val="C00000"/>
                </a:solidFill>
                <a:latin typeface="Albertus Extra Bold" pitchFamily="34" charset="0"/>
                <a:cs typeface="Aharoni" pitchFamily="2" charset="-79"/>
              </a:rPr>
            </a:br>
            <a:r>
              <a:rPr lang="en-US" sz="2500" b="1" dirty="0" smtClean="0">
                <a:solidFill>
                  <a:srgbClr val="C00000"/>
                </a:solidFill>
                <a:latin typeface="Albertus Extra Bold" pitchFamily="34" charset="0"/>
                <a:cs typeface="Aharoni" pitchFamily="2" charset="-79"/>
              </a:rPr>
              <a:t>(in pregnancy)</a:t>
            </a:r>
          </a:p>
        </p:txBody>
      </p:sp>
      <p:sp>
        <p:nvSpPr>
          <p:cNvPr id="3" name="Subtitle 2"/>
          <p:cNvSpPr>
            <a:spLocks noGrp="1"/>
          </p:cNvSpPr>
          <p:nvPr>
            <p:ph type="subTitle" idx="1"/>
          </p:nvPr>
        </p:nvSpPr>
        <p:spPr>
          <a:xfrm>
            <a:off x="457200" y="1428736"/>
            <a:ext cx="8001000" cy="5072098"/>
          </a:xfrm>
        </p:spPr>
        <p:txBody>
          <a:bodyPr>
            <a:noAutofit/>
          </a:bodyPr>
          <a:lstStyle/>
          <a:p>
            <a:pPr marL="457200" indent="-457200" algn="l">
              <a:lnSpc>
                <a:spcPct val="150000"/>
              </a:lnSpc>
            </a:pPr>
            <a:r>
              <a:rPr lang="en-US" sz="2500" b="1" dirty="0" smtClean="0">
                <a:solidFill>
                  <a:schemeClr val="tx1"/>
                </a:solidFill>
                <a:latin typeface="Times New Roman" pitchFamily="18" charset="0"/>
                <a:cs typeface="Times New Roman" pitchFamily="18" charset="0"/>
              </a:rPr>
              <a:t>Intervening growth retardation</a:t>
            </a:r>
          </a:p>
          <a:p>
            <a:pPr marL="457200" indent="-457200" algn="l">
              <a:lnSpc>
                <a:spcPct val="150000"/>
              </a:lnSpc>
            </a:pPr>
            <a:r>
              <a:rPr lang="en-US" sz="2500" b="1" dirty="0" smtClean="0">
                <a:solidFill>
                  <a:schemeClr val="tx1"/>
                </a:solidFill>
                <a:latin typeface="Times New Roman" pitchFamily="18" charset="0"/>
                <a:cs typeface="Times New Roman" pitchFamily="18" charset="0"/>
              </a:rPr>
              <a:t>Congestive heart failure</a:t>
            </a:r>
          </a:p>
          <a:p>
            <a:pPr marL="457200" indent="-457200" algn="l">
              <a:lnSpc>
                <a:spcPct val="150000"/>
              </a:lnSpc>
            </a:pPr>
            <a:r>
              <a:rPr lang="en-US" sz="2500" b="1" dirty="0" err="1" smtClean="0">
                <a:solidFill>
                  <a:schemeClr val="tx1"/>
                </a:solidFill>
                <a:latin typeface="Times New Roman" pitchFamily="18" charset="0"/>
                <a:cs typeface="Times New Roman" pitchFamily="18" charset="0"/>
              </a:rPr>
              <a:t>Feval</a:t>
            </a:r>
            <a:r>
              <a:rPr lang="en-US" sz="2500" b="1" dirty="0" smtClean="0">
                <a:solidFill>
                  <a:schemeClr val="tx1"/>
                </a:solidFill>
                <a:latin typeface="Times New Roman" pitchFamily="18" charset="0"/>
                <a:cs typeface="Times New Roman" pitchFamily="18" charset="0"/>
              </a:rPr>
              <a:t>  </a:t>
            </a:r>
            <a:r>
              <a:rPr lang="en-US" sz="2500" b="1" dirty="0" err="1" smtClean="0">
                <a:solidFill>
                  <a:schemeClr val="tx1"/>
                </a:solidFill>
                <a:latin typeface="Times New Roman" pitchFamily="18" charset="0"/>
                <a:cs typeface="Times New Roman" pitchFamily="18" charset="0"/>
              </a:rPr>
              <a:t>hydrops</a:t>
            </a:r>
            <a:endParaRPr lang="en-US" sz="2500" b="1" dirty="0" smtClean="0">
              <a:solidFill>
                <a:schemeClr val="tx1"/>
              </a:solidFill>
              <a:latin typeface="Times New Roman" pitchFamily="18" charset="0"/>
              <a:cs typeface="Times New Roman" pitchFamily="18" charset="0"/>
            </a:endParaRPr>
          </a:p>
          <a:p>
            <a:pPr marL="457200" indent="-457200" algn="l">
              <a:lnSpc>
                <a:spcPct val="150000"/>
              </a:lnSpc>
            </a:pPr>
            <a:r>
              <a:rPr lang="en-US" sz="2500" b="1" dirty="0" smtClean="0">
                <a:solidFill>
                  <a:schemeClr val="tx1"/>
                </a:solidFill>
                <a:latin typeface="Times New Roman" pitchFamily="18" charset="0"/>
                <a:cs typeface="Times New Roman" pitchFamily="18" charset="0"/>
              </a:rPr>
              <a:t>Placenta abruption</a:t>
            </a:r>
          </a:p>
          <a:p>
            <a:pPr marL="457200" indent="-457200" algn="l">
              <a:lnSpc>
                <a:spcPct val="150000"/>
              </a:lnSpc>
            </a:pPr>
            <a:r>
              <a:rPr lang="en-US" sz="2500" b="1" dirty="0" smtClean="0">
                <a:solidFill>
                  <a:schemeClr val="tx1"/>
                </a:solidFill>
                <a:latin typeface="Times New Roman" pitchFamily="18" charset="0"/>
                <a:cs typeface="Times New Roman" pitchFamily="18" charset="0"/>
              </a:rPr>
              <a:t>Preterm Delivery Abruption</a:t>
            </a:r>
          </a:p>
          <a:p>
            <a:pPr marL="457200" indent="-457200" algn="l">
              <a:lnSpc>
                <a:spcPct val="150000"/>
              </a:lnSpc>
            </a:pPr>
            <a:r>
              <a:rPr lang="en-US" sz="2500" b="1" dirty="0" smtClean="0">
                <a:solidFill>
                  <a:schemeClr val="tx1"/>
                </a:solidFill>
                <a:latin typeface="Times New Roman" pitchFamily="18" charset="0"/>
                <a:cs typeface="Times New Roman" pitchFamily="18" charset="0"/>
              </a:rPr>
              <a:t>Preterm delivery</a:t>
            </a:r>
          </a:p>
          <a:p>
            <a:pPr marL="457200" indent="-457200" algn="l">
              <a:lnSpc>
                <a:spcPct val="150000"/>
              </a:lnSpc>
            </a:pPr>
            <a:r>
              <a:rPr lang="en-US" sz="2500" b="1" dirty="0" smtClean="0">
                <a:solidFill>
                  <a:schemeClr val="tx1"/>
                </a:solidFill>
                <a:latin typeface="Times New Roman" pitchFamily="18" charset="0"/>
                <a:cs typeface="Times New Roman" pitchFamily="18" charset="0"/>
              </a:rPr>
              <a:t>Miscarriages</a:t>
            </a:r>
          </a:p>
          <a:p>
            <a:pPr marL="457200" indent="-457200" algn="l">
              <a:lnSpc>
                <a:spcPct val="150000"/>
              </a:lnSpc>
            </a:pPr>
            <a:r>
              <a:rPr lang="en-US" sz="2500" b="1" dirty="0" smtClean="0">
                <a:solidFill>
                  <a:schemeClr val="tx1"/>
                </a:solidFill>
                <a:latin typeface="Times New Roman" pitchFamily="18" charset="0"/>
                <a:cs typeface="Times New Roman" pitchFamily="18" charset="0"/>
              </a:rPr>
              <a:t>Pre-</a:t>
            </a:r>
            <a:r>
              <a:rPr lang="en-US" sz="2500" b="1" dirty="0" err="1" smtClean="0">
                <a:solidFill>
                  <a:schemeClr val="tx1"/>
                </a:solidFill>
                <a:latin typeface="Times New Roman" pitchFamily="18" charset="0"/>
                <a:cs typeface="Times New Roman" pitchFamily="18" charset="0"/>
              </a:rPr>
              <a:t>eclampsia</a:t>
            </a:r>
            <a:endParaRPr lang="en-US" sz="2500" b="1" dirty="0" smtClean="0">
              <a:solidFill>
                <a:schemeClr val="tx1"/>
              </a:solidFill>
              <a:latin typeface="Times New Roman" pitchFamily="18" charset="0"/>
              <a:cs typeface="Times New Roman" pitchFamily="18" charset="0"/>
            </a:endParaRPr>
          </a:p>
          <a:p>
            <a:pPr marL="457200" indent="-457200" algn="l">
              <a:lnSpc>
                <a:spcPct val="150000"/>
              </a:lnSpc>
            </a:pPr>
            <a:endParaRPr lang="en-US" sz="2500" b="1" dirty="0" smtClean="0">
              <a:solidFill>
                <a:schemeClr val="tx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591872" cy="6048672"/>
          </a:xfrm>
        </p:spPr>
        <p:txBody>
          <a:bodyPr>
            <a:normAutofit fontScale="90000"/>
          </a:bodyPr>
          <a:lstStyle/>
          <a:p>
            <a:pPr algn="ctr">
              <a:lnSpc>
                <a:spcPct val="150000"/>
              </a:lnSpc>
            </a:pPr>
            <a:r>
              <a:rPr lang="en-US" altLang="zh-TW" sz="2800" b="1" dirty="0" smtClean="0">
                <a:solidFill>
                  <a:srgbClr val="C00000"/>
                </a:solidFill>
                <a:latin typeface="Albertus Extra Bold" pitchFamily="34" charset="0"/>
                <a:cs typeface="Aharoni" pitchFamily="2" charset="-79"/>
              </a:rPr>
              <a:t>Management of Thyroid Dysfunction during Pregnancy and Postpartum: An Endocrine Society Clinical Practice Guideline</a:t>
            </a:r>
            <a:r>
              <a:rPr lang="en-US" sz="3000" b="1" dirty="0" smtClean="0">
                <a:solidFill>
                  <a:srgbClr val="00FF00"/>
                </a:solidFill>
              </a:rPr>
              <a:t/>
            </a:r>
            <a:br>
              <a:rPr lang="en-US" sz="3000" b="1" dirty="0" smtClean="0">
                <a:solidFill>
                  <a:srgbClr val="00FF00"/>
                </a:solidFill>
              </a:rPr>
            </a:br>
            <a:r>
              <a:rPr lang="en-US" sz="3000" b="1" dirty="0" smtClean="0">
                <a:solidFill>
                  <a:srgbClr val="00FF00"/>
                </a:solidFill>
              </a:rPr>
              <a:t/>
            </a:r>
            <a:br>
              <a:rPr lang="en-US" sz="3000" b="1" dirty="0" smtClean="0">
                <a:solidFill>
                  <a:srgbClr val="00FF00"/>
                </a:solidFill>
              </a:rPr>
            </a:br>
            <a:r>
              <a:rPr lang="en-US" sz="2500" b="1" dirty="0" smtClean="0">
                <a:solidFill>
                  <a:schemeClr val="accent1"/>
                </a:solidFill>
                <a:effectLst/>
                <a:latin typeface="Times New Roman" pitchFamily="18" charset="0"/>
                <a:cs typeface="Times New Roman" pitchFamily="18" charset="0"/>
              </a:rPr>
              <a:t>Leslie De </a:t>
            </a:r>
            <a:r>
              <a:rPr lang="en-US" sz="2500" b="1" dirty="0" err="1" smtClean="0">
                <a:solidFill>
                  <a:schemeClr val="accent1"/>
                </a:solidFill>
                <a:effectLst/>
                <a:latin typeface="Times New Roman" pitchFamily="18" charset="0"/>
                <a:cs typeface="Times New Roman" pitchFamily="18" charset="0"/>
              </a:rPr>
              <a:t>Groot</a:t>
            </a:r>
            <a:r>
              <a:rPr lang="en-US" sz="2500" b="1" dirty="0" smtClean="0">
                <a:solidFill>
                  <a:schemeClr val="accent1"/>
                </a:solidFill>
                <a:effectLst/>
                <a:latin typeface="Times New Roman" pitchFamily="18" charset="0"/>
                <a:cs typeface="Times New Roman" pitchFamily="18" charset="0"/>
              </a:rPr>
              <a:t>, Marcos </a:t>
            </a:r>
            <a:r>
              <a:rPr lang="en-US" sz="2500" b="1" dirty="0" err="1" smtClean="0">
                <a:solidFill>
                  <a:schemeClr val="accent1"/>
                </a:solidFill>
                <a:effectLst/>
                <a:latin typeface="Times New Roman" pitchFamily="18" charset="0"/>
                <a:cs typeface="Times New Roman" pitchFamily="18" charset="0"/>
              </a:rPr>
              <a:t>Abalovich</a:t>
            </a:r>
            <a:r>
              <a:rPr lang="en-US" sz="2500" b="1" dirty="0" smtClean="0">
                <a:solidFill>
                  <a:schemeClr val="accent1"/>
                </a:solidFill>
                <a:effectLst/>
                <a:latin typeface="Times New Roman" pitchFamily="18" charset="0"/>
                <a:cs typeface="Times New Roman" pitchFamily="18" charset="0"/>
              </a:rPr>
              <a:t>, Erik K. Alexander, Nobuyuki Amino, Linda Barbour, Rhoda H. </a:t>
            </a:r>
            <a:r>
              <a:rPr lang="en-US" sz="2500" b="1" dirty="0" err="1" smtClean="0">
                <a:solidFill>
                  <a:schemeClr val="accent1"/>
                </a:solidFill>
                <a:effectLst/>
                <a:latin typeface="Times New Roman" pitchFamily="18" charset="0"/>
                <a:cs typeface="Times New Roman" pitchFamily="18" charset="0"/>
              </a:rPr>
              <a:t>Cobin</a:t>
            </a:r>
            <a:r>
              <a:rPr lang="en-US" sz="2500" b="1" dirty="0" smtClean="0">
                <a:solidFill>
                  <a:schemeClr val="accent1"/>
                </a:solidFill>
                <a:effectLst/>
                <a:latin typeface="Times New Roman" pitchFamily="18" charset="0"/>
                <a:cs typeface="Times New Roman" pitchFamily="18" charset="0"/>
              </a:rPr>
              <a:t>, Creswell J. Eastman, John H. Lazarus, Dominique </a:t>
            </a:r>
            <a:r>
              <a:rPr lang="en-US" sz="2500" b="1" dirty="0" err="1" smtClean="0">
                <a:solidFill>
                  <a:schemeClr val="accent1"/>
                </a:solidFill>
                <a:effectLst/>
                <a:latin typeface="Times New Roman" pitchFamily="18" charset="0"/>
                <a:cs typeface="Times New Roman" pitchFamily="18" charset="0"/>
              </a:rPr>
              <a:t>Luton</a:t>
            </a:r>
            <a:r>
              <a:rPr lang="en-US" sz="2500" b="1" dirty="0" smtClean="0">
                <a:solidFill>
                  <a:schemeClr val="accent1"/>
                </a:solidFill>
                <a:effectLst/>
                <a:latin typeface="Times New Roman" pitchFamily="18" charset="0"/>
                <a:cs typeface="Times New Roman" pitchFamily="18" charset="0"/>
              </a:rPr>
              <a:t>, Susan J. Mandel, Jorge </a:t>
            </a:r>
            <a:r>
              <a:rPr lang="en-US" sz="2500" b="1" dirty="0" err="1" smtClean="0">
                <a:solidFill>
                  <a:schemeClr val="accent1"/>
                </a:solidFill>
                <a:effectLst/>
                <a:latin typeface="Times New Roman" pitchFamily="18" charset="0"/>
                <a:cs typeface="Times New Roman" pitchFamily="18" charset="0"/>
              </a:rPr>
              <a:t>Mestman</a:t>
            </a:r>
            <a:r>
              <a:rPr lang="en-US" sz="2500" b="1" dirty="0" smtClean="0">
                <a:solidFill>
                  <a:schemeClr val="accent1"/>
                </a:solidFill>
                <a:effectLst/>
                <a:latin typeface="Times New Roman" pitchFamily="18" charset="0"/>
                <a:cs typeface="Times New Roman" pitchFamily="18" charset="0"/>
              </a:rPr>
              <a:t>, Joanne </a:t>
            </a:r>
            <a:r>
              <a:rPr lang="en-US" sz="2500" b="1" dirty="0" err="1" smtClean="0">
                <a:solidFill>
                  <a:schemeClr val="accent1"/>
                </a:solidFill>
                <a:effectLst/>
                <a:latin typeface="Times New Roman" pitchFamily="18" charset="0"/>
                <a:cs typeface="Times New Roman" pitchFamily="18" charset="0"/>
              </a:rPr>
              <a:t>Rovet</a:t>
            </a:r>
            <a:r>
              <a:rPr lang="en-US" sz="2500" b="1" dirty="0" smtClean="0">
                <a:solidFill>
                  <a:schemeClr val="accent1"/>
                </a:solidFill>
                <a:effectLst/>
                <a:latin typeface="Times New Roman" pitchFamily="18" charset="0"/>
                <a:cs typeface="Times New Roman" pitchFamily="18" charset="0"/>
              </a:rPr>
              <a:t>, and Scott Sullivan</a:t>
            </a:r>
            <a:br>
              <a:rPr lang="en-US" sz="2500" b="1" dirty="0" smtClean="0">
                <a:solidFill>
                  <a:schemeClr val="accent1"/>
                </a:solidFill>
                <a:effectLst/>
                <a:latin typeface="Times New Roman" pitchFamily="18" charset="0"/>
                <a:cs typeface="Times New Roman" pitchFamily="18" charset="0"/>
              </a:rPr>
            </a:br>
            <a:r>
              <a:rPr lang="en-US" sz="2500" b="1" dirty="0" smtClean="0">
                <a:solidFill>
                  <a:srgbClr val="FFC000"/>
                </a:solidFill>
                <a:latin typeface="Times New Roman" pitchFamily="18" charset="0"/>
                <a:cs typeface="Times New Roman" pitchFamily="18" charset="0"/>
              </a:rPr>
              <a:t/>
            </a:r>
            <a:br>
              <a:rPr lang="en-US" sz="2500" b="1" dirty="0" smtClean="0">
                <a:solidFill>
                  <a:srgbClr val="FFC000"/>
                </a:solidFill>
                <a:latin typeface="Times New Roman" pitchFamily="18" charset="0"/>
                <a:cs typeface="Times New Roman" pitchFamily="18" charset="0"/>
              </a:rPr>
            </a:br>
            <a:r>
              <a:rPr lang="en-US" sz="2500" b="1" dirty="0" smtClean="0">
                <a:solidFill>
                  <a:srgbClr val="FFC000"/>
                </a:solidFill>
                <a:latin typeface="Times New Roman" pitchFamily="18" charset="0"/>
                <a:cs typeface="Times New Roman" pitchFamily="18" charset="0"/>
              </a:rPr>
              <a:t/>
            </a:r>
            <a:br>
              <a:rPr lang="en-US" sz="2500" b="1" dirty="0" smtClean="0">
                <a:solidFill>
                  <a:srgbClr val="FFC000"/>
                </a:solidFill>
                <a:latin typeface="Times New Roman" pitchFamily="18" charset="0"/>
                <a:cs typeface="Times New Roman" pitchFamily="18" charset="0"/>
              </a:rPr>
            </a:br>
            <a:r>
              <a:rPr lang="en-US" sz="1800" b="1" dirty="0" smtClean="0">
                <a:solidFill>
                  <a:srgbClr val="7030A0"/>
                </a:solidFill>
                <a:effectLst/>
                <a:latin typeface="Times New Roman" pitchFamily="18" charset="0"/>
                <a:cs typeface="Times New Roman" pitchFamily="18" charset="0"/>
              </a:rPr>
              <a:t>J </a:t>
            </a:r>
            <a:r>
              <a:rPr lang="en-US" sz="1800" b="1" dirty="0" err="1" smtClean="0">
                <a:solidFill>
                  <a:srgbClr val="7030A0"/>
                </a:solidFill>
                <a:effectLst/>
                <a:latin typeface="Times New Roman" pitchFamily="18" charset="0"/>
                <a:cs typeface="Times New Roman" pitchFamily="18" charset="0"/>
              </a:rPr>
              <a:t>Clin</a:t>
            </a:r>
            <a:r>
              <a:rPr lang="en-US" sz="1800" b="1" dirty="0" smtClean="0">
                <a:solidFill>
                  <a:srgbClr val="7030A0"/>
                </a:solidFill>
                <a:effectLst/>
                <a:latin typeface="Times New Roman" pitchFamily="18" charset="0"/>
                <a:cs typeface="Times New Roman" pitchFamily="18" charset="0"/>
              </a:rPr>
              <a:t> </a:t>
            </a:r>
            <a:r>
              <a:rPr lang="en-US" sz="1800" b="1" dirty="0" err="1" smtClean="0">
                <a:solidFill>
                  <a:srgbClr val="7030A0"/>
                </a:solidFill>
                <a:effectLst/>
                <a:latin typeface="Times New Roman" pitchFamily="18" charset="0"/>
                <a:cs typeface="Times New Roman" pitchFamily="18" charset="0"/>
              </a:rPr>
              <a:t>Endocrinol</a:t>
            </a:r>
            <a:r>
              <a:rPr lang="en-US" sz="1800" b="1" dirty="0" smtClean="0">
                <a:solidFill>
                  <a:srgbClr val="7030A0"/>
                </a:solidFill>
                <a:effectLst/>
                <a:latin typeface="Times New Roman" pitchFamily="18" charset="0"/>
                <a:cs typeface="Times New Roman" pitchFamily="18" charset="0"/>
              </a:rPr>
              <a:t> </a:t>
            </a:r>
            <a:r>
              <a:rPr lang="en-US" sz="1800" b="1" dirty="0" err="1" smtClean="0">
                <a:solidFill>
                  <a:srgbClr val="7030A0"/>
                </a:solidFill>
                <a:effectLst/>
                <a:latin typeface="Times New Roman" pitchFamily="18" charset="0"/>
                <a:cs typeface="Times New Roman" pitchFamily="18" charset="0"/>
              </a:rPr>
              <a:t>Metab</a:t>
            </a:r>
            <a:r>
              <a:rPr lang="en-US" sz="1800" b="1" dirty="0" smtClean="0">
                <a:solidFill>
                  <a:srgbClr val="7030A0"/>
                </a:solidFill>
                <a:effectLst/>
                <a:latin typeface="Times New Roman" pitchFamily="18" charset="0"/>
                <a:cs typeface="Times New Roman" pitchFamily="18" charset="0"/>
              </a:rPr>
              <a:t>, August 2012; 97 (8): 2543-2565</a:t>
            </a:r>
            <a:endParaRPr lang="en-US" sz="1800" dirty="0">
              <a:solidFill>
                <a:srgbClr val="7030A0"/>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42852"/>
            <a:ext cx="8715436" cy="785818"/>
          </a:xfrm>
        </p:spPr>
        <p:txBody>
          <a:bodyPr>
            <a:noAutofit/>
          </a:bodyPr>
          <a:lstStyle/>
          <a:p>
            <a:r>
              <a:rPr lang="en-US" sz="3500" b="1" dirty="0" smtClean="0">
                <a:solidFill>
                  <a:srgbClr val="C00000"/>
                </a:solidFill>
                <a:latin typeface="Times New Roman" pitchFamily="18" charset="0"/>
                <a:cs typeface="Times New Roman" pitchFamily="18" charset="0"/>
              </a:rPr>
              <a:t>Maternal thyroid physiology</a:t>
            </a:r>
            <a:endParaRPr lang="en-US" sz="3500" b="1" dirty="0">
              <a:solidFill>
                <a:srgbClr val="C00000"/>
              </a:solidFill>
              <a:latin typeface="Times New Roman" pitchFamily="18" charset="0"/>
              <a:cs typeface="Times New Roman" pitchFamily="18" charset="0"/>
            </a:endParaRPr>
          </a:p>
        </p:txBody>
      </p:sp>
      <p:pic>
        <p:nvPicPr>
          <p:cNvPr id="203778" name="Picture 2"/>
          <p:cNvPicPr>
            <a:picLocks noChangeAspect="1" noChangeArrowheads="1"/>
          </p:cNvPicPr>
          <p:nvPr/>
        </p:nvPicPr>
        <p:blipFill>
          <a:blip r:embed="rId2" cstate="print"/>
          <a:srcRect/>
          <a:stretch>
            <a:fillRect/>
          </a:stretch>
        </p:blipFill>
        <p:spPr bwMode="auto">
          <a:xfrm>
            <a:off x="1428728" y="1142984"/>
            <a:ext cx="5929354" cy="4929222"/>
          </a:xfrm>
          <a:prstGeom prst="rect">
            <a:avLst/>
          </a:prstGeom>
          <a:noFill/>
          <a:ln w="9525">
            <a:noFill/>
            <a:miter lim="800000"/>
            <a:headEnd/>
            <a:tailEnd/>
          </a:ln>
          <a:effectLst/>
        </p:spPr>
      </p:pic>
      <p:sp>
        <p:nvSpPr>
          <p:cNvPr id="5" name="TextBox 4"/>
          <p:cNvSpPr txBox="1"/>
          <p:nvPr/>
        </p:nvSpPr>
        <p:spPr>
          <a:xfrm>
            <a:off x="214282" y="6315038"/>
            <a:ext cx="8715436" cy="400110"/>
          </a:xfrm>
          <a:prstGeom prst="rect">
            <a:avLst/>
          </a:prstGeom>
          <a:noFill/>
        </p:spPr>
        <p:txBody>
          <a:bodyPr wrap="square" rtlCol="0">
            <a:spAutoFit/>
          </a:bodyPr>
          <a:lstStyle/>
          <a:p>
            <a:pPr algn="just"/>
            <a:r>
              <a:rPr lang="en-US" sz="1000" dirty="0" smtClean="0">
                <a:latin typeface="Times New Roman" pitchFamily="18" charset="0"/>
                <a:cs typeface="Times New Roman" pitchFamily="18" charset="0"/>
              </a:rPr>
              <a:t>Chan SH, </a:t>
            </a:r>
            <a:r>
              <a:rPr lang="en-US" sz="1000" dirty="0" err="1" smtClean="0">
                <a:latin typeface="Times New Roman" pitchFamily="18" charset="0"/>
                <a:cs typeface="Times New Roman" pitchFamily="18" charset="0"/>
              </a:rPr>
              <a:t>Boelaert</a:t>
            </a:r>
            <a:r>
              <a:rPr lang="en-US" sz="1000" dirty="0" smtClean="0">
                <a:latin typeface="Times New Roman" pitchFamily="18" charset="0"/>
                <a:cs typeface="Times New Roman" pitchFamily="18" charset="0"/>
              </a:rPr>
              <a:t> K. Optimal management of hypothyroidism, </a:t>
            </a:r>
            <a:r>
              <a:rPr lang="en-US" sz="1000" dirty="0" err="1" smtClean="0">
                <a:latin typeface="Times New Roman" pitchFamily="18" charset="0"/>
                <a:cs typeface="Times New Roman" pitchFamily="18" charset="0"/>
              </a:rPr>
              <a:t>hypothyroxinaemia</a:t>
            </a:r>
            <a:r>
              <a:rPr lang="en-US" sz="1000" dirty="0" smtClean="0">
                <a:latin typeface="Times New Roman" pitchFamily="18" charset="0"/>
                <a:cs typeface="Times New Roman" pitchFamily="18" charset="0"/>
              </a:rPr>
              <a:t> and </a:t>
            </a:r>
            <a:r>
              <a:rPr lang="en-US" sz="1000" dirty="0" err="1" smtClean="0">
                <a:latin typeface="Times New Roman" pitchFamily="18" charset="0"/>
                <a:cs typeface="Times New Roman" pitchFamily="18" charset="0"/>
              </a:rPr>
              <a:t>euthyroid</a:t>
            </a:r>
            <a:r>
              <a:rPr lang="en-US" sz="1000" dirty="0" smtClean="0">
                <a:latin typeface="Times New Roman" pitchFamily="18" charset="0"/>
                <a:cs typeface="Times New Roman" pitchFamily="18" charset="0"/>
              </a:rPr>
              <a:t> TPO antibody positivity preconception and in. Pregnancy. Clinical Endocrinology 2015; 82: 313–326.</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57188"/>
            <a:ext cx="8229600" cy="1143000"/>
          </a:xfrm>
        </p:spPr>
        <p:txBody>
          <a:bodyPr>
            <a:normAutofit/>
          </a:bodyPr>
          <a:lstStyle/>
          <a:p>
            <a:pPr algn="ctr"/>
            <a:r>
              <a:rPr lang="en-US" sz="3000" b="1" dirty="0" smtClean="0">
                <a:solidFill>
                  <a:srgbClr val="C00000"/>
                </a:solidFill>
                <a:latin typeface="Albertus Extra Bold" pitchFamily="34" charset="0"/>
                <a:cs typeface="Aharoni" pitchFamily="2" charset="-79"/>
              </a:rPr>
              <a:t>Physiologic changes in pregnancy that influence thyroid function tests</a:t>
            </a:r>
          </a:p>
        </p:txBody>
      </p:sp>
      <p:graphicFrame>
        <p:nvGraphicFramePr>
          <p:cNvPr id="6" name="Content Placeholder 5"/>
          <p:cNvGraphicFramePr>
            <a:graphicFrameLocks noGrp="1"/>
          </p:cNvGraphicFramePr>
          <p:nvPr>
            <p:ph idx="1"/>
          </p:nvPr>
        </p:nvGraphicFramePr>
        <p:xfrm>
          <a:off x="457200" y="1935163"/>
          <a:ext cx="8229600" cy="38658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t>Physiologic change</a:t>
                      </a:r>
                      <a:endParaRPr lang="en-US" dirty="0"/>
                    </a:p>
                  </a:txBody>
                  <a:tcPr/>
                </a:tc>
                <a:tc>
                  <a:txBody>
                    <a:bodyPr/>
                    <a:lstStyle/>
                    <a:p>
                      <a:pPr algn="ctr"/>
                      <a:r>
                        <a:rPr lang="en-US" dirty="0" smtClean="0"/>
                        <a:t>Thyroid function test change</a:t>
                      </a:r>
                      <a:endParaRPr lang="en-US" dirty="0"/>
                    </a:p>
                  </a:txBody>
                  <a:tcPr/>
                </a:tc>
              </a:tr>
              <a:tr h="370840">
                <a:tc>
                  <a:txBody>
                    <a:bodyPr/>
                    <a:lstStyle/>
                    <a:p>
                      <a:pPr algn="just"/>
                      <a:r>
                        <a:rPr lang="en-US" dirty="0" smtClean="0">
                          <a:sym typeface="Wingdings"/>
                        </a:rPr>
                        <a:t> Thyroid-binding globulin</a:t>
                      </a:r>
                      <a:endParaRPr lang="en-US" dirty="0"/>
                    </a:p>
                  </a:txBody>
                  <a:tcPr/>
                </a:tc>
                <a:tc>
                  <a:txBody>
                    <a:bodyPr/>
                    <a:lstStyle/>
                    <a:p>
                      <a:pPr algn="just"/>
                      <a:r>
                        <a:rPr lang="en-US" dirty="0" smtClean="0">
                          <a:sym typeface="Wingdings"/>
                        </a:rPr>
                        <a:t> Serum total T4 and T3</a:t>
                      </a:r>
                      <a:endParaRPr lang="en-US" dirty="0"/>
                    </a:p>
                  </a:txBody>
                  <a:tcPr/>
                </a:tc>
              </a:tr>
              <a:tr h="370840">
                <a:tc>
                  <a:txBody>
                    <a:bodyPr/>
                    <a:lstStyle/>
                    <a:p>
                      <a:pPr algn="just"/>
                      <a:r>
                        <a:rPr lang="en-US" dirty="0" smtClean="0"/>
                        <a:t>First trimester </a:t>
                      </a:r>
                      <a:r>
                        <a:rPr lang="en-US" dirty="0" err="1" smtClean="0"/>
                        <a:t>hCG</a:t>
                      </a:r>
                      <a:r>
                        <a:rPr lang="en-US" dirty="0" smtClean="0"/>
                        <a:t> elevation</a:t>
                      </a:r>
                      <a:endParaRPr lang="en-US" dirty="0"/>
                    </a:p>
                  </a:txBody>
                  <a:tcPr/>
                </a:tc>
                <a:tc>
                  <a:txBody>
                    <a:bodyPr/>
                    <a:lstStyle/>
                    <a:p>
                      <a:pPr algn="just"/>
                      <a:r>
                        <a:rPr lang="en-US" dirty="0" smtClean="0">
                          <a:sym typeface="Wingdings"/>
                        </a:rPr>
                        <a:t> Free T4 and  TSH</a:t>
                      </a:r>
                      <a:endParaRPr lang="en-US" dirty="0"/>
                    </a:p>
                  </a:txBody>
                  <a:tcPr/>
                </a:tc>
              </a:tr>
              <a:tr h="370840">
                <a:tc>
                  <a:txBody>
                    <a:bodyPr/>
                    <a:lstStyle/>
                    <a:p>
                      <a:pPr algn="just"/>
                      <a:r>
                        <a:rPr lang="en-US" dirty="0" smtClean="0">
                          <a:sym typeface="Wingdings"/>
                        </a:rPr>
                        <a:t> Plasma volume</a:t>
                      </a:r>
                      <a:endParaRPr lang="en-US" dirty="0"/>
                    </a:p>
                  </a:txBody>
                  <a:tcPr/>
                </a:tc>
                <a:tc>
                  <a:txBody>
                    <a:bodyPr/>
                    <a:lstStyle/>
                    <a:p>
                      <a:pPr algn="just"/>
                      <a:r>
                        <a:rPr lang="en-US" dirty="0" smtClean="0">
                          <a:sym typeface="Wingdings"/>
                        </a:rPr>
                        <a:t> T4 and T3 pool size</a:t>
                      </a:r>
                      <a:endParaRPr lang="en-US" dirty="0"/>
                    </a:p>
                  </a:txBody>
                  <a:tcPr/>
                </a:tc>
              </a:tr>
              <a:tr h="370840">
                <a:tc>
                  <a:txBody>
                    <a:bodyPr/>
                    <a:lstStyle/>
                    <a:p>
                      <a:pPr algn="just"/>
                      <a:r>
                        <a:rPr lang="en-US" dirty="0" smtClean="0">
                          <a:sym typeface="Wingdings"/>
                        </a:rPr>
                        <a:t> Type III 5-deiodinase (inner-ring </a:t>
                      </a:r>
                      <a:r>
                        <a:rPr lang="en-US" dirty="0" err="1" smtClean="0">
                          <a:sym typeface="Wingdings"/>
                        </a:rPr>
                        <a:t>deiodination</a:t>
                      </a:r>
                      <a:r>
                        <a:rPr lang="en-US" dirty="0" smtClean="0">
                          <a:sym typeface="Wingdings"/>
                        </a:rPr>
                        <a:t>)</a:t>
                      </a:r>
                      <a:r>
                        <a:rPr lang="en-US" baseline="0" dirty="0" smtClean="0">
                          <a:sym typeface="Wingdings"/>
                        </a:rPr>
                        <a:t> due to increased</a:t>
                      </a:r>
                      <a:endParaRPr lang="en-US" dirty="0"/>
                    </a:p>
                  </a:txBody>
                  <a:tcPr/>
                </a:tc>
                <a:tc>
                  <a:txBody>
                    <a:bodyPr/>
                    <a:lstStyle/>
                    <a:p>
                      <a:pPr algn="just"/>
                      <a:r>
                        <a:rPr lang="en-US" dirty="0" smtClean="0">
                          <a:sym typeface="Wingdings"/>
                        </a:rPr>
                        <a:t> T4 and T3 degradation (resulting in requirement for increased hormone production)</a:t>
                      </a:r>
                      <a:endParaRPr lang="en-US" dirty="0"/>
                    </a:p>
                  </a:txBody>
                  <a:tcPr/>
                </a:tc>
              </a:tr>
              <a:tr h="370840">
                <a:tc>
                  <a:txBody>
                    <a:bodyPr/>
                    <a:lstStyle/>
                    <a:p>
                      <a:pPr algn="just"/>
                      <a:r>
                        <a:rPr lang="en-US" dirty="0" smtClean="0"/>
                        <a:t>Thyroid </a:t>
                      </a:r>
                      <a:r>
                        <a:rPr lang="en-US" dirty="0" err="1" smtClean="0"/>
                        <a:t>enalrgement</a:t>
                      </a:r>
                      <a:r>
                        <a:rPr lang="en-US" dirty="0" smtClean="0"/>
                        <a:t> (in some women)</a:t>
                      </a:r>
                      <a:endParaRPr lang="en-US" dirty="0"/>
                    </a:p>
                  </a:txBody>
                  <a:tcPr/>
                </a:tc>
                <a:tc>
                  <a:txBody>
                    <a:bodyPr/>
                    <a:lstStyle/>
                    <a:p>
                      <a:pPr algn="just"/>
                      <a:r>
                        <a:rPr lang="en-US" dirty="0" smtClean="0">
                          <a:sym typeface="Wingdings"/>
                        </a:rPr>
                        <a:t> Serum </a:t>
                      </a:r>
                      <a:r>
                        <a:rPr lang="en-US" dirty="0" err="1" smtClean="0">
                          <a:sym typeface="Wingdings"/>
                        </a:rPr>
                        <a:t>thyroglobulin</a:t>
                      </a:r>
                      <a:endParaRPr lang="en-US" dirty="0"/>
                    </a:p>
                  </a:txBody>
                  <a:tcPr/>
                </a:tc>
              </a:tr>
              <a:tr h="370840">
                <a:tc>
                  <a:txBody>
                    <a:bodyPr/>
                    <a:lstStyle/>
                    <a:p>
                      <a:pPr algn="just"/>
                      <a:r>
                        <a:rPr lang="en-US" dirty="0" smtClean="0">
                          <a:sym typeface="Wingdings"/>
                        </a:rPr>
                        <a:t> Iodine clearance</a:t>
                      </a:r>
                      <a:endParaRPr lang="en-US" dirty="0"/>
                    </a:p>
                  </a:txBody>
                  <a:tcPr/>
                </a:tc>
                <a:tc>
                  <a:txBody>
                    <a:bodyPr/>
                    <a:lstStyle/>
                    <a:p>
                      <a:pPr algn="just"/>
                      <a:r>
                        <a:rPr lang="en-US" dirty="0" smtClean="0">
                          <a:sym typeface="Wingdings"/>
                        </a:rPr>
                        <a:t> Hormone production in iodine-deficient areas</a:t>
                      </a:r>
                      <a:endParaRPr lang="en-US" dirty="0"/>
                    </a:p>
                  </a:txBody>
                  <a:tcPr/>
                </a:tc>
              </a:tr>
              <a:tr h="370840">
                <a:tc gridSpan="2">
                  <a:txBody>
                    <a:bodyPr/>
                    <a:lstStyle/>
                    <a:p>
                      <a:pPr algn="just"/>
                      <a:r>
                        <a:rPr lang="en-US" sz="1200" dirty="0" err="1" smtClean="0">
                          <a:latin typeface="Times New Roman" pitchFamily="18" charset="0"/>
                          <a:cs typeface="Times New Roman" pitchFamily="18" charset="0"/>
                        </a:rPr>
                        <a:t>hCG</a:t>
                      </a:r>
                      <a:r>
                        <a:rPr lang="en-US" sz="1200" dirty="0" smtClean="0">
                          <a:latin typeface="Times New Roman" pitchFamily="18" charset="0"/>
                          <a:cs typeface="Times New Roman" pitchFamily="18" charset="0"/>
                        </a:rPr>
                        <a:t>=</a:t>
                      </a:r>
                      <a:r>
                        <a:rPr lang="en-US" sz="1200" baseline="0" dirty="0" smtClean="0">
                          <a:latin typeface="Times New Roman" pitchFamily="18" charset="0"/>
                          <a:cs typeface="Times New Roman" pitchFamily="18" charset="0"/>
                        </a:rPr>
                        <a:t> human chorionic </a:t>
                      </a:r>
                      <a:r>
                        <a:rPr lang="en-US" sz="1200" baseline="0" dirty="0" err="1" smtClean="0">
                          <a:latin typeface="Times New Roman" pitchFamily="18" charset="0"/>
                          <a:cs typeface="Times New Roman" pitchFamily="18" charset="0"/>
                        </a:rPr>
                        <a:t>gonadotropin</a:t>
                      </a:r>
                      <a:r>
                        <a:rPr lang="en-US" sz="1200" baseline="0" dirty="0" smtClean="0">
                          <a:latin typeface="Times New Roman" pitchFamily="18" charset="0"/>
                          <a:cs typeface="Times New Roman" pitchFamily="18" charset="0"/>
                        </a:rPr>
                        <a:t>; TSH= Thyroid-stimulating hormone; T3= </a:t>
                      </a:r>
                      <a:r>
                        <a:rPr lang="en-US" sz="1200" baseline="0" dirty="0" err="1" smtClean="0">
                          <a:latin typeface="Times New Roman" pitchFamily="18" charset="0"/>
                          <a:cs typeface="Times New Roman" pitchFamily="18" charset="0"/>
                        </a:rPr>
                        <a:t>triiodothyronine</a:t>
                      </a:r>
                      <a:r>
                        <a:rPr lang="en-US" sz="1200" baseline="0" dirty="0" smtClean="0">
                          <a:latin typeface="Times New Roman" pitchFamily="18" charset="0"/>
                          <a:cs typeface="Times New Roman" pitchFamily="18" charset="0"/>
                        </a:rPr>
                        <a:t>; T4= </a:t>
                      </a:r>
                      <a:r>
                        <a:rPr lang="en-US" sz="1200" baseline="0" dirty="0" err="1" smtClean="0">
                          <a:latin typeface="Times New Roman" pitchFamily="18" charset="0"/>
                          <a:cs typeface="Times New Roman" pitchFamily="18" charset="0"/>
                        </a:rPr>
                        <a:t>thyroxine</a:t>
                      </a:r>
                      <a:r>
                        <a:rPr lang="en-US" sz="1200" baseline="0" dirty="0" smtClean="0">
                          <a:latin typeface="Times New Roman" pitchFamily="18" charset="0"/>
                          <a:cs typeface="Times New Roman" pitchFamily="18" charset="0"/>
                        </a:rPr>
                        <a:t>; </a:t>
                      </a:r>
                      <a:r>
                        <a:rPr lang="en-US" sz="1200" dirty="0" smtClean="0">
                          <a:sym typeface="Wingdings"/>
                        </a:rPr>
                        <a:t>=</a:t>
                      </a:r>
                      <a:r>
                        <a:rPr lang="en-US" sz="1200" baseline="0" dirty="0" smtClean="0">
                          <a:sym typeface="Wingdings"/>
                        </a:rPr>
                        <a:t> increased; </a:t>
                      </a:r>
                      <a:r>
                        <a:rPr lang="en-US" sz="1200" dirty="0" smtClean="0">
                          <a:sym typeface="Wingdings"/>
                        </a:rPr>
                        <a:t>=decreased</a:t>
                      </a:r>
                      <a:endParaRPr lang="en-US" sz="1200" dirty="0">
                        <a:latin typeface="Times New Roman" pitchFamily="18" charset="0"/>
                        <a:cs typeface="Times New Roman" pitchFamily="18" charset="0"/>
                      </a:endParaRPr>
                    </a:p>
                  </a:txBody>
                  <a:tcPr/>
                </a:tc>
                <a:tc hMerge="1">
                  <a:txBody>
                    <a:bodyPr/>
                    <a:lstStyle/>
                    <a:p>
                      <a:pPr algn="just"/>
                      <a:endParaRPr lang="en-US" dirty="0"/>
                    </a:p>
                  </a:txBody>
                  <a:tcPr/>
                </a:tc>
              </a:tr>
            </a:tbl>
          </a:graphicData>
        </a:graphic>
      </p:graphicFrame>
      <p:sp>
        <p:nvSpPr>
          <p:cNvPr id="32799" name="TextBox 3"/>
          <p:cNvSpPr txBox="1">
            <a:spLocks noChangeArrowheads="1"/>
          </p:cNvSpPr>
          <p:nvPr/>
        </p:nvSpPr>
        <p:spPr bwMode="auto">
          <a:xfrm>
            <a:off x="428625" y="5929313"/>
            <a:ext cx="3116263" cy="307975"/>
          </a:xfrm>
          <a:prstGeom prst="rect">
            <a:avLst/>
          </a:prstGeom>
          <a:noFill/>
          <a:ln w="9525">
            <a:noFill/>
            <a:miter lim="800000"/>
            <a:headEnd/>
            <a:tailEnd/>
          </a:ln>
        </p:spPr>
        <p:txBody>
          <a:bodyPr wrap="none">
            <a:spAutoFit/>
          </a:bodyPr>
          <a:lstStyle/>
          <a:p>
            <a:r>
              <a:rPr lang="en-US" sz="1400">
                <a:solidFill>
                  <a:schemeClr val="tx2"/>
                </a:solidFill>
              </a:rPr>
              <a:t>Lazarus JH. Treat Endocrinol 2005; 4:31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55763" y="285750"/>
            <a:ext cx="5345112" cy="6143625"/>
            <a:chOff x="1043" y="67"/>
            <a:chExt cx="3655" cy="4252"/>
          </a:xfrm>
        </p:grpSpPr>
        <p:sp>
          <p:nvSpPr>
            <p:cNvPr id="23556" name="Rectangle 3"/>
            <p:cNvSpPr>
              <a:spLocks noChangeArrowheads="1"/>
            </p:cNvSpPr>
            <p:nvPr/>
          </p:nvSpPr>
          <p:spPr bwMode="auto">
            <a:xfrm>
              <a:off x="1737" y="67"/>
              <a:ext cx="2239" cy="1561"/>
            </a:xfrm>
            <a:prstGeom prst="rect">
              <a:avLst/>
            </a:prstGeom>
            <a:noFill/>
            <a:ln w="25400">
              <a:solidFill>
                <a:schemeClr val="tx1"/>
              </a:solidFill>
              <a:miter lim="800000"/>
              <a:headEnd/>
              <a:tailEnd/>
            </a:ln>
          </p:spPr>
          <p:txBody>
            <a:bodyPr/>
            <a:lstStyle/>
            <a:p>
              <a:endParaRPr lang="en-US"/>
            </a:p>
          </p:txBody>
        </p:sp>
        <p:sp>
          <p:nvSpPr>
            <p:cNvPr id="23557" name="Oval 4"/>
            <p:cNvSpPr>
              <a:spLocks noChangeArrowheads="1"/>
            </p:cNvSpPr>
            <p:nvPr/>
          </p:nvSpPr>
          <p:spPr bwMode="auto">
            <a:xfrm>
              <a:off x="2368" y="536"/>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58" name="Oval 5"/>
            <p:cNvSpPr>
              <a:spLocks noChangeArrowheads="1"/>
            </p:cNvSpPr>
            <p:nvPr/>
          </p:nvSpPr>
          <p:spPr bwMode="auto">
            <a:xfrm>
              <a:off x="2536" y="696"/>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59" name="Oval 6"/>
            <p:cNvSpPr>
              <a:spLocks noChangeArrowheads="1"/>
            </p:cNvSpPr>
            <p:nvPr/>
          </p:nvSpPr>
          <p:spPr bwMode="auto">
            <a:xfrm>
              <a:off x="2672" y="776"/>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0" name="Oval 7"/>
            <p:cNvSpPr>
              <a:spLocks noChangeArrowheads="1"/>
            </p:cNvSpPr>
            <p:nvPr/>
          </p:nvSpPr>
          <p:spPr bwMode="auto">
            <a:xfrm>
              <a:off x="2832" y="792"/>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1" name="Oval 8"/>
            <p:cNvSpPr>
              <a:spLocks noChangeArrowheads="1"/>
            </p:cNvSpPr>
            <p:nvPr/>
          </p:nvSpPr>
          <p:spPr bwMode="auto">
            <a:xfrm>
              <a:off x="3000" y="848"/>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2" name="Oval 9"/>
            <p:cNvSpPr>
              <a:spLocks noChangeArrowheads="1"/>
            </p:cNvSpPr>
            <p:nvPr/>
          </p:nvSpPr>
          <p:spPr bwMode="auto">
            <a:xfrm>
              <a:off x="3152" y="880"/>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3" name="Oval 10"/>
            <p:cNvSpPr>
              <a:spLocks noChangeArrowheads="1"/>
            </p:cNvSpPr>
            <p:nvPr/>
          </p:nvSpPr>
          <p:spPr bwMode="auto">
            <a:xfrm>
              <a:off x="3256" y="840"/>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4" name="Oval 11"/>
            <p:cNvSpPr>
              <a:spLocks noChangeArrowheads="1"/>
            </p:cNvSpPr>
            <p:nvPr/>
          </p:nvSpPr>
          <p:spPr bwMode="auto">
            <a:xfrm>
              <a:off x="3416" y="816"/>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5" name="Oval 12"/>
            <p:cNvSpPr>
              <a:spLocks noChangeArrowheads="1"/>
            </p:cNvSpPr>
            <p:nvPr/>
          </p:nvSpPr>
          <p:spPr bwMode="auto">
            <a:xfrm>
              <a:off x="3568" y="832"/>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6" name="Oval 13"/>
            <p:cNvSpPr>
              <a:spLocks noChangeArrowheads="1"/>
            </p:cNvSpPr>
            <p:nvPr/>
          </p:nvSpPr>
          <p:spPr bwMode="auto">
            <a:xfrm>
              <a:off x="3736" y="792"/>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7" name="Oval 14"/>
            <p:cNvSpPr>
              <a:spLocks noChangeArrowheads="1"/>
            </p:cNvSpPr>
            <p:nvPr/>
          </p:nvSpPr>
          <p:spPr bwMode="auto">
            <a:xfrm>
              <a:off x="1992" y="400"/>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8" name="Oval 15"/>
            <p:cNvSpPr>
              <a:spLocks noChangeArrowheads="1"/>
            </p:cNvSpPr>
            <p:nvPr/>
          </p:nvSpPr>
          <p:spPr bwMode="auto">
            <a:xfrm>
              <a:off x="2168" y="344"/>
              <a:ext cx="88" cy="80"/>
            </a:xfrm>
            <a:prstGeom prst="ellipse">
              <a:avLst/>
            </a:prstGeom>
            <a:solidFill>
              <a:schemeClr val="accent2"/>
            </a:solidFill>
            <a:ln w="12700">
              <a:solidFill>
                <a:schemeClr val="accent2"/>
              </a:solidFill>
              <a:round/>
              <a:headEnd/>
              <a:tailEnd/>
            </a:ln>
          </p:spPr>
          <p:txBody>
            <a:bodyPr/>
            <a:lstStyle/>
            <a:p>
              <a:endParaRPr lang="en-US"/>
            </a:p>
          </p:txBody>
        </p:sp>
        <p:sp>
          <p:nvSpPr>
            <p:cNvPr id="23569" name="Rectangle 16"/>
            <p:cNvSpPr>
              <a:spLocks noChangeArrowheads="1"/>
            </p:cNvSpPr>
            <p:nvPr/>
          </p:nvSpPr>
          <p:spPr bwMode="auto">
            <a:xfrm>
              <a:off x="4528" y="176"/>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0" name="Rectangle 17"/>
            <p:cNvSpPr>
              <a:spLocks noChangeArrowheads="1"/>
            </p:cNvSpPr>
            <p:nvPr/>
          </p:nvSpPr>
          <p:spPr bwMode="auto">
            <a:xfrm>
              <a:off x="2488" y="856"/>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1" name="Rectangle 18"/>
            <p:cNvSpPr>
              <a:spLocks noChangeArrowheads="1"/>
            </p:cNvSpPr>
            <p:nvPr/>
          </p:nvSpPr>
          <p:spPr bwMode="auto">
            <a:xfrm>
              <a:off x="2624" y="912"/>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2" name="Rectangle 19"/>
            <p:cNvSpPr>
              <a:spLocks noChangeArrowheads="1"/>
            </p:cNvSpPr>
            <p:nvPr/>
          </p:nvSpPr>
          <p:spPr bwMode="auto">
            <a:xfrm>
              <a:off x="2800" y="1088"/>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3" name="Rectangle 20"/>
            <p:cNvSpPr>
              <a:spLocks noChangeArrowheads="1"/>
            </p:cNvSpPr>
            <p:nvPr/>
          </p:nvSpPr>
          <p:spPr bwMode="auto">
            <a:xfrm>
              <a:off x="2952" y="1048"/>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4" name="Rectangle 21"/>
            <p:cNvSpPr>
              <a:spLocks noChangeArrowheads="1"/>
            </p:cNvSpPr>
            <p:nvPr/>
          </p:nvSpPr>
          <p:spPr bwMode="auto">
            <a:xfrm>
              <a:off x="3136" y="1040"/>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5" name="Rectangle 22"/>
            <p:cNvSpPr>
              <a:spLocks noChangeArrowheads="1"/>
            </p:cNvSpPr>
            <p:nvPr/>
          </p:nvSpPr>
          <p:spPr bwMode="auto">
            <a:xfrm>
              <a:off x="3256" y="1096"/>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6" name="Rectangle 23"/>
            <p:cNvSpPr>
              <a:spLocks noChangeArrowheads="1"/>
            </p:cNvSpPr>
            <p:nvPr/>
          </p:nvSpPr>
          <p:spPr bwMode="auto">
            <a:xfrm>
              <a:off x="3384" y="1072"/>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7" name="Rectangle 24"/>
            <p:cNvSpPr>
              <a:spLocks noChangeArrowheads="1"/>
            </p:cNvSpPr>
            <p:nvPr/>
          </p:nvSpPr>
          <p:spPr bwMode="auto">
            <a:xfrm>
              <a:off x="3552" y="1032"/>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8" name="Rectangle 25"/>
            <p:cNvSpPr>
              <a:spLocks noChangeArrowheads="1"/>
            </p:cNvSpPr>
            <p:nvPr/>
          </p:nvSpPr>
          <p:spPr bwMode="auto">
            <a:xfrm>
              <a:off x="3736" y="1168"/>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79" name="Rectangle 26"/>
            <p:cNvSpPr>
              <a:spLocks noChangeArrowheads="1"/>
            </p:cNvSpPr>
            <p:nvPr/>
          </p:nvSpPr>
          <p:spPr bwMode="auto">
            <a:xfrm>
              <a:off x="2344" y="744"/>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80" name="Rectangle 27"/>
            <p:cNvSpPr>
              <a:spLocks noChangeArrowheads="1"/>
            </p:cNvSpPr>
            <p:nvPr/>
          </p:nvSpPr>
          <p:spPr bwMode="auto">
            <a:xfrm>
              <a:off x="2176" y="576"/>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81" name="Rectangle 28"/>
            <p:cNvSpPr>
              <a:spLocks noChangeArrowheads="1"/>
            </p:cNvSpPr>
            <p:nvPr/>
          </p:nvSpPr>
          <p:spPr bwMode="auto">
            <a:xfrm>
              <a:off x="1992" y="480"/>
              <a:ext cx="80" cy="80"/>
            </a:xfrm>
            <a:prstGeom prst="rect">
              <a:avLst/>
            </a:prstGeom>
            <a:solidFill>
              <a:schemeClr val="accent1"/>
            </a:solidFill>
            <a:ln w="12700">
              <a:solidFill>
                <a:schemeClr val="accent1"/>
              </a:solidFill>
              <a:miter lim="800000"/>
              <a:headEnd/>
              <a:tailEnd/>
            </a:ln>
          </p:spPr>
          <p:txBody>
            <a:bodyPr/>
            <a:lstStyle/>
            <a:p>
              <a:endParaRPr lang="en-US"/>
            </a:p>
          </p:txBody>
        </p:sp>
        <p:sp>
          <p:nvSpPr>
            <p:cNvPr id="23582" name="Line 29"/>
            <p:cNvSpPr>
              <a:spLocks noChangeShapeType="1"/>
            </p:cNvSpPr>
            <p:nvPr/>
          </p:nvSpPr>
          <p:spPr bwMode="auto">
            <a:xfrm>
              <a:off x="3968" y="1584"/>
              <a:ext cx="80" cy="1"/>
            </a:xfrm>
            <a:prstGeom prst="line">
              <a:avLst/>
            </a:prstGeom>
            <a:noFill/>
            <a:ln w="25400">
              <a:solidFill>
                <a:srgbClr val="FFFFFF"/>
              </a:solidFill>
              <a:round/>
              <a:headEnd/>
              <a:tailEnd/>
            </a:ln>
          </p:spPr>
          <p:txBody>
            <a:bodyPr/>
            <a:lstStyle/>
            <a:p>
              <a:endParaRPr lang="en-US"/>
            </a:p>
          </p:txBody>
        </p:sp>
        <p:grpSp>
          <p:nvGrpSpPr>
            <p:cNvPr id="3" name="Group 30"/>
            <p:cNvGrpSpPr>
              <a:grpSpLocks/>
            </p:cNvGrpSpPr>
            <p:nvPr/>
          </p:nvGrpSpPr>
          <p:grpSpPr bwMode="auto">
            <a:xfrm>
              <a:off x="1624" y="168"/>
              <a:ext cx="104" cy="1065"/>
              <a:chOff x="1624" y="168"/>
              <a:chExt cx="104" cy="1065"/>
            </a:xfrm>
          </p:grpSpPr>
          <p:sp>
            <p:nvSpPr>
              <p:cNvPr id="80927" name="Line 31"/>
              <p:cNvSpPr>
                <a:spLocks noChangeShapeType="1"/>
              </p:cNvSpPr>
              <p:nvPr/>
            </p:nvSpPr>
            <p:spPr bwMode="auto">
              <a:xfrm>
                <a:off x="1624" y="168"/>
                <a:ext cx="104" cy="1"/>
              </a:xfrm>
              <a:prstGeom prst="line">
                <a:avLst/>
              </a:prstGeom>
              <a:noFill/>
              <a:ln w="25400">
                <a:solidFill>
                  <a:srgbClr val="FFFFFF"/>
                </a:solidFill>
                <a:round/>
                <a:headEnd/>
                <a:tailEnd/>
              </a:ln>
            </p:spPr>
            <p:txBody>
              <a:bodyPr/>
              <a:lstStyle/>
              <a:p>
                <a:pPr>
                  <a:defRPr/>
                </a:pPr>
                <a:endParaRPr lang="en-US">
                  <a:ln>
                    <a:solidFill>
                      <a:sysClr val="windowText" lastClr="000000"/>
                    </a:solidFill>
                  </a:ln>
                </a:endParaRPr>
              </a:p>
            </p:txBody>
          </p:sp>
          <p:sp>
            <p:nvSpPr>
              <p:cNvPr id="23793" name="Line 32"/>
              <p:cNvSpPr>
                <a:spLocks noChangeShapeType="1"/>
              </p:cNvSpPr>
              <p:nvPr/>
            </p:nvSpPr>
            <p:spPr bwMode="auto">
              <a:xfrm>
                <a:off x="1624" y="704"/>
                <a:ext cx="104" cy="1"/>
              </a:xfrm>
              <a:prstGeom prst="line">
                <a:avLst/>
              </a:prstGeom>
              <a:noFill/>
              <a:ln w="25400">
                <a:solidFill>
                  <a:srgbClr val="FFFFFF"/>
                </a:solidFill>
                <a:round/>
                <a:headEnd/>
                <a:tailEnd/>
              </a:ln>
            </p:spPr>
            <p:txBody>
              <a:bodyPr/>
              <a:lstStyle/>
              <a:p>
                <a:endParaRPr lang="en-US"/>
              </a:p>
            </p:txBody>
          </p:sp>
          <p:sp>
            <p:nvSpPr>
              <p:cNvPr id="23794" name="Line 33"/>
              <p:cNvSpPr>
                <a:spLocks noChangeShapeType="1"/>
              </p:cNvSpPr>
              <p:nvPr/>
            </p:nvSpPr>
            <p:spPr bwMode="auto">
              <a:xfrm>
                <a:off x="1624" y="1232"/>
                <a:ext cx="104" cy="1"/>
              </a:xfrm>
              <a:prstGeom prst="line">
                <a:avLst/>
              </a:prstGeom>
              <a:noFill/>
              <a:ln w="25400">
                <a:solidFill>
                  <a:srgbClr val="FFFFFF"/>
                </a:solidFill>
                <a:round/>
                <a:headEnd/>
                <a:tailEnd/>
              </a:ln>
            </p:spPr>
            <p:txBody>
              <a:bodyPr/>
              <a:lstStyle/>
              <a:p>
                <a:endParaRPr lang="en-US"/>
              </a:p>
            </p:txBody>
          </p:sp>
        </p:grpSp>
        <p:sp>
          <p:nvSpPr>
            <p:cNvPr id="23584" name="Line 34"/>
            <p:cNvSpPr>
              <a:spLocks noChangeShapeType="1"/>
            </p:cNvSpPr>
            <p:nvPr/>
          </p:nvSpPr>
          <p:spPr bwMode="auto">
            <a:xfrm>
              <a:off x="3968" y="992"/>
              <a:ext cx="80" cy="1"/>
            </a:xfrm>
            <a:prstGeom prst="line">
              <a:avLst/>
            </a:prstGeom>
            <a:noFill/>
            <a:ln w="25400">
              <a:solidFill>
                <a:srgbClr val="FFFFFF"/>
              </a:solidFill>
              <a:round/>
              <a:headEnd/>
              <a:tailEnd/>
            </a:ln>
          </p:spPr>
          <p:txBody>
            <a:bodyPr/>
            <a:lstStyle/>
            <a:p>
              <a:endParaRPr lang="en-US"/>
            </a:p>
          </p:txBody>
        </p:sp>
        <p:sp>
          <p:nvSpPr>
            <p:cNvPr id="23585" name="Line 35"/>
            <p:cNvSpPr>
              <a:spLocks noChangeShapeType="1"/>
            </p:cNvSpPr>
            <p:nvPr/>
          </p:nvSpPr>
          <p:spPr bwMode="auto">
            <a:xfrm>
              <a:off x="3968" y="560"/>
              <a:ext cx="80" cy="1"/>
            </a:xfrm>
            <a:prstGeom prst="line">
              <a:avLst/>
            </a:prstGeom>
            <a:noFill/>
            <a:ln w="25400">
              <a:solidFill>
                <a:srgbClr val="FFFFFF"/>
              </a:solidFill>
              <a:round/>
              <a:headEnd/>
              <a:tailEnd/>
            </a:ln>
          </p:spPr>
          <p:txBody>
            <a:bodyPr/>
            <a:lstStyle/>
            <a:p>
              <a:endParaRPr lang="en-US"/>
            </a:p>
          </p:txBody>
        </p:sp>
        <p:sp>
          <p:nvSpPr>
            <p:cNvPr id="23586" name="Line 36"/>
            <p:cNvSpPr>
              <a:spLocks noChangeShapeType="1"/>
            </p:cNvSpPr>
            <p:nvPr/>
          </p:nvSpPr>
          <p:spPr bwMode="auto">
            <a:xfrm flipV="1">
              <a:off x="2032" y="378"/>
              <a:ext cx="176" cy="62"/>
            </a:xfrm>
            <a:prstGeom prst="line">
              <a:avLst/>
            </a:prstGeom>
            <a:noFill/>
            <a:ln w="25400">
              <a:solidFill>
                <a:schemeClr val="accent2"/>
              </a:solidFill>
              <a:round/>
              <a:headEnd/>
              <a:tailEnd/>
            </a:ln>
          </p:spPr>
          <p:txBody>
            <a:bodyPr/>
            <a:lstStyle/>
            <a:p>
              <a:endParaRPr lang="en-US"/>
            </a:p>
          </p:txBody>
        </p:sp>
        <p:sp>
          <p:nvSpPr>
            <p:cNvPr id="23587" name="Line 37"/>
            <p:cNvSpPr>
              <a:spLocks noChangeShapeType="1"/>
            </p:cNvSpPr>
            <p:nvPr/>
          </p:nvSpPr>
          <p:spPr bwMode="auto">
            <a:xfrm>
              <a:off x="2224" y="384"/>
              <a:ext cx="176" cy="184"/>
            </a:xfrm>
            <a:prstGeom prst="line">
              <a:avLst/>
            </a:prstGeom>
            <a:noFill/>
            <a:ln w="25400">
              <a:solidFill>
                <a:schemeClr val="accent2"/>
              </a:solidFill>
              <a:round/>
              <a:headEnd/>
              <a:tailEnd/>
            </a:ln>
          </p:spPr>
          <p:txBody>
            <a:bodyPr/>
            <a:lstStyle/>
            <a:p>
              <a:endParaRPr lang="en-US"/>
            </a:p>
          </p:txBody>
        </p:sp>
        <p:sp>
          <p:nvSpPr>
            <p:cNvPr id="23588" name="Line 38"/>
            <p:cNvSpPr>
              <a:spLocks noChangeShapeType="1"/>
            </p:cNvSpPr>
            <p:nvPr/>
          </p:nvSpPr>
          <p:spPr bwMode="auto">
            <a:xfrm>
              <a:off x="2432" y="600"/>
              <a:ext cx="112" cy="100"/>
            </a:xfrm>
            <a:prstGeom prst="line">
              <a:avLst/>
            </a:prstGeom>
            <a:noFill/>
            <a:ln w="25400">
              <a:solidFill>
                <a:schemeClr val="accent2"/>
              </a:solidFill>
              <a:round/>
              <a:headEnd/>
              <a:tailEnd/>
            </a:ln>
          </p:spPr>
          <p:txBody>
            <a:bodyPr/>
            <a:lstStyle/>
            <a:p>
              <a:endParaRPr lang="en-US"/>
            </a:p>
          </p:txBody>
        </p:sp>
        <p:sp>
          <p:nvSpPr>
            <p:cNvPr id="23589" name="Line 39"/>
            <p:cNvSpPr>
              <a:spLocks noChangeShapeType="1"/>
            </p:cNvSpPr>
            <p:nvPr/>
          </p:nvSpPr>
          <p:spPr bwMode="auto">
            <a:xfrm>
              <a:off x="2568" y="736"/>
              <a:ext cx="120" cy="60"/>
            </a:xfrm>
            <a:prstGeom prst="line">
              <a:avLst/>
            </a:prstGeom>
            <a:noFill/>
            <a:ln w="25400">
              <a:solidFill>
                <a:schemeClr val="accent2"/>
              </a:solidFill>
              <a:round/>
              <a:headEnd/>
              <a:tailEnd/>
            </a:ln>
          </p:spPr>
          <p:txBody>
            <a:bodyPr/>
            <a:lstStyle/>
            <a:p>
              <a:endParaRPr lang="en-US"/>
            </a:p>
          </p:txBody>
        </p:sp>
        <p:sp>
          <p:nvSpPr>
            <p:cNvPr id="23590" name="Line 40"/>
            <p:cNvSpPr>
              <a:spLocks noChangeShapeType="1"/>
            </p:cNvSpPr>
            <p:nvPr/>
          </p:nvSpPr>
          <p:spPr bwMode="auto">
            <a:xfrm>
              <a:off x="2720" y="816"/>
              <a:ext cx="336" cy="64"/>
            </a:xfrm>
            <a:prstGeom prst="line">
              <a:avLst/>
            </a:prstGeom>
            <a:noFill/>
            <a:ln w="25400">
              <a:solidFill>
                <a:schemeClr val="accent2"/>
              </a:solidFill>
              <a:round/>
              <a:headEnd/>
              <a:tailEnd/>
            </a:ln>
          </p:spPr>
          <p:txBody>
            <a:bodyPr/>
            <a:lstStyle/>
            <a:p>
              <a:endParaRPr lang="en-US"/>
            </a:p>
          </p:txBody>
        </p:sp>
        <p:sp>
          <p:nvSpPr>
            <p:cNvPr id="23591" name="Line 41"/>
            <p:cNvSpPr>
              <a:spLocks noChangeShapeType="1"/>
            </p:cNvSpPr>
            <p:nvPr/>
          </p:nvSpPr>
          <p:spPr bwMode="auto">
            <a:xfrm>
              <a:off x="3048" y="880"/>
              <a:ext cx="72" cy="17"/>
            </a:xfrm>
            <a:prstGeom prst="line">
              <a:avLst/>
            </a:prstGeom>
            <a:noFill/>
            <a:ln w="25400">
              <a:solidFill>
                <a:schemeClr val="accent2"/>
              </a:solidFill>
              <a:round/>
              <a:headEnd/>
              <a:tailEnd/>
            </a:ln>
          </p:spPr>
          <p:txBody>
            <a:bodyPr/>
            <a:lstStyle/>
            <a:p>
              <a:endParaRPr lang="en-US"/>
            </a:p>
          </p:txBody>
        </p:sp>
        <p:sp>
          <p:nvSpPr>
            <p:cNvPr id="23592" name="Line 42"/>
            <p:cNvSpPr>
              <a:spLocks noChangeShapeType="1"/>
            </p:cNvSpPr>
            <p:nvPr/>
          </p:nvSpPr>
          <p:spPr bwMode="auto">
            <a:xfrm flipV="1">
              <a:off x="3216" y="840"/>
              <a:ext cx="224" cy="72"/>
            </a:xfrm>
            <a:prstGeom prst="line">
              <a:avLst/>
            </a:prstGeom>
            <a:noFill/>
            <a:ln w="25400">
              <a:solidFill>
                <a:schemeClr val="accent2"/>
              </a:solidFill>
              <a:round/>
              <a:headEnd/>
              <a:tailEnd/>
            </a:ln>
          </p:spPr>
          <p:txBody>
            <a:bodyPr/>
            <a:lstStyle/>
            <a:p>
              <a:endParaRPr lang="en-US"/>
            </a:p>
          </p:txBody>
        </p:sp>
        <p:sp>
          <p:nvSpPr>
            <p:cNvPr id="23593" name="Line 43"/>
            <p:cNvSpPr>
              <a:spLocks noChangeShapeType="1"/>
            </p:cNvSpPr>
            <p:nvPr/>
          </p:nvSpPr>
          <p:spPr bwMode="auto">
            <a:xfrm>
              <a:off x="3464" y="832"/>
              <a:ext cx="112" cy="32"/>
            </a:xfrm>
            <a:prstGeom prst="line">
              <a:avLst/>
            </a:prstGeom>
            <a:noFill/>
            <a:ln w="25400">
              <a:solidFill>
                <a:schemeClr val="accent2"/>
              </a:solidFill>
              <a:round/>
              <a:headEnd/>
              <a:tailEnd/>
            </a:ln>
          </p:spPr>
          <p:txBody>
            <a:bodyPr/>
            <a:lstStyle/>
            <a:p>
              <a:endParaRPr lang="en-US"/>
            </a:p>
          </p:txBody>
        </p:sp>
        <p:sp>
          <p:nvSpPr>
            <p:cNvPr id="23594" name="Line 44"/>
            <p:cNvSpPr>
              <a:spLocks noChangeShapeType="1"/>
            </p:cNvSpPr>
            <p:nvPr/>
          </p:nvSpPr>
          <p:spPr bwMode="auto">
            <a:xfrm flipV="1">
              <a:off x="3608" y="832"/>
              <a:ext cx="152" cy="32"/>
            </a:xfrm>
            <a:prstGeom prst="line">
              <a:avLst/>
            </a:prstGeom>
            <a:noFill/>
            <a:ln w="25400">
              <a:solidFill>
                <a:schemeClr val="accent2"/>
              </a:solidFill>
              <a:round/>
              <a:headEnd/>
              <a:tailEnd/>
            </a:ln>
          </p:spPr>
          <p:txBody>
            <a:bodyPr/>
            <a:lstStyle/>
            <a:p>
              <a:endParaRPr lang="en-US"/>
            </a:p>
          </p:txBody>
        </p:sp>
        <p:grpSp>
          <p:nvGrpSpPr>
            <p:cNvPr id="4" name="Group 45"/>
            <p:cNvGrpSpPr>
              <a:grpSpLocks/>
            </p:cNvGrpSpPr>
            <p:nvPr/>
          </p:nvGrpSpPr>
          <p:grpSpPr bwMode="auto">
            <a:xfrm>
              <a:off x="2048" y="504"/>
              <a:ext cx="1688" cy="688"/>
              <a:chOff x="2048" y="504"/>
              <a:chExt cx="1688" cy="688"/>
            </a:xfrm>
          </p:grpSpPr>
          <p:grpSp>
            <p:nvGrpSpPr>
              <p:cNvPr id="5" name="Group 46"/>
              <p:cNvGrpSpPr>
                <a:grpSpLocks/>
              </p:cNvGrpSpPr>
              <p:nvPr/>
            </p:nvGrpSpPr>
            <p:grpSpPr bwMode="auto">
              <a:xfrm>
                <a:off x="2048" y="504"/>
                <a:ext cx="352" cy="296"/>
                <a:chOff x="2048" y="504"/>
                <a:chExt cx="352" cy="296"/>
              </a:xfrm>
            </p:grpSpPr>
            <p:sp>
              <p:nvSpPr>
                <p:cNvPr id="23785" name="Freeform 47"/>
                <p:cNvSpPr>
                  <a:spLocks/>
                </p:cNvSpPr>
                <p:nvPr/>
              </p:nvSpPr>
              <p:spPr bwMode="auto">
                <a:xfrm>
                  <a:off x="2048" y="50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86" name="Freeform 48"/>
                <p:cNvSpPr>
                  <a:spLocks/>
                </p:cNvSpPr>
                <p:nvPr/>
              </p:nvSpPr>
              <p:spPr bwMode="auto">
                <a:xfrm>
                  <a:off x="2104" y="552"/>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87" name="Freeform 49"/>
                <p:cNvSpPr>
                  <a:spLocks/>
                </p:cNvSpPr>
                <p:nvPr/>
              </p:nvSpPr>
              <p:spPr bwMode="auto">
                <a:xfrm>
                  <a:off x="2160" y="592"/>
                  <a:ext cx="40" cy="48"/>
                </a:xfrm>
                <a:custGeom>
                  <a:avLst/>
                  <a:gdLst>
                    <a:gd name="T0" fmla="*/ 8 w 40"/>
                    <a:gd name="T1" fmla="*/ 0 h 48"/>
                    <a:gd name="T2" fmla="*/ 40 w 40"/>
                    <a:gd name="T3" fmla="*/ 32 h 48"/>
                    <a:gd name="T4" fmla="*/ 32 w 40"/>
                    <a:gd name="T5" fmla="*/ 48 h 48"/>
                    <a:gd name="T6" fmla="*/ 0 w 40"/>
                    <a:gd name="T7" fmla="*/ 16 h 48"/>
                    <a:gd name="T8" fmla="*/ 8 w 40"/>
                    <a:gd name="T9" fmla="*/ 0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8" y="0"/>
                      </a:moveTo>
                      <a:lnTo>
                        <a:pt x="40" y="32"/>
                      </a:lnTo>
                      <a:lnTo>
                        <a:pt x="32" y="48"/>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88" name="Freeform 50"/>
                <p:cNvSpPr>
                  <a:spLocks/>
                </p:cNvSpPr>
                <p:nvPr/>
              </p:nvSpPr>
              <p:spPr bwMode="auto">
                <a:xfrm>
                  <a:off x="2216" y="640"/>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89" name="Freeform 51"/>
                <p:cNvSpPr>
                  <a:spLocks/>
                </p:cNvSpPr>
                <p:nvPr/>
              </p:nvSpPr>
              <p:spPr bwMode="auto">
                <a:xfrm>
                  <a:off x="2272" y="688"/>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90" name="Freeform 52"/>
                <p:cNvSpPr>
                  <a:spLocks/>
                </p:cNvSpPr>
                <p:nvPr/>
              </p:nvSpPr>
              <p:spPr bwMode="auto">
                <a:xfrm>
                  <a:off x="2328" y="728"/>
                  <a:ext cx="40" cy="48"/>
                </a:xfrm>
                <a:custGeom>
                  <a:avLst/>
                  <a:gdLst>
                    <a:gd name="T0" fmla="*/ 8 w 40"/>
                    <a:gd name="T1" fmla="*/ 0 h 48"/>
                    <a:gd name="T2" fmla="*/ 40 w 40"/>
                    <a:gd name="T3" fmla="*/ 32 h 48"/>
                    <a:gd name="T4" fmla="*/ 32 w 40"/>
                    <a:gd name="T5" fmla="*/ 48 h 48"/>
                    <a:gd name="T6" fmla="*/ 0 w 40"/>
                    <a:gd name="T7" fmla="*/ 16 h 48"/>
                    <a:gd name="T8" fmla="*/ 8 w 40"/>
                    <a:gd name="T9" fmla="*/ 0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8" y="0"/>
                      </a:moveTo>
                      <a:lnTo>
                        <a:pt x="40" y="32"/>
                      </a:lnTo>
                      <a:lnTo>
                        <a:pt x="32" y="48"/>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91" name="Freeform 53"/>
                <p:cNvSpPr>
                  <a:spLocks/>
                </p:cNvSpPr>
                <p:nvPr/>
              </p:nvSpPr>
              <p:spPr bwMode="auto">
                <a:xfrm>
                  <a:off x="2384" y="776"/>
                  <a:ext cx="16" cy="24"/>
                </a:xfrm>
                <a:custGeom>
                  <a:avLst/>
                  <a:gdLst>
                    <a:gd name="T0" fmla="*/ 8 w 16"/>
                    <a:gd name="T1" fmla="*/ 0 h 24"/>
                    <a:gd name="T2" fmla="*/ 16 w 16"/>
                    <a:gd name="T3" fmla="*/ 8 h 24"/>
                    <a:gd name="T4" fmla="*/ 8 w 16"/>
                    <a:gd name="T5" fmla="*/ 24 h 24"/>
                    <a:gd name="T6" fmla="*/ 0 w 16"/>
                    <a:gd name="T7" fmla="*/ 16 h 24"/>
                    <a:gd name="T8" fmla="*/ 8 w 16"/>
                    <a:gd name="T9" fmla="*/ 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8" y="0"/>
                      </a:moveTo>
                      <a:lnTo>
                        <a:pt x="16" y="8"/>
                      </a:lnTo>
                      <a:lnTo>
                        <a:pt x="8" y="24"/>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grpSp>
          <p:grpSp>
            <p:nvGrpSpPr>
              <p:cNvPr id="6" name="Group 54"/>
              <p:cNvGrpSpPr>
                <a:grpSpLocks/>
              </p:cNvGrpSpPr>
              <p:nvPr/>
            </p:nvGrpSpPr>
            <p:grpSpPr bwMode="auto">
              <a:xfrm>
                <a:off x="2384" y="784"/>
                <a:ext cx="280" cy="200"/>
                <a:chOff x="2384" y="784"/>
                <a:chExt cx="280" cy="200"/>
              </a:xfrm>
            </p:grpSpPr>
            <p:sp>
              <p:nvSpPr>
                <p:cNvPr id="23780" name="Freeform 55"/>
                <p:cNvSpPr>
                  <a:spLocks/>
                </p:cNvSpPr>
                <p:nvPr/>
              </p:nvSpPr>
              <p:spPr bwMode="auto">
                <a:xfrm>
                  <a:off x="2384" y="78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81" name="Freeform 56"/>
                <p:cNvSpPr>
                  <a:spLocks/>
                </p:cNvSpPr>
                <p:nvPr/>
              </p:nvSpPr>
              <p:spPr bwMode="auto">
                <a:xfrm>
                  <a:off x="2440" y="82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82" name="Freeform 57"/>
                <p:cNvSpPr>
                  <a:spLocks/>
                </p:cNvSpPr>
                <p:nvPr/>
              </p:nvSpPr>
              <p:spPr bwMode="auto">
                <a:xfrm>
                  <a:off x="2504" y="86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83" name="Freeform 58"/>
                <p:cNvSpPr>
                  <a:spLocks/>
                </p:cNvSpPr>
                <p:nvPr/>
              </p:nvSpPr>
              <p:spPr bwMode="auto">
                <a:xfrm>
                  <a:off x="2560" y="90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84" name="Freeform 59"/>
                <p:cNvSpPr>
                  <a:spLocks/>
                </p:cNvSpPr>
                <p:nvPr/>
              </p:nvSpPr>
              <p:spPr bwMode="auto">
                <a:xfrm>
                  <a:off x="2624" y="94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grpSp>
          <p:grpSp>
            <p:nvGrpSpPr>
              <p:cNvPr id="7" name="Group 60"/>
              <p:cNvGrpSpPr>
                <a:grpSpLocks/>
              </p:cNvGrpSpPr>
              <p:nvPr/>
            </p:nvGrpSpPr>
            <p:grpSpPr bwMode="auto">
              <a:xfrm>
                <a:off x="2656" y="952"/>
                <a:ext cx="184" cy="160"/>
                <a:chOff x="2656" y="952"/>
                <a:chExt cx="184" cy="160"/>
              </a:xfrm>
            </p:grpSpPr>
            <p:sp>
              <p:nvSpPr>
                <p:cNvPr id="23776" name="Freeform 61"/>
                <p:cNvSpPr>
                  <a:spLocks/>
                </p:cNvSpPr>
                <p:nvPr/>
              </p:nvSpPr>
              <p:spPr bwMode="auto">
                <a:xfrm>
                  <a:off x="2656" y="952"/>
                  <a:ext cx="48" cy="32"/>
                </a:xfrm>
                <a:custGeom>
                  <a:avLst/>
                  <a:gdLst>
                    <a:gd name="T0" fmla="*/ 16 w 48"/>
                    <a:gd name="T1" fmla="*/ 0 h 32"/>
                    <a:gd name="T2" fmla="*/ 48 w 48"/>
                    <a:gd name="T3" fmla="*/ 24 h 32"/>
                    <a:gd name="T4" fmla="*/ 32 w 48"/>
                    <a:gd name="T5" fmla="*/ 32 h 32"/>
                    <a:gd name="T6" fmla="*/ 0 w 48"/>
                    <a:gd name="T7" fmla="*/ 8 h 32"/>
                    <a:gd name="T8" fmla="*/ 16 w 48"/>
                    <a:gd name="T9" fmla="*/ 0 h 32"/>
                    <a:gd name="T10" fmla="*/ 0 60000 65536"/>
                    <a:gd name="T11" fmla="*/ 0 60000 65536"/>
                    <a:gd name="T12" fmla="*/ 0 60000 65536"/>
                    <a:gd name="T13" fmla="*/ 0 60000 65536"/>
                    <a:gd name="T14" fmla="*/ 0 60000 65536"/>
                    <a:gd name="T15" fmla="*/ 0 w 48"/>
                    <a:gd name="T16" fmla="*/ 0 h 32"/>
                    <a:gd name="T17" fmla="*/ 48 w 48"/>
                    <a:gd name="T18" fmla="*/ 32 h 32"/>
                  </a:gdLst>
                  <a:ahLst/>
                  <a:cxnLst>
                    <a:cxn ang="T10">
                      <a:pos x="T0" y="T1"/>
                    </a:cxn>
                    <a:cxn ang="T11">
                      <a:pos x="T2" y="T3"/>
                    </a:cxn>
                    <a:cxn ang="T12">
                      <a:pos x="T4" y="T5"/>
                    </a:cxn>
                    <a:cxn ang="T13">
                      <a:pos x="T6" y="T7"/>
                    </a:cxn>
                    <a:cxn ang="T14">
                      <a:pos x="T8" y="T9"/>
                    </a:cxn>
                  </a:cxnLst>
                  <a:rect l="T15" t="T16" r="T17" b="T18"/>
                  <a:pathLst>
                    <a:path w="48" h="32">
                      <a:moveTo>
                        <a:pt x="16" y="0"/>
                      </a:moveTo>
                      <a:lnTo>
                        <a:pt x="48" y="24"/>
                      </a:lnTo>
                      <a:lnTo>
                        <a:pt x="32" y="32"/>
                      </a:lnTo>
                      <a:lnTo>
                        <a:pt x="0" y="8"/>
                      </a:lnTo>
                      <a:lnTo>
                        <a:pt x="16" y="0"/>
                      </a:lnTo>
                      <a:close/>
                    </a:path>
                  </a:pathLst>
                </a:custGeom>
                <a:solidFill>
                  <a:srgbClr val="FFFFFF"/>
                </a:solidFill>
                <a:ln w="9525">
                  <a:solidFill>
                    <a:schemeClr val="accent1"/>
                  </a:solidFill>
                  <a:round/>
                  <a:headEnd/>
                  <a:tailEnd/>
                </a:ln>
              </p:spPr>
              <p:txBody>
                <a:bodyPr/>
                <a:lstStyle/>
                <a:p>
                  <a:endParaRPr lang="en-US"/>
                </a:p>
              </p:txBody>
            </p:sp>
            <p:sp>
              <p:nvSpPr>
                <p:cNvPr id="23777" name="Freeform 62"/>
                <p:cNvSpPr>
                  <a:spLocks/>
                </p:cNvSpPr>
                <p:nvPr/>
              </p:nvSpPr>
              <p:spPr bwMode="auto">
                <a:xfrm>
                  <a:off x="2704" y="1000"/>
                  <a:ext cx="48" cy="32"/>
                </a:xfrm>
                <a:custGeom>
                  <a:avLst/>
                  <a:gdLst>
                    <a:gd name="T0" fmla="*/ 16 w 48"/>
                    <a:gd name="T1" fmla="*/ 0 h 32"/>
                    <a:gd name="T2" fmla="*/ 48 w 48"/>
                    <a:gd name="T3" fmla="*/ 24 h 32"/>
                    <a:gd name="T4" fmla="*/ 32 w 48"/>
                    <a:gd name="T5" fmla="*/ 32 h 32"/>
                    <a:gd name="T6" fmla="*/ 0 w 48"/>
                    <a:gd name="T7" fmla="*/ 8 h 32"/>
                    <a:gd name="T8" fmla="*/ 16 w 48"/>
                    <a:gd name="T9" fmla="*/ 0 h 32"/>
                    <a:gd name="T10" fmla="*/ 0 60000 65536"/>
                    <a:gd name="T11" fmla="*/ 0 60000 65536"/>
                    <a:gd name="T12" fmla="*/ 0 60000 65536"/>
                    <a:gd name="T13" fmla="*/ 0 60000 65536"/>
                    <a:gd name="T14" fmla="*/ 0 60000 65536"/>
                    <a:gd name="T15" fmla="*/ 0 w 48"/>
                    <a:gd name="T16" fmla="*/ 0 h 32"/>
                    <a:gd name="T17" fmla="*/ 48 w 48"/>
                    <a:gd name="T18" fmla="*/ 32 h 32"/>
                  </a:gdLst>
                  <a:ahLst/>
                  <a:cxnLst>
                    <a:cxn ang="T10">
                      <a:pos x="T0" y="T1"/>
                    </a:cxn>
                    <a:cxn ang="T11">
                      <a:pos x="T2" y="T3"/>
                    </a:cxn>
                    <a:cxn ang="T12">
                      <a:pos x="T4" y="T5"/>
                    </a:cxn>
                    <a:cxn ang="T13">
                      <a:pos x="T6" y="T7"/>
                    </a:cxn>
                    <a:cxn ang="T14">
                      <a:pos x="T8" y="T9"/>
                    </a:cxn>
                  </a:cxnLst>
                  <a:rect l="T15" t="T16" r="T17" b="T18"/>
                  <a:pathLst>
                    <a:path w="48" h="32">
                      <a:moveTo>
                        <a:pt x="16" y="0"/>
                      </a:moveTo>
                      <a:lnTo>
                        <a:pt x="48" y="24"/>
                      </a:lnTo>
                      <a:lnTo>
                        <a:pt x="32" y="32"/>
                      </a:lnTo>
                      <a:lnTo>
                        <a:pt x="0" y="8"/>
                      </a:lnTo>
                      <a:lnTo>
                        <a:pt x="16" y="0"/>
                      </a:lnTo>
                      <a:close/>
                    </a:path>
                  </a:pathLst>
                </a:custGeom>
                <a:solidFill>
                  <a:srgbClr val="FFFFFF"/>
                </a:solidFill>
                <a:ln w="9525">
                  <a:solidFill>
                    <a:schemeClr val="accent1"/>
                  </a:solidFill>
                  <a:round/>
                  <a:headEnd/>
                  <a:tailEnd/>
                </a:ln>
              </p:spPr>
              <p:txBody>
                <a:bodyPr/>
                <a:lstStyle/>
                <a:p>
                  <a:endParaRPr lang="en-US"/>
                </a:p>
              </p:txBody>
            </p:sp>
            <p:sp>
              <p:nvSpPr>
                <p:cNvPr id="23778" name="Freeform 63"/>
                <p:cNvSpPr>
                  <a:spLocks/>
                </p:cNvSpPr>
                <p:nvPr/>
              </p:nvSpPr>
              <p:spPr bwMode="auto">
                <a:xfrm>
                  <a:off x="2760" y="1048"/>
                  <a:ext cx="48" cy="32"/>
                </a:xfrm>
                <a:custGeom>
                  <a:avLst/>
                  <a:gdLst>
                    <a:gd name="T0" fmla="*/ 16 w 48"/>
                    <a:gd name="T1" fmla="*/ 0 h 32"/>
                    <a:gd name="T2" fmla="*/ 48 w 48"/>
                    <a:gd name="T3" fmla="*/ 24 h 32"/>
                    <a:gd name="T4" fmla="*/ 32 w 48"/>
                    <a:gd name="T5" fmla="*/ 32 h 32"/>
                    <a:gd name="T6" fmla="*/ 0 w 48"/>
                    <a:gd name="T7" fmla="*/ 8 h 32"/>
                    <a:gd name="T8" fmla="*/ 16 w 48"/>
                    <a:gd name="T9" fmla="*/ 0 h 32"/>
                    <a:gd name="T10" fmla="*/ 0 60000 65536"/>
                    <a:gd name="T11" fmla="*/ 0 60000 65536"/>
                    <a:gd name="T12" fmla="*/ 0 60000 65536"/>
                    <a:gd name="T13" fmla="*/ 0 60000 65536"/>
                    <a:gd name="T14" fmla="*/ 0 60000 65536"/>
                    <a:gd name="T15" fmla="*/ 0 w 48"/>
                    <a:gd name="T16" fmla="*/ 0 h 32"/>
                    <a:gd name="T17" fmla="*/ 48 w 48"/>
                    <a:gd name="T18" fmla="*/ 32 h 32"/>
                  </a:gdLst>
                  <a:ahLst/>
                  <a:cxnLst>
                    <a:cxn ang="T10">
                      <a:pos x="T0" y="T1"/>
                    </a:cxn>
                    <a:cxn ang="T11">
                      <a:pos x="T2" y="T3"/>
                    </a:cxn>
                    <a:cxn ang="T12">
                      <a:pos x="T4" y="T5"/>
                    </a:cxn>
                    <a:cxn ang="T13">
                      <a:pos x="T6" y="T7"/>
                    </a:cxn>
                    <a:cxn ang="T14">
                      <a:pos x="T8" y="T9"/>
                    </a:cxn>
                  </a:cxnLst>
                  <a:rect l="T15" t="T16" r="T17" b="T18"/>
                  <a:pathLst>
                    <a:path w="48" h="32">
                      <a:moveTo>
                        <a:pt x="16" y="0"/>
                      </a:moveTo>
                      <a:lnTo>
                        <a:pt x="48" y="24"/>
                      </a:lnTo>
                      <a:lnTo>
                        <a:pt x="32" y="32"/>
                      </a:lnTo>
                      <a:lnTo>
                        <a:pt x="0" y="8"/>
                      </a:lnTo>
                      <a:lnTo>
                        <a:pt x="16" y="0"/>
                      </a:lnTo>
                      <a:close/>
                    </a:path>
                  </a:pathLst>
                </a:custGeom>
                <a:solidFill>
                  <a:srgbClr val="FFFFFF"/>
                </a:solidFill>
                <a:ln w="9525">
                  <a:solidFill>
                    <a:schemeClr val="accent1"/>
                  </a:solidFill>
                  <a:round/>
                  <a:headEnd/>
                  <a:tailEnd/>
                </a:ln>
              </p:spPr>
              <p:txBody>
                <a:bodyPr/>
                <a:lstStyle/>
                <a:p>
                  <a:endParaRPr lang="en-US"/>
                </a:p>
              </p:txBody>
            </p:sp>
            <p:sp>
              <p:nvSpPr>
                <p:cNvPr id="23779" name="Freeform 64"/>
                <p:cNvSpPr>
                  <a:spLocks/>
                </p:cNvSpPr>
                <p:nvPr/>
              </p:nvSpPr>
              <p:spPr bwMode="auto">
                <a:xfrm>
                  <a:off x="2816" y="1096"/>
                  <a:ext cx="24" cy="16"/>
                </a:xfrm>
                <a:custGeom>
                  <a:avLst/>
                  <a:gdLst>
                    <a:gd name="T0" fmla="*/ 16 w 24"/>
                    <a:gd name="T1" fmla="*/ 0 h 16"/>
                    <a:gd name="T2" fmla="*/ 24 w 24"/>
                    <a:gd name="T3" fmla="*/ 8 h 16"/>
                    <a:gd name="T4" fmla="*/ 8 w 24"/>
                    <a:gd name="T5" fmla="*/ 16 h 16"/>
                    <a:gd name="T6" fmla="*/ 0 w 24"/>
                    <a:gd name="T7" fmla="*/ 8 h 16"/>
                    <a:gd name="T8" fmla="*/ 16 w 24"/>
                    <a:gd name="T9" fmla="*/ 0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16" y="0"/>
                      </a:moveTo>
                      <a:lnTo>
                        <a:pt x="24" y="8"/>
                      </a:lnTo>
                      <a:lnTo>
                        <a:pt x="8" y="16"/>
                      </a:lnTo>
                      <a:lnTo>
                        <a:pt x="0" y="8"/>
                      </a:lnTo>
                      <a:lnTo>
                        <a:pt x="16" y="0"/>
                      </a:lnTo>
                      <a:close/>
                    </a:path>
                  </a:pathLst>
                </a:custGeom>
                <a:solidFill>
                  <a:srgbClr val="FFFFFF"/>
                </a:solidFill>
                <a:ln w="9525">
                  <a:solidFill>
                    <a:schemeClr val="accent1"/>
                  </a:solidFill>
                  <a:round/>
                  <a:headEnd/>
                  <a:tailEnd/>
                </a:ln>
              </p:spPr>
              <p:txBody>
                <a:bodyPr/>
                <a:lstStyle/>
                <a:p>
                  <a:endParaRPr lang="en-US"/>
                </a:p>
              </p:txBody>
            </p:sp>
          </p:grpSp>
          <p:grpSp>
            <p:nvGrpSpPr>
              <p:cNvPr id="8" name="Group 65"/>
              <p:cNvGrpSpPr>
                <a:grpSpLocks/>
              </p:cNvGrpSpPr>
              <p:nvPr/>
            </p:nvGrpSpPr>
            <p:grpSpPr bwMode="auto">
              <a:xfrm>
                <a:off x="2856" y="1096"/>
                <a:ext cx="120" cy="32"/>
                <a:chOff x="2856" y="1096"/>
                <a:chExt cx="120" cy="32"/>
              </a:xfrm>
            </p:grpSpPr>
            <p:sp>
              <p:nvSpPr>
                <p:cNvPr id="23774" name="Freeform 66"/>
                <p:cNvSpPr>
                  <a:spLocks/>
                </p:cNvSpPr>
                <p:nvPr/>
              </p:nvSpPr>
              <p:spPr bwMode="auto">
                <a:xfrm>
                  <a:off x="2856" y="1104"/>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accent1"/>
                  </a:solidFill>
                  <a:round/>
                  <a:headEnd/>
                  <a:tailEnd/>
                </a:ln>
              </p:spPr>
              <p:txBody>
                <a:bodyPr/>
                <a:lstStyle/>
                <a:p>
                  <a:endParaRPr lang="en-US"/>
                </a:p>
              </p:txBody>
            </p:sp>
            <p:sp>
              <p:nvSpPr>
                <p:cNvPr id="23775" name="Freeform 67"/>
                <p:cNvSpPr>
                  <a:spLocks/>
                </p:cNvSpPr>
                <p:nvPr/>
              </p:nvSpPr>
              <p:spPr bwMode="auto">
                <a:xfrm>
                  <a:off x="2928" y="1096"/>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accent1"/>
                  </a:solidFill>
                  <a:round/>
                  <a:headEnd/>
                  <a:tailEnd/>
                </a:ln>
              </p:spPr>
              <p:txBody>
                <a:bodyPr/>
                <a:lstStyle/>
                <a:p>
                  <a:endParaRPr lang="en-US"/>
                </a:p>
              </p:txBody>
            </p:sp>
          </p:grpSp>
          <p:grpSp>
            <p:nvGrpSpPr>
              <p:cNvPr id="9" name="Group 68"/>
              <p:cNvGrpSpPr>
                <a:grpSpLocks/>
              </p:cNvGrpSpPr>
              <p:nvPr/>
            </p:nvGrpSpPr>
            <p:grpSpPr bwMode="auto">
              <a:xfrm>
                <a:off x="2976" y="1080"/>
                <a:ext cx="232" cy="40"/>
                <a:chOff x="2976" y="1080"/>
                <a:chExt cx="232" cy="40"/>
              </a:xfrm>
            </p:grpSpPr>
            <p:sp>
              <p:nvSpPr>
                <p:cNvPr id="23770" name="Freeform 69"/>
                <p:cNvSpPr>
                  <a:spLocks/>
                </p:cNvSpPr>
                <p:nvPr/>
              </p:nvSpPr>
              <p:spPr bwMode="auto">
                <a:xfrm>
                  <a:off x="2976" y="1080"/>
                  <a:ext cx="48" cy="16"/>
                </a:xfrm>
                <a:custGeom>
                  <a:avLst/>
                  <a:gdLst>
                    <a:gd name="T0" fmla="*/ 8 w 48"/>
                    <a:gd name="T1" fmla="*/ 0 h 16"/>
                    <a:gd name="T2" fmla="*/ 48 w 48"/>
                    <a:gd name="T3" fmla="*/ 0 h 16"/>
                    <a:gd name="T4" fmla="*/ 40 w 48"/>
                    <a:gd name="T5" fmla="*/ 16 h 16"/>
                    <a:gd name="T6" fmla="*/ 0 w 48"/>
                    <a:gd name="T7" fmla="*/ 16 h 16"/>
                    <a:gd name="T8" fmla="*/ 8 w 48"/>
                    <a:gd name="T9" fmla="*/ 0 h 16"/>
                    <a:gd name="T10" fmla="*/ 0 60000 65536"/>
                    <a:gd name="T11" fmla="*/ 0 60000 65536"/>
                    <a:gd name="T12" fmla="*/ 0 60000 65536"/>
                    <a:gd name="T13" fmla="*/ 0 60000 65536"/>
                    <a:gd name="T14" fmla="*/ 0 60000 65536"/>
                    <a:gd name="T15" fmla="*/ 0 w 48"/>
                    <a:gd name="T16" fmla="*/ 0 h 16"/>
                    <a:gd name="T17" fmla="*/ 48 w 48"/>
                    <a:gd name="T18" fmla="*/ 16 h 16"/>
                  </a:gdLst>
                  <a:ahLst/>
                  <a:cxnLst>
                    <a:cxn ang="T10">
                      <a:pos x="T0" y="T1"/>
                    </a:cxn>
                    <a:cxn ang="T11">
                      <a:pos x="T2" y="T3"/>
                    </a:cxn>
                    <a:cxn ang="T12">
                      <a:pos x="T4" y="T5"/>
                    </a:cxn>
                    <a:cxn ang="T13">
                      <a:pos x="T6" y="T7"/>
                    </a:cxn>
                    <a:cxn ang="T14">
                      <a:pos x="T8" y="T9"/>
                    </a:cxn>
                  </a:cxnLst>
                  <a:rect l="T15" t="T16" r="T17" b="T18"/>
                  <a:pathLst>
                    <a:path w="48" h="16">
                      <a:moveTo>
                        <a:pt x="8" y="0"/>
                      </a:moveTo>
                      <a:lnTo>
                        <a:pt x="48" y="0"/>
                      </a:lnTo>
                      <a:lnTo>
                        <a:pt x="40" y="16"/>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71" name="Freeform 70"/>
                <p:cNvSpPr>
                  <a:spLocks/>
                </p:cNvSpPr>
                <p:nvPr/>
              </p:nvSpPr>
              <p:spPr bwMode="auto">
                <a:xfrm>
                  <a:off x="3048" y="1088"/>
                  <a:ext cx="48" cy="16"/>
                </a:xfrm>
                <a:custGeom>
                  <a:avLst/>
                  <a:gdLst>
                    <a:gd name="T0" fmla="*/ 8 w 48"/>
                    <a:gd name="T1" fmla="*/ 0 h 16"/>
                    <a:gd name="T2" fmla="*/ 48 w 48"/>
                    <a:gd name="T3" fmla="*/ 0 h 16"/>
                    <a:gd name="T4" fmla="*/ 40 w 48"/>
                    <a:gd name="T5" fmla="*/ 16 h 16"/>
                    <a:gd name="T6" fmla="*/ 0 w 48"/>
                    <a:gd name="T7" fmla="*/ 16 h 16"/>
                    <a:gd name="T8" fmla="*/ 8 w 48"/>
                    <a:gd name="T9" fmla="*/ 0 h 16"/>
                    <a:gd name="T10" fmla="*/ 0 60000 65536"/>
                    <a:gd name="T11" fmla="*/ 0 60000 65536"/>
                    <a:gd name="T12" fmla="*/ 0 60000 65536"/>
                    <a:gd name="T13" fmla="*/ 0 60000 65536"/>
                    <a:gd name="T14" fmla="*/ 0 60000 65536"/>
                    <a:gd name="T15" fmla="*/ 0 w 48"/>
                    <a:gd name="T16" fmla="*/ 0 h 16"/>
                    <a:gd name="T17" fmla="*/ 48 w 48"/>
                    <a:gd name="T18" fmla="*/ 16 h 16"/>
                  </a:gdLst>
                  <a:ahLst/>
                  <a:cxnLst>
                    <a:cxn ang="T10">
                      <a:pos x="T0" y="T1"/>
                    </a:cxn>
                    <a:cxn ang="T11">
                      <a:pos x="T2" y="T3"/>
                    </a:cxn>
                    <a:cxn ang="T12">
                      <a:pos x="T4" y="T5"/>
                    </a:cxn>
                    <a:cxn ang="T13">
                      <a:pos x="T6" y="T7"/>
                    </a:cxn>
                    <a:cxn ang="T14">
                      <a:pos x="T8" y="T9"/>
                    </a:cxn>
                  </a:cxnLst>
                  <a:rect l="T15" t="T16" r="T17" b="T18"/>
                  <a:pathLst>
                    <a:path w="48" h="16">
                      <a:moveTo>
                        <a:pt x="8" y="0"/>
                      </a:moveTo>
                      <a:lnTo>
                        <a:pt x="48" y="0"/>
                      </a:lnTo>
                      <a:lnTo>
                        <a:pt x="40" y="16"/>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72" name="Freeform 71"/>
                <p:cNvSpPr>
                  <a:spLocks/>
                </p:cNvSpPr>
                <p:nvPr/>
              </p:nvSpPr>
              <p:spPr bwMode="auto">
                <a:xfrm>
                  <a:off x="3120" y="1088"/>
                  <a:ext cx="48" cy="24"/>
                </a:xfrm>
                <a:custGeom>
                  <a:avLst/>
                  <a:gdLst>
                    <a:gd name="T0" fmla="*/ 8 w 48"/>
                    <a:gd name="T1" fmla="*/ 0 h 24"/>
                    <a:gd name="T2" fmla="*/ 48 w 48"/>
                    <a:gd name="T3" fmla="*/ 8 h 24"/>
                    <a:gd name="T4" fmla="*/ 40 w 48"/>
                    <a:gd name="T5" fmla="*/ 24 h 24"/>
                    <a:gd name="T6" fmla="*/ 0 w 48"/>
                    <a:gd name="T7" fmla="*/ 16 h 24"/>
                    <a:gd name="T8" fmla="*/ 8 w 48"/>
                    <a:gd name="T9" fmla="*/ 0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8" y="0"/>
                      </a:moveTo>
                      <a:lnTo>
                        <a:pt x="48" y="8"/>
                      </a:lnTo>
                      <a:lnTo>
                        <a:pt x="40" y="24"/>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73" name="Freeform 72"/>
                <p:cNvSpPr>
                  <a:spLocks/>
                </p:cNvSpPr>
                <p:nvPr/>
              </p:nvSpPr>
              <p:spPr bwMode="auto">
                <a:xfrm>
                  <a:off x="3192" y="1096"/>
                  <a:ext cx="16" cy="24"/>
                </a:xfrm>
                <a:custGeom>
                  <a:avLst/>
                  <a:gdLst>
                    <a:gd name="T0" fmla="*/ 8 w 16"/>
                    <a:gd name="T1" fmla="*/ 0 h 24"/>
                    <a:gd name="T2" fmla="*/ 16 w 16"/>
                    <a:gd name="T3" fmla="*/ 8 h 24"/>
                    <a:gd name="T4" fmla="*/ 8 w 16"/>
                    <a:gd name="T5" fmla="*/ 24 h 24"/>
                    <a:gd name="T6" fmla="*/ 0 w 16"/>
                    <a:gd name="T7" fmla="*/ 16 h 24"/>
                    <a:gd name="T8" fmla="*/ 8 w 16"/>
                    <a:gd name="T9" fmla="*/ 0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8" y="0"/>
                      </a:moveTo>
                      <a:lnTo>
                        <a:pt x="16" y="8"/>
                      </a:lnTo>
                      <a:lnTo>
                        <a:pt x="8" y="24"/>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grpSp>
          <p:grpSp>
            <p:nvGrpSpPr>
              <p:cNvPr id="10" name="Group 73"/>
              <p:cNvGrpSpPr>
                <a:grpSpLocks/>
              </p:cNvGrpSpPr>
              <p:nvPr/>
            </p:nvGrpSpPr>
            <p:grpSpPr bwMode="auto">
              <a:xfrm>
                <a:off x="3208" y="1088"/>
                <a:ext cx="88" cy="56"/>
                <a:chOff x="3208" y="1088"/>
                <a:chExt cx="88" cy="56"/>
              </a:xfrm>
            </p:grpSpPr>
            <p:sp>
              <p:nvSpPr>
                <p:cNvPr id="23768" name="Freeform 74"/>
                <p:cNvSpPr>
                  <a:spLocks/>
                </p:cNvSpPr>
                <p:nvPr/>
              </p:nvSpPr>
              <p:spPr bwMode="auto">
                <a:xfrm>
                  <a:off x="3208" y="1088"/>
                  <a:ext cx="40" cy="32"/>
                </a:xfrm>
                <a:custGeom>
                  <a:avLst/>
                  <a:gdLst>
                    <a:gd name="T0" fmla="*/ 8 w 40"/>
                    <a:gd name="T1" fmla="*/ 0 h 32"/>
                    <a:gd name="T2" fmla="*/ 40 w 40"/>
                    <a:gd name="T3" fmla="*/ 16 h 32"/>
                    <a:gd name="T4" fmla="*/ 32 w 40"/>
                    <a:gd name="T5" fmla="*/ 32 h 32"/>
                    <a:gd name="T6" fmla="*/ 0 w 40"/>
                    <a:gd name="T7" fmla="*/ 16 h 32"/>
                    <a:gd name="T8" fmla="*/ 8 w 40"/>
                    <a:gd name="T9" fmla="*/ 0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8" y="0"/>
                      </a:moveTo>
                      <a:lnTo>
                        <a:pt x="40" y="16"/>
                      </a:lnTo>
                      <a:lnTo>
                        <a:pt x="32" y="32"/>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69" name="Freeform 75"/>
                <p:cNvSpPr>
                  <a:spLocks/>
                </p:cNvSpPr>
                <p:nvPr/>
              </p:nvSpPr>
              <p:spPr bwMode="auto">
                <a:xfrm>
                  <a:off x="3272" y="1120"/>
                  <a:ext cx="24" cy="24"/>
                </a:xfrm>
                <a:custGeom>
                  <a:avLst/>
                  <a:gdLst>
                    <a:gd name="T0" fmla="*/ 8 w 24"/>
                    <a:gd name="T1" fmla="*/ 0 h 24"/>
                    <a:gd name="T2" fmla="*/ 24 w 24"/>
                    <a:gd name="T3" fmla="*/ 8 h 24"/>
                    <a:gd name="T4" fmla="*/ 16 w 24"/>
                    <a:gd name="T5" fmla="*/ 24 h 24"/>
                    <a:gd name="T6" fmla="*/ 0 w 24"/>
                    <a:gd name="T7" fmla="*/ 16 h 24"/>
                    <a:gd name="T8" fmla="*/ 8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8" y="0"/>
                      </a:moveTo>
                      <a:lnTo>
                        <a:pt x="24" y="8"/>
                      </a:lnTo>
                      <a:lnTo>
                        <a:pt x="16" y="24"/>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grpSp>
          <p:grpSp>
            <p:nvGrpSpPr>
              <p:cNvPr id="11" name="Group 76"/>
              <p:cNvGrpSpPr>
                <a:grpSpLocks/>
              </p:cNvGrpSpPr>
              <p:nvPr/>
            </p:nvGrpSpPr>
            <p:grpSpPr bwMode="auto">
              <a:xfrm>
                <a:off x="3320" y="1088"/>
                <a:ext cx="304" cy="72"/>
                <a:chOff x="3320" y="1088"/>
                <a:chExt cx="304" cy="72"/>
              </a:xfrm>
            </p:grpSpPr>
            <p:sp>
              <p:nvSpPr>
                <p:cNvPr id="23763" name="Freeform 77"/>
                <p:cNvSpPr>
                  <a:spLocks/>
                </p:cNvSpPr>
                <p:nvPr/>
              </p:nvSpPr>
              <p:spPr bwMode="auto">
                <a:xfrm>
                  <a:off x="3320" y="1136"/>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accent1"/>
                  </a:solidFill>
                  <a:round/>
                  <a:headEnd/>
                  <a:tailEnd/>
                </a:ln>
              </p:spPr>
              <p:txBody>
                <a:bodyPr/>
                <a:lstStyle/>
                <a:p>
                  <a:endParaRPr lang="en-US"/>
                </a:p>
              </p:txBody>
            </p:sp>
            <p:sp>
              <p:nvSpPr>
                <p:cNvPr id="23764" name="Freeform 78"/>
                <p:cNvSpPr>
                  <a:spLocks/>
                </p:cNvSpPr>
                <p:nvPr/>
              </p:nvSpPr>
              <p:spPr bwMode="auto">
                <a:xfrm>
                  <a:off x="3392" y="1120"/>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accent1"/>
                  </a:solidFill>
                  <a:round/>
                  <a:headEnd/>
                  <a:tailEnd/>
                </a:ln>
              </p:spPr>
              <p:txBody>
                <a:bodyPr/>
                <a:lstStyle/>
                <a:p>
                  <a:endParaRPr lang="en-US"/>
                </a:p>
              </p:txBody>
            </p:sp>
            <p:sp>
              <p:nvSpPr>
                <p:cNvPr id="23765" name="Freeform 79"/>
                <p:cNvSpPr>
                  <a:spLocks/>
                </p:cNvSpPr>
                <p:nvPr/>
              </p:nvSpPr>
              <p:spPr bwMode="auto">
                <a:xfrm>
                  <a:off x="3456" y="1112"/>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accent1"/>
                  </a:solidFill>
                  <a:round/>
                  <a:headEnd/>
                  <a:tailEnd/>
                </a:ln>
              </p:spPr>
              <p:txBody>
                <a:bodyPr/>
                <a:lstStyle/>
                <a:p>
                  <a:endParaRPr lang="en-US"/>
                </a:p>
              </p:txBody>
            </p:sp>
            <p:sp>
              <p:nvSpPr>
                <p:cNvPr id="23766" name="Freeform 80"/>
                <p:cNvSpPr>
                  <a:spLocks/>
                </p:cNvSpPr>
                <p:nvPr/>
              </p:nvSpPr>
              <p:spPr bwMode="auto">
                <a:xfrm>
                  <a:off x="3528" y="1096"/>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accent1"/>
                  </a:solidFill>
                  <a:round/>
                  <a:headEnd/>
                  <a:tailEnd/>
                </a:ln>
              </p:spPr>
              <p:txBody>
                <a:bodyPr/>
                <a:lstStyle/>
                <a:p>
                  <a:endParaRPr lang="en-US"/>
                </a:p>
              </p:txBody>
            </p:sp>
            <p:sp>
              <p:nvSpPr>
                <p:cNvPr id="23767" name="Freeform 81"/>
                <p:cNvSpPr>
                  <a:spLocks/>
                </p:cNvSpPr>
                <p:nvPr/>
              </p:nvSpPr>
              <p:spPr bwMode="auto">
                <a:xfrm>
                  <a:off x="3600" y="1088"/>
                  <a:ext cx="24" cy="16"/>
                </a:xfrm>
                <a:custGeom>
                  <a:avLst/>
                  <a:gdLst>
                    <a:gd name="T0" fmla="*/ 0 w 24"/>
                    <a:gd name="T1" fmla="*/ 0 h 16"/>
                    <a:gd name="T2" fmla="*/ 16 w 24"/>
                    <a:gd name="T3" fmla="*/ 0 h 16"/>
                    <a:gd name="T4" fmla="*/ 24 w 24"/>
                    <a:gd name="T5" fmla="*/ 16 h 16"/>
                    <a:gd name="T6" fmla="*/ 8 w 24"/>
                    <a:gd name="T7" fmla="*/ 16 h 16"/>
                    <a:gd name="T8" fmla="*/ 0 w 24"/>
                    <a:gd name="T9" fmla="*/ 0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0" y="0"/>
                      </a:moveTo>
                      <a:lnTo>
                        <a:pt x="16" y="0"/>
                      </a:lnTo>
                      <a:lnTo>
                        <a:pt x="24" y="16"/>
                      </a:lnTo>
                      <a:lnTo>
                        <a:pt x="8" y="16"/>
                      </a:lnTo>
                      <a:lnTo>
                        <a:pt x="0" y="0"/>
                      </a:lnTo>
                      <a:close/>
                    </a:path>
                  </a:pathLst>
                </a:custGeom>
                <a:solidFill>
                  <a:srgbClr val="FFFFFF"/>
                </a:solidFill>
                <a:ln w="9525">
                  <a:solidFill>
                    <a:schemeClr val="accent1"/>
                  </a:solidFill>
                  <a:round/>
                  <a:headEnd/>
                  <a:tailEnd/>
                </a:ln>
              </p:spPr>
              <p:txBody>
                <a:bodyPr/>
                <a:lstStyle/>
                <a:p>
                  <a:endParaRPr lang="en-US"/>
                </a:p>
              </p:txBody>
            </p:sp>
          </p:grpSp>
          <p:grpSp>
            <p:nvGrpSpPr>
              <p:cNvPr id="12" name="Group 82"/>
              <p:cNvGrpSpPr>
                <a:grpSpLocks/>
              </p:cNvGrpSpPr>
              <p:nvPr/>
            </p:nvGrpSpPr>
            <p:grpSpPr bwMode="auto">
              <a:xfrm>
                <a:off x="3584" y="1064"/>
                <a:ext cx="152" cy="128"/>
                <a:chOff x="3584" y="1064"/>
                <a:chExt cx="152" cy="128"/>
              </a:xfrm>
            </p:grpSpPr>
            <p:sp>
              <p:nvSpPr>
                <p:cNvPr id="23760" name="Freeform 83"/>
                <p:cNvSpPr>
                  <a:spLocks/>
                </p:cNvSpPr>
                <p:nvPr/>
              </p:nvSpPr>
              <p:spPr bwMode="auto">
                <a:xfrm>
                  <a:off x="3584" y="106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61" name="Freeform 84"/>
                <p:cNvSpPr>
                  <a:spLocks/>
                </p:cNvSpPr>
                <p:nvPr/>
              </p:nvSpPr>
              <p:spPr bwMode="auto">
                <a:xfrm>
                  <a:off x="3640" y="110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sp>
              <p:nvSpPr>
                <p:cNvPr id="23762" name="Freeform 85"/>
                <p:cNvSpPr>
                  <a:spLocks/>
                </p:cNvSpPr>
                <p:nvPr/>
              </p:nvSpPr>
              <p:spPr bwMode="auto">
                <a:xfrm>
                  <a:off x="3696" y="1152"/>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solidFill>
                    <a:schemeClr val="accent1"/>
                  </a:solidFill>
                  <a:round/>
                  <a:headEnd/>
                  <a:tailEnd/>
                </a:ln>
              </p:spPr>
              <p:txBody>
                <a:bodyPr/>
                <a:lstStyle/>
                <a:p>
                  <a:endParaRPr lang="en-US"/>
                </a:p>
              </p:txBody>
            </p:sp>
          </p:grpSp>
        </p:grpSp>
        <p:grpSp>
          <p:nvGrpSpPr>
            <p:cNvPr id="13" name="Group 86"/>
            <p:cNvGrpSpPr>
              <a:grpSpLocks/>
            </p:cNvGrpSpPr>
            <p:nvPr/>
          </p:nvGrpSpPr>
          <p:grpSpPr bwMode="auto">
            <a:xfrm>
              <a:off x="3896" y="1264"/>
              <a:ext cx="128" cy="127"/>
              <a:chOff x="3896" y="1264"/>
              <a:chExt cx="128" cy="127"/>
            </a:xfrm>
          </p:grpSpPr>
          <p:sp>
            <p:nvSpPr>
              <p:cNvPr id="23750" name="Line 87"/>
              <p:cNvSpPr>
                <a:spLocks noChangeShapeType="1"/>
              </p:cNvSpPr>
              <p:nvPr/>
            </p:nvSpPr>
            <p:spPr bwMode="auto">
              <a:xfrm flipV="1">
                <a:off x="3896" y="1264"/>
                <a:ext cx="112" cy="72"/>
              </a:xfrm>
              <a:prstGeom prst="line">
                <a:avLst/>
              </a:prstGeom>
              <a:noFill/>
              <a:ln w="25400">
                <a:solidFill>
                  <a:schemeClr val="tx1"/>
                </a:solidFill>
                <a:round/>
                <a:headEnd/>
                <a:tailEnd/>
              </a:ln>
            </p:spPr>
            <p:txBody>
              <a:bodyPr/>
              <a:lstStyle/>
              <a:p>
                <a:endParaRPr lang="en-US"/>
              </a:p>
            </p:txBody>
          </p:sp>
          <p:sp>
            <p:nvSpPr>
              <p:cNvPr id="23751" name="Line 88"/>
              <p:cNvSpPr>
                <a:spLocks noChangeShapeType="1"/>
              </p:cNvSpPr>
              <p:nvPr/>
            </p:nvSpPr>
            <p:spPr bwMode="auto">
              <a:xfrm flipV="1">
                <a:off x="3938" y="1328"/>
                <a:ext cx="86" cy="63"/>
              </a:xfrm>
              <a:prstGeom prst="line">
                <a:avLst/>
              </a:prstGeom>
              <a:noFill/>
              <a:ln w="25400">
                <a:solidFill>
                  <a:schemeClr val="tx1"/>
                </a:solidFill>
                <a:round/>
                <a:headEnd/>
                <a:tailEnd/>
              </a:ln>
            </p:spPr>
            <p:txBody>
              <a:bodyPr/>
              <a:lstStyle/>
              <a:p>
                <a:endParaRPr lang="en-US"/>
              </a:p>
            </p:txBody>
          </p:sp>
        </p:grpSp>
        <p:grpSp>
          <p:nvGrpSpPr>
            <p:cNvPr id="14" name="Group 89"/>
            <p:cNvGrpSpPr>
              <a:grpSpLocks/>
            </p:cNvGrpSpPr>
            <p:nvPr/>
          </p:nvGrpSpPr>
          <p:grpSpPr bwMode="auto">
            <a:xfrm>
              <a:off x="1672" y="1296"/>
              <a:ext cx="128" cy="128"/>
              <a:chOff x="1672" y="1296"/>
              <a:chExt cx="128" cy="128"/>
            </a:xfrm>
          </p:grpSpPr>
          <p:sp>
            <p:nvSpPr>
              <p:cNvPr id="23748" name="Line 90"/>
              <p:cNvSpPr>
                <a:spLocks noChangeShapeType="1"/>
              </p:cNvSpPr>
              <p:nvPr/>
            </p:nvSpPr>
            <p:spPr bwMode="auto">
              <a:xfrm flipV="1">
                <a:off x="1672" y="1296"/>
                <a:ext cx="112" cy="56"/>
              </a:xfrm>
              <a:prstGeom prst="line">
                <a:avLst/>
              </a:prstGeom>
              <a:noFill/>
              <a:ln w="25400">
                <a:solidFill>
                  <a:schemeClr val="tx1"/>
                </a:solidFill>
                <a:round/>
                <a:headEnd/>
                <a:tailEnd/>
              </a:ln>
            </p:spPr>
            <p:txBody>
              <a:bodyPr/>
              <a:lstStyle/>
              <a:p>
                <a:endParaRPr lang="en-US"/>
              </a:p>
            </p:txBody>
          </p:sp>
          <p:sp>
            <p:nvSpPr>
              <p:cNvPr id="23749" name="Line 91"/>
              <p:cNvSpPr>
                <a:spLocks noChangeShapeType="1"/>
              </p:cNvSpPr>
              <p:nvPr/>
            </p:nvSpPr>
            <p:spPr bwMode="auto">
              <a:xfrm flipV="1">
                <a:off x="1688" y="1352"/>
                <a:ext cx="112" cy="72"/>
              </a:xfrm>
              <a:prstGeom prst="line">
                <a:avLst/>
              </a:prstGeom>
              <a:noFill/>
              <a:ln w="25400">
                <a:solidFill>
                  <a:schemeClr val="tx1"/>
                </a:solidFill>
                <a:round/>
                <a:headEnd/>
                <a:tailEnd/>
              </a:ln>
            </p:spPr>
            <p:txBody>
              <a:bodyPr/>
              <a:lstStyle/>
              <a:p>
                <a:endParaRPr lang="en-US"/>
              </a:p>
            </p:txBody>
          </p:sp>
        </p:grpSp>
        <p:sp>
          <p:nvSpPr>
            <p:cNvPr id="23598" name="Rectangle 92"/>
            <p:cNvSpPr>
              <a:spLocks noChangeArrowheads="1"/>
            </p:cNvSpPr>
            <p:nvPr/>
          </p:nvSpPr>
          <p:spPr bwMode="auto">
            <a:xfrm>
              <a:off x="4107" y="513"/>
              <a:ext cx="25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5.0</a:t>
              </a:r>
              <a:endParaRPr lang="es-ES_tradnl">
                <a:latin typeface="Times" pitchFamily="18" charset="0"/>
              </a:endParaRPr>
            </a:p>
          </p:txBody>
        </p:sp>
        <p:sp>
          <p:nvSpPr>
            <p:cNvPr id="23599" name="Rectangle 93"/>
            <p:cNvSpPr>
              <a:spLocks noChangeArrowheads="1"/>
            </p:cNvSpPr>
            <p:nvPr/>
          </p:nvSpPr>
          <p:spPr bwMode="auto">
            <a:xfrm>
              <a:off x="4090" y="954"/>
              <a:ext cx="25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4.0</a:t>
              </a:r>
              <a:endParaRPr lang="es-ES_tradnl">
                <a:latin typeface="Times" pitchFamily="18" charset="0"/>
              </a:endParaRPr>
            </a:p>
          </p:txBody>
        </p:sp>
        <p:sp>
          <p:nvSpPr>
            <p:cNvPr id="23600" name="Rectangle 94"/>
            <p:cNvSpPr>
              <a:spLocks noChangeArrowheads="1"/>
            </p:cNvSpPr>
            <p:nvPr/>
          </p:nvSpPr>
          <p:spPr bwMode="auto">
            <a:xfrm>
              <a:off x="4122" y="1540"/>
              <a:ext cx="1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0</a:t>
              </a:r>
              <a:endParaRPr lang="es-ES_tradnl">
                <a:latin typeface="Times" pitchFamily="18" charset="0"/>
              </a:endParaRPr>
            </a:p>
          </p:txBody>
        </p:sp>
        <p:sp>
          <p:nvSpPr>
            <p:cNvPr id="23601" name="Rectangle 95"/>
            <p:cNvSpPr>
              <a:spLocks noChangeArrowheads="1"/>
            </p:cNvSpPr>
            <p:nvPr/>
          </p:nvSpPr>
          <p:spPr bwMode="auto">
            <a:xfrm>
              <a:off x="1503" y="1532"/>
              <a:ext cx="100" cy="241"/>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0</a:t>
              </a:r>
              <a:endParaRPr lang="es-ES_tradnl">
                <a:latin typeface="Times" pitchFamily="18" charset="0"/>
              </a:endParaRPr>
            </a:p>
          </p:txBody>
        </p:sp>
        <p:sp>
          <p:nvSpPr>
            <p:cNvPr id="23602" name="Rectangle 96"/>
            <p:cNvSpPr>
              <a:spLocks noChangeArrowheads="1"/>
            </p:cNvSpPr>
            <p:nvPr/>
          </p:nvSpPr>
          <p:spPr bwMode="auto">
            <a:xfrm>
              <a:off x="1410" y="1171"/>
              <a:ext cx="2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10</a:t>
              </a:r>
              <a:endParaRPr lang="es-ES_tradnl">
                <a:latin typeface="Times" pitchFamily="18" charset="0"/>
              </a:endParaRPr>
            </a:p>
          </p:txBody>
        </p:sp>
        <p:sp>
          <p:nvSpPr>
            <p:cNvPr id="23603" name="Rectangle 97"/>
            <p:cNvSpPr>
              <a:spLocks noChangeArrowheads="1"/>
            </p:cNvSpPr>
            <p:nvPr/>
          </p:nvSpPr>
          <p:spPr bwMode="auto">
            <a:xfrm>
              <a:off x="1410" y="644"/>
              <a:ext cx="2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15</a:t>
              </a:r>
              <a:endParaRPr lang="es-ES_tradnl">
                <a:latin typeface="Times" pitchFamily="18" charset="0"/>
              </a:endParaRPr>
            </a:p>
          </p:txBody>
        </p:sp>
        <p:sp>
          <p:nvSpPr>
            <p:cNvPr id="23604" name="Rectangle 98"/>
            <p:cNvSpPr>
              <a:spLocks noChangeArrowheads="1"/>
            </p:cNvSpPr>
            <p:nvPr/>
          </p:nvSpPr>
          <p:spPr bwMode="auto">
            <a:xfrm>
              <a:off x="1410" y="116"/>
              <a:ext cx="200" cy="241"/>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20</a:t>
              </a:r>
              <a:endParaRPr lang="es-ES_tradnl">
                <a:latin typeface="Times" pitchFamily="18" charset="0"/>
              </a:endParaRPr>
            </a:p>
          </p:txBody>
        </p:sp>
        <p:grpSp>
          <p:nvGrpSpPr>
            <p:cNvPr id="15" name="Group 99"/>
            <p:cNvGrpSpPr>
              <a:grpSpLocks/>
            </p:cNvGrpSpPr>
            <p:nvPr/>
          </p:nvGrpSpPr>
          <p:grpSpPr bwMode="auto">
            <a:xfrm>
              <a:off x="2224" y="1592"/>
              <a:ext cx="1585" cy="88"/>
              <a:chOff x="2224" y="1592"/>
              <a:chExt cx="1585" cy="88"/>
            </a:xfrm>
          </p:grpSpPr>
          <p:sp>
            <p:nvSpPr>
              <p:cNvPr id="23744" name="Line 100"/>
              <p:cNvSpPr>
                <a:spLocks noChangeShapeType="1"/>
              </p:cNvSpPr>
              <p:nvPr/>
            </p:nvSpPr>
            <p:spPr bwMode="auto">
              <a:xfrm>
                <a:off x="2224" y="1592"/>
                <a:ext cx="1" cy="88"/>
              </a:xfrm>
              <a:prstGeom prst="line">
                <a:avLst/>
              </a:prstGeom>
              <a:noFill/>
              <a:ln w="25400">
                <a:solidFill>
                  <a:srgbClr val="FFFFFF"/>
                </a:solidFill>
                <a:round/>
                <a:headEnd/>
                <a:tailEnd/>
              </a:ln>
            </p:spPr>
            <p:txBody>
              <a:bodyPr/>
              <a:lstStyle/>
              <a:p>
                <a:endParaRPr lang="en-US"/>
              </a:p>
            </p:txBody>
          </p:sp>
          <p:sp>
            <p:nvSpPr>
              <p:cNvPr id="23745" name="Line 101"/>
              <p:cNvSpPr>
                <a:spLocks noChangeShapeType="1"/>
              </p:cNvSpPr>
              <p:nvPr/>
            </p:nvSpPr>
            <p:spPr bwMode="auto">
              <a:xfrm>
                <a:off x="2752" y="1592"/>
                <a:ext cx="1" cy="88"/>
              </a:xfrm>
              <a:prstGeom prst="line">
                <a:avLst/>
              </a:prstGeom>
              <a:noFill/>
              <a:ln w="25400">
                <a:solidFill>
                  <a:srgbClr val="FFFFFF"/>
                </a:solidFill>
                <a:round/>
                <a:headEnd/>
                <a:tailEnd/>
              </a:ln>
            </p:spPr>
            <p:txBody>
              <a:bodyPr/>
              <a:lstStyle/>
              <a:p>
                <a:endParaRPr lang="en-US"/>
              </a:p>
            </p:txBody>
          </p:sp>
          <p:sp>
            <p:nvSpPr>
              <p:cNvPr id="23746" name="Line 102"/>
              <p:cNvSpPr>
                <a:spLocks noChangeShapeType="1"/>
              </p:cNvSpPr>
              <p:nvPr/>
            </p:nvSpPr>
            <p:spPr bwMode="auto">
              <a:xfrm>
                <a:off x="3280" y="1592"/>
                <a:ext cx="1" cy="88"/>
              </a:xfrm>
              <a:prstGeom prst="line">
                <a:avLst/>
              </a:prstGeom>
              <a:noFill/>
              <a:ln w="25400">
                <a:solidFill>
                  <a:srgbClr val="FFFFFF"/>
                </a:solidFill>
                <a:round/>
                <a:headEnd/>
                <a:tailEnd/>
              </a:ln>
            </p:spPr>
            <p:txBody>
              <a:bodyPr/>
              <a:lstStyle/>
              <a:p>
                <a:endParaRPr lang="en-US"/>
              </a:p>
            </p:txBody>
          </p:sp>
          <p:sp>
            <p:nvSpPr>
              <p:cNvPr id="23747" name="Line 103"/>
              <p:cNvSpPr>
                <a:spLocks noChangeShapeType="1"/>
              </p:cNvSpPr>
              <p:nvPr/>
            </p:nvSpPr>
            <p:spPr bwMode="auto">
              <a:xfrm>
                <a:off x="3808" y="1592"/>
                <a:ext cx="1" cy="88"/>
              </a:xfrm>
              <a:prstGeom prst="line">
                <a:avLst/>
              </a:prstGeom>
              <a:noFill/>
              <a:ln w="25400">
                <a:solidFill>
                  <a:srgbClr val="FFFFFF"/>
                </a:solidFill>
                <a:round/>
                <a:headEnd/>
                <a:tailEnd/>
              </a:ln>
            </p:spPr>
            <p:txBody>
              <a:bodyPr/>
              <a:lstStyle/>
              <a:p>
                <a:endParaRPr lang="en-US"/>
              </a:p>
            </p:txBody>
          </p:sp>
        </p:grpSp>
        <p:grpSp>
          <p:nvGrpSpPr>
            <p:cNvPr id="16" name="Group 104"/>
            <p:cNvGrpSpPr>
              <a:grpSpLocks/>
            </p:cNvGrpSpPr>
            <p:nvPr/>
          </p:nvGrpSpPr>
          <p:grpSpPr bwMode="auto">
            <a:xfrm>
              <a:off x="2114" y="3812"/>
              <a:ext cx="1818" cy="303"/>
              <a:chOff x="2114" y="3812"/>
              <a:chExt cx="1818" cy="303"/>
            </a:xfrm>
          </p:grpSpPr>
          <p:sp>
            <p:nvSpPr>
              <p:cNvPr id="23740" name="Rectangle 105"/>
              <p:cNvSpPr>
                <a:spLocks noChangeArrowheads="1"/>
              </p:cNvSpPr>
              <p:nvPr/>
            </p:nvSpPr>
            <p:spPr bwMode="auto">
              <a:xfrm>
                <a:off x="2114" y="3812"/>
                <a:ext cx="250" cy="303"/>
              </a:xfrm>
              <a:prstGeom prst="rect">
                <a:avLst/>
              </a:prstGeom>
              <a:noFill/>
              <a:ln w="9525">
                <a:noFill/>
                <a:miter lim="800000"/>
                <a:headEnd/>
                <a:tailEnd/>
              </a:ln>
            </p:spPr>
            <p:txBody>
              <a:bodyPr wrap="none" lIns="0" tIns="0" rIns="0" bIns="0">
                <a:spAutoFit/>
              </a:bodyPr>
              <a:lstStyle/>
              <a:p>
                <a:pPr eaLnBrk="0" hangingPunct="0"/>
                <a:r>
                  <a:rPr lang="en-US" sz="3000">
                    <a:latin typeface="Times" pitchFamily="18" charset="0"/>
                  </a:rPr>
                  <a:t>10</a:t>
                </a:r>
                <a:endParaRPr lang="es-ES_tradnl">
                  <a:latin typeface="Times" pitchFamily="18" charset="0"/>
                </a:endParaRPr>
              </a:p>
            </p:txBody>
          </p:sp>
          <p:sp>
            <p:nvSpPr>
              <p:cNvPr id="23741" name="Rectangle 106"/>
              <p:cNvSpPr>
                <a:spLocks noChangeArrowheads="1"/>
              </p:cNvSpPr>
              <p:nvPr/>
            </p:nvSpPr>
            <p:spPr bwMode="auto">
              <a:xfrm>
                <a:off x="2631" y="3812"/>
                <a:ext cx="250" cy="303"/>
              </a:xfrm>
              <a:prstGeom prst="rect">
                <a:avLst/>
              </a:prstGeom>
              <a:noFill/>
              <a:ln w="9525">
                <a:noFill/>
                <a:miter lim="800000"/>
                <a:headEnd/>
                <a:tailEnd/>
              </a:ln>
            </p:spPr>
            <p:txBody>
              <a:bodyPr wrap="none" lIns="0" tIns="0" rIns="0" bIns="0">
                <a:spAutoFit/>
              </a:bodyPr>
              <a:lstStyle/>
              <a:p>
                <a:pPr eaLnBrk="0" hangingPunct="0"/>
                <a:r>
                  <a:rPr lang="en-US" sz="3000">
                    <a:latin typeface="Times" pitchFamily="18" charset="0"/>
                  </a:rPr>
                  <a:t>20</a:t>
                </a:r>
                <a:endParaRPr lang="es-ES_tradnl">
                  <a:latin typeface="Times" pitchFamily="18" charset="0"/>
                </a:endParaRPr>
              </a:p>
            </p:txBody>
          </p:sp>
          <p:sp>
            <p:nvSpPr>
              <p:cNvPr id="23742" name="Rectangle 107"/>
              <p:cNvSpPr>
                <a:spLocks noChangeArrowheads="1"/>
              </p:cNvSpPr>
              <p:nvPr/>
            </p:nvSpPr>
            <p:spPr bwMode="auto">
              <a:xfrm>
                <a:off x="3161" y="3812"/>
                <a:ext cx="250" cy="303"/>
              </a:xfrm>
              <a:prstGeom prst="rect">
                <a:avLst/>
              </a:prstGeom>
              <a:noFill/>
              <a:ln w="9525">
                <a:noFill/>
                <a:miter lim="800000"/>
                <a:headEnd/>
                <a:tailEnd/>
              </a:ln>
            </p:spPr>
            <p:txBody>
              <a:bodyPr wrap="none" lIns="0" tIns="0" rIns="0" bIns="0">
                <a:spAutoFit/>
              </a:bodyPr>
              <a:lstStyle/>
              <a:p>
                <a:pPr eaLnBrk="0" hangingPunct="0"/>
                <a:r>
                  <a:rPr lang="en-US" sz="3000">
                    <a:latin typeface="Times" pitchFamily="18" charset="0"/>
                  </a:rPr>
                  <a:t>30</a:t>
                </a:r>
                <a:endParaRPr lang="es-ES_tradnl">
                  <a:latin typeface="Times" pitchFamily="18" charset="0"/>
                </a:endParaRPr>
              </a:p>
            </p:txBody>
          </p:sp>
          <p:sp>
            <p:nvSpPr>
              <p:cNvPr id="23743" name="Rectangle 108"/>
              <p:cNvSpPr>
                <a:spLocks noChangeArrowheads="1"/>
              </p:cNvSpPr>
              <p:nvPr/>
            </p:nvSpPr>
            <p:spPr bwMode="auto">
              <a:xfrm>
                <a:off x="3682" y="3812"/>
                <a:ext cx="250" cy="303"/>
              </a:xfrm>
              <a:prstGeom prst="rect">
                <a:avLst/>
              </a:prstGeom>
              <a:noFill/>
              <a:ln w="9525">
                <a:noFill/>
                <a:miter lim="800000"/>
                <a:headEnd/>
                <a:tailEnd/>
              </a:ln>
            </p:spPr>
            <p:txBody>
              <a:bodyPr wrap="none" lIns="0" tIns="0" rIns="0" bIns="0">
                <a:spAutoFit/>
              </a:bodyPr>
              <a:lstStyle/>
              <a:p>
                <a:pPr eaLnBrk="0" hangingPunct="0"/>
                <a:r>
                  <a:rPr lang="en-US" sz="3000">
                    <a:latin typeface="Times" pitchFamily="18" charset="0"/>
                  </a:rPr>
                  <a:t>40</a:t>
                </a:r>
                <a:endParaRPr lang="es-ES_tradnl">
                  <a:latin typeface="Times" pitchFamily="18" charset="0"/>
                </a:endParaRPr>
              </a:p>
            </p:txBody>
          </p:sp>
        </p:grpSp>
        <p:sp>
          <p:nvSpPr>
            <p:cNvPr id="23607" name="Oval 109"/>
            <p:cNvSpPr>
              <a:spLocks noChangeArrowheads="1"/>
            </p:cNvSpPr>
            <p:nvPr/>
          </p:nvSpPr>
          <p:spPr bwMode="auto">
            <a:xfrm>
              <a:off x="1192" y="1608"/>
              <a:ext cx="104" cy="88"/>
            </a:xfrm>
            <a:prstGeom prst="ellipse">
              <a:avLst/>
            </a:prstGeom>
            <a:solidFill>
              <a:schemeClr val="accent2"/>
            </a:solidFill>
            <a:ln w="12700">
              <a:solidFill>
                <a:schemeClr val="accent2"/>
              </a:solidFill>
              <a:round/>
              <a:headEnd/>
              <a:tailEnd/>
            </a:ln>
          </p:spPr>
          <p:txBody>
            <a:bodyPr/>
            <a:lstStyle/>
            <a:p>
              <a:endParaRPr lang="en-US"/>
            </a:p>
          </p:txBody>
        </p:sp>
        <p:sp>
          <p:nvSpPr>
            <p:cNvPr id="23608" name="Rectangle 110"/>
            <p:cNvSpPr>
              <a:spLocks noChangeArrowheads="1"/>
            </p:cNvSpPr>
            <p:nvPr/>
          </p:nvSpPr>
          <p:spPr bwMode="auto">
            <a:xfrm rot="-5400000">
              <a:off x="566" y="708"/>
              <a:ext cx="1308" cy="280"/>
            </a:xfrm>
            <a:prstGeom prst="rect">
              <a:avLst/>
            </a:prstGeom>
            <a:noFill/>
            <a:ln w="9525">
              <a:noFill/>
              <a:miter lim="800000"/>
              <a:headEnd/>
              <a:tailEnd/>
            </a:ln>
          </p:spPr>
          <p:txBody>
            <a:bodyPr wrap="none" lIns="0" tIns="0" rIns="0" bIns="0">
              <a:spAutoFit/>
            </a:bodyPr>
            <a:lstStyle/>
            <a:p>
              <a:pPr eaLnBrk="0" hangingPunct="0"/>
              <a:r>
                <a:rPr lang="en-US" sz="2800">
                  <a:solidFill>
                    <a:schemeClr val="accent2"/>
                  </a:solidFill>
                </a:rPr>
                <a:t>FT4(pmol/L)</a:t>
              </a:r>
              <a:endParaRPr lang="es-ES_tradnl" sz="2800"/>
            </a:p>
          </p:txBody>
        </p:sp>
        <p:sp>
          <p:nvSpPr>
            <p:cNvPr id="23609" name="Rectangle 111"/>
            <p:cNvSpPr>
              <a:spLocks noChangeArrowheads="1"/>
            </p:cNvSpPr>
            <p:nvPr/>
          </p:nvSpPr>
          <p:spPr bwMode="auto">
            <a:xfrm rot="5400000">
              <a:off x="3901" y="831"/>
              <a:ext cx="1308" cy="280"/>
            </a:xfrm>
            <a:prstGeom prst="rect">
              <a:avLst/>
            </a:prstGeom>
            <a:noFill/>
            <a:ln w="9525">
              <a:noFill/>
              <a:miter lim="800000"/>
              <a:headEnd/>
              <a:tailEnd/>
            </a:ln>
          </p:spPr>
          <p:txBody>
            <a:bodyPr wrap="none" lIns="0" tIns="0" rIns="0" bIns="0">
              <a:spAutoFit/>
            </a:bodyPr>
            <a:lstStyle/>
            <a:p>
              <a:pPr eaLnBrk="0" hangingPunct="0"/>
              <a:r>
                <a:rPr lang="en-US" sz="2800">
                  <a:solidFill>
                    <a:schemeClr val="accent1"/>
                  </a:solidFill>
                </a:rPr>
                <a:t>FT3(pmol/L)</a:t>
              </a:r>
              <a:endParaRPr lang="es-ES_tradnl" sz="2800"/>
            </a:p>
          </p:txBody>
        </p:sp>
        <p:sp>
          <p:nvSpPr>
            <p:cNvPr id="23610" name="Rectangle 112"/>
            <p:cNvSpPr>
              <a:spLocks noChangeArrowheads="1"/>
            </p:cNvSpPr>
            <p:nvPr/>
          </p:nvSpPr>
          <p:spPr bwMode="auto">
            <a:xfrm>
              <a:off x="1410" y="4036"/>
              <a:ext cx="2740" cy="283"/>
            </a:xfrm>
            <a:prstGeom prst="rect">
              <a:avLst/>
            </a:prstGeom>
            <a:noFill/>
            <a:ln w="9525">
              <a:noFill/>
              <a:miter lim="800000"/>
              <a:headEnd/>
              <a:tailEnd/>
            </a:ln>
          </p:spPr>
          <p:txBody>
            <a:bodyPr wrap="none" lIns="0" tIns="0" rIns="0" bIns="0">
              <a:spAutoFit/>
            </a:bodyPr>
            <a:lstStyle/>
            <a:p>
              <a:pPr eaLnBrk="0" hangingPunct="0"/>
              <a:r>
                <a:rPr lang="en-US" sz="2800"/>
                <a:t>Postmenstrual age in weeks</a:t>
              </a:r>
              <a:endParaRPr lang="es-ES_tradnl" sz="2800"/>
            </a:p>
          </p:txBody>
        </p:sp>
        <p:sp>
          <p:nvSpPr>
            <p:cNvPr id="23611" name="Rectangle 113"/>
            <p:cNvSpPr>
              <a:spLocks noChangeArrowheads="1"/>
            </p:cNvSpPr>
            <p:nvPr/>
          </p:nvSpPr>
          <p:spPr bwMode="auto">
            <a:xfrm>
              <a:off x="1720" y="1896"/>
              <a:ext cx="2216" cy="1808"/>
            </a:xfrm>
            <a:prstGeom prst="rect">
              <a:avLst/>
            </a:prstGeom>
            <a:noFill/>
            <a:ln w="25400">
              <a:solidFill>
                <a:schemeClr val="tx1"/>
              </a:solidFill>
              <a:miter lim="800000"/>
              <a:headEnd/>
              <a:tailEnd/>
            </a:ln>
          </p:spPr>
          <p:txBody>
            <a:bodyPr/>
            <a:lstStyle/>
            <a:p>
              <a:endParaRPr lang="en-US"/>
            </a:p>
          </p:txBody>
        </p:sp>
        <p:sp>
          <p:nvSpPr>
            <p:cNvPr id="23612" name="Line 114"/>
            <p:cNvSpPr>
              <a:spLocks noChangeShapeType="1"/>
            </p:cNvSpPr>
            <p:nvPr/>
          </p:nvSpPr>
          <p:spPr bwMode="auto">
            <a:xfrm>
              <a:off x="1608" y="2112"/>
              <a:ext cx="96" cy="1"/>
            </a:xfrm>
            <a:prstGeom prst="line">
              <a:avLst/>
            </a:prstGeom>
            <a:noFill/>
            <a:ln w="25400">
              <a:solidFill>
                <a:srgbClr val="FFFFFF"/>
              </a:solidFill>
              <a:round/>
              <a:headEnd/>
              <a:tailEnd/>
            </a:ln>
          </p:spPr>
          <p:txBody>
            <a:bodyPr/>
            <a:lstStyle/>
            <a:p>
              <a:endParaRPr lang="en-US"/>
            </a:p>
          </p:txBody>
        </p:sp>
        <p:sp>
          <p:nvSpPr>
            <p:cNvPr id="23613" name="Line 115"/>
            <p:cNvSpPr>
              <a:spLocks noChangeShapeType="1"/>
            </p:cNvSpPr>
            <p:nvPr/>
          </p:nvSpPr>
          <p:spPr bwMode="auto">
            <a:xfrm>
              <a:off x="1608" y="2640"/>
              <a:ext cx="96" cy="1"/>
            </a:xfrm>
            <a:prstGeom prst="line">
              <a:avLst/>
            </a:prstGeom>
            <a:noFill/>
            <a:ln w="25400">
              <a:solidFill>
                <a:srgbClr val="FFFFFF"/>
              </a:solidFill>
              <a:round/>
              <a:headEnd/>
              <a:tailEnd/>
            </a:ln>
          </p:spPr>
          <p:txBody>
            <a:bodyPr/>
            <a:lstStyle/>
            <a:p>
              <a:endParaRPr lang="en-US"/>
            </a:p>
          </p:txBody>
        </p:sp>
        <p:sp>
          <p:nvSpPr>
            <p:cNvPr id="23614" name="Line 116"/>
            <p:cNvSpPr>
              <a:spLocks noChangeShapeType="1"/>
            </p:cNvSpPr>
            <p:nvPr/>
          </p:nvSpPr>
          <p:spPr bwMode="auto">
            <a:xfrm>
              <a:off x="1608" y="3176"/>
              <a:ext cx="96" cy="1"/>
            </a:xfrm>
            <a:prstGeom prst="line">
              <a:avLst/>
            </a:prstGeom>
            <a:noFill/>
            <a:ln w="25400">
              <a:solidFill>
                <a:srgbClr val="FFFFFF"/>
              </a:solidFill>
              <a:round/>
              <a:headEnd/>
              <a:tailEnd/>
            </a:ln>
          </p:spPr>
          <p:txBody>
            <a:bodyPr/>
            <a:lstStyle/>
            <a:p>
              <a:endParaRPr lang="en-US"/>
            </a:p>
          </p:txBody>
        </p:sp>
        <p:sp>
          <p:nvSpPr>
            <p:cNvPr id="23615" name="Line 117"/>
            <p:cNvSpPr>
              <a:spLocks noChangeShapeType="1"/>
            </p:cNvSpPr>
            <p:nvPr/>
          </p:nvSpPr>
          <p:spPr bwMode="auto">
            <a:xfrm>
              <a:off x="3936" y="3688"/>
              <a:ext cx="88" cy="1"/>
            </a:xfrm>
            <a:prstGeom prst="line">
              <a:avLst/>
            </a:prstGeom>
            <a:noFill/>
            <a:ln w="25400">
              <a:solidFill>
                <a:srgbClr val="FFFFFF"/>
              </a:solidFill>
              <a:round/>
              <a:headEnd/>
              <a:tailEnd/>
            </a:ln>
          </p:spPr>
          <p:txBody>
            <a:bodyPr/>
            <a:lstStyle/>
            <a:p>
              <a:endParaRPr lang="en-US"/>
            </a:p>
          </p:txBody>
        </p:sp>
        <p:grpSp>
          <p:nvGrpSpPr>
            <p:cNvPr id="17" name="Group 118"/>
            <p:cNvGrpSpPr>
              <a:grpSpLocks/>
            </p:cNvGrpSpPr>
            <p:nvPr/>
          </p:nvGrpSpPr>
          <p:grpSpPr bwMode="auto">
            <a:xfrm>
              <a:off x="3936" y="2112"/>
              <a:ext cx="88" cy="1265"/>
              <a:chOff x="3936" y="2112"/>
              <a:chExt cx="88" cy="1265"/>
            </a:xfrm>
          </p:grpSpPr>
          <p:sp>
            <p:nvSpPr>
              <p:cNvPr id="23735" name="Line 119"/>
              <p:cNvSpPr>
                <a:spLocks noChangeShapeType="1"/>
              </p:cNvSpPr>
              <p:nvPr/>
            </p:nvSpPr>
            <p:spPr bwMode="auto">
              <a:xfrm>
                <a:off x="3936" y="2424"/>
                <a:ext cx="88" cy="1"/>
              </a:xfrm>
              <a:prstGeom prst="line">
                <a:avLst/>
              </a:prstGeom>
              <a:noFill/>
              <a:ln w="25400">
                <a:solidFill>
                  <a:srgbClr val="FFFFFF"/>
                </a:solidFill>
                <a:round/>
                <a:headEnd/>
                <a:tailEnd/>
              </a:ln>
            </p:spPr>
            <p:txBody>
              <a:bodyPr/>
              <a:lstStyle/>
              <a:p>
                <a:endParaRPr lang="en-US"/>
              </a:p>
            </p:txBody>
          </p:sp>
          <p:sp>
            <p:nvSpPr>
              <p:cNvPr id="23736" name="Line 120"/>
              <p:cNvSpPr>
                <a:spLocks noChangeShapeType="1"/>
              </p:cNvSpPr>
              <p:nvPr/>
            </p:nvSpPr>
            <p:spPr bwMode="auto">
              <a:xfrm>
                <a:off x="3936" y="3064"/>
                <a:ext cx="88" cy="1"/>
              </a:xfrm>
              <a:prstGeom prst="line">
                <a:avLst/>
              </a:prstGeom>
              <a:noFill/>
              <a:ln w="25400">
                <a:solidFill>
                  <a:srgbClr val="FFFFFF"/>
                </a:solidFill>
                <a:round/>
                <a:headEnd/>
                <a:tailEnd/>
              </a:ln>
            </p:spPr>
            <p:txBody>
              <a:bodyPr/>
              <a:lstStyle/>
              <a:p>
                <a:endParaRPr lang="en-US"/>
              </a:p>
            </p:txBody>
          </p:sp>
          <p:sp>
            <p:nvSpPr>
              <p:cNvPr id="23737" name="Line 121"/>
              <p:cNvSpPr>
                <a:spLocks noChangeShapeType="1"/>
              </p:cNvSpPr>
              <p:nvPr/>
            </p:nvSpPr>
            <p:spPr bwMode="auto">
              <a:xfrm>
                <a:off x="3936" y="3376"/>
                <a:ext cx="88" cy="1"/>
              </a:xfrm>
              <a:prstGeom prst="line">
                <a:avLst/>
              </a:prstGeom>
              <a:noFill/>
              <a:ln w="25400">
                <a:solidFill>
                  <a:srgbClr val="FFFFFF"/>
                </a:solidFill>
                <a:round/>
                <a:headEnd/>
                <a:tailEnd/>
              </a:ln>
            </p:spPr>
            <p:txBody>
              <a:bodyPr/>
              <a:lstStyle/>
              <a:p>
                <a:endParaRPr lang="en-US"/>
              </a:p>
            </p:txBody>
          </p:sp>
          <p:sp>
            <p:nvSpPr>
              <p:cNvPr id="23738" name="Line 122"/>
              <p:cNvSpPr>
                <a:spLocks noChangeShapeType="1"/>
              </p:cNvSpPr>
              <p:nvPr/>
            </p:nvSpPr>
            <p:spPr bwMode="auto">
              <a:xfrm>
                <a:off x="3936" y="2744"/>
                <a:ext cx="88" cy="1"/>
              </a:xfrm>
              <a:prstGeom prst="line">
                <a:avLst/>
              </a:prstGeom>
              <a:noFill/>
              <a:ln w="25400">
                <a:solidFill>
                  <a:srgbClr val="FFFFFF"/>
                </a:solidFill>
                <a:round/>
                <a:headEnd/>
                <a:tailEnd/>
              </a:ln>
            </p:spPr>
            <p:txBody>
              <a:bodyPr/>
              <a:lstStyle/>
              <a:p>
                <a:endParaRPr lang="en-US"/>
              </a:p>
            </p:txBody>
          </p:sp>
          <p:sp>
            <p:nvSpPr>
              <p:cNvPr id="23739" name="Line 123"/>
              <p:cNvSpPr>
                <a:spLocks noChangeShapeType="1"/>
              </p:cNvSpPr>
              <p:nvPr/>
            </p:nvSpPr>
            <p:spPr bwMode="auto">
              <a:xfrm>
                <a:off x="3936" y="2112"/>
                <a:ext cx="88" cy="1"/>
              </a:xfrm>
              <a:prstGeom prst="line">
                <a:avLst/>
              </a:prstGeom>
              <a:noFill/>
              <a:ln w="25400">
                <a:solidFill>
                  <a:srgbClr val="FFFFFF"/>
                </a:solidFill>
                <a:round/>
                <a:headEnd/>
                <a:tailEnd/>
              </a:ln>
            </p:spPr>
            <p:txBody>
              <a:bodyPr/>
              <a:lstStyle/>
              <a:p>
                <a:endParaRPr lang="en-US"/>
              </a:p>
            </p:txBody>
          </p:sp>
        </p:grpSp>
        <p:grpSp>
          <p:nvGrpSpPr>
            <p:cNvPr id="18" name="Group 124"/>
            <p:cNvGrpSpPr>
              <a:grpSpLocks/>
            </p:cNvGrpSpPr>
            <p:nvPr/>
          </p:nvGrpSpPr>
          <p:grpSpPr bwMode="auto">
            <a:xfrm>
              <a:off x="2216" y="3696"/>
              <a:ext cx="1585" cy="88"/>
              <a:chOff x="2216" y="3696"/>
              <a:chExt cx="1585" cy="88"/>
            </a:xfrm>
          </p:grpSpPr>
          <p:sp>
            <p:nvSpPr>
              <p:cNvPr id="23731" name="Line 125"/>
              <p:cNvSpPr>
                <a:spLocks noChangeShapeType="1"/>
              </p:cNvSpPr>
              <p:nvPr/>
            </p:nvSpPr>
            <p:spPr bwMode="auto">
              <a:xfrm>
                <a:off x="2216" y="3696"/>
                <a:ext cx="1" cy="88"/>
              </a:xfrm>
              <a:prstGeom prst="line">
                <a:avLst/>
              </a:prstGeom>
              <a:noFill/>
              <a:ln w="25400">
                <a:solidFill>
                  <a:srgbClr val="FFFFFF"/>
                </a:solidFill>
                <a:round/>
                <a:headEnd/>
                <a:tailEnd/>
              </a:ln>
            </p:spPr>
            <p:txBody>
              <a:bodyPr/>
              <a:lstStyle/>
              <a:p>
                <a:endParaRPr lang="en-US"/>
              </a:p>
            </p:txBody>
          </p:sp>
          <p:sp>
            <p:nvSpPr>
              <p:cNvPr id="23732" name="Line 126"/>
              <p:cNvSpPr>
                <a:spLocks noChangeShapeType="1"/>
              </p:cNvSpPr>
              <p:nvPr/>
            </p:nvSpPr>
            <p:spPr bwMode="auto">
              <a:xfrm>
                <a:off x="2744" y="3696"/>
                <a:ext cx="1" cy="88"/>
              </a:xfrm>
              <a:prstGeom prst="line">
                <a:avLst/>
              </a:prstGeom>
              <a:noFill/>
              <a:ln w="25400">
                <a:solidFill>
                  <a:srgbClr val="FFFFFF"/>
                </a:solidFill>
                <a:round/>
                <a:headEnd/>
                <a:tailEnd/>
              </a:ln>
            </p:spPr>
            <p:txBody>
              <a:bodyPr/>
              <a:lstStyle/>
              <a:p>
                <a:endParaRPr lang="en-US"/>
              </a:p>
            </p:txBody>
          </p:sp>
          <p:sp>
            <p:nvSpPr>
              <p:cNvPr id="23733" name="Line 127"/>
              <p:cNvSpPr>
                <a:spLocks noChangeShapeType="1"/>
              </p:cNvSpPr>
              <p:nvPr/>
            </p:nvSpPr>
            <p:spPr bwMode="auto">
              <a:xfrm>
                <a:off x="3272" y="3696"/>
                <a:ext cx="1" cy="88"/>
              </a:xfrm>
              <a:prstGeom prst="line">
                <a:avLst/>
              </a:prstGeom>
              <a:noFill/>
              <a:ln w="25400">
                <a:solidFill>
                  <a:srgbClr val="FFFFFF"/>
                </a:solidFill>
                <a:round/>
                <a:headEnd/>
                <a:tailEnd/>
              </a:ln>
            </p:spPr>
            <p:txBody>
              <a:bodyPr/>
              <a:lstStyle/>
              <a:p>
                <a:endParaRPr lang="en-US"/>
              </a:p>
            </p:txBody>
          </p:sp>
          <p:sp>
            <p:nvSpPr>
              <p:cNvPr id="23734" name="Line 128"/>
              <p:cNvSpPr>
                <a:spLocks noChangeShapeType="1"/>
              </p:cNvSpPr>
              <p:nvPr/>
            </p:nvSpPr>
            <p:spPr bwMode="auto">
              <a:xfrm>
                <a:off x="3800" y="3696"/>
                <a:ext cx="1" cy="88"/>
              </a:xfrm>
              <a:prstGeom prst="line">
                <a:avLst/>
              </a:prstGeom>
              <a:noFill/>
              <a:ln w="25400">
                <a:solidFill>
                  <a:srgbClr val="FFFFFF"/>
                </a:solidFill>
                <a:round/>
                <a:headEnd/>
                <a:tailEnd/>
              </a:ln>
            </p:spPr>
            <p:txBody>
              <a:bodyPr/>
              <a:lstStyle/>
              <a:p>
                <a:endParaRPr lang="en-US"/>
              </a:p>
            </p:txBody>
          </p:sp>
        </p:grpSp>
        <p:sp>
          <p:nvSpPr>
            <p:cNvPr id="23618" name="Oval 129"/>
            <p:cNvSpPr>
              <a:spLocks noChangeArrowheads="1"/>
            </p:cNvSpPr>
            <p:nvPr/>
          </p:nvSpPr>
          <p:spPr bwMode="auto">
            <a:xfrm>
              <a:off x="2248" y="2552"/>
              <a:ext cx="96" cy="80"/>
            </a:xfrm>
            <a:prstGeom prst="ellipse">
              <a:avLst/>
            </a:prstGeom>
            <a:noFill/>
            <a:ln w="25400">
              <a:solidFill>
                <a:srgbClr val="FFFFFF"/>
              </a:solidFill>
              <a:round/>
              <a:headEnd/>
              <a:tailEnd/>
            </a:ln>
          </p:spPr>
          <p:txBody>
            <a:bodyPr/>
            <a:lstStyle/>
            <a:p>
              <a:endParaRPr lang="en-US"/>
            </a:p>
          </p:txBody>
        </p:sp>
        <p:sp>
          <p:nvSpPr>
            <p:cNvPr id="23619" name="Oval 130"/>
            <p:cNvSpPr>
              <a:spLocks noChangeArrowheads="1"/>
            </p:cNvSpPr>
            <p:nvPr/>
          </p:nvSpPr>
          <p:spPr bwMode="auto">
            <a:xfrm>
              <a:off x="2056" y="2880"/>
              <a:ext cx="80" cy="80"/>
            </a:xfrm>
            <a:prstGeom prst="ellipse">
              <a:avLst/>
            </a:prstGeom>
            <a:solidFill>
              <a:schemeClr val="tx1"/>
            </a:solidFill>
            <a:ln w="12700">
              <a:solidFill>
                <a:schemeClr val="tx1"/>
              </a:solidFill>
              <a:round/>
              <a:headEnd/>
              <a:tailEnd/>
            </a:ln>
          </p:spPr>
          <p:txBody>
            <a:bodyPr/>
            <a:lstStyle/>
            <a:p>
              <a:endParaRPr lang="en-US"/>
            </a:p>
          </p:txBody>
        </p:sp>
        <p:sp>
          <p:nvSpPr>
            <p:cNvPr id="23620" name="Oval 131"/>
            <p:cNvSpPr>
              <a:spLocks noChangeArrowheads="1"/>
            </p:cNvSpPr>
            <p:nvPr/>
          </p:nvSpPr>
          <p:spPr bwMode="auto">
            <a:xfrm>
              <a:off x="2872" y="2392"/>
              <a:ext cx="80" cy="80"/>
            </a:xfrm>
            <a:prstGeom prst="ellipse">
              <a:avLst/>
            </a:prstGeom>
            <a:solidFill>
              <a:schemeClr val="tx1"/>
            </a:solidFill>
            <a:ln w="12700">
              <a:solidFill>
                <a:schemeClr val="tx1"/>
              </a:solidFill>
              <a:round/>
              <a:headEnd/>
              <a:tailEnd/>
            </a:ln>
          </p:spPr>
          <p:txBody>
            <a:bodyPr/>
            <a:lstStyle/>
            <a:p>
              <a:endParaRPr lang="en-US"/>
            </a:p>
          </p:txBody>
        </p:sp>
        <p:sp>
          <p:nvSpPr>
            <p:cNvPr id="23621" name="Oval 132"/>
            <p:cNvSpPr>
              <a:spLocks noChangeArrowheads="1"/>
            </p:cNvSpPr>
            <p:nvPr/>
          </p:nvSpPr>
          <p:spPr bwMode="auto">
            <a:xfrm>
              <a:off x="2992" y="2512"/>
              <a:ext cx="80" cy="80"/>
            </a:xfrm>
            <a:prstGeom prst="ellipse">
              <a:avLst/>
            </a:prstGeom>
            <a:solidFill>
              <a:schemeClr val="tx1"/>
            </a:solidFill>
            <a:ln w="12700">
              <a:solidFill>
                <a:schemeClr val="tx1"/>
              </a:solidFill>
              <a:round/>
              <a:headEnd/>
              <a:tailEnd/>
            </a:ln>
          </p:spPr>
          <p:txBody>
            <a:bodyPr/>
            <a:lstStyle/>
            <a:p>
              <a:endParaRPr lang="en-US"/>
            </a:p>
          </p:txBody>
        </p:sp>
        <p:sp>
          <p:nvSpPr>
            <p:cNvPr id="23622" name="Oval 133"/>
            <p:cNvSpPr>
              <a:spLocks noChangeArrowheads="1"/>
            </p:cNvSpPr>
            <p:nvPr/>
          </p:nvSpPr>
          <p:spPr bwMode="auto">
            <a:xfrm>
              <a:off x="3176" y="2312"/>
              <a:ext cx="80" cy="80"/>
            </a:xfrm>
            <a:prstGeom prst="ellipse">
              <a:avLst/>
            </a:prstGeom>
            <a:solidFill>
              <a:schemeClr val="tx1"/>
            </a:solidFill>
            <a:ln w="12700">
              <a:solidFill>
                <a:schemeClr val="tx1"/>
              </a:solidFill>
              <a:round/>
              <a:headEnd/>
              <a:tailEnd/>
            </a:ln>
          </p:spPr>
          <p:txBody>
            <a:bodyPr/>
            <a:lstStyle/>
            <a:p>
              <a:endParaRPr lang="en-US"/>
            </a:p>
          </p:txBody>
        </p:sp>
        <p:sp>
          <p:nvSpPr>
            <p:cNvPr id="23623" name="Oval 134"/>
            <p:cNvSpPr>
              <a:spLocks noChangeArrowheads="1"/>
            </p:cNvSpPr>
            <p:nvPr/>
          </p:nvSpPr>
          <p:spPr bwMode="auto">
            <a:xfrm>
              <a:off x="3112" y="2392"/>
              <a:ext cx="80" cy="80"/>
            </a:xfrm>
            <a:prstGeom prst="ellipse">
              <a:avLst/>
            </a:prstGeom>
            <a:solidFill>
              <a:schemeClr val="tx1"/>
            </a:solidFill>
            <a:ln w="12700">
              <a:solidFill>
                <a:schemeClr val="tx1"/>
              </a:solidFill>
              <a:round/>
              <a:headEnd/>
              <a:tailEnd/>
            </a:ln>
          </p:spPr>
          <p:txBody>
            <a:bodyPr/>
            <a:lstStyle/>
            <a:p>
              <a:endParaRPr lang="en-US"/>
            </a:p>
          </p:txBody>
        </p:sp>
        <p:sp>
          <p:nvSpPr>
            <p:cNvPr id="23624" name="Oval 135"/>
            <p:cNvSpPr>
              <a:spLocks noChangeArrowheads="1"/>
            </p:cNvSpPr>
            <p:nvPr/>
          </p:nvSpPr>
          <p:spPr bwMode="auto">
            <a:xfrm>
              <a:off x="3312" y="2312"/>
              <a:ext cx="80" cy="80"/>
            </a:xfrm>
            <a:prstGeom prst="ellipse">
              <a:avLst/>
            </a:prstGeom>
            <a:solidFill>
              <a:schemeClr val="tx1"/>
            </a:solidFill>
            <a:ln w="12700">
              <a:solidFill>
                <a:schemeClr val="tx1"/>
              </a:solidFill>
              <a:round/>
              <a:headEnd/>
              <a:tailEnd/>
            </a:ln>
          </p:spPr>
          <p:txBody>
            <a:bodyPr/>
            <a:lstStyle/>
            <a:p>
              <a:endParaRPr lang="en-US"/>
            </a:p>
          </p:txBody>
        </p:sp>
        <p:sp>
          <p:nvSpPr>
            <p:cNvPr id="23625" name="Oval 136"/>
            <p:cNvSpPr>
              <a:spLocks noChangeArrowheads="1"/>
            </p:cNvSpPr>
            <p:nvPr/>
          </p:nvSpPr>
          <p:spPr bwMode="auto">
            <a:xfrm>
              <a:off x="3400" y="2216"/>
              <a:ext cx="80" cy="80"/>
            </a:xfrm>
            <a:prstGeom prst="ellipse">
              <a:avLst/>
            </a:prstGeom>
            <a:solidFill>
              <a:schemeClr val="tx1"/>
            </a:solidFill>
            <a:ln w="12700">
              <a:solidFill>
                <a:schemeClr val="tx1"/>
              </a:solidFill>
              <a:round/>
              <a:headEnd/>
              <a:tailEnd/>
            </a:ln>
          </p:spPr>
          <p:txBody>
            <a:bodyPr/>
            <a:lstStyle/>
            <a:p>
              <a:endParaRPr lang="en-US"/>
            </a:p>
          </p:txBody>
        </p:sp>
        <p:sp>
          <p:nvSpPr>
            <p:cNvPr id="23626" name="Oval 137"/>
            <p:cNvSpPr>
              <a:spLocks noChangeArrowheads="1"/>
            </p:cNvSpPr>
            <p:nvPr/>
          </p:nvSpPr>
          <p:spPr bwMode="auto">
            <a:xfrm>
              <a:off x="3512" y="2296"/>
              <a:ext cx="80" cy="80"/>
            </a:xfrm>
            <a:prstGeom prst="ellipse">
              <a:avLst/>
            </a:prstGeom>
            <a:solidFill>
              <a:schemeClr val="tx1"/>
            </a:solidFill>
            <a:ln w="12700">
              <a:solidFill>
                <a:schemeClr val="tx1"/>
              </a:solidFill>
              <a:round/>
              <a:headEnd/>
              <a:tailEnd/>
            </a:ln>
          </p:spPr>
          <p:txBody>
            <a:bodyPr/>
            <a:lstStyle/>
            <a:p>
              <a:endParaRPr lang="en-US"/>
            </a:p>
          </p:txBody>
        </p:sp>
        <p:sp>
          <p:nvSpPr>
            <p:cNvPr id="23627" name="Oval 138"/>
            <p:cNvSpPr>
              <a:spLocks noChangeArrowheads="1"/>
            </p:cNvSpPr>
            <p:nvPr/>
          </p:nvSpPr>
          <p:spPr bwMode="auto">
            <a:xfrm>
              <a:off x="3616" y="2288"/>
              <a:ext cx="80" cy="80"/>
            </a:xfrm>
            <a:prstGeom prst="ellipse">
              <a:avLst/>
            </a:prstGeom>
            <a:solidFill>
              <a:schemeClr val="tx1"/>
            </a:solidFill>
            <a:ln w="12700">
              <a:solidFill>
                <a:schemeClr val="tx1"/>
              </a:solidFill>
              <a:round/>
              <a:headEnd/>
              <a:tailEnd/>
            </a:ln>
          </p:spPr>
          <p:txBody>
            <a:bodyPr/>
            <a:lstStyle/>
            <a:p>
              <a:endParaRPr lang="en-US"/>
            </a:p>
          </p:txBody>
        </p:sp>
        <p:sp>
          <p:nvSpPr>
            <p:cNvPr id="23628" name="Oval 139"/>
            <p:cNvSpPr>
              <a:spLocks noChangeArrowheads="1"/>
            </p:cNvSpPr>
            <p:nvPr/>
          </p:nvSpPr>
          <p:spPr bwMode="auto">
            <a:xfrm>
              <a:off x="2360" y="2720"/>
              <a:ext cx="80" cy="80"/>
            </a:xfrm>
            <a:prstGeom prst="ellipse">
              <a:avLst/>
            </a:prstGeom>
            <a:noFill/>
            <a:ln w="12700">
              <a:solidFill>
                <a:srgbClr val="FFFFFF"/>
              </a:solidFill>
              <a:round/>
              <a:headEnd/>
              <a:tailEnd/>
            </a:ln>
          </p:spPr>
          <p:txBody>
            <a:bodyPr/>
            <a:lstStyle/>
            <a:p>
              <a:endParaRPr lang="en-US"/>
            </a:p>
          </p:txBody>
        </p:sp>
        <p:sp>
          <p:nvSpPr>
            <p:cNvPr id="23629" name="Oval 140"/>
            <p:cNvSpPr>
              <a:spLocks noChangeArrowheads="1"/>
            </p:cNvSpPr>
            <p:nvPr/>
          </p:nvSpPr>
          <p:spPr bwMode="auto">
            <a:xfrm>
              <a:off x="2448" y="2552"/>
              <a:ext cx="80" cy="80"/>
            </a:xfrm>
            <a:prstGeom prst="ellipse">
              <a:avLst/>
            </a:prstGeom>
            <a:solidFill>
              <a:schemeClr val="tx1"/>
            </a:solidFill>
            <a:ln w="12700">
              <a:solidFill>
                <a:schemeClr val="tx1"/>
              </a:solidFill>
              <a:round/>
              <a:headEnd/>
              <a:tailEnd/>
            </a:ln>
          </p:spPr>
          <p:txBody>
            <a:bodyPr/>
            <a:lstStyle/>
            <a:p>
              <a:endParaRPr lang="en-US"/>
            </a:p>
          </p:txBody>
        </p:sp>
        <p:sp>
          <p:nvSpPr>
            <p:cNvPr id="23630" name="Oval 141"/>
            <p:cNvSpPr>
              <a:spLocks noChangeArrowheads="1"/>
            </p:cNvSpPr>
            <p:nvPr/>
          </p:nvSpPr>
          <p:spPr bwMode="auto">
            <a:xfrm>
              <a:off x="2552" y="2504"/>
              <a:ext cx="80" cy="80"/>
            </a:xfrm>
            <a:prstGeom prst="ellipse">
              <a:avLst/>
            </a:prstGeom>
            <a:solidFill>
              <a:schemeClr val="tx1"/>
            </a:solidFill>
            <a:ln w="12700">
              <a:solidFill>
                <a:schemeClr val="tx1"/>
              </a:solidFill>
              <a:round/>
              <a:headEnd/>
              <a:tailEnd/>
            </a:ln>
          </p:spPr>
          <p:txBody>
            <a:bodyPr/>
            <a:lstStyle/>
            <a:p>
              <a:endParaRPr lang="en-US"/>
            </a:p>
          </p:txBody>
        </p:sp>
        <p:sp>
          <p:nvSpPr>
            <p:cNvPr id="23631" name="Oval 142"/>
            <p:cNvSpPr>
              <a:spLocks noChangeArrowheads="1"/>
            </p:cNvSpPr>
            <p:nvPr/>
          </p:nvSpPr>
          <p:spPr bwMode="auto">
            <a:xfrm>
              <a:off x="2656" y="2456"/>
              <a:ext cx="80" cy="80"/>
            </a:xfrm>
            <a:prstGeom prst="ellipse">
              <a:avLst/>
            </a:prstGeom>
            <a:solidFill>
              <a:schemeClr val="tx1"/>
            </a:solidFill>
            <a:ln w="12700">
              <a:solidFill>
                <a:schemeClr val="tx1"/>
              </a:solidFill>
              <a:round/>
              <a:headEnd/>
              <a:tailEnd/>
            </a:ln>
          </p:spPr>
          <p:txBody>
            <a:bodyPr/>
            <a:lstStyle/>
            <a:p>
              <a:endParaRPr lang="en-US"/>
            </a:p>
          </p:txBody>
        </p:sp>
        <p:sp>
          <p:nvSpPr>
            <p:cNvPr id="23632" name="Oval 143"/>
            <p:cNvSpPr>
              <a:spLocks noChangeArrowheads="1"/>
            </p:cNvSpPr>
            <p:nvPr/>
          </p:nvSpPr>
          <p:spPr bwMode="auto">
            <a:xfrm>
              <a:off x="2776" y="2496"/>
              <a:ext cx="80" cy="80"/>
            </a:xfrm>
            <a:prstGeom prst="ellipse">
              <a:avLst/>
            </a:prstGeom>
            <a:solidFill>
              <a:schemeClr val="tx1"/>
            </a:solidFill>
            <a:ln w="12700">
              <a:solidFill>
                <a:schemeClr val="tx1"/>
              </a:solidFill>
              <a:round/>
              <a:headEnd/>
              <a:tailEnd/>
            </a:ln>
          </p:spPr>
          <p:txBody>
            <a:bodyPr/>
            <a:lstStyle/>
            <a:p>
              <a:endParaRPr lang="en-US"/>
            </a:p>
          </p:txBody>
        </p:sp>
        <p:sp>
          <p:nvSpPr>
            <p:cNvPr id="23633" name="Oval 144"/>
            <p:cNvSpPr>
              <a:spLocks noChangeArrowheads="1"/>
            </p:cNvSpPr>
            <p:nvPr/>
          </p:nvSpPr>
          <p:spPr bwMode="auto">
            <a:xfrm>
              <a:off x="2152" y="2992"/>
              <a:ext cx="80" cy="80"/>
            </a:xfrm>
            <a:prstGeom prst="ellipse">
              <a:avLst/>
            </a:prstGeom>
            <a:solidFill>
              <a:schemeClr val="tx1"/>
            </a:solidFill>
            <a:ln w="12700">
              <a:solidFill>
                <a:schemeClr val="tx1"/>
              </a:solidFill>
              <a:round/>
              <a:headEnd/>
              <a:tailEnd/>
            </a:ln>
          </p:spPr>
          <p:txBody>
            <a:bodyPr/>
            <a:lstStyle/>
            <a:p>
              <a:endParaRPr lang="en-US"/>
            </a:p>
          </p:txBody>
        </p:sp>
        <p:sp>
          <p:nvSpPr>
            <p:cNvPr id="23634" name="Oval 145"/>
            <p:cNvSpPr>
              <a:spLocks noChangeArrowheads="1"/>
            </p:cNvSpPr>
            <p:nvPr/>
          </p:nvSpPr>
          <p:spPr bwMode="auto">
            <a:xfrm>
              <a:off x="2256" y="2760"/>
              <a:ext cx="80" cy="80"/>
            </a:xfrm>
            <a:prstGeom prst="ellipse">
              <a:avLst/>
            </a:prstGeom>
            <a:solidFill>
              <a:schemeClr val="tx1"/>
            </a:solidFill>
            <a:ln w="12700">
              <a:solidFill>
                <a:schemeClr val="tx1"/>
              </a:solidFill>
              <a:round/>
              <a:headEnd/>
              <a:tailEnd/>
            </a:ln>
          </p:spPr>
          <p:txBody>
            <a:bodyPr/>
            <a:lstStyle/>
            <a:p>
              <a:endParaRPr lang="en-US"/>
            </a:p>
          </p:txBody>
        </p:sp>
        <p:sp>
          <p:nvSpPr>
            <p:cNvPr id="23635" name="Oval 146"/>
            <p:cNvSpPr>
              <a:spLocks noChangeArrowheads="1"/>
            </p:cNvSpPr>
            <p:nvPr/>
          </p:nvSpPr>
          <p:spPr bwMode="auto">
            <a:xfrm>
              <a:off x="1944" y="2464"/>
              <a:ext cx="80" cy="80"/>
            </a:xfrm>
            <a:prstGeom prst="ellipse">
              <a:avLst/>
            </a:prstGeom>
            <a:solidFill>
              <a:schemeClr val="tx1"/>
            </a:solidFill>
            <a:ln w="12700">
              <a:solidFill>
                <a:schemeClr val="tx1"/>
              </a:solidFill>
              <a:round/>
              <a:headEnd/>
              <a:tailEnd/>
            </a:ln>
          </p:spPr>
          <p:txBody>
            <a:bodyPr/>
            <a:lstStyle/>
            <a:p>
              <a:endParaRPr lang="en-US"/>
            </a:p>
          </p:txBody>
        </p:sp>
        <p:sp>
          <p:nvSpPr>
            <p:cNvPr id="23636" name="Line 147"/>
            <p:cNvSpPr>
              <a:spLocks noChangeShapeType="1"/>
            </p:cNvSpPr>
            <p:nvPr/>
          </p:nvSpPr>
          <p:spPr bwMode="auto">
            <a:xfrm>
              <a:off x="1976" y="2504"/>
              <a:ext cx="112" cy="416"/>
            </a:xfrm>
            <a:prstGeom prst="line">
              <a:avLst/>
            </a:prstGeom>
            <a:noFill/>
            <a:ln w="25400">
              <a:solidFill>
                <a:srgbClr val="FFFFFF"/>
              </a:solidFill>
              <a:round/>
              <a:headEnd/>
              <a:tailEnd/>
            </a:ln>
          </p:spPr>
          <p:txBody>
            <a:bodyPr/>
            <a:lstStyle/>
            <a:p>
              <a:endParaRPr lang="en-US"/>
            </a:p>
          </p:txBody>
        </p:sp>
        <p:sp>
          <p:nvSpPr>
            <p:cNvPr id="23637" name="Line 148"/>
            <p:cNvSpPr>
              <a:spLocks noChangeShapeType="1"/>
            </p:cNvSpPr>
            <p:nvPr/>
          </p:nvSpPr>
          <p:spPr bwMode="auto">
            <a:xfrm>
              <a:off x="2080" y="2912"/>
              <a:ext cx="105" cy="112"/>
            </a:xfrm>
            <a:prstGeom prst="line">
              <a:avLst/>
            </a:prstGeom>
            <a:noFill/>
            <a:ln w="25400">
              <a:solidFill>
                <a:schemeClr val="tx1"/>
              </a:solidFill>
              <a:round/>
              <a:headEnd/>
              <a:tailEnd/>
            </a:ln>
          </p:spPr>
          <p:txBody>
            <a:bodyPr/>
            <a:lstStyle/>
            <a:p>
              <a:endParaRPr lang="en-US"/>
            </a:p>
          </p:txBody>
        </p:sp>
        <p:sp>
          <p:nvSpPr>
            <p:cNvPr id="23638" name="Line 149"/>
            <p:cNvSpPr>
              <a:spLocks noChangeShapeType="1"/>
            </p:cNvSpPr>
            <p:nvPr/>
          </p:nvSpPr>
          <p:spPr bwMode="auto">
            <a:xfrm flipV="1">
              <a:off x="2192" y="2792"/>
              <a:ext cx="120" cy="232"/>
            </a:xfrm>
            <a:prstGeom prst="line">
              <a:avLst/>
            </a:prstGeom>
            <a:noFill/>
            <a:ln w="25400">
              <a:solidFill>
                <a:srgbClr val="FFFFFF"/>
              </a:solidFill>
              <a:round/>
              <a:headEnd/>
              <a:tailEnd/>
            </a:ln>
          </p:spPr>
          <p:txBody>
            <a:bodyPr/>
            <a:lstStyle/>
            <a:p>
              <a:endParaRPr lang="en-US"/>
            </a:p>
          </p:txBody>
        </p:sp>
        <p:sp>
          <p:nvSpPr>
            <p:cNvPr id="23639" name="Line 150"/>
            <p:cNvSpPr>
              <a:spLocks noChangeShapeType="1"/>
            </p:cNvSpPr>
            <p:nvPr/>
          </p:nvSpPr>
          <p:spPr bwMode="auto">
            <a:xfrm flipV="1">
              <a:off x="2296" y="2752"/>
              <a:ext cx="96" cy="56"/>
            </a:xfrm>
            <a:prstGeom prst="line">
              <a:avLst/>
            </a:prstGeom>
            <a:noFill/>
            <a:ln w="25400">
              <a:solidFill>
                <a:srgbClr val="FFFFFF"/>
              </a:solidFill>
              <a:round/>
              <a:headEnd/>
              <a:tailEnd/>
            </a:ln>
          </p:spPr>
          <p:txBody>
            <a:bodyPr/>
            <a:lstStyle/>
            <a:p>
              <a:endParaRPr lang="en-US"/>
            </a:p>
          </p:txBody>
        </p:sp>
        <p:sp>
          <p:nvSpPr>
            <p:cNvPr id="23640" name="Line 151"/>
            <p:cNvSpPr>
              <a:spLocks noChangeShapeType="1"/>
            </p:cNvSpPr>
            <p:nvPr/>
          </p:nvSpPr>
          <p:spPr bwMode="auto">
            <a:xfrm flipV="1">
              <a:off x="2400" y="2584"/>
              <a:ext cx="88" cy="152"/>
            </a:xfrm>
            <a:prstGeom prst="line">
              <a:avLst/>
            </a:prstGeom>
            <a:noFill/>
            <a:ln w="25400">
              <a:solidFill>
                <a:schemeClr val="tx1"/>
              </a:solidFill>
              <a:round/>
              <a:headEnd/>
              <a:tailEnd/>
            </a:ln>
          </p:spPr>
          <p:txBody>
            <a:bodyPr/>
            <a:lstStyle/>
            <a:p>
              <a:endParaRPr lang="en-US"/>
            </a:p>
          </p:txBody>
        </p:sp>
        <p:sp>
          <p:nvSpPr>
            <p:cNvPr id="23641" name="Line 152"/>
            <p:cNvSpPr>
              <a:spLocks noChangeShapeType="1"/>
            </p:cNvSpPr>
            <p:nvPr/>
          </p:nvSpPr>
          <p:spPr bwMode="auto">
            <a:xfrm flipV="1">
              <a:off x="2480" y="2488"/>
              <a:ext cx="224" cy="112"/>
            </a:xfrm>
            <a:prstGeom prst="line">
              <a:avLst/>
            </a:prstGeom>
            <a:noFill/>
            <a:ln w="25400">
              <a:solidFill>
                <a:srgbClr val="FFFFFF"/>
              </a:solidFill>
              <a:round/>
              <a:headEnd/>
              <a:tailEnd/>
            </a:ln>
          </p:spPr>
          <p:txBody>
            <a:bodyPr/>
            <a:lstStyle/>
            <a:p>
              <a:endParaRPr lang="en-US"/>
            </a:p>
          </p:txBody>
        </p:sp>
        <p:sp>
          <p:nvSpPr>
            <p:cNvPr id="23642" name="Line 153"/>
            <p:cNvSpPr>
              <a:spLocks noChangeShapeType="1"/>
            </p:cNvSpPr>
            <p:nvPr/>
          </p:nvSpPr>
          <p:spPr bwMode="auto">
            <a:xfrm>
              <a:off x="2712" y="2496"/>
              <a:ext cx="80" cy="32"/>
            </a:xfrm>
            <a:prstGeom prst="line">
              <a:avLst/>
            </a:prstGeom>
            <a:noFill/>
            <a:ln w="12700">
              <a:solidFill>
                <a:srgbClr val="FFFFFF"/>
              </a:solidFill>
              <a:round/>
              <a:headEnd/>
              <a:tailEnd/>
            </a:ln>
          </p:spPr>
          <p:txBody>
            <a:bodyPr/>
            <a:lstStyle/>
            <a:p>
              <a:endParaRPr lang="en-US"/>
            </a:p>
          </p:txBody>
        </p:sp>
        <p:sp>
          <p:nvSpPr>
            <p:cNvPr id="23643" name="Freeform 154"/>
            <p:cNvSpPr>
              <a:spLocks/>
            </p:cNvSpPr>
            <p:nvPr/>
          </p:nvSpPr>
          <p:spPr bwMode="auto">
            <a:xfrm>
              <a:off x="2808" y="2432"/>
              <a:ext cx="248" cy="136"/>
            </a:xfrm>
            <a:custGeom>
              <a:avLst/>
              <a:gdLst>
                <a:gd name="T0" fmla="*/ 0 w 248"/>
                <a:gd name="T1" fmla="*/ 104 h 136"/>
                <a:gd name="T2" fmla="*/ 104 w 248"/>
                <a:gd name="T3" fmla="*/ 0 h 136"/>
                <a:gd name="T4" fmla="*/ 248 w 248"/>
                <a:gd name="T5" fmla="*/ 136 h 136"/>
                <a:gd name="T6" fmla="*/ 0 60000 65536"/>
                <a:gd name="T7" fmla="*/ 0 60000 65536"/>
                <a:gd name="T8" fmla="*/ 0 60000 65536"/>
                <a:gd name="T9" fmla="*/ 0 w 248"/>
                <a:gd name="T10" fmla="*/ 0 h 136"/>
                <a:gd name="T11" fmla="*/ 248 w 248"/>
                <a:gd name="T12" fmla="*/ 136 h 136"/>
              </a:gdLst>
              <a:ahLst/>
              <a:cxnLst>
                <a:cxn ang="T6">
                  <a:pos x="T0" y="T1"/>
                </a:cxn>
                <a:cxn ang="T7">
                  <a:pos x="T2" y="T3"/>
                </a:cxn>
                <a:cxn ang="T8">
                  <a:pos x="T4" y="T5"/>
                </a:cxn>
              </a:cxnLst>
              <a:rect l="T9" t="T10" r="T11" b="T12"/>
              <a:pathLst>
                <a:path w="248" h="136">
                  <a:moveTo>
                    <a:pt x="0" y="104"/>
                  </a:moveTo>
                  <a:lnTo>
                    <a:pt x="104" y="0"/>
                  </a:lnTo>
                  <a:lnTo>
                    <a:pt x="248" y="136"/>
                  </a:lnTo>
                </a:path>
              </a:pathLst>
            </a:custGeom>
            <a:noFill/>
            <a:ln w="25400">
              <a:solidFill>
                <a:schemeClr val="tx1"/>
              </a:solidFill>
              <a:round/>
              <a:headEnd/>
              <a:tailEnd/>
            </a:ln>
          </p:spPr>
          <p:txBody>
            <a:bodyPr/>
            <a:lstStyle/>
            <a:p>
              <a:endParaRPr lang="en-US"/>
            </a:p>
          </p:txBody>
        </p:sp>
        <p:sp>
          <p:nvSpPr>
            <p:cNvPr id="23644" name="Line 155"/>
            <p:cNvSpPr>
              <a:spLocks noChangeShapeType="1"/>
            </p:cNvSpPr>
            <p:nvPr/>
          </p:nvSpPr>
          <p:spPr bwMode="auto">
            <a:xfrm>
              <a:off x="3424" y="2240"/>
              <a:ext cx="128" cy="96"/>
            </a:xfrm>
            <a:prstGeom prst="line">
              <a:avLst/>
            </a:prstGeom>
            <a:noFill/>
            <a:ln w="25400">
              <a:solidFill>
                <a:schemeClr val="tx1"/>
              </a:solidFill>
              <a:round/>
              <a:headEnd/>
              <a:tailEnd/>
            </a:ln>
          </p:spPr>
          <p:txBody>
            <a:bodyPr/>
            <a:lstStyle/>
            <a:p>
              <a:endParaRPr lang="en-US"/>
            </a:p>
          </p:txBody>
        </p:sp>
        <p:sp>
          <p:nvSpPr>
            <p:cNvPr id="23645" name="Line 156"/>
            <p:cNvSpPr>
              <a:spLocks noChangeShapeType="1"/>
            </p:cNvSpPr>
            <p:nvPr/>
          </p:nvSpPr>
          <p:spPr bwMode="auto">
            <a:xfrm>
              <a:off x="3536" y="2328"/>
              <a:ext cx="120" cy="1"/>
            </a:xfrm>
            <a:prstGeom prst="line">
              <a:avLst/>
            </a:prstGeom>
            <a:noFill/>
            <a:ln w="12700">
              <a:solidFill>
                <a:srgbClr val="FFFFFF"/>
              </a:solidFill>
              <a:round/>
              <a:headEnd/>
              <a:tailEnd/>
            </a:ln>
          </p:spPr>
          <p:txBody>
            <a:bodyPr/>
            <a:lstStyle/>
            <a:p>
              <a:endParaRPr lang="en-US"/>
            </a:p>
          </p:txBody>
        </p:sp>
        <p:sp>
          <p:nvSpPr>
            <p:cNvPr id="23646" name="Oval 157"/>
            <p:cNvSpPr>
              <a:spLocks noChangeArrowheads="1"/>
            </p:cNvSpPr>
            <p:nvPr/>
          </p:nvSpPr>
          <p:spPr bwMode="auto">
            <a:xfrm>
              <a:off x="1936" y="2928"/>
              <a:ext cx="96" cy="88"/>
            </a:xfrm>
            <a:prstGeom prst="ellipse">
              <a:avLst/>
            </a:prstGeom>
            <a:solidFill>
              <a:schemeClr val="hlink"/>
            </a:solidFill>
            <a:ln w="25400">
              <a:solidFill>
                <a:schemeClr val="hlink"/>
              </a:solidFill>
              <a:round/>
              <a:headEnd/>
              <a:tailEnd/>
            </a:ln>
          </p:spPr>
          <p:txBody>
            <a:bodyPr/>
            <a:lstStyle/>
            <a:p>
              <a:endParaRPr lang="en-US"/>
            </a:p>
          </p:txBody>
        </p:sp>
        <p:grpSp>
          <p:nvGrpSpPr>
            <p:cNvPr id="19" name="Group 158"/>
            <p:cNvGrpSpPr>
              <a:grpSpLocks/>
            </p:cNvGrpSpPr>
            <p:nvPr/>
          </p:nvGrpSpPr>
          <p:grpSpPr bwMode="auto">
            <a:xfrm>
              <a:off x="1952" y="2592"/>
              <a:ext cx="152" cy="360"/>
              <a:chOff x="1952" y="2592"/>
              <a:chExt cx="152" cy="360"/>
            </a:xfrm>
          </p:grpSpPr>
          <p:sp>
            <p:nvSpPr>
              <p:cNvPr id="23725" name="Freeform 159"/>
              <p:cNvSpPr>
                <a:spLocks/>
              </p:cNvSpPr>
              <p:nvPr/>
            </p:nvSpPr>
            <p:spPr bwMode="auto">
              <a:xfrm>
                <a:off x="1952" y="2904"/>
                <a:ext cx="32" cy="48"/>
              </a:xfrm>
              <a:custGeom>
                <a:avLst/>
                <a:gdLst>
                  <a:gd name="T0" fmla="*/ 0 w 32"/>
                  <a:gd name="T1" fmla="*/ 40 h 48"/>
                  <a:gd name="T2" fmla="*/ 16 w 32"/>
                  <a:gd name="T3" fmla="*/ 0 h 48"/>
                  <a:gd name="T4" fmla="*/ 32 w 32"/>
                  <a:gd name="T5" fmla="*/ 8 h 48"/>
                  <a:gd name="T6" fmla="*/ 16 w 32"/>
                  <a:gd name="T7" fmla="*/ 48 h 48"/>
                  <a:gd name="T8" fmla="*/ 0 w 32"/>
                  <a:gd name="T9" fmla="*/ 4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0" y="40"/>
                    </a:moveTo>
                    <a:lnTo>
                      <a:pt x="16" y="0"/>
                    </a:lnTo>
                    <a:lnTo>
                      <a:pt x="32" y="8"/>
                    </a:lnTo>
                    <a:lnTo>
                      <a:pt x="16" y="48"/>
                    </a:lnTo>
                    <a:lnTo>
                      <a:pt x="0" y="40"/>
                    </a:lnTo>
                    <a:close/>
                  </a:path>
                </a:pathLst>
              </a:custGeom>
              <a:solidFill>
                <a:srgbClr val="FFFFFF"/>
              </a:solidFill>
              <a:ln w="9525">
                <a:solidFill>
                  <a:schemeClr val="hlink"/>
                </a:solidFill>
                <a:round/>
                <a:headEnd/>
                <a:tailEnd/>
              </a:ln>
            </p:spPr>
            <p:txBody>
              <a:bodyPr/>
              <a:lstStyle/>
              <a:p>
                <a:endParaRPr lang="en-US"/>
              </a:p>
            </p:txBody>
          </p:sp>
          <p:sp>
            <p:nvSpPr>
              <p:cNvPr id="23726" name="Freeform 160"/>
              <p:cNvSpPr>
                <a:spLocks/>
              </p:cNvSpPr>
              <p:nvPr/>
            </p:nvSpPr>
            <p:spPr bwMode="auto">
              <a:xfrm>
                <a:off x="1976" y="2840"/>
                <a:ext cx="32" cy="48"/>
              </a:xfrm>
              <a:custGeom>
                <a:avLst/>
                <a:gdLst>
                  <a:gd name="T0" fmla="*/ 0 w 32"/>
                  <a:gd name="T1" fmla="*/ 40 h 48"/>
                  <a:gd name="T2" fmla="*/ 16 w 32"/>
                  <a:gd name="T3" fmla="*/ 0 h 48"/>
                  <a:gd name="T4" fmla="*/ 32 w 32"/>
                  <a:gd name="T5" fmla="*/ 8 h 48"/>
                  <a:gd name="T6" fmla="*/ 16 w 32"/>
                  <a:gd name="T7" fmla="*/ 48 h 48"/>
                  <a:gd name="T8" fmla="*/ 0 w 32"/>
                  <a:gd name="T9" fmla="*/ 4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0" y="40"/>
                    </a:moveTo>
                    <a:lnTo>
                      <a:pt x="16" y="0"/>
                    </a:lnTo>
                    <a:lnTo>
                      <a:pt x="32" y="8"/>
                    </a:lnTo>
                    <a:lnTo>
                      <a:pt x="16" y="48"/>
                    </a:lnTo>
                    <a:lnTo>
                      <a:pt x="0" y="40"/>
                    </a:lnTo>
                    <a:close/>
                  </a:path>
                </a:pathLst>
              </a:custGeom>
              <a:solidFill>
                <a:srgbClr val="FFFFFF"/>
              </a:solidFill>
              <a:ln w="9525">
                <a:solidFill>
                  <a:schemeClr val="hlink"/>
                </a:solidFill>
                <a:round/>
                <a:headEnd/>
                <a:tailEnd/>
              </a:ln>
            </p:spPr>
            <p:txBody>
              <a:bodyPr/>
              <a:lstStyle/>
              <a:p>
                <a:endParaRPr lang="en-US"/>
              </a:p>
            </p:txBody>
          </p:sp>
          <p:sp>
            <p:nvSpPr>
              <p:cNvPr id="23727" name="Freeform 161"/>
              <p:cNvSpPr>
                <a:spLocks/>
              </p:cNvSpPr>
              <p:nvPr/>
            </p:nvSpPr>
            <p:spPr bwMode="auto">
              <a:xfrm>
                <a:off x="2000" y="2776"/>
                <a:ext cx="32" cy="40"/>
              </a:xfrm>
              <a:custGeom>
                <a:avLst/>
                <a:gdLst>
                  <a:gd name="T0" fmla="*/ 0 w 32"/>
                  <a:gd name="T1" fmla="*/ 32 h 40"/>
                  <a:gd name="T2" fmla="*/ 16 w 32"/>
                  <a:gd name="T3" fmla="*/ 0 h 40"/>
                  <a:gd name="T4" fmla="*/ 32 w 32"/>
                  <a:gd name="T5" fmla="*/ 8 h 40"/>
                  <a:gd name="T6" fmla="*/ 16 w 32"/>
                  <a:gd name="T7" fmla="*/ 40 h 40"/>
                  <a:gd name="T8" fmla="*/ 0 w 32"/>
                  <a:gd name="T9" fmla="*/ 32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32"/>
                    </a:moveTo>
                    <a:lnTo>
                      <a:pt x="16" y="0"/>
                    </a:lnTo>
                    <a:lnTo>
                      <a:pt x="32" y="8"/>
                    </a:lnTo>
                    <a:lnTo>
                      <a:pt x="16" y="40"/>
                    </a:lnTo>
                    <a:lnTo>
                      <a:pt x="0" y="32"/>
                    </a:lnTo>
                    <a:close/>
                  </a:path>
                </a:pathLst>
              </a:custGeom>
              <a:solidFill>
                <a:srgbClr val="FFFFFF"/>
              </a:solidFill>
              <a:ln w="9525">
                <a:solidFill>
                  <a:schemeClr val="hlink"/>
                </a:solidFill>
                <a:round/>
                <a:headEnd/>
                <a:tailEnd/>
              </a:ln>
            </p:spPr>
            <p:txBody>
              <a:bodyPr/>
              <a:lstStyle/>
              <a:p>
                <a:endParaRPr lang="en-US"/>
              </a:p>
            </p:txBody>
          </p:sp>
          <p:sp>
            <p:nvSpPr>
              <p:cNvPr id="23728" name="Freeform 162"/>
              <p:cNvSpPr>
                <a:spLocks/>
              </p:cNvSpPr>
              <p:nvPr/>
            </p:nvSpPr>
            <p:spPr bwMode="auto">
              <a:xfrm>
                <a:off x="2032" y="2704"/>
                <a:ext cx="24" cy="48"/>
              </a:xfrm>
              <a:custGeom>
                <a:avLst/>
                <a:gdLst>
                  <a:gd name="T0" fmla="*/ 0 w 24"/>
                  <a:gd name="T1" fmla="*/ 40 h 48"/>
                  <a:gd name="T2" fmla="*/ 8 w 24"/>
                  <a:gd name="T3" fmla="*/ 0 h 48"/>
                  <a:gd name="T4" fmla="*/ 24 w 24"/>
                  <a:gd name="T5" fmla="*/ 8 h 48"/>
                  <a:gd name="T6" fmla="*/ 16 w 24"/>
                  <a:gd name="T7" fmla="*/ 48 h 48"/>
                  <a:gd name="T8" fmla="*/ 0 w 24"/>
                  <a:gd name="T9" fmla="*/ 40 h 48"/>
                  <a:gd name="T10" fmla="*/ 0 60000 65536"/>
                  <a:gd name="T11" fmla="*/ 0 60000 65536"/>
                  <a:gd name="T12" fmla="*/ 0 60000 65536"/>
                  <a:gd name="T13" fmla="*/ 0 60000 65536"/>
                  <a:gd name="T14" fmla="*/ 0 60000 65536"/>
                  <a:gd name="T15" fmla="*/ 0 w 24"/>
                  <a:gd name="T16" fmla="*/ 0 h 48"/>
                  <a:gd name="T17" fmla="*/ 24 w 24"/>
                  <a:gd name="T18" fmla="*/ 48 h 48"/>
                </a:gdLst>
                <a:ahLst/>
                <a:cxnLst>
                  <a:cxn ang="T10">
                    <a:pos x="T0" y="T1"/>
                  </a:cxn>
                  <a:cxn ang="T11">
                    <a:pos x="T2" y="T3"/>
                  </a:cxn>
                  <a:cxn ang="T12">
                    <a:pos x="T4" y="T5"/>
                  </a:cxn>
                  <a:cxn ang="T13">
                    <a:pos x="T6" y="T7"/>
                  </a:cxn>
                  <a:cxn ang="T14">
                    <a:pos x="T8" y="T9"/>
                  </a:cxn>
                </a:cxnLst>
                <a:rect l="T15" t="T16" r="T17" b="T18"/>
                <a:pathLst>
                  <a:path w="24" h="48">
                    <a:moveTo>
                      <a:pt x="0" y="40"/>
                    </a:moveTo>
                    <a:lnTo>
                      <a:pt x="8" y="0"/>
                    </a:lnTo>
                    <a:lnTo>
                      <a:pt x="24" y="8"/>
                    </a:lnTo>
                    <a:lnTo>
                      <a:pt x="16" y="48"/>
                    </a:lnTo>
                    <a:lnTo>
                      <a:pt x="0" y="40"/>
                    </a:lnTo>
                    <a:close/>
                  </a:path>
                </a:pathLst>
              </a:custGeom>
              <a:solidFill>
                <a:srgbClr val="FFFFFF"/>
              </a:solidFill>
              <a:ln w="9525">
                <a:solidFill>
                  <a:schemeClr val="hlink"/>
                </a:solidFill>
                <a:round/>
                <a:headEnd/>
                <a:tailEnd/>
              </a:ln>
            </p:spPr>
            <p:txBody>
              <a:bodyPr/>
              <a:lstStyle/>
              <a:p>
                <a:endParaRPr lang="en-US"/>
              </a:p>
            </p:txBody>
          </p:sp>
          <p:sp>
            <p:nvSpPr>
              <p:cNvPr id="23729" name="Freeform 163"/>
              <p:cNvSpPr>
                <a:spLocks/>
              </p:cNvSpPr>
              <p:nvPr/>
            </p:nvSpPr>
            <p:spPr bwMode="auto">
              <a:xfrm>
                <a:off x="2056" y="2640"/>
                <a:ext cx="32" cy="40"/>
              </a:xfrm>
              <a:custGeom>
                <a:avLst/>
                <a:gdLst>
                  <a:gd name="T0" fmla="*/ 0 w 32"/>
                  <a:gd name="T1" fmla="*/ 32 h 40"/>
                  <a:gd name="T2" fmla="*/ 16 w 32"/>
                  <a:gd name="T3" fmla="*/ 0 h 40"/>
                  <a:gd name="T4" fmla="*/ 32 w 32"/>
                  <a:gd name="T5" fmla="*/ 8 h 40"/>
                  <a:gd name="T6" fmla="*/ 16 w 32"/>
                  <a:gd name="T7" fmla="*/ 40 h 40"/>
                  <a:gd name="T8" fmla="*/ 0 w 32"/>
                  <a:gd name="T9" fmla="*/ 32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32"/>
                    </a:moveTo>
                    <a:lnTo>
                      <a:pt x="16" y="0"/>
                    </a:lnTo>
                    <a:lnTo>
                      <a:pt x="32" y="8"/>
                    </a:lnTo>
                    <a:lnTo>
                      <a:pt x="16" y="40"/>
                    </a:lnTo>
                    <a:lnTo>
                      <a:pt x="0" y="32"/>
                    </a:lnTo>
                    <a:close/>
                  </a:path>
                </a:pathLst>
              </a:custGeom>
              <a:solidFill>
                <a:srgbClr val="FFFFFF"/>
              </a:solidFill>
              <a:ln w="9525">
                <a:solidFill>
                  <a:schemeClr val="hlink"/>
                </a:solidFill>
                <a:round/>
                <a:headEnd/>
                <a:tailEnd/>
              </a:ln>
            </p:spPr>
            <p:txBody>
              <a:bodyPr/>
              <a:lstStyle/>
              <a:p>
                <a:endParaRPr lang="en-US"/>
              </a:p>
            </p:txBody>
          </p:sp>
          <p:sp>
            <p:nvSpPr>
              <p:cNvPr id="23730" name="Freeform 164"/>
              <p:cNvSpPr>
                <a:spLocks/>
              </p:cNvSpPr>
              <p:nvPr/>
            </p:nvSpPr>
            <p:spPr bwMode="auto">
              <a:xfrm>
                <a:off x="2080" y="2592"/>
                <a:ext cx="24" cy="24"/>
              </a:xfrm>
              <a:custGeom>
                <a:avLst/>
                <a:gdLst>
                  <a:gd name="T0" fmla="*/ 0 w 24"/>
                  <a:gd name="T1" fmla="*/ 16 h 24"/>
                  <a:gd name="T2" fmla="*/ 8 w 24"/>
                  <a:gd name="T3" fmla="*/ 0 h 24"/>
                  <a:gd name="T4" fmla="*/ 24 w 24"/>
                  <a:gd name="T5" fmla="*/ 8 h 24"/>
                  <a:gd name="T6" fmla="*/ 16 w 24"/>
                  <a:gd name="T7" fmla="*/ 24 h 24"/>
                  <a:gd name="T8" fmla="*/ 0 w 24"/>
                  <a:gd name="T9" fmla="*/ 16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0" y="16"/>
                    </a:moveTo>
                    <a:lnTo>
                      <a:pt x="8" y="0"/>
                    </a:lnTo>
                    <a:lnTo>
                      <a:pt x="24" y="8"/>
                    </a:lnTo>
                    <a:lnTo>
                      <a:pt x="16" y="24"/>
                    </a:lnTo>
                    <a:lnTo>
                      <a:pt x="0" y="16"/>
                    </a:lnTo>
                    <a:close/>
                  </a:path>
                </a:pathLst>
              </a:custGeom>
              <a:solidFill>
                <a:srgbClr val="FFFFFF"/>
              </a:solidFill>
              <a:ln w="9525">
                <a:solidFill>
                  <a:schemeClr val="hlink"/>
                </a:solidFill>
                <a:round/>
                <a:headEnd/>
                <a:tailEnd/>
              </a:ln>
            </p:spPr>
            <p:txBody>
              <a:bodyPr/>
              <a:lstStyle/>
              <a:p>
                <a:endParaRPr lang="en-US"/>
              </a:p>
            </p:txBody>
          </p:sp>
        </p:grpSp>
        <p:grpSp>
          <p:nvGrpSpPr>
            <p:cNvPr id="20" name="Group 165"/>
            <p:cNvGrpSpPr>
              <a:grpSpLocks/>
            </p:cNvGrpSpPr>
            <p:nvPr/>
          </p:nvGrpSpPr>
          <p:grpSpPr bwMode="auto">
            <a:xfrm>
              <a:off x="2192" y="2312"/>
              <a:ext cx="104" cy="248"/>
              <a:chOff x="2192" y="2312"/>
              <a:chExt cx="104" cy="248"/>
            </a:xfrm>
          </p:grpSpPr>
          <p:sp>
            <p:nvSpPr>
              <p:cNvPr id="23721" name="Freeform 166"/>
              <p:cNvSpPr>
                <a:spLocks/>
              </p:cNvSpPr>
              <p:nvPr/>
            </p:nvSpPr>
            <p:spPr bwMode="auto">
              <a:xfrm>
                <a:off x="2192" y="2312"/>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22" name="Freeform 167"/>
              <p:cNvSpPr>
                <a:spLocks/>
              </p:cNvSpPr>
              <p:nvPr/>
            </p:nvSpPr>
            <p:spPr bwMode="auto">
              <a:xfrm>
                <a:off x="2216" y="2376"/>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23" name="Freeform 168"/>
              <p:cNvSpPr>
                <a:spLocks/>
              </p:cNvSpPr>
              <p:nvPr/>
            </p:nvSpPr>
            <p:spPr bwMode="auto">
              <a:xfrm>
                <a:off x="2240" y="2448"/>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24" name="Freeform 169"/>
              <p:cNvSpPr>
                <a:spLocks/>
              </p:cNvSpPr>
              <p:nvPr/>
            </p:nvSpPr>
            <p:spPr bwMode="auto">
              <a:xfrm>
                <a:off x="2264" y="2512"/>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grpSp>
        <p:grpSp>
          <p:nvGrpSpPr>
            <p:cNvPr id="21" name="Group 170"/>
            <p:cNvGrpSpPr>
              <a:grpSpLocks/>
            </p:cNvGrpSpPr>
            <p:nvPr/>
          </p:nvGrpSpPr>
          <p:grpSpPr bwMode="auto">
            <a:xfrm>
              <a:off x="2280" y="2592"/>
              <a:ext cx="136" cy="208"/>
              <a:chOff x="2280" y="2592"/>
              <a:chExt cx="136" cy="208"/>
            </a:xfrm>
          </p:grpSpPr>
          <p:sp>
            <p:nvSpPr>
              <p:cNvPr id="23717" name="Freeform 171"/>
              <p:cNvSpPr>
                <a:spLocks/>
              </p:cNvSpPr>
              <p:nvPr/>
            </p:nvSpPr>
            <p:spPr bwMode="auto">
              <a:xfrm>
                <a:off x="2280" y="2592"/>
                <a:ext cx="32" cy="40"/>
              </a:xfrm>
              <a:custGeom>
                <a:avLst/>
                <a:gdLst>
                  <a:gd name="T0" fmla="*/ 16 w 32"/>
                  <a:gd name="T1" fmla="*/ 0 h 40"/>
                  <a:gd name="T2" fmla="*/ 32 w 32"/>
                  <a:gd name="T3" fmla="*/ 32 h 40"/>
                  <a:gd name="T4" fmla="*/ 16 w 32"/>
                  <a:gd name="T5" fmla="*/ 40 h 40"/>
                  <a:gd name="T6" fmla="*/ 0 w 32"/>
                  <a:gd name="T7" fmla="*/ 8 h 40"/>
                  <a:gd name="T8" fmla="*/ 16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16" y="0"/>
                    </a:moveTo>
                    <a:lnTo>
                      <a:pt x="32" y="32"/>
                    </a:lnTo>
                    <a:lnTo>
                      <a:pt x="16" y="40"/>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18" name="Freeform 172"/>
              <p:cNvSpPr>
                <a:spLocks/>
              </p:cNvSpPr>
              <p:nvPr/>
            </p:nvSpPr>
            <p:spPr bwMode="auto">
              <a:xfrm>
                <a:off x="2312" y="2656"/>
                <a:ext cx="40" cy="40"/>
              </a:xfrm>
              <a:custGeom>
                <a:avLst/>
                <a:gdLst>
                  <a:gd name="T0" fmla="*/ 16 w 40"/>
                  <a:gd name="T1" fmla="*/ 0 h 40"/>
                  <a:gd name="T2" fmla="*/ 40 w 40"/>
                  <a:gd name="T3" fmla="*/ 32 h 40"/>
                  <a:gd name="T4" fmla="*/ 24 w 40"/>
                  <a:gd name="T5" fmla="*/ 40 h 40"/>
                  <a:gd name="T6" fmla="*/ 0 w 40"/>
                  <a:gd name="T7" fmla="*/ 8 h 40"/>
                  <a:gd name="T8" fmla="*/ 16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16" y="0"/>
                    </a:moveTo>
                    <a:lnTo>
                      <a:pt x="40" y="32"/>
                    </a:lnTo>
                    <a:lnTo>
                      <a:pt x="24" y="40"/>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19" name="Freeform 173"/>
              <p:cNvSpPr>
                <a:spLocks/>
              </p:cNvSpPr>
              <p:nvPr/>
            </p:nvSpPr>
            <p:spPr bwMode="auto">
              <a:xfrm>
                <a:off x="2352" y="2712"/>
                <a:ext cx="40" cy="48"/>
              </a:xfrm>
              <a:custGeom>
                <a:avLst/>
                <a:gdLst>
                  <a:gd name="T0" fmla="*/ 16 w 40"/>
                  <a:gd name="T1" fmla="*/ 0 h 48"/>
                  <a:gd name="T2" fmla="*/ 40 w 40"/>
                  <a:gd name="T3" fmla="*/ 40 h 48"/>
                  <a:gd name="T4" fmla="*/ 24 w 40"/>
                  <a:gd name="T5" fmla="*/ 48 h 48"/>
                  <a:gd name="T6" fmla="*/ 0 w 40"/>
                  <a:gd name="T7" fmla="*/ 8 h 48"/>
                  <a:gd name="T8" fmla="*/ 16 w 40"/>
                  <a:gd name="T9" fmla="*/ 0 h 48"/>
                  <a:gd name="T10" fmla="*/ 0 60000 65536"/>
                  <a:gd name="T11" fmla="*/ 0 60000 65536"/>
                  <a:gd name="T12" fmla="*/ 0 60000 65536"/>
                  <a:gd name="T13" fmla="*/ 0 60000 65536"/>
                  <a:gd name="T14" fmla="*/ 0 60000 65536"/>
                  <a:gd name="T15" fmla="*/ 0 w 40"/>
                  <a:gd name="T16" fmla="*/ 0 h 48"/>
                  <a:gd name="T17" fmla="*/ 40 w 40"/>
                  <a:gd name="T18" fmla="*/ 48 h 48"/>
                </a:gdLst>
                <a:ahLst/>
                <a:cxnLst>
                  <a:cxn ang="T10">
                    <a:pos x="T0" y="T1"/>
                  </a:cxn>
                  <a:cxn ang="T11">
                    <a:pos x="T2" y="T3"/>
                  </a:cxn>
                  <a:cxn ang="T12">
                    <a:pos x="T4" y="T5"/>
                  </a:cxn>
                  <a:cxn ang="T13">
                    <a:pos x="T6" y="T7"/>
                  </a:cxn>
                  <a:cxn ang="T14">
                    <a:pos x="T8" y="T9"/>
                  </a:cxn>
                </a:cxnLst>
                <a:rect l="T15" t="T16" r="T17" b="T18"/>
                <a:pathLst>
                  <a:path w="40" h="48">
                    <a:moveTo>
                      <a:pt x="16" y="0"/>
                    </a:moveTo>
                    <a:lnTo>
                      <a:pt x="40" y="40"/>
                    </a:lnTo>
                    <a:lnTo>
                      <a:pt x="24"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20" name="Freeform 174"/>
              <p:cNvSpPr>
                <a:spLocks/>
              </p:cNvSpPr>
              <p:nvPr/>
            </p:nvSpPr>
            <p:spPr bwMode="auto">
              <a:xfrm>
                <a:off x="2392" y="2776"/>
                <a:ext cx="24" cy="24"/>
              </a:xfrm>
              <a:custGeom>
                <a:avLst/>
                <a:gdLst>
                  <a:gd name="T0" fmla="*/ 16 w 24"/>
                  <a:gd name="T1" fmla="*/ 0 h 24"/>
                  <a:gd name="T2" fmla="*/ 24 w 24"/>
                  <a:gd name="T3" fmla="*/ 16 h 24"/>
                  <a:gd name="T4" fmla="*/ 8 w 24"/>
                  <a:gd name="T5" fmla="*/ 24 h 24"/>
                  <a:gd name="T6" fmla="*/ 0 w 24"/>
                  <a:gd name="T7" fmla="*/ 8 h 24"/>
                  <a:gd name="T8" fmla="*/ 16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6" y="0"/>
                    </a:moveTo>
                    <a:lnTo>
                      <a:pt x="24" y="16"/>
                    </a:lnTo>
                    <a:lnTo>
                      <a:pt x="8" y="24"/>
                    </a:lnTo>
                    <a:lnTo>
                      <a:pt x="0" y="8"/>
                    </a:lnTo>
                    <a:lnTo>
                      <a:pt x="16" y="0"/>
                    </a:lnTo>
                    <a:close/>
                  </a:path>
                </a:pathLst>
              </a:custGeom>
              <a:solidFill>
                <a:srgbClr val="FFFFFF"/>
              </a:solidFill>
              <a:ln w="9525">
                <a:solidFill>
                  <a:schemeClr val="hlink"/>
                </a:solidFill>
                <a:round/>
                <a:headEnd/>
                <a:tailEnd/>
              </a:ln>
            </p:spPr>
            <p:txBody>
              <a:bodyPr/>
              <a:lstStyle/>
              <a:p>
                <a:endParaRPr lang="en-US"/>
              </a:p>
            </p:txBody>
          </p:sp>
        </p:grpSp>
        <p:grpSp>
          <p:nvGrpSpPr>
            <p:cNvPr id="22" name="Group 175"/>
            <p:cNvGrpSpPr>
              <a:grpSpLocks/>
            </p:cNvGrpSpPr>
            <p:nvPr/>
          </p:nvGrpSpPr>
          <p:grpSpPr bwMode="auto">
            <a:xfrm>
              <a:off x="2416" y="2824"/>
              <a:ext cx="112" cy="240"/>
              <a:chOff x="2416" y="2824"/>
              <a:chExt cx="112" cy="240"/>
            </a:xfrm>
          </p:grpSpPr>
          <p:sp>
            <p:nvSpPr>
              <p:cNvPr id="23713" name="Freeform 176"/>
              <p:cNvSpPr>
                <a:spLocks/>
              </p:cNvSpPr>
              <p:nvPr/>
            </p:nvSpPr>
            <p:spPr bwMode="auto">
              <a:xfrm>
                <a:off x="2416" y="2824"/>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14" name="Freeform 177"/>
              <p:cNvSpPr>
                <a:spLocks/>
              </p:cNvSpPr>
              <p:nvPr/>
            </p:nvSpPr>
            <p:spPr bwMode="auto">
              <a:xfrm>
                <a:off x="2440" y="2888"/>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15" name="Freeform 178"/>
              <p:cNvSpPr>
                <a:spLocks/>
              </p:cNvSpPr>
              <p:nvPr/>
            </p:nvSpPr>
            <p:spPr bwMode="auto">
              <a:xfrm>
                <a:off x="2472" y="2960"/>
                <a:ext cx="32" cy="40"/>
              </a:xfrm>
              <a:custGeom>
                <a:avLst/>
                <a:gdLst>
                  <a:gd name="T0" fmla="*/ 16 w 32"/>
                  <a:gd name="T1" fmla="*/ 0 h 40"/>
                  <a:gd name="T2" fmla="*/ 32 w 32"/>
                  <a:gd name="T3" fmla="*/ 32 h 40"/>
                  <a:gd name="T4" fmla="*/ 16 w 32"/>
                  <a:gd name="T5" fmla="*/ 40 h 40"/>
                  <a:gd name="T6" fmla="*/ 0 w 32"/>
                  <a:gd name="T7" fmla="*/ 8 h 40"/>
                  <a:gd name="T8" fmla="*/ 16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16" y="0"/>
                    </a:moveTo>
                    <a:lnTo>
                      <a:pt x="32" y="32"/>
                    </a:lnTo>
                    <a:lnTo>
                      <a:pt x="16" y="40"/>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16" name="Freeform 179"/>
              <p:cNvSpPr>
                <a:spLocks/>
              </p:cNvSpPr>
              <p:nvPr/>
            </p:nvSpPr>
            <p:spPr bwMode="auto">
              <a:xfrm>
                <a:off x="2496" y="3024"/>
                <a:ext cx="32" cy="40"/>
              </a:xfrm>
              <a:custGeom>
                <a:avLst/>
                <a:gdLst>
                  <a:gd name="T0" fmla="*/ 16 w 32"/>
                  <a:gd name="T1" fmla="*/ 0 h 40"/>
                  <a:gd name="T2" fmla="*/ 32 w 32"/>
                  <a:gd name="T3" fmla="*/ 32 h 40"/>
                  <a:gd name="T4" fmla="*/ 16 w 32"/>
                  <a:gd name="T5" fmla="*/ 40 h 40"/>
                  <a:gd name="T6" fmla="*/ 0 w 32"/>
                  <a:gd name="T7" fmla="*/ 8 h 40"/>
                  <a:gd name="T8" fmla="*/ 16 w 32"/>
                  <a:gd name="T9" fmla="*/ 0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16" y="0"/>
                    </a:moveTo>
                    <a:lnTo>
                      <a:pt x="32" y="32"/>
                    </a:lnTo>
                    <a:lnTo>
                      <a:pt x="16" y="40"/>
                    </a:lnTo>
                    <a:lnTo>
                      <a:pt x="0" y="8"/>
                    </a:lnTo>
                    <a:lnTo>
                      <a:pt x="16" y="0"/>
                    </a:lnTo>
                    <a:close/>
                  </a:path>
                </a:pathLst>
              </a:custGeom>
              <a:solidFill>
                <a:srgbClr val="FFFFFF"/>
              </a:solidFill>
              <a:ln w="9525">
                <a:solidFill>
                  <a:schemeClr val="hlink"/>
                </a:solidFill>
                <a:round/>
                <a:headEnd/>
                <a:tailEnd/>
              </a:ln>
            </p:spPr>
            <p:txBody>
              <a:bodyPr/>
              <a:lstStyle/>
              <a:p>
                <a:endParaRPr lang="en-US"/>
              </a:p>
            </p:txBody>
          </p:sp>
        </p:grpSp>
        <p:grpSp>
          <p:nvGrpSpPr>
            <p:cNvPr id="23" name="Group 180"/>
            <p:cNvGrpSpPr>
              <a:grpSpLocks/>
            </p:cNvGrpSpPr>
            <p:nvPr/>
          </p:nvGrpSpPr>
          <p:grpSpPr bwMode="auto">
            <a:xfrm>
              <a:off x="2512" y="3088"/>
              <a:ext cx="112" cy="216"/>
              <a:chOff x="2512" y="3088"/>
              <a:chExt cx="112" cy="216"/>
            </a:xfrm>
          </p:grpSpPr>
          <p:sp>
            <p:nvSpPr>
              <p:cNvPr id="23709" name="Freeform 181"/>
              <p:cNvSpPr>
                <a:spLocks/>
              </p:cNvSpPr>
              <p:nvPr/>
            </p:nvSpPr>
            <p:spPr bwMode="auto">
              <a:xfrm>
                <a:off x="2512" y="3088"/>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10" name="Freeform 182"/>
              <p:cNvSpPr>
                <a:spLocks/>
              </p:cNvSpPr>
              <p:nvPr/>
            </p:nvSpPr>
            <p:spPr bwMode="auto">
              <a:xfrm>
                <a:off x="2544" y="3152"/>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11" name="Freeform 183"/>
              <p:cNvSpPr>
                <a:spLocks/>
              </p:cNvSpPr>
              <p:nvPr/>
            </p:nvSpPr>
            <p:spPr bwMode="auto">
              <a:xfrm>
                <a:off x="2568" y="3216"/>
                <a:ext cx="32" cy="48"/>
              </a:xfrm>
              <a:custGeom>
                <a:avLst/>
                <a:gdLst>
                  <a:gd name="T0" fmla="*/ 16 w 32"/>
                  <a:gd name="T1" fmla="*/ 0 h 48"/>
                  <a:gd name="T2" fmla="*/ 32 w 32"/>
                  <a:gd name="T3" fmla="*/ 40 h 48"/>
                  <a:gd name="T4" fmla="*/ 16 w 32"/>
                  <a:gd name="T5" fmla="*/ 48 h 48"/>
                  <a:gd name="T6" fmla="*/ 0 w 32"/>
                  <a:gd name="T7" fmla="*/ 8 h 48"/>
                  <a:gd name="T8" fmla="*/ 16 w 32"/>
                  <a:gd name="T9" fmla="*/ 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16" y="0"/>
                    </a:moveTo>
                    <a:lnTo>
                      <a:pt x="32" y="40"/>
                    </a:lnTo>
                    <a:lnTo>
                      <a:pt x="16" y="48"/>
                    </a:lnTo>
                    <a:lnTo>
                      <a:pt x="0" y="8"/>
                    </a:lnTo>
                    <a:lnTo>
                      <a:pt x="16" y="0"/>
                    </a:lnTo>
                    <a:close/>
                  </a:path>
                </a:pathLst>
              </a:custGeom>
              <a:solidFill>
                <a:srgbClr val="FFFFFF"/>
              </a:solidFill>
              <a:ln w="9525">
                <a:solidFill>
                  <a:schemeClr val="hlink"/>
                </a:solidFill>
                <a:round/>
                <a:headEnd/>
                <a:tailEnd/>
              </a:ln>
            </p:spPr>
            <p:txBody>
              <a:bodyPr/>
              <a:lstStyle/>
              <a:p>
                <a:endParaRPr lang="en-US"/>
              </a:p>
            </p:txBody>
          </p:sp>
          <p:sp>
            <p:nvSpPr>
              <p:cNvPr id="23712" name="Freeform 184"/>
              <p:cNvSpPr>
                <a:spLocks/>
              </p:cNvSpPr>
              <p:nvPr/>
            </p:nvSpPr>
            <p:spPr bwMode="auto">
              <a:xfrm>
                <a:off x="2600" y="3288"/>
                <a:ext cx="24" cy="16"/>
              </a:xfrm>
              <a:custGeom>
                <a:avLst/>
                <a:gdLst>
                  <a:gd name="T0" fmla="*/ 16 w 24"/>
                  <a:gd name="T1" fmla="*/ 0 h 16"/>
                  <a:gd name="T2" fmla="*/ 24 w 24"/>
                  <a:gd name="T3" fmla="*/ 8 h 16"/>
                  <a:gd name="T4" fmla="*/ 8 w 24"/>
                  <a:gd name="T5" fmla="*/ 16 h 16"/>
                  <a:gd name="T6" fmla="*/ 0 w 24"/>
                  <a:gd name="T7" fmla="*/ 8 h 16"/>
                  <a:gd name="T8" fmla="*/ 16 w 24"/>
                  <a:gd name="T9" fmla="*/ 0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16" y="0"/>
                    </a:moveTo>
                    <a:lnTo>
                      <a:pt x="24" y="8"/>
                    </a:lnTo>
                    <a:lnTo>
                      <a:pt x="8" y="16"/>
                    </a:lnTo>
                    <a:lnTo>
                      <a:pt x="0" y="8"/>
                    </a:lnTo>
                    <a:lnTo>
                      <a:pt x="16" y="0"/>
                    </a:lnTo>
                    <a:close/>
                  </a:path>
                </a:pathLst>
              </a:custGeom>
              <a:solidFill>
                <a:srgbClr val="FFFFFF"/>
              </a:solidFill>
              <a:ln w="9525">
                <a:solidFill>
                  <a:schemeClr val="hlink"/>
                </a:solidFill>
                <a:round/>
                <a:headEnd/>
                <a:tailEnd/>
              </a:ln>
            </p:spPr>
            <p:txBody>
              <a:bodyPr/>
              <a:lstStyle/>
              <a:p>
                <a:endParaRPr lang="en-US"/>
              </a:p>
            </p:txBody>
          </p:sp>
        </p:grpSp>
        <p:grpSp>
          <p:nvGrpSpPr>
            <p:cNvPr id="24" name="Group 185"/>
            <p:cNvGrpSpPr>
              <a:grpSpLocks/>
            </p:cNvGrpSpPr>
            <p:nvPr/>
          </p:nvGrpSpPr>
          <p:grpSpPr bwMode="auto">
            <a:xfrm>
              <a:off x="2624" y="3304"/>
              <a:ext cx="96" cy="80"/>
              <a:chOff x="2624" y="3304"/>
              <a:chExt cx="96" cy="80"/>
            </a:xfrm>
          </p:grpSpPr>
          <p:sp>
            <p:nvSpPr>
              <p:cNvPr id="23707" name="Freeform 186"/>
              <p:cNvSpPr>
                <a:spLocks/>
              </p:cNvSpPr>
              <p:nvPr/>
            </p:nvSpPr>
            <p:spPr bwMode="auto">
              <a:xfrm>
                <a:off x="2624" y="330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noFill/>
                <a:round/>
                <a:headEnd/>
                <a:tailEnd/>
              </a:ln>
            </p:spPr>
            <p:txBody>
              <a:bodyPr/>
              <a:lstStyle/>
              <a:p>
                <a:endParaRPr lang="en-US"/>
              </a:p>
            </p:txBody>
          </p:sp>
          <p:sp>
            <p:nvSpPr>
              <p:cNvPr id="23708" name="Freeform 187"/>
              <p:cNvSpPr>
                <a:spLocks/>
              </p:cNvSpPr>
              <p:nvPr/>
            </p:nvSpPr>
            <p:spPr bwMode="auto">
              <a:xfrm>
                <a:off x="2680" y="3344"/>
                <a:ext cx="40" cy="40"/>
              </a:xfrm>
              <a:custGeom>
                <a:avLst/>
                <a:gdLst>
                  <a:gd name="T0" fmla="*/ 8 w 40"/>
                  <a:gd name="T1" fmla="*/ 0 h 40"/>
                  <a:gd name="T2" fmla="*/ 40 w 40"/>
                  <a:gd name="T3" fmla="*/ 24 h 40"/>
                  <a:gd name="T4" fmla="*/ 32 w 40"/>
                  <a:gd name="T5" fmla="*/ 40 h 40"/>
                  <a:gd name="T6" fmla="*/ 0 w 40"/>
                  <a:gd name="T7" fmla="*/ 16 h 40"/>
                  <a:gd name="T8" fmla="*/ 8 w 40"/>
                  <a:gd name="T9" fmla="*/ 0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8" y="0"/>
                    </a:moveTo>
                    <a:lnTo>
                      <a:pt x="40" y="24"/>
                    </a:lnTo>
                    <a:lnTo>
                      <a:pt x="32" y="40"/>
                    </a:lnTo>
                    <a:lnTo>
                      <a:pt x="0" y="16"/>
                    </a:lnTo>
                    <a:lnTo>
                      <a:pt x="8" y="0"/>
                    </a:lnTo>
                    <a:close/>
                  </a:path>
                </a:pathLst>
              </a:custGeom>
              <a:solidFill>
                <a:srgbClr val="FFFFFF"/>
              </a:solidFill>
              <a:ln w="9525">
                <a:noFill/>
                <a:round/>
                <a:headEnd/>
                <a:tailEnd/>
              </a:ln>
            </p:spPr>
            <p:txBody>
              <a:bodyPr/>
              <a:lstStyle/>
              <a:p>
                <a:endParaRPr lang="en-US"/>
              </a:p>
            </p:txBody>
          </p:sp>
        </p:grpSp>
        <p:grpSp>
          <p:nvGrpSpPr>
            <p:cNvPr id="25" name="Group 188"/>
            <p:cNvGrpSpPr>
              <a:grpSpLocks/>
            </p:cNvGrpSpPr>
            <p:nvPr/>
          </p:nvGrpSpPr>
          <p:grpSpPr bwMode="auto">
            <a:xfrm>
              <a:off x="2744" y="3352"/>
              <a:ext cx="112" cy="64"/>
              <a:chOff x="2744" y="3352"/>
              <a:chExt cx="112" cy="64"/>
            </a:xfrm>
          </p:grpSpPr>
          <p:sp>
            <p:nvSpPr>
              <p:cNvPr id="23705" name="Freeform 189"/>
              <p:cNvSpPr>
                <a:spLocks/>
              </p:cNvSpPr>
              <p:nvPr/>
            </p:nvSpPr>
            <p:spPr bwMode="auto">
              <a:xfrm>
                <a:off x="2744" y="3384"/>
                <a:ext cx="40" cy="32"/>
              </a:xfrm>
              <a:custGeom>
                <a:avLst/>
                <a:gdLst>
                  <a:gd name="T0" fmla="*/ 0 w 40"/>
                  <a:gd name="T1" fmla="*/ 16 h 32"/>
                  <a:gd name="T2" fmla="*/ 32 w 40"/>
                  <a:gd name="T3" fmla="*/ 0 h 32"/>
                  <a:gd name="T4" fmla="*/ 40 w 40"/>
                  <a:gd name="T5" fmla="*/ 16 h 32"/>
                  <a:gd name="T6" fmla="*/ 8 w 40"/>
                  <a:gd name="T7" fmla="*/ 32 h 32"/>
                  <a:gd name="T8" fmla="*/ 0 w 40"/>
                  <a:gd name="T9" fmla="*/ 16 h 32"/>
                  <a:gd name="T10" fmla="*/ 0 60000 65536"/>
                  <a:gd name="T11" fmla="*/ 0 60000 65536"/>
                  <a:gd name="T12" fmla="*/ 0 60000 65536"/>
                  <a:gd name="T13" fmla="*/ 0 60000 65536"/>
                  <a:gd name="T14" fmla="*/ 0 60000 65536"/>
                  <a:gd name="T15" fmla="*/ 0 w 40"/>
                  <a:gd name="T16" fmla="*/ 0 h 32"/>
                  <a:gd name="T17" fmla="*/ 40 w 40"/>
                  <a:gd name="T18" fmla="*/ 32 h 32"/>
                </a:gdLst>
                <a:ahLst/>
                <a:cxnLst>
                  <a:cxn ang="T10">
                    <a:pos x="T0" y="T1"/>
                  </a:cxn>
                  <a:cxn ang="T11">
                    <a:pos x="T2" y="T3"/>
                  </a:cxn>
                  <a:cxn ang="T12">
                    <a:pos x="T4" y="T5"/>
                  </a:cxn>
                  <a:cxn ang="T13">
                    <a:pos x="T6" y="T7"/>
                  </a:cxn>
                  <a:cxn ang="T14">
                    <a:pos x="T8" y="T9"/>
                  </a:cxn>
                </a:cxnLst>
                <a:rect l="T15" t="T16" r="T17" b="T18"/>
                <a:pathLst>
                  <a:path w="40" h="32">
                    <a:moveTo>
                      <a:pt x="0" y="16"/>
                    </a:moveTo>
                    <a:lnTo>
                      <a:pt x="32" y="0"/>
                    </a:lnTo>
                    <a:lnTo>
                      <a:pt x="40" y="16"/>
                    </a:lnTo>
                    <a:lnTo>
                      <a:pt x="8" y="32"/>
                    </a:lnTo>
                    <a:lnTo>
                      <a:pt x="0" y="16"/>
                    </a:lnTo>
                    <a:close/>
                  </a:path>
                </a:pathLst>
              </a:custGeom>
              <a:solidFill>
                <a:srgbClr val="FFFFFF"/>
              </a:solidFill>
              <a:ln w="9525">
                <a:noFill/>
                <a:round/>
                <a:headEnd/>
                <a:tailEnd/>
              </a:ln>
            </p:spPr>
            <p:txBody>
              <a:bodyPr/>
              <a:lstStyle/>
              <a:p>
                <a:endParaRPr lang="en-US"/>
              </a:p>
            </p:txBody>
          </p:sp>
          <p:sp>
            <p:nvSpPr>
              <p:cNvPr id="23706" name="Freeform 190"/>
              <p:cNvSpPr>
                <a:spLocks/>
              </p:cNvSpPr>
              <p:nvPr/>
            </p:nvSpPr>
            <p:spPr bwMode="auto">
              <a:xfrm>
                <a:off x="2808" y="3352"/>
                <a:ext cx="48" cy="32"/>
              </a:xfrm>
              <a:custGeom>
                <a:avLst/>
                <a:gdLst>
                  <a:gd name="T0" fmla="*/ 0 w 48"/>
                  <a:gd name="T1" fmla="*/ 16 h 32"/>
                  <a:gd name="T2" fmla="*/ 40 w 48"/>
                  <a:gd name="T3" fmla="*/ 0 h 32"/>
                  <a:gd name="T4" fmla="*/ 48 w 48"/>
                  <a:gd name="T5" fmla="*/ 16 h 32"/>
                  <a:gd name="T6" fmla="*/ 8 w 48"/>
                  <a:gd name="T7" fmla="*/ 32 h 32"/>
                  <a:gd name="T8" fmla="*/ 0 w 48"/>
                  <a:gd name="T9" fmla="*/ 16 h 32"/>
                  <a:gd name="T10" fmla="*/ 0 60000 65536"/>
                  <a:gd name="T11" fmla="*/ 0 60000 65536"/>
                  <a:gd name="T12" fmla="*/ 0 60000 65536"/>
                  <a:gd name="T13" fmla="*/ 0 60000 65536"/>
                  <a:gd name="T14" fmla="*/ 0 60000 65536"/>
                  <a:gd name="T15" fmla="*/ 0 w 48"/>
                  <a:gd name="T16" fmla="*/ 0 h 32"/>
                  <a:gd name="T17" fmla="*/ 48 w 48"/>
                  <a:gd name="T18" fmla="*/ 32 h 32"/>
                </a:gdLst>
                <a:ahLst/>
                <a:cxnLst>
                  <a:cxn ang="T10">
                    <a:pos x="T0" y="T1"/>
                  </a:cxn>
                  <a:cxn ang="T11">
                    <a:pos x="T2" y="T3"/>
                  </a:cxn>
                  <a:cxn ang="T12">
                    <a:pos x="T4" y="T5"/>
                  </a:cxn>
                  <a:cxn ang="T13">
                    <a:pos x="T6" y="T7"/>
                  </a:cxn>
                  <a:cxn ang="T14">
                    <a:pos x="T8" y="T9"/>
                  </a:cxn>
                </a:cxnLst>
                <a:rect l="T15" t="T16" r="T17" b="T18"/>
                <a:pathLst>
                  <a:path w="48" h="32">
                    <a:moveTo>
                      <a:pt x="0" y="16"/>
                    </a:moveTo>
                    <a:lnTo>
                      <a:pt x="40" y="0"/>
                    </a:lnTo>
                    <a:lnTo>
                      <a:pt x="48" y="16"/>
                    </a:lnTo>
                    <a:lnTo>
                      <a:pt x="8" y="32"/>
                    </a:lnTo>
                    <a:lnTo>
                      <a:pt x="0" y="16"/>
                    </a:lnTo>
                    <a:close/>
                  </a:path>
                </a:pathLst>
              </a:custGeom>
              <a:solidFill>
                <a:srgbClr val="FFFFFF"/>
              </a:solidFill>
              <a:ln w="9525">
                <a:noFill/>
                <a:round/>
                <a:headEnd/>
                <a:tailEnd/>
              </a:ln>
            </p:spPr>
            <p:txBody>
              <a:bodyPr/>
              <a:lstStyle/>
              <a:p>
                <a:endParaRPr lang="en-US"/>
              </a:p>
            </p:txBody>
          </p:sp>
        </p:grpSp>
        <p:sp>
          <p:nvSpPr>
            <p:cNvPr id="23654" name="Line 191"/>
            <p:cNvSpPr>
              <a:spLocks noChangeShapeType="1"/>
            </p:cNvSpPr>
            <p:nvPr/>
          </p:nvSpPr>
          <p:spPr bwMode="auto">
            <a:xfrm>
              <a:off x="2832" y="3352"/>
              <a:ext cx="136" cy="56"/>
            </a:xfrm>
            <a:prstGeom prst="line">
              <a:avLst/>
            </a:prstGeom>
            <a:noFill/>
            <a:ln w="12700">
              <a:solidFill>
                <a:srgbClr val="FFFFFF"/>
              </a:solidFill>
              <a:round/>
              <a:headEnd/>
              <a:tailEnd/>
            </a:ln>
          </p:spPr>
          <p:txBody>
            <a:bodyPr/>
            <a:lstStyle/>
            <a:p>
              <a:endParaRPr lang="en-US"/>
            </a:p>
          </p:txBody>
        </p:sp>
        <p:grpSp>
          <p:nvGrpSpPr>
            <p:cNvPr id="26" name="Group 192"/>
            <p:cNvGrpSpPr>
              <a:grpSpLocks/>
            </p:cNvGrpSpPr>
            <p:nvPr/>
          </p:nvGrpSpPr>
          <p:grpSpPr bwMode="auto">
            <a:xfrm>
              <a:off x="2976" y="3360"/>
              <a:ext cx="624" cy="48"/>
              <a:chOff x="2976" y="3360"/>
              <a:chExt cx="624" cy="48"/>
            </a:xfrm>
          </p:grpSpPr>
          <p:sp>
            <p:nvSpPr>
              <p:cNvPr id="23696" name="Freeform 193"/>
              <p:cNvSpPr>
                <a:spLocks/>
              </p:cNvSpPr>
              <p:nvPr/>
            </p:nvSpPr>
            <p:spPr bwMode="auto">
              <a:xfrm>
                <a:off x="2976" y="3392"/>
                <a:ext cx="48" cy="16"/>
              </a:xfrm>
              <a:custGeom>
                <a:avLst/>
                <a:gdLst>
                  <a:gd name="T0" fmla="*/ 0 w 48"/>
                  <a:gd name="T1" fmla="*/ 0 h 16"/>
                  <a:gd name="T2" fmla="*/ 40 w 48"/>
                  <a:gd name="T3" fmla="*/ 0 h 16"/>
                  <a:gd name="T4" fmla="*/ 48 w 48"/>
                  <a:gd name="T5" fmla="*/ 16 h 16"/>
                  <a:gd name="T6" fmla="*/ 8 w 48"/>
                  <a:gd name="T7" fmla="*/ 16 h 16"/>
                  <a:gd name="T8" fmla="*/ 0 w 48"/>
                  <a:gd name="T9" fmla="*/ 0 h 16"/>
                  <a:gd name="T10" fmla="*/ 0 60000 65536"/>
                  <a:gd name="T11" fmla="*/ 0 60000 65536"/>
                  <a:gd name="T12" fmla="*/ 0 60000 65536"/>
                  <a:gd name="T13" fmla="*/ 0 60000 65536"/>
                  <a:gd name="T14" fmla="*/ 0 60000 65536"/>
                  <a:gd name="T15" fmla="*/ 0 w 48"/>
                  <a:gd name="T16" fmla="*/ 0 h 16"/>
                  <a:gd name="T17" fmla="*/ 48 w 48"/>
                  <a:gd name="T18" fmla="*/ 16 h 16"/>
                </a:gdLst>
                <a:ahLst/>
                <a:cxnLst>
                  <a:cxn ang="T10">
                    <a:pos x="T0" y="T1"/>
                  </a:cxn>
                  <a:cxn ang="T11">
                    <a:pos x="T2" y="T3"/>
                  </a:cxn>
                  <a:cxn ang="T12">
                    <a:pos x="T4" y="T5"/>
                  </a:cxn>
                  <a:cxn ang="T13">
                    <a:pos x="T6" y="T7"/>
                  </a:cxn>
                  <a:cxn ang="T14">
                    <a:pos x="T8" y="T9"/>
                  </a:cxn>
                </a:cxnLst>
                <a:rect l="T15" t="T16" r="T17" b="T18"/>
                <a:pathLst>
                  <a:path w="48" h="16">
                    <a:moveTo>
                      <a:pt x="0" y="0"/>
                    </a:moveTo>
                    <a:lnTo>
                      <a:pt x="40" y="0"/>
                    </a:lnTo>
                    <a:lnTo>
                      <a:pt x="48" y="16"/>
                    </a:lnTo>
                    <a:lnTo>
                      <a:pt x="8" y="16"/>
                    </a:lnTo>
                    <a:lnTo>
                      <a:pt x="0" y="0"/>
                    </a:lnTo>
                    <a:close/>
                  </a:path>
                </a:pathLst>
              </a:custGeom>
              <a:solidFill>
                <a:srgbClr val="FFFFFF"/>
              </a:solidFill>
              <a:ln w="9525">
                <a:solidFill>
                  <a:schemeClr val="hlink"/>
                </a:solidFill>
                <a:round/>
                <a:headEnd/>
                <a:tailEnd/>
              </a:ln>
            </p:spPr>
            <p:txBody>
              <a:bodyPr/>
              <a:lstStyle/>
              <a:p>
                <a:endParaRPr lang="en-US"/>
              </a:p>
            </p:txBody>
          </p:sp>
          <p:sp>
            <p:nvSpPr>
              <p:cNvPr id="23697" name="Freeform 194"/>
              <p:cNvSpPr>
                <a:spLocks/>
              </p:cNvSpPr>
              <p:nvPr/>
            </p:nvSpPr>
            <p:spPr bwMode="auto">
              <a:xfrm>
                <a:off x="3048" y="3384"/>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hlink"/>
                </a:solidFill>
                <a:round/>
                <a:headEnd/>
                <a:tailEnd/>
              </a:ln>
            </p:spPr>
            <p:txBody>
              <a:bodyPr/>
              <a:lstStyle/>
              <a:p>
                <a:endParaRPr lang="en-US"/>
              </a:p>
            </p:txBody>
          </p:sp>
          <p:sp>
            <p:nvSpPr>
              <p:cNvPr id="23698" name="Freeform 195"/>
              <p:cNvSpPr>
                <a:spLocks/>
              </p:cNvSpPr>
              <p:nvPr/>
            </p:nvSpPr>
            <p:spPr bwMode="auto">
              <a:xfrm>
                <a:off x="3120" y="3384"/>
                <a:ext cx="48" cy="16"/>
              </a:xfrm>
              <a:custGeom>
                <a:avLst/>
                <a:gdLst>
                  <a:gd name="T0" fmla="*/ 0 w 48"/>
                  <a:gd name="T1" fmla="*/ 0 h 16"/>
                  <a:gd name="T2" fmla="*/ 40 w 48"/>
                  <a:gd name="T3" fmla="*/ 0 h 16"/>
                  <a:gd name="T4" fmla="*/ 48 w 48"/>
                  <a:gd name="T5" fmla="*/ 16 h 16"/>
                  <a:gd name="T6" fmla="*/ 8 w 48"/>
                  <a:gd name="T7" fmla="*/ 16 h 16"/>
                  <a:gd name="T8" fmla="*/ 0 w 48"/>
                  <a:gd name="T9" fmla="*/ 0 h 16"/>
                  <a:gd name="T10" fmla="*/ 0 60000 65536"/>
                  <a:gd name="T11" fmla="*/ 0 60000 65536"/>
                  <a:gd name="T12" fmla="*/ 0 60000 65536"/>
                  <a:gd name="T13" fmla="*/ 0 60000 65536"/>
                  <a:gd name="T14" fmla="*/ 0 60000 65536"/>
                  <a:gd name="T15" fmla="*/ 0 w 48"/>
                  <a:gd name="T16" fmla="*/ 0 h 16"/>
                  <a:gd name="T17" fmla="*/ 48 w 48"/>
                  <a:gd name="T18" fmla="*/ 16 h 16"/>
                </a:gdLst>
                <a:ahLst/>
                <a:cxnLst>
                  <a:cxn ang="T10">
                    <a:pos x="T0" y="T1"/>
                  </a:cxn>
                  <a:cxn ang="T11">
                    <a:pos x="T2" y="T3"/>
                  </a:cxn>
                  <a:cxn ang="T12">
                    <a:pos x="T4" y="T5"/>
                  </a:cxn>
                  <a:cxn ang="T13">
                    <a:pos x="T6" y="T7"/>
                  </a:cxn>
                  <a:cxn ang="T14">
                    <a:pos x="T8" y="T9"/>
                  </a:cxn>
                </a:cxnLst>
                <a:rect l="T15" t="T16" r="T17" b="T18"/>
                <a:pathLst>
                  <a:path w="48" h="16">
                    <a:moveTo>
                      <a:pt x="0" y="0"/>
                    </a:moveTo>
                    <a:lnTo>
                      <a:pt x="40" y="0"/>
                    </a:lnTo>
                    <a:lnTo>
                      <a:pt x="48" y="16"/>
                    </a:lnTo>
                    <a:lnTo>
                      <a:pt x="8" y="16"/>
                    </a:lnTo>
                    <a:lnTo>
                      <a:pt x="0" y="0"/>
                    </a:lnTo>
                    <a:close/>
                  </a:path>
                </a:pathLst>
              </a:custGeom>
              <a:solidFill>
                <a:srgbClr val="FFFFFF"/>
              </a:solidFill>
              <a:ln w="9525">
                <a:solidFill>
                  <a:schemeClr val="hlink"/>
                </a:solidFill>
                <a:round/>
                <a:headEnd/>
                <a:tailEnd/>
              </a:ln>
            </p:spPr>
            <p:txBody>
              <a:bodyPr/>
              <a:lstStyle/>
              <a:p>
                <a:endParaRPr lang="en-US"/>
              </a:p>
            </p:txBody>
          </p:sp>
          <p:sp>
            <p:nvSpPr>
              <p:cNvPr id="23699" name="Freeform 196"/>
              <p:cNvSpPr>
                <a:spLocks/>
              </p:cNvSpPr>
              <p:nvPr/>
            </p:nvSpPr>
            <p:spPr bwMode="auto">
              <a:xfrm>
                <a:off x="3192" y="3376"/>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hlink"/>
                </a:solidFill>
                <a:round/>
                <a:headEnd/>
                <a:tailEnd/>
              </a:ln>
            </p:spPr>
            <p:txBody>
              <a:bodyPr/>
              <a:lstStyle/>
              <a:p>
                <a:endParaRPr lang="en-US"/>
              </a:p>
            </p:txBody>
          </p:sp>
          <p:sp>
            <p:nvSpPr>
              <p:cNvPr id="23700" name="Freeform 197"/>
              <p:cNvSpPr>
                <a:spLocks/>
              </p:cNvSpPr>
              <p:nvPr/>
            </p:nvSpPr>
            <p:spPr bwMode="auto">
              <a:xfrm>
                <a:off x="3264" y="3376"/>
                <a:ext cx="48" cy="16"/>
              </a:xfrm>
              <a:custGeom>
                <a:avLst/>
                <a:gdLst>
                  <a:gd name="T0" fmla="*/ 0 w 48"/>
                  <a:gd name="T1" fmla="*/ 0 h 16"/>
                  <a:gd name="T2" fmla="*/ 40 w 48"/>
                  <a:gd name="T3" fmla="*/ 0 h 16"/>
                  <a:gd name="T4" fmla="*/ 48 w 48"/>
                  <a:gd name="T5" fmla="*/ 16 h 16"/>
                  <a:gd name="T6" fmla="*/ 8 w 48"/>
                  <a:gd name="T7" fmla="*/ 16 h 16"/>
                  <a:gd name="T8" fmla="*/ 0 w 48"/>
                  <a:gd name="T9" fmla="*/ 0 h 16"/>
                  <a:gd name="T10" fmla="*/ 0 60000 65536"/>
                  <a:gd name="T11" fmla="*/ 0 60000 65536"/>
                  <a:gd name="T12" fmla="*/ 0 60000 65536"/>
                  <a:gd name="T13" fmla="*/ 0 60000 65536"/>
                  <a:gd name="T14" fmla="*/ 0 60000 65536"/>
                  <a:gd name="T15" fmla="*/ 0 w 48"/>
                  <a:gd name="T16" fmla="*/ 0 h 16"/>
                  <a:gd name="T17" fmla="*/ 48 w 48"/>
                  <a:gd name="T18" fmla="*/ 16 h 16"/>
                </a:gdLst>
                <a:ahLst/>
                <a:cxnLst>
                  <a:cxn ang="T10">
                    <a:pos x="T0" y="T1"/>
                  </a:cxn>
                  <a:cxn ang="T11">
                    <a:pos x="T2" y="T3"/>
                  </a:cxn>
                  <a:cxn ang="T12">
                    <a:pos x="T4" y="T5"/>
                  </a:cxn>
                  <a:cxn ang="T13">
                    <a:pos x="T6" y="T7"/>
                  </a:cxn>
                  <a:cxn ang="T14">
                    <a:pos x="T8" y="T9"/>
                  </a:cxn>
                </a:cxnLst>
                <a:rect l="T15" t="T16" r="T17" b="T18"/>
                <a:pathLst>
                  <a:path w="48" h="16">
                    <a:moveTo>
                      <a:pt x="0" y="0"/>
                    </a:moveTo>
                    <a:lnTo>
                      <a:pt x="40" y="0"/>
                    </a:lnTo>
                    <a:lnTo>
                      <a:pt x="48" y="16"/>
                    </a:lnTo>
                    <a:lnTo>
                      <a:pt x="8" y="16"/>
                    </a:lnTo>
                    <a:lnTo>
                      <a:pt x="0" y="0"/>
                    </a:lnTo>
                    <a:close/>
                  </a:path>
                </a:pathLst>
              </a:custGeom>
              <a:solidFill>
                <a:srgbClr val="FFFFFF"/>
              </a:solidFill>
              <a:ln w="9525">
                <a:solidFill>
                  <a:schemeClr val="hlink"/>
                </a:solidFill>
                <a:round/>
                <a:headEnd/>
                <a:tailEnd/>
              </a:ln>
            </p:spPr>
            <p:txBody>
              <a:bodyPr/>
              <a:lstStyle/>
              <a:p>
                <a:endParaRPr lang="en-US"/>
              </a:p>
            </p:txBody>
          </p:sp>
          <p:sp>
            <p:nvSpPr>
              <p:cNvPr id="23701" name="Freeform 198"/>
              <p:cNvSpPr>
                <a:spLocks/>
              </p:cNvSpPr>
              <p:nvPr/>
            </p:nvSpPr>
            <p:spPr bwMode="auto">
              <a:xfrm>
                <a:off x="3336" y="3368"/>
                <a:ext cx="48" cy="24"/>
              </a:xfrm>
              <a:custGeom>
                <a:avLst/>
                <a:gdLst>
                  <a:gd name="T0" fmla="*/ 0 w 48"/>
                  <a:gd name="T1" fmla="*/ 8 h 24"/>
                  <a:gd name="T2" fmla="*/ 40 w 48"/>
                  <a:gd name="T3" fmla="*/ 0 h 24"/>
                  <a:gd name="T4" fmla="*/ 48 w 48"/>
                  <a:gd name="T5" fmla="*/ 16 h 24"/>
                  <a:gd name="T6" fmla="*/ 8 w 48"/>
                  <a:gd name="T7" fmla="*/ 24 h 24"/>
                  <a:gd name="T8" fmla="*/ 0 w 48"/>
                  <a:gd name="T9" fmla="*/ 8 h 24"/>
                  <a:gd name="T10" fmla="*/ 0 60000 65536"/>
                  <a:gd name="T11" fmla="*/ 0 60000 65536"/>
                  <a:gd name="T12" fmla="*/ 0 60000 65536"/>
                  <a:gd name="T13" fmla="*/ 0 60000 65536"/>
                  <a:gd name="T14" fmla="*/ 0 60000 65536"/>
                  <a:gd name="T15" fmla="*/ 0 w 48"/>
                  <a:gd name="T16" fmla="*/ 0 h 24"/>
                  <a:gd name="T17" fmla="*/ 48 w 48"/>
                  <a:gd name="T18" fmla="*/ 24 h 24"/>
                </a:gdLst>
                <a:ahLst/>
                <a:cxnLst>
                  <a:cxn ang="T10">
                    <a:pos x="T0" y="T1"/>
                  </a:cxn>
                  <a:cxn ang="T11">
                    <a:pos x="T2" y="T3"/>
                  </a:cxn>
                  <a:cxn ang="T12">
                    <a:pos x="T4" y="T5"/>
                  </a:cxn>
                  <a:cxn ang="T13">
                    <a:pos x="T6" y="T7"/>
                  </a:cxn>
                  <a:cxn ang="T14">
                    <a:pos x="T8" y="T9"/>
                  </a:cxn>
                </a:cxnLst>
                <a:rect l="T15" t="T16" r="T17" b="T18"/>
                <a:pathLst>
                  <a:path w="48" h="24">
                    <a:moveTo>
                      <a:pt x="0" y="8"/>
                    </a:moveTo>
                    <a:lnTo>
                      <a:pt x="40" y="0"/>
                    </a:lnTo>
                    <a:lnTo>
                      <a:pt x="48" y="16"/>
                    </a:lnTo>
                    <a:lnTo>
                      <a:pt x="8" y="24"/>
                    </a:lnTo>
                    <a:lnTo>
                      <a:pt x="0" y="8"/>
                    </a:lnTo>
                    <a:close/>
                  </a:path>
                </a:pathLst>
              </a:custGeom>
              <a:solidFill>
                <a:srgbClr val="FFFFFF"/>
              </a:solidFill>
              <a:ln w="9525">
                <a:solidFill>
                  <a:schemeClr val="hlink"/>
                </a:solidFill>
                <a:round/>
                <a:headEnd/>
                <a:tailEnd/>
              </a:ln>
            </p:spPr>
            <p:txBody>
              <a:bodyPr/>
              <a:lstStyle/>
              <a:p>
                <a:endParaRPr lang="en-US"/>
              </a:p>
            </p:txBody>
          </p:sp>
          <p:sp>
            <p:nvSpPr>
              <p:cNvPr id="23702" name="Freeform 199"/>
              <p:cNvSpPr>
                <a:spLocks/>
              </p:cNvSpPr>
              <p:nvPr/>
            </p:nvSpPr>
            <p:spPr bwMode="auto">
              <a:xfrm>
                <a:off x="3408" y="3368"/>
                <a:ext cx="48" cy="16"/>
              </a:xfrm>
              <a:custGeom>
                <a:avLst/>
                <a:gdLst>
                  <a:gd name="T0" fmla="*/ 0 w 48"/>
                  <a:gd name="T1" fmla="*/ 0 h 16"/>
                  <a:gd name="T2" fmla="*/ 40 w 48"/>
                  <a:gd name="T3" fmla="*/ 0 h 16"/>
                  <a:gd name="T4" fmla="*/ 48 w 48"/>
                  <a:gd name="T5" fmla="*/ 16 h 16"/>
                  <a:gd name="T6" fmla="*/ 8 w 48"/>
                  <a:gd name="T7" fmla="*/ 16 h 16"/>
                  <a:gd name="T8" fmla="*/ 0 w 48"/>
                  <a:gd name="T9" fmla="*/ 0 h 16"/>
                  <a:gd name="T10" fmla="*/ 0 60000 65536"/>
                  <a:gd name="T11" fmla="*/ 0 60000 65536"/>
                  <a:gd name="T12" fmla="*/ 0 60000 65536"/>
                  <a:gd name="T13" fmla="*/ 0 60000 65536"/>
                  <a:gd name="T14" fmla="*/ 0 60000 65536"/>
                  <a:gd name="T15" fmla="*/ 0 w 48"/>
                  <a:gd name="T16" fmla="*/ 0 h 16"/>
                  <a:gd name="T17" fmla="*/ 48 w 48"/>
                  <a:gd name="T18" fmla="*/ 16 h 16"/>
                </a:gdLst>
                <a:ahLst/>
                <a:cxnLst>
                  <a:cxn ang="T10">
                    <a:pos x="T0" y="T1"/>
                  </a:cxn>
                  <a:cxn ang="T11">
                    <a:pos x="T2" y="T3"/>
                  </a:cxn>
                  <a:cxn ang="T12">
                    <a:pos x="T4" y="T5"/>
                  </a:cxn>
                  <a:cxn ang="T13">
                    <a:pos x="T6" y="T7"/>
                  </a:cxn>
                  <a:cxn ang="T14">
                    <a:pos x="T8" y="T9"/>
                  </a:cxn>
                </a:cxnLst>
                <a:rect l="T15" t="T16" r="T17" b="T18"/>
                <a:pathLst>
                  <a:path w="48" h="16">
                    <a:moveTo>
                      <a:pt x="0" y="0"/>
                    </a:moveTo>
                    <a:lnTo>
                      <a:pt x="40" y="0"/>
                    </a:lnTo>
                    <a:lnTo>
                      <a:pt x="48" y="16"/>
                    </a:lnTo>
                    <a:lnTo>
                      <a:pt x="8" y="16"/>
                    </a:lnTo>
                    <a:lnTo>
                      <a:pt x="0" y="0"/>
                    </a:lnTo>
                    <a:close/>
                  </a:path>
                </a:pathLst>
              </a:custGeom>
              <a:solidFill>
                <a:srgbClr val="FFFFFF"/>
              </a:solidFill>
              <a:ln w="9525">
                <a:solidFill>
                  <a:schemeClr val="hlink"/>
                </a:solidFill>
                <a:round/>
                <a:headEnd/>
                <a:tailEnd/>
              </a:ln>
            </p:spPr>
            <p:txBody>
              <a:bodyPr/>
              <a:lstStyle/>
              <a:p>
                <a:endParaRPr lang="en-US"/>
              </a:p>
            </p:txBody>
          </p:sp>
          <p:sp>
            <p:nvSpPr>
              <p:cNvPr id="23703" name="Freeform 200"/>
              <p:cNvSpPr>
                <a:spLocks/>
              </p:cNvSpPr>
              <p:nvPr/>
            </p:nvSpPr>
            <p:spPr bwMode="auto">
              <a:xfrm>
                <a:off x="3480" y="3368"/>
                <a:ext cx="48" cy="16"/>
              </a:xfrm>
              <a:custGeom>
                <a:avLst/>
                <a:gdLst>
                  <a:gd name="T0" fmla="*/ 0 w 48"/>
                  <a:gd name="T1" fmla="*/ 0 h 16"/>
                  <a:gd name="T2" fmla="*/ 40 w 48"/>
                  <a:gd name="T3" fmla="*/ 0 h 16"/>
                  <a:gd name="T4" fmla="*/ 48 w 48"/>
                  <a:gd name="T5" fmla="*/ 16 h 16"/>
                  <a:gd name="T6" fmla="*/ 8 w 48"/>
                  <a:gd name="T7" fmla="*/ 16 h 16"/>
                  <a:gd name="T8" fmla="*/ 0 w 48"/>
                  <a:gd name="T9" fmla="*/ 0 h 16"/>
                  <a:gd name="T10" fmla="*/ 0 60000 65536"/>
                  <a:gd name="T11" fmla="*/ 0 60000 65536"/>
                  <a:gd name="T12" fmla="*/ 0 60000 65536"/>
                  <a:gd name="T13" fmla="*/ 0 60000 65536"/>
                  <a:gd name="T14" fmla="*/ 0 60000 65536"/>
                  <a:gd name="T15" fmla="*/ 0 w 48"/>
                  <a:gd name="T16" fmla="*/ 0 h 16"/>
                  <a:gd name="T17" fmla="*/ 48 w 48"/>
                  <a:gd name="T18" fmla="*/ 16 h 16"/>
                </a:gdLst>
                <a:ahLst/>
                <a:cxnLst>
                  <a:cxn ang="T10">
                    <a:pos x="T0" y="T1"/>
                  </a:cxn>
                  <a:cxn ang="T11">
                    <a:pos x="T2" y="T3"/>
                  </a:cxn>
                  <a:cxn ang="T12">
                    <a:pos x="T4" y="T5"/>
                  </a:cxn>
                  <a:cxn ang="T13">
                    <a:pos x="T6" y="T7"/>
                  </a:cxn>
                  <a:cxn ang="T14">
                    <a:pos x="T8" y="T9"/>
                  </a:cxn>
                </a:cxnLst>
                <a:rect l="T15" t="T16" r="T17" b="T18"/>
                <a:pathLst>
                  <a:path w="48" h="16">
                    <a:moveTo>
                      <a:pt x="0" y="0"/>
                    </a:moveTo>
                    <a:lnTo>
                      <a:pt x="40" y="0"/>
                    </a:lnTo>
                    <a:lnTo>
                      <a:pt x="48" y="16"/>
                    </a:lnTo>
                    <a:lnTo>
                      <a:pt x="8" y="16"/>
                    </a:lnTo>
                    <a:lnTo>
                      <a:pt x="0" y="0"/>
                    </a:lnTo>
                    <a:close/>
                  </a:path>
                </a:pathLst>
              </a:custGeom>
              <a:solidFill>
                <a:srgbClr val="FFFFFF"/>
              </a:solidFill>
              <a:ln w="9525">
                <a:solidFill>
                  <a:schemeClr val="hlink"/>
                </a:solidFill>
                <a:round/>
                <a:headEnd/>
                <a:tailEnd/>
              </a:ln>
            </p:spPr>
            <p:txBody>
              <a:bodyPr/>
              <a:lstStyle/>
              <a:p>
                <a:endParaRPr lang="en-US"/>
              </a:p>
            </p:txBody>
          </p:sp>
          <p:sp>
            <p:nvSpPr>
              <p:cNvPr id="23704" name="Freeform 201"/>
              <p:cNvSpPr>
                <a:spLocks/>
              </p:cNvSpPr>
              <p:nvPr/>
            </p:nvSpPr>
            <p:spPr bwMode="auto">
              <a:xfrm>
                <a:off x="3552" y="3360"/>
                <a:ext cx="48" cy="16"/>
              </a:xfrm>
              <a:custGeom>
                <a:avLst/>
                <a:gdLst>
                  <a:gd name="T0" fmla="*/ 0 w 48"/>
                  <a:gd name="T1" fmla="*/ 0 h 16"/>
                  <a:gd name="T2" fmla="*/ 40 w 48"/>
                  <a:gd name="T3" fmla="*/ 0 h 16"/>
                  <a:gd name="T4" fmla="*/ 48 w 48"/>
                  <a:gd name="T5" fmla="*/ 16 h 16"/>
                  <a:gd name="T6" fmla="*/ 8 w 48"/>
                  <a:gd name="T7" fmla="*/ 16 h 16"/>
                  <a:gd name="T8" fmla="*/ 0 w 48"/>
                  <a:gd name="T9" fmla="*/ 0 h 16"/>
                  <a:gd name="T10" fmla="*/ 0 60000 65536"/>
                  <a:gd name="T11" fmla="*/ 0 60000 65536"/>
                  <a:gd name="T12" fmla="*/ 0 60000 65536"/>
                  <a:gd name="T13" fmla="*/ 0 60000 65536"/>
                  <a:gd name="T14" fmla="*/ 0 60000 65536"/>
                  <a:gd name="T15" fmla="*/ 0 w 48"/>
                  <a:gd name="T16" fmla="*/ 0 h 16"/>
                  <a:gd name="T17" fmla="*/ 48 w 48"/>
                  <a:gd name="T18" fmla="*/ 16 h 16"/>
                </a:gdLst>
                <a:ahLst/>
                <a:cxnLst>
                  <a:cxn ang="T10">
                    <a:pos x="T0" y="T1"/>
                  </a:cxn>
                  <a:cxn ang="T11">
                    <a:pos x="T2" y="T3"/>
                  </a:cxn>
                  <a:cxn ang="T12">
                    <a:pos x="T4" y="T5"/>
                  </a:cxn>
                  <a:cxn ang="T13">
                    <a:pos x="T6" y="T7"/>
                  </a:cxn>
                  <a:cxn ang="T14">
                    <a:pos x="T8" y="T9"/>
                  </a:cxn>
                </a:cxnLst>
                <a:rect l="T15" t="T16" r="T17" b="T18"/>
                <a:pathLst>
                  <a:path w="48" h="16">
                    <a:moveTo>
                      <a:pt x="0" y="0"/>
                    </a:moveTo>
                    <a:lnTo>
                      <a:pt x="40" y="0"/>
                    </a:lnTo>
                    <a:lnTo>
                      <a:pt x="48" y="16"/>
                    </a:lnTo>
                    <a:lnTo>
                      <a:pt x="8" y="16"/>
                    </a:lnTo>
                    <a:lnTo>
                      <a:pt x="0" y="0"/>
                    </a:lnTo>
                    <a:close/>
                  </a:path>
                </a:pathLst>
              </a:custGeom>
              <a:solidFill>
                <a:srgbClr val="FFFFFF"/>
              </a:solidFill>
              <a:ln w="9525">
                <a:solidFill>
                  <a:schemeClr val="hlink"/>
                </a:solidFill>
                <a:round/>
                <a:headEnd/>
                <a:tailEnd/>
              </a:ln>
            </p:spPr>
            <p:txBody>
              <a:bodyPr/>
              <a:lstStyle/>
              <a:p>
                <a:endParaRPr lang="en-US"/>
              </a:p>
            </p:txBody>
          </p:sp>
        </p:grpSp>
        <p:grpSp>
          <p:nvGrpSpPr>
            <p:cNvPr id="27" name="Group 202"/>
            <p:cNvGrpSpPr>
              <a:grpSpLocks/>
            </p:cNvGrpSpPr>
            <p:nvPr/>
          </p:nvGrpSpPr>
          <p:grpSpPr bwMode="auto">
            <a:xfrm>
              <a:off x="2096" y="2344"/>
              <a:ext cx="112" cy="232"/>
              <a:chOff x="2096" y="2344"/>
              <a:chExt cx="112" cy="232"/>
            </a:xfrm>
          </p:grpSpPr>
          <p:sp>
            <p:nvSpPr>
              <p:cNvPr id="23692" name="Freeform 203"/>
              <p:cNvSpPr>
                <a:spLocks/>
              </p:cNvSpPr>
              <p:nvPr/>
            </p:nvSpPr>
            <p:spPr bwMode="auto">
              <a:xfrm>
                <a:off x="2096" y="2528"/>
                <a:ext cx="32" cy="48"/>
              </a:xfrm>
              <a:custGeom>
                <a:avLst/>
                <a:gdLst>
                  <a:gd name="T0" fmla="*/ 0 w 32"/>
                  <a:gd name="T1" fmla="*/ 40 h 48"/>
                  <a:gd name="T2" fmla="*/ 16 w 32"/>
                  <a:gd name="T3" fmla="*/ 0 h 48"/>
                  <a:gd name="T4" fmla="*/ 32 w 32"/>
                  <a:gd name="T5" fmla="*/ 8 h 48"/>
                  <a:gd name="T6" fmla="*/ 16 w 32"/>
                  <a:gd name="T7" fmla="*/ 48 h 48"/>
                  <a:gd name="T8" fmla="*/ 0 w 32"/>
                  <a:gd name="T9" fmla="*/ 4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0" y="40"/>
                    </a:moveTo>
                    <a:lnTo>
                      <a:pt x="16" y="0"/>
                    </a:lnTo>
                    <a:lnTo>
                      <a:pt x="32" y="8"/>
                    </a:lnTo>
                    <a:lnTo>
                      <a:pt x="16" y="48"/>
                    </a:lnTo>
                    <a:lnTo>
                      <a:pt x="0" y="40"/>
                    </a:lnTo>
                    <a:close/>
                  </a:path>
                </a:pathLst>
              </a:custGeom>
              <a:solidFill>
                <a:srgbClr val="FFFFFF"/>
              </a:solidFill>
              <a:ln w="9525">
                <a:solidFill>
                  <a:schemeClr val="hlink"/>
                </a:solidFill>
                <a:round/>
                <a:headEnd/>
                <a:tailEnd/>
              </a:ln>
            </p:spPr>
            <p:txBody>
              <a:bodyPr/>
              <a:lstStyle/>
              <a:p>
                <a:endParaRPr lang="en-US"/>
              </a:p>
            </p:txBody>
          </p:sp>
          <p:sp>
            <p:nvSpPr>
              <p:cNvPr id="23693" name="Freeform 204"/>
              <p:cNvSpPr>
                <a:spLocks/>
              </p:cNvSpPr>
              <p:nvPr/>
            </p:nvSpPr>
            <p:spPr bwMode="auto">
              <a:xfrm>
                <a:off x="2120" y="2464"/>
                <a:ext cx="32" cy="48"/>
              </a:xfrm>
              <a:custGeom>
                <a:avLst/>
                <a:gdLst>
                  <a:gd name="T0" fmla="*/ 0 w 32"/>
                  <a:gd name="T1" fmla="*/ 40 h 48"/>
                  <a:gd name="T2" fmla="*/ 16 w 32"/>
                  <a:gd name="T3" fmla="*/ 0 h 48"/>
                  <a:gd name="T4" fmla="*/ 32 w 32"/>
                  <a:gd name="T5" fmla="*/ 8 h 48"/>
                  <a:gd name="T6" fmla="*/ 16 w 32"/>
                  <a:gd name="T7" fmla="*/ 48 h 48"/>
                  <a:gd name="T8" fmla="*/ 0 w 32"/>
                  <a:gd name="T9" fmla="*/ 40 h 48"/>
                  <a:gd name="T10" fmla="*/ 0 60000 65536"/>
                  <a:gd name="T11" fmla="*/ 0 60000 65536"/>
                  <a:gd name="T12" fmla="*/ 0 60000 65536"/>
                  <a:gd name="T13" fmla="*/ 0 60000 65536"/>
                  <a:gd name="T14" fmla="*/ 0 60000 65536"/>
                  <a:gd name="T15" fmla="*/ 0 w 32"/>
                  <a:gd name="T16" fmla="*/ 0 h 48"/>
                  <a:gd name="T17" fmla="*/ 32 w 32"/>
                  <a:gd name="T18" fmla="*/ 48 h 48"/>
                </a:gdLst>
                <a:ahLst/>
                <a:cxnLst>
                  <a:cxn ang="T10">
                    <a:pos x="T0" y="T1"/>
                  </a:cxn>
                  <a:cxn ang="T11">
                    <a:pos x="T2" y="T3"/>
                  </a:cxn>
                  <a:cxn ang="T12">
                    <a:pos x="T4" y="T5"/>
                  </a:cxn>
                  <a:cxn ang="T13">
                    <a:pos x="T6" y="T7"/>
                  </a:cxn>
                  <a:cxn ang="T14">
                    <a:pos x="T8" y="T9"/>
                  </a:cxn>
                </a:cxnLst>
                <a:rect l="T15" t="T16" r="T17" b="T18"/>
                <a:pathLst>
                  <a:path w="32" h="48">
                    <a:moveTo>
                      <a:pt x="0" y="40"/>
                    </a:moveTo>
                    <a:lnTo>
                      <a:pt x="16" y="0"/>
                    </a:lnTo>
                    <a:lnTo>
                      <a:pt x="32" y="8"/>
                    </a:lnTo>
                    <a:lnTo>
                      <a:pt x="16" y="48"/>
                    </a:lnTo>
                    <a:lnTo>
                      <a:pt x="0" y="40"/>
                    </a:lnTo>
                    <a:close/>
                  </a:path>
                </a:pathLst>
              </a:custGeom>
              <a:solidFill>
                <a:srgbClr val="FFFFFF"/>
              </a:solidFill>
              <a:ln w="9525">
                <a:solidFill>
                  <a:schemeClr val="hlink"/>
                </a:solidFill>
                <a:round/>
                <a:headEnd/>
                <a:tailEnd/>
              </a:ln>
            </p:spPr>
            <p:txBody>
              <a:bodyPr/>
              <a:lstStyle/>
              <a:p>
                <a:endParaRPr lang="en-US"/>
              </a:p>
            </p:txBody>
          </p:sp>
          <p:sp>
            <p:nvSpPr>
              <p:cNvPr id="23694" name="Freeform 205"/>
              <p:cNvSpPr>
                <a:spLocks/>
              </p:cNvSpPr>
              <p:nvPr/>
            </p:nvSpPr>
            <p:spPr bwMode="auto">
              <a:xfrm>
                <a:off x="2152" y="2400"/>
                <a:ext cx="32" cy="40"/>
              </a:xfrm>
              <a:custGeom>
                <a:avLst/>
                <a:gdLst>
                  <a:gd name="T0" fmla="*/ 0 w 32"/>
                  <a:gd name="T1" fmla="*/ 32 h 40"/>
                  <a:gd name="T2" fmla="*/ 16 w 32"/>
                  <a:gd name="T3" fmla="*/ 0 h 40"/>
                  <a:gd name="T4" fmla="*/ 32 w 32"/>
                  <a:gd name="T5" fmla="*/ 8 h 40"/>
                  <a:gd name="T6" fmla="*/ 16 w 32"/>
                  <a:gd name="T7" fmla="*/ 40 h 40"/>
                  <a:gd name="T8" fmla="*/ 0 w 32"/>
                  <a:gd name="T9" fmla="*/ 32 h 40"/>
                  <a:gd name="T10" fmla="*/ 0 60000 65536"/>
                  <a:gd name="T11" fmla="*/ 0 60000 65536"/>
                  <a:gd name="T12" fmla="*/ 0 60000 65536"/>
                  <a:gd name="T13" fmla="*/ 0 60000 65536"/>
                  <a:gd name="T14" fmla="*/ 0 60000 65536"/>
                  <a:gd name="T15" fmla="*/ 0 w 32"/>
                  <a:gd name="T16" fmla="*/ 0 h 40"/>
                  <a:gd name="T17" fmla="*/ 32 w 32"/>
                  <a:gd name="T18" fmla="*/ 40 h 40"/>
                </a:gdLst>
                <a:ahLst/>
                <a:cxnLst>
                  <a:cxn ang="T10">
                    <a:pos x="T0" y="T1"/>
                  </a:cxn>
                  <a:cxn ang="T11">
                    <a:pos x="T2" y="T3"/>
                  </a:cxn>
                  <a:cxn ang="T12">
                    <a:pos x="T4" y="T5"/>
                  </a:cxn>
                  <a:cxn ang="T13">
                    <a:pos x="T6" y="T7"/>
                  </a:cxn>
                  <a:cxn ang="T14">
                    <a:pos x="T8" y="T9"/>
                  </a:cxn>
                </a:cxnLst>
                <a:rect l="T15" t="T16" r="T17" b="T18"/>
                <a:pathLst>
                  <a:path w="32" h="40">
                    <a:moveTo>
                      <a:pt x="0" y="32"/>
                    </a:moveTo>
                    <a:lnTo>
                      <a:pt x="16" y="0"/>
                    </a:lnTo>
                    <a:lnTo>
                      <a:pt x="32" y="8"/>
                    </a:lnTo>
                    <a:lnTo>
                      <a:pt x="16" y="40"/>
                    </a:lnTo>
                    <a:lnTo>
                      <a:pt x="0" y="32"/>
                    </a:lnTo>
                    <a:close/>
                  </a:path>
                </a:pathLst>
              </a:custGeom>
              <a:solidFill>
                <a:srgbClr val="FFFFFF"/>
              </a:solidFill>
              <a:ln w="9525">
                <a:solidFill>
                  <a:schemeClr val="hlink"/>
                </a:solidFill>
                <a:round/>
                <a:headEnd/>
                <a:tailEnd/>
              </a:ln>
            </p:spPr>
            <p:txBody>
              <a:bodyPr/>
              <a:lstStyle/>
              <a:p>
                <a:endParaRPr lang="en-US"/>
              </a:p>
            </p:txBody>
          </p:sp>
          <p:sp>
            <p:nvSpPr>
              <p:cNvPr id="23695" name="Freeform 206"/>
              <p:cNvSpPr>
                <a:spLocks/>
              </p:cNvSpPr>
              <p:nvPr/>
            </p:nvSpPr>
            <p:spPr bwMode="auto">
              <a:xfrm>
                <a:off x="2176" y="2344"/>
                <a:ext cx="32" cy="32"/>
              </a:xfrm>
              <a:custGeom>
                <a:avLst/>
                <a:gdLst>
                  <a:gd name="T0" fmla="*/ 0 w 32"/>
                  <a:gd name="T1" fmla="*/ 24 h 32"/>
                  <a:gd name="T2" fmla="*/ 16 w 32"/>
                  <a:gd name="T3" fmla="*/ 0 h 32"/>
                  <a:gd name="T4" fmla="*/ 32 w 32"/>
                  <a:gd name="T5" fmla="*/ 8 h 32"/>
                  <a:gd name="T6" fmla="*/ 16 w 32"/>
                  <a:gd name="T7" fmla="*/ 32 h 32"/>
                  <a:gd name="T8" fmla="*/ 0 w 32"/>
                  <a:gd name="T9" fmla="*/ 24 h 32"/>
                  <a:gd name="T10" fmla="*/ 0 60000 65536"/>
                  <a:gd name="T11" fmla="*/ 0 60000 65536"/>
                  <a:gd name="T12" fmla="*/ 0 60000 65536"/>
                  <a:gd name="T13" fmla="*/ 0 60000 65536"/>
                  <a:gd name="T14" fmla="*/ 0 60000 65536"/>
                  <a:gd name="T15" fmla="*/ 0 w 32"/>
                  <a:gd name="T16" fmla="*/ 0 h 32"/>
                  <a:gd name="T17" fmla="*/ 32 w 32"/>
                  <a:gd name="T18" fmla="*/ 32 h 32"/>
                </a:gdLst>
                <a:ahLst/>
                <a:cxnLst>
                  <a:cxn ang="T10">
                    <a:pos x="T0" y="T1"/>
                  </a:cxn>
                  <a:cxn ang="T11">
                    <a:pos x="T2" y="T3"/>
                  </a:cxn>
                  <a:cxn ang="T12">
                    <a:pos x="T4" y="T5"/>
                  </a:cxn>
                  <a:cxn ang="T13">
                    <a:pos x="T6" y="T7"/>
                  </a:cxn>
                  <a:cxn ang="T14">
                    <a:pos x="T8" y="T9"/>
                  </a:cxn>
                </a:cxnLst>
                <a:rect l="T15" t="T16" r="T17" b="T18"/>
                <a:pathLst>
                  <a:path w="32" h="32">
                    <a:moveTo>
                      <a:pt x="0" y="24"/>
                    </a:moveTo>
                    <a:lnTo>
                      <a:pt x="16" y="0"/>
                    </a:lnTo>
                    <a:lnTo>
                      <a:pt x="32" y="8"/>
                    </a:lnTo>
                    <a:lnTo>
                      <a:pt x="16" y="32"/>
                    </a:lnTo>
                    <a:lnTo>
                      <a:pt x="0" y="24"/>
                    </a:lnTo>
                    <a:close/>
                  </a:path>
                </a:pathLst>
              </a:custGeom>
              <a:solidFill>
                <a:srgbClr val="FFFFFF"/>
              </a:solidFill>
              <a:ln w="9525">
                <a:solidFill>
                  <a:schemeClr val="hlink"/>
                </a:solidFill>
                <a:round/>
                <a:headEnd/>
                <a:tailEnd/>
              </a:ln>
            </p:spPr>
            <p:txBody>
              <a:bodyPr/>
              <a:lstStyle/>
              <a:p>
                <a:endParaRPr lang="en-US"/>
              </a:p>
            </p:txBody>
          </p:sp>
        </p:grpSp>
        <p:sp>
          <p:nvSpPr>
            <p:cNvPr id="23657" name="Oval 207"/>
            <p:cNvSpPr>
              <a:spLocks noChangeArrowheads="1"/>
            </p:cNvSpPr>
            <p:nvPr/>
          </p:nvSpPr>
          <p:spPr bwMode="auto">
            <a:xfrm>
              <a:off x="2248" y="2552"/>
              <a:ext cx="96" cy="88"/>
            </a:xfrm>
            <a:prstGeom prst="ellipse">
              <a:avLst/>
            </a:prstGeom>
            <a:solidFill>
              <a:schemeClr val="hlink"/>
            </a:solidFill>
            <a:ln w="25400">
              <a:solidFill>
                <a:schemeClr val="hlink"/>
              </a:solidFill>
              <a:round/>
              <a:headEnd/>
              <a:tailEnd/>
            </a:ln>
          </p:spPr>
          <p:txBody>
            <a:bodyPr/>
            <a:lstStyle/>
            <a:p>
              <a:endParaRPr lang="en-US"/>
            </a:p>
          </p:txBody>
        </p:sp>
        <p:sp>
          <p:nvSpPr>
            <p:cNvPr id="23658" name="Oval 208"/>
            <p:cNvSpPr>
              <a:spLocks noChangeArrowheads="1"/>
            </p:cNvSpPr>
            <p:nvPr/>
          </p:nvSpPr>
          <p:spPr bwMode="auto">
            <a:xfrm>
              <a:off x="2152" y="2272"/>
              <a:ext cx="96" cy="88"/>
            </a:xfrm>
            <a:prstGeom prst="ellipse">
              <a:avLst/>
            </a:prstGeom>
            <a:solidFill>
              <a:schemeClr val="hlink"/>
            </a:solidFill>
            <a:ln w="25400">
              <a:solidFill>
                <a:schemeClr val="hlink"/>
              </a:solidFill>
              <a:round/>
              <a:headEnd/>
              <a:tailEnd/>
            </a:ln>
          </p:spPr>
          <p:txBody>
            <a:bodyPr/>
            <a:lstStyle/>
            <a:p>
              <a:endParaRPr lang="en-US"/>
            </a:p>
          </p:txBody>
        </p:sp>
        <p:sp>
          <p:nvSpPr>
            <p:cNvPr id="23659" name="Oval 209"/>
            <p:cNvSpPr>
              <a:spLocks noChangeArrowheads="1"/>
            </p:cNvSpPr>
            <p:nvPr/>
          </p:nvSpPr>
          <p:spPr bwMode="auto">
            <a:xfrm>
              <a:off x="2040" y="2544"/>
              <a:ext cx="96" cy="88"/>
            </a:xfrm>
            <a:prstGeom prst="ellipse">
              <a:avLst/>
            </a:prstGeom>
            <a:solidFill>
              <a:schemeClr val="hlink"/>
            </a:solidFill>
            <a:ln w="25400">
              <a:solidFill>
                <a:schemeClr val="hlink"/>
              </a:solidFill>
              <a:round/>
              <a:headEnd/>
              <a:tailEnd/>
            </a:ln>
          </p:spPr>
          <p:txBody>
            <a:bodyPr/>
            <a:lstStyle/>
            <a:p>
              <a:endParaRPr lang="en-US"/>
            </a:p>
          </p:txBody>
        </p:sp>
        <p:sp>
          <p:nvSpPr>
            <p:cNvPr id="23660" name="Oval 210"/>
            <p:cNvSpPr>
              <a:spLocks noChangeArrowheads="1"/>
            </p:cNvSpPr>
            <p:nvPr/>
          </p:nvSpPr>
          <p:spPr bwMode="auto">
            <a:xfrm>
              <a:off x="3160" y="3328"/>
              <a:ext cx="96" cy="88"/>
            </a:xfrm>
            <a:prstGeom prst="ellipse">
              <a:avLst/>
            </a:prstGeom>
            <a:solidFill>
              <a:schemeClr val="hlink"/>
            </a:solidFill>
            <a:ln w="25400">
              <a:solidFill>
                <a:schemeClr val="hlink"/>
              </a:solidFill>
              <a:round/>
              <a:headEnd/>
              <a:tailEnd/>
            </a:ln>
          </p:spPr>
          <p:txBody>
            <a:bodyPr/>
            <a:lstStyle/>
            <a:p>
              <a:endParaRPr lang="en-US"/>
            </a:p>
          </p:txBody>
        </p:sp>
        <p:sp>
          <p:nvSpPr>
            <p:cNvPr id="23661" name="Oval 211"/>
            <p:cNvSpPr>
              <a:spLocks noChangeArrowheads="1"/>
            </p:cNvSpPr>
            <p:nvPr/>
          </p:nvSpPr>
          <p:spPr bwMode="auto">
            <a:xfrm>
              <a:off x="3320" y="3328"/>
              <a:ext cx="96" cy="88"/>
            </a:xfrm>
            <a:prstGeom prst="ellipse">
              <a:avLst/>
            </a:prstGeom>
            <a:solidFill>
              <a:schemeClr val="hlink"/>
            </a:solidFill>
            <a:ln w="25400">
              <a:solidFill>
                <a:schemeClr val="hlink"/>
              </a:solidFill>
              <a:round/>
              <a:headEnd/>
              <a:tailEnd/>
            </a:ln>
          </p:spPr>
          <p:txBody>
            <a:bodyPr/>
            <a:lstStyle/>
            <a:p>
              <a:endParaRPr lang="en-US"/>
            </a:p>
          </p:txBody>
        </p:sp>
        <p:sp>
          <p:nvSpPr>
            <p:cNvPr id="23662" name="Oval 212"/>
            <p:cNvSpPr>
              <a:spLocks noChangeArrowheads="1"/>
            </p:cNvSpPr>
            <p:nvPr/>
          </p:nvSpPr>
          <p:spPr bwMode="auto">
            <a:xfrm>
              <a:off x="3432" y="3304"/>
              <a:ext cx="96" cy="88"/>
            </a:xfrm>
            <a:prstGeom prst="ellipse">
              <a:avLst/>
            </a:prstGeom>
            <a:solidFill>
              <a:schemeClr val="hlink"/>
            </a:solidFill>
            <a:ln w="25400">
              <a:solidFill>
                <a:schemeClr val="hlink"/>
              </a:solidFill>
              <a:round/>
              <a:headEnd/>
              <a:tailEnd/>
            </a:ln>
          </p:spPr>
          <p:txBody>
            <a:bodyPr/>
            <a:lstStyle/>
            <a:p>
              <a:endParaRPr lang="en-US"/>
            </a:p>
          </p:txBody>
        </p:sp>
        <p:sp>
          <p:nvSpPr>
            <p:cNvPr id="23663" name="Oval 213"/>
            <p:cNvSpPr>
              <a:spLocks noChangeArrowheads="1"/>
            </p:cNvSpPr>
            <p:nvPr/>
          </p:nvSpPr>
          <p:spPr bwMode="auto">
            <a:xfrm>
              <a:off x="3512" y="3256"/>
              <a:ext cx="96" cy="88"/>
            </a:xfrm>
            <a:prstGeom prst="ellipse">
              <a:avLst/>
            </a:prstGeom>
            <a:solidFill>
              <a:schemeClr val="hlink"/>
            </a:solidFill>
            <a:ln w="25400">
              <a:solidFill>
                <a:schemeClr val="hlink"/>
              </a:solidFill>
              <a:round/>
              <a:headEnd/>
              <a:tailEnd/>
            </a:ln>
          </p:spPr>
          <p:txBody>
            <a:bodyPr/>
            <a:lstStyle/>
            <a:p>
              <a:endParaRPr lang="en-US"/>
            </a:p>
          </p:txBody>
        </p:sp>
        <p:sp>
          <p:nvSpPr>
            <p:cNvPr id="23664" name="Oval 214"/>
            <p:cNvSpPr>
              <a:spLocks noChangeArrowheads="1"/>
            </p:cNvSpPr>
            <p:nvPr/>
          </p:nvSpPr>
          <p:spPr bwMode="auto">
            <a:xfrm>
              <a:off x="3224" y="3360"/>
              <a:ext cx="96" cy="88"/>
            </a:xfrm>
            <a:prstGeom prst="ellipse">
              <a:avLst/>
            </a:prstGeom>
            <a:solidFill>
              <a:schemeClr val="hlink"/>
            </a:solidFill>
            <a:ln w="25400">
              <a:solidFill>
                <a:schemeClr val="hlink"/>
              </a:solidFill>
              <a:round/>
              <a:headEnd/>
              <a:tailEnd/>
            </a:ln>
          </p:spPr>
          <p:txBody>
            <a:bodyPr/>
            <a:lstStyle/>
            <a:p>
              <a:endParaRPr lang="en-US"/>
            </a:p>
          </p:txBody>
        </p:sp>
        <p:sp>
          <p:nvSpPr>
            <p:cNvPr id="23665" name="Oval 215"/>
            <p:cNvSpPr>
              <a:spLocks noChangeArrowheads="1"/>
            </p:cNvSpPr>
            <p:nvPr/>
          </p:nvSpPr>
          <p:spPr bwMode="auto">
            <a:xfrm>
              <a:off x="2920" y="3344"/>
              <a:ext cx="88" cy="80"/>
            </a:xfrm>
            <a:prstGeom prst="ellipse">
              <a:avLst/>
            </a:prstGeom>
            <a:solidFill>
              <a:schemeClr val="hlink"/>
            </a:solidFill>
            <a:ln w="25400">
              <a:solidFill>
                <a:schemeClr val="hlink"/>
              </a:solidFill>
              <a:round/>
              <a:headEnd/>
              <a:tailEnd/>
            </a:ln>
          </p:spPr>
          <p:txBody>
            <a:bodyPr/>
            <a:lstStyle/>
            <a:p>
              <a:endParaRPr lang="en-US"/>
            </a:p>
          </p:txBody>
        </p:sp>
        <p:sp>
          <p:nvSpPr>
            <p:cNvPr id="23666" name="Oval 216"/>
            <p:cNvSpPr>
              <a:spLocks noChangeArrowheads="1"/>
            </p:cNvSpPr>
            <p:nvPr/>
          </p:nvSpPr>
          <p:spPr bwMode="auto">
            <a:xfrm>
              <a:off x="3024" y="3360"/>
              <a:ext cx="88" cy="80"/>
            </a:xfrm>
            <a:prstGeom prst="ellipse">
              <a:avLst/>
            </a:prstGeom>
            <a:solidFill>
              <a:schemeClr val="hlink"/>
            </a:solidFill>
            <a:ln w="25400">
              <a:solidFill>
                <a:schemeClr val="hlink"/>
              </a:solidFill>
              <a:round/>
              <a:headEnd/>
              <a:tailEnd/>
            </a:ln>
          </p:spPr>
          <p:txBody>
            <a:bodyPr/>
            <a:lstStyle/>
            <a:p>
              <a:endParaRPr lang="en-US"/>
            </a:p>
          </p:txBody>
        </p:sp>
        <p:sp>
          <p:nvSpPr>
            <p:cNvPr id="23667" name="Line 217"/>
            <p:cNvSpPr>
              <a:spLocks noChangeShapeType="1"/>
            </p:cNvSpPr>
            <p:nvPr/>
          </p:nvSpPr>
          <p:spPr bwMode="auto">
            <a:xfrm flipV="1">
              <a:off x="2744" y="3368"/>
              <a:ext cx="64" cy="8"/>
            </a:xfrm>
            <a:prstGeom prst="line">
              <a:avLst/>
            </a:prstGeom>
            <a:noFill/>
            <a:ln w="25400">
              <a:solidFill>
                <a:srgbClr val="FFFFFF"/>
              </a:solidFill>
              <a:round/>
              <a:headEnd/>
              <a:tailEnd/>
            </a:ln>
          </p:spPr>
          <p:txBody>
            <a:bodyPr/>
            <a:lstStyle/>
            <a:p>
              <a:endParaRPr lang="en-US"/>
            </a:p>
          </p:txBody>
        </p:sp>
        <p:sp>
          <p:nvSpPr>
            <p:cNvPr id="23668" name="Oval 218"/>
            <p:cNvSpPr>
              <a:spLocks noChangeArrowheads="1"/>
            </p:cNvSpPr>
            <p:nvPr/>
          </p:nvSpPr>
          <p:spPr bwMode="auto">
            <a:xfrm>
              <a:off x="2800" y="3336"/>
              <a:ext cx="88" cy="80"/>
            </a:xfrm>
            <a:prstGeom prst="ellipse">
              <a:avLst/>
            </a:prstGeom>
            <a:solidFill>
              <a:schemeClr val="hlink"/>
            </a:solidFill>
            <a:ln w="25400">
              <a:solidFill>
                <a:schemeClr val="hlink"/>
              </a:solidFill>
              <a:round/>
              <a:headEnd/>
              <a:tailEnd/>
            </a:ln>
          </p:spPr>
          <p:txBody>
            <a:bodyPr/>
            <a:lstStyle/>
            <a:p>
              <a:endParaRPr lang="en-US"/>
            </a:p>
          </p:txBody>
        </p:sp>
        <p:sp>
          <p:nvSpPr>
            <p:cNvPr id="23669" name="Oval 219"/>
            <p:cNvSpPr>
              <a:spLocks noChangeArrowheads="1"/>
            </p:cNvSpPr>
            <p:nvPr/>
          </p:nvSpPr>
          <p:spPr bwMode="auto">
            <a:xfrm>
              <a:off x="2376" y="2760"/>
              <a:ext cx="88" cy="80"/>
            </a:xfrm>
            <a:prstGeom prst="ellipse">
              <a:avLst/>
            </a:prstGeom>
            <a:solidFill>
              <a:schemeClr val="hlink"/>
            </a:solidFill>
            <a:ln w="25400">
              <a:solidFill>
                <a:schemeClr val="hlink"/>
              </a:solidFill>
              <a:round/>
              <a:headEnd/>
              <a:tailEnd/>
            </a:ln>
          </p:spPr>
          <p:txBody>
            <a:bodyPr/>
            <a:lstStyle/>
            <a:p>
              <a:endParaRPr lang="en-US"/>
            </a:p>
          </p:txBody>
        </p:sp>
        <p:sp>
          <p:nvSpPr>
            <p:cNvPr id="23670" name="Oval 220"/>
            <p:cNvSpPr>
              <a:spLocks noChangeArrowheads="1"/>
            </p:cNvSpPr>
            <p:nvPr/>
          </p:nvSpPr>
          <p:spPr bwMode="auto">
            <a:xfrm>
              <a:off x="2480" y="3040"/>
              <a:ext cx="88" cy="80"/>
            </a:xfrm>
            <a:prstGeom prst="ellipse">
              <a:avLst/>
            </a:prstGeom>
            <a:solidFill>
              <a:schemeClr val="hlink"/>
            </a:solidFill>
            <a:ln w="25400">
              <a:solidFill>
                <a:schemeClr val="hlink"/>
              </a:solidFill>
              <a:round/>
              <a:headEnd/>
              <a:tailEnd/>
            </a:ln>
          </p:spPr>
          <p:txBody>
            <a:bodyPr/>
            <a:lstStyle/>
            <a:p>
              <a:endParaRPr lang="en-US"/>
            </a:p>
          </p:txBody>
        </p:sp>
        <p:sp>
          <p:nvSpPr>
            <p:cNvPr id="23671" name="Oval 221"/>
            <p:cNvSpPr>
              <a:spLocks noChangeArrowheads="1"/>
            </p:cNvSpPr>
            <p:nvPr/>
          </p:nvSpPr>
          <p:spPr bwMode="auto">
            <a:xfrm>
              <a:off x="2608" y="3288"/>
              <a:ext cx="88" cy="80"/>
            </a:xfrm>
            <a:prstGeom prst="ellipse">
              <a:avLst/>
            </a:prstGeom>
            <a:solidFill>
              <a:schemeClr val="hlink"/>
            </a:solidFill>
            <a:ln w="25400">
              <a:solidFill>
                <a:schemeClr val="hlink"/>
              </a:solidFill>
              <a:round/>
              <a:headEnd/>
              <a:tailEnd/>
            </a:ln>
          </p:spPr>
          <p:txBody>
            <a:bodyPr/>
            <a:lstStyle/>
            <a:p>
              <a:endParaRPr lang="en-US"/>
            </a:p>
          </p:txBody>
        </p:sp>
        <p:sp>
          <p:nvSpPr>
            <p:cNvPr id="23672" name="Oval 222"/>
            <p:cNvSpPr>
              <a:spLocks noChangeArrowheads="1"/>
            </p:cNvSpPr>
            <p:nvPr/>
          </p:nvSpPr>
          <p:spPr bwMode="auto">
            <a:xfrm>
              <a:off x="2704" y="3352"/>
              <a:ext cx="88" cy="80"/>
            </a:xfrm>
            <a:prstGeom prst="ellipse">
              <a:avLst/>
            </a:prstGeom>
            <a:solidFill>
              <a:schemeClr val="hlink"/>
            </a:solidFill>
            <a:ln w="25400">
              <a:solidFill>
                <a:schemeClr val="hlink"/>
              </a:solidFill>
              <a:round/>
              <a:headEnd/>
              <a:tailEnd/>
            </a:ln>
          </p:spPr>
          <p:txBody>
            <a:bodyPr/>
            <a:lstStyle/>
            <a:p>
              <a:endParaRPr lang="en-US"/>
            </a:p>
          </p:txBody>
        </p:sp>
        <p:sp>
          <p:nvSpPr>
            <p:cNvPr id="23673" name="Line 223"/>
            <p:cNvSpPr>
              <a:spLocks noChangeShapeType="1"/>
            </p:cNvSpPr>
            <p:nvPr/>
          </p:nvSpPr>
          <p:spPr bwMode="auto">
            <a:xfrm flipV="1">
              <a:off x="3024" y="2432"/>
              <a:ext cx="96" cy="112"/>
            </a:xfrm>
            <a:prstGeom prst="line">
              <a:avLst/>
            </a:prstGeom>
            <a:noFill/>
            <a:ln w="25400">
              <a:solidFill>
                <a:srgbClr val="FFFFFF"/>
              </a:solidFill>
              <a:round/>
              <a:headEnd/>
              <a:tailEnd/>
            </a:ln>
          </p:spPr>
          <p:txBody>
            <a:bodyPr/>
            <a:lstStyle/>
            <a:p>
              <a:endParaRPr lang="en-US"/>
            </a:p>
          </p:txBody>
        </p:sp>
        <p:sp>
          <p:nvSpPr>
            <p:cNvPr id="23674" name="Line 224"/>
            <p:cNvSpPr>
              <a:spLocks noChangeShapeType="1"/>
            </p:cNvSpPr>
            <p:nvPr/>
          </p:nvSpPr>
          <p:spPr bwMode="auto">
            <a:xfrm flipV="1">
              <a:off x="3144" y="2360"/>
              <a:ext cx="56" cy="48"/>
            </a:xfrm>
            <a:prstGeom prst="line">
              <a:avLst/>
            </a:prstGeom>
            <a:noFill/>
            <a:ln w="25400">
              <a:solidFill>
                <a:srgbClr val="FFFFFF"/>
              </a:solidFill>
              <a:round/>
              <a:headEnd/>
              <a:tailEnd/>
            </a:ln>
          </p:spPr>
          <p:txBody>
            <a:bodyPr/>
            <a:lstStyle/>
            <a:p>
              <a:endParaRPr lang="en-US"/>
            </a:p>
          </p:txBody>
        </p:sp>
        <p:sp>
          <p:nvSpPr>
            <p:cNvPr id="23675" name="Line 225"/>
            <p:cNvSpPr>
              <a:spLocks noChangeShapeType="1"/>
            </p:cNvSpPr>
            <p:nvPr/>
          </p:nvSpPr>
          <p:spPr bwMode="auto">
            <a:xfrm>
              <a:off x="3224" y="2336"/>
              <a:ext cx="128" cy="1"/>
            </a:xfrm>
            <a:prstGeom prst="line">
              <a:avLst/>
            </a:prstGeom>
            <a:noFill/>
            <a:ln w="25400">
              <a:solidFill>
                <a:srgbClr val="FFFFFF"/>
              </a:solidFill>
              <a:round/>
              <a:headEnd/>
              <a:tailEnd/>
            </a:ln>
          </p:spPr>
          <p:txBody>
            <a:bodyPr/>
            <a:lstStyle/>
            <a:p>
              <a:endParaRPr lang="en-US"/>
            </a:p>
          </p:txBody>
        </p:sp>
        <p:sp>
          <p:nvSpPr>
            <p:cNvPr id="23676" name="Line 226"/>
            <p:cNvSpPr>
              <a:spLocks noChangeShapeType="1"/>
            </p:cNvSpPr>
            <p:nvPr/>
          </p:nvSpPr>
          <p:spPr bwMode="auto">
            <a:xfrm flipV="1">
              <a:off x="3352" y="2256"/>
              <a:ext cx="64" cy="72"/>
            </a:xfrm>
            <a:prstGeom prst="line">
              <a:avLst/>
            </a:prstGeom>
            <a:noFill/>
            <a:ln w="25400">
              <a:solidFill>
                <a:srgbClr val="FFFFFF"/>
              </a:solidFill>
              <a:round/>
              <a:headEnd/>
              <a:tailEnd/>
            </a:ln>
          </p:spPr>
          <p:txBody>
            <a:bodyPr/>
            <a:lstStyle/>
            <a:p>
              <a:endParaRPr lang="en-US"/>
            </a:p>
          </p:txBody>
        </p:sp>
        <p:grpSp>
          <p:nvGrpSpPr>
            <p:cNvPr id="28" name="Group 227"/>
            <p:cNvGrpSpPr>
              <a:grpSpLocks/>
            </p:cNvGrpSpPr>
            <p:nvPr/>
          </p:nvGrpSpPr>
          <p:grpSpPr bwMode="auto">
            <a:xfrm>
              <a:off x="4066" y="2044"/>
              <a:ext cx="200" cy="1811"/>
              <a:chOff x="4066" y="2044"/>
              <a:chExt cx="200" cy="1811"/>
            </a:xfrm>
          </p:grpSpPr>
          <p:sp>
            <p:nvSpPr>
              <p:cNvPr id="23686" name="Rectangle 228"/>
              <p:cNvSpPr>
                <a:spLocks noChangeArrowheads="1"/>
              </p:cNvSpPr>
              <p:nvPr/>
            </p:nvSpPr>
            <p:spPr bwMode="auto">
              <a:xfrm>
                <a:off x="4066" y="2044"/>
                <a:ext cx="2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50</a:t>
                </a:r>
                <a:endParaRPr lang="es-ES_tradnl">
                  <a:latin typeface="Times" pitchFamily="18" charset="0"/>
                </a:endParaRPr>
              </a:p>
            </p:txBody>
          </p:sp>
          <p:sp>
            <p:nvSpPr>
              <p:cNvPr id="23687" name="Rectangle 229"/>
              <p:cNvSpPr>
                <a:spLocks noChangeArrowheads="1"/>
              </p:cNvSpPr>
              <p:nvPr/>
            </p:nvSpPr>
            <p:spPr bwMode="auto">
              <a:xfrm>
                <a:off x="4066" y="2356"/>
                <a:ext cx="2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40</a:t>
                </a:r>
                <a:endParaRPr lang="es-ES_tradnl">
                  <a:latin typeface="Times" pitchFamily="18" charset="0"/>
                </a:endParaRPr>
              </a:p>
            </p:txBody>
          </p:sp>
          <p:sp>
            <p:nvSpPr>
              <p:cNvPr id="23688" name="Rectangle 230"/>
              <p:cNvSpPr>
                <a:spLocks noChangeArrowheads="1"/>
              </p:cNvSpPr>
              <p:nvPr/>
            </p:nvSpPr>
            <p:spPr bwMode="auto">
              <a:xfrm>
                <a:off x="4066" y="2660"/>
                <a:ext cx="2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30</a:t>
                </a:r>
                <a:endParaRPr lang="es-ES_tradnl">
                  <a:latin typeface="Times" pitchFamily="18" charset="0"/>
                </a:endParaRPr>
              </a:p>
            </p:txBody>
          </p:sp>
          <p:sp>
            <p:nvSpPr>
              <p:cNvPr id="23689" name="Rectangle 231"/>
              <p:cNvSpPr>
                <a:spLocks noChangeArrowheads="1"/>
              </p:cNvSpPr>
              <p:nvPr/>
            </p:nvSpPr>
            <p:spPr bwMode="auto">
              <a:xfrm>
                <a:off x="4066" y="2980"/>
                <a:ext cx="2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20</a:t>
                </a:r>
                <a:endParaRPr lang="es-ES_tradnl">
                  <a:latin typeface="Times" pitchFamily="18" charset="0"/>
                </a:endParaRPr>
              </a:p>
            </p:txBody>
          </p:sp>
          <p:sp>
            <p:nvSpPr>
              <p:cNvPr id="23690" name="Rectangle 232"/>
              <p:cNvSpPr>
                <a:spLocks noChangeArrowheads="1"/>
              </p:cNvSpPr>
              <p:nvPr/>
            </p:nvSpPr>
            <p:spPr bwMode="auto">
              <a:xfrm>
                <a:off x="4066" y="3299"/>
                <a:ext cx="2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10</a:t>
                </a:r>
                <a:endParaRPr lang="es-ES_tradnl">
                  <a:latin typeface="Times" pitchFamily="18" charset="0"/>
                </a:endParaRPr>
              </a:p>
            </p:txBody>
          </p:sp>
          <p:sp>
            <p:nvSpPr>
              <p:cNvPr id="23691" name="Rectangle 233"/>
              <p:cNvSpPr>
                <a:spLocks noChangeArrowheads="1"/>
              </p:cNvSpPr>
              <p:nvPr/>
            </p:nvSpPr>
            <p:spPr bwMode="auto">
              <a:xfrm>
                <a:off x="4114" y="3613"/>
                <a:ext cx="1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0</a:t>
                </a:r>
                <a:endParaRPr lang="es-ES_tradnl">
                  <a:latin typeface="Times" pitchFamily="18" charset="0"/>
                </a:endParaRPr>
              </a:p>
            </p:txBody>
          </p:sp>
        </p:grpSp>
        <p:sp>
          <p:nvSpPr>
            <p:cNvPr id="23678" name="Rectangle 234"/>
            <p:cNvSpPr>
              <a:spLocks noChangeArrowheads="1"/>
            </p:cNvSpPr>
            <p:nvPr/>
          </p:nvSpPr>
          <p:spPr bwMode="auto">
            <a:xfrm>
              <a:off x="1516" y="3596"/>
              <a:ext cx="10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0</a:t>
              </a:r>
              <a:endParaRPr lang="es-ES_tradnl">
                <a:latin typeface="Times" pitchFamily="18" charset="0"/>
              </a:endParaRPr>
            </a:p>
          </p:txBody>
        </p:sp>
        <p:sp>
          <p:nvSpPr>
            <p:cNvPr id="23679" name="Rectangle 235"/>
            <p:cNvSpPr>
              <a:spLocks noChangeArrowheads="1"/>
            </p:cNvSpPr>
            <p:nvPr/>
          </p:nvSpPr>
          <p:spPr bwMode="auto">
            <a:xfrm>
              <a:off x="1362" y="3114"/>
              <a:ext cx="25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0.5</a:t>
              </a:r>
              <a:endParaRPr lang="es-ES_tradnl">
                <a:latin typeface="Times" pitchFamily="18" charset="0"/>
              </a:endParaRPr>
            </a:p>
          </p:txBody>
        </p:sp>
        <p:sp>
          <p:nvSpPr>
            <p:cNvPr id="23680" name="Rectangle 236"/>
            <p:cNvSpPr>
              <a:spLocks noChangeArrowheads="1"/>
            </p:cNvSpPr>
            <p:nvPr/>
          </p:nvSpPr>
          <p:spPr bwMode="auto">
            <a:xfrm>
              <a:off x="1362" y="2572"/>
              <a:ext cx="25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1.0</a:t>
              </a:r>
              <a:endParaRPr lang="es-ES_tradnl">
                <a:latin typeface="Times" pitchFamily="18" charset="0"/>
              </a:endParaRPr>
            </a:p>
          </p:txBody>
        </p:sp>
        <p:sp>
          <p:nvSpPr>
            <p:cNvPr id="23681" name="Rectangle 237"/>
            <p:cNvSpPr>
              <a:spLocks noChangeArrowheads="1"/>
            </p:cNvSpPr>
            <p:nvPr/>
          </p:nvSpPr>
          <p:spPr bwMode="auto">
            <a:xfrm>
              <a:off x="1362" y="2024"/>
              <a:ext cx="250" cy="242"/>
            </a:xfrm>
            <a:prstGeom prst="rect">
              <a:avLst/>
            </a:prstGeom>
            <a:noFill/>
            <a:ln w="9525">
              <a:noFill/>
              <a:miter lim="800000"/>
              <a:headEnd/>
              <a:tailEnd/>
            </a:ln>
          </p:spPr>
          <p:txBody>
            <a:bodyPr wrap="none" lIns="0" tIns="0" rIns="0" bIns="0">
              <a:spAutoFit/>
            </a:bodyPr>
            <a:lstStyle/>
            <a:p>
              <a:pPr eaLnBrk="0" hangingPunct="0"/>
              <a:r>
                <a:rPr lang="en-US">
                  <a:latin typeface="Times" pitchFamily="18" charset="0"/>
                </a:rPr>
                <a:t>1.5</a:t>
              </a:r>
              <a:endParaRPr lang="es-ES_tradnl">
                <a:latin typeface="Times" pitchFamily="18" charset="0"/>
              </a:endParaRPr>
            </a:p>
          </p:txBody>
        </p:sp>
        <p:sp>
          <p:nvSpPr>
            <p:cNvPr id="23682" name="Oval 238"/>
            <p:cNvSpPr>
              <a:spLocks noChangeArrowheads="1"/>
            </p:cNvSpPr>
            <p:nvPr/>
          </p:nvSpPr>
          <p:spPr bwMode="auto">
            <a:xfrm>
              <a:off x="1152" y="3472"/>
              <a:ext cx="80" cy="80"/>
            </a:xfrm>
            <a:prstGeom prst="ellipse">
              <a:avLst/>
            </a:prstGeom>
            <a:solidFill>
              <a:schemeClr val="tx1"/>
            </a:solidFill>
            <a:ln w="12700">
              <a:solidFill>
                <a:schemeClr val="tx1"/>
              </a:solidFill>
              <a:round/>
              <a:headEnd/>
              <a:tailEnd/>
            </a:ln>
          </p:spPr>
          <p:txBody>
            <a:bodyPr/>
            <a:lstStyle/>
            <a:p>
              <a:endParaRPr lang="en-US"/>
            </a:p>
          </p:txBody>
        </p:sp>
        <p:sp>
          <p:nvSpPr>
            <p:cNvPr id="23683" name="Rectangle 239"/>
            <p:cNvSpPr>
              <a:spLocks noChangeArrowheads="1"/>
            </p:cNvSpPr>
            <p:nvPr/>
          </p:nvSpPr>
          <p:spPr bwMode="auto">
            <a:xfrm rot="-5400000">
              <a:off x="545" y="2616"/>
              <a:ext cx="1276" cy="280"/>
            </a:xfrm>
            <a:prstGeom prst="rect">
              <a:avLst/>
            </a:prstGeom>
            <a:noFill/>
            <a:ln w="9525">
              <a:noFill/>
              <a:miter lim="800000"/>
              <a:headEnd/>
              <a:tailEnd/>
            </a:ln>
          </p:spPr>
          <p:txBody>
            <a:bodyPr wrap="none" lIns="0" tIns="0" rIns="0" bIns="0">
              <a:spAutoFit/>
            </a:bodyPr>
            <a:lstStyle/>
            <a:p>
              <a:pPr eaLnBrk="0" hangingPunct="0"/>
              <a:r>
                <a:rPr lang="en-US" sz="2800"/>
                <a:t>TSH (mU/L)</a:t>
              </a:r>
              <a:endParaRPr lang="es-ES_tradnl" sz="2800"/>
            </a:p>
          </p:txBody>
        </p:sp>
        <p:sp>
          <p:nvSpPr>
            <p:cNvPr id="23684" name="Rectangle 240"/>
            <p:cNvSpPr>
              <a:spLocks noChangeArrowheads="1"/>
            </p:cNvSpPr>
            <p:nvPr/>
          </p:nvSpPr>
          <p:spPr bwMode="auto">
            <a:xfrm rot="5400000">
              <a:off x="3642" y="2718"/>
              <a:ext cx="1832" cy="280"/>
            </a:xfrm>
            <a:prstGeom prst="rect">
              <a:avLst/>
            </a:prstGeom>
            <a:noFill/>
            <a:ln w="9525">
              <a:noFill/>
              <a:miter lim="800000"/>
              <a:headEnd/>
              <a:tailEnd/>
            </a:ln>
          </p:spPr>
          <p:txBody>
            <a:bodyPr wrap="none" lIns="0" tIns="0" rIns="0" bIns="0">
              <a:spAutoFit/>
            </a:bodyPr>
            <a:lstStyle/>
            <a:p>
              <a:pPr eaLnBrk="0" hangingPunct="0"/>
              <a:r>
                <a:rPr lang="en-US" sz="2800">
                  <a:solidFill>
                    <a:schemeClr val="hlink"/>
                  </a:solidFill>
                </a:rPr>
                <a:t>hCG (I.Ux1000/L)</a:t>
              </a:r>
              <a:endParaRPr lang="es-ES_tradnl" sz="2800"/>
            </a:p>
          </p:txBody>
        </p:sp>
        <p:sp>
          <p:nvSpPr>
            <p:cNvPr id="23685" name="Oval 241"/>
            <p:cNvSpPr>
              <a:spLocks noChangeArrowheads="1"/>
            </p:cNvSpPr>
            <p:nvPr/>
          </p:nvSpPr>
          <p:spPr bwMode="auto">
            <a:xfrm>
              <a:off x="4512" y="1792"/>
              <a:ext cx="96" cy="88"/>
            </a:xfrm>
            <a:prstGeom prst="ellipse">
              <a:avLst/>
            </a:prstGeom>
            <a:solidFill>
              <a:schemeClr val="hlink"/>
            </a:solidFill>
            <a:ln w="25400">
              <a:solidFill>
                <a:schemeClr val="hlink"/>
              </a:solidFill>
              <a:round/>
              <a:headEnd/>
              <a:tailEnd/>
            </a:ln>
          </p:spPr>
          <p:txBody>
            <a:bodyPr/>
            <a:lstStyle/>
            <a:p>
              <a:endParaRPr lang="en-US"/>
            </a:p>
          </p:txBody>
        </p:sp>
      </p:grpSp>
      <p:sp>
        <p:nvSpPr>
          <p:cNvPr id="23555" name="Text Box 242"/>
          <p:cNvSpPr txBox="1">
            <a:spLocks noChangeArrowheads="1"/>
          </p:cNvSpPr>
          <p:nvPr/>
        </p:nvSpPr>
        <p:spPr bwMode="auto">
          <a:xfrm>
            <a:off x="288925" y="6581775"/>
            <a:ext cx="2559050" cy="276225"/>
          </a:xfrm>
          <a:prstGeom prst="rect">
            <a:avLst/>
          </a:prstGeom>
          <a:noFill/>
          <a:ln w="50800">
            <a:noFill/>
            <a:miter lim="800000"/>
            <a:headEnd/>
            <a:tailEnd/>
          </a:ln>
        </p:spPr>
        <p:txBody>
          <a:bodyPr wrap="none">
            <a:spAutoFit/>
          </a:bodyPr>
          <a:lstStyle/>
          <a:p>
            <a:pPr eaLnBrk="0" hangingPunct="0"/>
            <a:r>
              <a:rPr lang="es-ES_tradnl" sz="1200">
                <a:solidFill>
                  <a:schemeClr val="tx2"/>
                </a:solidFill>
              </a:rPr>
              <a:t>Glinoer, Endocr Rev 1997;18:404-433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TXSS_ORIGINAL" val="319492,Picture 4,260,Slide5"/>
  <p:tag name="PPTXSS_SETTINGS" val="0,10,10,150,50,3,True,True"/>
</p:tagLst>
</file>

<file path=ppt/tags/tag2.xml><?xml version="1.0" encoding="utf-8"?>
<p:tagLst xmlns:a="http://schemas.openxmlformats.org/drawingml/2006/main" xmlns:r="http://schemas.openxmlformats.org/officeDocument/2006/relationships" xmlns:p="http://schemas.openxmlformats.org/presentationml/2006/main">
  <p:tag name="PPTXSS_ORIGINAL" val="319492,Picture 4,260,Slide5"/>
  <p:tag name="PPTXSS_SETTINGS" val="0,10,10,150,50,3,True,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3012</Words>
  <Application>Microsoft Office PowerPoint</Application>
  <PresentationFormat>On-screen Show (4:3)</PresentationFormat>
  <Paragraphs>542</Paragraphs>
  <Slides>53</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Office Theme</vt:lpstr>
      <vt:lpstr>Presentation</vt:lpstr>
      <vt:lpstr>Chart</vt:lpstr>
      <vt:lpstr>Slide 1</vt:lpstr>
      <vt:lpstr>Slide 2</vt:lpstr>
      <vt:lpstr>Thyrotoxicosis in pregnancy</vt:lpstr>
      <vt:lpstr>Causes of hyperthyroidism in pregnant women</vt:lpstr>
      <vt:lpstr>Guideline of the American Thyroid Association for the diagnosis and Management of Thyroid Disease during Pregnancy and Postpartum</vt:lpstr>
      <vt:lpstr>Management of Thyroid Dysfunction during Pregnancy and Postpartum: An Endocrine Society Clinical Practice Guideline  Leslie De Groot, Marcos Abalovich, Erik K. Alexander, Nobuyuki Amino, Linda Barbour, Rhoda H. Cobin, Creswell J. Eastman, John H. Lazarus, Dominique Luton, Susan J. Mandel, Jorge Mestman, Joanne Rovet, and Scott Sullivan   J Clin Endocrinol Metab, August 2012; 97 (8): 2543-2565</vt:lpstr>
      <vt:lpstr>Maternal thyroid physiology</vt:lpstr>
      <vt:lpstr>Physiologic changes in pregnancy that influence thyroid function tests</vt:lpstr>
      <vt:lpstr>Slide 9</vt:lpstr>
      <vt:lpstr>Sample trimester-specific reference intervals for TSH*</vt:lpstr>
      <vt:lpstr>Guidelines for Serum TSH During Pregnancy</vt:lpstr>
      <vt:lpstr>Slide 12</vt:lpstr>
      <vt:lpstr>Slide 13</vt:lpstr>
      <vt:lpstr>Slide 14</vt:lpstr>
      <vt:lpstr>WHAT IS THE RECOMMENDED MANAGEMENT OF GRAVES’ HYPERTHYROIDISM IN PREGNANCY? </vt:lpstr>
      <vt:lpstr>Slide 16</vt:lpstr>
      <vt:lpstr>Slide 17</vt:lpstr>
      <vt:lpstr>Slide 18</vt:lpstr>
      <vt:lpstr>Management of hyperthyroidism during pregnancy in Asia  Azizi F, Amouzegar A, Mehran L, Alamdari SH, Subekti I, Bijay V, Poppe K, Sarvghadi F, San Luis Jr T, Akamizu T   Endocrin Journal, 2014; 61 (8): 751-758</vt:lpstr>
      <vt:lpstr>A 26 year old woman is newly diagnosed with Graves’ disease. She has no goitre or thyroid eye disease and expresses her wish to become pregnant soon. Provided that the patient’s preference is neutral, how would you treat her thyrotoxicosis? </vt:lpstr>
      <vt:lpstr>A 26 year old woman is newly diagnosed with Graves’ disease. She has no goitre or thyroid eye disease and expresses her wish to become pregnant soon. Provided that the patient’s preference is neutral, how would you treat her thyrotoxicosis? </vt:lpstr>
      <vt:lpstr>Reported cases of severe liver failure in pregnancy occurring secondary to PTU</vt:lpstr>
      <vt:lpstr>Major adverse reactions to propylthiouracil</vt:lpstr>
      <vt:lpstr>Reported cases of agranulocytosis secondary to antithyroid drugs during pregnancy and subsequent outcomes</vt:lpstr>
      <vt:lpstr>Comparison of recommendations of American Thyroid Association and Endocrine Society on the treatment of hyperthyroidism in pregnancy</vt:lpstr>
      <vt:lpstr>The following recommendation is based on limited or inconsistent scientific evidence (Level B):</vt:lpstr>
      <vt:lpstr>What tests would you use to monitor the dose of antithyroid drugs in pregnancy? </vt:lpstr>
      <vt:lpstr>Slide 28</vt:lpstr>
      <vt:lpstr>What are the target thyroid test results you aim to achieve with antithyroid drugs in pregnancy?</vt:lpstr>
      <vt:lpstr>What are the target thyroid test results you aim to achieve with antithyroid drugs in pregnancy?</vt:lpstr>
      <vt:lpstr>Slide 31</vt:lpstr>
      <vt:lpstr>Slide 32</vt:lpstr>
      <vt:lpstr>Slide 33</vt:lpstr>
      <vt:lpstr>Slide 34</vt:lpstr>
      <vt:lpstr>In a pregnant woman with Grvave’s disease treated with antithyroid drug, do you routinely chack TSH receptor antibodies?</vt:lpstr>
      <vt:lpstr>TSH receptor antibody tests: Diagnostic use</vt:lpstr>
      <vt:lpstr>TSH receptor antibody tests: Prognostic use</vt:lpstr>
      <vt:lpstr>TSH receptor antibody in pregnancy</vt:lpstr>
      <vt:lpstr>WHAT IS THE VALUE OF TSHRAB MEASUREMENT IN THE EVALUATION OF A PREGNANT WOMAN WITH GRAVES’ HYPERTHYROIDISM?</vt:lpstr>
      <vt:lpstr>Slide 40</vt:lpstr>
      <vt:lpstr>UNDER WHAT CIRCUMSTANCES SHOULD ADDITIONAL FETAL ULTRASOUND MONITORING FOR GROWTH, HEART RATE, AND GOITER BE PERFORMED IN WOMEN WITH GRAVES’ HYPERTHYROIDISM IN PREGNANCY?</vt:lpstr>
      <vt:lpstr>Management of thyrotoxicosis in pregnancy</vt:lpstr>
      <vt:lpstr>Slide 43</vt:lpstr>
      <vt:lpstr>Characteristics of major causes of postpartum thyrotoxicosis</vt:lpstr>
      <vt:lpstr>Comparison of antithyrotropin receptor antibodies (TRAb) between postpartum Graves’ thyrotoxicosis and postpartum destructive thyrotoxicosis</vt:lpstr>
      <vt:lpstr>Comparison of thyroid blood flow between postpartum Graves’ thyrotoxicosis and postpartum destructive thyrotoxicosis</vt:lpstr>
      <vt:lpstr>A 30 year old woman is 3 months postpartum and lactating. She has a relapse of Graves’ disease. What advise will you give?</vt:lpstr>
      <vt:lpstr>Slide 48</vt:lpstr>
      <vt:lpstr>Thyrotoxic lactating mothers were treated with an initial dose of 20–30 mg methimazole daily. The dose of methimazole was 10 mg in the second month and 5–10 mg thereafter and continued until the end of first year of treatment. Values for all infants were in the normal range up to 12 months after treatment of their mothers</vt:lpstr>
      <vt:lpstr>HOW SHOULD GRAVES’ HYPERTHYROIDISM BE TREATED IN LACTATING WOMEN?</vt:lpstr>
      <vt:lpstr>Conclusion</vt:lpstr>
      <vt:lpstr>Slide 52</vt:lpstr>
      <vt:lpstr>Thyrotoxicosis complications  (in pregnancy)</vt:lpstr>
    </vt:vector>
  </TitlesOfParts>
  <Company>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ri-f507c014-f</dc:creator>
  <cp:lastModifiedBy>PARAND</cp:lastModifiedBy>
  <cp:revision>180</cp:revision>
  <dcterms:created xsi:type="dcterms:W3CDTF">2014-08-27T04:40:43Z</dcterms:created>
  <dcterms:modified xsi:type="dcterms:W3CDTF">2015-12-21T03:58:48Z</dcterms:modified>
</cp:coreProperties>
</file>