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8"/>
  </p:notesMasterIdLst>
  <p:sldIdLst>
    <p:sldId id="256" r:id="rId2"/>
    <p:sldId id="264" r:id="rId3"/>
    <p:sldId id="518" r:id="rId4"/>
    <p:sldId id="519" r:id="rId5"/>
    <p:sldId id="450" r:id="rId6"/>
    <p:sldId id="453" r:id="rId7"/>
    <p:sldId id="413" r:id="rId8"/>
    <p:sldId id="414" r:id="rId9"/>
    <p:sldId id="454" r:id="rId10"/>
    <p:sldId id="389" r:id="rId11"/>
    <p:sldId id="283" r:id="rId12"/>
    <p:sldId id="502" r:id="rId13"/>
    <p:sldId id="284" r:id="rId14"/>
    <p:sldId id="287" r:id="rId15"/>
    <p:sldId id="503" r:id="rId16"/>
    <p:sldId id="289" r:id="rId17"/>
    <p:sldId id="290" r:id="rId18"/>
    <p:sldId id="463" r:id="rId19"/>
    <p:sldId id="464" r:id="rId20"/>
    <p:sldId id="291" r:id="rId21"/>
    <p:sldId id="427" r:id="rId22"/>
    <p:sldId id="429" r:id="rId23"/>
    <p:sldId id="430" r:id="rId24"/>
    <p:sldId id="465" r:id="rId25"/>
    <p:sldId id="436" r:id="rId26"/>
    <p:sldId id="504" r:id="rId27"/>
    <p:sldId id="392" r:id="rId28"/>
    <p:sldId id="295" r:id="rId29"/>
    <p:sldId id="505" r:id="rId30"/>
    <p:sldId id="507" r:id="rId31"/>
    <p:sldId id="521" r:id="rId32"/>
    <p:sldId id="516" r:id="rId33"/>
    <p:sldId id="299" r:id="rId34"/>
    <p:sldId id="467" r:id="rId35"/>
    <p:sldId id="472" r:id="rId36"/>
    <p:sldId id="470" r:id="rId37"/>
    <p:sldId id="474" r:id="rId38"/>
    <p:sldId id="509" r:id="rId39"/>
    <p:sldId id="475" r:id="rId40"/>
    <p:sldId id="511" r:id="rId41"/>
    <p:sldId id="471" r:id="rId42"/>
    <p:sldId id="477" r:id="rId43"/>
    <p:sldId id="478" r:id="rId44"/>
    <p:sldId id="480" r:id="rId45"/>
    <p:sldId id="481" r:id="rId46"/>
    <p:sldId id="482" r:id="rId47"/>
    <p:sldId id="483" r:id="rId48"/>
    <p:sldId id="484" r:id="rId49"/>
    <p:sldId id="485" r:id="rId50"/>
    <p:sldId id="486" r:id="rId51"/>
    <p:sldId id="487" r:id="rId52"/>
    <p:sldId id="512" r:id="rId53"/>
    <p:sldId id="488" r:id="rId54"/>
    <p:sldId id="513" r:id="rId55"/>
    <p:sldId id="520" r:id="rId56"/>
    <p:sldId id="490" r:id="rId57"/>
    <p:sldId id="491" r:id="rId58"/>
    <p:sldId id="493" r:id="rId59"/>
    <p:sldId id="514" r:id="rId60"/>
    <p:sldId id="494" r:id="rId61"/>
    <p:sldId id="495" r:id="rId62"/>
    <p:sldId id="496" r:id="rId63"/>
    <p:sldId id="497" r:id="rId64"/>
    <p:sldId id="498" r:id="rId65"/>
    <p:sldId id="499" r:id="rId66"/>
    <p:sldId id="500"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fsharia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C7C7"/>
    <a:srgbClr val="C5C5C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161" autoAdjust="0"/>
  </p:normalViewPr>
  <p:slideViewPr>
    <p:cSldViewPr>
      <p:cViewPr varScale="1">
        <p:scale>
          <a:sx n="54" d="100"/>
          <a:sy n="54" d="100"/>
        </p:scale>
        <p:origin x="-970" y="-67"/>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BAB9F-BFAD-40AB-96C3-9F20D5180C63}" type="datetimeFigureOut">
              <a:rPr lang="en-US" smtClean="0"/>
              <a:pPr/>
              <a:t>7/28/2014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72435-20E5-41C2-B89A-7969BC28B0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E2872435-20E5-41C2-B89A-7969BC28B02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43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9728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9728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9728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9728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9728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9728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9729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9729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smtClean="0"/>
              <a:t>Click to edit Master title style</a:t>
            </a:r>
            <a:endParaRPr lang="en-US"/>
          </a:p>
        </p:txBody>
      </p:sp>
      <p:sp>
        <p:nvSpPr>
          <p:cNvPr id="972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97293" name="Rectangle 13"/>
          <p:cNvSpPr>
            <a:spLocks noGrp="1" noChangeArrowheads="1"/>
          </p:cNvSpPr>
          <p:nvPr>
            <p:ph type="dt" sz="quarter" idx="2"/>
          </p:nvPr>
        </p:nvSpPr>
        <p:spPr>
          <a:xfrm>
            <a:off x="457200" y="6248400"/>
            <a:ext cx="2133600" cy="476250"/>
          </a:xfrm>
        </p:spPr>
        <p:txBody>
          <a:bodyPr/>
          <a:lstStyle>
            <a:lvl1pPr>
              <a:defRPr/>
            </a:lvl1pPr>
          </a:lstStyle>
          <a:p>
            <a:fld id="{C5BB83B3-D373-4E81-9D9A-A5648F05B592}" type="datetime1">
              <a:rPr lang="en-US" smtClean="0"/>
              <a:pPr/>
              <a:t>7/28/2014</a:t>
            </a:fld>
            <a:endParaRPr lang="en-US"/>
          </a:p>
        </p:txBody>
      </p:sp>
      <p:sp>
        <p:nvSpPr>
          <p:cNvPr id="97294"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97295" name="Rectangle 15"/>
          <p:cNvSpPr>
            <a:spLocks noGrp="1" noChangeArrowheads="1"/>
          </p:cNvSpPr>
          <p:nvPr>
            <p:ph type="sldNum" sz="quarter" idx="4"/>
          </p:nvPr>
        </p:nvSpPr>
        <p:spPr>
          <a:xfrm>
            <a:off x="6553200" y="6254750"/>
            <a:ext cx="2133600" cy="476250"/>
          </a:xfrm>
        </p:spPr>
        <p:txBody>
          <a:bodyPr/>
          <a:lstStyle>
            <a:lvl1pPr>
              <a:defRPr/>
            </a:lvl1pPr>
          </a:lstStyle>
          <a:p>
            <a:fld id="{562884D3-3038-4A0F-94D2-1F9DAA8B7DE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E6D410F-3E80-4B38-BCC3-D06C6F1EC614}" type="datetime1">
              <a:rPr lang="en-US" smtClean="0"/>
              <a:pPr/>
              <a:t>7/28/2014</a:t>
            </a:fld>
            <a:endParaRPr lang="en-US"/>
          </a:p>
        </p:txBody>
      </p:sp>
      <p:sp>
        <p:nvSpPr>
          <p:cNvPr id="5" name="Slide Number Placeholder 4"/>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5E1B11-59FB-4F58-809D-2FD9212E4600}" type="datetime1">
              <a:rPr lang="en-US" smtClean="0"/>
              <a:pPr/>
              <a:t>7/28/2014</a:t>
            </a:fld>
            <a:endParaRPr lang="en-US"/>
          </a:p>
        </p:txBody>
      </p:sp>
      <p:sp>
        <p:nvSpPr>
          <p:cNvPr id="5" name="Slide Number Placeholder 4"/>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fld id="{13FC89AC-FF49-4332-AB37-8C00A8756615}" type="datetime1">
              <a:rPr lang="en-US" smtClean="0"/>
              <a:pPr/>
              <a:t>7/28/2014</a:t>
            </a:fld>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562884D3-3038-4A0F-94D2-1F9DAA8B7DE6}" type="slidenum">
              <a:rPr lang="en-US" smtClean="0"/>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fld id="{13FC89AC-FF49-4332-AB37-8C00A8756615}" type="datetime1">
              <a:rPr lang="en-US" smtClean="0"/>
              <a:pPr/>
              <a:t>7/28/2014</a:t>
            </a:fld>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562884D3-3038-4A0F-94D2-1F9DAA8B7DE6}" type="slidenum">
              <a:rPr lang="en-US" smtClean="0"/>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fld id="{13FC89AC-FF49-4332-AB37-8C00A8756615}" type="datetime1">
              <a:rPr lang="en-US" smtClean="0"/>
              <a:pPr/>
              <a:t>7/28/2014</a:t>
            </a:fld>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562884D3-3038-4A0F-94D2-1F9DAA8B7DE6}" type="slidenum">
              <a:rPr lang="en-US" smtClean="0"/>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D509BC5-4FDC-4F97-BAF6-67A424DDE441}" type="datetime1">
              <a:rPr lang="en-US" smtClean="0"/>
              <a:pPr/>
              <a:t>7/28/2014</a:t>
            </a:fld>
            <a:endParaRPr lang="en-US"/>
          </a:p>
        </p:txBody>
      </p:sp>
      <p:sp>
        <p:nvSpPr>
          <p:cNvPr id="5" name="Slide Number Placeholder 4"/>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7E2776B-4B28-4556-A4E5-4B326930DE63}" type="datetime1">
              <a:rPr lang="en-US" smtClean="0"/>
              <a:pPr/>
              <a:t>7/28/2014</a:t>
            </a:fld>
            <a:endParaRPr lang="en-US"/>
          </a:p>
        </p:txBody>
      </p:sp>
      <p:sp>
        <p:nvSpPr>
          <p:cNvPr id="5" name="Slide Number Placeholder 4"/>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EF199D7-32CD-49AA-A7CA-4A916B1E08F4}" type="datetime1">
              <a:rPr lang="en-US" smtClean="0"/>
              <a:pPr/>
              <a:t>7/28/2014</a:t>
            </a:fld>
            <a:endParaRPr lang="en-US"/>
          </a:p>
        </p:txBody>
      </p:sp>
      <p:sp>
        <p:nvSpPr>
          <p:cNvPr id="6" name="Slide Number Placeholder 5"/>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9CE22E5-4741-4E77-B3B6-B4A5CD799DDD}" type="datetime1">
              <a:rPr lang="en-US" smtClean="0"/>
              <a:pPr/>
              <a:t>7/28/2014</a:t>
            </a:fld>
            <a:endParaRPr lang="en-US"/>
          </a:p>
        </p:txBody>
      </p:sp>
      <p:sp>
        <p:nvSpPr>
          <p:cNvPr id="8" name="Slide Number Placeholder 7"/>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CC097BF-F79E-4C31-A0E5-407586090699}" type="datetime1">
              <a:rPr lang="en-US" smtClean="0"/>
              <a:pPr/>
              <a:t>7/28/2014</a:t>
            </a:fld>
            <a:endParaRPr lang="en-US"/>
          </a:p>
        </p:txBody>
      </p:sp>
      <p:sp>
        <p:nvSpPr>
          <p:cNvPr id="4" name="Slide Number Placeholder 3"/>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3055C84-68CB-4D65-93C8-0753E6220FF7}" type="datetime1">
              <a:rPr lang="en-US" smtClean="0"/>
              <a:pPr/>
              <a:t>7/28/2014</a:t>
            </a:fld>
            <a:endParaRPr lang="en-US"/>
          </a:p>
        </p:txBody>
      </p:sp>
      <p:sp>
        <p:nvSpPr>
          <p:cNvPr id="3" name="Slide Number Placeholder 2"/>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C19E3B5-100C-4A10-8BE6-6CB75E0F337F}" type="datetime1">
              <a:rPr lang="en-US" smtClean="0"/>
              <a:pPr/>
              <a:t>7/28/2014</a:t>
            </a:fld>
            <a:endParaRPr lang="en-US"/>
          </a:p>
        </p:txBody>
      </p:sp>
      <p:sp>
        <p:nvSpPr>
          <p:cNvPr id="6" name="Slide Number Placeholder 5"/>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61535F2-0CAE-402B-B2A5-9D0F4FD2C855}" type="datetime1">
              <a:rPr lang="en-US" smtClean="0"/>
              <a:pPr/>
              <a:t>7/28/2014</a:t>
            </a:fld>
            <a:endParaRPr lang="en-US"/>
          </a:p>
        </p:txBody>
      </p:sp>
      <p:sp>
        <p:nvSpPr>
          <p:cNvPr id="6" name="Slide Number Placeholder 5"/>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fld id="{13FC89AC-FF49-4332-AB37-8C00A8756615}" type="datetime1">
              <a:rPr lang="en-US" smtClean="0"/>
              <a:pPr/>
              <a:t>7/28/2014</a:t>
            </a:fld>
            <a:endParaRPr lang="en-US"/>
          </a:p>
        </p:txBody>
      </p:sp>
      <p:sp>
        <p:nvSpPr>
          <p:cNvPr id="9625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62884D3-3038-4A0F-94D2-1F9DAA8B7DE6}" type="slidenum">
              <a:rPr lang="en-US" smtClean="0"/>
              <a:pPr/>
              <a:t>‹#›</a:t>
            </a:fld>
            <a:endParaRPr lang="en-US"/>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962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962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962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9626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962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962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9626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9626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627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9627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76200"/>
            <a:ext cx="7772400" cy="1470025"/>
          </a:xfrm>
          <a:effectLst>
            <a:outerShdw blurRad="50800" dist="50800" dir="5400000" algn="ctr" rotWithShape="0">
              <a:schemeClr val="bg1"/>
            </a:outerShdw>
          </a:effectLst>
        </p:spPr>
        <p:txBody>
          <a:bodyPr>
            <a:normAutofit/>
          </a:bodyPr>
          <a:lstStyle/>
          <a:p>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 The Name of God</a:t>
            </a:r>
            <a:endParaRPr lang="en-US" sz="2400" b="1" dirty="0">
              <a:solidFill>
                <a:schemeClr val="tx1"/>
              </a:solidFill>
            </a:endParaRPr>
          </a:p>
        </p:txBody>
      </p:sp>
      <p:sp>
        <p:nvSpPr>
          <p:cNvPr id="3" name="Subtitle 2"/>
          <p:cNvSpPr>
            <a:spLocks noGrp="1"/>
          </p:cNvSpPr>
          <p:nvPr>
            <p:ph type="subTitle" sz="quarter" idx="1"/>
          </p:nvPr>
        </p:nvSpPr>
        <p:spPr>
          <a:xfrm>
            <a:off x="0" y="990600"/>
            <a:ext cx="9144000" cy="4648200"/>
          </a:xfrm>
          <a:effectLst>
            <a:outerShdw blurRad="50800" dist="50800" dir="5400000" algn="ctr" rotWithShape="0">
              <a:schemeClr val="bg1"/>
            </a:outerShdw>
          </a:effectLst>
        </p:spPr>
        <p:txBody>
          <a:bodyPr>
            <a:noAutofit/>
          </a:bodyPr>
          <a:lstStyle/>
          <a:p>
            <a:r>
              <a:rPr lang="en-US" sz="4800" b="1" dirty="0" err="1" smtClean="0"/>
              <a:t>Pheochromocytoma</a:t>
            </a:r>
            <a:r>
              <a:rPr lang="en-US" sz="4800" b="1" dirty="0" smtClean="0"/>
              <a:t> and </a:t>
            </a:r>
            <a:r>
              <a:rPr lang="en-US" sz="4800" b="1" dirty="0" err="1" smtClean="0"/>
              <a:t>Paraganglioma</a:t>
            </a:r>
            <a:r>
              <a:rPr lang="en-US" sz="4800" b="1" dirty="0" smtClean="0"/>
              <a:t>: An Endocrine Society Clinical Practice Guideline</a:t>
            </a:r>
            <a:r>
              <a:rPr lang="en-US" sz="1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2800" dirty="0" smtClean="0"/>
              <a:t>J </a:t>
            </a:r>
            <a:r>
              <a:rPr lang="en-US" sz="2800" dirty="0" err="1" smtClean="0"/>
              <a:t>Clin</a:t>
            </a:r>
            <a:r>
              <a:rPr lang="en-US" sz="2800" dirty="0" smtClean="0"/>
              <a:t> </a:t>
            </a:r>
            <a:r>
              <a:rPr lang="en-US" sz="2800" dirty="0" err="1" smtClean="0"/>
              <a:t>Endocrinol</a:t>
            </a:r>
            <a:r>
              <a:rPr lang="en-US" sz="2800" dirty="0" smtClean="0"/>
              <a:t> </a:t>
            </a:r>
            <a:r>
              <a:rPr lang="en-US" sz="2800" dirty="0" err="1" smtClean="0"/>
              <a:t>Metab</a:t>
            </a:r>
            <a:r>
              <a:rPr lang="en-US" sz="2800" dirty="0" smtClean="0"/>
              <a:t>, June 2014,</a:t>
            </a:r>
          </a:p>
          <a:p>
            <a:r>
              <a:rPr lang="en-US" sz="2800" dirty="0" smtClean="0"/>
              <a:t> jcem.endojournals.org</a:t>
            </a:r>
            <a:endParaRPr lang="en-US" sz="28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Sheila </a:t>
            </a:r>
            <a:r>
              <a:rPr lang="en-US" b="1" dirty="0" err="1" smtClean="0">
                <a:effectLst>
                  <a:outerShdw blurRad="38100" dist="38100" dir="2700000" algn="tl">
                    <a:srgbClr val="000000">
                      <a:alpha val="43137"/>
                    </a:srgbClr>
                  </a:outerShdw>
                </a:effectLst>
                <a:latin typeface="Times New Roman" pitchFamily="18" charset="0"/>
                <a:cs typeface="Times New Roman" pitchFamily="18" charset="0"/>
              </a:rPr>
              <a:t>Afsharian</a:t>
            </a:r>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r>
              <a:rPr lang="en-US" sz="2400" b="1" dirty="0" smtClean="0">
                <a:effectLst>
                  <a:outerShdw blurRad="38100" dist="38100" dir="2700000" algn="tl">
                    <a:srgbClr val="000000">
                      <a:alpha val="43137"/>
                    </a:srgbClr>
                  </a:outerShdw>
                </a:effectLst>
                <a:cs typeface="Times New Roman" pitchFamily="18" charset="0"/>
              </a:rPr>
              <a:t>MD Research Institute for Endocrine Sciences  </a:t>
            </a:r>
          </a:p>
          <a:p>
            <a:r>
              <a:rPr lang="en-US" sz="2400" b="1" dirty="0" err="1" smtClean="0">
                <a:effectLst>
                  <a:outerShdw blurRad="38100" dist="38100" dir="2700000" algn="tl">
                    <a:srgbClr val="000000">
                      <a:alpha val="43137"/>
                    </a:srgbClr>
                  </a:outerShdw>
                </a:effectLst>
                <a:cs typeface="Times New Roman" pitchFamily="18" charset="0"/>
              </a:rPr>
              <a:t>Shahid</a:t>
            </a:r>
            <a:r>
              <a:rPr lang="en-US" sz="2400" b="1" dirty="0" smtClean="0">
                <a:effectLst>
                  <a:outerShdw blurRad="38100" dist="38100" dir="2700000" algn="tl">
                    <a:srgbClr val="000000">
                      <a:alpha val="43137"/>
                    </a:srgbClr>
                  </a:outerShdw>
                </a:effectLst>
                <a:cs typeface="Times New Roman" pitchFamily="18" charset="0"/>
              </a:rPr>
              <a:t> </a:t>
            </a:r>
            <a:r>
              <a:rPr lang="en-US" sz="2400" b="1" dirty="0" err="1" smtClean="0">
                <a:effectLst>
                  <a:outerShdw blurRad="38100" dist="38100" dir="2700000" algn="tl">
                    <a:srgbClr val="000000">
                      <a:alpha val="43137"/>
                    </a:srgbClr>
                  </a:outerShdw>
                </a:effectLst>
                <a:cs typeface="Times New Roman" pitchFamily="18" charset="0"/>
              </a:rPr>
              <a:t>Beheshti</a:t>
            </a:r>
            <a:r>
              <a:rPr lang="en-US" sz="2400" b="1" dirty="0" smtClean="0">
                <a:effectLst>
                  <a:outerShdw blurRad="38100" dist="38100" dir="2700000" algn="tl">
                    <a:srgbClr val="000000">
                      <a:alpha val="43137"/>
                    </a:srgbClr>
                  </a:outerShdw>
                </a:effectLst>
                <a:cs typeface="Times New Roman" pitchFamily="18" charset="0"/>
              </a:rPr>
              <a:t> University of Medical Sciences</a:t>
            </a:r>
            <a:endParaRPr lang="en-US" sz="2400" b="1" i="1" dirty="0">
              <a:effectLst>
                <a:outerShdw blurRad="38100" dist="38100" dir="2700000" algn="tl">
                  <a:srgbClr val="000000">
                    <a:alpha val="43137"/>
                  </a:srgbClr>
                </a:outerShdw>
              </a:effectLst>
              <a:cs typeface="Arial" pitchFamily="34" charset="0"/>
            </a:endParaRPr>
          </a:p>
        </p:txBody>
      </p:sp>
      <p:sp>
        <p:nvSpPr>
          <p:cNvPr id="4" name="Slide Number Placeholder 3"/>
          <p:cNvSpPr>
            <a:spLocks noGrp="1"/>
          </p:cNvSpPr>
          <p:nvPr>
            <p:ph type="sldNum" sz="quarter" idx="4"/>
          </p:nvPr>
        </p:nvSpPr>
        <p:spPr/>
        <p:txBody>
          <a:bodyPr/>
          <a:lstStyle/>
          <a:p>
            <a:fld id="{562884D3-3038-4A0F-94D2-1F9DAA8B7DE6}"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3200" dirty="0" smtClean="0">
                <a:solidFill>
                  <a:srgbClr val="FFC000"/>
                </a:solidFill>
                <a:effectLst>
                  <a:outerShdw blurRad="38100" dist="38100" dir="2700000" algn="tl">
                    <a:srgbClr val="000000">
                      <a:alpha val="43137"/>
                    </a:srgbClr>
                  </a:outerShdw>
                </a:effectLst>
              </a:rPr>
              <a:t>Biochemical Testing for Diagnosis of</a:t>
            </a:r>
            <a:br>
              <a:rPr lang="en-US" sz="3200" dirty="0" smtClean="0">
                <a:solidFill>
                  <a:srgbClr val="FFC000"/>
                </a:solidFill>
                <a:effectLst>
                  <a:outerShdw blurRad="38100" dist="38100" dir="2700000" algn="tl">
                    <a:srgbClr val="000000">
                      <a:alpha val="43137"/>
                    </a:srgbClr>
                  </a:outerShdw>
                </a:effectLst>
              </a:rPr>
            </a:br>
            <a:r>
              <a:rPr lang="en-US" sz="3200" dirty="0" err="1" smtClean="0">
                <a:solidFill>
                  <a:srgbClr val="FFC000"/>
                </a:solidFill>
                <a:effectLst>
                  <a:outerShdw blurRad="38100" dist="38100" dir="2700000" algn="tl">
                    <a:srgbClr val="000000">
                      <a:alpha val="43137"/>
                    </a:srgbClr>
                  </a:outerShdw>
                </a:effectLst>
              </a:rPr>
              <a:t>Pheochromocytoma</a:t>
            </a:r>
            <a:r>
              <a:rPr lang="en-US" sz="3200" dirty="0" smtClean="0">
                <a:solidFill>
                  <a:srgbClr val="FFC000"/>
                </a:solidFill>
                <a:effectLst>
                  <a:outerShdw blurRad="38100" dist="38100" dir="2700000" algn="tl">
                    <a:srgbClr val="000000">
                      <a:alpha val="43137"/>
                    </a:srgbClr>
                  </a:outerShdw>
                </a:effectLst>
              </a:rPr>
              <a:t> and </a:t>
            </a:r>
            <a:r>
              <a:rPr lang="en-US" sz="3200" dirty="0" err="1" smtClean="0">
                <a:solidFill>
                  <a:srgbClr val="FFC000"/>
                </a:solidFill>
                <a:effectLst>
                  <a:outerShdw blurRad="38100" dist="38100" dir="2700000" algn="tl">
                    <a:srgbClr val="000000">
                      <a:alpha val="43137"/>
                    </a:srgbClr>
                  </a:outerShdw>
                </a:effectLst>
              </a:rPr>
              <a:t>Paraganglioma</a:t>
            </a:r>
            <a:endParaRPr lang="en-US" sz="32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798637"/>
            <a:ext cx="8534400" cy="4525963"/>
          </a:xfrm>
        </p:spPr>
        <p:txBody>
          <a:bodyPr>
            <a:noAutofit/>
          </a:bodyPr>
          <a:lstStyle/>
          <a:p>
            <a:pPr algn="justLow"/>
            <a:r>
              <a:rPr lang="en-US" sz="2400" dirty="0" smtClean="0"/>
              <a:t>(</a:t>
            </a:r>
            <a:r>
              <a:rPr lang="en-US" sz="2400" b="1" dirty="0" smtClean="0">
                <a:solidFill>
                  <a:srgbClr val="FFC000"/>
                </a:solidFill>
              </a:rPr>
              <a:t>1QQQQ)</a:t>
            </a:r>
            <a:r>
              <a:rPr lang="en-US" sz="2400" dirty="0" smtClean="0"/>
              <a:t>Recommendation ,We recommend that initial biochemical testing for PPGLs should include </a:t>
            </a:r>
          </a:p>
          <a:p>
            <a:pPr algn="justLow"/>
            <a:endParaRPr lang="en-US" sz="900" dirty="0" smtClean="0"/>
          </a:p>
          <a:p>
            <a:pPr lvl="1" algn="justLow"/>
            <a:r>
              <a:rPr lang="en-US" sz="2200" dirty="0" smtClean="0"/>
              <a:t>Measurements of plasma free </a:t>
            </a:r>
            <a:r>
              <a:rPr lang="en-US" sz="2200" dirty="0" err="1" smtClean="0"/>
              <a:t>metanephrines</a:t>
            </a:r>
            <a:r>
              <a:rPr lang="en-US" sz="2200" dirty="0" smtClean="0"/>
              <a:t> or</a:t>
            </a:r>
          </a:p>
          <a:p>
            <a:pPr lvl="1" algn="justLow"/>
            <a:endParaRPr lang="en-US" sz="2200" dirty="0" smtClean="0"/>
          </a:p>
          <a:p>
            <a:pPr lvl="1" algn="justLow"/>
            <a:r>
              <a:rPr lang="en-US" sz="2200" dirty="0" smtClean="0"/>
              <a:t> Urinary fractionated </a:t>
            </a:r>
            <a:r>
              <a:rPr lang="en-US" sz="2200" dirty="0" err="1" smtClean="0"/>
              <a:t>metanephrines</a:t>
            </a:r>
            <a:r>
              <a:rPr lang="en-US" sz="2200" dirty="0" smtClean="0"/>
              <a:t>.</a:t>
            </a:r>
          </a:p>
          <a:p>
            <a:pPr lvl="1" algn="justLow"/>
            <a:endParaRPr lang="en-US" sz="2200" dirty="0" smtClean="0"/>
          </a:p>
          <a:p>
            <a:pPr lvl="1" algn="justLow"/>
            <a:r>
              <a:rPr lang="en-US" sz="2200" dirty="0" smtClean="0"/>
              <a:t>The free </a:t>
            </a:r>
            <a:r>
              <a:rPr lang="en-US" sz="2200" dirty="0" err="1" smtClean="0"/>
              <a:t>metanephrines</a:t>
            </a:r>
            <a:r>
              <a:rPr lang="en-US" sz="2200" dirty="0" smtClean="0"/>
              <a:t> are produced within adrenal </a:t>
            </a:r>
            <a:r>
              <a:rPr lang="en-US" sz="2200" dirty="0" err="1" smtClean="0"/>
              <a:t>chromaffin</a:t>
            </a:r>
            <a:r>
              <a:rPr lang="en-US" sz="2200" dirty="0" smtClean="0"/>
              <a:t> cells by membrane-bound </a:t>
            </a:r>
            <a:r>
              <a:rPr lang="en-US" sz="2200" dirty="0" smtClean="0">
                <a:solidFill>
                  <a:srgbClr val="FFC000"/>
                </a:solidFill>
              </a:rPr>
              <a:t>catecholamine O-</a:t>
            </a:r>
            <a:r>
              <a:rPr lang="en-US" sz="2200" dirty="0" err="1" smtClean="0">
                <a:solidFill>
                  <a:srgbClr val="FFC000"/>
                </a:solidFill>
              </a:rPr>
              <a:t>methyltransferase</a:t>
            </a:r>
            <a:r>
              <a:rPr lang="en-US" sz="2200" dirty="0" smtClean="0"/>
              <a:t>. Lack of this enzyme in sympathetic nerves, the major site of initial </a:t>
            </a:r>
            <a:r>
              <a:rPr lang="en-US" sz="2200" dirty="0" err="1" smtClean="0"/>
              <a:t>norepinephrine</a:t>
            </a:r>
            <a:r>
              <a:rPr lang="en-US" sz="2200" dirty="0" smtClean="0"/>
              <a:t> metabolism, means that the O-</a:t>
            </a:r>
            <a:r>
              <a:rPr lang="en-US" sz="2200" dirty="0" err="1" smtClean="0"/>
              <a:t>methylated</a:t>
            </a:r>
            <a:r>
              <a:rPr lang="en-US" sz="2200" dirty="0" smtClean="0"/>
              <a:t> metabolites are relatively specific markers of </a:t>
            </a:r>
            <a:r>
              <a:rPr lang="en-US" sz="2200" dirty="0" err="1" smtClean="0"/>
              <a:t>chromaffin</a:t>
            </a:r>
            <a:r>
              <a:rPr lang="en-US" sz="2200" dirty="0" smtClean="0"/>
              <a:t> tumors.</a:t>
            </a:r>
          </a:p>
          <a:p>
            <a:pPr algn="justLow"/>
            <a:endParaRPr lang="en-US" sz="2800" dirty="0"/>
          </a:p>
        </p:txBody>
      </p:sp>
      <p:sp>
        <p:nvSpPr>
          <p:cNvPr id="4" name="Slide Number Placeholder 3"/>
          <p:cNvSpPr>
            <a:spLocks noGrp="1"/>
          </p:cNvSpPr>
          <p:nvPr>
            <p:ph type="sldNum" sz="quarter" idx="11"/>
          </p:nvPr>
        </p:nvSpPr>
        <p:spPr>
          <a:xfrm>
            <a:off x="6553200" y="6492875"/>
            <a:ext cx="2133600" cy="365125"/>
          </a:xfrm>
        </p:spPr>
        <p:txBody>
          <a:bodyPr/>
          <a:lstStyle/>
          <a:p>
            <a:fld id="{562884D3-3038-4A0F-94D2-1F9DAA8B7DE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FFC000"/>
                </a:solidFill>
                <a:effectLst>
                  <a:outerShdw blurRad="38100" dist="38100" dir="2700000" algn="tl">
                    <a:srgbClr val="000000">
                      <a:alpha val="43137"/>
                    </a:srgbClr>
                  </a:outerShdw>
                </a:effectLst>
              </a:rPr>
              <a:t>Biochemical Testing for Diagnosis of</a:t>
            </a:r>
            <a:br>
              <a:rPr lang="en-US" sz="3200" dirty="0" smtClean="0">
                <a:solidFill>
                  <a:srgbClr val="FFC000"/>
                </a:solidFill>
                <a:effectLst>
                  <a:outerShdw blurRad="38100" dist="38100" dir="2700000" algn="tl">
                    <a:srgbClr val="000000">
                      <a:alpha val="43137"/>
                    </a:srgbClr>
                  </a:outerShdw>
                </a:effectLst>
              </a:rPr>
            </a:br>
            <a:r>
              <a:rPr lang="en-US" sz="3200" dirty="0" err="1" smtClean="0">
                <a:solidFill>
                  <a:srgbClr val="FFC000"/>
                </a:solidFill>
                <a:effectLst>
                  <a:outerShdw blurRad="38100" dist="38100" dir="2700000" algn="tl">
                    <a:srgbClr val="000000">
                      <a:alpha val="43137"/>
                    </a:srgbClr>
                  </a:outerShdw>
                </a:effectLst>
              </a:rPr>
              <a:t>Pheochromocytoma</a:t>
            </a:r>
            <a:r>
              <a:rPr lang="en-US" sz="3200" dirty="0" smtClean="0">
                <a:solidFill>
                  <a:srgbClr val="FFC000"/>
                </a:solidFill>
                <a:effectLst>
                  <a:outerShdw blurRad="38100" dist="38100" dir="2700000" algn="tl">
                    <a:srgbClr val="000000">
                      <a:alpha val="43137"/>
                    </a:srgbClr>
                  </a:outerShdw>
                </a:effectLst>
              </a:rPr>
              <a:t> and </a:t>
            </a:r>
            <a:r>
              <a:rPr lang="en-US" sz="3200" dirty="0" err="1" smtClean="0">
                <a:solidFill>
                  <a:srgbClr val="FFC000"/>
                </a:solidFill>
                <a:effectLst>
                  <a:outerShdw blurRad="38100" dist="38100" dir="2700000" algn="tl">
                    <a:srgbClr val="000000">
                      <a:alpha val="43137"/>
                    </a:srgbClr>
                  </a:outerShdw>
                </a:effectLst>
              </a:rPr>
              <a:t>Paraganglioma</a:t>
            </a:r>
            <a:endParaRPr lang="en-US" sz="3200"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838200" y="2103437"/>
            <a:ext cx="6477000" cy="4221163"/>
          </a:xfrm>
        </p:spPr>
        <p:txBody>
          <a:bodyPr>
            <a:noAutofit/>
          </a:bodyPr>
          <a:lstStyle/>
          <a:p>
            <a:pPr algn="justLow"/>
            <a:r>
              <a:rPr lang="en-US" sz="2400" dirty="0" smtClean="0"/>
              <a:t>There can be no recommendation that one test (plasma and urinary measurements by “gold standard” mass spectrometric methods) is superior to the other.</a:t>
            </a:r>
          </a:p>
          <a:p>
            <a:pPr algn="justLow"/>
            <a:endParaRPr lang="en-US" sz="1100" dirty="0" smtClean="0"/>
          </a:p>
          <a:p>
            <a:pPr algn="justLow"/>
            <a:r>
              <a:rPr lang="en-US" sz="2400" dirty="0" smtClean="0"/>
              <a:t>All measurements of fractionated </a:t>
            </a:r>
            <a:r>
              <a:rPr lang="en-US" sz="2400" dirty="0" err="1" smtClean="0"/>
              <a:t>metanephrines</a:t>
            </a:r>
            <a:r>
              <a:rPr lang="en-US" sz="2400" dirty="0" smtClean="0"/>
              <a:t> remain recommended as initial screening tests.</a:t>
            </a:r>
            <a:endParaRPr lang="en-US" sz="2400" dirty="0"/>
          </a:p>
        </p:txBody>
      </p:sp>
      <p:sp>
        <p:nvSpPr>
          <p:cNvPr id="5" name="Slide Number Placeholder 4"/>
          <p:cNvSpPr>
            <a:spLocks noGrp="1"/>
          </p:cNvSpPr>
          <p:nvPr>
            <p:ph type="sldNum" sz="quarter" idx="11"/>
          </p:nvPr>
        </p:nvSpPr>
        <p:spPr/>
        <p:txBody>
          <a:bodyPr/>
          <a:lstStyle/>
          <a:p>
            <a:fld id="{562884D3-3038-4A0F-94D2-1F9DAA8B7DE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2800" dirty="0" smtClean="0">
                <a:solidFill>
                  <a:srgbClr val="FFC000"/>
                </a:solidFill>
              </a:rPr>
              <a:t>Table 5.</a:t>
            </a:r>
            <a:r>
              <a:rPr lang="en-US" sz="2400" dirty="0" smtClean="0">
                <a:solidFill>
                  <a:srgbClr val="FFC000"/>
                </a:solidFill>
              </a:rPr>
              <a:t> Comparison of Diagnostic Performance of Plasma Free Versus Urinary Fractionated </a:t>
            </a:r>
            <a:r>
              <a:rPr lang="en-US" sz="2400" dirty="0" err="1" smtClean="0">
                <a:solidFill>
                  <a:srgbClr val="FFC000"/>
                </a:solidFill>
              </a:rPr>
              <a:t>Metanephrines</a:t>
            </a:r>
            <a:r>
              <a:rPr lang="en-US" sz="2400" dirty="0" smtClean="0">
                <a:solidFill>
                  <a:srgbClr val="FFC000"/>
                </a:solidFill>
              </a:rPr>
              <a:t> from 5 Available Studies</a:t>
            </a:r>
            <a:endParaRPr lang="en-US" sz="2400" dirty="0">
              <a:solidFill>
                <a:srgbClr val="FFC000"/>
              </a:solidFill>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12</a:t>
            </a:fld>
            <a:endParaRPr lang="en-US"/>
          </a:p>
        </p:txBody>
      </p:sp>
      <p:pic>
        <p:nvPicPr>
          <p:cNvPr id="5122" name="Picture 2"/>
          <p:cNvPicPr>
            <a:picLocks noGrp="1" noChangeAspect="1" noChangeArrowheads="1"/>
          </p:cNvPicPr>
          <p:nvPr>
            <p:ph idx="1"/>
          </p:nvPr>
        </p:nvPicPr>
        <p:blipFill>
          <a:blip r:embed="rId2">
            <a:lum bright="-40000" contrast="40000"/>
          </a:blip>
          <a:srcRect/>
          <a:stretch>
            <a:fillRect/>
          </a:stretch>
        </p:blipFill>
        <p:spPr bwMode="auto">
          <a:xfrm>
            <a:off x="304800" y="1981200"/>
            <a:ext cx="8534400" cy="285044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C000"/>
                </a:solidFill>
                <a:effectLst>
                  <a:outerShdw blurRad="38100" dist="38100" dir="2700000" algn="tl">
                    <a:srgbClr val="000000">
                      <a:alpha val="43137"/>
                    </a:srgbClr>
                  </a:outerShdw>
                </a:effectLst>
              </a:rPr>
              <a:t>Measurement methods</a:t>
            </a:r>
            <a:endParaRPr lang="en-US" sz="40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09600" y="1828800"/>
            <a:ext cx="7391400" cy="4449763"/>
          </a:xfrm>
        </p:spPr>
        <p:txBody>
          <a:bodyPr>
            <a:normAutofit/>
          </a:bodyPr>
          <a:lstStyle/>
          <a:p>
            <a:pPr algn="justLow"/>
            <a:r>
              <a:rPr lang="en-US" sz="2800" dirty="0" smtClean="0">
                <a:solidFill>
                  <a:srgbClr val="FFC000"/>
                </a:solidFill>
              </a:rPr>
              <a:t>(</a:t>
            </a:r>
            <a:r>
              <a:rPr lang="en-US" sz="2800" b="1" dirty="0" smtClean="0">
                <a:solidFill>
                  <a:srgbClr val="FFC000"/>
                </a:solidFill>
              </a:rPr>
              <a:t>2QQEE</a:t>
            </a:r>
            <a:r>
              <a:rPr lang="en-US" sz="2800" b="1" dirty="0" smtClean="0"/>
              <a:t>)Recommendation</a:t>
            </a:r>
          </a:p>
          <a:p>
            <a:pPr algn="justLow"/>
            <a:endParaRPr lang="en-US" sz="2800" b="1" dirty="0" smtClean="0"/>
          </a:p>
          <a:p>
            <a:pPr lvl="1" algn="justLow"/>
            <a:r>
              <a:rPr lang="en-US" sz="2400" dirty="0" smtClean="0"/>
              <a:t>We suggest using liquid chromatography with mass spectrometric or electrochemical methods rather than other  methods to establish a biochemical diagnosis of PPGL.</a:t>
            </a:r>
          </a:p>
        </p:txBody>
      </p:sp>
      <p:sp>
        <p:nvSpPr>
          <p:cNvPr id="5" name="Slide Number Placeholder 4"/>
          <p:cNvSpPr>
            <a:spLocks noGrp="1"/>
          </p:cNvSpPr>
          <p:nvPr>
            <p:ph type="sldNum" sz="quarter" idx="11"/>
          </p:nvPr>
        </p:nvSpPr>
        <p:spPr/>
        <p:txBody>
          <a:bodyPr/>
          <a:lstStyle/>
          <a:p>
            <a:fld id="{562884D3-3038-4A0F-94D2-1F9DAA8B7DE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err="1" smtClean="0">
                <a:solidFill>
                  <a:srgbClr val="FFC000"/>
                </a:solidFill>
              </a:rPr>
              <a:t>Preanalytical</a:t>
            </a:r>
            <a:r>
              <a:rPr lang="en-US" sz="2800" dirty="0" smtClean="0">
                <a:solidFill>
                  <a:srgbClr val="FFC000"/>
                </a:solidFill>
              </a:rPr>
              <a:t> sampling conditions and reference</a:t>
            </a:r>
            <a:br>
              <a:rPr lang="en-US" sz="2800" dirty="0" smtClean="0">
                <a:solidFill>
                  <a:srgbClr val="FFC000"/>
                </a:solidFill>
              </a:rPr>
            </a:br>
            <a:r>
              <a:rPr lang="en-US" sz="2800" dirty="0" smtClean="0">
                <a:solidFill>
                  <a:srgbClr val="FFC000"/>
                </a:solidFill>
              </a:rPr>
              <a:t>intervals</a:t>
            </a:r>
            <a:endParaRPr lang="en-US" sz="3200"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447800"/>
            <a:ext cx="8001000" cy="4495800"/>
          </a:xfrm>
        </p:spPr>
        <p:txBody>
          <a:bodyPr>
            <a:noAutofit/>
          </a:bodyPr>
          <a:lstStyle/>
          <a:p>
            <a:pPr algn="justLow"/>
            <a:r>
              <a:rPr lang="en-US" sz="2400" dirty="0" smtClean="0"/>
              <a:t>(</a:t>
            </a:r>
            <a:r>
              <a:rPr lang="en-US" sz="2400" b="1" dirty="0" smtClean="0">
                <a:solidFill>
                  <a:srgbClr val="FFC000"/>
                </a:solidFill>
              </a:rPr>
              <a:t>2QQEE) </a:t>
            </a:r>
            <a:r>
              <a:rPr lang="en-US" sz="2400" b="1" dirty="0" smtClean="0"/>
              <a:t>Recommendation </a:t>
            </a:r>
          </a:p>
          <a:p>
            <a:pPr lvl="1" algn="justLow"/>
            <a:endParaRPr lang="en-US" sz="1000" dirty="0" smtClean="0"/>
          </a:p>
          <a:p>
            <a:pPr lvl="1" algn="justLow"/>
            <a:r>
              <a:rPr lang="en-US" sz="2300" dirty="0" smtClean="0"/>
              <a:t>For measurements of plasma </a:t>
            </a:r>
            <a:r>
              <a:rPr lang="en-US" sz="2300" dirty="0" err="1" smtClean="0"/>
              <a:t>metanephrines</a:t>
            </a:r>
            <a:r>
              <a:rPr lang="en-US" sz="2300" dirty="0" smtClean="0"/>
              <a:t>, we</a:t>
            </a:r>
            <a:br>
              <a:rPr lang="en-US" sz="2300" dirty="0" smtClean="0"/>
            </a:br>
            <a:r>
              <a:rPr lang="en-US" sz="2300" dirty="0" smtClean="0"/>
              <a:t>suggest drawing blood with the patient in the sup position and use of reference intervals established in the </a:t>
            </a:r>
            <a:r>
              <a:rPr lang="en-US" sz="2300" dirty="0" err="1" smtClean="0"/>
              <a:t>sam</a:t>
            </a:r>
            <a:r>
              <a:rPr lang="en-US" sz="2300" dirty="0" smtClean="0"/>
              <a:t> position :</a:t>
            </a:r>
          </a:p>
          <a:p>
            <a:pPr lvl="1" algn="justLow"/>
            <a:endParaRPr lang="en-US" sz="800" dirty="0" smtClean="0"/>
          </a:p>
          <a:p>
            <a:pPr lvl="2" algn="justLow"/>
            <a:r>
              <a:rPr lang="en-US" sz="2100" dirty="0" smtClean="0"/>
              <a:t>This recognizes the rapid circulatory clearances of the metabolites.</a:t>
            </a:r>
          </a:p>
          <a:p>
            <a:pPr lvl="2" algn="justLow"/>
            <a:endParaRPr lang="en-US" sz="800" dirty="0" smtClean="0"/>
          </a:p>
          <a:p>
            <a:pPr lvl="2" algn="justLow"/>
            <a:r>
              <a:rPr lang="en-US" sz="2100" dirty="0" smtClean="0"/>
              <a:t>The strong influence of sympathetic activation and upright posture to stimulate release of </a:t>
            </a:r>
            <a:r>
              <a:rPr lang="en-US" sz="2100" dirty="0" err="1" smtClean="0"/>
              <a:t>norepinephrine</a:t>
            </a:r>
            <a:r>
              <a:rPr lang="en-US" sz="2100" dirty="0" smtClean="0"/>
              <a:t> and metabolism to </a:t>
            </a:r>
            <a:r>
              <a:rPr lang="en-US" sz="2100" dirty="0" err="1" smtClean="0"/>
              <a:t>normetanephrine</a:t>
            </a:r>
            <a:r>
              <a:rPr lang="en-US" sz="2100" dirty="0" smtClean="0"/>
              <a:t>.</a:t>
            </a:r>
          </a:p>
          <a:p>
            <a:pPr lvl="2" algn="justLow"/>
            <a:endParaRPr lang="en-US" sz="800" dirty="0" smtClean="0"/>
          </a:p>
          <a:p>
            <a:pPr lvl="2" algn="justLow"/>
            <a:r>
              <a:rPr lang="en-US" sz="2100" dirty="0" smtClean="0"/>
              <a:t> Likely the lack of response in patients with PPGLs.</a:t>
            </a:r>
          </a:p>
        </p:txBody>
      </p:sp>
      <p:sp>
        <p:nvSpPr>
          <p:cNvPr id="6" name="Slide Number Placeholder 5"/>
          <p:cNvSpPr>
            <a:spLocks noGrp="1"/>
          </p:cNvSpPr>
          <p:nvPr>
            <p:ph type="sldNum" sz="quarter" idx="11"/>
          </p:nvPr>
        </p:nvSpPr>
        <p:spPr/>
        <p:txBody>
          <a:bodyPr/>
          <a:lstStyle/>
          <a:p>
            <a:fld id="{562884D3-3038-4A0F-94D2-1F9DAA8B7DE6}"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Remarks</a:t>
            </a:r>
            <a:endParaRPr lang="en-US" dirty="0">
              <a:solidFill>
                <a:srgbClr val="FFC000"/>
              </a:solidFill>
            </a:endParaRPr>
          </a:p>
        </p:txBody>
      </p:sp>
      <p:sp>
        <p:nvSpPr>
          <p:cNvPr id="3" name="Content Placeholder 2"/>
          <p:cNvSpPr>
            <a:spLocks noGrp="1"/>
          </p:cNvSpPr>
          <p:nvPr>
            <p:ph idx="1"/>
          </p:nvPr>
        </p:nvSpPr>
        <p:spPr>
          <a:xfrm>
            <a:off x="457200" y="1752600"/>
            <a:ext cx="8229600" cy="4525963"/>
          </a:xfrm>
        </p:spPr>
        <p:txBody>
          <a:bodyPr/>
          <a:lstStyle/>
          <a:p>
            <a:r>
              <a:rPr lang="en-US" sz="2400" dirty="0" smtClean="0"/>
              <a:t>For drawing blood in the supine position for measurement  of plasma </a:t>
            </a:r>
            <a:r>
              <a:rPr lang="en-US" sz="2400" dirty="0" err="1" smtClean="0"/>
              <a:t>metanephrines</a:t>
            </a:r>
            <a:r>
              <a:rPr lang="en-US" sz="2400" dirty="0" smtClean="0"/>
              <a:t>, patients should be fully recumbent for at least </a:t>
            </a:r>
            <a:r>
              <a:rPr lang="en-US" sz="2400" dirty="0" smtClean="0">
                <a:solidFill>
                  <a:srgbClr val="FFC000"/>
                </a:solidFill>
              </a:rPr>
              <a:t>30 minutes </a:t>
            </a:r>
            <a:r>
              <a:rPr lang="en-US" sz="2400" dirty="0" smtClean="0"/>
              <a:t>before sampling.</a:t>
            </a:r>
          </a:p>
          <a:p>
            <a:endParaRPr lang="en-US" sz="2400" dirty="0" smtClean="0"/>
          </a:p>
          <a:p>
            <a:pPr algn="justLow"/>
            <a:r>
              <a:rPr lang="en-US" sz="2400" dirty="0" smtClean="0"/>
              <a:t> </a:t>
            </a:r>
            <a:r>
              <a:rPr lang="en-US" sz="2400" dirty="0" smtClean="0">
                <a:solidFill>
                  <a:srgbClr val="FFC000"/>
                </a:solidFill>
              </a:rPr>
              <a:t>Age adjustments </a:t>
            </a:r>
            <a:r>
              <a:rPr lang="en-US" sz="2400" dirty="0" smtClean="0"/>
              <a:t>for Upper cutoffs to both maintain diagnostic sensitivity and minimize false-positives associated with higher plasma concentrations of </a:t>
            </a:r>
            <a:r>
              <a:rPr lang="en-US" sz="2400" dirty="0" err="1" smtClean="0"/>
              <a:t>normetanephrine</a:t>
            </a:r>
            <a:r>
              <a:rPr lang="en-US" sz="2400" dirty="0" smtClean="0"/>
              <a:t> in older patients.</a:t>
            </a:r>
          </a:p>
          <a:p>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229600" cy="1143000"/>
          </a:xfrm>
        </p:spPr>
        <p:txBody>
          <a:bodyPr/>
          <a:lstStyle/>
          <a:p>
            <a:r>
              <a:rPr lang="en-US" sz="3400" dirty="0" smtClean="0">
                <a:solidFill>
                  <a:srgbClr val="FFC000"/>
                </a:solidFill>
              </a:rPr>
              <a:t>Interpretation of test results and follow-up</a:t>
            </a:r>
            <a:endParaRPr lang="en-US" sz="3400"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981200"/>
            <a:ext cx="6934200" cy="4144963"/>
          </a:xfrm>
        </p:spPr>
        <p:txBody>
          <a:bodyPr>
            <a:normAutofit/>
          </a:bodyPr>
          <a:lstStyle/>
          <a:p>
            <a:pPr>
              <a:buFont typeface="Wingdings" pitchFamily="2" charset="2"/>
              <a:buChar char="§"/>
            </a:pPr>
            <a:r>
              <a:rPr lang="en-US" sz="2800" dirty="0" smtClean="0">
                <a:solidFill>
                  <a:srgbClr val="FFC000"/>
                </a:solidFill>
              </a:rPr>
              <a:t>(</a:t>
            </a:r>
            <a:r>
              <a:rPr lang="en-US" sz="2800" b="1" dirty="0" smtClean="0">
                <a:solidFill>
                  <a:srgbClr val="FFC000"/>
                </a:solidFill>
              </a:rPr>
              <a:t>1QQEE)</a:t>
            </a:r>
            <a:r>
              <a:rPr lang="en-US" sz="2800" dirty="0" smtClean="0"/>
              <a:t>Recommendation </a:t>
            </a:r>
          </a:p>
          <a:p>
            <a:pPr>
              <a:buFont typeface="Wingdings" pitchFamily="2" charset="2"/>
              <a:buChar char="§"/>
            </a:pPr>
            <a:endParaRPr lang="en-US" sz="1100" dirty="0" smtClean="0"/>
          </a:p>
          <a:p>
            <a:pPr lvl="1">
              <a:buFont typeface="Wingdings" pitchFamily="2" charset="2"/>
              <a:buChar char="§"/>
            </a:pPr>
            <a:r>
              <a:rPr lang="en-US" sz="2400" dirty="0" smtClean="0"/>
              <a:t>We recommend that all patients with positive test results should receive appropriate follow-up according to the extent of increased values and clinical presentation.</a:t>
            </a:r>
            <a:br>
              <a:rPr lang="en-US" sz="2400" dirty="0" smtClean="0"/>
            </a:br>
            <a:endParaRPr lang="en-US" sz="2000" dirty="0"/>
          </a:p>
        </p:txBody>
      </p:sp>
      <p:sp>
        <p:nvSpPr>
          <p:cNvPr id="6" name="Slide Number Placeholder 5"/>
          <p:cNvSpPr>
            <a:spLocks noGrp="1"/>
          </p:cNvSpPr>
          <p:nvPr>
            <p:ph type="sldNum" sz="quarter" idx="11"/>
          </p:nvPr>
        </p:nvSpPr>
        <p:spPr/>
        <p:txBody>
          <a:bodyPr/>
          <a:lstStyle/>
          <a:p>
            <a:fld id="{562884D3-3038-4A0F-94D2-1F9DAA8B7DE6}"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smtClean="0">
                <a:solidFill>
                  <a:srgbClr val="FFC000"/>
                </a:solidFill>
                <a:effectLst>
                  <a:outerShdw blurRad="38100" dist="38100" dir="2700000" algn="tl">
                    <a:srgbClr val="000000">
                      <a:alpha val="43137"/>
                    </a:srgbClr>
                  </a:outerShdw>
                </a:effectLst>
              </a:rPr>
              <a:t>Evidence</a:t>
            </a:r>
            <a:endParaRPr lang="en-US" sz="3600" b="1" dirty="0">
              <a:solidFill>
                <a:srgbClr val="FFC000"/>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1"/>
          </p:nvPr>
        </p:nvSpPr>
        <p:spPr/>
        <p:txBody>
          <a:bodyPr/>
          <a:lstStyle/>
          <a:p>
            <a:fld id="{562884D3-3038-4A0F-94D2-1F9DAA8B7DE6}" type="slidenum">
              <a:rPr lang="en-US" smtClean="0"/>
              <a:pPr/>
              <a:t>17</a:t>
            </a:fld>
            <a:endParaRPr lang="en-US"/>
          </a:p>
        </p:txBody>
      </p:sp>
      <p:sp>
        <p:nvSpPr>
          <p:cNvPr id="7" name="Content Placeholder 6"/>
          <p:cNvSpPr>
            <a:spLocks noGrp="1"/>
          </p:cNvSpPr>
          <p:nvPr>
            <p:ph idx="1"/>
          </p:nvPr>
        </p:nvSpPr>
        <p:spPr>
          <a:xfrm>
            <a:off x="304800" y="1722437"/>
            <a:ext cx="8229600" cy="4525963"/>
          </a:xfrm>
        </p:spPr>
        <p:txBody>
          <a:bodyPr/>
          <a:lstStyle/>
          <a:p>
            <a:pPr algn="justLow"/>
            <a:r>
              <a:rPr lang="en-US" sz="2800" dirty="0" smtClean="0"/>
              <a:t>The positive test result are</a:t>
            </a:r>
            <a:r>
              <a:rPr lang="en-US" sz="2800" dirty="0" smtClean="0">
                <a:solidFill>
                  <a:srgbClr val="FFC000"/>
                </a:solidFill>
              </a:rPr>
              <a:t> borderline :</a:t>
            </a:r>
            <a:endParaRPr lang="en-US" sz="2800" dirty="0" smtClean="0"/>
          </a:p>
          <a:p>
            <a:pPr algn="justLow"/>
            <a:endParaRPr lang="en-US" sz="800" dirty="0" smtClean="0"/>
          </a:p>
          <a:p>
            <a:pPr lvl="1" algn="justLow"/>
            <a:r>
              <a:rPr lang="en-US" sz="2400" dirty="0" smtClean="0"/>
              <a:t> In most situations this is due to inappropriate sampling and is easily dealt with by</a:t>
            </a:r>
            <a:r>
              <a:rPr lang="en-US" sz="2400" dirty="0" smtClean="0">
                <a:solidFill>
                  <a:srgbClr val="FFC000"/>
                </a:solidFill>
              </a:rPr>
              <a:t> repeat </a:t>
            </a:r>
            <a:r>
              <a:rPr lang="en-US" sz="2400" dirty="0" smtClean="0"/>
              <a:t>sampling in the supine position.</a:t>
            </a:r>
          </a:p>
          <a:p>
            <a:pPr lvl="1" algn="justLow"/>
            <a:endParaRPr lang="en-US" sz="800" dirty="0" smtClean="0"/>
          </a:p>
          <a:p>
            <a:pPr lvl="1" algn="justLow"/>
            <a:r>
              <a:rPr lang="en-US" sz="2400" dirty="0" smtClean="0"/>
              <a:t> If results remain elevated, the </a:t>
            </a:r>
            <a:r>
              <a:rPr lang="en-US" sz="2400" dirty="0" err="1" smtClean="0">
                <a:solidFill>
                  <a:srgbClr val="FFC000"/>
                </a:solidFill>
              </a:rPr>
              <a:t>clonidine</a:t>
            </a:r>
            <a:r>
              <a:rPr lang="en-US" sz="2400" dirty="0" smtClean="0">
                <a:solidFill>
                  <a:srgbClr val="FFC000"/>
                </a:solidFill>
              </a:rPr>
              <a:t> suppression test </a:t>
            </a:r>
            <a:r>
              <a:rPr lang="en-US" sz="2400" dirty="0" smtClean="0"/>
              <a:t>with measurements of plasma </a:t>
            </a:r>
            <a:r>
              <a:rPr lang="en-US" sz="2400" dirty="0" err="1" smtClean="0"/>
              <a:t>normetanephrine</a:t>
            </a:r>
            <a:r>
              <a:rPr lang="en-US" sz="2400" dirty="0" smtClean="0"/>
              <a:t> provides one method to distinguish true-positive from false-positive borderline elevations of that metabolite</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dirty="0" smtClean="0">
                <a:solidFill>
                  <a:srgbClr val="FFC000"/>
                </a:solidFill>
              </a:rPr>
              <a:t>Table 6.</a:t>
            </a:r>
            <a:r>
              <a:rPr lang="en-US" sz="2800" dirty="0" smtClean="0">
                <a:solidFill>
                  <a:srgbClr val="FFC000"/>
                </a:solidFill>
              </a:rPr>
              <a:t> Protocol for </a:t>
            </a:r>
            <a:r>
              <a:rPr lang="en-US" sz="2800" dirty="0" err="1" smtClean="0">
                <a:solidFill>
                  <a:srgbClr val="FFC000"/>
                </a:solidFill>
              </a:rPr>
              <a:t>Clonidine</a:t>
            </a:r>
            <a:r>
              <a:rPr lang="en-US" sz="2800" dirty="0" smtClean="0">
                <a:solidFill>
                  <a:srgbClr val="FFC000"/>
                </a:solidFill>
              </a:rPr>
              <a:t> Suppression Test</a:t>
            </a:r>
            <a:endParaRPr lang="en-US" sz="2800" dirty="0">
              <a:solidFill>
                <a:srgbClr val="FFC000"/>
              </a:solidFill>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18</a:t>
            </a:fld>
            <a:endParaRPr lang="en-US"/>
          </a:p>
        </p:txBody>
      </p:sp>
      <p:pic>
        <p:nvPicPr>
          <p:cNvPr id="6146" name="Picture 2"/>
          <p:cNvPicPr>
            <a:picLocks noGrp="1" noChangeAspect="1" noChangeArrowheads="1"/>
          </p:cNvPicPr>
          <p:nvPr>
            <p:ph idx="1"/>
          </p:nvPr>
        </p:nvPicPr>
        <p:blipFill>
          <a:blip r:embed="rId2">
            <a:lum bright="-40000" contrast="40000"/>
          </a:blip>
          <a:srcRect/>
          <a:stretch>
            <a:fillRect/>
          </a:stretch>
        </p:blipFill>
        <p:spPr bwMode="auto">
          <a:xfrm>
            <a:off x="0" y="1524000"/>
            <a:ext cx="9167250" cy="4724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143000"/>
          </a:xfrm>
        </p:spPr>
        <p:txBody>
          <a:bodyPr/>
          <a:lstStyle/>
          <a:p>
            <a:pPr algn="justLow"/>
            <a:r>
              <a:rPr lang="en-US" sz="2800" dirty="0" smtClean="0">
                <a:solidFill>
                  <a:srgbClr val="FFC000"/>
                </a:solidFill>
              </a:rPr>
              <a:t>Table 7.</a:t>
            </a:r>
            <a:r>
              <a:rPr lang="en-US" sz="2400" dirty="0" smtClean="0">
                <a:solidFill>
                  <a:srgbClr val="FFC000"/>
                </a:solidFill>
              </a:rPr>
              <a:t> Major Medications That May Cause Falsely</a:t>
            </a:r>
            <a:br>
              <a:rPr lang="en-US" sz="2400" dirty="0" smtClean="0">
                <a:solidFill>
                  <a:srgbClr val="FFC000"/>
                </a:solidFill>
              </a:rPr>
            </a:br>
            <a:r>
              <a:rPr lang="en-US" sz="2400" dirty="0" smtClean="0">
                <a:solidFill>
                  <a:srgbClr val="FFC000"/>
                </a:solidFill>
              </a:rPr>
              <a:t>Elevated Test Results for Plasma and Urinary </a:t>
            </a:r>
            <a:r>
              <a:rPr lang="en-US" sz="2400" dirty="0" err="1" smtClean="0">
                <a:solidFill>
                  <a:srgbClr val="FFC000"/>
                </a:solidFill>
              </a:rPr>
              <a:t>Metanephrines</a:t>
            </a:r>
            <a:endParaRPr lang="en-US" sz="2400" dirty="0">
              <a:solidFill>
                <a:srgbClr val="FFC000"/>
              </a:solidFill>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19</a:t>
            </a:fld>
            <a:endParaRPr lang="en-US"/>
          </a:p>
        </p:txBody>
      </p:sp>
      <p:pic>
        <p:nvPicPr>
          <p:cNvPr id="7170" name="Picture 2"/>
          <p:cNvPicPr>
            <a:picLocks noGrp="1" noChangeAspect="1" noChangeArrowheads="1"/>
          </p:cNvPicPr>
          <p:nvPr>
            <p:ph idx="1"/>
          </p:nvPr>
        </p:nvPicPr>
        <p:blipFill>
          <a:blip r:embed="rId2">
            <a:lum bright="-40000" contrast="40000"/>
          </a:blip>
          <a:srcRect/>
          <a:stretch>
            <a:fillRect/>
          </a:stretch>
        </p:blipFill>
        <p:spPr bwMode="auto">
          <a:xfrm>
            <a:off x="1266880" y="1981200"/>
            <a:ext cx="6200720" cy="4114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5400" dirty="0" smtClean="0">
                <a:solidFill>
                  <a:srgbClr val="FFC000"/>
                </a:solidFill>
                <a:effectLst>
                  <a:outerShdw blurRad="38100" dist="38100" dir="2700000" algn="tl">
                    <a:srgbClr val="000000">
                      <a:alpha val="43137"/>
                    </a:srgbClr>
                  </a:outerShdw>
                </a:effectLst>
              </a:rPr>
              <a:t>Aim</a:t>
            </a:r>
            <a:endParaRPr lang="en-US" sz="5400" b="1" dirty="0">
              <a:solidFill>
                <a:srgbClr val="FFC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609600" y="914400"/>
            <a:ext cx="8001000" cy="2362200"/>
          </a:xfrm>
        </p:spPr>
        <p:txBody>
          <a:bodyPr>
            <a:noAutofit/>
          </a:bodyPr>
          <a:lstStyle/>
          <a:p>
            <a:pPr algn="justLow">
              <a:buNone/>
            </a:pPr>
            <a:endParaRPr lang="en-US" sz="3600" dirty="0" smtClean="0"/>
          </a:p>
          <a:p>
            <a:pPr algn="ctr">
              <a:buNone/>
            </a:pPr>
            <a:r>
              <a:rPr lang="en-US" sz="3600" dirty="0" smtClean="0"/>
              <a:t>Formulate clinical practice guidelines for </a:t>
            </a:r>
            <a:r>
              <a:rPr lang="en-US" sz="3600" dirty="0" err="1" smtClean="0"/>
              <a:t>pheochromocytoma</a:t>
            </a:r>
            <a:r>
              <a:rPr lang="en-US" sz="3600" dirty="0" smtClean="0"/>
              <a:t> and </a:t>
            </a:r>
            <a:r>
              <a:rPr lang="en-US" sz="3600" dirty="0" err="1" smtClean="0"/>
              <a:t>paraganglioma</a:t>
            </a:r>
            <a:r>
              <a:rPr lang="en-US" sz="3600" dirty="0" smtClean="0"/>
              <a:t> (PPGL).</a:t>
            </a:r>
          </a:p>
          <a:p>
            <a:r>
              <a:rPr lang="en-US" sz="3600" dirty="0" smtClean="0">
                <a:solidFill>
                  <a:srgbClr val="FFC000"/>
                </a:solidFill>
              </a:rPr>
              <a:t>Evidence: </a:t>
            </a:r>
          </a:p>
          <a:p>
            <a:pPr lvl="1"/>
            <a:r>
              <a:rPr lang="en-US" sz="2400" dirty="0" smtClean="0"/>
              <a:t>This evidence-based guideline was developed using the </a:t>
            </a:r>
            <a:r>
              <a:rPr lang="en-US" sz="2400" dirty="0" smtClean="0">
                <a:solidFill>
                  <a:srgbClr val="FFC000"/>
                </a:solidFill>
              </a:rPr>
              <a:t>(GRADE) </a:t>
            </a:r>
            <a:r>
              <a:rPr lang="en-US" sz="2400" dirty="0" smtClean="0"/>
              <a:t>system to describe both the </a:t>
            </a:r>
            <a:r>
              <a:rPr lang="en-US" sz="2400" dirty="0" smtClean="0">
                <a:solidFill>
                  <a:srgbClr val="FFC000"/>
                </a:solidFill>
              </a:rPr>
              <a:t>strength </a:t>
            </a:r>
            <a:r>
              <a:rPr lang="en-US" sz="2400" dirty="0" smtClean="0"/>
              <a:t>of recommendations and the</a:t>
            </a:r>
            <a:r>
              <a:rPr lang="en-US" sz="2400" dirty="0" smtClean="0">
                <a:solidFill>
                  <a:srgbClr val="FFC000"/>
                </a:solidFill>
              </a:rPr>
              <a:t> quality </a:t>
            </a:r>
            <a:r>
              <a:rPr lang="en-US" sz="2400" dirty="0" smtClean="0"/>
              <a:t>of evidence.</a:t>
            </a:r>
          </a:p>
          <a:p>
            <a:pPr lvl="2"/>
            <a:r>
              <a:rPr lang="en-US" dirty="0" smtClean="0">
                <a:solidFill>
                  <a:srgbClr val="FFC000"/>
                </a:solidFill>
              </a:rPr>
              <a:t>G</a:t>
            </a:r>
            <a:r>
              <a:rPr lang="en-US" dirty="0" smtClean="0"/>
              <a:t>rading of </a:t>
            </a:r>
            <a:r>
              <a:rPr lang="en-US" dirty="0" smtClean="0">
                <a:solidFill>
                  <a:srgbClr val="FFC000"/>
                </a:solidFill>
              </a:rPr>
              <a:t>R</a:t>
            </a:r>
            <a:r>
              <a:rPr lang="en-US" dirty="0" smtClean="0"/>
              <a:t>ecommendations </a:t>
            </a:r>
          </a:p>
          <a:p>
            <a:pPr lvl="2"/>
            <a:r>
              <a:rPr lang="en-US" dirty="0" smtClean="0">
                <a:solidFill>
                  <a:srgbClr val="FFC000"/>
                </a:solidFill>
              </a:rPr>
              <a:t>A</a:t>
            </a:r>
            <a:r>
              <a:rPr lang="en-US" dirty="0" smtClean="0"/>
              <a:t>ssessment</a:t>
            </a:r>
          </a:p>
          <a:p>
            <a:pPr lvl="2"/>
            <a:r>
              <a:rPr lang="en-US" dirty="0" smtClean="0">
                <a:solidFill>
                  <a:srgbClr val="FFC000"/>
                </a:solidFill>
              </a:rPr>
              <a:t>D</a:t>
            </a:r>
            <a:r>
              <a:rPr lang="en-US" dirty="0" smtClean="0"/>
              <a:t>evelopment</a:t>
            </a:r>
          </a:p>
          <a:p>
            <a:pPr lvl="2"/>
            <a:r>
              <a:rPr lang="en-US" dirty="0" smtClean="0">
                <a:solidFill>
                  <a:srgbClr val="FFC000"/>
                </a:solidFill>
              </a:rPr>
              <a:t>E</a:t>
            </a:r>
            <a:r>
              <a:rPr lang="en-US" dirty="0" smtClean="0"/>
              <a:t>valuation</a:t>
            </a:r>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effectLst>
                  <a:outerShdw blurRad="38100" dist="38100" dir="2700000" algn="tl">
                    <a:srgbClr val="000000">
                      <a:alpha val="43137"/>
                    </a:srgbClr>
                  </a:outerShdw>
                </a:effectLst>
              </a:rPr>
              <a:t>Values and preferences</a:t>
            </a:r>
            <a:endParaRPr lang="en-US" b="1" dirty="0">
              <a:solidFill>
                <a:srgbClr val="FFC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562884D3-3038-4A0F-94D2-1F9DAA8B7DE6}" type="slidenum">
              <a:rPr lang="en-US" smtClean="0"/>
              <a:pPr/>
              <a:t>20</a:t>
            </a:fld>
            <a:endParaRPr lang="en-US"/>
          </a:p>
        </p:txBody>
      </p:sp>
      <p:sp>
        <p:nvSpPr>
          <p:cNvPr id="6" name="Content Placeholder 5"/>
          <p:cNvSpPr>
            <a:spLocks noGrp="1"/>
          </p:cNvSpPr>
          <p:nvPr>
            <p:ph idx="1"/>
          </p:nvPr>
        </p:nvSpPr>
        <p:spPr>
          <a:xfrm>
            <a:off x="457200" y="1600200"/>
            <a:ext cx="8153400" cy="4525963"/>
          </a:xfrm>
        </p:spPr>
        <p:txBody>
          <a:bodyPr/>
          <a:lstStyle/>
          <a:p>
            <a:pPr algn="justLow"/>
            <a:r>
              <a:rPr lang="en-US" sz="2800" dirty="0" smtClean="0"/>
              <a:t>The committee recommends that all positive results should be followed up.</a:t>
            </a:r>
          </a:p>
          <a:p>
            <a:pPr algn="justLow"/>
            <a:endParaRPr lang="en-US" sz="2800" dirty="0" smtClean="0"/>
          </a:p>
          <a:p>
            <a:pPr algn="justLow"/>
            <a:r>
              <a:rPr lang="en-US" sz="2800" dirty="0" smtClean="0"/>
              <a:t>Adopt a wait and-retest approach, or proceed directly to imaging studies remains a matter of clinical judgment based on the pretest probability of the tumor and the extent and pattern of increases in test results.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solidFill>
                  <a:srgbClr val="FFC000"/>
                </a:solidFill>
                <a:effectLst>
                  <a:outerShdw blurRad="38100" dist="38100" dir="2700000" algn="tl">
                    <a:srgbClr val="000000">
                      <a:alpha val="43137"/>
                    </a:srgbClr>
                  </a:outerShdw>
                </a:effectLst>
              </a:rPr>
              <a:t>Imaging Studies</a:t>
            </a:r>
            <a:endParaRPr lang="en-US" sz="3600" b="1" dirty="0">
              <a:solidFill>
                <a:srgbClr val="FFC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21</a:t>
            </a:fld>
            <a:endParaRPr lang="en-US"/>
          </a:p>
        </p:txBody>
      </p:sp>
      <p:sp>
        <p:nvSpPr>
          <p:cNvPr id="5" name="Content Placeholder 4"/>
          <p:cNvSpPr>
            <a:spLocks noGrp="1"/>
          </p:cNvSpPr>
          <p:nvPr>
            <p:ph idx="1"/>
          </p:nvPr>
        </p:nvSpPr>
        <p:spPr>
          <a:xfrm>
            <a:off x="381000" y="1524000"/>
            <a:ext cx="8305800" cy="4525963"/>
          </a:xfrm>
        </p:spPr>
        <p:txBody>
          <a:bodyPr/>
          <a:lstStyle/>
          <a:p>
            <a:pPr algn="justLow"/>
            <a:r>
              <a:rPr lang="en-US" sz="2400" dirty="0" smtClean="0">
                <a:solidFill>
                  <a:srgbClr val="FFC000"/>
                </a:solidFill>
              </a:rPr>
              <a:t>(</a:t>
            </a:r>
            <a:r>
              <a:rPr lang="en-US" sz="2400" b="1" dirty="0" smtClean="0">
                <a:solidFill>
                  <a:srgbClr val="FFC000"/>
                </a:solidFill>
              </a:rPr>
              <a:t>1QQEE) </a:t>
            </a:r>
            <a:r>
              <a:rPr lang="en-US" sz="2400" b="1" dirty="0" smtClean="0"/>
              <a:t>Recommendation</a:t>
            </a:r>
          </a:p>
          <a:p>
            <a:pPr algn="justLow">
              <a:buNone/>
            </a:pPr>
            <a:r>
              <a:rPr lang="en-US" sz="2400" b="1" dirty="0" smtClean="0">
                <a:solidFill>
                  <a:srgbClr val="FFC000"/>
                </a:solidFill>
              </a:rPr>
              <a:t>    </a:t>
            </a:r>
            <a:r>
              <a:rPr lang="en-US" sz="2400" dirty="0" smtClean="0"/>
              <a:t>We recommend that imaging studies to locate PPGLs should be initiated once there is clear biochemical evidence of a PPGL.</a:t>
            </a:r>
          </a:p>
          <a:p>
            <a:pPr algn="justLow"/>
            <a:endParaRPr lang="en-US" sz="800" dirty="0" smtClean="0"/>
          </a:p>
          <a:p>
            <a:pPr algn="justLow"/>
            <a:endParaRPr lang="en-US" sz="800" dirty="0" smtClean="0"/>
          </a:p>
          <a:p>
            <a:pPr algn="justLow"/>
            <a:r>
              <a:rPr lang="en-US" sz="2400" dirty="0" smtClean="0"/>
              <a:t>Clinicians should be aware of where PPGL can be biochemically </a:t>
            </a:r>
            <a:r>
              <a:rPr lang="en-US" sz="2400" dirty="0" smtClean="0">
                <a:solidFill>
                  <a:srgbClr val="FFC000"/>
                </a:solidFill>
              </a:rPr>
              <a:t>negative</a:t>
            </a:r>
            <a:r>
              <a:rPr lang="en-US" sz="2400" dirty="0" smtClean="0"/>
              <a:t>, even when collections of specimens and biochemical </a:t>
            </a:r>
            <a:r>
              <a:rPr lang="en-US" sz="2400" dirty="0" err="1" smtClean="0"/>
              <a:t>measurementsare</a:t>
            </a:r>
            <a:r>
              <a:rPr lang="en-US" sz="2400" dirty="0" smtClean="0"/>
              <a:t> correctly employed:</a:t>
            </a:r>
          </a:p>
          <a:p>
            <a:pPr algn="justLow"/>
            <a:endParaRPr lang="en-US" sz="800" dirty="0" smtClean="0"/>
          </a:p>
          <a:p>
            <a:pPr lvl="1"/>
            <a:r>
              <a:rPr lang="en-US" sz="2400" dirty="0" smtClean="0"/>
              <a:t> </a:t>
            </a:r>
            <a:r>
              <a:rPr lang="en-US" sz="2200" dirty="0" smtClean="0"/>
              <a:t>Skull base and neck </a:t>
            </a:r>
            <a:r>
              <a:rPr lang="en-US" sz="2200" dirty="0" err="1" smtClean="0"/>
              <a:t>paragangliomas</a:t>
            </a:r>
            <a:r>
              <a:rPr lang="en-US" sz="2200" dirty="0" smtClean="0"/>
              <a:t>, often biochemically silent .</a:t>
            </a:r>
          </a:p>
          <a:p>
            <a:pPr lvl="1" algn="justLow"/>
            <a:endParaRPr lang="en-US" sz="400" dirty="0" smtClean="0"/>
          </a:p>
          <a:p>
            <a:pPr lvl="1" algn="justLow"/>
            <a:r>
              <a:rPr lang="en-US" sz="2200" dirty="0" err="1" smtClean="0"/>
              <a:t>Paragangliomas</a:t>
            </a:r>
            <a:r>
              <a:rPr lang="en-US" sz="2200" dirty="0" smtClean="0"/>
              <a:t> in patients with </a:t>
            </a:r>
            <a:r>
              <a:rPr lang="en-US" sz="2200" dirty="0" err="1" smtClean="0"/>
              <a:t>SDHx</a:t>
            </a:r>
            <a:r>
              <a:rPr lang="en-US" sz="2200" dirty="0" smtClean="0"/>
              <a:t> mutations.</a:t>
            </a:r>
          </a:p>
          <a:p>
            <a:pPr lvl="1" algn="justLow"/>
            <a:endParaRPr lang="en-US" sz="800" dirty="0" smtClean="0"/>
          </a:p>
          <a:p>
            <a:pPr lvl="1" algn="justLow"/>
            <a:r>
              <a:rPr lang="en-US" sz="2200" dirty="0" smtClean="0"/>
              <a:t>These </a:t>
            </a:r>
            <a:r>
              <a:rPr lang="en-US" sz="2200" dirty="0" err="1" smtClean="0"/>
              <a:t>paraganglioma</a:t>
            </a:r>
            <a:r>
              <a:rPr lang="en-US" sz="2200" dirty="0" smtClean="0"/>
              <a:t> consequently can reach a large size. Thus, only imaging studies can detect the presence of these tumors.</a:t>
            </a:r>
            <a:endParaRPr lang="en-US"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04800"/>
            <a:ext cx="8229600" cy="1143000"/>
          </a:xfrm>
        </p:spPr>
        <p:txBody>
          <a:bodyPr>
            <a:normAutofit/>
          </a:bodyPr>
          <a:lstStyle/>
          <a:p>
            <a:r>
              <a:rPr lang="en-US" sz="4000" dirty="0" smtClean="0">
                <a:solidFill>
                  <a:srgbClr val="FFC000"/>
                </a:solidFill>
              </a:rPr>
              <a:t>Recommendation</a:t>
            </a:r>
            <a:endParaRPr lang="en-US" sz="4000" b="1" dirty="0">
              <a:solidFill>
                <a:srgbClr val="FFC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562884D3-3038-4A0F-94D2-1F9DAA8B7DE6}" type="slidenum">
              <a:rPr lang="en-US" smtClean="0"/>
              <a:pPr/>
              <a:t>22</a:t>
            </a:fld>
            <a:endParaRPr lang="en-US"/>
          </a:p>
        </p:txBody>
      </p:sp>
      <p:sp>
        <p:nvSpPr>
          <p:cNvPr id="7" name="Content Placeholder 6"/>
          <p:cNvSpPr>
            <a:spLocks noGrp="1"/>
          </p:cNvSpPr>
          <p:nvPr>
            <p:ph idx="1"/>
          </p:nvPr>
        </p:nvSpPr>
        <p:spPr>
          <a:xfrm>
            <a:off x="381000" y="1798637"/>
            <a:ext cx="8305800" cy="4525963"/>
          </a:xfrm>
        </p:spPr>
        <p:txBody>
          <a:bodyPr/>
          <a:lstStyle/>
          <a:p>
            <a:pPr algn="justLow"/>
            <a:r>
              <a:rPr lang="en-US" sz="2400" dirty="0" smtClean="0"/>
              <a:t> We suggest </a:t>
            </a:r>
            <a:r>
              <a:rPr lang="en-US" sz="2400" dirty="0" smtClean="0">
                <a:solidFill>
                  <a:srgbClr val="FFC000"/>
                </a:solidFill>
              </a:rPr>
              <a:t>CT</a:t>
            </a:r>
            <a:r>
              <a:rPr lang="en-US" sz="2400" dirty="0" smtClean="0"/>
              <a:t> rather than </a:t>
            </a:r>
            <a:r>
              <a:rPr lang="en-US" sz="2400" dirty="0" smtClean="0">
                <a:solidFill>
                  <a:srgbClr val="FFC000"/>
                </a:solidFill>
              </a:rPr>
              <a:t>MRI</a:t>
            </a:r>
            <a:r>
              <a:rPr lang="en-US" sz="2400" dirty="0" smtClean="0"/>
              <a:t> as the first-choice</a:t>
            </a:r>
            <a:br>
              <a:rPr lang="en-US" sz="2400" dirty="0" smtClean="0"/>
            </a:br>
            <a:r>
              <a:rPr lang="en-US" sz="2400" dirty="0" smtClean="0"/>
              <a:t>imaging modality because of its excellent spatial </a:t>
            </a:r>
            <a:r>
              <a:rPr lang="en-US" sz="2400" dirty="0" err="1" smtClean="0"/>
              <a:t>resolutio</a:t>
            </a:r>
            <a:r>
              <a:rPr lang="en-US" sz="2400" dirty="0" smtClean="0"/>
              <a:t> for thorax, abdomen, and pelvis. </a:t>
            </a:r>
            <a:r>
              <a:rPr lang="en-US" sz="2400" dirty="0" smtClean="0">
                <a:solidFill>
                  <a:srgbClr val="FFC000"/>
                </a:solidFill>
              </a:rPr>
              <a:t>(</a:t>
            </a:r>
            <a:r>
              <a:rPr lang="en-US" sz="2400" b="1" dirty="0" smtClean="0">
                <a:solidFill>
                  <a:srgbClr val="FFC000"/>
                </a:solidFill>
              </a:rPr>
              <a:t>2QQQE)</a:t>
            </a:r>
            <a:endParaRPr lang="en-US" sz="2400" dirty="0" smtClean="0">
              <a:solidFill>
                <a:srgbClr val="FFC000"/>
              </a:solidFill>
            </a:endParaRPr>
          </a:p>
          <a:p>
            <a:pPr algn="justLow"/>
            <a:endParaRPr lang="en-US" sz="2400" dirty="0" smtClean="0"/>
          </a:p>
          <a:p>
            <a:pPr algn="justLow"/>
            <a:r>
              <a:rPr lang="en-US" sz="2400" dirty="0" smtClean="0"/>
              <a:t> CT with contrast provides an excellent initial method for the localization of PPGLs, with sensitivity between 88 and 100%.</a:t>
            </a:r>
          </a:p>
          <a:p>
            <a:pPr algn="justLow"/>
            <a:endParaRPr lang="en-US" sz="2400" dirty="0" smtClean="0"/>
          </a:p>
          <a:p>
            <a:pPr algn="justLow"/>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4000" dirty="0" smtClean="0">
                <a:solidFill>
                  <a:srgbClr val="FFC000"/>
                </a:solidFill>
              </a:rPr>
              <a:t>Evidence</a:t>
            </a:r>
            <a:endParaRPr lang="en-US" sz="4000" b="1" dirty="0">
              <a:solidFill>
                <a:srgbClr val="FFC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562884D3-3038-4A0F-94D2-1F9DAA8B7DE6}" type="slidenum">
              <a:rPr lang="en-US" smtClean="0"/>
              <a:pPr/>
              <a:t>23</a:t>
            </a:fld>
            <a:endParaRPr lang="en-US"/>
          </a:p>
        </p:txBody>
      </p:sp>
      <p:sp>
        <p:nvSpPr>
          <p:cNvPr id="6" name="Content Placeholder 5"/>
          <p:cNvSpPr>
            <a:spLocks noGrp="1"/>
          </p:cNvSpPr>
          <p:nvPr>
            <p:ph idx="1"/>
          </p:nvPr>
        </p:nvSpPr>
        <p:spPr>
          <a:xfrm>
            <a:off x="457200" y="1219200"/>
            <a:ext cx="7696200" cy="4525963"/>
          </a:xfrm>
        </p:spPr>
        <p:txBody>
          <a:bodyPr/>
          <a:lstStyle/>
          <a:p>
            <a:pPr algn="justLow"/>
            <a:r>
              <a:rPr lang="en-US" sz="2400" dirty="0" smtClean="0"/>
              <a:t>On CT</a:t>
            </a:r>
            <a:r>
              <a:rPr lang="en-US" sz="2000" dirty="0" smtClean="0"/>
              <a:t>:</a:t>
            </a:r>
          </a:p>
          <a:p>
            <a:pPr lvl="1" algn="justLow"/>
            <a:r>
              <a:rPr lang="en-US" sz="2000" dirty="0" smtClean="0"/>
              <a:t>PPGLs may be homogeneous or heterogeneous, necrotic with some calcifications, solid, or cystic.</a:t>
            </a:r>
          </a:p>
          <a:p>
            <a:pPr lvl="1" algn="justLow"/>
            <a:r>
              <a:rPr lang="en-US" sz="2000" dirty="0" smtClean="0"/>
              <a:t> Although between 87 and 100% of PPGLs exhibit a mean attenuation of &gt;10 Hounsfield units on unenhanced CT.</a:t>
            </a:r>
          </a:p>
          <a:p>
            <a:pPr lvl="1" algn="justLow"/>
            <a:r>
              <a:rPr lang="en-US" sz="2000" dirty="0" smtClean="0"/>
              <a:t>PPGLs can occasionally &gt;60% washout of contrast agents on 15-minute delayed scanning.</a:t>
            </a:r>
          </a:p>
          <a:p>
            <a:pPr lvl="1" algn="justLow"/>
            <a:endParaRPr lang="en-US" sz="800" dirty="0" smtClean="0"/>
          </a:p>
          <a:p>
            <a:pPr algn="justLow"/>
            <a:r>
              <a:rPr lang="en-US" sz="2000" dirty="0" smtClean="0"/>
              <a:t>Contrast CT can be performed in patients </a:t>
            </a:r>
            <a:r>
              <a:rPr lang="en-US" sz="2000" dirty="0" smtClean="0">
                <a:solidFill>
                  <a:srgbClr val="FFC000"/>
                </a:solidFill>
              </a:rPr>
              <a:t>without</a:t>
            </a:r>
            <a:r>
              <a:rPr lang="en-US" sz="2000" dirty="0" smtClean="0"/>
              <a:t> adrenergic receptor blockade.</a:t>
            </a:r>
          </a:p>
          <a:p>
            <a:pPr algn="justLow">
              <a:buNone/>
            </a:pPr>
            <a:endParaRPr lang="en-US" sz="800" dirty="0" smtClean="0"/>
          </a:p>
          <a:p>
            <a:pPr algn="justLow"/>
            <a:r>
              <a:rPr lang="en-US" sz="2000" dirty="0" smtClean="0"/>
              <a:t> CT scan of the abdomen and pelvis should be the</a:t>
            </a:r>
            <a:r>
              <a:rPr lang="en-US" sz="2000" dirty="0" smtClean="0">
                <a:solidFill>
                  <a:srgbClr val="FFC000"/>
                </a:solidFill>
              </a:rPr>
              <a:t> first </a:t>
            </a:r>
            <a:r>
              <a:rPr lang="en-US" sz="2000" dirty="0" smtClean="0"/>
              <a:t>option. </a:t>
            </a:r>
          </a:p>
          <a:p>
            <a:pPr algn="justLow"/>
            <a:endParaRPr lang="en-US" sz="800" dirty="0" smtClean="0"/>
          </a:p>
          <a:p>
            <a:pPr algn="justLow"/>
            <a:r>
              <a:rPr lang="en-US" sz="2000" dirty="0" smtClean="0"/>
              <a:t>Sensitivity of CT for extra-adrenal, residual, recurrent, or metastatic tumors can be &lt;57% and </a:t>
            </a:r>
            <a:r>
              <a:rPr lang="en-US" sz="2000" dirty="0" smtClean="0">
                <a:solidFill>
                  <a:srgbClr val="FFC000"/>
                </a:solidFill>
              </a:rPr>
              <a:t>inferior </a:t>
            </a:r>
            <a:r>
              <a:rPr lang="en-US" sz="2000" dirty="0" smtClean="0"/>
              <a:t>to MRI .</a:t>
            </a:r>
          </a:p>
          <a:p>
            <a:pPr algn="justLow"/>
            <a:endParaRPr lang="en-US" sz="800" dirty="0" smtClean="0"/>
          </a:p>
          <a:p>
            <a:pPr algn="justLow"/>
            <a:r>
              <a:rPr lang="en-US" sz="2000" dirty="0" smtClean="0">
                <a:solidFill>
                  <a:srgbClr val="00B050"/>
                </a:solidFill>
              </a:rPr>
              <a:t> </a:t>
            </a:r>
            <a:r>
              <a:rPr lang="en-US" sz="2000" dirty="0" smtClean="0">
                <a:solidFill>
                  <a:srgbClr val="FFC000"/>
                </a:solidFill>
              </a:rPr>
              <a:t>CT </a:t>
            </a:r>
            <a:r>
              <a:rPr lang="en-US" sz="2000" dirty="0" smtClean="0"/>
              <a:t>is preferred to MRI for detection of </a:t>
            </a:r>
            <a:r>
              <a:rPr lang="en-US" sz="2000" dirty="0" smtClean="0">
                <a:solidFill>
                  <a:srgbClr val="FFC000"/>
                </a:solidFill>
              </a:rPr>
              <a:t>lung metastatic </a:t>
            </a:r>
            <a:r>
              <a:rPr lang="en-US" sz="2000" dirty="0" smtClean="0"/>
              <a:t>lesions.</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4000" dirty="0" smtClean="0">
                <a:solidFill>
                  <a:srgbClr val="FFC000"/>
                </a:solidFill>
                <a:effectLst>
                  <a:outerShdw blurRad="38100" dist="38100" dir="2700000" algn="tl">
                    <a:srgbClr val="000000">
                      <a:alpha val="43137"/>
                    </a:srgbClr>
                  </a:outerShdw>
                </a:effectLst>
              </a:rPr>
              <a:t>Recommendation</a:t>
            </a:r>
          </a:p>
        </p:txBody>
      </p:sp>
      <p:sp>
        <p:nvSpPr>
          <p:cNvPr id="5" name="Slide Number Placeholder 4"/>
          <p:cNvSpPr>
            <a:spLocks noGrp="1"/>
          </p:cNvSpPr>
          <p:nvPr>
            <p:ph type="sldNum" sz="quarter" idx="11"/>
          </p:nvPr>
        </p:nvSpPr>
        <p:spPr/>
        <p:txBody>
          <a:bodyPr/>
          <a:lstStyle/>
          <a:p>
            <a:fld id="{562884D3-3038-4A0F-94D2-1F9DAA8B7DE6}" type="slidenum">
              <a:rPr lang="en-US" smtClean="0"/>
              <a:pPr/>
              <a:t>24</a:t>
            </a:fld>
            <a:endParaRPr lang="en-US"/>
          </a:p>
        </p:txBody>
      </p:sp>
      <p:sp>
        <p:nvSpPr>
          <p:cNvPr id="6" name="Content Placeholder 5"/>
          <p:cNvSpPr>
            <a:spLocks noGrp="1"/>
          </p:cNvSpPr>
          <p:nvPr>
            <p:ph idx="1"/>
          </p:nvPr>
        </p:nvSpPr>
        <p:spPr>
          <a:xfrm>
            <a:off x="457200" y="1143000"/>
            <a:ext cx="8305800" cy="4525963"/>
          </a:xfrm>
        </p:spPr>
        <p:txBody>
          <a:bodyPr/>
          <a:lstStyle/>
          <a:p>
            <a:pPr algn="justLow"/>
            <a:r>
              <a:rPr lang="en-US" sz="2800" dirty="0" smtClean="0">
                <a:solidFill>
                  <a:srgbClr val="FFC000"/>
                </a:solidFill>
              </a:rPr>
              <a:t>(</a:t>
            </a:r>
            <a:r>
              <a:rPr lang="en-US" sz="2400" b="1" dirty="0" smtClean="0">
                <a:solidFill>
                  <a:srgbClr val="FFC000"/>
                </a:solidFill>
              </a:rPr>
              <a:t>1QQQE) </a:t>
            </a:r>
            <a:r>
              <a:rPr lang="en-US" sz="2600" dirty="0" smtClean="0"/>
              <a:t>We recommend </a:t>
            </a:r>
            <a:r>
              <a:rPr lang="en-US" sz="2600" dirty="0" smtClean="0">
                <a:solidFill>
                  <a:srgbClr val="FFC000"/>
                </a:solidFill>
              </a:rPr>
              <a:t>MRI</a:t>
            </a:r>
            <a:r>
              <a:rPr lang="en-US" sz="2600" dirty="0" smtClean="0"/>
              <a:t> in:</a:t>
            </a:r>
          </a:p>
          <a:p>
            <a:pPr algn="justLow"/>
            <a:endParaRPr lang="en-US" sz="800" dirty="0" smtClean="0"/>
          </a:p>
          <a:p>
            <a:pPr lvl="1" algn="justLow"/>
            <a:r>
              <a:rPr lang="en-US" sz="2200" dirty="0" smtClean="0"/>
              <a:t> </a:t>
            </a:r>
            <a:r>
              <a:rPr lang="en-US" sz="2400" dirty="0" smtClean="0"/>
              <a:t>Patients with </a:t>
            </a:r>
            <a:r>
              <a:rPr lang="en-US" sz="2400" dirty="0" smtClean="0">
                <a:solidFill>
                  <a:srgbClr val="FFC000"/>
                </a:solidFill>
              </a:rPr>
              <a:t>metastatic </a:t>
            </a:r>
            <a:r>
              <a:rPr lang="en-US" sz="2400" dirty="0" smtClean="0"/>
              <a:t>PPGLs.</a:t>
            </a:r>
          </a:p>
          <a:p>
            <a:pPr lvl="1" algn="justLow"/>
            <a:endParaRPr lang="en-US" sz="800" dirty="0" smtClean="0"/>
          </a:p>
          <a:p>
            <a:pPr lvl="1" algn="justLow"/>
            <a:r>
              <a:rPr lang="en-US" sz="2400" dirty="0" smtClean="0"/>
              <a:t>Detection of </a:t>
            </a:r>
            <a:r>
              <a:rPr lang="en-US" sz="2400" dirty="0" smtClean="0">
                <a:solidFill>
                  <a:srgbClr val="FFC000"/>
                </a:solidFill>
              </a:rPr>
              <a:t>skull base and neck </a:t>
            </a:r>
            <a:r>
              <a:rPr lang="en-US" sz="2400" dirty="0" err="1" smtClean="0"/>
              <a:t>paragangliomas</a:t>
            </a:r>
            <a:r>
              <a:rPr lang="en-US" sz="2400" dirty="0" smtClean="0"/>
              <a:t>.</a:t>
            </a:r>
          </a:p>
          <a:p>
            <a:pPr lvl="1" algn="justLow"/>
            <a:endParaRPr lang="en-US" sz="800" dirty="0" smtClean="0"/>
          </a:p>
          <a:p>
            <a:pPr lvl="1" algn="justLow"/>
            <a:r>
              <a:rPr lang="en-US" sz="2400" dirty="0" smtClean="0"/>
              <a:t>Patients with </a:t>
            </a:r>
            <a:r>
              <a:rPr lang="en-US" sz="2400" dirty="0" smtClean="0">
                <a:solidFill>
                  <a:srgbClr val="FFC000"/>
                </a:solidFill>
              </a:rPr>
              <a:t>surgical clips </a:t>
            </a:r>
            <a:r>
              <a:rPr lang="en-US" sz="2400" dirty="0" smtClean="0"/>
              <a:t>causing artifacts when using CT.</a:t>
            </a:r>
          </a:p>
          <a:p>
            <a:pPr lvl="1" algn="justLow"/>
            <a:endParaRPr lang="en-US" sz="800" dirty="0" smtClean="0"/>
          </a:p>
          <a:p>
            <a:pPr lvl="1" algn="justLow"/>
            <a:r>
              <a:rPr lang="en-US" sz="2400" dirty="0" smtClean="0"/>
              <a:t>Patients with an </a:t>
            </a:r>
            <a:r>
              <a:rPr lang="en-US" sz="2400" dirty="0" smtClean="0">
                <a:solidFill>
                  <a:srgbClr val="FFC000"/>
                </a:solidFill>
              </a:rPr>
              <a:t>allergy to </a:t>
            </a:r>
            <a:r>
              <a:rPr lang="en-US" sz="2400" dirty="0" smtClean="0"/>
              <a:t>CT contrast.</a:t>
            </a:r>
          </a:p>
          <a:p>
            <a:pPr lvl="1" algn="justLow"/>
            <a:endParaRPr lang="en-US" sz="800" dirty="0" smtClean="0"/>
          </a:p>
          <a:p>
            <a:pPr lvl="1" algn="justLow"/>
            <a:r>
              <a:rPr lang="en-US" sz="2400" dirty="0" smtClean="0"/>
              <a:t>Patients in whom </a:t>
            </a:r>
            <a:r>
              <a:rPr lang="en-US" sz="2400" dirty="0" smtClean="0">
                <a:solidFill>
                  <a:srgbClr val="FFC000"/>
                </a:solidFill>
              </a:rPr>
              <a:t>radiation exposure </a:t>
            </a:r>
            <a:r>
              <a:rPr lang="en-US" sz="2400" dirty="0" smtClean="0"/>
              <a:t>should be limited (children, pregnant women, patients </a:t>
            </a:r>
            <a:r>
              <a:rPr lang="en-US" sz="2400" dirty="0" err="1" smtClean="0"/>
              <a:t>withknown</a:t>
            </a:r>
            <a:r>
              <a:rPr lang="en-US" sz="2400" dirty="0" smtClean="0"/>
              <a:t> </a:t>
            </a:r>
            <a:r>
              <a:rPr lang="en-US" sz="2400" dirty="0" err="1" smtClean="0"/>
              <a:t>germline</a:t>
            </a:r>
            <a:r>
              <a:rPr lang="en-US" sz="2400" dirty="0" smtClean="0"/>
              <a:t> mutations, and those with recent excessive radiation exposure).</a:t>
            </a:r>
          </a:p>
          <a:p>
            <a:pPr lvl="1" algn="justLow"/>
            <a:endParaRPr lang="en-US" sz="600" dirty="0" smtClean="0"/>
          </a:p>
          <a:p>
            <a:pPr lvl="1" algn="justLow"/>
            <a:r>
              <a:rPr lang="en-US" sz="2400" dirty="0" smtClean="0"/>
              <a:t>MRI should</a:t>
            </a:r>
            <a:r>
              <a:rPr lang="en-US" sz="2400" dirty="0" smtClean="0">
                <a:solidFill>
                  <a:srgbClr val="FFC000"/>
                </a:solidFill>
              </a:rPr>
              <a:t> not </a:t>
            </a:r>
            <a:r>
              <a:rPr lang="en-US" sz="2400" dirty="0" smtClean="0"/>
              <a:t>be performed in patients who have </a:t>
            </a:r>
            <a:r>
              <a:rPr lang="en-US" sz="2400" dirty="0" smtClean="0">
                <a:solidFill>
                  <a:srgbClr val="FFC000"/>
                </a:solidFill>
              </a:rPr>
              <a:t>intracranial aneurysm clips.</a:t>
            </a:r>
          </a:p>
          <a:p>
            <a:pPr algn="justLow"/>
            <a:endParaRPr lang="en-US" sz="2400" dirty="0" smtClean="0"/>
          </a:p>
          <a:p>
            <a:pPr algn="justLow"/>
            <a:endParaRPr lang="en-US" sz="2400" dirty="0" smtClean="0"/>
          </a:p>
          <a:p>
            <a:pPr algn="justLow"/>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effectLst>
                  <a:outerShdw blurRad="38100" dist="38100" dir="2700000" algn="tl">
                    <a:srgbClr val="000000">
                      <a:alpha val="43137"/>
                    </a:srgbClr>
                  </a:outerShdw>
                </a:effectLst>
              </a:rPr>
              <a:t>Recommendation</a:t>
            </a:r>
            <a:endParaRPr lang="en-US" sz="4000" b="1" dirty="0" smtClean="0">
              <a:solidFill>
                <a:srgbClr val="FFC000"/>
              </a:solidFill>
            </a:endParaRPr>
          </a:p>
        </p:txBody>
      </p:sp>
      <p:sp>
        <p:nvSpPr>
          <p:cNvPr id="5" name="Slide Number Placeholder 4"/>
          <p:cNvSpPr>
            <a:spLocks noGrp="1"/>
          </p:cNvSpPr>
          <p:nvPr>
            <p:ph type="sldNum" sz="quarter" idx="11"/>
          </p:nvPr>
        </p:nvSpPr>
        <p:spPr/>
        <p:txBody>
          <a:bodyPr/>
          <a:lstStyle/>
          <a:p>
            <a:fld id="{562884D3-3038-4A0F-94D2-1F9DAA8B7DE6}" type="slidenum">
              <a:rPr lang="en-US" smtClean="0"/>
              <a:pPr/>
              <a:t>25</a:t>
            </a:fld>
            <a:endParaRPr lang="en-US"/>
          </a:p>
        </p:txBody>
      </p:sp>
      <p:sp>
        <p:nvSpPr>
          <p:cNvPr id="6" name="Content Placeholder 5"/>
          <p:cNvSpPr>
            <a:spLocks noGrp="1"/>
          </p:cNvSpPr>
          <p:nvPr>
            <p:ph idx="1"/>
          </p:nvPr>
        </p:nvSpPr>
        <p:spPr>
          <a:xfrm>
            <a:off x="381000" y="1524000"/>
            <a:ext cx="8305800" cy="4525963"/>
          </a:xfrm>
        </p:spPr>
        <p:txBody>
          <a:bodyPr/>
          <a:lstStyle/>
          <a:p>
            <a:r>
              <a:rPr lang="en-US" sz="2400" dirty="0" smtClean="0">
                <a:solidFill>
                  <a:srgbClr val="FFC000"/>
                </a:solidFill>
              </a:rPr>
              <a:t>(</a:t>
            </a:r>
            <a:r>
              <a:rPr lang="en-US" sz="2400" b="1" dirty="0" smtClean="0">
                <a:solidFill>
                  <a:srgbClr val="FFC000"/>
                </a:solidFill>
              </a:rPr>
              <a:t>2QEEE) </a:t>
            </a:r>
            <a:r>
              <a:rPr lang="en-US" sz="2600" dirty="0" smtClean="0"/>
              <a:t>We suggest the use of 123I-metaiodobenzylguanidine (MIBG) </a:t>
            </a:r>
            <a:r>
              <a:rPr lang="en-US" sz="2600" dirty="0" err="1" smtClean="0"/>
              <a:t>scintigraphy</a:t>
            </a:r>
            <a:r>
              <a:rPr lang="en-US" sz="2600" dirty="0" smtClean="0"/>
              <a:t> as a functional imaging modality in :</a:t>
            </a:r>
          </a:p>
          <a:p>
            <a:endParaRPr lang="en-US" sz="800" dirty="0" smtClean="0"/>
          </a:p>
          <a:p>
            <a:pPr lvl="1" algn="justLow"/>
            <a:r>
              <a:rPr lang="en-US" sz="2400" dirty="0" smtClean="0"/>
              <a:t> Patients with metastatic PPGLs detected by other imaging modalities when </a:t>
            </a:r>
            <a:r>
              <a:rPr lang="en-US" sz="2400" dirty="0" smtClean="0">
                <a:solidFill>
                  <a:srgbClr val="FFC000"/>
                </a:solidFill>
              </a:rPr>
              <a:t>radiotherapy</a:t>
            </a:r>
            <a:r>
              <a:rPr lang="en-US" sz="2400" dirty="0" smtClean="0"/>
              <a:t> using 131I-MIBG is planned.</a:t>
            </a:r>
          </a:p>
          <a:p>
            <a:pPr lvl="1"/>
            <a:endParaRPr lang="en-US" sz="800" dirty="0" smtClean="0"/>
          </a:p>
          <a:p>
            <a:pPr lvl="1"/>
            <a:r>
              <a:rPr lang="en-US" sz="2400" dirty="0" smtClean="0"/>
              <a:t>Occasionally in some patients with an increased risk for metastatic disease due to:</a:t>
            </a:r>
          </a:p>
          <a:p>
            <a:pPr>
              <a:buNone/>
            </a:pPr>
            <a:endParaRPr lang="en-US" sz="900" dirty="0" smtClean="0"/>
          </a:p>
          <a:p>
            <a:pPr lvl="2"/>
            <a:r>
              <a:rPr lang="en-US" sz="2200" dirty="0" smtClean="0"/>
              <a:t>Large size of the primary tumor </a:t>
            </a:r>
          </a:p>
          <a:p>
            <a:pPr lvl="2"/>
            <a:r>
              <a:rPr lang="en-US" sz="2200" dirty="0" smtClean="0"/>
              <a:t>Extra-adrenal</a:t>
            </a:r>
          </a:p>
          <a:p>
            <a:pPr lvl="2"/>
            <a:r>
              <a:rPr lang="en-US" sz="2200" dirty="0" smtClean="0"/>
              <a:t>Multifocal (except skull base and neck PPGLs)</a:t>
            </a:r>
          </a:p>
          <a:p>
            <a:pPr lvl="2"/>
            <a:r>
              <a:rPr lang="en-US" sz="2200" dirty="0" smtClean="0"/>
              <a:t>Recurrent disease</a:t>
            </a:r>
            <a:endParaRPr lang="en-US"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4000" dirty="0" smtClean="0">
                <a:solidFill>
                  <a:srgbClr val="FFC000"/>
                </a:solidFill>
              </a:rPr>
              <a:t>Evidence</a:t>
            </a:r>
          </a:p>
        </p:txBody>
      </p:sp>
      <p:sp>
        <p:nvSpPr>
          <p:cNvPr id="3" name="Content Placeholder 2"/>
          <p:cNvSpPr>
            <a:spLocks noGrp="1"/>
          </p:cNvSpPr>
          <p:nvPr>
            <p:ph idx="1"/>
          </p:nvPr>
        </p:nvSpPr>
        <p:spPr>
          <a:xfrm>
            <a:off x="457200" y="2027237"/>
            <a:ext cx="8001000" cy="4221163"/>
          </a:xfrm>
        </p:spPr>
        <p:txBody>
          <a:bodyPr/>
          <a:lstStyle/>
          <a:p>
            <a:pPr algn="justLow"/>
            <a:r>
              <a:rPr lang="en-US" sz="2400" dirty="0" smtClean="0">
                <a:solidFill>
                  <a:srgbClr val="FFC000"/>
                </a:solidFill>
              </a:rPr>
              <a:t>123I-MIBG</a:t>
            </a:r>
            <a:r>
              <a:rPr lang="en-US" sz="2400" dirty="0" smtClean="0"/>
              <a:t> has better sensitivity than </a:t>
            </a:r>
            <a:r>
              <a:rPr lang="en-US" sz="2400" dirty="0" smtClean="0">
                <a:solidFill>
                  <a:srgbClr val="FFC000"/>
                </a:solidFill>
              </a:rPr>
              <a:t>131-IMIBG</a:t>
            </a:r>
            <a:r>
              <a:rPr lang="en-US" sz="2400" dirty="0" smtClean="0"/>
              <a:t> for detection of PPGLs</a:t>
            </a:r>
            <a:r>
              <a:rPr lang="en-US" sz="2400" smtClean="0"/>
              <a:t>. </a:t>
            </a:r>
            <a:endParaRPr lang="en-US" sz="2400" dirty="0" smtClean="0"/>
          </a:p>
          <a:p>
            <a:pPr algn="justLow"/>
            <a:endParaRPr lang="en-US" sz="2400" dirty="0" smtClean="0"/>
          </a:p>
          <a:p>
            <a:pPr algn="justLow"/>
            <a:r>
              <a:rPr lang="en-US" sz="2400" dirty="0" smtClean="0"/>
              <a:t> Because up to </a:t>
            </a:r>
            <a:r>
              <a:rPr lang="en-US" sz="2400" dirty="0" smtClean="0">
                <a:solidFill>
                  <a:srgbClr val="FFC000"/>
                </a:solidFill>
              </a:rPr>
              <a:t>50% </a:t>
            </a:r>
            <a:r>
              <a:rPr lang="en-US" sz="2400" dirty="0" smtClean="0"/>
              <a:t>of normal adrenal glands demonstrate physiological uptake of </a:t>
            </a:r>
            <a:r>
              <a:rPr lang="en-US" sz="2400" dirty="0" smtClean="0">
                <a:solidFill>
                  <a:srgbClr val="FFC000"/>
                </a:solidFill>
              </a:rPr>
              <a:t>123I-MIBG</a:t>
            </a:r>
            <a:r>
              <a:rPr lang="en-US" sz="2400" dirty="0" smtClean="0"/>
              <a:t>, false positive results can be a problem.</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62884D3-3038-4A0F-94D2-1F9DAA8B7DE6}" type="slidenum">
              <a:rPr lang="en-US" smtClean="0"/>
              <a:pPr/>
              <a:t>27</a:t>
            </a:fld>
            <a:endParaRPr lang="en-US"/>
          </a:p>
        </p:txBody>
      </p:sp>
      <p:sp>
        <p:nvSpPr>
          <p:cNvPr id="5" name="Title 4"/>
          <p:cNvSpPr>
            <a:spLocks noGrp="1"/>
          </p:cNvSpPr>
          <p:nvPr>
            <p:ph type="title"/>
          </p:nvPr>
        </p:nvSpPr>
        <p:spPr>
          <a:xfrm>
            <a:off x="457200" y="0"/>
            <a:ext cx="8229600" cy="1143000"/>
          </a:xfrm>
        </p:spPr>
        <p:txBody>
          <a:bodyPr/>
          <a:lstStyle/>
          <a:p>
            <a:r>
              <a:rPr lang="en-US" sz="4000" dirty="0" smtClean="0">
                <a:solidFill>
                  <a:srgbClr val="FFC000"/>
                </a:solidFill>
              </a:rPr>
              <a:t>Evidence</a:t>
            </a:r>
            <a:endParaRPr lang="en-US" sz="4000" dirty="0">
              <a:solidFill>
                <a:srgbClr val="FFC000"/>
              </a:solidFill>
            </a:endParaRPr>
          </a:p>
        </p:txBody>
      </p:sp>
      <p:sp>
        <p:nvSpPr>
          <p:cNvPr id="6" name="Content Placeholder 5"/>
          <p:cNvSpPr>
            <a:spLocks noGrp="1"/>
          </p:cNvSpPr>
          <p:nvPr>
            <p:ph idx="1"/>
          </p:nvPr>
        </p:nvSpPr>
        <p:spPr>
          <a:xfrm>
            <a:off x="457200" y="990600"/>
            <a:ext cx="8077200" cy="4983163"/>
          </a:xfrm>
        </p:spPr>
        <p:txBody>
          <a:bodyPr/>
          <a:lstStyle/>
          <a:p>
            <a:pPr algn="justLow"/>
            <a:r>
              <a:rPr lang="en-US" sz="2400" dirty="0" smtClean="0">
                <a:solidFill>
                  <a:srgbClr val="FFC000"/>
                </a:solidFill>
              </a:rPr>
              <a:t>Sensitivity</a:t>
            </a:r>
            <a:r>
              <a:rPr lang="en-US" sz="2400" dirty="0" smtClean="0"/>
              <a:t> of 123I-MIBG is &lt;50% For:</a:t>
            </a:r>
          </a:p>
          <a:p>
            <a:pPr lvl="1" algn="justLow"/>
            <a:r>
              <a:rPr lang="en-US" sz="2200" dirty="0" smtClean="0"/>
              <a:t>SDHB-related PPGLs</a:t>
            </a:r>
          </a:p>
          <a:p>
            <a:pPr lvl="1" algn="justLow"/>
            <a:r>
              <a:rPr lang="en-US" sz="2200" dirty="0" smtClean="0"/>
              <a:t>The detection of skull base , neck, thoracic, bladder </a:t>
            </a:r>
            <a:r>
              <a:rPr lang="en-US" sz="2200" dirty="0" err="1" smtClean="0"/>
              <a:t>paraganglioma</a:t>
            </a:r>
            <a:endParaRPr lang="en-US" sz="2200" dirty="0" smtClean="0"/>
          </a:p>
          <a:p>
            <a:pPr lvl="1" algn="justLow"/>
            <a:r>
              <a:rPr lang="en-US" sz="2200" dirty="0" smtClean="0"/>
              <a:t>Recurrent </a:t>
            </a:r>
            <a:r>
              <a:rPr lang="pt-BR" sz="2200" dirty="0" smtClean="0"/>
              <a:t>paragangliomas</a:t>
            </a:r>
          </a:p>
          <a:p>
            <a:pPr lvl="1" algn="justLow"/>
            <a:endParaRPr lang="pt-BR" sz="800" dirty="0" smtClean="0"/>
          </a:p>
          <a:p>
            <a:pPr algn="justLow"/>
            <a:r>
              <a:rPr lang="en-US" sz="2400" dirty="0" smtClean="0"/>
              <a:t>123IMIBG is </a:t>
            </a:r>
            <a:r>
              <a:rPr lang="en-US" sz="2400" dirty="0" smtClean="0">
                <a:solidFill>
                  <a:srgbClr val="FFC000"/>
                </a:solidFill>
              </a:rPr>
              <a:t>inferior to </a:t>
            </a:r>
            <a:r>
              <a:rPr lang="en-US" sz="2400" dirty="0" smtClean="0"/>
              <a:t>18F-FDG-PET, 18F-FDOPA, or </a:t>
            </a:r>
            <a:r>
              <a:rPr lang="en-US" sz="2400" dirty="0" err="1" smtClean="0"/>
              <a:t>somatostatin</a:t>
            </a:r>
            <a:r>
              <a:rPr lang="en-US" sz="2400" dirty="0" smtClean="0"/>
              <a:t> receptor imaging with 111In-diethylene </a:t>
            </a:r>
            <a:r>
              <a:rPr lang="en-US" sz="2400" dirty="0" err="1" smtClean="0"/>
              <a:t>triamine</a:t>
            </a:r>
            <a:r>
              <a:rPr lang="en-US" sz="2400" dirty="0" smtClean="0"/>
              <a:t> </a:t>
            </a:r>
            <a:r>
              <a:rPr lang="en-US" sz="2400" dirty="0" err="1" smtClean="0"/>
              <a:t>pentaacetic</a:t>
            </a:r>
            <a:r>
              <a:rPr lang="en-US" sz="2400" dirty="0" smtClean="0"/>
              <a:t> acid-</a:t>
            </a:r>
            <a:r>
              <a:rPr lang="en-US" sz="2400" dirty="0" err="1" smtClean="0"/>
              <a:t>pentetreotide</a:t>
            </a:r>
            <a:r>
              <a:rPr lang="en-US" sz="2400" dirty="0" smtClean="0"/>
              <a:t>  for:</a:t>
            </a:r>
            <a:endParaRPr lang="pt-BR" sz="2400" dirty="0" smtClean="0"/>
          </a:p>
          <a:p>
            <a:pPr lvl="1" algn="justLow"/>
            <a:r>
              <a:rPr lang="en-US" sz="2200" dirty="0" err="1" smtClean="0"/>
              <a:t>Paragangliomas</a:t>
            </a:r>
            <a:r>
              <a:rPr lang="en-US" sz="2200" dirty="0" smtClean="0"/>
              <a:t> or</a:t>
            </a:r>
          </a:p>
          <a:p>
            <a:pPr lvl="1" algn="justLow"/>
            <a:r>
              <a:rPr lang="en-US" sz="2200" dirty="0" smtClean="0"/>
              <a:t>Metastatic disease including </a:t>
            </a:r>
            <a:r>
              <a:rPr lang="en-US" sz="2200" dirty="0" err="1" smtClean="0"/>
              <a:t>SDHx</a:t>
            </a:r>
            <a:r>
              <a:rPr lang="en-US" sz="2200" dirty="0" smtClean="0"/>
              <a:t>-related tumors</a:t>
            </a:r>
          </a:p>
          <a:p>
            <a:pPr lvl="1" algn="justLow"/>
            <a:endParaRPr lang="en-US" sz="800" dirty="0" smtClean="0"/>
          </a:p>
          <a:p>
            <a:pPr algn="justLow"/>
            <a:r>
              <a:rPr lang="en-US" sz="2400" dirty="0" smtClean="0"/>
              <a:t>Patients with </a:t>
            </a:r>
            <a:r>
              <a:rPr lang="en-US" sz="2400" dirty="0" smtClean="0">
                <a:solidFill>
                  <a:srgbClr val="FFC000"/>
                </a:solidFill>
              </a:rPr>
              <a:t>metastatic PPGLs </a:t>
            </a:r>
            <a:r>
              <a:rPr lang="en-US" sz="2400" dirty="0" smtClean="0"/>
              <a:t>surgery is not an option, 123I-MIBG </a:t>
            </a:r>
            <a:r>
              <a:rPr lang="en-US" sz="2400" dirty="0" err="1" smtClean="0"/>
              <a:t>scintigraphy</a:t>
            </a:r>
            <a:r>
              <a:rPr lang="en-US" sz="2400" dirty="0" smtClean="0"/>
              <a:t> is useful because, if positive, treatment with 131I-MIBG may be considered.</a:t>
            </a:r>
          </a:p>
          <a:p>
            <a:pPr algn="justLow"/>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62884D3-3038-4A0F-94D2-1F9DAA8B7DE6}" type="slidenum">
              <a:rPr lang="en-US" smtClean="0"/>
              <a:pPr/>
              <a:t>28</a:t>
            </a:fld>
            <a:endParaRPr lang="en-US" dirty="0"/>
          </a:p>
        </p:txBody>
      </p:sp>
      <p:sp>
        <p:nvSpPr>
          <p:cNvPr id="6" name="Title 5"/>
          <p:cNvSpPr>
            <a:spLocks noGrp="1"/>
          </p:cNvSpPr>
          <p:nvPr>
            <p:ph type="title"/>
          </p:nvPr>
        </p:nvSpPr>
        <p:spPr>
          <a:xfrm>
            <a:off x="457200" y="76200"/>
            <a:ext cx="8229600" cy="1143000"/>
          </a:xfrm>
        </p:spPr>
        <p:txBody>
          <a:bodyPr/>
          <a:lstStyle/>
          <a:p>
            <a:r>
              <a:rPr lang="en-US" sz="4000" dirty="0" smtClean="0">
                <a:solidFill>
                  <a:srgbClr val="FFC000"/>
                </a:solidFill>
              </a:rPr>
              <a:t>Remarks</a:t>
            </a:r>
            <a:endParaRPr lang="en-US" sz="4000" dirty="0">
              <a:solidFill>
                <a:srgbClr val="FFC000"/>
              </a:solidFill>
            </a:endParaRPr>
          </a:p>
        </p:txBody>
      </p:sp>
      <p:sp>
        <p:nvSpPr>
          <p:cNvPr id="7" name="Content Placeholder 6"/>
          <p:cNvSpPr>
            <a:spLocks noGrp="1"/>
          </p:cNvSpPr>
          <p:nvPr>
            <p:ph idx="1"/>
          </p:nvPr>
        </p:nvSpPr>
        <p:spPr>
          <a:xfrm>
            <a:off x="381000" y="1295400"/>
            <a:ext cx="8382000" cy="4525963"/>
          </a:xfrm>
        </p:spPr>
        <p:txBody>
          <a:bodyPr/>
          <a:lstStyle/>
          <a:p>
            <a:pPr marL="342900" lvl="1" indent="-342900" algn="justLow">
              <a:buClr>
                <a:schemeClr val="hlink"/>
              </a:buClr>
            </a:pPr>
            <a:r>
              <a:rPr lang="en-US" sz="2400" dirty="0" smtClean="0"/>
              <a:t>Accumulation of 123I-MIBG can </a:t>
            </a:r>
            <a:r>
              <a:rPr lang="en-US" sz="2400" dirty="0" smtClean="0">
                <a:solidFill>
                  <a:srgbClr val="FFC000"/>
                </a:solidFill>
              </a:rPr>
              <a:t>decreased :</a:t>
            </a:r>
          </a:p>
          <a:p>
            <a:pPr marL="342900" lvl="1" indent="-342900" algn="justLow">
              <a:buClr>
                <a:schemeClr val="hlink"/>
              </a:buClr>
            </a:pPr>
            <a:r>
              <a:rPr lang="en-US" sz="2400" dirty="0" smtClean="0"/>
              <a:t>Necrotic tumors </a:t>
            </a:r>
          </a:p>
          <a:p>
            <a:pPr algn="justLow"/>
            <a:r>
              <a:rPr lang="en-US" sz="2400" dirty="0" smtClean="0"/>
              <a:t> Several drugs:</a:t>
            </a:r>
          </a:p>
          <a:p>
            <a:pPr lvl="1" algn="justLow"/>
            <a:r>
              <a:rPr lang="en-US" sz="2400" dirty="0" smtClean="0"/>
              <a:t> </a:t>
            </a:r>
            <a:r>
              <a:rPr lang="en-US" sz="2200" dirty="0" err="1" smtClean="0"/>
              <a:t>Sympathomimetics</a:t>
            </a:r>
            <a:r>
              <a:rPr lang="en-US" sz="2200" dirty="0" smtClean="0"/>
              <a:t>.</a:t>
            </a:r>
          </a:p>
          <a:p>
            <a:pPr lvl="1" algn="justLow"/>
            <a:r>
              <a:rPr lang="en-US" sz="2200" dirty="0" smtClean="0"/>
              <a:t>Agents that block catecholamine transport via the  </a:t>
            </a:r>
            <a:r>
              <a:rPr lang="en-US" sz="2200" dirty="0" err="1" smtClean="0"/>
              <a:t>norepinephrine</a:t>
            </a:r>
            <a:r>
              <a:rPr lang="en-US" sz="2200" dirty="0" smtClean="0"/>
              <a:t> transporter, such as cocaine and TCA.</a:t>
            </a:r>
          </a:p>
          <a:p>
            <a:pPr lvl="1" algn="justLow"/>
            <a:r>
              <a:rPr lang="en-US" sz="2200" dirty="0" smtClean="0"/>
              <a:t> Agents such as CCB and some combined </a:t>
            </a:r>
            <a:r>
              <a:rPr lang="el-GR" sz="2200" dirty="0" smtClean="0"/>
              <a:t>α</a:t>
            </a:r>
            <a:r>
              <a:rPr lang="en-US" sz="2200" dirty="0" smtClean="0"/>
              <a:t>- and </a:t>
            </a:r>
            <a:r>
              <a:rPr lang="el-GR" sz="2200" dirty="0" smtClean="0"/>
              <a:t>β</a:t>
            </a:r>
            <a:r>
              <a:rPr lang="en-US" sz="2200" dirty="0" smtClean="0"/>
              <a:t> -adrenergic receptor blockers such as </a:t>
            </a:r>
            <a:r>
              <a:rPr lang="en-US" sz="2200" dirty="0" err="1" smtClean="0"/>
              <a:t>labetalol</a:t>
            </a:r>
            <a:r>
              <a:rPr lang="en-US" sz="2200" dirty="0" smtClean="0"/>
              <a:t>.</a:t>
            </a:r>
          </a:p>
          <a:p>
            <a:pPr lvl="1" algn="justLow"/>
            <a:r>
              <a:rPr lang="en-US" sz="2200" dirty="0" smtClean="0"/>
              <a:t> Most of these drugs should be withheld for about </a:t>
            </a:r>
            <a:r>
              <a:rPr lang="en-US" sz="2200" dirty="0" smtClean="0">
                <a:solidFill>
                  <a:srgbClr val="FFC000"/>
                </a:solidFill>
              </a:rPr>
              <a:t>2 weeks </a:t>
            </a:r>
            <a:r>
              <a:rPr lang="en-US" sz="2200" dirty="0" smtClean="0"/>
              <a:t>before 123I-MIBG </a:t>
            </a:r>
            <a:r>
              <a:rPr lang="en-US" sz="2200" dirty="0" err="1" smtClean="0"/>
              <a:t>scintigraphy</a:t>
            </a:r>
            <a:r>
              <a:rPr lang="en-US" sz="2200" dirty="0" smtClean="0"/>
              <a:t>.</a:t>
            </a:r>
          </a:p>
          <a:p>
            <a:pPr lvl="1" algn="justLow"/>
            <a:endParaRPr lang="en-US" sz="800" dirty="0" smtClean="0"/>
          </a:p>
          <a:p>
            <a:pPr algn="justLow"/>
            <a:r>
              <a:rPr lang="en-US" sz="2400" dirty="0" smtClean="0"/>
              <a:t>Use of 123I-MIBG </a:t>
            </a:r>
            <a:r>
              <a:rPr lang="en-US" sz="2400" dirty="0" err="1" smtClean="0"/>
              <a:t>scintigraphy</a:t>
            </a:r>
            <a:r>
              <a:rPr lang="en-US" sz="2400" dirty="0" smtClean="0"/>
              <a:t>  and PET is </a:t>
            </a:r>
            <a:r>
              <a:rPr lang="en-US" sz="2400" dirty="0" smtClean="0">
                <a:solidFill>
                  <a:srgbClr val="FFC000"/>
                </a:solidFill>
              </a:rPr>
              <a:t>contraindicated</a:t>
            </a:r>
            <a:r>
              <a:rPr lang="en-US" sz="2400" dirty="0" smtClean="0"/>
              <a:t> in pregnant women. </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1173162"/>
          </a:xfrm>
        </p:spPr>
        <p:txBody>
          <a:bodyPr/>
          <a:lstStyle/>
          <a:p>
            <a:r>
              <a:rPr lang="en-US" sz="4000" dirty="0" smtClean="0">
                <a:solidFill>
                  <a:srgbClr val="FFC000"/>
                </a:solidFill>
              </a:rPr>
              <a:t>Recommendation</a:t>
            </a:r>
          </a:p>
        </p:txBody>
      </p:sp>
      <p:sp>
        <p:nvSpPr>
          <p:cNvPr id="3" name="Content Placeholder 2"/>
          <p:cNvSpPr>
            <a:spLocks noGrp="1"/>
          </p:cNvSpPr>
          <p:nvPr>
            <p:ph idx="1"/>
          </p:nvPr>
        </p:nvSpPr>
        <p:spPr>
          <a:xfrm>
            <a:off x="457200" y="1524000"/>
            <a:ext cx="8229600" cy="4525963"/>
          </a:xfrm>
        </p:spPr>
        <p:txBody>
          <a:bodyPr/>
          <a:lstStyle/>
          <a:p>
            <a:pPr algn="justLow"/>
            <a:r>
              <a:rPr lang="en-US" sz="2400" dirty="0" smtClean="0">
                <a:solidFill>
                  <a:srgbClr val="FFC000"/>
                </a:solidFill>
              </a:rPr>
              <a:t>(</a:t>
            </a:r>
            <a:r>
              <a:rPr lang="en-US" sz="2400" b="1" dirty="0" smtClean="0">
                <a:solidFill>
                  <a:srgbClr val="FFC000"/>
                </a:solidFill>
              </a:rPr>
              <a:t>2QQQE) </a:t>
            </a:r>
            <a:r>
              <a:rPr lang="en-US" sz="2400" dirty="0" smtClean="0"/>
              <a:t>We suggest the use of 18F-FDG PET/CT scanning in patients with </a:t>
            </a:r>
            <a:r>
              <a:rPr lang="en-US" sz="2400" dirty="0" smtClean="0">
                <a:solidFill>
                  <a:srgbClr val="FFC000"/>
                </a:solidFill>
              </a:rPr>
              <a:t>metastatic</a:t>
            </a:r>
            <a:r>
              <a:rPr lang="en-US" sz="2400" dirty="0" smtClean="0"/>
              <a:t> disease.</a:t>
            </a:r>
          </a:p>
          <a:p>
            <a:pPr algn="justLow"/>
            <a:endParaRPr lang="en-US" sz="800" dirty="0" smtClean="0"/>
          </a:p>
          <a:p>
            <a:pPr algn="justLow"/>
            <a:r>
              <a:rPr lang="en-US" sz="2400" dirty="0" smtClean="0"/>
              <a:t>Study of </a:t>
            </a:r>
            <a:r>
              <a:rPr lang="en-US" sz="2400" dirty="0" err="1" smtClean="0"/>
              <a:t>Shulkin</a:t>
            </a:r>
            <a:r>
              <a:rPr lang="en-US" sz="2400" dirty="0" smtClean="0"/>
              <a:t> et al showed a </a:t>
            </a:r>
            <a:r>
              <a:rPr lang="en-US" sz="2400" dirty="0" smtClean="0">
                <a:solidFill>
                  <a:srgbClr val="FFC000"/>
                </a:solidFill>
              </a:rPr>
              <a:t>superiority </a:t>
            </a:r>
            <a:r>
              <a:rPr lang="en-US" sz="2400" dirty="0" smtClean="0"/>
              <a:t>of 18F-FDG PET compared with 131I-MIBG </a:t>
            </a:r>
            <a:r>
              <a:rPr lang="en-US" sz="2400" dirty="0" err="1" smtClean="0"/>
              <a:t>scintigraphy</a:t>
            </a:r>
            <a:r>
              <a:rPr lang="en-US" sz="2400" dirty="0" smtClean="0"/>
              <a:t> for detection of </a:t>
            </a:r>
            <a:r>
              <a:rPr lang="en-US" sz="2400" dirty="0" smtClean="0">
                <a:solidFill>
                  <a:srgbClr val="FFC000"/>
                </a:solidFill>
              </a:rPr>
              <a:t>metastatic</a:t>
            </a:r>
            <a:r>
              <a:rPr lang="en-US" sz="2400" dirty="0" smtClean="0"/>
              <a:t> PPGLs.</a:t>
            </a:r>
          </a:p>
          <a:p>
            <a:pPr algn="justLow"/>
            <a:endParaRPr lang="en-US" sz="800" dirty="0" smtClean="0"/>
          </a:p>
          <a:p>
            <a:pPr algn="justLow"/>
            <a:r>
              <a:rPr lang="en-US" sz="2400" dirty="0" smtClean="0">
                <a:solidFill>
                  <a:srgbClr val="FFC000"/>
                </a:solidFill>
              </a:rPr>
              <a:t>Sensitivity</a:t>
            </a:r>
            <a:r>
              <a:rPr lang="en-US" sz="2400" dirty="0" smtClean="0"/>
              <a:t> of 18F-FDG PET was shown to be between 74 and 100%, with the highest performance for metastatic, particularly SDHB-related.</a:t>
            </a:r>
          </a:p>
          <a:p>
            <a:pPr algn="justLow"/>
            <a:endParaRPr lang="en-US" sz="800" dirty="0" smtClean="0"/>
          </a:p>
          <a:p>
            <a:pPr algn="justLow"/>
            <a:r>
              <a:rPr lang="en-US" sz="2400" dirty="0" smtClean="0"/>
              <a:t>The committee recognizes that some studies indicated that 18F-FDG PET is complementary with other functional imaging studies in some patients.</a:t>
            </a:r>
          </a:p>
          <a:p>
            <a:pPr algn="justLow"/>
            <a:endParaRPr lang="en-US" sz="2400" dirty="0" smtClean="0"/>
          </a:p>
          <a:p>
            <a:pPr algn="justLow"/>
            <a:endParaRPr lang="en-US" sz="2400" dirty="0" smtClean="0"/>
          </a:p>
          <a:p>
            <a:pPr algn="justLow"/>
            <a:endParaRPr lang="en-US" sz="2400" dirty="0" smtClean="0"/>
          </a:p>
          <a:p>
            <a:pPr algn="justLow"/>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FFC000"/>
                </a:solidFill>
              </a:rPr>
              <a:t>METHOD OF DEVELOPMENT OF EVIDENCEBASED</a:t>
            </a:r>
            <a:br>
              <a:rPr lang="en-US" sz="2400" dirty="0" smtClean="0">
                <a:solidFill>
                  <a:srgbClr val="FFC000"/>
                </a:solidFill>
              </a:rPr>
            </a:br>
            <a:r>
              <a:rPr lang="en-US" sz="2400" dirty="0" smtClean="0">
                <a:solidFill>
                  <a:srgbClr val="FFC000"/>
                </a:solidFill>
              </a:rPr>
              <a:t>CLINICAL PRACTICE GUIDELINES</a:t>
            </a:r>
            <a:endParaRPr lang="en-US" sz="2400" dirty="0">
              <a:solidFill>
                <a:srgbClr val="FFC000"/>
              </a:solidFill>
            </a:endParaRPr>
          </a:p>
        </p:txBody>
      </p:sp>
      <p:sp>
        <p:nvSpPr>
          <p:cNvPr id="3" name="Content Placeholder 2"/>
          <p:cNvSpPr>
            <a:spLocks noGrp="1"/>
          </p:cNvSpPr>
          <p:nvPr>
            <p:ph idx="1"/>
          </p:nvPr>
        </p:nvSpPr>
        <p:spPr/>
        <p:txBody>
          <a:bodyPr/>
          <a:lstStyle/>
          <a:p>
            <a:r>
              <a:rPr lang="en-US" sz="2400" dirty="0" smtClean="0"/>
              <a:t>In terms of the </a:t>
            </a:r>
            <a:r>
              <a:rPr lang="en-US" sz="2400" dirty="0" smtClean="0">
                <a:solidFill>
                  <a:srgbClr val="FFC000"/>
                </a:solidFill>
              </a:rPr>
              <a:t>strength of the recommendation</a:t>
            </a:r>
            <a:r>
              <a:rPr lang="en-US" sz="2400" dirty="0" smtClean="0"/>
              <a:t>,</a:t>
            </a:r>
          </a:p>
          <a:p>
            <a:pPr lvl="1"/>
            <a:r>
              <a:rPr lang="en-US" sz="2400" dirty="0" smtClean="0"/>
              <a:t> </a:t>
            </a:r>
            <a:r>
              <a:rPr lang="en-US" sz="2400" b="1" dirty="0" smtClean="0">
                <a:solidFill>
                  <a:srgbClr val="FFC000"/>
                </a:solidFill>
              </a:rPr>
              <a:t>Strong</a:t>
            </a:r>
            <a:r>
              <a:rPr lang="en-US" sz="2400" b="1" dirty="0" smtClean="0"/>
              <a:t> </a:t>
            </a:r>
            <a:r>
              <a:rPr lang="en-US" sz="2400" dirty="0" smtClean="0"/>
              <a:t>recommendations use the phrase “we recommend” and the numbe</a:t>
            </a:r>
            <a:r>
              <a:rPr lang="en-US" sz="2400" b="1" dirty="0" smtClean="0">
                <a:solidFill>
                  <a:srgbClr val="FFC000"/>
                </a:solidFill>
              </a:rPr>
              <a:t>1.</a:t>
            </a:r>
          </a:p>
          <a:p>
            <a:pPr lvl="1"/>
            <a:r>
              <a:rPr lang="en-US" sz="2400" b="1" dirty="0" smtClean="0">
                <a:solidFill>
                  <a:srgbClr val="FFC000"/>
                </a:solidFill>
              </a:rPr>
              <a:t>Weak </a:t>
            </a:r>
            <a:r>
              <a:rPr lang="en-US" sz="2400" dirty="0" smtClean="0"/>
              <a:t>recommendations use the phrase “we suggest and the number </a:t>
            </a:r>
            <a:r>
              <a:rPr lang="en-US" sz="2400" dirty="0" smtClean="0">
                <a:solidFill>
                  <a:srgbClr val="FFC000"/>
                </a:solidFill>
              </a:rPr>
              <a:t>2.</a:t>
            </a:r>
          </a:p>
          <a:p>
            <a:r>
              <a:rPr lang="en-US" sz="2400" dirty="0" smtClean="0"/>
              <a:t>Cross-filled circles indicate </a:t>
            </a:r>
            <a:r>
              <a:rPr lang="en-US" sz="2400" b="1" dirty="0" smtClean="0">
                <a:solidFill>
                  <a:srgbClr val="FFC000"/>
                </a:solidFill>
              </a:rPr>
              <a:t>the quality of the evidence</a:t>
            </a:r>
            <a:r>
              <a:rPr lang="en-US" sz="2400" dirty="0" smtClean="0"/>
              <a:t>, such </a:t>
            </a:r>
          </a:p>
          <a:p>
            <a:pPr lvl="1"/>
            <a:r>
              <a:rPr lang="en-US" sz="2400" dirty="0" smtClean="0"/>
              <a:t>QEEE denotes very low quality evidence</a:t>
            </a:r>
          </a:p>
          <a:p>
            <a:pPr lvl="1"/>
            <a:r>
              <a:rPr lang="en-US" sz="2400" dirty="0" smtClean="0"/>
              <a:t>QQEE, low quality </a:t>
            </a:r>
          </a:p>
          <a:p>
            <a:pPr lvl="1"/>
            <a:r>
              <a:rPr lang="en-US" sz="2400" dirty="0" smtClean="0"/>
              <a:t>QQQE, moderate quality</a:t>
            </a:r>
          </a:p>
          <a:p>
            <a:pPr lvl="1"/>
            <a:r>
              <a:rPr lang="en-US" sz="2400" dirty="0" smtClean="0"/>
              <a:t>QQQQ, high quality</a:t>
            </a:r>
          </a:p>
          <a:p>
            <a:pPr lvl="1"/>
            <a:endParaRPr lang="en-US" sz="2400" dirty="0" smtClean="0"/>
          </a:p>
        </p:txBody>
      </p:sp>
      <p:sp>
        <p:nvSpPr>
          <p:cNvPr id="4" name="Slide Number Placeholder 3"/>
          <p:cNvSpPr>
            <a:spLocks noGrp="1"/>
          </p:cNvSpPr>
          <p:nvPr>
            <p:ph type="sldNum" sz="quarter" idx="11"/>
          </p:nvPr>
        </p:nvSpPr>
        <p:spPr/>
        <p:txBody>
          <a:bodyPr/>
          <a:lstStyle/>
          <a:p>
            <a:fld id="{562884D3-3038-4A0F-94D2-1F9DAA8B7DE6}"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rPr>
              <a:t>Recommendation</a:t>
            </a:r>
            <a:endParaRPr lang="en-US" sz="4000" dirty="0"/>
          </a:p>
        </p:txBody>
      </p:sp>
      <p:sp>
        <p:nvSpPr>
          <p:cNvPr id="3" name="Content Placeholder 2"/>
          <p:cNvSpPr>
            <a:spLocks noGrp="1"/>
          </p:cNvSpPr>
          <p:nvPr>
            <p:ph idx="1"/>
          </p:nvPr>
        </p:nvSpPr>
        <p:spPr>
          <a:xfrm>
            <a:off x="533400" y="2133600"/>
            <a:ext cx="6934200" cy="3992563"/>
          </a:xfrm>
        </p:spPr>
        <p:txBody>
          <a:bodyPr/>
          <a:lstStyle/>
          <a:p>
            <a:pPr algn="justLow"/>
            <a:r>
              <a:rPr lang="en-US" sz="2400" dirty="0" smtClean="0">
                <a:solidFill>
                  <a:srgbClr val="FFC000"/>
                </a:solidFill>
              </a:rPr>
              <a:t>(</a:t>
            </a:r>
            <a:r>
              <a:rPr lang="en-US" sz="2800" b="1" dirty="0" smtClean="0">
                <a:solidFill>
                  <a:srgbClr val="FFC000"/>
                </a:solidFill>
              </a:rPr>
              <a:t>1QQQE)</a:t>
            </a:r>
            <a:r>
              <a:rPr lang="en-US" sz="2800" dirty="0" smtClean="0"/>
              <a:t>We recommend that all patients with PPGLs should be engaged in shared decision making for genetic testing.</a:t>
            </a:r>
            <a:endParaRPr lang="en-US" sz="2400" dirty="0" smtClean="0"/>
          </a:p>
          <a:p>
            <a:pPr algn="justLow"/>
            <a:endParaRPr lang="en-US" sz="1050" dirty="0" smtClean="0"/>
          </a:p>
          <a:p>
            <a:pPr algn="justLow">
              <a:buNone/>
            </a:pPr>
            <a:endParaRPr lang="en-US" sz="2200" dirty="0" smtClean="0"/>
          </a:p>
        </p:txBody>
      </p:sp>
      <p:sp>
        <p:nvSpPr>
          <p:cNvPr id="4" name="Slide Number Placeholder 3"/>
          <p:cNvSpPr>
            <a:spLocks noGrp="1"/>
          </p:cNvSpPr>
          <p:nvPr>
            <p:ph type="sldNum" sz="quarter" idx="11"/>
          </p:nvPr>
        </p:nvSpPr>
        <p:spPr>
          <a:xfrm>
            <a:off x="3352800" y="4876800"/>
            <a:ext cx="2133600" cy="476250"/>
          </a:xfrm>
        </p:spPr>
        <p:txBody>
          <a:bodyPr/>
          <a:lstStyle/>
          <a:p>
            <a:fld id="{562884D3-3038-4A0F-94D2-1F9DAA8B7DE6}"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Evidence</a:t>
            </a:r>
            <a:endParaRPr lang="en-US" dirty="0">
              <a:solidFill>
                <a:srgbClr val="FFC000"/>
              </a:solidFill>
            </a:endParaRPr>
          </a:p>
        </p:txBody>
      </p:sp>
      <p:sp>
        <p:nvSpPr>
          <p:cNvPr id="3" name="Content Placeholder 2"/>
          <p:cNvSpPr>
            <a:spLocks noGrp="1"/>
          </p:cNvSpPr>
          <p:nvPr>
            <p:ph idx="1"/>
          </p:nvPr>
        </p:nvSpPr>
        <p:spPr/>
        <p:txBody>
          <a:bodyPr/>
          <a:lstStyle/>
          <a:p>
            <a:pPr algn="justLow"/>
            <a:r>
              <a:rPr lang="en-US" sz="2400" dirty="0" smtClean="0"/>
              <a:t>There are several reasons to consider genetic testing in all patients who present wit PPGLs:</a:t>
            </a:r>
          </a:p>
          <a:p>
            <a:pPr algn="justLow"/>
            <a:endParaRPr lang="en-US" sz="2400" dirty="0" smtClean="0"/>
          </a:p>
          <a:p>
            <a:pPr lvl="1" algn="justLow"/>
            <a:r>
              <a:rPr lang="en-US" sz="2400" dirty="0" smtClean="0"/>
              <a:t>At least</a:t>
            </a:r>
            <a:r>
              <a:rPr lang="en-US" sz="2400" dirty="0" smtClean="0">
                <a:solidFill>
                  <a:srgbClr val="FFC000"/>
                </a:solidFill>
              </a:rPr>
              <a:t> 1/3of </a:t>
            </a:r>
            <a:r>
              <a:rPr lang="en-US" sz="2400" dirty="0" smtClean="0"/>
              <a:t>all patients with PPGLs have disease-causing </a:t>
            </a:r>
            <a:r>
              <a:rPr lang="en-US" sz="2400" dirty="0" err="1" smtClean="0"/>
              <a:t>germline</a:t>
            </a:r>
            <a:r>
              <a:rPr lang="en-US" sz="2400" dirty="0" smtClean="0"/>
              <a:t>  mutations.</a:t>
            </a:r>
          </a:p>
          <a:p>
            <a:pPr lvl="1" algn="justLow"/>
            <a:r>
              <a:rPr lang="en-US" sz="2400" dirty="0" smtClean="0"/>
              <a:t> Mutations of </a:t>
            </a:r>
            <a:r>
              <a:rPr lang="en-US" sz="2400" i="1" dirty="0" smtClean="0">
                <a:solidFill>
                  <a:srgbClr val="FFC000"/>
                </a:solidFill>
              </a:rPr>
              <a:t>SDHB </a:t>
            </a:r>
            <a:r>
              <a:rPr lang="en-US" sz="2400" i="1" dirty="0" smtClean="0"/>
              <a:t>lead to </a:t>
            </a:r>
            <a:r>
              <a:rPr lang="en-US" sz="2400" dirty="0" smtClean="0"/>
              <a:t>metastatic disease in </a:t>
            </a:r>
            <a:r>
              <a:rPr lang="en-US" sz="2400" dirty="0" smtClean="0">
                <a:solidFill>
                  <a:srgbClr val="FFC000"/>
                </a:solidFill>
              </a:rPr>
              <a:t>40% </a:t>
            </a:r>
            <a:r>
              <a:rPr lang="en-US" sz="2400" dirty="0" smtClean="0"/>
              <a:t>of affected patients.</a:t>
            </a:r>
          </a:p>
          <a:p>
            <a:pPr lvl="1" algn="justLow"/>
            <a:r>
              <a:rPr lang="en-US" sz="2400" dirty="0" smtClean="0"/>
              <a:t>Establishing a hereditary syndrome in the </a:t>
            </a:r>
            <a:r>
              <a:rPr lang="en-US" sz="2400" dirty="0" err="1" smtClean="0"/>
              <a:t>proband</a:t>
            </a:r>
            <a:r>
              <a:rPr lang="en-US" sz="2400" dirty="0" smtClean="0"/>
              <a:t> may result in</a:t>
            </a:r>
          </a:p>
          <a:p>
            <a:pPr lvl="2" algn="justLow"/>
            <a:r>
              <a:rPr lang="en-US" dirty="0" smtClean="0"/>
              <a:t> </a:t>
            </a:r>
            <a:r>
              <a:rPr lang="en-US" dirty="0" smtClean="0">
                <a:solidFill>
                  <a:srgbClr val="FFC000"/>
                </a:solidFill>
              </a:rPr>
              <a:t>Earlier</a:t>
            </a:r>
            <a:r>
              <a:rPr lang="en-US" dirty="0" smtClean="0"/>
              <a:t> diagnosis and treatment of PPGLs and </a:t>
            </a:r>
          </a:p>
          <a:p>
            <a:pPr lvl="2" algn="justLow"/>
            <a:r>
              <a:rPr lang="en-US" dirty="0" smtClean="0"/>
              <a:t>Other </a:t>
            </a:r>
            <a:r>
              <a:rPr lang="en-US" dirty="0" err="1" smtClean="0"/>
              <a:t>syndromic</a:t>
            </a:r>
            <a:r>
              <a:rPr lang="en-US" dirty="0" smtClean="0"/>
              <a:t> manifestations in relatives.</a:t>
            </a:r>
          </a:p>
        </p:txBody>
      </p:sp>
      <p:sp>
        <p:nvSpPr>
          <p:cNvPr id="4" name="Slide Number Placeholder 3"/>
          <p:cNvSpPr>
            <a:spLocks noGrp="1"/>
          </p:cNvSpPr>
          <p:nvPr>
            <p:ph type="sldNum" sz="quarter" idx="11"/>
          </p:nvPr>
        </p:nvSpPr>
        <p:spPr/>
        <p:txBody>
          <a:bodyPr/>
          <a:lstStyle/>
          <a:p>
            <a:fld id="{562884D3-3038-4A0F-94D2-1F9DAA8B7DE6}"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62884D3-3038-4A0F-94D2-1F9DAA8B7DE6}" type="slidenum">
              <a:rPr lang="en-US" smtClean="0"/>
              <a:pPr/>
              <a:t>32</a:t>
            </a:fld>
            <a:endParaRPr lang="en-US"/>
          </a:p>
        </p:txBody>
      </p:sp>
      <p:sp>
        <p:nvSpPr>
          <p:cNvPr id="5" name="Content Placeholder 4"/>
          <p:cNvSpPr>
            <a:spLocks noGrp="1"/>
          </p:cNvSpPr>
          <p:nvPr>
            <p:ph idx="1"/>
          </p:nvPr>
        </p:nvSpPr>
        <p:spPr>
          <a:xfrm>
            <a:off x="914400" y="1874837"/>
            <a:ext cx="7772400" cy="4525963"/>
          </a:xfrm>
        </p:spPr>
        <p:txBody>
          <a:bodyPr/>
          <a:lstStyle/>
          <a:p>
            <a:r>
              <a:rPr lang="en-US" sz="2800" dirty="0" smtClean="0"/>
              <a:t>Genetic testing has </a:t>
            </a:r>
            <a:r>
              <a:rPr lang="en-US" sz="2800" dirty="0" smtClean="0">
                <a:solidFill>
                  <a:srgbClr val="FFC000"/>
                </a:solidFill>
              </a:rPr>
              <a:t>limited</a:t>
            </a:r>
            <a:r>
              <a:rPr lang="en-US" sz="2800" dirty="0" smtClean="0"/>
              <a:t> incremental value in:</a:t>
            </a:r>
          </a:p>
          <a:p>
            <a:endParaRPr lang="en-US" sz="1800" dirty="0" smtClean="0"/>
          </a:p>
          <a:p>
            <a:pPr lvl="1"/>
            <a:r>
              <a:rPr lang="en-US" sz="2400" dirty="0" smtClean="0"/>
              <a:t>Patients with</a:t>
            </a:r>
            <a:r>
              <a:rPr lang="en-US" sz="2400" dirty="0" smtClean="0">
                <a:solidFill>
                  <a:srgbClr val="FFC000"/>
                </a:solidFill>
              </a:rPr>
              <a:t> unilateral </a:t>
            </a:r>
            <a:r>
              <a:rPr lang="en-US" sz="2400" dirty="0" err="1" smtClean="0"/>
              <a:t>pheochromocytoma</a:t>
            </a:r>
            <a:r>
              <a:rPr lang="en-US" sz="2400" dirty="0" smtClean="0"/>
              <a:t>.</a:t>
            </a:r>
          </a:p>
          <a:p>
            <a:pPr lvl="1"/>
            <a:endParaRPr lang="en-US" sz="800" dirty="0" smtClean="0"/>
          </a:p>
          <a:p>
            <a:pPr lvl="1"/>
            <a:r>
              <a:rPr lang="en-US" sz="2400" dirty="0" smtClean="0">
                <a:solidFill>
                  <a:srgbClr val="FFC000"/>
                </a:solidFill>
              </a:rPr>
              <a:t>No</a:t>
            </a:r>
            <a:r>
              <a:rPr lang="en-US" sz="2400" dirty="0" smtClean="0"/>
              <a:t> </a:t>
            </a:r>
            <a:r>
              <a:rPr lang="en-US" sz="2400" dirty="0" err="1" smtClean="0"/>
              <a:t>syndromic</a:t>
            </a:r>
            <a:r>
              <a:rPr lang="en-US" sz="2400" dirty="0" smtClean="0"/>
              <a:t> .</a:t>
            </a:r>
          </a:p>
          <a:p>
            <a:pPr lvl="1"/>
            <a:r>
              <a:rPr lang="en-US" sz="2400" dirty="0" smtClean="0">
                <a:solidFill>
                  <a:srgbClr val="FFC000"/>
                </a:solidFill>
              </a:rPr>
              <a:t>No</a:t>
            </a:r>
            <a:r>
              <a:rPr lang="en-US" sz="2400" dirty="0" smtClean="0"/>
              <a:t> malignant features.</a:t>
            </a:r>
          </a:p>
          <a:p>
            <a:pPr lvl="1"/>
            <a:endParaRPr lang="en-US" sz="800" dirty="0" smtClean="0"/>
          </a:p>
          <a:p>
            <a:pPr lvl="1"/>
            <a:r>
              <a:rPr lang="en-US" sz="2400" dirty="0" smtClean="0">
                <a:solidFill>
                  <a:srgbClr val="FFC000"/>
                </a:solidFill>
              </a:rPr>
              <a:t>No</a:t>
            </a:r>
            <a:r>
              <a:rPr lang="en-US" sz="2400" dirty="0" smtClean="0"/>
              <a:t> positive family history.</a:t>
            </a:r>
          </a:p>
          <a:p>
            <a:endParaRPr lang="en-US" sz="2400" dirty="0"/>
          </a:p>
        </p:txBody>
      </p:sp>
      <p:sp>
        <p:nvSpPr>
          <p:cNvPr id="6" name="Title 5"/>
          <p:cNvSpPr>
            <a:spLocks noGrp="1"/>
          </p:cNvSpPr>
          <p:nvPr>
            <p:ph type="title"/>
          </p:nvPr>
        </p:nvSpPr>
        <p:spPr/>
        <p:txBody>
          <a:bodyPr/>
          <a:lstStyle/>
          <a:p>
            <a:r>
              <a:rPr lang="en-US" sz="4000" dirty="0" smtClean="0">
                <a:solidFill>
                  <a:srgbClr val="FFC000"/>
                </a:solidFill>
              </a:rPr>
              <a:t>Genetic Testing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solidFill>
                  <a:srgbClr val="FFC000"/>
                </a:solidFill>
              </a:rPr>
              <a:t>Genetic Testing</a:t>
            </a:r>
            <a:endParaRPr lang="en-US" sz="4000" b="1" dirty="0">
              <a:solidFill>
                <a:srgbClr val="FFC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fld id="{562884D3-3038-4A0F-94D2-1F9DAA8B7DE6}" type="slidenum">
              <a:rPr lang="en-US" smtClean="0"/>
              <a:pPr/>
              <a:t>33</a:t>
            </a:fld>
            <a:endParaRPr lang="en-US" dirty="0"/>
          </a:p>
        </p:txBody>
      </p:sp>
      <p:sp>
        <p:nvSpPr>
          <p:cNvPr id="6" name="Content Placeholder 5"/>
          <p:cNvSpPr>
            <a:spLocks noGrp="1"/>
          </p:cNvSpPr>
          <p:nvPr>
            <p:ph idx="1"/>
          </p:nvPr>
        </p:nvSpPr>
        <p:spPr>
          <a:xfrm>
            <a:off x="381000" y="1447800"/>
            <a:ext cx="8305800" cy="4525963"/>
          </a:xfrm>
        </p:spPr>
        <p:txBody>
          <a:bodyPr/>
          <a:lstStyle/>
          <a:p>
            <a:r>
              <a:rPr lang="en-US" sz="2800" dirty="0" smtClean="0"/>
              <a:t>The highest frequencies of </a:t>
            </a:r>
            <a:r>
              <a:rPr lang="en-US" sz="2800" dirty="0" err="1" smtClean="0"/>
              <a:t>germline</a:t>
            </a:r>
            <a:r>
              <a:rPr lang="en-US" sz="2800" dirty="0" smtClean="0"/>
              <a:t> mutations are for:</a:t>
            </a:r>
          </a:p>
          <a:p>
            <a:endParaRPr lang="en-US" sz="1800" dirty="0" smtClean="0"/>
          </a:p>
          <a:p>
            <a:pPr lvl="1"/>
            <a:r>
              <a:rPr lang="en-US" sz="2400" dirty="0" smtClean="0"/>
              <a:t>SDHB (10.3%)</a:t>
            </a:r>
          </a:p>
          <a:p>
            <a:pPr lvl="1"/>
            <a:endParaRPr lang="en-US" sz="800" dirty="0" smtClean="0"/>
          </a:p>
          <a:p>
            <a:pPr lvl="1"/>
            <a:r>
              <a:rPr lang="en-US" sz="2400" dirty="0" smtClean="0"/>
              <a:t>SDHD (8.9%)</a:t>
            </a:r>
          </a:p>
          <a:p>
            <a:pPr lvl="1"/>
            <a:endParaRPr lang="en-US" sz="800" dirty="0" smtClean="0"/>
          </a:p>
          <a:p>
            <a:pPr lvl="1"/>
            <a:r>
              <a:rPr lang="en-US" sz="2400" dirty="0" smtClean="0"/>
              <a:t>VHL (7.3%)</a:t>
            </a:r>
          </a:p>
          <a:p>
            <a:pPr lvl="1"/>
            <a:endParaRPr lang="en-US" sz="800" dirty="0" smtClean="0"/>
          </a:p>
          <a:p>
            <a:pPr lvl="1"/>
            <a:r>
              <a:rPr lang="en-US" sz="2400" dirty="0" smtClean="0"/>
              <a:t>RET (6.3%)</a:t>
            </a:r>
          </a:p>
          <a:p>
            <a:pPr lvl="1"/>
            <a:endParaRPr lang="en-US" sz="800" dirty="0" smtClean="0"/>
          </a:p>
          <a:p>
            <a:pPr lvl="1"/>
            <a:r>
              <a:rPr lang="en-US" sz="2400" dirty="0" smtClean="0"/>
              <a:t>NF1 (3.3%) </a:t>
            </a:r>
          </a:p>
          <a:p>
            <a:pPr lvl="1"/>
            <a:endParaRPr lang="en-US" sz="800" dirty="0" smtClean="0"/>
          </a:p>
          <a:p>
            <a:pPr lvl="1"/>
            <a:r>
              <a:rPr lang="en-US" sz="2400" dirty="0" err="1" smtClean="0"/>
              <a:t>Germline</a:t>
            </a:r>
            <a:r>
              <a:rPr lang="en-US" sz="2400" dirty="0" smtClean="0"/>
              <a:t> mutation frequencies of less than 2% are found for SDHC,SDHA,MAX, and TMEM127 .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rPr>
              <a:t>Recommendation</a:t>
            </a:r>
            <a:endParaRPr lang="en-US" sz="4000" dirty="0">
              <a:solidFill>
                <a:srgbClr val="FFC000"/>
              </a:solidFill>
            </a:endParaRPr>
          </a:p>
        </p:txBody>
      </p:sp>
      <p:sp>
        <p:nvSpPr>
          <p:cNvPr id="3" name="Content Placeholder 2"/>
          <p:cNvSpPr>
            <a:spLocks noGrp="1"/>
          </p:cNvSpPr>
          <p:nvPr>
            <p:ph idx="1"/>
          </p:nvPr>
        </p:nvSpPr>
        <p:spPr>
          <a:xfrm>
            <a:off x="457200" y="1600200"/>
            <a:ext cx="7772400" cy="4525963"/>
          </a:xfrm>
        </p:spPr>
        <p:txBody>
          <a:bodyPr/>
          <a:lstStyle/>
          <a:p>
            <a:pPr algn="justLow"/>
            <a:r>
              <a:rPr lang="en-US" sz="2400" dirty="0" smtClean="0">
                <a:solidFill>
                  <a:srgbClr val="FFC000"/>
                </a:solidFill>
              </a:rPr>
              <a:t>(</a:t>
            </a:r>
            <a:r>
              <a:rPr lang="en-US" sz="2400" b="1" dirty="0" smtClean="0">
                <a:solidFill>
                  <a:srgbClr val="FFC000"/>
                </a:solidFill>
              </a:rPr>
              <a:t>1QQQE) </a:t>
            </a:r>
            <a:r>
              <a:rPr lang="en-US" sz="2600" dirty="0" smtClean="0"/>
              <a:t>We recommend the use of a clinical feature-driven diagnostic algorithm to establish the priorities for specific genetic testing in PPGL patients with suspected </a:t>
            </a:r>
            <a:r>
              <a:rPr lang="en-US" sz="2600" dirty="0" err="1" smtClean="0"/>
              <a:t>germline</a:t>
            </a:r>
            <a:r>
              <a:rPr lang="en-US" sz="2600" dirty="0" smtClean="0"/>
              <a:t> mutations with Considerations of :</a:t>
            </a:r>
          </a:p>
          <a:p>
            <a:pPr algn="justLow"/>
            <a:endParaRPr lang="en-US" sz="1400" dirty="0" smtClean="0"/>
          </a:p>
          <a:p>
            <a:pPr lvl="1" algn="justLow"/>
            <a:r>
              <a:rPr lang="en-US" sz="2400" dirty="0" smtClean="0">
                <a:solidFill>
                  <a:srgbClr val="FFC000"/>
                </a:solidFill>
              </a:rPr>
              <a:t>Young </a:t>
            </a:r>
            <a:r>
              <a:rPr lang="en-US" sz="2400" dirty="0" smtClean="0"/>
              <a:t>age at PPGL presentation.</a:t>
            </a:r>
          </a:p>
          <a:p>
            <a:pPr lvl="1" algn="justLow"/>
            <a:endParaRPr lang="en-US" sz="800" dirty="0" smtClean="0"/>
          </a:p>
          <a:p>
            <a:pPr lvl="1" algn="justLow"/>
            <a:r>
              <a:rPr lang="en-US" sz="2400" dirty="0" smtClean="0"/>
              <a:t>Positive </a:t>
            </a:r>
            <a:r>
              <a:rPr lang="en-US" sz="2400" dirty="0" smtClean="0">
                <a:solidFill>
                  <a:srgbClr val="FFC000"/>
                </a:solidFill>
              </a:rPr>
              <a:t>family</a:t>
            </a:r>
            <a:r>
              <a:rPr lang="en-US" sz="2400" dirty="0" smtClean="0"/>
              <a:t> history.</a:t>
            </a:r>
          </a:p>
          <a:p>
            <a:pPr lvl="1" algn="justLow"/>
            <a:endParaRPr lang="en-US" sz="800" dirty="0" smtClean="0"/>
          </a:p>
          <a:p>
            <a:pPr lvl="1" algn="justLow"/>
            <a:r>
              <a:rPr lang="en-US" sz="2400" dirty="0" smtClean="0"/>
              <a:t>Presentation of </a:t>
            </a:r>
            <a:r>
              <a:rPr lang="en-US" sz="2400" dirty="0" smtClean="0">
                <a:solidFill>
                  <a:srgbClr val="FFC000"/>
                </a:solidFill>
              </a:rPr>
              <a:t>multifocal </a:t>
            </a:r>
            <a:r>
              <a:rPr lang="en-US" sz="2400" dirty="0" smtClean="0"/>
              <a:t>PPGLs.  </a:t>
            </a:r>
          </a:p>
          <a:p>
            <a:pPr lvl="1" algn="justLow"/>
            <a:endParaRPr lang="en-US" sz="800" dirty="0" smtClean="0"/>
          </a:p>
          <a:p>
            <a:pPr lvl="1" algn="justLow"/>
            <a:r>
              <a:rPr lang="en-US" sz="2400" dirty="0" smtClean="0">
                <a:solidFill>
                  <a:srgbClr val="FFC000"/>
                </a:solidFill>
              </a:rPr>
              <a:t>Bilateral</a:t>
            </a:r>
            <a:r>
              <a:rPr lang="en-US" sz="2400" dirty="0" smtClean="0"/>
              <a:t> adrenal tumors are also recommended for prioritizing patients for testing.</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lstStyle/>
          <a:p>
            <a:pPr algn="justLow"/>
            <a:r>
              <a:rPr lang="en-US" sz="2400" dirty="0" smtClean="0">
                <a:solidFill>
                  <a:srgbClr val="FFC000"/>
                </a:solidFill>
              </a:rPr>
              <a:t>Figure 1. </a:t>
            </a:r>
            <a:r>
              <a:rPr lang="en-US" sz="1800" dirty="0" smtClean="0">
                <a:solidFill>
                  <a:srgbClr val="FFC000"/>
                </a:solidFill>
              </a:rPr>
              <a:t>Decisional algorithm for genetic testing in patients with a proven PPGL.</a:t>
            </a:r>
            <a:br>
              <a:rPr lang="en-US" sz="1800" dirty="0" smtClean="0">
                <a:solidFill>
                  <a:srgbClr val="FFC000"/>
                </a:solidFill>
              </a:rPr>
            </a:br>
            <a:r>
              <a:rPr lang="en-US" sz="1800" dirty="0" err="1" smtClean="0">
                <a:solidFill>
                  <a:srgbClr val="FFC000"/>
                </a:solidFill>
              </a:rPr>
              <a:t>Dopaminergic</a:t>
            </a:r>
            <a:r>
              <a:rPr lang="en-US" sz="1800" dirty="0" smtClean="0">
                <a:solidFill>
                  <a:srgbClr val="FFC000"/>
                </a:solidFill>
              </a:rPr>
              <a:t>, noradrenergic, and adrenergic phenotypes are defined as significant productions of respective 3-methoxytyramine, </a:t>
            </a:r>
            <a:r>
              <a:rPr lang="en-US" sz="1800" dirty="0" err="1" smtClean="0">
                <a:solidFill>
                  <a:srgbClr val="FFC000"/>
                </a:solidFill>
              </a:rPr>
              <a:t>normetanephrine</a:t>
            </a:r>
            <a:r>
              <a:rPr lang="en-US" sz="1800" dirty="0" smtClean="0">
                <a:solidFill>
                  <a:srgbClr val="FFC000"/>
                </a:solidFill>
              </a:rPr>
              <a:t>, and </a:t>
            </a:r>
            <a:r>
              <a:rPr lang="en-US" sz="1800" dirty="0" err="1" smtClean="0">
                <a:solidFill>
                  <a:srgbClr val="FFC000"/>
                </a:solidFill>
              </a:rPr>
              <a:t>metanephrine</a:t>
            </a:r>
            <a:r>
              <a:rPr lang="en-US" sz="1800" dirty="0" smtClean="0">
                <a:solidFill>
                  <a:srgbClr val="FFC000"/>
                </a:solidFill>
              </a:rPr>
              <a:t> relative to combined production of all three metabolites.</a:t>
            </a:r>
            <a:endParaRPr lang="en-US" sz="1800" dirty="0">
              <a:solidFill>
                <a:srgbClr val="FFC000"/>
              </a:solidFill>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35</a:t>
            </a:fld>
            <a:endParaRPr lang="en-US"/>
          </a:p>
        </p:txBody>
      </p:sp>
      <p:pic>
        <p:nvPicPr>
          <p:cNvPr id="10242" name="Picture 2"/>
          <p:cNvPicPr>
            <a:picLocks noGrp="1" noChangeAspect="1" noChangeArrowheads="1"/>
          </p:cNvPicPr>
          <p:nvPr>
            <p:ph idx="1"/>
          </p:nvPr>
        </p:nvPicPr>
        <p:blipFill>
          <a:blip r:embed="rId2">
            <a:lum bright="-40000" contrast="40000"/>
          </a:blip>
          <a:srcRect/>
          <a:stretch>
            <a:fillRect/>
          </a:stretch>
        </p:blipFill>
        <p:spPr bwMode="auto">
          <a:xfrm>
            <a:off x="1066800" y="1646237"/>
            <a:ext cx="6982486" cy="490696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solidFill>
                  <a:srgbClr val="FFC000"/>
                </a:solidFill>
              </a:rPr>
              <a:t>Evidence</a:t>
            </a:r>
            <a:endParaRPr lang="en-US" dirty="0">
              <a:solidFill>
                <a:srgbClr val="FFC000"/>
              </a:solidFill>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36</a:t>
            </a:fld>
            <a:endParaRPr lang="en-US"/>
          </a:p>
        </p:txBody>
      </p:sp>
      <p:sp>
        <p:nvSpPr>
          <p:cNvPr id="6" name="Content Placeholder 5"/>
          <p:cNvSpPr>
            <a:spLocks noGrp="1"/>
          </p:cNvSpPr>
          <p:nvPr>
            <p:ph idx="1"/>
          </p:nvPr>
        </p:nvSpPr>
        <p:spPr>
          <a:xfrm>
            <a:off x="457200" y="960437"/>
            <a:ext cx="8229600" cy="4525963"/>
          </a:xfrm>
        </p:spPr>
        <p:txBody>
          <a:bodyPr/>
          <a:lstStyle/>
          <a:p>
            <a:pPr algn="justLow"/>
            <a:r>
              <a:rPr lang="en-US" sz="2400" dirty="0" smtClean="0">
                <a:solidFill>
                  <a:srgbClr val="FFC000"/>
                </a:solidFill>
              </a:rPr>
              <a:t>SDHD-related PPGL </a:t>
            </a:r>
          </a:p>
          <a:p>
            <a:pPr lvl="1" algn="justLow"/>
            <a:r>
              <a:rPr lang="en-US" sz="2200" dirty="0" smtClean="0"/>
              <a:t>Multiple skull base and neck tumors or</a:t>
            </a:r>
          </a:p>
          <a:p>
            <a:pPr lvl="1" algn="justLow"/>
            <a:r>
              <a:rPr lang="en-US" sz="2200" dirty="0" smtClean="0"/>
              <a:t>A family history of PPGL in the</a:t>
            </a:r>
            <a:r>
              <a:rPr lang="en-US" sz="2200" dirty="0" smtClean="0">
                <a:solidFill>
                  <a:srgbClr val="FFC000"/>
                </a:solidFill>
              </a:rPr>
              <a:t> paternal </a:t>
            </a:r>
            <a:r>
              <a:rPr lang="en-US" sz="2200" dirty="0" smtClean="0"/>
              <a:t>branch.</a:t>
            </a:r>
          </a:p>
          <a:p>
            <a:pPr lvl="1" algn="justLow"/>
            <a:endParaRPr lang="en-US" sz="600" dirty="0" smtClean="0">
              <a:solidFill>
                <a:srgbClr val="FFC000"/>
              </a:solidFill>
            </a:endParaRPr>
          </a:p>
          <a:p>
            <a:pPr algn="justLow"/>
            <a:r>
              <a:rPr lang="en-US" sz="2400" dirty="0" smtClean="0">
                <a:solidFill>
                  <a:srgbClr val="FFC000"/>
                </a:solidFill>
              </a:rPr>
              <a:t>SDHB-related PPGLs </a:t>
            </a:r>
          </a:p>
          <a:p>
            <a:pPr lvl="1" algn="justLow"/>
            <a:r>
              <a:rPr lang="en-US" sz="2200" dirty="0" smtClean="0"/>
              <a:t>Single extra-adrenal tumor without any family history.</a:t>
            </a:r>
          </a:p>
          <a:p>
            <a:pPr lvl="1" algn="justLow"/>
            <a:endParaRPr lang="en-US" sz="600" dirty="0" smtClean="0"/>
          </a:p>
          <a:p>
            <a:pPr algn="justLow"/>
            <a:r>
              <a:rPr lang="en-US" sz="2400" dirty="0" smtClean="0"/>
              <a:t> </a:t>
            </a:r>
            <a:r>
              <a:rPr lang="en-US" sz="2400" dirty="0" smtClean="0">
                <a:solidFill>
                  <a:srgbClr val="FFC000"/>
                </a:solidFill>
              </a:rPr>
              <a:t>SDHC </a:t>
            </a:r>
            <a:r>
              <a:rPr lang="en-US" sz="2400" dirty="0" smtClean="0"/>
              <a:t>mutation carriers are rare but may develop all the stigmata of the disease. </a:t>
            </a:r>
          </a:p>
          <a:p>
            <a:pPr algn="justLow"/>
            <a:r>
              <a:rPr lang="en-US" sz="2400" dirty="0" smtClean="0">
                <a:solidFill>
                  <a:srgbClr val="FFC000"/>
                </a:solidFill>
              </a:rPr>
              <a:t>SDHA and SDHAF2 </a:t>
            </a:r>
            <a:r>
              <a:rPr lang="en-US" sz="2400" dirty="0" smtClean="0"/>
              <a:t>mutation</a:t>
            </a:r>
            <a:r>
              <a:rPr lang="en-US" sz="2400" dirty="0" smtClean="0">
                <a:solidFill>
                  <a:srgbClr val="FFC000"/>
                </a:solidFill>
              </a:rPr>
              <a:t> </a:t>
            </a:r>
            <a:r>
              <a:rPr lang="en-US" sz="2400" dirty="0" smtClean="0"/>
              <a:t>were described in only a few patients.</a:t>
            </a:r>
          </a:p>
          <a:p>
            <a:pPr algn="justLow"/>
            <a:r>
              <a:rPr lang="en-US" sz="2400" dirty="0" smtClean="0">
                <a:solidFill>
                  <a:srgbClr val="FFC000"/>
                </a:solidFill>
              </a:rPr>
              <a:t>Negative SDHB   </a:t>
            </a:r>
            <a:r>
              <a:rPr lang="en-US" sz="2400" dirty="0" err="1" smtClean="0"/>
              <a:t>immunohistochemistry</a:t>
            </a:r>
            <a:r>
              <a:rPr lang="en-US" sz="2400" dirty="0" smtClean="0"/>
              <a:t> in </a:t>
            </a:r>
            <a:r>
              <a:rPr lang="en-US" sz="2400" dirty="0" err="1" smtClean="0"/>
              <a:t>tumoral</a:t>
            </a:r>
            <a:r>
              <a:rPr lang="en-US" sz="2400" dirty="0" smtClean="0"/>
              <a:t> tissue suggests the presence of a mutation in one of the </a:t>
            </a:r>
            <a:r>
              <a:rPr lang="en-US" sz="2400" dirty="0" err="1" smtClean="0">
                <a:solidFill>
                  <a:srgbClr val="FFC000"/>
                </a:solidFill>
              </a:rPr>
              <a:t>SDHx</a:t>
            </a:r>
            <a:r>
              <a:rPr lang="en-US" sz="2400" dirty="0" smtClean="0"/>
              <a:t> genes.</a:t>
            </a:r>
          </a:p>
          <a:p>
            <a:pPr algn="justLow"/>
            <a:r>
              <a:rPr lang="en-US" sz="2200" dirty="0" err="1" smtClean="0">
                <a:solidFill>
                  <a:srgbClr val="FFC000"/>
                </a:solidFill>
              </a:rPr>
              <a:t>SDHx</a:t>
            </a:r>
            <a:r>
              <a:rPr lang="en-US" sz="2200" dirty="0" smtClean="0">
                <a:solidFill>
                  <a:srgbClr val="FFC000"/>
                </a:solidFill>
              </a:rPr>
              <a:t>-related PPGLs </a:t>
            </a:r>
            <a:r>
              <a:rPr lang="en-US" sz="2200" dirty="0" smtClean="0"/>
              <a:t>are  detected by measurements of </a:t>
            </a:r>
            <a:r>
              <a:rPr lang="en-US" sz="2200" dirty="0" err="1" smtClean="0"/>
              <a:t>normetanephrine</a:t>
            </a:r>
            <a:r>
              <a:rPr lang="en-US" sz="2200" dirty="0" smtClean="0"/>
              <a:t> and </a:t>
            </a:r>
            <a:r>
              <a:rPr lang="en-US" sz="2200" dirty="0" err="1" smtClean="0"/>
              <a:t>methoxytyramine</a:t>
            </a:r>
            <a:r>
              <a:rPr lang="en-US" sz="2200" dirty="0" smtClean="0"/>
              <a:t>.</a:t>
            </a:r>
            <a:endParaRPr lang="en-US" sz="2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rPr>
              <a:t>Evidence</a:t>
            </a:r>
            <a:endParaRPr lang="en-US" sz="4000" dirty="0">
              <a:solidFill>
                <a:srgbClr val="FFC000"/>
              </a:solidFill>
            </a:endParaRPr>
          </a:p>
        </p:txBody>
      </p:sp>
      <p:sp>
        <p:nvSpPr>
          <p:cNvPr id="3" name="Content Placeholder 2"/>
          <p:cNvSpPr>
            <a:spLocks noGrp="1"/>
          </p:cNvSpPr>
          <p:nvPr>
            <p:ph idx="1"/>
          </p:nvPr>
        </p:nvSpPr>
        <p:spPr>
          <a:xfrm>
            <a:off x="457200" y="1600200"/>
            <a:ext cx="8229600" cy="4572000"/>
          </a:xfrm>
        </p:spPr>
        <p:txBody>
          <a:bodyPr/>
          <a:lstStyle/>
          <a:p>
            <a:r>
              <a:rPr lang="en-US" sz="2400" dirty="0" smtClean="0"/>
              <a:t>Hereditary PPGL due to </a:t>
            </a:r>
            <a:r>
              <a:rPr lang="en-US" sz="2400" dirty="0" smtClean="0">
                <a:solidFill>
                  <a:srgbClr val="FFC000"/>
                </a:solidFill>
              </a:rPr>
              <a:t>TMEM127 or MAX </a:t>
            </a:r>
            <a:r>
              <a:rPr lang="en-US" sz="2400" dirty="0" smtClean="0"/>
              <a:t>mutations are:</a:t>
            </a:r>
          </a:p>
          <a:p>
            <a:endParaRPr lang="en-US" sz="1000" dirty="0" smtClean="0"/>
          </a:p>
          <a:p>
            <a:pPr lvl="1"/>
            <a:r>
              <a:rPr lang="en-US" sz="2400" dirty="0" smtClean="0"/>
              <a:t>Infrequent.</a:t>
            </a:r>
          </a:p>
          <a:p>
            <a:pPr lvl="1"/>
            <a:endParaRPr lang="en-US" sz="800" dirty="0" smtClean="0"/>
          </a:p>
          <a:p>
            <a:pPr lvl="1"/>
            <a:r>
              <a:rPr lang="en-US" sz="2400" dirty="0" smtClean="0"/>
              <a:t>Typically diagnosed </a:t>
            </a:r>
            <a:r>
              <a:rPr lang="en-US" sz="2400" dirty="0" smtClean="0">
                <a:solidFill>
                  <a:srgbClr val="FFC000"/>
                </a:solidFill>
              </a:rPr>
              <a:t>later</a:t>
            </a:r>
            <a:r>
              <a:rPr lang="en-US" sz="2400" dirty="0" smtClean="0"/>
              <a:t> in life.</a:t>
            </a:r>
          </a:p>
          <a:p>
            <a:pPr lvl="1"/>
            <a:endParaRPr lang="en-US" sz="800" dirty="0" smtClean="0"/>
          </a:p>
          <a:p>
            <a:pPr lvl="1"/>
            <a:r>
              <a:rPr lang="en-US" sz="2400" dirty="0" smtClean="0"/>
              <a:t>Preferentially </a:t>
            </a:r>
            <a:r>
              <a:rPr lang="en-US" sz="2400" dirty="0" smtClean="0">
                <a:solidFill>
                  <a:srgbClr val="FFC000"/>
                </a:solidFill>
              </a:rPr>
              <a:t>adrenal</a:t>
            </a:r>
            <a:r>
              <a:rPr lang="en-US" sz="2400" dirty="0" smtClean="0"/>
              <a:t> in location.</a:t>
            </a:r>
          </a:p>
          <a:p>
            <a:pPr lvl="1"/>
            <a:endParaRPr lang="en-US" sz="800" dirty="0" smtClean="0"/>
          </a:p>
          <a:p>
            <a:pPr lvl="1"/>
            <a:r>
              <a:rPr lang="en-US" sz="2400" dirty="0" smtClean="0"/>
              <a:t>Patients frequently have a</a:t>
            </a:r>
            <a:r>
              <a:rPr lang="en-US" sz="2400" dirty="0" smtClean="0">
                <a:solidFill>
                  <a:srgbClr val="FFC000"/>
                </a:solidFill>
              </a:rPr>
              <a:t> positive </a:t>
            </a:r>
            <a:r>
              <a:rPr lang="en-US" sz="2400" dirty="0" smtClean="0"/>
              <a:t>family history. </a:t>
            </a:r>
          </a:p>
          <a:p>
            <a:pPr lvl="1"/>
            <a:endParaRPr lang="en-US" sz="800" dirty="0" smtClean="0"/>
          </a:p>
          <a:p>
            <a:pPr lvl="1"/>
            <a:r>
              <a:rPr lang="en-US" sz="2400" dirty="0" smtClean="0">
                <a:solidFill>
                  <a:srgbClr val="FFC000"/>
                </a:solidFill>
              </a:rPr>
              <a:t>TMEM127-related</a:t>
            </a:r>
            <a:r>
              <a:rPr lang="en-US" sz="2400" dirty="0" smtClean="0"/>
              <a:t>  PPGLs typically produce </a:t>
            </a:r>
            <a:r>
              <a:rPr lang="en-US" sz="2400" dirty="0" smtClean="0">
                <a:solidFill>
                  <a:srgbClr val="FFC000"/>
                </a:solidFill>
              </a:rPr>
              <a:t>epinephrine.</a:t>
            </a:r>
          </a:p>
          <a:p>
            <a:pPr lvl="1"/>
            <a:endParaRPr lang="en-US" sz="800" dirty="0" smtClean="0"/>
          </a:p>
          <a:p>
            <a:pPr lvl="1"/>
            <a:r>
              <a:rPr lang="en-US" sz="2400" dirty="0" smtClean="0"/>
              <a:t> </a:t>
            </a:r>
            <a:r>
              <a:rPr lang="en-US" sz="2400" dirty="0" smtClean="0">
                <a:solidFill>
                  <a:srgbClr val="FFC000"/>
                </a:solidFill>
              </a:rPr>
              <a:t>MAX-related</a:t>
            </a:r>
            <a:r>
              <a:rPr lang="en-US" sz="2400" dirty="0" smtClean="0"/>
              <a:t> tumors is intermediate between adrenergic and noradrenergic</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rPr>
              <a:t>Recommendation</a:t>
            </a:r>
            <a:endParaRPr lang="en-US" sz="4000" dirty="0">
              <a:solidFill>
                <a:srgbClr val="FFC000"/>
              </a:solidFill>
            </a:endParaRPr>
          </a:p>
        </p:txBody>
      </p:sp>
      <p:sp>
        <p:nvSpPr>
          <p:cNvPr id="3" name="Content Placeholder 2"/>
          <p:cNvSpPr>
            <a:spLocks noGrp="1"/>
          </p:cNvSpPr>
          <p:nvPr>
            <p:ph idx="1"/>
          </p:nvPr>
        </p:nvSpPr>
        <p:spPr>
          <a:xfrm>
            <a:off x="457200" y="1798637"/>
            <a:ext cx="8229600" cy="4525963"/>
          </a:xfrm>
        </p:spPr>
        <p:txBody>
          <a:bodyPr/>
          <a:lstStyle/>
          <a:p>
            <a:r>
              <a:rPr lang="en-US" sz="2400" dirty="0" smtClean="0"/>
              <a:t>We suggest that </a:t>
            </a:r>
            <a:r>
              <a:rPr lang="en-US" sz="2400" dirty="0" smtClean="0">
                <a:solidFill>
                  <a:srgbClr val="FFC000"/>
                </a:solidFill>
              </a:rPr>
              <a:t>(</a:t>
            </a:r>
            <a:r>
              <a:rPr lang="en-US" sz="2400" b="1" dirty="0" smtClean="0">
                <a:solidFill>
                  <a:srgbClr val="FFC000"/>
                </a:solidFill>
              </a:rPr>
              <a:t>2QQQE)</a:t>
            </a:r>
            <a:endParaRPr lang="en-US" sz="2400" dirty="0" smtClean="0">
              <a:solidFill>
                <a:srgbClr val="FFC000"/>
              </a:solidFill>
            </a:endParaRPr>
          </a:p>
          <a:p>
            <a:endParaRPr lang="en-US" sz="800" dirty="0" smtClean="0"/>
          </a:p>
          <a:p>
            <a:pPr lvl="1"/>
            <a:r>
              <a:rPr lang="en-US" sz="2200" dirty="0" smtClean="0"/>
              <a:t>Patients with </a:t>
            </a:r>
            <a:r>
              <a:rPr lang="en-US" sz="2200" dirty="0" err="1" smtClean="0">
                <a:solidFill>
                  <a:srgbClr val="FFC000"/>
                </a:solidFill>
              </a:rPr>
              <a:t>paraganglioma</a:t>
            </a:r>
            <a:r>
              <a:rPr lang="en-US" sz="2200" dirty="0" smtClean="0"/>
              <a:t> undergo testing of </a:t>
            </a:r>
            <a:r>
              <a:rPr lang="en-US" sz="2200" dirty="0" smtClean="0">
                <a:solidFill>
                  <a:srgbClr val="FFC000"/>
                </a:solidFill>
              </a:rPr>
              <a:t>SDH</a:t>
            </a:r>
            <a:r>
              <a:rPr lang="en-US" sz="2200" dirty="0" smtClean="0"/>
              <a:t> mutations.</a:t>
            </a:r>
          </a:p>
          <a:p>
            <a:pPr lvl="1"/>
            <a:endParaRPr lang="en-US" sz="2200" dirty="0" smtClean="0"/>
          </a:p>
          <a:p>
            <a:pPr lvl="1"/>
            <a:r>
              <a:rPr lang="en-US" sz="2200" dirty="0" smtClean="0"/>
              <a:t>Patients with </a:t>
            </a:r>
            <a:r>
              <a:rPr lang="en-US" sz="2200" dirty="0" smtClean="0">
                <a:solidFill>
                  <a:srgbClr val="FFC000"/>
                </a:solidFill>
              </a:rPr>
              <a:t>metastatic disease </a:t>
            </a:r>
            <a:r>
              <a:rPr lang="en-US" sz="2200" dirty="0" smtClean="0"/>
              <a:t>undergo testing for</a:t>
            </a:r>
            <a:r>
              <a:rPr lang="en-US" sz="2200" dirty="0" smtClean="0">
                <a:solidFill>
                  <a:srgbClr val="FFC000"/>
                </a:solidFill>
              </a:rPr>
              <a:t> SDHB </a:t>
            </a:r>
            <a:r>
              <a:rPr lang="en-US" sz="2200" dirty="0" smtClean="0"/>
              <a:t>mutations.</a:t>
            </a:r>
          </a:p>
          <a:p>
            <a:endParaRPr lang="en-US" sz="1050" dirty="0" smtClean="0"/>
          </a:p>
          <a:p>
            <a:r>
              <a:rPr lang="en-US" sz="2400" dirty="0" smtClean="0"/>
              <a:t>Pretest and post-test counseling should be </a:t>
            </a:r>
            <a:r>
              <a:rPr lang="en-US" sz="2400" dirty="0" err="1" smtClean="0"/>
              <a:t>available.All</a:t>
            </a:r>
            <a:r>
              <a:rPr lang="en-US" sz="2400" dirty="0" smtClean="0"/>
              <a:t> tests for PPGL genetic testing should be performed by accredited laboratories.</a:t>
            </a:r>
          </a:p>
          <a:p>
            <a:endParaRPr lang="en-US" sz="28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solidFill>
                  <a:srgbClr val="FFC000"/>
                </a:solidFill>
              </a:rPr>
              <a:t>Perioperative</a:t>
            </a:r>
            <a:r>
              <a:rPr lang="en-US" sz="3600" dirty="0" smtClean="0">
                <a:solidFill>
                  <a:srgbClr val="FFC000"/>
                </a:solidFill>
              </a:rPr>
              <a:t> Medical Management</a:t>
            </a:r>
          </a:p>
        </p:txBody>
      </p:sp>
      <p:sp>
        <p:nvSpPr>
          <p:cNvPr id="3" name="Content Placeholder 2"/>
          <p:cNvSpPr>
            <a:spLocks noGrp="1"/>
          </p:cNvSpPr>
          <p:nvPr>
            <p:ph idx="1"/>
          </p:nvPr>
        </p:nvSpPr>
        <p:spPr>
          <a:xfrm>
            <a:off x="457200" y="1905000"/>
            <a:ext cx="8001000" cy="4343400"/>
          </a:xfrm>
        </p:spPr>
        <p:txBody>
          <a:bodyPr/>
          <a:lstStyle/>
          <a:p>
            <a:pPr algn="justLow"/>
            <a:r>
              <a:rPr lang="en-US" sz="2800" b="1" dirty="0" smtClean="0"/>
              <a:t>Recommendation</a:t>
            </a:r>
            <a:endParaRPr lang="en-US" sz="2400" b="1" dirty="0" smtClean="0">
              <a:solidFill>
                <a:srgbClr val="FFC000"/>
              </a:solidFill>
            </a:endParaRPr>
          </a:p>
          <a:p>
            <a:pPr algn="justLow"/>
            <a:endParaRPr lang="en-US" sz="1200" b="1" dirty="0" smtClean="0"/>
          </a:p>
          <a:p>
            <a:pPr lvl="1" algn="justLow"/>
            <a:r>
              <a:rPr lang="en-US" sz="2400" dirty="0" smtClean="0"/>
              <a:t>We </a:t>
            </a:r>
            <a:r>
              <a:rPr lang="en-US" sz="2400" dirty="0" err="1" smtClean="0"/>
              <a:t>recommend,All</a:t>
            </a:r>
            <a:r>
              <a:rPr lang="en-US" sz="2400" dirty="0" smtClean="0"/>
              <a:t> patients with a hormonally functional PPGL should undergo </a:t>
            </a:r>
            <a:r>
              <a:rPr lang="en-US" sz="2400" dirty="0" smtClean="0">
                <a:solidFill>
                  <a:srgbClr val="FFC000"/>
                </a:solidFill>
              </a:rPr>
              <a:t>pre</a:t>
            </a:r>
            <a:r>
              <a:rPr lang="en-US" sz="2400" dirty="0" smtClean="0"/>
              <a:t>operative blockade to prevent </a:t>
            </a:r>
            <a:r>
              <a:rPr lang="en-US" sz="2400" dirty="0" err="1" smtClean="0">
                <a:solidFill>
                  <a:srgbClr val="FFC000"/>
                </a:solidFill>
              </a:rPr>
              <a:t>peri</a:t>
            </a:r>
            <a:r>
              <a:rPr lang="en-US" sz="2400" dirty="0" err="1" smtClean="0"/>
              <a:t>operative</a:t>
            </a:r>
            <a:r>
              <a:rPr lang="en-US" sz="2400" dirty="0" smtClean="0"/>
              <a:t> cardiovascular complications. </a:t>
            </a:r>
            <a:r>
              <a:rPr lang="en-US" sz="2400" dirty="0" smtClean="0">
                <a:solidFill>
                  <a:srgbClr val="FFC000"/>
                </a:solidFill>
              </a:rPr>
              <a:t>(</a:t>
            </a:r>
            <a:r>
              <a:rPr lang="en-US" sz="2400" b="1" dirty="0" smtClean="0">
                <a:solidFill>
                  <a:srgbClr val="FFC000"/>
                </a:solidFill>
              </a:rPr>
              <a:t>1QQEE)</a:t>
            </a:r>
            <a:endParaRPr lang="en-US" sz="2400" dirty="0" smtClean="0"/>
          </a:p>
          <a:p>
            <a:pPr lvl="1" algn="justLow"/>
            <a:endParaRPr lang="en-US" sz="800" dirty="0" smtClean="0"/>
          </a:p>
          <a:p>
            <a:pPr lvl="1" algn="justLow"/>
            <a:r>
              <a:rPr lang="en-US" sz="2400" dirty="0" smtClean="0"/>
              <a:t>We Suggest alpha adrenergic receptor blockers as the first choice. </a:t>
            </a:r>
            <a:r>
              <a:rPr lang="en-US" sz="2400" dirty="0" smtClean="0">
                <a:solidFill>
                  <a:srgbClr val="FFC000"/>
                </a:solidFill>
              </a:rPr>
              <a:t>(</a:t>
            </a:r>
            <a:r>
              <a:rPr lang="en-US" sz="2400" b="1" dirty="0" smtClean="0">
                <a:solidFill>
                  <a:srgbClr val="FFC000"/>
                </a:solidFill>
              </a:rPr>
              <a:t>2QQEE)</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FFC000"/>
                </a:solidFill>
              </a:rPr>
              <a:t>METHOD OF DEVELOPMENT OF EVIDENCEBASED</a:t>
            </a:r>
            <a:br>
              <a:rPr lang="en-US" sz="2400" dirty="0" smtClean="0">
                <a:solidFill>
                  <a:srgbClr val="FFC000"/>
                </a:solidFill>
              </a:rPr>
            </a:br>
            <a:r>
              <a:rPr lang="en-US" sz="2400" dirty="0" smtClean="0">
                <a:solidFill>
                  <a:srgbClr val="FFC000"/>
                </a:solidFill>
              </a:rPr>
              <a:t>CLINICAL PRACTICE GUIDELINES</a:t>
            </a:r>
            <a:endParaRPr lang="en-US" sz="2400" dirty="0"/>
          </a:p>
        </p:txBody>
      </p:sp>
      <p:sp>
        <p:nvSpPr>
          <p:cNvPr id="3" name="Content Placeholder 2"/>
          <p:cNvSpPr>
            <a:spLocks noGrp="1"/>
          </p:cNvSpPr>
          <p:nvPr>
            <p:ph idx="1"/>
          </p:nvPr>
        </p:nvSpPr>
        <p:spPr/>
        <p:txBody>
          <a:bodyPr/>
          <a:lstStyle/>
          <a:p>
            <a:r>
              <a:rPr lang="en-US" sz="2400" dirty="0" smtClean="0"/>
              <a:t>Linked to each recommendation is a description of the </a:t>
            </a:r>
            <a:r>
              <a:rPr lang="en-US" sz="2400" dirty="0" smtClean="0">
                <a:solidFill>
                  <a:srgbClr val="FFC000"/>
                </a:solidFill>
              </a:rPr>
              <a:t>Evidence</a:t>
            </a:r>
            <a:r>
              <a:rPr lang="en-US" sz="2400" dirty="0" smtClean="0"/>
              <a:t> and the </a:t>
            </a:r>
            <a:r>
              <a:rPr lang="en-US" sz="2400" dirty="0" smtClean="0">
                <a:solidFill>
                  <a:srgbClr val="FFC000"/>
                </a:solidFill>
              </a:rPr>
              <a:t>values</a:t>
            </a:r>
            <a:r>
              <a:rPr lang="en-US" sz="2400" dirty="0" smtClean="0"/>
              <a:t> that panelists considered in making the recommendation</a:t>
            </a:r>
          </a:p>
          <a:p>
            <a:endParaRPr lang="en-US" sz="2400" dirty="0" smtClean="0"/>
          </a:p>
          <a:p>
            <a:r>
              <a:rPr lang="en-US" sz="2400" dirty="0" smtClean="0"/>
              <a:t> In some instances, there are</a:t>
            </a:r>
            <a:r>
              <a:rPr lang="en-US" sz="2400" dirty="0" smtClean="0">
                <a:solidFill>
                  <a:srgbClr val="FFC000"/>
                </a:solidFill>
              </a:rPr>
              <a:t> remarks</a:t>
            </a:r>
            <a:r>
              <a:rPr lang="en-US" sz="2400" dirty="0" smtClean="0"/>
              <a:t>, a section in which panelists offer</a:t>
            </a:r>
          </a:p>
          <a:p>
            <a:pPr lvl="1"/>
            <a:r>
              <a:rPr lang="en-US" sz="2400" dirty="0" smtClean="0"/>
              <a:t> technical suggestions for testing conditions</a:t>
            </a:r>
          </a:p>
          <a:p>
            <a:pPr lvl="1"/>
            <a:r>
              <a:rPr lang="en-US" sz="2400" dirty="0" smtClean="0"/>
              <a:t>dosing </a:t>
            </a:r>
          </a:p>
          <a:p>
            <a:pPr lvl="1"/>
            <a:r>
              <a:rPr lang="en-US" sz="2400" dirty="0" smtClean="0"/>
              <a:t>monitoring.</a:t>
            </a:r>
          </a:p>
          <a:p>
            <a:pPr lvl="1">
              <a:buNone/>
            </a:pPr>
            <a:r>
              <a:rPr lang="en-US" sz="2400" dirty="0" smtClean="0"/>
              <a:t> </a:t>
            </a:r>
          </a:p>
          <a:p>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3200" dirty="0" smtClean="0">
                <a:solidFill>
                  <a:srgbClr val="FFC000"/>
                </a:solidFill>
              </a:rPr>
              <a:t>Table 9. </a:t>
            </a:r>
            <a:r>
              <a:rPr lang="en-US" sz="2800" dirty="0" err="1" smtClean="0">
                <a:solidFill>
                  <a:srgbClr val="FFC000"/>
                </a:solidFill>
              </a:rPr>
              <a:t>Presurgical</a:t>
            </a:r>
            <a:r>
              <a:rPr lang="en-US" sz="2800" dirty="0" smtClean="0">
                <a:solidFill>
                  <a:srgbClr val="FFC000"/>
                </a:solidFill>
              </a:rPr>
              <a:t> Medical Preparation</a:t>
            </a:r>
            <a:endParaRPr lang="en-US" sz="2800" dirty="0">
              <a:solidFill>
                <a:srgbClr val="FFC000"/>
              </a:solidFill>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40</a:t>
            </a:fld>
            <a:endParaRPr lang="en-US"/>
          </a:p>
        </p:txBody>
      </p:sp>
      <p:pic>
        <p:nvPicPr>
          <p:cNvPr id="8194" name="Picture 2"/>
          <p:cNvPicPr>
            <a:picLocks noGrp="1" noChangeAspect="1" noChangeArrowheads="1"/>
          </p:cNvPicPr>
          <p:nvPr>
            <p:ph idx="1"/>
          </p:nvPr>
        </p:nvPicPr>
        <p:blipFill>
          <a:blip r:embed="rId2">
            <a:lum bright="-40000" contrast="40000"/>
          </a:blip>
          <a:srcRect/>
          <a:stretch>
            <a:fillRect/>
          </a:stretch>
        </p:blipFill>
        <p:spPr bwMode="auto">
          <a:xfrm>
            <a:off x="152400" y="1981200"/>
            <a:ext cx="8813202" cy="292958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solidFill>
                  <a:srgbClr val="FFC000"/>
                </a:solidFill>
              </a:rPr>
              <a:t>Perioperative</a:t>
            </a:r>
            <a:r>
              <a:rPr lang="en-US" sz="4000" dirty="0" smtClean="0">
                <a:solidFill>
                  <a:srgbClr val="FFC000"/>
                </a:solidFill>
              </a:rPr>
              <a:t> Medical Management</a:t>
            </a:r>
            <a:endParaRPr lang="en-US" sz="4000" dirty="0"/>
          </a:p>
        </p:txBody>
      </p:sp>
      <p:sp>
        <p:nvSpPr>
          <p:cNvPr id="3" name="Content Placeholder 2"/>
          <p:cNvSpPr>
            <a:spLocks noGrp="1"/>
          </p:cNvSpPr>
          <p:nvPr>
            <p:ph idx="1"/>
          </p:nvPr>
        </p:nvSpPr>
        <p:spPr>
          <a:xfrm>
            <a:off x="457200" y="1219200"/>
            <a:ext cx="8001000" cy="4906963"/>
          </a:xfrm>
        </p:spPr>
        <p:txBody>
          <a:bodyPr/>
          <a:lstStyle/>
          <a:p>
            <a:pPr algn="justLow">
              <a:buNone/>
            </a:pPr>
            <a:r>
              <a:rPr lang="en-US" sz="2600" dirty="0" smtClean="0">
                <a:solidFill>
                  <a:srgbClr val="FFC000"/>
                </a:solidFill>
              </a:rPr>
              <a:t>Evidence:</a:t>
            </a:r>
          </a:p>
          <a:p>
            <a:pPr algn="justLow"/>
            <a:r>
              <a:rPr lang="el-GR" sz="2600" dirty="0" smtClean="0"/>
              <a:t>α</a:t>
            </a:r>
            <a:r>
              <a:rPr lang="en-US" sz="2600" dirty="0" smtClean="0"/>
              <a:t>-adrenergic receptor blockers as the first-choice drug  to minimize </a:t>
            </a:r>
            <a:r>
              <a:rPr lang="en-US" sz="2600" dirty="0" err="1" smtClean="0"/>
              <a:t>peri</a:t>
            </a:r>
            <a:r>
              <a:rPr lang="en-US" sz="2600" dirty="0" smtClean="0"/>
              <a:t> operative complications and associated with:</a:t>
            </a:r>
          </a:p>
          <a:p>
            <a:pPr lvl="1" algn="justLow"/>
            <a:r>
              <a:rPr lang="en-US" sz="2400" dirty="0" smtClean="0"/>
              <a:t> Lower </a:t>
            </a:r>
            <a:r>
              <a:rPr lang="en-US" sz="2400" dirty="0" smtClean="0">
                <a:solidFill>
                  <a:srgbClr val="FFC000"/>
                </a:solidFill>
              </a:rPr>
              <a:t>pre</a:t>
            </a:r>
            <a:r>
              <a:rPr lang="en-US" sz="2400" dirty="0" smtClean="0"/>
              <a:t>operative diastolic pressure.</a:t>
            </a:r>
          </a:p>
          <a:p>
            <a:pPr lvl="1" algn="justLow"/>
            <a:endParaRPr lang="en-US" sz="800" dirty="0" smtClean="0"/>
          </a:p>
          <a:p>
            <a:pPr lvl="1" algn="justLow"/>
            <a:r>
              <a:rPr lang="en-US" sz="2400" dirty="0" smtClean="0"/>
              <a:t> Lower </a:t>
            </a:r>
            <a:r>
              <a:rPr lang="en-US" sz="2400" dirty="0" smtClean="0">
                <a:solidFill>
                  <a:srgbClr val="FFC000"/>
                </a:solidFill>
              </a:rPr>
              <a:t>intra </a:t>
            </a:r>
            <a:r>
              <a:rPr lang="en-US" sz="2400" dirty="0" smtClean="0"/>
              <a:t>operative heart rate.</a:t>
            </a:r>
          </a:p>
          <a:p>
            <a:pPr lvl="1" algn="justLow"/>
            <a:endParaRPr lang="en-US" sz="800" dirty="0" smtClean="0"/>
          </a:p>
          <a:p>
            <a:pPr lvl="1" algn="justLow"/>
            <a:r>
              <a:rPr lang="en-US" sz="2400" dirty="0" smtClean="0"/>
              <a:t> Better </a:t>
            </a:r>
            <a:r>
              <a:rPr lang="en-US" sz="2400" dirty="0" smtClean="0">
                <a:solidFill>
                  <a:srgbClr val="FFC000"/>
                </a:solidFill>
              </a:rPr>
              <a:t>post</a:t>
            </a:r>
            <a:r>
              <a:rPr lang="en-US" sz="2400" dirty="0" smtClean="0"/>
              <a:t>operative hemodynamic recovery . </a:t>
            </a:r>
          </a:p>
          <a:p>
            <a:pPr lvl="1" algn="justLow"/>
            <a:endParaRPr lang="en-US" sz="800" dirty="0" smtClean="0"/>
          </a:p>
          <a:p>
            <a:pPr lvl="1" algn="justLow"/>
            <a:r>
              <a:rPr lang="en-US" sz="2400" dirty="0" smtClean="0"/>
              <a:t> Fewer adverse effects such as</a:t>
            </a:r>
          </a:p>
          <a:p>
            <a:pPr lvl="1" algn="justLow"/>
            <a:endParaRPr lang="en-US" sz="800" dirty="0" smtClean="0"/>
          </a:p>
          <a:p>
            <a:pPr lvl="2" algn="justLow"/>
            <a:r>
              <a:rPr lang="en-US" dirty="0" smtClean="0"/>
              <a:t> </a:t>
            </a:r>
            <a:r>
              <a:rPr lang="en-US" sz="2200" dirty="0" smtClean="0"/>
              <a:t>Reactive tachycardia and</a:t>
            </a:r>
          </a:p>
          <a:p>
            <a:pPr lvl="2" algn="justLow"/>
            <a:r>
              <a:rPr lang="en-US" sz="2200" dirty="0" smtClean="0"/>
              <a:t> Sustained </a:t>
            </a:r>
            <a:r>
              <a:rPr lang="en-US" sz="2200" dirty="0" smtClean="0">
                <a:solidFill>
                  <a:srgbClr val="FFC000"/>
                </a:solidFill>
              </a:rPr>
              <a:t>post</a:t>
            </a:r>
            <a:r>
              <a:rPr lang="en-US" sz="2200" dirty="0" smtClean="0"/>
              <a:t>operative hypotension than nonselective adrenergic blockers . </a:t>
            </a:r>
            <a:endParaRPr lang="en-US" sz="22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err="1" smtClean="0">
                <a:solidFill>
                  <a:srgbClr val="FFC000"/>
                </a:solidFill>
              </a:rPr>
              <a:t>Perioperative</a:t>
            </a:r>
            <a:r>
              <a:rPr lang="en-US" sz="3600" dirty="0" smtClean="0">
                <a:solidFill>
                  <a:srgbClr val="FFC000"/>
                </a:solidFill>
              </a:rPr>
              <a:t> Medical Management</a:t>
            </a:r>
            <a:endParaRPr lang="en-US" sz="3600" dirty="0"/>
          </a:p>
        </p:txBody>
      </p:sp>
      <p:sp>
        <p:nvSpPr>
          <p:cNvPr id="3" name="Content Placeholder 2"/>
          <p:cNvSpPr>
            <a:spLocks noGrp="1"/>
          </p:cNvSpPr>
          <p:nvPr>
            <p:ph idx="1"/>
          </p:nvPr>
        </p:nvSpPr>
        <p:spPr>
          <a:xfrm>
            <a:off x="457200" y="1295400"/>
            <a:ext cx="8229600" cy="4525963"/>
          </a:xfrm>
        </p:spPr>
        <p:txBody>
          <a:bodyPr/>
          <a:lstStyle/>
          <a:p>
            <a:pPr algn="justLow"/>
            <a:r>
              <a:rPr lang="en-US" sz="2400" dirty="0" smtClean="0">
                <a:solidFill>
                  <a:srgbClr val="FFC000"/>
                </a:solidFill>
              </a:rPr>
              <a:t>Calcium channel blockers </a:t>
            </a:r>
            <a:r>
              <a:rPr lang="en-US" sz="2400" dirty="0" smtClean="0"/>
              <a:t>are the most often used add-on drug class to further improve </a:t>
            </a:r>
            <a:r>
              <a:rPr lang="en-US" sz="2400" dirty="0" err="1" smtClean="0"/>
              <a:t>BPcontrol</a:t>
            </a:r>
            <a:r>
              <a:rPr lang="en-US" sz="2400" dirty="0" smtClean="0"/>
              <a:t> in patients already treated with </a:t>
            </a:r>
            <a:r>
              <a:rPr lang="el-GR" sz="2400" dirty="0" smtClean="0"/>
              <a:t>α </a:t>
            </a:r>
            <a:r>
              <a:rPr lang="en-US" sz="2400" dirty="0" smtClean="0"/>
              <a:t>-adrenergic receptor.</a:t>
            </a:r>
          </a:p>
          <a:p>
            <a:pPr algn="justLow"/>
            <a:endParaRPr lang="en-US" sz="800" dirty="0" smtClean="0"/>
          </a:p>
          <a:p>
            <a:pPr algn="justLow"/>
            <a:r>
              <a:rPr lang="en-US" sz="2400" dirty="0" smtClean="0"/>
              <a:t> </a:t>
            </a:r>
            <a:r>
              <a:rPr lang="en-US" sz="2400" dirty="0" err="1" smtClean="0"/>
              <a:t>Monotherapy</a:t>
            </a:r>
            <a:r>
              <a:rPr lang="en-US" sz="2400" dirty="0" smtClean="0"/>
              <a:t> with CCB is not recommended unless </a:t>
            </a:r>
          </a:p>
          <a:p>
            <a:pPr lvl="1" algn="justLow"/>
            <a:r>
              <a:rPr lang="en-US" sz="2400" dirty="0" smtClean="0"/>
              <a:t> </a:t>
            </a:r>
            <a:r>
              <a:rPr lang="en-US" sz="2200" dirty="0" smtClean="0"/>
              <a:t>Patients have </a:t>
            </a:r>
            <a:r>
              <a:rPr lang="en-US" sz="2200" dirty="0" smtClean="0">
                <a:solidFill>
                  <a:srgbClr val="FFC000"/>
                </a:solidFill>
              </a:rPr>
              <a:t>very mild </a:t>
            </a:r>
            <a:r>
              <a:rPr lang="en-US" sz="2200" dirty="0" smtClean="0"/>
              <a:t>preoperative HTN .</a:t>
            </a:r>
          </a:p>
          <a:p>
            <a:pPr lvl="1" algn="justLow"/>
            <a:r>
              <a:rPr lang="en-US" sz="2200" dirty="0" smtClean="0"/>
              <a:t> Have </a:t>
            </a:r>
            <a:r>
              <a:rPr lang="en-US" sz="2200" dirty="0" smtClean="0">
                <a:solidFill>
                  <a:srgbClr val="FFC000"/>
                </a:solidFill>
              </a:rPr>
              <a:t>severe orthostatic hypotension </a:t>
            </a:r>
            <a:r>
              <a:rPr lang="en-US" sz="2200" dirty="0" smtClean="0"/>
              <a:t>with </a:t>
            </a:r>
            <a:r>
              <a:rPr lang="el-GR" sz="2200" dirty="0" smtClean="0"/>
              <a:t>α</a:t>
            </a:r>
            <a:r>
              <a:rPr lang="en-US" sz="2200" dirty="0" smtClean="0"/>
              <a:t>-adrenergic receptor blockers.</a:t>
            </a:r>
          </a:p>
          <a:p>
            <a:pPr lvl="1" algn="justLow"/>
            <a:r>
              <a:rPr lang="en-US" sz="2200" dirty="0" smtClean="0"/>
              <a:t> </a:t>
            </a:r>
            <a:r>
              <a:rPr lang="en-US" sz="2200" dirty="0" err="1" smtClean="0"/>
              <a:t>Highe</a:t>
            </a:r>
            <a:r>
              <a:rPr lang="en-US" sz="2200" dirty="0" smtClean="0"/>
              <a:t> doses usually unnecessary.</a:t>
            </a:r>
          </a:p>
          <a:p>
            <a:pPr lvl="1" algn="justLow"/>
            <a:endParaRPr lang="en-US" sz="800" dirty="0" smtClean="0"/>
          </a:p>
          <a:p>
            <a:pPr algn="justLow"/>
            <a:r>
              <a:rPr lang="el-GR" sz="2400" dirty="0" smtClean="0">
                <a:solidFill>
                  <a:srgbClr val="FFC000"/>
                </a:solidFill>
              </a:rPr>
              <a:t>α </a:t>
            </a:r>
            <a:r>
              <a:rPr lang="en-US" sz="2400" dirty="0" smtClean="0">
                <a:solidFill>
                  <a:srgbClr val="FFC000"/>
                </a:solidFill>
              </a:rPr>
              <a:t>-Methyl-</a:t>
            </a:r>
            <a:r>
              <a:rPr lang="en-US" sz="2400" dirty="0" err="1" smtClean="0">
                <a:solidFill>
                  <a:srgbClr val="FFC000"/>
                </a:solidFill>
              </a:rPr>
              <a:t>paratyrosine</a:t>
            </a:r>
            <a:r>
              <a:rPr lang="en-US" sz="2400" dirty="0" smtClean="0">
                <a:solidFill>
                  <a:srgbClr val="FFC000"/>
                </a:solidFill>
              </a:rPr>
              <a:t> </a:t>
            </a:r>
            <a:r>
              <a:rPr lang="en-US" sz="2400" dirty="0" smtClean="0"/>
              <a:t>(</a:t>
            </a:r>
            <a:r>
              <a:rPr lang="en-US" sz="2400" dirty="0" err="1" smtClean="0"/>
              <a:t>metyrosine</a:t>
            </a:r>
            <a:r>
              <a:rPr lang="en-US" sz="2400" dirty="0" smtClean="0"/>
              <a:t>)</a:t>
            </a:r>
          </a:p>
          <a:p>
            <a:pPr lvl="1" algn="justLow"/>
            <a:r>
              <a:rPr lang="en-US" sz="2400" dirty="0" smtClean="0"/>
              <a:t> </a:t>
            </a:r>
            <a:r>
              <a:rPr lang="en-US" sz="2200" dirty="0" smtClean="0"/>
              <a:t>Inhibits catecholamine synthesis and may be used in combination with </a:t>
            </a:r>
            <a:r>
              <a:rPr lang="el-GR" sz="2200" dirty="0" smtClean="0"/>
              <a:t>α </a:t>
            </a:r>
            <a:r>
              <a:rPr lang="en-US" sz="2200" dirty="0" smtClean="0"/>
              <a:t>-blockers for a short period before surgery to further stabilize BP to reduce blood loss and volume depletion during surgery.</a:t>
            </a:r>
          </a:p>
        </p:txBody>
      </p:sp>
      <p:sp>
        <p:nvSpPr>
          <p:cNvPr id="4" name="Slide Number Placeholder 3"/>
          <p:cNvSpPr>
            <a:spLocks noGrp="1"/>
          </p:cNvSpPr>
          <p:nvPr>
            <p:ph type="sldNum" sz="quarter" idx="11"/>
          </p:nvPr>
        </p:nvSpPr>
        <p:spPr/>
        <p:txBody>
          <a:bodyPr/>
          <a:lstStyle/>
          <a:p>
            <a:fld id="{562884D3-3038-4A0F-94D2-1F9DAA8B7DE6}"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solidFill>
                  <a:srgbClr val="FFC000"/>
                </a:solidFill>
              </a:rPr>
              <a:t>Perioperative</a:t>
            </a:r>
            <a:r>
              <a:rPr lang="en-US" sz="4000" dirty="0" smtClean="0">
                <a:solidFill>
                  <a:srgbClr val="FFC000"/>
                </a:solidFill>
              </a:rPr>
              <a:t> Medical Management</a:t>
            </a:r>
            <a:endParaRPr lang="en-US" sz="4000" dirty="0"/>
          </a:p>
        </p:txBody>
      </p:sp>
      <p:sp>
        <p:nvSpPr>
          <p:cNvPr id="3" name="Content Placeholder 2"/>
          <p:cNvSpPr>
            <a:spLocks noGrp="1"/>
          </p:cNvSpPr>
          <p:nvPr>
            <p:ph idx="1"/>
          </p:nvPr>
        </p:nvSpPr>
        <p:spPr/>
        <p:txBody>
          <a:bodyPr/>
          <a:lstStyle/>
          <a:p>
            <a:pPr algn="justLow"/>
            <a:r>
              <a:rPr lang="en-US" sz="2400" dirty="0" smtClean="0"/>
              <a:t> </a:t>
            </a:r>
            <a:r>
              <a:rPr lang="el-GR" sz="2400" dirty="0" smtClean="0">
                <a:solidFill>
                  <a:srgbClr val="FFC000"/>
                </a:solidFill>
              </a:rPr>
              <a:t>β</a:t>
            </a:r>
            <a:r>
              <a:rPr lang="en-US" sz="2400" dirty="0" smtClean="0">
                <a:solidFill>
                  <a:srgbClr val="FFC000"/>
                </a:solidFill>
              </a:rPr>
              <a:t>-blockers</a:t>
            </a:r>
          </a:p>
          <a:p>
            <a:pPr algn="justLow"/>
            <a:endParaRPr lang="en-US" sz="800" dirty="0" smtClean="0">
              <a:solidFill>
                <a:srgbClr val="FFC000"/>
              </a:solidFill>
            </a:endParaRPr>
          </a:p>
          <a:p>
            <a:pPr lvl="1" algn="justLow"/>
            <a:r>
              <a:rPr lang="en-US" sz="2400" dirty="0" smtClean="0"/>
              <a:t>Control tachycardia only after administration of </a:t>
            </a:r>
            <a:r>
              <a:rPr lang="el-GR" sz="2400" dirty="0" smtClean="0"/>
              <a:t>α </a:t>
            </a:r>
            <a:r>
              <a:rPr lang="en-US" sz="2400" dirty="0" smtClean="0"/>
              <a:t>–blockers.</a:t>
            </a:r>
          </a:p>
          <a:p>
            <a:pPr lvl="1" algn="justLow"/>
            <a:endParaRPr lang="en-US" sz="800" dirty="0" smtClean="0"/>
          </a:p>
          <a:p>
            <a:pPr lvl="1" algn="justLow"/>
            <a:r>
              <a:rPr lang="en-US" sz="2400" dirty="0" smtClean="0"/>
              <a:t> Because of the potential for hypertensive crisis due to unopposed stimulation of </a:t>
            </a:r>
            <a:r>
              <a:rPr lang="el-GR" sz="2400" dirty="0" smtClean="0"/>
              <a:t>α </a:t>
            </a:r>
            <a:r>
              <a:rPr lang="en-US" sz="2400" dirty="0" smtClean="0"/>
              <a:t>-adrenergic receptors.</a:t>
            </a:r>
          </a:p>
          <a:p>
            <a:pPr lvl="1" algn="justLow"/>
            <a:endParaRPr lang="en-US" sz="800" dirty="0" smtClean="0"/>
          </a:p>
          <a:p>
            <a:pPr lvl="1" algn="justLow"/>
            <a:r>
              <a:rPr lang="en-US" sz="2400" dirty="0" smtClean="0"/>
              <a:t>There is no evidence to support the preference of</a:t>
            </a:r>
            <a:r>
              <a:rPr lang="en-US" sz="2400" dirty="0" smtClean="0">
                <a:solidFill>
                  <a:srgbClr val="FFC000"/>
                </a:solidFill>
              </a:rPr>
              <a:t> B1-selective </a:t>
            </a:r>
            <a:r>
              <a:rPr lang="en-US" sz="2400" dirty="0" smtClean="0"/>
              <a:t>blockers over </a:t>
            </a:r>
            <a:r>
              <a:rPr lang="en-US" sz="2400" dirty="0" smtClean="0">
                <a:solidFill>
                  <a:srgbClr val="FFC000"/>
                </a:solidFill>
              </a:rPr>
              <a:t>nonselective-blockers.</a:t>
            </a:r>
          </a:p>
          <a:p>
            <a:pPr lvl="1" algn="justLow"/>
            <a:endParaRPr lang="en-US" sz="800" dirty="0" smtClean="0">
              <a:solidFill>
                <a:srgbClr val="FFC000"/>
              </a:solidFill>
            </a:endParaRPr>
          </a:p>
          <a:p>
            <a:pPr lvl="1" algn="justLow"/>
            <a:r>
              <a:rPr lang="en-US" sz="2400" dirty="0" err="1" smtClean="0">
                <a:solidFill>
                  <a:srgbClr val="FFC000"/>
                </a:solidFill>
              </a:rPr>
              <a:t>Labetalol</a:t>
            </a:r>
            <a:r>
              <a:rPr lang="en-US" sz="2400" dirty="0" smtClean="0"/>
              <a:t> :more potent  </a:t>
            </a:r>
            <a:r>
              <a:rPr lang="el-GR" sz="2400" dirty="0" smtClean="0"/>
              <a:t>β</a:t>
            </a:r>
            <a:r>
              <a:rPr lang="en-US" sz="2400" dirty="0" smtClean="0"/>
              <a:t> than </a:t>
            </a:r>
            <a:r>
              <a:rPr lang="el-GR" sz="2400" dirty="0" smtClean="0"/>
              <a:t>α</a:t>
            </a:r>
            <a:r>
              <a:rPr lang="en-US" sz="2400" dirty="0" smtClean="0"/>
              <a:t>  antagonistic activities (</a:t>
            </a:r>
            <a:r>
              <a:rPr lang="el-GR" sz="2400" dirty="0" smtClean="0"/>
              <a:t>α</a:t>
            </a:r>
            <a:r>
              <a:rPr lang="en-US" sz="2400" dirty="0" smtClean="0"/>
              <a:t>: </a:t>
            </a:r>
            <a:r>
              <a:rPr lang="el-GR" sz="2400" dirty="0" smtClean="0"/>
              <a:t>β</a:t>
            </a:r>
            <a:r>
              <a:rPr lang="en-US" sz="2400" dirty="0" smtClean="0"/>
              <a:t> of 1:5) should not be used as the initial therapy because it can result in paradoxical HTN or even hypertensive crisis.</a:t>
            </a:r>
          </a:p>
        </p:txBody>
      </p:sp>
      <p:sp>
        <p:nvSpPr>
          <p:cNvPr id="4" name="Slide Number Placeholder 3"/>
          <p:cNvSpPr>
            <a:spLocks noGrp="1"/>
          </p:cNvSpPr>
          <p:nvPr>
            <p:ph type="sldNum" sz="quarter" idx="11"/>
          </p:nvPr>
        </p:nvSpPr>
        <p:spPr/>
        <p:txBody>
          <a:bodyPr/>
          <a:lstStyle/>
          <a:p>
            <a:fld id="{562884D3-3038-4A0F-94D2-1F9DAA8B7DE6}"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rPr>
              <a:t>Recommendation</a:t>
            </a:r>
            <a:endParaRPr lang="en-US" sz="4000" dirty="0">
              <a:solidFill>
                <a:srgbClr val="FFC000"/>
              </a:solidFill>
            </a:endParaRPr>
          </a:p>
        </p:txBody>
      </p:sp>
      <p:sp>
        <p:nvSpPr>
          <p:cNvPr id="3" name="Content Placeholder 2"/>
          <p:cNvSpPr>
            <a:spLocks noGrp="1"/>
          </p:cNvSpPr>
          <p:nvPr>
            <p:ph idx="1"/>
          </p:nvPr>
        </p:nvSpPr>
        <p:spPr>
          <a:xfrm>
            <a:off x="304800" y="1295400"/>
            <a:ext cx="8001000" cy="4267201"/>
          </a:xfrm>
        </p:spPr>
        <p:txBody>
          <a:bodyPr/>
          <a:lstStyle/>
          <a:p>
            <a:pPr algn="justLow"/>
            <a:r>
              <a:rPr lang="en-US" sz="2400" dirty="0" smtClean="0">
                <a:solidFill>
                  <a:srgbClr val="FFC000"/>
                </a:solidFill>
              </a:rPr>
              <a:t>(</a:t>
            </a:r>
            <a:r>
              <a:rPr lang="en-US" sz="2400" b="1" dirty="0" smtClean="0">
                <a:solidFill>
                  <a:srgbClr val="FFC000"/>
                </a:solidFill>
              </a:rPr>
              <a:t>1QQEE)</a:t>
            </a:r>
            <a:r>
              <a:rPr lang="en-US" sz="2400" dirty="0" smtClean="0"/>
              <a:t>We recommend preoperative medical treatment for</a:t>
            </a:r>
            <a:r>
              <a:rPr lang="en-US" sz="2400" dirty="0" smtClean="0">
                <a:solidFill>
                  <a:srgbClr val="FFC000"/>
                </a:solidFill>
              </a:rPr>
              <a:t> 7 to 14 </a:t>
            </a:r>
            <a:r>
              <a:rPr lang="en-US" sz="2400" dirty="0" smtClean="0"/>
              <a:t>days to allow adequate time to normalize </a:t>
            </a:r>
            <a:r>
              <a:rPr lang="en-US" sz="2400" dirty="0" smtClean="0">
                <a:solidFill>
                  <a:srgbClr val="FFC000"/>
                </a:solidFill>
              </a:rPr>
              <a:t>BP </a:t>
            </a:r>
            <a:r>
              <a:rPr lang="en-US" sz="2400" dirty="0" smtClean="0"/>
              <a:t>and </a:t>
            </a:r>
            <a:r>
              <a:rPr lang="en-US" sz="2400" dirty="0" smtClean="0">
                <a:solidFill>
                  <a:srgbClr val="FFC000"/>
                </a:solidFill>
              </a:rPr>
              <a:t>heart rate</a:t>
            </a:r>
            <a:r>
              <a:rPr lang="en-US" sz="2400" dirty="0" smtClean="0"/>
              <a:t>. </a:t>
            </a:r>
          </a:p>
          <a:p>
            <a:pPr algn="justLow"/>
            <a:endParaRPr lang="en-US" sz="2400" dirty="0" smtClean="0"/>
          </a:p>
          <a:p>
            <a:pPr algn="justLow">
              <a:buNone/>
            </a:pPr>
            <a:r>
              <a:rPr lang="en-US" sz="2800" dirty="0" smtClean="0">
                <a:solidFill>
                  <a:srgbClr val="FFC000"/>
                </a:solidFill>
              </a:rPr>
              <a:t>Evidence:</a:t>
            </a:r>
          </a:p>
          <a:p>
            <a:pPr algn="justLow"/>
            <a:r>
              <a:rPr lang="el-GR" sz="2800" dirty="0" smtClean="0">
                <a:solidFill>
                  <a:srgbClr val="FFC000"/>
                </a:solidFill>
              </a:rPr>
              <a:t>α</a:t>
            </a:r>
            <a:r>
              <a:rPr lang="en-US" sz="2800" dirty="0" smtClean="0">
                <a:solidFill>
                  <a:srgbClr val="FFC000"/>
                </a:solidFill>
              </a:rPr>
              <a:t>-blockers</a:t>
            </a:r>
          </a:p>
          <a:p>
            <a:pPr algn="justLow"/>
            <a:endParaRPr lang="en-US" sz="800" dirty="0" smtClean="0">
              <a:solidFill>
                <a:srgbClr val="FFC000"/>
              </a:solidFill>
            </a:endParaRPr>
          </a:p>
          <a:p>
            <a:pPr lvl="1" algn="justLow"/>
            <a:r>
              <a:rPr lang="en-US" sz="2400" dirty="0" smtClean="0">
                <a:solidFill>
                  <a:srgbClr val="FFC000"/>
                </a:solidFill>
              </a:rPr>
              <a:t> </a:t>
            </a:r>
            <a:r>
              <a:rPr lang="en-US" sz="2400" dirty="0" smtClean="0"/>
              <a:t>Should be started at </a:t>
            </a:r>
            <a:r>
              <a:rPr lang="en-US" sz="2400" dirty="0" smtClean="0">
                <a:solidFill>
                  <a:srgbClr val="FFC000"/>
                </a:solidFill>
              </a:rPr>
              <a:t>least 7 days </a:t>
            </a:r>
            <a:r>
              <a:rPr lang="en-US" sz="2400" dirty="0" smtClean="0"/>
              <a:t>preoperatively to normalize BP and reverse blood volume contraction.</a:t>
            </a:r>
          </a:p>
          <a:p>
            <a:pPr lvl="1" algn="justLow"/>
            <a:endParaRPr lang="en-US" sz="800" dirty="0" smtClean="0"/>
          </a:p>
          <a:p>
            <a:pPr lvl="1" algn="justLow"/>
            <a:r>
              <a:rPr lang="en-US" sz="2400" dirty="0" smtClean="0"/>
              <a:t> Intravenous infusion of </a:t>
            </a:r>
            <a:r>
              <a:rPr lang="en-US" sz="2400" dirty="0" err="1" smtClean="0">
                <a:solidFill>
                  <a:srgbClr val="FFC000"/>
                </a:solidFill>
              </a:rPr>
              <a:t>phenoxybenzamine</a:t>
            </a:r>
            <a:r>
              <a:rPr lang="en-US" sz="2400" dirty="0" smtClean="0"/>
              <a:t> for 5 hours per day for 3 days before surgery has been reported as one effective approach.</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solidFill>
                  <a:srgbClr val="FFC000"/>
                </a:solidFill>
              </a:rPr>
              <a:t>Evidence</a:t>
            </a:r>
            <a:endParaRPr lang="en-US" sz="4000" dirty="0">
              <a:solidFill>
                <a:srgbClr val="FFC000"/>
              </a:solidFill>
            </a:endParaRPr>
          </a:p>
        </p:txBody>
      </p:sp>
      <p:sp>
        <p:nvSpPr>
          <p:cNvPr id="3" name="Content Placeholder 2"/>
          <p:cNvSpPr>
            <a:spLocks noGrp="1"/>
          </p:cNvSpPr>
          <p:nvPr>
            <p:ph idx="1"/>
          </p:nvPr>
        </p:nvSpPr>
        <p:spPr>
          <a:xfrm>
            <a:off x="457200" y="1112837"/>
            <a:ext cx="8077200" cy="5287963"/>
          </a:xfrm>
        </p:spPr>
        <p:txBody>
          <a:bodyPr/>
          <a:lstStyle/>
          <a:p>
            <a:pPr algn="justLow"/>
            <a:r>
              <a:rPr lang="en-US" sz="2400" dirty="0" smtClean="0"/>
              <a:t>Treatment should also include a </a:t>
            </a:r>
            <a:r>
              <a:rPr lang="en-US" sz="2400" dirty="0" smtClean="0">
                <a:solidFill>
                  <a:srgbClr val="FFC000"/>
                </a:solidFill>
              </a:rPr>
              <a:t>high-sodium diet </a:t>
            </a:r>
            <a:r>
              <a:rPr lang="en-US" sz="2400" dirty="0" smtClean="0"/>
              <a:t>and</a:t>
            </a:r>
            <a:r>
              <a:rPr lang="en-US" sz="2400" dirty="0" smtClean="0">
                <a:solidFill>
                  <a:srgbClr val="FFC000"/>
                </a:solidFill>
              </a:rPr>
              <a:t> fluid </a:t>
            </a:r>
            <a:r>
              <a:rPr lang="en-US" sz="2400" dirty="0" smtClean="0"/>
              <a:t>intake to reverse catecholamine- induced blood volume contraction preoperatively to prevent severe hypotension after tumor removal.</a:t>
            </a:r>
          </a:p>
          <a:p>
            <a:pPr algn="justLow"/>
            <a:endParaRPr lang="en-US" sz="800" dirty="0" smtClean="0"/>
          </a:p>
          <a:p>
            <a:pPr algn="justLow"/>
            <a:r>
              <a:rPr lang="en-US" sz="2400" dirty="0" smtClean="0">
                <a:solidFill>
                  <a:srgbClr val="FFC000"/>
                </a:solidFill>
              </a:rPr>
              <a:t> High-sodium diet </a:t>
            </a:r>
            <a:r>
              <a:rPr lang="en-US" sz="2400" dirty="0" smtClean="0"/>
              <a:t>a few days after the start of </a:t>
            </a:r>
            <a:r>
              <a:rPr lang="el-GR" sz="2400" dirty="0" smtClean="0"/>
              <a:t>α</a:t>
            </a:r>
            <a:r>
              <a:rPr lang="en-US" sz="2400" dirty="0" smtClean="0"/>
              <a:t>-adrenergic receptor blocked:</a:t>
            </a:r>
          </a:p>
          <a:p>
            <a:pPr lvl="1" algn="justLow"/>
            <a:r>
              <a:rPr lang="en-US" sz="2400" dirty="0" smtClean="0"/>
              <a:t> </a:t>
            </a:r>
            <a:r>
              <a:rPr lang="en-US" sz="2200" dirty="0" err="1" smtClean="0"/>
              <a:t>Adeverses</a:t>
            </a:r>
            <a:r>
              <a:rPr lang="en-US" sz="2200" dirty="0" smtClean="0"/>
              <a:t> </a:t>
            </a:r>
            <a:r>
              <a:rPr lang="en-US" sz="2200" dirty="0" smtClean="0">
                <a:solidFill>
                  <a:srgbClr val="FFC000"/>
                </a:solidFill>
              </a:rPr>
              <a:t>blood volume </a:t>
            </a:r>
            <a:r>
              <a:rPr lang="en-US" sz="2200" dirty="0" smtClean="0"/>
              <a:t>contraction.</a:t>
            </a:r>
          </a:p>
          <a:p>
            <a:pPr lvl="1" algn="justLow"/>
            <a:r>
              <a:rPr lang="en-US" sz="2200" dirty="0" smtClean="0"/>
              <a:t> Prevents </a:t>
            </a:r>
            <a:r>
              <a:rPr lang="en-US" sz="2200" dirty="0" smtClean="0">
                <a:solidFill>
                  <a:srgbClr val="FFC000"/>
                </a:solidFill>
              </a:rPr>
              <a:t>orthostatic hypotension </a:t>
            </a:r>
            <a:r>
              <a:rPr lang="en-US" sz="2200" dirty="0" smtClean="0"/>
              <a:t>before surgery.</a:t>
            </a:r>
          </a:p>
          <a:p>
            <a:pPr lvl="1" algn="justLow"/>
            <a:r>
              <a:rPr lang="en-US" sz="2200" dirty="0" smtClean="0"/>
              <a:t> Reduces the risk of significant </a:t>
            </a:r>
            <a:r>
              <a:rPr lang="en-US" sz="2200" dirty="0" smtClean="0">
                <a:solidFill>
                  <a:srgbClr val="FFC000"/>
                </a:solidFill>
              </a:rPr>
              <a:t>hypotension</a:t>
            </a:r>
            <a:r>
              <a:rPr lang="en-US" sz="2200" dirty="0" smtClean="0"/>
              <a:t> after surgery . Continuous administration of saline (1–2 L) is also</a:t>
            </a:r>
            <a:r>
              <a:rPr lang="en-US" sz="2200" dirty="0" smtClean="0">
                <a:solidFill>
                  <a:srgbClr val="FFC000"/>
                </a:solidFill>
              </a:rPr>
              <a:t> helpful </a:t>
            </a:r>
            <a:r>
              <a:rPr lang="en-US" sz="2200" dirty="0" smtClean="0"/>
              <a:t>if started the evening before surgery. </a:t>
            </a:r>
          </a:p>
          <a:p>
            <a:pPr lvl="1" algn="justLow"/>
            <a:r>
              <a:rPr lang="en-US" sz="2200" dirty="0" smtClean="0"/>
              <a:t>Treatment with </a:t>
            </a:r>
            <a:r>
              <a:rPr lang="el-GR" sz="2200" dirty="0" smtClean="0"/>
              <a:t>α</a:t>
            </a:r>
            <a:r>
              <a:rPr lang="en-US" sz="2200" dirty="0" smtClean="0"/>
              <a:t>-blockers alone was shown to reverse blood volume contraction in only about </a:t>
            </a:r>
            <a:r>
              <a:rPr lang="en-US" sz="2200" dirty="0" smtClean="0">
                <a:solidFill>
                  <a:srgbClr val="FFC000"/>
                </a:solidFill>
              </a:rPr>
              <a:t>60% </a:t>
            </a:r>
            <a:r>
              <a:rPr lang="en-US" sz="2200" dirty="0" smtClean="0"/>
              <a:t>of patients. </a:t>
            </a:r>
            <a:endParaRPr lang="en-US" sz="22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rPr>
              <a:t>Evidence</a:t>
            </a:r>
            <a:endParaRPr lang="en-US" sz="4000" dirty="0">
              <a:solidFill>
                <a:srgbClr val="FFC000"/>
              </a:solidFill>
            </a:endParaRPr>
          </a:p>
        </p:txBody>
      </p:sp>
      <p:sp>
        <p:nvSpPr>
          <p:cNvPr id="3" name="Content Placeholder 2"/>
          <p:cNvSpPr>
            <a:spLocks noGrp="1"/>
          </p:cNvSpPr>
          <p:nvPr>
            <p:ph idx="1"/>
          </p:nvPr>
        </p:nvSpPr>
        <p:spPr>
          <a:xfrm>
            <a:off x="457200" y="1600200"/>
            <a:ext cx="8001000" cy="4525963"/>
          </a:xfrm>
        </p:spPr>
        <p:txBody>
          <a:bodyPr/>
          <a:lstStyle/>
          <a:p>
            <a:pPr algn="justLow"/>
            <a:r>
              <a:rPr lang="en-US" sz="2400" b="1" dirty="0" smtClean="0">
                <a:solidFill>
                  <a:srgbClr val="FFC000"/>
                </a:solidFill>
              </a:rPr>
              <a:t>Caution</a:t>
            </a:r>
            <a:r>
              <a:rPr lang="en-US" sz="2400" dirty="0" smtClean="0"/>
              <a:t> is required for volume loading in patients with heart or renal failure.</a:t>
            </a:r>
          </a:p>
          <a:p>
            <a:pPr algn="justLow"/>
            <a:endParaRPr lang="en-US" sz="2400" dirty="0" smtClean="0"/>
          </a:p>
          <a:p>
            <a:pPr algn="justLow"/>
            <a:endParaRPr lang="en-US" sz="800" dirty="0" smtClean="0"/>
          </a:p>
          <a:p>
            <a:pPr algn="justLow"/>
            <a:r>
              <a:rPr lang="en-US" sz="2400" dirty="0" smtClean="0">
                <a:solidFill>
                  <a:srgbClr val="FFC000"/>
                </a:solidFill>
              </a:rPr>
              <a:t>BP</a:t>
            </a:r>
            <a:r>
              <a:rPr lang="en-US" sz="2400" dirty="0" smtClean="0"/>
              <a:t>&lt; 130/80 mmHg while seated and systolic &gt;90 mm Hg while standing seems reasonable.</a:t>
            </a:r>
          </a:p>
          <a:p>
            <a:pPr algn="justLow"/>
            <a:endParaRPr lang="en-US" sz="2400" dirty="0" smtClean="0"/>
          </a:p>
          <a:p>
            <a:pPr algn="justLow"/>
            <a:endParaRPr lang="en-US" sz="800" dirty="0" smtClean="0"/>
          </a:p>
          <a:p>
            <a:pPr algn="justLow"/>
            <a:r>
              <a:rPr lang="en-US" sz="2400" dirty="0" smtClean="0"/>
              <a:t>Target heart rate of 60–70 </a:t>
            </a:r>
            <a:r>
              <a:rPr lang="en-US" sz="2400" dirty="0" err="1" smtClean="0"/>
              <a:t>bpm</a:t>
            </a:r>
            <a:r>
              <a:rPr lang="en-US" sz="2400" dirty="0" smtClean="0"/>
              <a:t> seated and 70–80 </a:t>
            </a:r>
            <a:r>
              <a:rPr lang="en-US" sz="2400" dirty="0" err="1" smtClean="0"/>
              <a:t>bpm</a:t>
            </a:r>
            <a:r>
              <a:rPr lang="en-US" sz="2400" dirty="0" smtClean="0"/>
              <a:t> standing . These targets should be modified in each patient according to age and accompanying cardiovascular diseases .</a:t>
            </a:r>
          </a:p>
          <a:p>
            <a:pPr algn="justLow"/>
            <a:endParaRPr lang="en-US" sz="800" dirty="0" smtClean="0"/>
          </a:p>
          <a:p>
            <a:pPr algn="justLow">
              <a:buNone/>
            </a:pP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Recommendation</a:t>
            </a:r>
            <a:endParaRPr lang="en-US" dirty="0">
              <a:solidFill>
                <a:srgbClr val="FFC000"/>
              </a:solidFill>
            </a:endParaRPr>
          </a:p>
        </p:txBody>
      </p:sp>
      <p:sp>
        <p:nvSpPr>
          <p:cNvPr id="3" name="Content Placeholder 2"/>
          <p:cNvSpPr>
            <a:spLocks noGrp="1"/>
          </p:cNvSpPr>
          <p:nvPr>
            <p:ph idx="1"/>
          </p:nvPr>
        </p:nvSpPr>
        <p:spPr>
          <a:xfrm>
            <a:off x="457200" y="1722437"/>
            <a:ext cx="7924800" cy="4525963"/>
          </a:xfrm>
        </p:spPr>
        <p:txBody>
          <a:bodyPr/>
          <a:lstStyle/>
          <a:p>
            <a:pPr algn="justLow"/>
            <a:r>
              <a:rPr lang="en-US" sz="2400" dirty="0" smtClean="0"/>
              <a:t>We recommend monitoring </a:t>
            </a:r>
            <a:r>
              <a:rPr lang="en-US" sz="2400" dirty="0" smtClean="0">
                <a:solidFill>
                  <a:srgbClr val="FFC000"/>
                </a:solidFill>
              </a:rPr>
              <a:t>BP, heart rate, and blood glucose </a:t>
            </a:r>
            <a:r>
              <a:rPr lang="en-US" sz="2400" dirty="0" smtClean="0"/>
              <a:t>levels with adjustment of associated therapies in the immediate </a:t>
            </a:r>
            <a:r>
              <a:rPr lang="en-US" sz="2400" dirty="0" smtClean="0">
                <a:solidFill>
                  <a:srgbClr val="FFC000"/>
                </a:solidFill>
              </a:rPr>
              <a:t>postoperative</a:t>
            </a:r>
            <a:r>
              <a:rPr lang="en-US" sz="2400" dirty="0" smtClean="0"/>
              <a:t> period. </a:t>
            </a:r>
            <a:r>
              <a:rPr lang="en-US" sz="2400" dirty="0" smtClean="0">
                <a:solidFill>
                  <a:srgbClr val="FFC000"/>
                </a:solidFill>
              </a:rPr>
              <a:t>(</a:t>
            </a:r>
            <a:r>
              <a:rPr lang="en-US" sz="2400" b="1" dirty="0" smtClean="0">
                <a:solidFill>
                  <a:srgbClr val="FFC000"/>
                </a:solidFill>
              </a:rPr>
              <a:t>1QQEE)</a:t>
            </a:r>
            <a:endParaRPr lang="en-US" sz="2400" dirty="0" smtClean="0">
              <a:solidFill>
                <a:srgbClr val="FFC000"/>
              </a:solidFill>
            </a:endParaRPr>
          </a:p>
          <a:p>
            <a:pPr algn="justLow"/>
            <a:endParaRPr lang="en-US" sz="2400" dirty="0" smtClean="0"/>
          </a:p>
          <a:p>
            <a:pPr algn="justLow">
              <a:buNone/>
            </a:pPr>
            <a:r>
              <a:rPr lang="en-US" sz="2800" b="1" dirty="0" smtClean="0">
                <a:solidFill>
                  <a:srgbClr val="FFC000"/>
                </a:solidFill>
              </a:rPr>
              <a:t>Evidence</a:t>
            </a:r>
            <a:r>
              <a:rPr lang="en-US" sz="2400" dirty="0" smtClean="0"/>
              <a:t> </a:t>
            </a:r>
          </a:p>
          <a:p>
            <a:pPr algn="justLow"/>
            <a:r>
              <a:rPr lang="en-US" sz="2400" dirty="0" smtClean="0"/>
              <a:t>The major potential postoperative complications are hypertension, hypotension, and rebound hypoglycemia. Our recommendation that blood pressure, heart rate and plasma glucose levels should be closely monitored for 24–48h.</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4000" smtClean="0">
                <a:solidFill>
                  <a:srgbClr val="FFC000"/>
                </a:solidFill>
              </a:rPr>
              <a:t>Evidence</a:t>
            </a:r>
            <a:endParaRPr lang="en-US" sz="4000" dirty="0">
              <a:solidFill>
                <a:srgbClr val="FFC000"/>
              </a:solidFill>
            </a:endParaRPr>
          </a:p>
        </p:txBody>
      </p:sp>
      <p:sp>
        <p:nvSpPr>
          <p:cNvPr id="3" name="Content Placeholder 2"/>
          <p:cNvSpPr>
            <a:spLocks noGrp="1"/>
          </p:cNvSpPr>
          <p:nvPr>
            <p:ph idx="1"/>
          </p:nvPr>
        </p:nvSpPr>
        <p:spPr>
          <a:xfrm>
            <a:off x="914400" y="1905000"/>
            <a:ext cx="7162800" cy="4114800"/>
          </a:xfrm>
        </p:spPr>
        <p:txBody>
          <a:bodyPr/>
          <a:lstStyle/>
          <a:p>
            <a:r>
              <a:rPr lang="en-US" sz="2400" dirty="0" smtClean="0"/>
              <a:t>Because of potential adrenal insufficiency, particular attention needs to be paid to patients who undergo</a:t>
            </a:r>
            <a:r>
              <a:rPr lang="en-US" sz="2800" dirty="0" smtClean="0"/>
              <a:t>:</a:t>
            </a:r>
            <a:endParaRPr lang="en-US" sz="3000" dirty="0" smtClean="0"/>
          </a:p>
          <a:p>
            <a:pPr lvl="1" algn="justLow"/>
            <a:endParaRPr lang="en-US" sz="1200" dirty="0" smtClean="0"/>
          </a:p>
          <a:p>
            <a:pPr lvl="1" algn="justLow"/>
            <a:r>
              <a:rPr lang="en-US" dirty="0" smtClean="0"/>
              <a:t> </a:t>
            </a:r>
            <a:r>
              <a:rPr lang="en-US" sz="2400" dirty="0" smtClean="0"/>
              <a:t>Bilateral </a:t>
            </a:r>
            <a:r>
              <a:rPr lang="en-US" sz="2400" dirty="0" err="1" smtClean="0"/>
              <a:t>adrenalectomy</a:t>
            </a:r>
            <a:r>
              <a:rPr lang="en-US" sz="2400" dirty="0" smtClean="0"/>
              <a:t>.</a:t>
            </a:r>
          </a:p>
          <a:p>
            <a:pPr lvl="1" algn="justLow"/>
            <a:endParaRPr lang="en-US" sz="1600" dirty="0" smtClean="0"/>
          </a:p>
          <a:p>
            <a:pPr lvl="1" algn="justLow"/>
            <a:r>
              <a:rPr lang="en-US" sz="2400" dirty="0" smtClean="0"/>
              <a:t> Bilateral cortical-sparing </a:t>
            </a:r>
            <a:r>
              <a:rPr lang="en-US" sz="2400" dirty="0" err="1" smtClean="0"/>
              <a:t>adrenalectomy</a:t>
            </a:r>
            <a:r>
              <a:rPr lang="en-US" sz="2400" dirty="0" smtClean="0"/>
              <a:t>.</a:t>
            </a:r>
          </a:p>
          <a:p>
            <a:pPr lvl="1" algn="justLow">
              <a:buNone/>
            </a:pPr>
            <a:r>
              <a:rPr lang="en-US" sz="2400" dirty="0" smtClean="0"/>
              <a:t> </a:t>
            </a:r>
          </a:p>
          <a:p>
            <a:pPr lvl="1" algn="justLow"/>
            <a:r>
              <a:rPr lang="en-US" sz="2400" dirty="0" smtClean="0"/>
              <a:t>Unilateral cortical-sparing </a:t>
            </a:r>
            <a:r>
              <a:rPr lang="en-US" sz="2400" dirty="0" err="1" smtClean="0"/>
              <a:t>adrenalectomy</a:t>
            </a:r>
            <a:r>
              <a:rPr lang="en-US" sz="2400" dirty="0" smtClean="0"/>
              <a:t> of a sole remaining adrenal gland.</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rPr>
              <a:t>Recommendation</a:t>
            </a:r>
          </a:p>
        </p:txBody>
      </p:sp>
      <p:sp>
        <p:nvSpPr>
          <p:cNvPr id="3" name="Content Placeholder 2"/>
          <p:cNvSpPr>
            <a:spLocks noGrp="1"/>
          </p:cNvSpPr>
          <p:nvPr>
            <p:ph idx="1"/>
          </p:nvPr>
        </p:nvSpPr>
        <p:spPr>
          <a:xfrm>
            <a:off x="457200" y="1646237"/>
            <a:ext cx="8229600" cy="4525963"/>
          </a:xfrm>
        </p:spPr>
        <p:txBody>
          <a:bodyPr/>
          <a:lstStyle/>
          <a:p>
            <a:pPr algn="justLow"/>
            <a:r>
              <a:rPr lang="en-US" sz="2400" dirty="0" smtClean="0">
                <a:solidFill>
                  <a:srgbClr val="FFC000"/>
                </a:solidFill>
              </a:rPr>
              <a:t>(</a:t>
            </a:r>
            <a:r>
              <a:rPr lang="en-US" sz="2400" b="1" dirty="0" smtClean="0">
                <a:solidFill>
                  <a:srgbClr val="FFC000"/>
                </a:solidFill>
              </a:rPr>
              <a:t>2QQEE) </a:t>
            </a:r>
            <a:r>
              <a:rPr lang="en-US" sz="2400" dirty="0" smtClean="0"/>
              <a:t>We suggest measuring </a:t>
            </a:r>
            <a:r>
              <a:rPr lang="en-US" sz="2400" dirty="0" smtClean="0">
                <a:solidFill>
                  <a:srgbClr val="FFC000"/>
                </a:solidFill>
              </a:rPr>
              <a:t>plasma or urine levels of </a:t>
            </a:r>
            <a:r>
              <a:rPr lang="en-US" sz="2400" dirty="0" err="1" smtClean="0">
                <a:solidFill>
                  <a:srgbClr val="FFC000"/>
                </a:solidFill>
              </a:rPr>
              <a:t>metanephrines</a:t>
            </a:r>
            <a:r>
              <a:rPr lang="en-US" sz="2400" dirty="0" smtClean="0">
                <a:solidFill>
                  <a:srgbClr val="FFC000"/>
                </a:solidFill>
              </a:rPr>
              <a:t> </a:t>
            </a:r>
            <a:r>
              <a:rPr lang="en-US" sz="2400" dirty="0" smtClean="0"/>
              <a:t>on follow-up to diagnose persistent disease.</a:t>
            </a:r>
          </a:p>
          <a:p>
            <a:pPr algn="justLow"/>
            <a:endParaRPr lang="en-US" sz="800" dirty="0" smtClean="0"/>
          </a:p>
          <a:p>
            <a:pPr algn="justLow"/>
            <a:endParaRPr lang="en-US" sz="800" dirty="0" smtClean="0"/>
          </a:p>
          <a:p>
            <a:pPr algn="justLow"/>
            <a:r>
              <a:rPr lang="en-US" sz="2400" dirty="0" smtClean="0"/>
              <a:t>We suggest lifelong </a:t>
            </a:r>
            <a:r>
              <a:rPr lang="en-US" sz="2400" dirty="0" smtClean="0">
                <a:solidFill>
                  <a:srgbClr val="FFC000"/>
                </a:solidFill>
              </a:rPr>
              <a:t>annual</a:t>
            </a:r>
            <a:r>
              <a:rPr lang="en-US" sz="2400" dirty="0" smtClean="0"/>
              <a:t> biochemical testing to assess for</a:t>
            </a:r>
          </a:p>
          <a:p>
            <a:pPr algn="justLow"/>
            <a:endParaRPr lang="en-US" sz="800" dirty="0" smtClean="0"/>
          </a:p>
          <a:p>
            <a:pPr lvl="1" algn="justLow"/>
            <a:r>
              <a:rPr lang="en-US" sz="2400" dirty="0" smtClean="0"/>
              <a:t> </a:t>
            </a:r>
            <a:r>
              <a:rPr lang="en-US" sz="2200" dirty="0" smtClean="0"/>
              <a:t>Recurrent </a:t>
            </a:r>
          </a:p>
          <a:p>
            <a:pPr lvl="1" algn="justLow"/>
            <a:endParaRPr lang="en-US" sz="800" dirty="0" smtClean="0"/>
          </a:p>
          <a:p>
            <a:pPr lvl="1" algn="justLow"/>
            <a:r>
              <a:rPr lang="en-US" sz="2200" dirty="0" smtClean="0"/>
              <a:t> Metastatic disease. </a:t>
            </a:r>
          </a:p>
          <a:p>
            <a:pPr lvl="1" algn="justLow"/>
            <a:endParaRPr lang="en-US" sz="800" dirty="0" smtClean="0"/>
          </a:p>
          <a:p>
            <a:pPr algn="justLow"/>
            <a:endParaRPr lang="en-US" sz="800" dirty="0" smtClean="0"/>
          </a:p>
          <a:p>
            <a:pPr algn="justLow"/>
            <a:r>
              <a:rPr lang="en-US" sz="2800" b="1" dirty="0" smtClean="0">
                <a:solidFill>
                  <a:srgbClr val="FFC000"/>
                </a:solidFill>
              </a:rPr>
              <a:t>Remark</a:t>
            </a:r>
            <a:r>
              <a:rPr lang="en-US" sz="2400" dirty="0" smtClean="0"/>
              <a:t> To document successful tumor removal, biochemical testing should be performed upon recovery of the patient from surgery (2–4 wk after surgery).</a:t>
            </a:r>
          </a:p>
          <a:p>
            <a:pPr algn="justLow"/>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FFC000"/>
                </a:solidFill>
              </a:rPr>
              <a:t>Definition of </a:t>
            </a:r>
            <a:r>
              <a:rPr lang="en-US" sz="2800" dirty="0" err="1" smtClean="0">
                <a:solidFill>
                  <a:srgbClr val="FFC000"/>
                </a:solidFill>
              </a:rPr>
              <a:t>pheochromocytoma</a:t>
            </a:r>
            <a:r>
              <a:rPr lang="en-US" sz="2800" dirty="0" smtClean="0">
                <a:solidFill>
                  <a:srgbClr val="FFC000"/>
                </a:solidFill>
              </a:rPr>
              <a:t> and</a:t>
            </a:r>
            <a:br>
              <a:rPr lang="en-US" sz="2800" dirty="0" smtClean="0">
                <a:solidFill>
                  <a:srgbClr val="FFC000"/>
                </a:solidFill>
              </a:rPr>
            </a:br>
            <a:r>
              <a:rPr lang="en-US" sz="2800" dirty="0" err="1" smtClean="0">
                <a:solidFill>
                  <a:srgbClr val="FFC000"/>
                </a:solidFill>
              </a:rPr>
              <a:t>paraganglioma</a:t>
            </a:r>
            <a:r>
              <a:rPr lang="en-US" sz="2800" dirty="0" smtClean="0">
                <a:solidFill>
                  <a:srgbClr val="FFC000"/>
                </a:solidFill>
              </a:rPr>
              <a:t> (PPGL)</a:t>
            </a:r>
            <a:endParaRPr lang="en-US" sz="28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09600" y="1524001"/>
            <a:ext cx="7848600" cy="4724400"/>
          </a:xfrm>
        </p:spPr>
        <p:txBody>
          <a:bodyPr>
            <a:noAutofit/>
          </a:bodyPr>
          <a:lstStyle/>
          <a:p>
            <a:pPr algn="justLow"/>
            <a:r>
              <a:rPr lang="en-US" sz="2200" dirty="0" err="1" smtClean="0">
                <a:solidFill>
                  <a:srgbClr val="FFC000"/>
                </a:solidFill>
              </a:rPr>
              <a:t>Pheochromocytoma</a:t>
            </a:r>
            <a:r>
              <a:rPr lang="en-US" sz="2200" dirty="0" smtClean="0"/>
              <a:t> </a:t>
            </a:r>
          </a:p>
          <a:p>
            <a:pPr lvl="1" algn="justLow"/>
            <a:r>
              <a:rPr lang="en-US" sz="2000" dirty="0" smtClean="0"/>
              <a:t>Tumor arising from </a:t>
            </a:r>
            <a:r>
              <a:rPr lang="en-US" sz="2000" dirty="0" err="1" smtClean="0"/>
              <a:t>adrenomedullary</a:t>
            </a:r>
            <a:r>
              <a:rPr lang="en-US" sz="2000" dirty="0" smtClean="0"/>
              <a:t> </a:t>
            </a:r>
            <a:r>
              <a:rPr lang="en-US" sz="2000" dirty="0" err="1" smtClean="0"/>
              <a:t>chromaffin</a:t>
            </a:r>
            <a:r>
              <a:rPr lang="en-US" sz="2000" dirty="0" smtClean="0"/>
              <a:t> cells.</a:t>
            </a:r>
          </a:p>
          <a:p>
            <a:pPr lvl="1" algn="justLow"/>
            <a:r>
              <a:rPr lang="en-US" sz="2000" dirty="0" smtClean="0"/>
              <a:t>Commonly produces one or more </a:t>
            </a:r>
            <a:r>
              <a:rPr lang="en-US" sz="2000" dirty="0" err="1" smtClean="0"/>
              <a:t>catecholamines</a:t>
            </a:r>
            <a:r>
              <a:rPr lang="en-US" sz="2000" dirty="0" smtClean="0"/>
              <a:t>: E,NE, and dopamine.</a:t>
            </a:r>
          </a:p>
          <a:p>
            <a:pPr lvl="1" algn="justLow"/>
            <a:r>
              <a:rPr lang="en-US" sz="2000" dirty="0" smtClean="0"/>
              <a:t> Rarely, these tumors are biochemically silent.</a:t>
            </a:r>
          </a:p>
          <a:p>
            <a:pPr algn="justLow"/>
            <a:r>
              <a:rPr lang="en-US" sz="2200" dirty="0" err="1" smtClean="0">
                <a:solidFill>
                  <a:srgbClr val="FFC000"/>
                </a:solidFill>
              </a:rPr>
              <a:t>Paraganglioma</a:t>
            </a:r>
            <a:r>
              <a:rPr lang="en-US" sz="2200" dirty="0" smtClean="0">
                <a:solidFill>
                  <a:srgbClr val="FFC000"/>
                </a:solidFill>
              </a:rPr>
              <a:t> </a:t>
            </a:r>
            <a:endParaRPr lang="en-US" sz="2200" dirty="0" smtClean="0"/>
          </a:p>
          <a:p>
            <a:pPr lvl="1" algn="justLow"/>
            <a:r>
              <a:rPr lang="en-US" sz="2000" dirty="0" smtClean="0"/>
              <a:t>Tumor derived from extra-adrenal </a:t>
            </a:r>
            <a:r>
              <a:rPr lang="en-US" sz="2000" dirty="0" err="1" smtClean="0"/>
              <a:t>chromaffin</a:t>
            </a:r>
            <a:r>
              <a:rPr lang="en-US" sz="2000" dirty="0" smtClean="0"/>
              <a:t> cells of the sympathetic </a:t>
            </a:r>
            <a:r>
              <a:rPr lang="en-US" sz="2000" dirty="0" err="1" smtClean="0"/>
              <a:t>paravertebral</a:t>
            </a:r>
            <a:r>
              <a:rPr lang="en-US" sz="2000" dirty="0" smtClean="0"/>
              <a:t> ganglia of thorax, abdomen, and pelvis. </a:t>
            </a:r>
          </a:p>
          <a:p>
            <a:pPr lvl="1" algn="justLow"/>
            <a:r>
              <a:rPr lang="en-US" sz="2000" dirty="0" err="1" smtClean="0"/>
              <a:t>Paragangliomas</a:t>
            </a:r>
            <a:r>
              <a:rPr lang="en-US" sz="2000" dirty="0" smtClean="0"/>
              <a:t> also arise from parasympathetic ganglia located along the </a:t>
            </a:r>
            <a:r>
              <a:rPr lang="en-US" sz="2000" dirty="0" err="1" smtClean="0"/>
              <a:t>glossopharyngeal</a:t>
            </a:r>
            <a:r>
              <a:rPr lang="en-US" sz="2000" dirty="0" smtClean="0"/>
              <a:t> and </a:t>
            </a:r>
            <a:r>
              <a:rPr lang="en-US" sz="2000" dirty="0" err="1" smtClean="0"/>
              <a:t>vagal</a:t>
            </a:r>
            <a:r>
              <a:rPr lang="en-US" sz="2000" dirty="0" smtClean="0"/>
              <a:t> nerves in the neck and at the base of the skull; these do not produce </a:t>
            </a:r>
            <a:r>
              <a:rPr lang="en-US" sz="2000" dirty="0" err="1" smtClean="0"/>
              <a:t>catecholamines</a:t>
            </a:r>
            <a:r>
              <a:rPr lang="en-US" sz="2000" dirty="0" smtClean="0"/>
              <a:t>.</a:t>
            </a:r>
          </a:p>
          <a:p>
            <a:pPr lvl="1" algn="justLow"/>
            <a:endParaRPr lang="en-US" sz="800" dirty="0" smtClean="0"/>
          </a:p>
          <a:p>
            <a:pPr algn="justLow"/>
            <a:r>
              <a:rPr lang="en-US" sz="2000" dirty="0" smtClean="0"/>
              <a:t>About 80 to 85% of </a:t>
            </a:r>
            <a:r>
              <a:rPr lang="en-US" sz="2000" dirty="0" err="1" smtClean="0"/>
              <a:t>chromaffin</a:t>
            </a:r>
            <a:r>
              <a:rPr lang="en-US" sz="2000" dirty="0" smtClean="0"/>
              <a:t>-cell tumors are </a:t>
            </a:r>
            <a:r>
              <a:rPr lang="en-US" sz="2000" dirty="0" err="1" smtClean="0"/>
              <a:t>pheochromocytomas</a:t>
            </a:r>
            <a:r>
              <a:rPr lang="en-US" sz="2000" dirty="0" smtClean="0"/>
              <a:t>, whereas 15 to20%are </a:t>
            </a:r>
            <a:r>
              <a:rPr lang="en-US" sz="2000" dirty="0" err="1" smtClean="0"/>
              <a:t>paragangliomas</a:t>
            </a:r>
            <a:r>
              <a:rPr lang="en-US" sz="2000" dirty="0" smtClean="0"/>
              <a:t> . Together they will be referred to here as PPGL.</a:t>
            </a:r>
          </a:p>
        </p:txBody>
      </p:sp>
      <p:sp>
        <p:nvSpPr>
          <p:cNvPr id="5" name="Slide Number Placeholder 4"/>
          <p:cNvSpPr>
            <a:spLocks noGrp="1"/>
          </p:cNvSpPr>
          <p:nvPr>
            <p:ph type="sldNum" sz="quarter" idx="11"/>
          </p:nvPr>
        </p:nvSpPr>
        <p:spPr/>
        <p:txBody>
          <a:bodyPr/>
          <a:lstStyle/>
          <a:p>
            <a:fld id="{562884D3-3038-4A0F-94D2-1F9DAA8B7DE6}"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676400"/>
          </a:xfrm>
        </p:spPr>
        <p:txBody>
          <a:bodyPr/>
          <a:lstStyle/>
          <a:p>
            <a:r>
              <a:rPr lang="en-US" sz="4000" dirty="0" smtClean="0">
                <a:solidFill>
                  <a:srgbClr val="FFC000"/>
                </a:solidFill>
              </a:rPr>
              <a:t>Recommendation Surgery</a:t>
            </a:r>
            <a:endParaRPr lang="en-US" sz="4000" dirty="0">
              <a:solidFill>
                <a:srgbClr val="FFC000"/>
              </a:solidFill>
            </a:endParaRPr>
          </a:p>
        </p:txBody>
      </p:sp>
      <p:sp>
        <p:nvSpPr>
          <p:cNvPr id="3" name="Content Placeholder 2"/>
          <p:cNvSpPr>
            <a:spLocks noGrp="1"/>
          </p:cNvSpPr>
          <p:nvPr>
            <p:ph idx="1"/>
          </p:nvPr>
        </p:nvSpPr>
        <p:spPr>
          <a:xfrm>
            <a:off x="762000" y="1143000"/>
            <a:ext cx="7162800" cy="4906963"/>
          </a:xfrm>
        </p:spPr>
        <p:txBody>
          <a:bodyPr/>
          <a:lstStyle/>
          <a:p>
            <a:pPr algn="justLow"/>
            <a:r>
              <a:rPr lang="en-US" sz="2400" dirty="0" smtClean="0">
                <a:solidFill>
                  <a:srgbClr val="FFC000"/>
                </a:solidFill>
              </a:rPr>
              <a:t>(</a:t>
            </a:r>
            <a:r>
              <a:rPr lang="en-US" sz="2400" b="1" dirty="0" smtClean="0">
                <a:solidFill>
                  <a:srgbClr val="FFC000"/>
                </a:solidFill>
              </a:rPr>
              <a:t>1QQEE)</a:t>
            </a:r>
            <a:r>
              <a:rPr lang="en-US" sz="2400" dirty="0" smtClean="0"/>
              <a:t>We recommend</a:t>
            </a:r>
            <a:r>
              <a:rPr lang="en-US" sz="2400" dirty="0" smtClean="0">
                <a:solidFill>
                  <a:srgbClr val="FFC000"/>
                </a:solidFill>
              </a:rPr>
              <a:t> minimally </a:t>
            </a:r>
            <a:r>
              <a:rPr lang="en-US" sz="2400" dirty="0" smtClean="0"/>
              <a:t>invasive </a:t>
            </a:r>
            <a:r>
              <a:rPr lang="en-US" sz="2400" dirty="0" err="1" smtClean="0"/>
              <a:t>adrenalectomy</a:t>
            </a:r>
            <a:r>
              <a:rPr lang="en-US" sz="2400" dirty="0" smtClean="0"/>
              <a:t> (laparoscopic) for most adrenal </a:t>
            </a:r>
            <a:r>
              <a:rPr lang="en-US" sz="2400" dirty="0" err="1" smtClean="0"/>
              <a:t>pheochromocytomas</a:t>
            </a:r>
            <a:r>
              <a:rPr lang="en-US" sz="2400" dirty="0" smtClean="0"/>
              <a:t>. </a:t>
            </a:r>
          </a:p>
          <a:p>
            <a:pPr algn="justLow"/>
            <a:endParaRPr lang="en-US" sz="800" dirty="0" smtClean="0"/>
          </a:p>
          <a:p>
            <a:pPr algn="justLow"/>
            <a:r>
              <a:rPr lang="en-US" sz="2400" dirty="0" smtClean="0">
                <a:solidFill>
                  <a:srgbClr val="FFC000"/>
                </a:solidFill>
              </a:rPr>
              <a:t>(</a:t>
            </a:r>
            <a:r>
              <a:rPr lang="en-US" sz="2400" b="1" dirty="0" smtClean="0">
                <a:solidFill>
                  <a:srgbClr val="FFC000"/>
                </a:solidFill>
              </a:rPr>
              <a:t>1QEEE)</a:t>
            </a:r>
            <a:r>
              <a:rPr lang="en-US" sz="2400" dirty="0" smtClean="0"/>
              <a:t>We recommend </a:t>
            </a:r>
            <a:r>
              <a:rPr lang="en-US" sz="2400" dirty="0" smtClean="0">
                <a:solidFill>
                  <a:srgbClr val="FFC000"/>
                </a:solidFill>
              </a:rPr>
              <a:t>open</a:t>
            </a:r>
            <a:r>
              <a:rPr lang="en-US" sz="2400" dirty="0" smtClean="0"/>
              <a:t> resection for</a:t>
            </a:r>
          </a:p>
          <a:p>
            <a:pPr algn="justLow"/>
            <a:endParaRPr lang="en-US" sz="400" dirty="0" smtClean="0"/>
          </a:p>
          <a:p>
            <a:pPr lvl="1" algn="justLow"/>
            <a:r>
              <a:rPr lang="en-US" sz="2400" dirty="0" smtClean="0"/>
              <a:t> </a:t>
            </a:r>
            <a:r>
              <a:rPr lang="en-US" sz="2200" dirty="0" smtClean="0"/>
              <a:t>Large ( &gt;6 cm) </a:t>
            </a:r>
          </a:p>
          <a:p>
            <a:pPr lvl="1" algn="justLow"/>
            <a:endParaRPr lang="en-US" sz="800" dirty="0" smtClean="0"/>
          </a:p>
          <a:p>
            <a:pPr lvl="1" algn="justLow"/>
            <a:r>
              <a:rPr lang="en-US" sz="2200" dirty="0" smtClean="0"/>
              <a:t> Invasive </a:t>
            </a:r>
            <a:r>
              <a:rPr lang="en-US" sz="2200" dirty="0" err="1" smtClean="0"/>
              <a:t>pheochromocytomas</a:t>
            </a:r>
            <a:r>
              <a:rPr lang="en-US" sz="2200" dirty="0" smtClean="0"/>
              <a:t> to ensure </a:t>
            </a:r>
            <a:r>
              <a:rPr lang="en-US" sz="2200" dirty="0" smtClean="0">
                <a:solidFill>
                  <a:srgbClr val="FFC000"/>
                </a:solidFill>
              </a:rPr>
              <a:t>complete</a:t>
            </a:r>
            <a:r>
              <a:rPr lang="en-US" sz="2200" dirty="0" smtClean="0"/>
              <a:t> tumor resection, prevent tumor </a:t>
            </a:r>
            <a:r>
              <a:rPr lang="en-US" sz="2200" dirty="0" smtClean="0">
                <a:solidFill>
                  <a:srgbClr val="FFC000"/>
                </a:solidFill>
              </a:rPr>
              <a:t>rupture</a:t>
            </a:r>
            <a:r>
              <a:rPr lang="en-US" sz="2200" dirty="0" smtClean="0"/>
              <a:t>, and avoid local </a:t>
            </a:r>
            <a:r>
              <a:rPr lang="en-US" sz="2200" dirty="0" smtClean="0">
                <a:solidFill>
                  <a:srgbClr val="FFC000"/>
                </a:solidFill>
              </a:rPr>
              <a:t>recurrence</a:t>
            </a:r>
            <a:r>
              <a:rPr lang="en-US" sz="2200" dirty="0" smtClean="0"/>
              <a:t>. </a:t>
            </a:r>
          </a:p>
          <a:p>
            <a:pPr lvl="1" algn="justLow"/>
            <a:endParaRPr lang="en-US" sz="800" dirty="0" smtClean="0"/>
          </a:p>
          <a:p>
            <a:pPr algn="justLow"/>
            <a:r>
              <a:rPr lang="en-US" sz="2400" dirty="0" smtClean="0">
                <a:solidFill>
                  <a:srgbClr val="FFC000"/>
                </a:solidFill>
              </a:rPr>
              <a:t>(</a:t>
            </a:r>
            <a:r>
              <a:rPr lang="en-US" sz="2400" b="1" dirty="0" smtClean="0">
                <a:solidFill>
                  <a:srgbClr val="FFC000"/>
                </a:solidFill>
              </a:rPr>
              <a:t>2QEEE)</a:t>
            </a:r>
            <a:r>
              <a:rPr lang="en-US" sz="2400" dirty="0" smtClean="0"/>
              <a:t>We suggest </a:t>
            </a:r>
            <a:r>
              <a:rPr lang="en-US" sz="2400" dirty="0" smtClean="0">
                <a:solidFill>
                  <a:srgbClr val="FFC000"/>
                </a:solidFill>
              </a:rPr>
              <a:t>open</a:t>
            </a:r>
            <a:r>
              <a:rPr lang="en-US" sz="2400" dirty="0" smtClean="0"/>
              <a:t> resection for </a:t>
            </a:r>
            <a:r>
              <a:rPr lang="en-US" sz="2400" dirty="0" err="1" smtClean="0"/>
              <a:t>paragangliomas</a:t>
            </a:r>
            <a:r>
              <a:rPr lang="en-US" sz="2400" dirty="0" smtClean="0"/>
              <a:t>, but </a:t>
            </a:r>
            <a:r>
              <a:rPr lang="en-US" sz="2400" dirty="0" smtClean="0">
                <a:solidFill>
                  <a:srgbClr val="FFC000"/>
                </a:solidFill>
              </a:rPr>
              <a:t>laparoscopic </a:t>
            </a:r>
            <a:r>
              <a:rPr lang="en-US" sz="2400" dirty="0" smtClean="0"/>
              <a:t>resection can be performed for</a:t>
            </a:r>
          </a:p>
          <a:p>
            <a:pPr lvl="1" algn="justLow"/>
            <a:r>
              <a:rPr lang="en-US" sz="2400" dirty="0" smtClean="0"/>
              <a:t> </a:t>
            </a:r>
            <a:r>
              <a:rPr lang="en-US" sz="2200" dirty="0" smtClean="0"/>
              <a:t>Small, noninvasive </a:t>
            </a:r>
            <a:r>
              <a:rPr lang="en-US" sz="2200" dirty="0" err="1" smtClean="0"/>
              <a:t>paragangliomas</a:t>
            </a:r>
            <a:r>
              <a:rPr lang="en-US" sz="2200" dirty="0" smtClean="0"/>
              <a:t> in surgically favorable locations.</a:t>
            </a:r>
          </a:p>
          <a:p>
            <a:pPr algn="justLow"/>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FFC000"/>
                </a:solidFill>
              </a:rPr>
              <a:t>Evidence</a:t>
            </a:r>
            <a:endParaRPr lang="en-US" dirty="0">
              <a:solidFill>
                <a:srgbClr val="FFC000"/>
              </a:solidFill>
            </a:endParaRPr>
          </a:p>
        </p:txBody>
      </p:sp>
      <p:sp>
        <p:nvSpPr>
          <p:cNvPr id="3" name="Content Placeholder 2"/>
          <p:cNvSpPr>
            <a:spLocks noGrp="1"/>
          </p:cNvSpPr>
          <p:nvPr>
            <p:ph idx="1"/>
          </p:nvPr>
        </p:nvSpPr>
        <p:spPr>
          <a:xfrm>
            <a:off x="457200" y="1447800"/>
            <a:ext cx="8229600" cy="4800600"/>
          </a:xfrm>
        </p:spPr>
        <p:txBody>
          <a:bodyPr/>
          <a:lstStyle/>
          <a:p>
            <a:r>
              <a:rPr lang="en-US" sz="2800" dirty="0" smtClean="0"/>
              <a:t>Laparoscopic </a:t>
            </a:r>
            <a:r>
              <a:rPr lang="en-US" sz="2800" dirty="0" err="1" smtClean="0"/>
              <a:t>adrenalectomy</a:t>
            </a:r>
            <a:endParaRPr lang="en-US" sz="2800" dirty="0" smtClean="0"/>
          </a:p>
          <a:p>
            <a:endParaRPr lang="en-US" sz="800" dirty="0" smtClean="0"/>
          </a:p>
          <a:p>
            <a:pPr lvl="1"/>
            <a:r>
              <a:rPr lang="en-US" sz="2400" dirty="0" smtClean="0"/>
              <a:t>Mortality rate is about 1%</a:t>
            </a:r>
          </a:p>
          <a:p>
            <a:pPr lvl="1"/>
            <a:endParaRPr lang="en-US" sz="800" dirty="0" smtClean="0"/>
          </a:p>
          <a:p>
            <a:pPr lvl="1" algn="justLow"/>
            <a:r>
              <a:rPr lang="en-US" sz="2400" dirty="0" smtClean="0"/>
              <a:t>Conversion rate and transfusion rate are about 5% (rate of conversion to open resection is influenced by</a:t>
            </a:r>
          </a:p>
          <a:p>
            <a:pPr lvl="1" algn="justLow"/>
            <a:endParaRPr lang="en-US" sz="800" dirty="0" smtClean="0"/>
          </a:p>
          <a:p>
            <a:pPr lvl="2"/>
            <a:r>
              <a:rPr lang="en-US" sz="2000" dirty="0" smtClean="0"/>
              <a:t> </a:t>
            </a:r>
            <a:r>
              <a:rPr lang="en-US" sz="2200" dirty="0" smtClean="0"/>
              <a:t>Tumor size </a:t>
            </a:r>
          </a:p>
          <a:p>
            <a:pPr lvl="2"/>
            <a:r>
              <a:rPr lang="en-US" sz="2200" dirty="0" smtClean="0"/>
              <a:t> Surgeon experience</a:t>
            </a:r>
          </a:p>
          <a:p>
            <a:pPr lvl="2"/>
            <a:endParaRPr lang="en-US" sz="800" dirty="0" smtClean="0"/>
          </a:p>
          <a:p>
            <a:r>
              <a:rPr lang="en-US" sz="2800" dirty="0" err="1" smtClean="0"/>
              <a:t>Paragangliomas</a:t>
            </a:r>
            <a:endParaRPr lang="en-US" sz="2800" dirty="0" smtClean="0"/>
          </a:p>
          <a:p>
            <a:pPr lvl="1"/>
            <a:endParaRPr lang="en-US" sz="800" dirty="0" smtClean="0"/>
          </a:p>
          <a:p>
            <a:pPr lvl="1"/>
            <a:r>
              <a:rPr lang="en-US" sz="2400" dirty="0" smtClean="0"/>
              <a:t>More likely to be malignant </a:t>
            </a:r>
          </a:p>
          <a:p>
            <a:pPr lvl="1"/>
            <a:endParaRPr lang="en-US" sz="800" dirty="0" smtClean="0"/>
          </a:p>
          <a:p>
            <a:pPr lvl="1"/>
            <a:r>
              <a:rPr lang="en-US" sz="2400" dirty="0" smtClean="0"/>
              <a:t>Frequently found in areas difficult </a:t>
            </a:r>
            <a:r>
              <a:rPr lang="en-US" sz="2400" dirty="0" err="1" smtClean="0"/>
              <a:t>fo</a:t>
            </a:r>
            <a:r>
              <a:rPr lang="en-US" sz="2400" dirty="0" smtClean="0"/>
              <a:t> laparoscopic resection </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rPr>
              <a:t>Remarks</a:t>
            </a:r>
            <a:endParaRPr lang="en-US" sz="4000" dirty="0">
              <a:solidFill>
                <a:srgbClr val="FFC000"/>
              </a:solidFill>
            </a:endParaRPr>
          </a:p>
        </p:txBody>
      </p:sp>
      <p:sp>
        <p:nvSpPr>
          <p:cNvPr id="3" name="Content Placeholder 2"/>
          <p:cNvSpPr>
            <a:spLocks noGrp="1"/>
          </p:cNvSpPr>
          <p:nvPr>
            <p:ph idx="1"/>
          </p:nvPr>
        </p:nvSpPr>
        <p:spPr>
          <a:xfrm>
            <a:off x="914400" y="1722437"/>
            <a:ext cx="6934200" cy="4525963"/>
          </a:xfrm>
        </p:spPr>
        <p:txBody>
          <a:bodyPr/>
          <a:lstStyle/>
          <a:p>
            <a:pPr algn="justLow"/>
            <a:r>
              <a:rPr lang="en-US" sz="2400" dirty="0" err="1" smtClean="0"/>
              <a:t>Paragangliomas</a:t>
            </a:r>
            <a:r>
              <a:rPr lang="en-US" sz="2400" dirty="0" smtClean="0"/>
              <a:t> are more likely than </a:t>
            </a:r>
            <a:r>
              <a:rPr lang="en-US" sz="2400" dirty="0" err="1" smtClean="0"/>
              <a:t>pheochromocytomas</a:t>
            </a:r>
            <a:r>
              <a:rPr lang="en-US" sz="2400" dirty="0" smtClean="0"/>
              <a:t> to require </a:t>
            </a:r>
            <a:r>
              <a:rPr lang="en-US" sz="2400" dirty="0" smtClean="0">
                <a:solidFill>
                  <a:srgbClr val="FFC000"/>
                </a:solidFill>
              </a:rPr>
              <a:t>open</a:t>
            </a:r>
            <a:r>
              <a:rPr lang="en-US" sz="2400" dirty="0" smtClean="0"/>
              <a:t> resection.</a:t>
            </a:r>
          </a:p>
          <a:p>
            <a:pPr algn="justLow">
              <a:buNone/>
            </a:pPr>
            <a:endParaRPr lang="en-US" sz="1400" dirty="0" smtClean="0"/>
          </a:p>
          <a:p>
            <a:pPr algn="justLow"/>
            <a:r>
              <a:rPr lang="en-US" sz="2400" dirty="0" smtClean="0"/>
              <a:t> Laparoscopic </a:t>
            </a:r>
            <a:r>
              <a:rPr lang="en-US" sz="2400" dirty="0" err="1" smtClean="0"/>
              <a:t>adrenalectomy</a:t>
            </a:r>
            <a:r>
              <a:rPr lang="en-US" sz="2400" dirty="0" smtClean="0"/>
              <a:t> can be performed</a:t>
            </a:r>
          </a:p>
          <a:p>
            <a:pPr lvl="1" algn="justLow"/>
            <a:endParaRPr lang="en-US" sz="800" dirty="0" smtClean="0"/>
          </a:p>
          <a:p>
            <a:pPr lvl="1" algn="justLow"/>
            <a:r>
              <a:rPr lang="en-US" sz="2200" dirty="0" err="1" smtClean="0"/>
              <a:t>Transperitoneally</a:t>
            </a:r>
            <a:r>
              <a:rPr lang="en-US" sz="2200" dirty="0" smtClean="0"/>
              <a:t>  </a:t>
            </a:r>
          </a:p>
          <a:p>
            <a:pPr lvl="1" algn="justLow"/>
            <a:r>
              <a:rPr lang="en-US" sz="2200" dirty="0" err="1" smtClean="0"/>
              <a:t>Retroperitoneally</a:t>
            </a:r>
            <a:endParaRPr lang="en-US" sz="2200" dirty="0" smtClean="0"/>
          </a:p>
          <a:p>
            <a:pPr lvl="1" algn="justLow"/>
            <a:endParaRPr lang="en-US" sz="1400" dirty="0" smtClean="0"/>
          </a:p>
          <a:p>
            <a:pPr algn="justLow"/>
            <a:r>
              <a:rPr lang="en-US" sz="2400" dirty="0" smtClean="0">
                <a:solidFill>
                  <a:srgbClr val="FFC000"/>
                </a:solidFill>
              </a:rPr>
              <a:t>Seeding </a:t>
            </a:r>
            <a:r>
              <a:rPr lang="en-US" sz="2400" dirty="0" smtClean="0"/>
              <a:t>and </a:t>
            </a:r>
            <a:r>
              <a:rPr lang="en-US" sz="2400" dirty="0" smtClean="0">
                <a:solidFill>
                  <a:srgbClr val="FFC000"/>
                </a:solidFill>
              </a:rPr>
              <a:t>recurrence</a:t>
            </a:r>
            <a:r>
              <a:rPr lang="en-US" sz="2400" dirty="0" smtClean="0"/>
              <a:t> of tumors in the adrenal bed or throughout the abdominal cavity can occur if </a:t>
            </a:r>
          </a:p>
          <a:p>
            <a:pPr lvl="1" algn="justLow"/>
            <a:endParaRPr lang="en-US" sz="800" dirty="0" smtClean="0"/>
          </a:p>
          <a:p>
            <a:pPr lvl="1" algn="justLow"/>
            <a:r>
              <a:rPr lang="en-US" sz="2200" dirty="0" err="1" smtClean="0"/>
              <a:t>Pheochromocytomas</a:t>
            </a:r>
            <a:r>
              <a:rPr lang="en-US" sz="2200" dirty="0" smtClean="0"/>
              <a:t> </a:t>
            </a:r>
            <a:r>
              <a:rPr lang="en-US" sz="2200" dirty="0" smtClean="0">
                <a:solidFill>
                  <a:srgbClr val="FFC000"/>
                </a:solidFill>
              </a:rPr>
              <a:t>are fractured </a:t>
            </a:r>
            <a:r>
              <a:rPr lang="en-US" sz="2200" dirty="0" smtClean="0"/>
              <a:t>during dissection</a:t>
            </a:r>
          </a:p>
          <a:p>
            <a:pPr algn="justLow"/>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solidFill>
                  <a:srgbClr val="FFC000"/>
                </a:solidFill>
              </a:rPr>
              <a:t>Recommendation</a:t>
            </a:r>
            <a:endParaRPr lang="en-US" sz="4000" dirty="0">
              <a:solidFill>
                <a:srgbClr val="FFC000"/>
              </a:solidFill>
            </a:endParaRPr>
          </a:p>
        </p:txBody>
      </p:sp>
      <p:sp>
        <p:nvSpPr>
          <p:cNvPr id="3" name="Content Placeholder 2"/>
          <p:cNvSpPr>
            <a:spLocks noGrp="1"/>
          </p:cNvSpPr>
          <p:nvPr>
            <p:ph idx="1"/>
          </p:nvPr>
        </p:nvSpPr>
        <p:spPr>
          <a:xfrm>
            <a:off x="457200" y="1219200"/>
            <a:ext cx="8229600" cy="4525963"/>
          </a:xfrm>
        </p:spPr>
        <p:txBody>
          <a:bodyPr/>
          <a:lstStyle/>
          <a:p>
            <a:pPr algn="justLow"/>
            <a:r>
              <a:rPr lang="en-US" sz="2400" dirty="0" smtClean="0">
                <a:solidFill>
                  <a:srgbClr val="FFC000"/>
                </a:solidFill>
              </a:rPr>
              <a:t>(</a:t>
            </a:r>
            <a:r>
              <a:rPr lang="en-US" sz="2400" b="1" dirty="0" smtClean="0">
                <a:solidFill>
                  <a:srgbClr val="FFC000"/>
                </a:solidFill>
              </a:rPr>
              <a:t>2QEEE) </a:t>
            </a:r>
            <a:r>
              <a:rPr lang="en-US" sz="2400" dirty="0" smtClean="0"/>
              <a:t>We suggest </a:t>
            </a:r>
            <a:r>
              <a:rPr lang="en-US" sz="2400" dirty="0" smtClean="0">
                <a:solidFill>
                  <a:srgbClr val="FFC000"/>
                </a:solidFill>
              </a:rPr>
              <a:t>partial </a:t>
            </a:r>
            <a:r>
              <a:rPr lang="en-US" sz="2400" dirty="0" err="1" smtClean="0">
                <a:solidFill>
                  <a:srgbClr val="FFC000"/>
                </a:solidFill>
              </a:rPr>
              <a:t>adrenalectomy</a:t>
            </a:r>
            <a:r>
              <a:rPr lang="en-US" sz="2400" dirty="0" smtClean="0">
                <a:solidFill>
                  <a:srgbClr val="FFC000"/>
                </a:solidFill>
              </a:rPr>
              <a:t> </a:t>
            </a:r>
            <a:r>
              <a:rPr lang="en-US" sz="2400" dirty="0" smtClean="0"/>
              <a:t>for selected </a:t>
            </a:r>
            <a:r>
              <a:rPr lang="en-US" sz="2400" dirty="0" err="1" smtClean="0"/>
              <a:t>patients,such</a:t>
            </a:r>
            <a:r>
              <a:rPr lang="en-US" sz="2400" dirty="0" smtClean="0"/>
              <a:t> as </a:t>
            </a:r>
          </a:p>
          <a:p>
            <a:pPr lvl="1" algn="justLow"/>
            <a:endParaRPr lang="en-US" sz="400" dirty="0" smtClean="0"/>
          </a:p>
          <a:p>
            <a:pPr lvl="1" algn="justLow"/>
            <a:r>
              <a:rPr lang="en-US" sz="2200" dirty="0" smtClean="0"/>
              <a:t>Hereditary </a:t>
            </a:r>
            <a:r>
              <a:rPr lang="en-US" sz="2200" dirty="0" err="1" smtClean="0"/>
              <a:t>pheochromocytoma</a:t>
            </a:r>
            <a:r>
              <a:rPr lang="en-US" sz="2200" dirty="0" smtClean="0"/>
              <a:t>, </a:t>
            </a:r>
          </a:p>
          <a:p>
            <a:pPr lvl="1" algn="justLow"/>
            <a:r>
              <a:rPr lang="en-US" sz="2200" dirty="0" smtClean="0"/>
              <a:t> Small tumors who have already undergone a </a:t>
            </a:r>
            <a:r>
              <a:rPr lang="en-US" sz="2200" dirty="0" err="1" smtClean="0"/>
              <a:t>contralateral</a:t>
            </a:r>
            <a:r>
              <a:rPr lang="en-US" sz="2200" dirty="0" smtClean="0"/>
              <a:t> complete </a:t>
            </a:r>
            <a:r>
              <a:rPr lang="en-US" sz="2200" dirty="0" err="1" smtClean="0"/>
              <a:t>adrenalectomy</a:t>
            </a:r>
            <a:r>
              <a:rPr lang="en-US" sz="2200" dirty="0" smtClean="0"/>
              <a:t> to spare adrenal cortex to prevent permanent </a:t>
            </a:r>
            <a:r>
              <a:rPr lang="en-US" sz="2200" dirty="0" err="1" smtClean="0"/>
              <a:t>hypocortisolism</a:t>
            </a:r>
            <a:r>
              <a:rPr lang="en-US" sz="2200" dirty="0" smtClean="0"/>
              <a:t>.</a:t>
            </a:r>
          </a:p>
          <a:p>
            <a:pPr lvl="1" algn="justLow"/>
            <a:endParaRPr lang="en-US" sz="800" dirty="0" smtClean="0"/>
          </a:p>
          <a:p>
            <a:pPr algn="justLow"/>
            <a:r>
              <a:rPr lang="en-US" sz="2400" dirty="0" smtClean="0"/>
              <a:t>Successful </a:t>
            </a:r>
            <a:r>
              <a:rPr lang="en-US" sz="2400" dirty="0" smtClean="0">
                <a:solidFill>
                  <a:srgbClr val="FFC000"/>
                </a:solidFill>
              </a:rPr>
              <a:t>partial</a:t>
            </a:r>
            <a:r>
              <a:rPr lang="en-US" sz="2400" dirty="0" smtClean="0"/>
              <a:t> </a:t>
            </a:r>
            <a:r>
              <a:rPr lang="en-US" sz="2400" dirty="0" err="1" smtClean="0"/>
              <a:t>adrenalectomy</a:t>
            </a:r>
            <a:r>
              <a:rPr lang="en-US" sz="2400" dirty="0" smtClean="0"/>
              <a:t> preserving sufficient adrenal cortex can prevent postoperative adrenal insufficiency</a:t>
            </a:r>
          </a:p>
          <a:p>
            <a:pPr algn="justLow"/>
            <a:endParaRPr lang="en-US" sz="800" dirty="0" smtClean="0"/>
          </a:p>
          <a:p>
            <a:pPr algn="justLow"/>
            <a:r>
              <a:rPr lang="en-US" sz="2400" dirty="0" smtClean="0"/>
              <a:t>Larger tumors result in</a:t>
            </a:r>
          </a:p>
          <a:p>
            <a:pPr algn="justLow"/>
            <a:endParaRPr lang="en-US" sz="400" dirty="0" smtClean="0"/>
          </a:p>
          <a:p>
            <a:pPr lvl="1" algn="justLow"/>
            <a:r>
              <a:rPr lang="en-US" sz="2200" dirty="0" smtClean="0"/>
              <a:t>Smaller remnants</a:t>
            </a:r>
          </a:p>
          <a:p>
            <a:pPr lvl="1" algn="justLow"/>
            <a:r>
              <a:rPr lang="en-US" sz="2200" dirty="0" smtClean="0"/>
              <a:t>Lower chance for steroid independence.</a:t>
            </a:r>
          </a:p>
          <a:p>
            <a:pPr lvl="1" algn="justLow"/>
            <a:endParaRPr lang="en-US" sz="800" dirty="0" smtClean="0"/>
          </a:p>
          <a:p>
            <a:pPr algn="justLow"/>
            <a:r>
              <a:rPr lang="en-US" sz="2400" dirty="0" smtClean="0">
                <a:solidFill>
                  <a:srgbClr val="FFC000"/>
                </a:solidFill>
              </a:rPr>
              <a:t> Partial </a:t>
            </a:r>
            <a:r>
              <a:rPr lang="en-US" sz="2400" dirty="0" err="1" smtClean="0"/>
              <a:t>adrenalectomy</a:t>
            </a:r>
            <a:r>
              <a:rPr lang="en-US" sz="2400" dirty="0" smtClean="0"/>
              <a:t> increases the risk for tumor recurrence from the remnant</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rPr>
              <a:t>Remarks</a:t>
            </a:r>
            <a:endParaRPr lang="en-US" dirty="0" smtClean="0">
              <a:solidFill>
                <a:srgbClr val="FFC000"/>
              </a:solidFill>
            </a:endParaRPr>
          </a:p>
        </p:txBody>
      </p:sp>
      <p:sp>
        <p:nvSpPr>
          <p:cNvPr id="3" name="Content Placeholder 2"/>
          <p:cNvSpPr>
            <a:spLocks noGrp="1"/>
          </p:cNvSpPr>
          <p:nvPr>
            <p:ph idx="1"/>
          </p:nvPr>
        </p:nvSpPr>
        <p:spPr>
          <a:xfrm>
            <a:off x="381000" y="1493837"/>
            <a:ext cx="8229600" cy="4525963"/>
          </a:xfrm>
        </p:spPr>
        <p:txBody>
          <a:bodyPr/>
          <a:lstStyle/>
          <a:p>
            <a:pPr algn="justLow"/>
            <a:r>
              <a:rPr lang="en-US" sz="2800" dirty="0" smtClean="0"/>
              <a:t>Partial </a:t>
            </a:r>
            <a:r>
              <a:rPr lang="en-US" sz="2800" dirty="0" err="1" smtClean="0"/>
              <a:t>adrenalectomy</a:t>
            </a:r>
            <a:r>
              <a:rPr lang="en-US" sz="2800" dirty="0" smtClean="0"/>
              <a:t> for </a:t>
            </a:r>
          </a:p>
          <a:p>
            <a:pPr lvl="1" algn="justLow"/>
            <a:endParaRPr lang="en-US" sz="800" dirty="0" smtClean="0"/>
          </a:p>
          <a:p>
            <a:pPr lvl="1" algn="justLow"/>
            <a:r>
              <a:rPr lang="en-US" sz="2400" dirty="0" smtClean="0"/>
              <a:t>Smaller tumors</a:t>
            </a:r>
          </a:p>
          <a:p>
            <a:pPr lvl="1" algn="justLow"/>
            <a:endParaRPr lang="en-US" sz="800" dirty="0" smtClean="0"/>
          </a:p>
          <a:p>
            <a:pPr lvl="1" algn="justLow"/>
            <a:r>
              <a:rPr lang="en-US" sz="2400" dirty="0" smtClean="0"/>
              <a:t>Periphery</a:t>
            </a:r>
          </a:p>
          <a:p>
            <a:pPr lvl="1" algn="justLow"/>
            <a:endParaRPr lang="en-US" sz="800" dirty="0" smtClean="0"/>
          </a:p>
          <a:p>
            <a:pPr lvl="1" algn="justLow"/>
            <a:r>
              <a:rPr lang="en-US" sz="2400" dirty="0" smtClean="0"/>
              <a:t>Away from the main adrenal vein is more likely to result in sufficient functioning of adrenal cortex.</a:t>
            </a:r>
          </a:p>
          <a:p>
            <a:pPr lvl="1" algn="justLow"/>
            <a:endParaRPr lang="en-US" sz="1050" dirty="0" smtClean="0"/>
          </a:p>
          <a:p>
            <a:pPr algn="justLow"/>
            <a:r>
              <a:rPr lang="en-US" dirty="0" smtClean="0"/>
              <a:t> </a:t>
            </a:r>
            <a:r>
              <a:rPr lang="en-US" sz="2400" dirty="0" smtClean="0"/>
              <a:t>Usually </a:t>
            </a:r>
            <a:r>
              <a:rPr lang="en-US" sz="2400" dirty="0" smtClean="0">
                <a:solidFill>
                  <a:srgbClr val="FFC000"/>
                </a:solidFill>
              </a:rPr>
              <a:t>1/3 </a:t>
            </a:r>
            <a:r>
              <a:rPr lang="en-US" sz="2400" dirty="0" smtClean="0"/>
              <a:t>(if central vein is preserved) to </a:t>
            </a:r>
            <a:r>
              <a:rPr lang="en-US" sz="2400" dirty="0" smtClean="0">
                <a:solidFill>
                  <a:srgbClr val="FFC000"/>
                </a:solidFill>
              </a:rPr>
              <a:t>1/2</a:t>
            </a:r>
            <a:r>
              <a:rPr lang="en-US" sz="2400" dirty="0" smtClean="0"/>
              <a:t> of one adrenal gland is needed to preserve cortical function and avoid </a:t>
            </a:r>
            <a:r>
              <a:rPr lang="en-US" sz="2400" dirty="0" err="1" smtClean="0"/>
              <a:t>hypocortisolism</a:t>
            </a:r>
            <a:r>
              <a:rPr lang="en-US" sz="2400" dirty="0" smtClean="0"/>
              <a:t>, although as little as </a:t>
            </a:r>
            <a:r>
              <a:rPr lang="en-US" sz="2400" dirty="0" smtClean="0">
                <a:solidFill>
                  <a:srgbClr val="FFC000"/>
                </a:solidFill>
              </a:rPr>
              <a:t>15% </a:t>
            </a:r>
            <a:r>
              <a:rPr lang="en-US" sz="2400" dirty="0" smtClean="0"/>
              <a:t>of an adrenal gland has been found to be sufficient.</a:t>
            </a:r>
            <a:endParaRPr lang="en-US"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Personalized  Management</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solidFill>
                  <a:srgbClr val="FFC000"/>
                </a:solidFill>
              </a:rPr>
              <a:t>Recommendation </a:t>
            </a:r>
            <a:r>
              <a:rPr lang="en-US" dirty="0" smtClean="0"/>
              <a:t>    </a:t>
            </a:r>
          </a:p>
          <a:p>
            <a:pPr lvl="1"/>
            <a:r>
              <a:rPr lang="en-US" sz="2400" dirty="0" smtClean="0"/>
              <a:t>In recognition of the distinct genotype-</a:t>
            </a:r>
            <a:r>
              <a:rPr lang="en-US" sz="2400" dirty="0" err="1" smtClean="0"/>
              <a:t>phenoty</a:t>
            </a:r>
            <a:r>
              <a:rPr lang="en-US" sz="2400" dirty="0" smtClean="0"/>
              <a:t> presentations of hereditary PPGLs, we recommend a personalized approach to patient management  </a:t>
            </a:r>
            <a:r>
              <a:rPr lang="en-US" sz="2400" dirty="0" smtClean="0">
                <a:solidFill>
                  <a:srgbClr val="FFC000"/>
                </a:solidFill>
              </a:rPr>
              <a:t>(Ungraded recommendation).</a:t>
            </a:r>
          </a:p>
          <a:p>
            <a:pPr lvl="2"/>
            <a:r>
              <a:rPr lang="en-US" dirty="0" smtClean="0"/>
              <a:t>Biochemical testing</a:t>
            </a:r>
          </a:p>
          <a:p>
            <a:pPr lvl="2"/>
            <a:r>
              <a:rPr lang="en-US" dirty="0" smtClean="0"/>
              <a:t>Imaging</a:t>
            </a:r>
          </a:p>
          <a:p>
            <a:pPr lvl="2"/>
            <a:r>
              <a:rPr lang="en-US" dirty="0" smtClean="0"/>
              <a:t>Surgery</a:t>
            </a:r>
          </a:p>
          <a:p>
            <a:pPr lvl="2"/>
            <a:r>
              <a:rPr lang="en-US" dirty="0" smtClean="0"/>
              <a:t>Follow-up</a:t>
            </a:r>
            <a:endParaRPr lang="en-US"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Evidence</a:t>
            </a:r>
            <a:endParaRPr lang="en-US" dirty="0">
              <a:solidFill>
                <a:srgbClr val="FFC000"/>
              </a:solidFill>
            </a:endParaRPr>
          </a:p>
        </p:txBody>
      </p:sp>
      <p:sp>
        <p:nvSpPr>
          <p:cNvPr id="3" name="Content Placeholder 2"/>
          <p:cNvSpPr>
            <a:spLocks noGrp="1"/>
          </p:cNvSpPr>
          <p:nvPr>
            <p:ph idx="1"/>
          </p:nvPr>
        </p:nvSpPr>
        <p:spPr>
          <a:xfrm>
            <a:off x="152400" y="1600200"/>
            <a:ext cx="8991600" cy="4953000"/>
          </a:xfrm>
        </p:spPr>
        <p:txBody>
          <a:bodyPr/>
          <a:lstStyle/>
          <a:p>
            <a:r>
              <a:rPr lang="en-US" sz="2400" dirty="0" smtClean="0"/>
              <a:t>Mutations of</a:t>
            </a:r>
            <a:r>
              <a:rPr lang="en-US" sz="2400" dirty="0" smtClean="0">
                <a:solidFill>
                  <a:srgbClr val="FFC000"/>
                </a:solidFill>
              </a:rPr>
              <a:t> RET </a:t>
            </a:r>
            <a:r>
              <a:rPr lang="en-US" sz="2400" dirty="0" smtClean="0"/>
              <a:t>and</a:t>
            </a:r>
            <a:r>
              <a:rPr lang="en-US" sz="2400" dirty="0" smtClean="0">
                <a:solidFill>
                  <a:srgbClr val="FFC000"/>
                </a:solidFill>
              </a:rPr>
              <a:t> NF1 </a:t>
            </a:r>
            <a:r>
              <a:rPr lang="en-US" sz="2400" dirty="0" smtClean="0"/>
              <a:t>genes are almost always associated with </a:t>
            </a:r>
          </a:p>
          <a:p>
            <a:pPr lvl="1"/>
            <a:endParaRPr lang="en-US" sz="800" dirty="0" smtClean="0">
              <a:solidFill>
                <a:srgbClr val="FFC000"/>
              </a:solidFill>
            </a:endParaRPr>
          </a:p>
          <a:p>
            <a:pPr lvl="1"/>
            <a:r>
              <a:rPr lang="en-US" sz="2200" dirty="0" smtClean="0">
                <a:solidFill>
                  <a:srgbClr val="FFC000"/>
                </a:solidFill>
              </a:rPr>
              <a:t>Adrenal tumors </a:t>
            </a:r>
            <a:r>
              <a:rPr lang="en-US" sz="2200" dirty="0" smtClean="0"/>
              <a:t>that produce </a:t>
            </a:r>
            <a:r>
              <a:rPr lang="en-US" sz="2200" dirty="0" err="1" smtClean="0">
                <a:solidFill>
                  <a:srgbClr val="FFC000"/>
                </a:solidFill>
              </a:rPr>
              <a:t>normetanephrine</a:t>
            </a:r>
            <a:r>
              <a:rPr lang="en-US" sz="2200" dirty="0" smtClean="0">
                <a:solidFill>
                  <a:srgbClr val="FFC000"/>
                </a:solidFill>
              </a:rPr>
              <a:t> </a:t>
            </a:r>
            <a:r>
              <a:rPr lang="en-US" sz="2200" dirty="0" smtClean="0"/>
              <a:t>and </a:t>
            </a:r>
            <a:r>
              <a:rPr lang="en-US" sz="2200" dirty="0" err="1" smtClean="0">
                <a:solidFill>
                  <a:srgbClr val="FFC000"/>
                </a:solidFill>
              </a:rPr>
              <a:t>metanephrine</a:t>
            </a:r>
            <a:r>
              <a:rPr lang="en-US" sz="2200" dirty="0" smtClean="0">
                <a:solidFill>
                  <a:srgbClr val="FFC000"/>
                </a:solidFill>
              </a:rPr>
              <a:t> </a:t>
            </a:r>
            <a:r>
              <a:rPr lang="en-US" sz="2200" dirty="0" smtClean="0"/>
              <a:t>.</a:t>
            </a:r>
          </a:p>
          <a:p>
            <a:pPr lvl="1"/>
            <a:endParaRPr lang="en-US" sz="1050" dirty="0" smtClean="0"/>
          </a:p>
          <a:p>
            <a:r>
              <a:rPr lang="en-US" sz="2400" dirty="0" smtClean="0"/>
              <a:t>Tumors due to mutations of </a:t>
            </a:r>
            <a:r>
              <a:rPr lang="en-US" sz="2400" dirty="0" smtClean="0">
                <a:solidFill>
                  <a:srgbClr val="FFC000"/>
                </a:solidFill>
              </a:rPr>
              <a:t>VHL</a:t>
            </a:r>
            <a:r>
              <a:rPr lang="en-US" sz="2400" dirty="0" smtClean="0"/>
              <a:t> and</a:t>
            </a:r>
            <a:r>
              <a:rPr lang="en-US" sz="2400" dirty="0" smtClean="0">
                <a:solidFill>
                  <a:srgbClr val="FFC000"/>
                </a:solidFill>
              </a:rPr>
              <a:t> </a:t>
            </a:r>
            <a:r>
              <a:rPr lang="en-US" sz="2400" dirty="0" err="1" smtClean="0">
                <a:solidFill>
                  <a:srgbClr val="FFC000"/>
                </a:solidFill>
              </a:rPr>
              <a:t>SDHx</a:t>
            </a:r>
            <a:r>
              <a:rPr lang="en-US" sz="2400" dirty="0" smtClean="0">
                <a:solidFill>
                  <a:srgbClr val="FFC000"/>
                </a:solidFill>
              </a:rPr>
              <a:t> </a:t>
            </a:r>
            <a:r>
              <a:rPr lang="en-US" sz="2400" dirty="0" smtClean="0"/>
              <a:t>genes</a:t>
            </a:r>
          </a:p>
          <a:p>
            <a:pPr lvl="1"/>
            <a:endParaRPr lang="en-US" sz="800" dirty="0" smtClean="0"/>
          </a:p>
          <a:p>
            <a:pPr lvl="1"/>
            <a:r>
              <a:rPr lang="en-US" sz="2200" dirty="0" smtClean="0"/>
              <a:t> Lack significant production of </a:t>
            </a:r>
            <a:r>
              <a:rPr lang="en-US" sz="2200" dirty="0" err="1" smtClean="0">
                <a:solidFill>
                  <a:srgbClr val="FFC000"/>
                </a:solidFill>
              </a:rPr>
              <a:t>metanephrine</a:t>
            </a:r>
            <a:r>
              <a:rPr lang="en-US" sz="2200" dirty="0" smtClean="0"/>
              <a:t>. </a:t>
            </a:r>
          </a:p>
          <a:p>
            <a:pPr lvl="1"/>
            <a:endParaRPr lang="en-US" sz="1200" dirty="0" smtClean="0"/>
          </a:p>
          <a:p>
            <a:r>
              <a:rPr lang="en-US" sz="2400" dirty="0" smtClean="0"/>
              <a:t>Characterize 70% of tumors in patients with mutations of </a:t>
            </a:r>
            <a:r>
              <a:rPr lang="en-US" sz="2400" dirty="0" err="1" smtClean="0">
                <a:solidFill>
                  <a:srgbClr val="FFC000"/>
                </a:solidFill>
              </a:rPr>
              <a:t>SDHx</a:t>
            </a:r>
            <a:r>
              <a:rPr lang="en-US" sz="2400" dirty="0" smtClean="0">
                <a:solidFill>
                  <a:srgbClr val="FFC000"/>
                </a:solidFill>
              </a:rPr>
              <a:t> </a:t>
            </a:r>
            <a:r>
              <a:rPr lang="en-US" sz="2400" dirty="0" smtClean="0"/>
              <a:t>genes </a:t>
            </a:r>
          </a:p>
          <a:p>
            <a:endParaRPr lang="en-US" sz="800" dirty="0" smtClean="0"/>
          </a:p>
          <a:p>
            <a:pPr lvl="1"/>
            <a:r>
              <a:rPr lang="en-US" sz="2200" dirty="0" smtClean="0"/>
              <a:t>Additional increases in </a:t>
            </a:r>
            <a:r>
              <a:rPr lang="en-US" sz="2200" dirty="0" err="1" smtClean="0">
                <a:solidFill>
                  <a:srgbClr val="FFC000"/>
                </a:solidFill>
              </a:rPr>
              <a:t>methoxytyramine</a:t>
            </a:r>
            <a:r>
              <a:rPr lang="en-US" sz="2200" dirty="0" smtClean="0"/>
              <a:t>, the metabolite of </a:t>
            </a:r>
            <a:r>
              <a:rPr lang="en-US" sz="2200" dirty="0" smtClean="0">
                <a:solidFill>
                  <a:srgbClr val="FFC000"/>
                </a:solidFill>
              </a:rPr>
              <a:t>dopamine.</a:t>
            </a:r>
          </a:p>
          <a:p>
            <a:pPr lvl="1"/>
            <a:r>
              <a:rPr lang="en-US" sz="2200" dirty="0" smtClean="0"/>
              <a:t>An increase in plasma </a:t>
            </a:r>
            <a:r>
              <a:rPr lang="en-US" sz="2200" dirty="0" err="1" smtClean="0">
                <a:solidFill>
                  <a:srgbClr val="FFC000"/>
                </a:solidFill>
              </a:rPr>
              <a:t>methoxytyramine</a:t>
            </a:r>
            <a:r>
              <a:rPr lang="en-US" sz="2200" dirty="0" smtClean="0"/>
              <a:t> is also a common feature of patients with metastatic PPGLs.</a:t>
            </a:r>
          </a:p>
          <a:p>
            <a:pPr lvl="1"/>
            <a:endParaRPr lang="en-US" sz="2400" dirty="0" smtClean="0"/>
          </a:p>
          <a:p>
            <a:pPr lvl="1"/>
            <a:endParaRPr lang="en-US" sz="2400" dirty="0" smtClean="0"/>
          </a:p>
          <a:p>
            <a:pPr>
              <a:buNone/>
            </a:pPr>
            <a:r>
              <a:rPr lang="en-US" sz="2400" dirty="0" smtClean="0"/>
              <a:t> </a:t>
            </a:r>
          </a:p>
          <a:p>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solidFill>
                  <a:srgbClr val="FFC000"/>
                </a:solidFill>
              </a:rPr>
              <a:t>Evidence</a:t>
            </a:r>
            <a:endParaRPr lang="en-US" sz="4000" dirty="0">
              <a:solidFill>
                <a:srgbClr val="FFC000"/>
              </a:solidFill>
            </a:endParaRPr>
          </a:p>
        </p:txBody>
      </p:sp>
      <p:sp>
        <p:nvSpPr>
          <p:cNvPr id="3" name="Content Placeholder 2"/>
          <p:cNvSpPr>
            <a:spLocks noGrp="1"/>
          </p:cNvSpPr>
          <p:nvPr>
            <p:ph idx="1"/>
          </p:nvPr>
        </p:nvSpPr>
        <p:spPr>
          <a:xfrm>
            <a:off x="457200" y="1371600"/>
            <a:ext cx="8229600" cy="4525963"/>
          </a:xfrm>
        </p:spPr>
        <p:txBody>
          <a:bodyPr/>
          <a:lstStyle/>
          <a:p>
            <a:pPr algn="justLow"/>
            <a:r>
              <a:rPr lang="en-US" sz="2400" dirty="0" smtClean="0">
                <a:solidFill>
                  <a:srgbClr val="FFC000"/>
                </a:solidFill>
              </a:rPr>
              <a:t>VHL</a:t>
            </a:r>
            <a:r>
              <a:rPr lang="en-US" sz="2400" dirty="0" smtClean="0"/>
              <a:t>-associated tumors occur principally at </a:t>
            </a:r>
            <a:r>
              <a:rPr lang="en-US" sz="2400" dirty="0" smtClean="0">
                <a:solidFill>
                  <a:srgbClr val="FFC000"/>
                </a:solidFill>
              </a:rPr>
              <a:t>adrenal </a:t>
            </a:r>
            <a:r>
              <a:rPr lang="en-US" sz="2400" dirty="0" smtClean="0"/>
              <a:t>locations. </a:t>
            </a:r>
          </a:p>
          <a:p>
            <a:pPr algn="justLow"/>
            <a:endParaRPr lang="en-US" sz="800" dirty="0" smtClean="0"/>
          </a:p>
          <a:p>
            <a:pPr algn="justLow"/>
            <a:r>
              <a:rPr lang="en-US" sz="2400" dirty="0" smtClean="0"/>
              <a:t>Tumors due to mutations of </a:t>
            </a:r>
            <a:r>
              <a:rPr lang="en-US" sz="2400" dirty="0" err="1" smtClean="0">
                <a:solidFill>
                  <a:srgbClr val="FFC000"/>
                </a:solidFill>
              </a:rPr>
              <a:t>SDHxgenes</a:t>
            </a:r>
            <a:r>
              <a:rPr lang="en-US" sz="2400" dirty="0" smtClean="0"/>
              <a:t> </a:t>
            </a:r>
          </a:p>
          <a:p>
            <a:pPr lvl="1" algn="justLow"/>
            <a:r>
              <a:rPr lang="en-US" sz="2200" dirty="0" smtClean="0"/>
              <a:t>occur mainly at extra-adrenal locations and include skull base and neck </a:t>
            </a:r>
            <a:r>
              <a:rPr lang="en-US" sz="2200" dirty="0" err="1" smtClean="0"/>
              <a:t>paragangliomas</a:t>
            </a:r>
            <a:r>
              <a:rPr lang="en-US" sz="2200" dirty="0" smtClean="0"/>
              <a:t>.</a:t>
            </a:r>
          </a:p>
          <a:p>
            <a:pPr lvl="1" algn="justLow"/>
            <a:endParaRPr lang="en-US" sz="800" dirty="0" smtClean="0"/>
          </a:p>
          <a:p>
            <a:pPr algn="justLow"/>
            <a:r>
              <a:rPr lang="en-US" sz="2400" dirty="0" smtClean="0"/>
              <a:t> Patients with mutations of the</a:t>
            </a:r>
            <a:r>
              <a:rPr lang="en-US" sz="2400" dirty="0" smtClean="0">
                <a:solidFill>
                  <a:srgbClr val="FFC000"/>
                </a:solidFill>
              </a:rPr>
              <a:t> SDHB </a:t>
            </a:r>
            <a:r>
              <a:rPr lang="en-US" sz="2400" dirty="0" smtClean="0"/>
              <a:t>gene deserve  attention high risk of malignant disease.</a:t>
            </a:r>
          </a:p>
          <a:p>
            <a:pPr lvl="1" algn="justLow"/>
            <a:r>
              <a:rPr lang="en-US" sz="2200" dirty="0" smtClean="0"/>
              <a:t>Typically large sizes </a:t>
            </a:r>
          </a:p>
          <a:p>
            <a:pPr lvl="1" algn="justLow"/>
            <a:r>
              <a:rPr lang="en-US" sz="2200" dirty="0" smtClean="0"/>
              <a:t> Extra-adrenal location of associated tumors .</a:t>
            </a:r>
          </a:p>
          <a:p>
            <a:pPr lvl="1" algn="justLow"/>
            <a:endParaRPr lang="en-US" sz="800" dirty="0" smtClean="0"/>
          </a:p>
          <a:p>
            <a:pPr algn="justLow"/>
            <a:r>
              <a:rPr lang="en-US" sz="2400" dirty="0" smtClean="0"/>
              <a:t>Malignant PPGLs </a:t>
            </a:r>
          </a:p>
          <a:p>
            <a:pPr lvl="1" algn="justLow"/>
            <a:r>
              <a:rPr lang="en-US" sz="2200" dirty="0" smtClean="0"/>
              <a:t>Large tumor size and</a:t>
            </a:r>
          </a:p>
          <a:p>
            <a:pPr lvl="1" algn="justLow"/>
            <a:r>
              <a:rPr lang="en-US" sz="2200" dirty="0" smtClean="0"/>
              <a:t>Extra-adrenal location </a:t>
            </a:r>
          </a:p>
        </p:txBody>
      </p:sp>
      <p:sp>
        <p:nvSpPr>
          <p:cNvPr id="4" name="Slide Number Placeholder 3"/>
          <p:cNvSpPr>
            <a:spLocks noGrp="1"/>
          </p:cNvSpPr>
          <p:nvPr>
            <p:ph type="sldNum" sz="quarter" idx="11"/>
          </p:nvPr>
        </p:nvSpPr>
        <p:spPr/>
        <p:txBody>
          <a:bodyPr/>
          <a:lstStyle/>
          <a:p>
            <a:fld id="{562884D3-3038-4A0F-94D2-1F9DAA8B7DE6}"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solidFill>
                  <a:srgbClr val="FFC000"/>
                </a:solidFill>
              </a:rPr>
              <a:t>Remarks</a:t>
            </a:r>
            <a:endParaRPr lang="en-US" sz="4000" dirty="0">
              <a:solidFill>
                <a:srgbClr val="FFC000"/>
              </a:solidFill>
            </a:endParaRPr>
          </a:p>
        </p:txBody>
      </p:sp>
      <p:sp>
        <p:nvSpPr>
          <p:cNvPr id="3" name="Content Placeholder 2"/>
          <p:cNvSpPr>
            <a:spLocks noGrp="1"/>
          </p:cNvSpPr>
          <p:nvPr>
            <p:ph idx="1"/>
          </p:nvPr>
        </p:nvSpPr>
        <p:spPr>
          <a:xfrm>
            <a:off x="457200" y="1295400"/>
            <a:ext cx="7924800" cy="4525963"/>
          </a:xfrm>
        </p:spPr>
        <p:txBody>
          <a:bodyPr/>
          <a:lstStyle/>
          <a:p>
            <a:pPr algn="justLow"/>
            <a:r>
              <a:rPr lang="en-US" sz="2400" dirty="0" smtClean="0"/>
              <a:t>All mutation carriers should receive </a:t>
            </a:r>
            <a:r>
              <a:rPr lang="en-US" sz="2400" dirty="0" smtClean="0">
                <a:solidFill>
                  <a:srgbClr val="FFC000"/>
                </a:solidFill>
              </a:rPr>
              <a:t>annual biochemical </a:t>
            </a:r>
            <a:r>
              <a:rPr lang="en-US" sz="2400" dirty="0" smtClean="0"/>
              <a:t>surveillance for PPGLs.</a:t>
            </a:r>
          </a:p>
          <a:p>
            <a:pPr algn="justLow"/>
            <a:endParaRPr lang="en-US" sz="800" dirty="0" smtClean="0"/>
          </a:p>
          <a:p>
            <a:pPr algn="justLow"/>
            <a:r>
              <a:rPr lang="en-US" sz="2400" dirty="0" smtClean="0"/>
              <a:t>The </a:t>
            </a:r>
            <a:r>
              <a:rPr lang="en-US" sz="2400" dirty="0" err="1" smtClean="0"/>
              <a:t>penetrance</a:t>
            </a:r>
            <a:r>
              <a:rPr lang="en-US" sz="2400" dirty="0" smtClean="0"/>
              <a:t> of PPGLs in </a:t>
            </a:r>
            <a:r>
              <a:rPr lang="en-US" sz="2400" dirty="0" smtClean="0">
                <a:solidFill>
                  <a:srgbClr val="FFC000"/>
                </a:solidFill>
              </a:rPr>
              <a:t>NF1 </a:t>
            </a:r>
            <a:r>
              <a:rPr lang="en-US" sz="2400" dirty="0" smtClean="0"/>
              <a:t>is</a:t>
            </a:r>
            <a:r>
              <a:rPr lang="en-US" sz="2400" dirty="0" smtClean="0">
                <a:solidFill>
                  <a:srgbClr val="FFC000"/>
                </a:solidFill>
              </a:rPr>
              <a:t> low</a:t>
            </a:r>
            <a:r>
              <a:rPr lang="en-US" sz="2400" dirty="0" smtClean="0"/>
              <a:t>, screening for these tumors need </a:t>
            </a:r>
            <a:r>
              <a:rPr lang="en-US" sz="2400" dirty="0" smtClean="0">
                <a:solidFill>
                  <a:srgbClr val="FFC000"/>
                </a:solidFill>
              </a:rPr>
              <a:t>not</a:t>
            </a:r>
            <a:r>
              <a:rPr lang="en-US" sz="2400" dirty="0" smtClean="0"/>
              <a:t> be considered unless indicated by signs or symptoms.</a:t>
            </a:r>
          </a:p>
          <a:p>
            <a:pPr algn="justLow"/>
            <a:endParaRPr lang="en-US" sz="800" dirty="0" smtClean="0"/>
          </a:p>
          <a:p>
            <a:pPr algn="justLow"/>
            <a:r>
              <a:rPr lang="en-US" sz="2400" dirty="0" smtClean="0"/>
              <a:t>High morbidity associated with </a:t>
            </a:r>
            <a:r>
              <a:rPr lang="en-US" sz="2400" dirty="0" smtClean="0">
                <a:solidFill>
                  <a:srgbClr val="FFC000"/>
                </a:solidFill>
              </a:rPr>
              <a:t>undiagnosed</a:t>
            </a:r>
            <a:r>
              <a:rPr lang="en-US" sz="2400" dirty="0" smtClean="0"/>
              <a:t> PPGLs in patients with </a:t>
            </a:r>
            <a:r>
              <a:rPr lang="en-US" sz="2400" dirty="0" smtClean="0">
                <a:solidFill>
                  <a:srgbClr val="FFC000"/>
                </a:solidFill>
              </a:rPr>
              <a:t>SDHB</a:t>
            </a:r>
            <a:r>
              <a:rPr lang="en-US" sz="2400" dirty="0" smtClean="0"/>
              <a:t> mutations mandates closer attention</a:t>
            </a:r>
          </a:p>
          <a:p>
            <a:pPr lvl="1" algn="justLow"/>
            <a:r>
              <a:rPr lang="en-US" sz="2200" dirty="0" smtClean="0"/>
              <a:t>Biochemical testing</a:t>
            </a:r>
          </a:p>
          <a:p>
            <a:pPr lvl="1" algn="justLow"/>
            <a:r>
              <a:rPr lang="en-US" sz="2200" dirty="0" smtClean="0"/>
              <a:t>Periodic imaging with MRI should be considered to detect biochemically </a:t>
            </a:r>
            <a:r>
              <a:rPr lang="en-US" sz="2200" dirty="0" smtClean="0">
                <a:solidFill>
                  <a:srgbClr val="FFC000"/>
                </a:solidFill>
              </a:rPr>
              <a:t>silent </a:t>
            </a:r>
            <a:r>
              <a:rPr lang="en-US" sz="2200" dirty="0" smtClean="0"/>
              <a:t>tumors. </a:t>
            </a:r>
          </a:p>
        </p:txBody>
      </p:sp>
      <p:sp>
        <p:nvSpPr>
          <p:cNvPr id="4" name="Slide Number Placeholder 3"/>
          <p:cNvSpPr>
            <a:spLocks noGrp="1"/>
          </p:cNvSpPr>
          <p:nvPr>
            <p:ph type="sldNum" sz="quarter" idx="11"/>
          </p:nvPr>
        </p:nvSpPr>
        <p:spPr/>
        <p:txBody>
          <a:bodyPr/>
          <a:lstStyle/>
          <a:p>
            <a:fld id="{562884D3-3038-4A0F-94D2-1F9DAA8B7DE6}"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C000"/>
                </a:solidFill>
              </a:rPr>
              <a:t>Recommendation</a:t>
            </a:r>
          </a:p>
        </p:txBody>
      </p:sp>
      <p:sp>
        <p:nvSpPr>
          <p:cNvPr id="3" name="Content Placeholder 2"/>
          <p:cNvSpPr>
            <a:spLocks noGrp="1"/>
          </p:cNvSpPr>
          <p:nvPr>
            <p:ph idx="1"/>
          </p:nvPr>
        </p:nvSpPr>
        <p:spPr>
          <a:xfrm>
            <a:off x="304800" y="1265237"/>
            <a:ext cx="8077200" cy="5440363"/>
          </a:xfrm>
        </p:spPr>
        <p:txBody>
          <a:bodyPr/>
          <a:lstStyle/>
          <a:p>
            <a:pPr algn="justLow"/>
            <a:endParaRPr lang="en-US" sz="2400" dirty="0" smtClean="0"/>
          </a:p>
          <a:p>
            <a:r>
              <a:rPr lang="en-US" sz="2400" dirty="0" smtClean="0"/>
              <a:t>We recommend that patients with PPGLs should be evaluated and treated by multidisciplinary teams at centers with appropriate expertise.</a:t>
            </a:r>
          </a:p>
          <a:p>
            <a:pPr algn="justLow"/>
            <a:r>
              <a:rPr lang="en-US" sz="1200" dirty="0" smtClean="0"/>
              <a:t> </a:t>
            </a:r>
          </a:p>
          <a:p>
            <a:pPr algn="justLow"/>
            <a:endParaRPr lang="en-US" sz="800" dirty="0" smtClean="0"/>
          </a:p>
          <a:p>
            <a:pPr algn="justLow"/>
            <a:r>
              <a:rPr lang="en-US" sz="2400" dirty="0" smtClean="0"/>
              <a:t>  Patients</a:t>
            </a:r>
            <a:r>
              <a:rPr lang="en-US" sz="2400" dirty="0" smtClean="0">
                <a:solidFill>
                  <a:srgbClr val="FFC000"/>
                </a:solidFill>
              </a:rPr>
              <a:t> should </a:t>
            </a:r>
            <a:r>
              <a:rPr lang="en-US" sz="2400" dirty="0" smtClean="0"/>
              <a:t>be referred to such centers should there be</a:t>
            </a:r>
          </a:p>
          <a:p>
            <a:pPr lvl="1" algn="justLow"/>
            <a:endParaRPr lang="en-US" sz="800" dirty="0" smtClean="0"/>
          </a:p>
          <a:p>
            <a:pPr lvl="1" algn="justLow"/>
            <a:r>
              <a:rPr lang="en-US" sz="2200" dirty="0" smtClean="0"/>
              <a:t>Pregnancy </a:t>
            </a:r>
          </a:p>
          <a:p>
            <a:pPr lvl="1" algn="justLow"/>
            <a:endParaRPr lang="en-US" sz="800" dirty="0" smtClean="0"/>
          </a:p>
          <a:p>
            <a:pPr lvl="1" algn="justLow"/>
            <a:r>
              <a:rPr lang="en-US" sz="2200" dirty="0" smtClean="0"/>
              <a:t>Metastatic disease</a:t>
            </a:r>
          </a:p>
          <a:p>
            <a:pPr lvl="1" algn="justLow"/>
            <a:endParaRPr lang="en-US" sz="800" dirty="0" smtClean="0"/>
          </a:p>
          <a:p>
            <a:pPr lvl="1" algn="justLow"/>
            <a:r>
              <a:rPr lang="en-US" sz="2200" dirty="0" smtClean="0"/>
              <a:t>Complexity or difficulty in biochemical diagnosis; localization; performance, and interpretation of genetic testing preoperative preparation surgical treatment.</a:t>
            </a:r>
            <a:r>
              <a:rPr lang="en-US" sz="2000" dirty="0" smtClean="0">
                <a:solidFill>
                  <a:srgbClr val="FFC000"/>
                </a:solidFill>
              </a:rPr>
              <a:t> (Ungraded recommendation) </a:t>
            </a:r>
            <a:endParaRPr lang="en-US" sz="22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smtClean="0">
                <a:solidFill>
                  <a:srgbClr val="FFC000"/>
                </a:solidFill>
                <a:effectLst>
                  <a:outerShdw blurRad="38100" dist="38100" dir="2700000" algn="tl">
                    <a:srgbClr val="000000">
                      <a:alpha val="43137"/>
                    </a:srgbClr>
                  </a:outerShdw>
                </a:effectLst>
              </a:rPr>
              <a:t>The prevalence of PPGL</a:t>
            </a:r>
            <a:endParaRPr lang="en-US" sz="4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001000" cy="4876800"/>
          </a:xfrm>
        </p:spPr>
        <p:txBody>
          <a:bodyPr>
            <a:noAutofit/>
          </a:bodyPr>
          <a:lstStyle/>
          <a:p>
            <a:pPr algn="justLow"/>
            <a:r>
              <a:rPr lang="en-US" sz="2400" dirty="0" smtClean="0"/>
              <a:t>The prevalence of PPGL</a:t>
            </a:r>
          </a:p>
          <a:p>
            <a:pPr lvl="1" algn="justLow"/>
            <a:r>
              <a:rPr lang="en-US" sz="2200" dirty="0" smtClean="0"/>
              <a:t> In patients </a:t>
            </a:r>
            <a:r>
              <a:rPr lang="en-US" sz="2200" dirty="0" smtClean="0">
                <a:solidFill>
                  <a:srgbClr val="FFC000"/>
                </a:solidFill>
              </a:rPr>
              <a:t>with HTN </a:t>
            </a:r>
            <a:r>
              <a:rPr lang="en-US" sz="2200" dirty="0" smtClean="0"/>
              <a:t>in general outpatient clinics varies between 0.2 and 0.6%</a:t>
            </a:r>
          </a:p>
          <a:p>
            <a:pPr lvl="1" algn="justLow"/>
            <a:r>
              <a:rPr lang="en-US" sz="2200" dirty="0" smtClean="0"/>
              <a:t>In children </a:t>
            </a:r>
            <a:r>
              <a:rPr lang="en-US" sz="2200" dirty="0" smtClean="0">
                <a:solidFill>
                  <a:srgbClr val="FFC000"/>
                </a:solidFill>
              </a:rPr>
              <a:t>with HTN</a:t>
            </a:r>
            <a:r>
              <a:rPr lang="en-US" sz="2200" dirty="0" smtClean="0"/>
              <a:t>, the prevalence of PPGL is approximately 1.7% .</a:t>
            </a:r>
          </a:p>
          <a:p>
            <a:pPr lvl="1" algn="justLow"/>
            <a:endParaRPr lang="en-US" sz="1000" dirty="0" smtClean="0"/>
          </a:p>
          <a:p>
            <a:pPr algn="justLow"/>
            <a:r>
              <a:rPr lang="en-US" sz="2400" dirty="0" smtClean="0"/>
              <a:t>Nearly 5% of patients with incidentally discovered adrenal masses on imaging have a </a:t>
            </a:r>
            <a:r>
              <a:rPr lang="en-US" sz="2400" dirty="0" err="1" smtClean="0"/>
              <a:t>pheochromocytoma</a:t>
            </a:r>
            <a:r>
              <a:rPr lang="en-US" sz="2400" dirty="0" smtClean="0"/>
              <a:t>.</a:t>
            </a:r>
          </a:p>
          <a:p>
            <a:pPr algn="justLow"/>
            <a:endParaRPr lang="en-US" sz="800" dirty="0" smtClean="0"/>
          </a:p>
          <a:p>
            <a:pPr algn="justLow"/>
            <a:r>
              <a:rPr lang="en-US" sz="2400" dirty="0" smtClean="0"/>
              <a:t>The prevalence of PPGL in individuals carrying a </a:t>
            </a:r>
            <a:r>
              <a:rPr lang="en-US" sz="2400" dirty="0" err="1" smtClean="0"/>
              <a:t>germline</a:t>
            </a:r>
            <a:r>
              <a:rPr lang="en-US" sz="2400" dirty="0" smtClean="0"/>
              <a:t> mutation in PPGL may be around 50%.</a:t>
            </a:r>
          </a:p>
          <a:p>
            <a:pPr algn="justLow"/>
            <a:endParaRPr lang="en-US" sz="800" dirty="0" smtClean="0"/>
          </a:p>
          <a:p>
            <a:pPr algn="justLow"/>
            <a:r>
              <a:rPr lang="en-US" sz="2400" dirty="0" smtClean="0"/>
              <a:t> Patients with hereditary PPGLs typically present with </a:t>
            </a:r>
            <a:r>
              <a:rPr lang="en-US" sz="2400" dirty="0" smtClean="0">
                <a:solidFill>
                  <a:srgbClr val="FFC000"/>
                </a:solidFill>
              </a:rPr>
              <a:t>multifocal </a:t>
            </a:r>
            <a:r>
              <a:rPr lang="en-US" sz="2400" dirty="0" smtClean="0"/>
              <a:t>disease and at a </a:t>
            </a:r>
            <a:r>
              <a:rPr lang="en-US" sz="2400" dirty="0" smtClean="0">
                <a:solidFill>
                  <a:srgbClr val="FFC000"/>
                </a:solidFill>
              </a:rPr>
              <a:t>younger</a:t>
            </a:r>
            <a:r>
              <a:rPr lang="en-US" sz="2400" dirty="0" smtClean="0"/>
              <a:t> age than those with sporadic </a:t>
            </a:r>
            <a:r>
              <a:rPr lang="en-US" sz="2400" dirty="0" err="1" smtClean="0"/>
              <a:t>neoplasms</a:t>
            </a:r>
            <a:r>
              <a:rPr lang="en-US" sz="2400" dirty="0" smtClean="0"/>
              <a:t> </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smtClean="0">
                <a:solidFill>
                  <a:srgbClr val="FFC000"/>
                </a:solidFill>
              </a:rPr>
              <a:t>Summary of Recommendations</a:t>
            </a:r>
            <a:endParaRPr lang="en-US" sz="3600" b="1" dirty="0">
              <a:solidFill>
                <a:srgbClr val="FFC000"/>
              </a:solidFill>
            </a:endParaRPr>
          </a:p>
        </p:txBody>
      </p:sp>
      <p:sp>
        <p:nvSpPr>
          <p:cNvPr id="3" name="Content Placeholder 2"/>
          <p:cNvSpPr>
            <a:spLocks noGrp="1"/>
          </p:cNvSpPr>
          <p:nvPr>
            <p:ph idx="1"/>
          </p:nvPr>
        </p:nvSpPr>
        <p:spPr>
          <a:xfrm>
            <a:off x="914400" y="1752600"/>
            <a:ext cx="6553200" cy="4373563"/>
          </a:xfrm>
        </p:spPr>
        <p:txBody>
          <a:bodyPr>
            <a:noAutofit/>
          </a:bodyPr>
          <a:lstStyle/>
          <a:p>
            <a:pPr algn="justLow"/>
            <a:r>
              <a:rPr lang="en-US" sz="2400" dirty="0" smtClean="0"/>
              <a:t>Biochemical Testing for Diagnosis of </a:t>
            </a:r>
            <a:r>
              <a:rPr lang="en-US" sz="2400" dirty="0" err="1" smtClean="0"/>
              <a:t>Pheochromocytoma</a:t>
            </a:r>
            <a:r>
              <a:rPr lang="en-US" sz="2400" dirty="0" smtClean="0"/>
              <a:t> and </a:t>
            </a:r>
            <a:r>
              <a:rPr lang="en-US" sz="2400" dirty="0" err="1" smtClean="0"/>
              <a:t>Paraganglioma</a:t>
            </a:r>
            <a:r>
              <a:rPr lang="en-US" sz="2400" dirty="0" smtClean="0"/>
              <a:t> (PPGL).</a:t>
            </a:r>
          </a:p>
          <a:p>
            <a:pPr algn="justLow"/>
            <a:endParaRPr lang="en-US" sz="800" dirty="0" smtClean="0"/>
          </a:p>
          <a:p>
            <a:pPr algn="justLow"/>
            <a:r>
              <a:rPr lang="en-US" sz="2400" dirty="0" smtClean="0"/>
              <a:t>Imaging Studies.</a:t>
            </a:r>
          </a:p>
          <a:p>
            <a:pPr algn="justLow"/>
            <a:endParaRPr lang="en-US" sz="800" dirty="0" smtClean="0"/>
          </a:p>
          <a:p>
            <a:pPr algn="justLow"/>
            <a:r>
              <a:rPr lang="en-US" sz="2400" dirty="0" smtClean="0"/>
              <a:t>Genetic Testing.</a:t>
            </a:r>
          </a:p>
          <a:p>
            <a:pPr algn="justLow"/>
            <a:endParaRPr lang="en-US" sz="800" dirty="0" smtClean="0"/>
          </a:p>
          <a:p>
            <a:pPr algn="justLow"/>
            <a:r>
              <a:rPr lang="en-US" sz="2400" dirty="0" err="1" smtClean="0"/>
              <a:t>Perioperative</a:t>
            </a:r>
            <a:r>
              <a:rPr lang="en-US" sz="2400" dirty="0" smtClean="0"/>
              <a:t> Medical Management.</a:t>
            </a:r>
          </a:p>
          <a:p>
            <a:pPr algn="justLow"/>
            <a:endParaRPr lang="en-US" sz="800" dirty="0" smtClean="0"/>
          </a:p>
          <a:p>
            <a:pPr algn="justLow"/>
            <a:r>
              <a:rPr lang="en-US" sz="2400" dirty="0" smtClean="0"/>
              <a:t>Surgery.</a:t>
            </a:r>
          </a:p>
          <a:p>
            <a:pPr algn="justLow"/>
            <a:endParaRPr lang="en-US" sz="800" dirty="0" smtClean="0"/>
          </a:p>
          <a:p>
            <a:pPr algn="justLow"/>
            <a:r>
              <a:rPr lang="en-US" sz="2400" dirty="0" smtClean="0"/>
              <a:t>Personalized Management.</a:t>
            </a:r>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dirty="0" smtClean="0">
                <a:solidFill>
                  <a:srgbClr val="FFC000"/>
                </a:solidFill>
              </a:rPr>
              <a:t>Biochemical Testing for Diagnosis of </a:t>
            </a:r>
            <a:r>
              <a:rPr lang="en-US" sz="2800" dirty="0" err="1" smtClean="0">
                <a:solidFill>
                  <a:srgbClr val="FFC000"/>
                </a:solidFill>
              </a:rPr>
              <a:t>Pheochromocytoma</a:t>
            </a:r>
            <a:r>
              <a:rPr lang="en-US" sz="2800" dirty="0" smtClean="0">
                <a:solidFill>
                  <a:srgbClr val="FFC000"/>
                </a:solidFill>
              </a:rPr>
              <a:t> and </a:t>
            </a:r>
            <a:r>
              <a:rPr lang="en-US" sz="2800" dirty="0" err="1" smtClean="0">
                <a:solidFill>
                  <a:srgbClr val="FFC000"/>
                </a:solidFill>
              </a:rPr>
              <a:t>Paraganglioma</a:t>
            </a:r>
            <a:r>
              <a:rPr lang="en-US" sz="2800" dirty="0" smtClean="0">
                <a:solidFill>
                  <a:srgbClr val="FFC000"/>
                </a:solidFill>
              </a:rPr>
              <a:t> (PPGL)</a:t>
            </a:r>
          </a:p>
        </p:txBody>
      </p:sp>
      <p:sp>
        <p:nvSpPr>
          <p:cNvPr id="3" name="Content Placeholder 2"/>
          <p:cNvSpPr>
            <a:spLocks noGrp="1"/>
          </p:cNvSpPr>
          <p:nvPr>
            <p:ph idx="1"/>
          </p:nvPr>
        </p:nvSpPr>
        <p:spPr>
          <a:xfrm>
            <a:off x="457200" y="1951037"/>
            <a:ext cx="7924800" cy="4906963"/>
          </a:xfrm>
        </p:spPr>
        <p:txBody>
          <a:bodyPr>
            <a:noAutofit/>
          </a:bodyPr>
          <a:lstStyle/>
          <a:p>
            <a:pPr algn="justLow"/>
            <a:r>
              <a:rPr lang="en-US" sz="2000" dirty="0" smtClean="0"/>
              <a:t>We recommend that initial biochemical testing for PPGLs should include measurements of plasma free </a:t>
            </a:r>
            <a:r>
              <a:rPr lang="en-US" sz="2000" dirty="0" err="1" smtClean="0"/>
              <a:t>metanephrines</a:t>
            </a:r>
            <a:r>
              <a:rPr lang="en-US" sz="2000" dirty="0" smtClean="0"/>
              <a:t> or urinary fractionated </a:t>
            </a:r>
            <a:r>
              <a:rPr lang="en-US" sz="2000" dirty="0" err="1" smtClean="0"/>
              <a:t>metanephrines</a:t>
            </a:r>
            <a:r>
              <a:rPr lang="en-US" sz="2000" dirty="0" smtClean="0"/>
              <a:t>.</a:t>
            </a:r>
          </a:p>
          <a:p>
            <a:pPr algn="justLow"/>
            <a:endParaRPr lang="en-US" sz="800" b="1" dirty="0" smtClean="0"/>
          </a:p>
          <a:p>
            <a:pPr algn="justLow"/>
            <a:r>
              <a:rPr lang="en-US" sz="2000" dirty="0" smtClean="0"/>
              <a:t>We suggest using liquid chromatography with mass spectrometric or electrochemical detection methods rather than other laboratory methods to establish a biochemical diagnosis of PPGL. </a:t>
            </a:r>
          </a:p>
          <a:p>
            <a:pPr algn="justLow"/>
            <a:endParaRPr lang="en-US" sz="800" b="1" dirty="0" smtClean="0"/>
          </a:p>
          <a:p>
            <a:pPr algn="justLow"/>
            <a:r>
              <a:rPr lang="en-US" sz="2000" dirty="0" smtClean="0"/>
              <a:t> For measurements of plasma </a:t>
            </a:r>
            <a:r>
              <a:rPr lang="en-US" sz="2000" dirty="0" err="1" smtClean="0"/>
              <a:t>metanephrines</a:t>
            </a:r>
            <a:r>
              <a:rPr lang="en-US" sz="2000" dirty="0" smtClean="0"/>
              <a:t>, we suggest drawing blood with the patient in the supine position and use of reference intervals established in the same position. </a:t>
            </a:r>
          </a:p>
          <a:p>
            <a:pPr algn="justLow"/>
            <a:endParaRPr lang="en-US" sz="800" b="1" dirty="0" smtClean="0"/>
          </a:p>
          <a:p>
            <a:pPr algn="justLow"/>
            <a:r>
              <a:rPr lang="en-US" sz="2000" dirty="0" smtClean="0"/>
              <a:t>We recommend that all patients with positive test results should receive appropriate follow-up according to the extent of increased values and clinical presentation.</a:t>
            </a:r>
          </a:p>
          <a:p>
            <a:pPr algn="justLow"/>
            <a:endParaRPr lang="en-US" sz="2000"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solidFill>
                  <a:srgbClr val="FFC000"/>
                </a:solidFill>
                <a:effectLst>
                  <a:outerShdw blurRad="38100" dist="38100" dir="2700000" algn="tl">
                    <a:srgbClr val="000000">
                      <a:alpha val="43137"/>
                    </a:srgbClr>
                  </a:outerShdw>
                </a:effectLst>
              </a:rPr>
              <a:t>Imaging Studies</a:t>
            </a:r>
            <a:endParaRPr lang="en-US" sz="36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990600"/>
            <a:ext cx="8305800" cy="4648200"/>
          </a:xfrm>
        </p:spPr>
        <p:txBody>
          <a:bodyPr>
            <a:noAutofit/>
          </a:bodyPr>
          <a:lstStyle/>
          <a:p>
            <a:pPr algn="justLow"/>
            <a:r>
              <a:rPr lang="en-US" sz="1700" dirty="0" smtClean="0"/>
              <a:t>We recommend that imaging studies to locate PPGL should be initiated once there is clear biochemical evidence of a PPGL. </a:t>
            </a:r>
          </a:p>
          <a:p>
            <a:pPr algn="justLow"/>
            <a:endParaRPr lang="en-US" sz="800" b="1" dirty="0" smtClean="0"/>
          </a:p>
          <a:p>
            <a:pPr algn="justLow"/>
            <a:r>
              <a:rPr lang="en-US" sz="1700" dirty="0" smtClean="0"/>
              <a:t>We suggest (CT) rather than (MRI) as the first-choice imaging modality because of its excellent spatial resolution for thorax, abdomen, and pelvis. </a:t>
            </a:r>
          </a:p>
          <a:p>
            <a:pPr algn="justLow"/>
            <a:endParaRPr lang="en-US" sz="800" b="1" dirty="0" smtClean="0"/>
          </a:p>
          <a:p>
            <a:pPr algn="justLow"/>
            <a:r>
              <a:rPr lang="en-US" sz="1700" dirty="0" smtClean="0"/>
              <a:t>We recommend MRI in patients with </a:t>
            </a:r>
            <a:r>
              <a:rPr lang="en-US" sz="1700" dirty="0" err="1" smtClean="0"/>
              <a:t>metastati</a:t>
            </a:r>
            <a:r>
              <a:rPr lang="en-US" sz="1700" dirty="0" smtClean="0"/>
              <a:t> PPGL, for detection of skull base and neck </a:t>
            </a:r>
            <a:r>
              <a:rPr lang="en-US" sz="1700" dirty="0" err="1" smtClean="0"/>
              <a:t>paragangliomas</a:t>
            </a:r>
            <a:r>
              <a:rPr lang="en-US" sz="1700" dirty="0" smtClean="0"/>
              <a:t>, in patients with surgical clips that cause artifacts when using CT, in patients with an allergy to CT contrast, and in patients in whom radiation exposure should be limited (children, pregnant women, patients with known </a:t>
            </a:r>
            <a:r>
              <a:rPr lang="en-US" sz="1700" dirty="0" err="1" smtClean="0"/>
              <a:t>germline</a:t>
            </a:r>
            <a:r>
              <a:rPr lang="en-US" sz="1700" dirty="0" smtClean="0"/>
              <a:t> mutations, and those with recent excessive radiation exposure). </a:t>
            </a:r>
          </a:p>
          <a:p>
            <a:pPr algn="justLow"/>
            <a:endParaRPr lang="en-US" sz="800" b="1" dirty="0" smtClean="0"/>
          </a:p>
          <a:p>
            <a:pPr algn="justLow"/>
            <a:r>
              <a:rPr lang="en-US" sz="1700" dirty="0" smtClean="0"/>
              <a:t>We suggest the use of 123I-metaiodobenzylguanidine (MIBG) </a:t>
            </a:r>
            <a:r>
              <a:rPr lang="en-US" sz="1700" dirty="0" err="1" smtClean="0"/>
              <a:t>scintigraphy</a:t>
            </a:r>
            <a:r>
              <a:rPr lang="en-US" sz="1700" dirty="0" smtClean="0"/>
              <a:t> as a functional imaging modality in patients with metastatic PPGL detected by other imaging modalities when radiotherapy using 131I-MIBG is planned, and occasionally in some patients with an increased risk for metastatic disease due to large size of the primary tumor or to extra-adrenal, multifocal (except skull base and neck PPGLs), or recurrent disease. </a:t>
            </a:r>
            <a:endParaRPr lang="en-US" sz="1700" b="1" dirty="0" smtClean="0"/>
          </a:p>
          <a:p>
            <a:pPr algn="justLow"/>
            <a:r>
              <a:rPr lang="en-US" sz="1700" dirty="0" smtClean="0"/>
              <a:t>We suggest the use of 18F-fluorodeoxyglucose (18FFDG) positron emission tomography (PET)/CT scanning in patients with metastatic disease. 18F-FDGPET/</a:t>
            </a:r>
            <a:r>
              <a:rPr lang="en-US" sz="1700" dirty="0" err="1" smtClean="0"/>
              <a:t>CTis</a:t>
            </a:r>
            <a:r>
              <a:rPr lang="en-US" sz="1700" dirty="0" smtClean="0"/>
              <a:t> the preferred imaging modality over 123I-MIBG </a:t>
            </a:r>
            <a:r>
              <a:rPr lang="en-US" sz="1700" dirty="0" err="1" smtClean="0"/>
              <a:t>scintigraphy</a:t>
            </a:r>
            <a:r>
              <a:rPr lang="en-US" sz="1700" dirty="0" smtClean="0"/>
              <a:t> in patients with known metastatic PPGL.</a:t>
            </a:r>
          </a:p>
          <a:p>
            <a:pPr algn="justLow"/>
            <a:endParaRPr lang="en-US" sz="1700" dirty="0" smtClean="0"/>
          </a:p>
          <a:p>
            <a:pPr algn="justLow"/>
            <a:endParaRPr lang="en-US" sz="1700"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143000"/>
          </a:xfrm>
        </p:spPr>
        <p:txBody>
          <a:bodyPr>
            <a:normAutofit/>
          </a:bodyPr>
          <a:lstStyle/>
          <a:p>
            <a:r>
              <a:rPr lang="en-US" sz="4000" dirty="0" smtClean="0">
                <a:solidFill>
                  <a:srgbClr val="FFC000"/>
                </a:solidFill>
                <a:effectLst>
                  <a:outerShdw blurRad="38100" dist="38100" dir="2700000" algn="tl">
                    <a:srgbClr val="000000">
                      <a:alpha val="43137"/>
                    </a:srgbClr>
                  </a:outerShdw>
                </a:effectLst>
              </a:rPr>
              <a:t>Genetic Testing</a:t>
            </a:r>
            <a:endParaRPr lang="en-US" sz="40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85800" y="1722437"/>
            <a:ext cx="7696200" cy="4144963"/>
          </a:xfrm>
        </p:spPr>
        <p:txBody>
          <a:bodyPr>
            <a:noAutofit/>
          </a:bodyPr>
          <a:lstStyle/>
          <a:p>
            <a:pPr algn="justLow"/>
            <a:r>
              <a:rPr lang="en-US" sz="2200" dirty="0" smtClean="0"/>
              <a:t>Were commend that all patients with PPGLs should be engaged in shared decision making for genetic testing. </a:t>
            </a:r>
          </a:p>
          <a:p>
            <a:pPr algn="justLow"/>
            <a:endParaRPr lang="en-US" sz="800" dirty="0" smtClean="0"/>
          </a:p>
          <a:p>
            <a:pPr algn="justLow"/>
            <a:r>
              <a:rPr lang="en-US" sz="2200" dirty="0" smtClean="0"/>
              <a:t>We recommend the use of a clinical feature-driven diagnostic algorithm to establish the priorities for specific genetic testing in PPGL patients with suspected </a:t>
            </a:r>
            <a:r>
              <a:rPr lang="en-US" sz="2200" dirty="0" err="1" smtClean="0"/>
              <a:t>germline</a:t>
            </a:r>
            <a:r>
              <a:rPr lang="en-US" sz="2200" dirty="0" smtClean="0"/>
              <a:t> mutations. </a:t>
            </a:r>
          </a:p>
          <a:p>
            <a:pPr algn="justLow"/>
            <a:endParaRPr lang="en-US" sz="800" dirty="0" smtClean="0"/>
          </a:p>
          <a:p>
            <a:pPr algn="justLow"/>
            <a:r>
              <a:rPr lang="en-US" sz="2200" dirty="0" smtClean="0"/>
              <a:t>We suggest that patients with </a:t>
            </a:r>
            <a:r>
              <a:rPr lang="en-US" sz="2200" dirty="0" err="1" smtClean="0"/>
              <a:t>paraganglioma</a:t>
            </a:r>
            <a:r>
              <a:rPr lang="en-US" sz="2200" dirty="0" smtClean="0"/>
              <a:t> undergo testing of </a:t>
            </a:r>
            <a:r>
              <a:rPr lang="en-US" sz="2200" dirty="0" err="1" smtClean="0"/>
              <a:t>succinate</a:t>
            </a:r>
            <a:r>
              <a:rPr lang="en-US" sz="2200" dirty="0" smtClean="0"/>
              <a:t> </a:t>
            </a:r>
            <a:r>
              <a:rPr lang="en-US" sz="2200" dirty="0" err="1" smtClean="0"/>
              <a:t>dehydrogenase</a:t>
            </a:r>
            <a:r>
              <a:rPr lang="en-US" sz="2200" dirty="0" smtClean="0"/>
              <a:t> (SDH) mutations and that patients with metastatic disease undergo testing for SDHB mutations. </a:t>
            </a:r>
          </a:p>
          <a:p>
            <a:pPr algn="justLow"/>
            <a:endParaRPr lang="en-US" sz="800" dirty="0" smtClean="0"/>
          </a:p>
          <a:p>
            <a:pPr algn="justLow"/>
            <a:r>
              <a:rPr lang="en-US" sz="2200" dirty="0" smtClean="0"/>
              <a:t>We recommend that genetic testing for PPGL be delivered within the framework of health care. Specifically, pretest and post-test counseling should be available.</a:t>
            </a:r>
          </a:p>
          <a:p>
            <a:pPr algn="justLow">
              <a:buNone/>
            </a:pPr>
            <a:endParaRPr lang="en-US" sz="2200" dirty="0"/>
          </a:p>
        </p:txBody>
      </p:sp>
      <p:sp>
        <p:nvSpPr>
          <p:cNvPr id="6" name="Slide Number Placeholder 5"/>
          <p:cNvSpPr>
            <a:spLocks noGrp="1"/>
          </p:cNvSpPr>
          <p:nvPr>
            <p:ph type="sldNum" sz="quarter" idx="11"/>
          </p:nvPr>
        </p:nvSpPr>
        <p:spPr/>
        <p:txBody>
          <a:bodyPr>
            <a:normAutofit/>
          </a:bodyPr>
          <a:lstStyle/>
          <a:p>
            <a:fld id="{562884D3-3038-4A0F-94D2-1F9DAA8B7DE6}"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rgbClr val="FFC000"/>
                </a:solidFill>
                <a:effectLst>
                  <a:outerShdw blurRad="38100" dist="38100" dir="2700000" algn="tl">
                    <a:srgbClr val="000000">
                      <a:alpha val="43137"/>
                    </a:srgbClr>
                  </a:outerShdw>
                </a:effectLst>
              </a:rPr>
              <a:t>Perioperative</a:t>
            </a:r>
            <a:r>
              <a:rPr lang="en-US" sz="3600" dirty="0" smtClean="0">
                <a:solidFill>
                  <a:srgbClr val="FFC000"/>
                </a:solidFill>
                <a:effectLst>
                  <a:outerShdw blurRad="38100" dist="38100" dir="2700000" algn="tl">
                    <a:srgbClr val="000000">
                      <a:alpha val="43137"/>
                    </a:srgbClr>
                  </a:outerShdw>
                </a:effectLst>
              </a:rPr>
              <a:t> Medical Management</a:t>
            </a:r>
            <a:endParaRPr lang="en-US" sz="3200"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077200" cy="4525963"/>
          </a:xfrm>
        </p:spPr>
        <p:txBody>
          <a:bodyPr>
            <a:normAutofit fontScale="70000" lnSpcReduction="20000"/>
          </a:bodyPr>
          <a:lstStyle/>
          <a:p>
            <a:pPr algn="justLow"/>
            <a:r>
              <a:rPr lang="en-US" sz="2800" dirty="0" smtClean="0"/>
              <a:t>We recommend that all patients with a hormonally functional PPGL should undergo preoperative blockade to prevent </a:t>
            </a:r>
            <a:r>
              <a:rPr lang="en-US" sz="2800" dirty="0" err="1" smtClean="0"/>
              <a:t>perioperative</a:t>
            </a:r>
            <a:r>
              <a:rPr lang="en-US" sz="2800" dirty="0" smtClean="0"/>
              <a:t> cardiovascular complications. We suggest -adrenergic receptor blockers as the first choice. </a:t>
            </a:r>
          </a:p>
          <a:p>
            <a:pPr algn="justLow"/>
            <a:endParaRPr lang="en-US" sz="1300" b="1" dirty="0" smtClean="0"/>
          </a:p>
          <a:p>
            <a:pPr algn="justLow"/>
            <a:r>
              <a:rPr lang="en-US" sz="2800" dirty="0" smtClean="0"/>
              <a:t>We recommend preoperative medical treatment for 7 to 14 days to allow adequate time to normalize blood pressure and heart rate. Treatment should also include a high-sodium diet and fluid intake to reverse catecholamine- induced blood volume contraction preoperatively to prevent severe hypotension after tumor removal.</a:t>
            </a:r>
          </a:p>
          <a:p>
            <a:pPr algn="justLow"/>
            <a:endParaRPr lang="en-US" sz="1100" b="1" dirty="0" smtClean="0"/>
          </a:p>
          <a:p>
            <a:pPr algn="justLow"/>
            <a:r>
              <a:rPr lang="en-US" sz="2800" dirty="0" smtClean="0"/>
              <a:t>We recommend monitoring blood pressure, heart rate, and blood glucose levels with adjustment of associated therapies in the immediate postoperative period.</a:t>
            </a:r>
          </a:p>
          <a:p>
            <a:pPr algn="justLow"/>
            <a:endParaRPr lang="en-US" sz="1100" dirty="0" smtClean="0"/>
          </a:p>
          <a:p>
            <a:pPr algn="justLow"/>
            <a:r>
              <a:rPr lang="en-US" sz="2800" dirty="0" smtClean="0"/>
              <a:t>We suggest measuring plasma or urine levels of </a:t>
            </a:r>
            <a:r>
              <a:rPr lang="en-US" sz="2800" dirty="0" err="1" smtClean="0"/>
              <a:t>metanephrines</a:t>
            </a:r>
            <a:r>
              <a:rPr lang="en-US" sz="2800" dirty="0" smtClean="0"/>
              <a:t> on follow-up to diagnose persistent </a:t>
            </a:r>
            <a:r>
              <a:rPr lang="en-US" sz="2800" dirty="0" err="1" smtClean="0"/>
              <a:t>disease.We</a:t>
            </a:r>
            <a:r>
              <a:rPr lang="en-US" sz="2800" dirty="0" smtClean="0"/>
              <a:t> suggest lifelong annual biochemical testing to assess for recurrent or metastatic disease.</a:t>
            </a:r>
            <a:endParaRPr lang="en-US" sz="25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rPr>
              <a:t>Surgery</a:t>
            </a:r>
            <a:endParaRPr lang="en-US" sz="4000" b="1" dirty="0">
              <a:solidFill>
                <a:srgbClr val="FFC000"/>
              </a:solidFill>
            </a:endParaRPr>
          </a:p>
        </p:txBody>
      </p:sp>
      <p:sp>
        <p:nvSpPr>
          <p:cNvPr id="3" name="Content Placeholder 2"/>
          <p:cNvSpPr>
            <a:spLocks noGrp="1"/>
          </p:cNvSpPr>
          <p:nvPr>
            <p:ph idx="1"/>
          </p:nvPr>
        </p:nvSpPr>
        <p:spPr>
          <a:xfrm>
            <a:off x="457200" y="1447800"/>
            <a:ext cx="8153400" cy="4525963"/>
          </a:xfrm>
        </p:spPr>
        <p:txBody>
          <a:bodyPr>
            <a:noAutofit/>
          </a:bodyPr>
          <a:lstStyle/>
          <a:p>
            <a:pPr algn="justLow"/>
            <a:r>
              <a:rPr lang="en-US" sz="2300" dirty="0" smtClean="0"/>
              <a:t>We recommend minimally invasive </a:t>
            </a:r>
            <a:r>
              <a:rPr lang="en-US" sz="2300" dirty="0" err="1" smtClean="0"/>
              <a:t>adrenalectomy</a:t>
            </a:r>
            <a:r>
              <a:rPr lang="en-US" sz="2300" dirty="0" smtClean="0"/>
              <a:t> (</a:t>
            </a:r>
            <a:r>
              <a:rPr lang="en-US" sz="2300" dirty="0" err="1" smtClean="0"/>
              <a:t>eg</a:t>
            </a:r>
            <a:r>
              <a:rPr lang="en-US" sz="2300" dirty="0" smtClean="0"/>
              <a:t>, laparoscopic) for most adrenal </a:t>
            </a:r>
            <a:r>
              <a:rPr lang="en-US" sz="2300" dirty="0" err="1" smtClean="0"/>
              <a:t>pheochromocytomas</a:t>
            </a:r>
            <a:r>
              <a:rPr lang="en-US" sz="2300" dirty="0" smtClean="0"/>
              <a:t>. (We recommend open resection for large (</a:t>
            </a:r>
            <a:r>
              <a:rPr lang="en-US" sz="2300" dirty="0" err="1" smtClean="0"/>
              <a:t>eg</a:t>
            </a:r>
            <a:r>
              <a:rPr lang="en-US" sz="2300" dirty="0" smtClean="0"/>
              <a:t>, 6 cm) or invasive </a:t>
            </a:r>
            <a:r>
              <a:rPr lang="en-US" sz="2300" dirty="0" err="1" smtClean="0"/>
              <a:t>pheochromocytomas</a:t>
            </a:r>
            <a:r>
              <a:rPr lang="en-US" sz="2300" dirty="0" smtClean="0"/>
              <a:t> to ensure complete tumor resection, prevent tumor rupture, and avoid local recurrence. We suggest open resection for </a:t>
            </a:r>
            <a:r>
              <a:rPr lang="en-US" sz="2300" dirty="0" err="1" smtClean="0"/>
              <a:t>paragangliomas</a:t>
            </a:r>
            <a:r>
              <a:rPr lang="en-US" sz="2300" dirty="0" smtClean="0"/>
              <a:t>, but laparoscopic resection can be performed for small, noninvasive </a:t>
            </a:r>
            <a:r>
              <a:rPr lang="en-US" sz="2300" dirty="0" err="1" smtClean="0"/>
              <a:t>paragangliomas</a:t>
            </a:r>
            <a:r>
              <a:rPr lang="en-US" sz="2300" dirty="0" smtClean="0"/>
              <a:t> in surgically favorable location.</a:t>
            </a:r>
          </a:p>
          <a:p>
            <a:pPr algn="justLow"/>
            <a:endParaRPr lang="en-US" sz="1050" dirty="0" smtClean="0"/>
          </a:p>
          <a:p>
            <a:pPr algn="justLow"/>
            <a:r>
              <a:rPr lang="en-US" sz="2300" dirty="0" smtClean="0"/>
              <a:t>We suggest partial </a:t>
            </a:r>
            <a:r>
              <a:rPr lang="en-US" sz="2300" dirty="0" err="1" smtClean="0"/>
              <a:t>adrenalectomy</a:t>
            </a:r>
            <a:r>
              <a:rPr lang="en-US" sz="2300" dirty="0" smtClean="0"/>
              <a:t> for selected patients, such as those with hereditary </a:t>
            </a:r>
            <a:r>
              <a:rPr lang="en-US" sz="2300" dirty="0" err="1" smtClean="0"/>
              <a:t>pheochromocytoma</a:t>
            </a:r>
            <a:r>
              <a:rPr lang="en-US" sz="2300" dirty="0" smtClean="0"/>
              <a:t>, with small tumors who have already undergone a </a:t>
            </a:r>
            <a:r>
              <a:rPr lang="en-US" sz="2300" dirty="0" err="1" smtClean="0"/>
              <a:t>contralateral</a:t>
            </a:r>
            <a:r>
              <a:rPr lang="en-US" sz="2300" dirty="0" smtClean="0"/>
              <a:t> complete </a:t>
            </a:r>
            <a:r>
              <a:rPr lang="en-US" sz="2300" dirty="0" err="1" smtClean="0"/>
              <a:t>adrenalectomy</a:t>
            </a:r>
            <a:r>
              <a:rPr lang="en-US" sz="2300" dirty="0" smtClean="0"/>
              <a:t> to spare adrenal cortex to prevent permanent </a:t>
            </a:r>
            <a:r>
              <a:rPr lang="en-US" sz="2300" dirty="0" err="1" smtClean="0"/>
              <a:t>hypocortisolism</a:t>
            </a:r>
            <a:r>
              <a:rPr lang="en-US" sz="2300" dirty="0" smtClean="0"/>
              <a:t>.</a:t>
            </a:r>
          </a:p>
          <a:p>
            <a:pPr algn="justLow"/>
            <a:endParaRPr lang="en-US" sz="23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effectLst>
                  <a:outerShdw blurRad="38100" dist="38100" dir="2700000" algn="tl">
                    <a:srgbClr val="000000">
                      <a:alpha val="43137"/>
                    </a:srgbClr>
                  </a:outerShdw>
                </a:effectLst>
              </a:rPr>
              <a:t>Personalized Management</a:t>
            </a:r>
            <a:endParaRPr lang="en-US" sz="3600" b="1" dirty="0">
              <a:solidFill>
                <a:srgbClr val="FFC000"/>
              </a:solidFill>
            </a:endParaRPr>
          </a:p>
        </p:txBody>
      </p:sp>
      <p:sp>
        <p:nvSpPr>
          <p:cNvPr id="3" name="Content Placeholder 2"/>
          <p:cNvSpPr>
            <a:spLocks noGrp="1"/>
          </p:cNvSpPr>
          <p:nvPr>
            <p:ph idx="1"/>
          </p:nvPr>
        </p:nvSpPr>
        <p:spPr>
          <a:xfrm>
            <a:off x="457200" y="1676400"/>
            <a:ext cx="7848600" cy="4525963"/>
          </a:xfrm>
        </p:spPr>
        <p:txBody>
          <a:bodyPr>
            <a:noAutofit/>
          </a:bodyPr>
          <a:lstStyle/>
          <a:p>
            <a:pPr algn="justLow"/>
            <a:r>
              <a:rPr lang="en-US" sz="2300" dirty="0" smtClean="0"/>
              <a:t>In recognition of the distinct genotype-phenotype presentations of hereditary PPGLs, we recommend a personalized approach to patient management (</a:t>
            </a:r>
            <a:r>
              <a:rPr lang="en-US" sz="2300" dirty="0" err="1" smtClean="0"/>
              <a:t>ie</a:t>
            </a:r>
            <a:r>
              <a:rPr lang="en-US" sz="2300" dirty="0" smtClean="0"/>
              <a:t>, biochemical testing, imaging, surgery, and follow-up). </a:t>
            </a:r>
          </a:p>
          <a:p>
            <a:pPr algn="justLow"/>
            <a:endParaRPr lang="en-US" sz="1050" dirty="0" smtClean="0"/>
          </a:p>
          <a:p>
            <a:pPr algn="justLow"/>
            <a:r>
              <a:rPr lang="en-US" sz="2300" dirty="0" smtClean="0"/>
              <a:t>We recommend that patients with PPGLs should be evaluated and treated by multidisciplinary teams at centers with appropriate expertise to ensure favorable outcome. In particular, patients should be referred to such centers should there be pregnancy, metastatic disease, or issues concerning the complexity or difficulty in biochemical diagnosis; localization; performance and interpretation of genetic testing; preoperative preparation; surgical treatment; and follow-up</a:t>
            </a:r>
          </a:p>
        </p:txBody>
      </p:sp>
      <p:sp>
        <p:nvSpPr>
          <p:cNvPr id="4" name="Slide Number Placeholder 3"/>
          <p:cNvSpPr>
            <a:spLocks noGrp="1"/>
          </p:cNvSpPr>
          <p:nvPr>
            <p:ph type="sldNum" sz="quarter" idx="11"/>
          </p:nvPr>
        </p:nvSpPr>
        <p:spPr/>
        <p:txBody>
          <a:bodyPr/>
          <a:lstStyle/>
          <a:p>
            <a:fld id="{562884D3-3038-4A0F-94D2-1F9DAA8B7DE6}" type="slidenum">
              <a:rPr lang="en-US" smtClean="0"/>
              <a:pPr/>
              <a:t>66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1143000"/>
          </a:xfrm>
        </p:spPr>
        <p:txBody>
          <a:bodyPr>
            <a:noAutofit/>
          </a:bodyPr>
          <a:lstStyle/>
          <a:p>
            <a:r>
              <a:rPr lang="en-US" sz="3200" b="1" dirty="0" smtClean="0">
                <a:solidFill>
                  <a:srgbClr val="FFC000"/>
                </a:solidFill>
                <a:effectLst>
                  <a:outerShdw blurRad="38100" dist="38100" dir="2700000" algn="tl">
                    <a:srgbClr val="000000">
                      <a:alpha val="43137"/>
                    </a:srgbClr>
                  </a:outerShdw>
                </a:effectLst>
              </a:rPr>
              <a:t>Table 1. </a:t>
            </a:r>
            <a:r>
              <a:rPr lang="en-US" sz="2800" dirty="0" smtClean="0">
                <a:solidFill>
                  <a:srgbClr val="FFC000"/>
                </a:solidFill>
              </a:rPr>
              <a:t>Clinical Settings for Testing for PPG</a:t>
            </a:r>
            <a:r>
              <a:rPr lang="en-US" sz="2400" dirty="0" smtClean="0">
                <a:solidFill>
                  <a:srgbClr val="FFC000"/>
                </a:solidFill>
              </a:rPr>
              <a:t>L</a:t>
            </a:r>
            <a:endParaRPr lang="en-US" sz="2400" b="1" dirty="0">
              <a:solidFill>
                <a:srgbClr val="FFC000"/>
              </a:solidFill>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7</a:t>
            </a:fld>
            <a:endParaRPr lang="en-US"/>
          </a:p>
        </p:txBody>
      </p:sp>
      <p:pic>
        <p:nvPicPr>
          <p:cNvPr id="1026" name="Picture 2"/>
          <p:cNvPicPr>
            <a:picLocks noGrp="1" noChangeAspect="1" noChangeArrowheads="1"/>
          </p:cNvPicPr>
          <p:nvPr>
            <p:ph idx="1"/>
          </p:nvPr>
        </p:nvPicPr>
        <p:blipFill>
          <a:blip r:embed="rId3">
            <a:lum bright="-40000" contrast="30000"/>
          </a:blip>
          <a:srcRect/>
          <a:stretch>
            <a:fillRect/>
          </a:stretch>
        </p:blipFill>
        <p:spPr bwMode="auto">
          <a:xfrm>
            <a:off x="1143000" y="2362200"/>
            <a:ext cx="6837606" cy="2339181"/>
          </a:xfrm>
          <a:prstGeom prst="rect">
            <a:avLst/>
          </a:prstGeom>
          <a:ln w="228600" cap="sq" cmpd="thickThin">
            <a:solidFill>
              <a:srgbClr val="000000"/>
            </a:solidFill>
            <a:prstDash val="solid"/>
            <a:miter lim="800000"/>
          </a:ln>
          <a:effectLst>
            <a:innerShdw blurRad="76200">
              <a:srgbClr val="000000"/>
            </a:innerShdw>
          </a:effectLst>
        </p:spPr>
      </p:pic>
      <p:sp>
        <p:nvSpPr>
          <p:cNvPr id="5" name="Rounded Rectangle 4"/>
          <p:cNvSpPr/>
          <p:nvPr/>
        </p:nvSpPr>
        <p:spPr bwMode="auto">
          <a:xfrm>
            <a:off x="5638800" y="2590800"/>
            <a:ext cx="1295400" cy="3048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839200" cy="1477962"/>
          </a:xfrm>
        </p:spPr>
        <p:txBody>
          <a:bodyPr>
            <a:noAutofit/>
          </a:bodyPr>
          <a:lstStyle/>
          <a:p>
            <a:r>
              <a:rPr lang="en-US" sz="2800" b="1" dirty="0" smtClean="0">
                <a:solidFill>
                  <a:srgbClr val="FFC000"/>
                </a:solidFill>
                <a:effectLst>
                  <a:outerShdw blurRad="38100" dist="38100" dir="2700000" algn="tl">
                    <a:srgbClr val="000000">
                      <a:alpha val="43137"/>
                    </a:srgbClr>
                  </a:outerShdw>
                </a:effectLst>
              </a:rPr>
              <a:t>Table 2. </a:t>
            </a:r>
            <a:r>
              <a:rPr lang="en-US" sz="2200" dirty="0" smtClean="0">
                <a:solidFill>
                  <a:srgbClr val="FFC000"/>
                </a:solidFill>
                <a:effectLst>
                  <a:outerShdw blurRad="38100" dist="38100" dir="2700000" algn="tl">
                    <a:srgbClr val="000000">
                      <a:alpha val="43137"/>
                    </a:srgbClr>
                  </a:outerShdw>
                </a:effectLst>
              </a:rPr>
              <a:t>Medications That Are Implicated in Adverse Reactions in Patients with </a:t>
            </a:r>
            <a:r>
              <a:rPr lang="en-US" sz="2200" dirty="0" err="1" smtClean="0">
                <a:solidFill>
                  <a:srgbClr val="FFC000"/>
                </a:solidFill>
                <a:effectLst>
                  <a:outerShdw blurRad="38100" dist="38100" dir="2700000" algn="tl">
                    <a:srgbClr val="000000">
                      <a:alpha val="43137"/>
                    </a:srgbClr>
                  </a:outerShdw>
                </a:effectLst>
              </a:rPr>
              <a:t>Pheochromocytoma</a:t>
            </a:r>
            <a:r>
              <a:rPr lang="en-US" sz="2200" dirty="0" smtClean="0">
                <a:solidFill>
                  <a:srgbClr val="FFC000"/>
                </a:solidFill>
                <a:effectLst>
                  <a:outerShdw blurRad="38100" dist="38100" dir="2700000" algn="tl">
                    <a:srgbClr val="000000">
                      <a:alpha val="43137"/>
                    </a:srgbClr>
                  </a:outerShdw>
                </a:effectLst>
              </a:rPr>
              <a:t> and That Can Precipitate a Crisis</a:t>
            </a:r>
            <a:endParaRPr lang="en-US" sz="2200" b="1" dirty="0">
              <a:solidFill>
                <a:srgbClr val="FFC000"/>
              </a:solidFill>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8</a:t>
            </a:fld>
            <a:endParaRPr lang="en-US"/>
          </a:p>
        </p:txBody>
      </p:sp>
      <p:pic>
        <p:nvPicPr>
          <p:cNvPr id="2051" name="Picture 3"/>
          <p:cNvPicPr>
            <a:picLocks noGrp="1" noChangeAspect="1" noChangeArrowheads="1"/>
          </p:cNvPicPr>
          <p:nvPr>
            <p:ph idx="1"/>
          </p:nvPr>
        </p:nvPicPr>
        <p:blipFill>
          <a:blip r:embed="rId2">
            <a:lum bright="-40000" contrast="40000"/>
          </a:blip>
          <a:srcRect/>
          <a:stretch>
            <a:fillRect/>
          </a:stretch>
        </p:blipFill>
        <p:spPr bwMode="auto">
          <a:xfrm>
            <a:off x="152400" y="1981200"/>
            <a:ext cx="8915400" cy="419937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z="3000" dirty="0" smtClean="0">
                <a:solidFill>
                  <a:srgbClr val="FFC000"/>
                </a:solidFill>
              </a:rPr>
              <a:t>Table 3</a:t>
            </a:r>
            <a:r>
              <a:rPr lang="en-US" sz="2600" dirty="0" smtClean="0">
                <a:solidFill>
                  <a:srgbClr val="FFC000"/>
                </a:solidFill>
              </a:rPr>
              <a:t>. Clinical Findings Associated with </a:t>
            </a:r>
            <a:r>
              <a:rPr lang="en-US" sz="2600" dirty="0" err="1" smtClean="0">
                <a:solidFill>
                  <a:srgbClr val="FFC000"/>
                </a:solidFill>
              </a:rPr>
              <a:t>Syndromic</a:t>
            </a:r>
            <a:r>
              <a:rPr lang="en-US" sz="2600" dirty="0" smtClean="0">
                <a:solidFill>
                  <a:srgbClr val="FFC000"/>
                </a:solidFill>
              </a:rPr>
              <a:t> PPGL</a:t>
            </a:r>
            <a:endParaRPr lang="en-US" sz="2600" dirty="0">
              <a:solidFill>
                <a:srgbClr val="FFC000"/>
              </a:solidFill>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9</a:t>
            </a:fld>
            <a:endParaRPr lang="en-US"/>
          </a:p>
        </p:txBody>
      </p:sp>
      <p:pic>
        <p:nvPicPr>
          <p:cNvPr id="3074" name="Picture 2"/>
          <p:cNvPicPr>
            <a:picLocks noGrp="1" noChangeAspect="1" noChangeArrowheads="1"/>
          </p:cNvPicPr>
          <p:nvPr>
            <p:ph idx="1"/>
          </p:nvPr>
        </p:nvPicPr>
        <p:blipFill>
          <a:blip r:embed="rId2">
            <a:lum bright="-40000" contrast="40000"/>
          </a:blip>
          <a:srcRect/>
          <a:stretch>
            <a:fillRect/>
          </a:stretch>
        </p:blipFill>
        <p:spPr bwMode="auto">
          <a:xfrm>
            <a:off x="-396855" y="1676400"/>
            <a:ext cx="9921855" cy="4495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23428</TotalTime>
  <Words>4053</Words>
  <Application>Microsoft Office PowerPoint</Application>
  <PresentationFormat>On-screen Show (4:3)</PresentationFormat>
  <Paragraphs>606</Paragraphs>
  <Slides>66</Slides>
  <Notes>8</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Theme1</vt:lpstr>
      <vt:lpstr>In The Name of God</vt:lpstr>
      <vt:lpstr>Aim</vt:lpstr>
      <vt:lpstr>METHOD OF DEVELOPMENT OF EVIDENCEBASED CLINICAL PRACTICE GUIDELINES</vt:lpstr>
      <vt:lpstr>METHOD OF DEVELOPMENT OF EVIDENCEBASED CLINICAL PRACTICE GUIDELINES</vt:lpstr>
      <vt:lpstr>Definition of pheochromocytoma and paraganglioma (PPGL)</vt:lpstr>
      <vt:lpstr>The prevalence of PPGL</vt:lpstr>
      <vt:lpstr>Table 1. Clinical Settings for Testing for PPGL</vt:lpstr>
      <vt:lpstr>Table 2. Medications That Are Implicated in Adverse Reactions in Patients with Pheochromocytoma and That Can Precipitate a Crisis</vt:lpstr>
      <vt:lpstr>Table 3. Clinical Findings Associated with Syndromic PPGL</vt:lpstr>
      <vt:lpstr>Biochemical Testing for Diagnosis of Pheochromocytoma and Paraganglioma</vt:lpstr>
      <vt:lpstr>Biochemical Testing for Diagnosis of Pheochromocytoma and Paraganglioma</vt:lpstr>
      <vt:lpstr>Table 5. Comparison of Diagnostic Performance of Plasma Free Versus Urinary Fractionated Metanephrines from 5 Available Studies</vt:lpstr>
      <vt:lpstr>Measurement methods</vt:lpstr>
      <vt:lpstr>Preanalytical sampling conditions and reference intervals</vt:lpstr>
      <vt:lpstr>Remarks</vt:lpstr>
      <vt:lpstr>Interpretation of test results and follow-up</vt:lpstr>
      <vt:lpstr>Evidence</vt:lpstr>
      <vt:lpstr>Table 6. Protocol for Clonidine Suppression Test</vt:lpstr>
      <vt:lpstr>Table 7. Major Medications That May Cause Falsely Elevated Test Results for Plasma and Urinary Metanephrines</vt:lpstr>
      <vt:lpstr>Values and preferences</vt:lpstr>
      <vt:lpstr>Imaging Studies</vt:lpstr>
      <vt:lpstr>Recommendation</vt:lpstr>
      <vt:lpstr>Evidence</vt:lpstr>
      <vt:lpstr>Recommendation</vt:lpstr>
      <vt:lpstr>Recommendation</vt:lpstr>
      <vt:lpstr>Evidence</vt:lpstr>
      <vt:lpstr>Evidence</vt:lpstr>
      <vt:lpstr>Remarks</vt:lpstr>
      <vt:lpstr>Recommendation</vt:lpstr>
      <vt:lpstr>Recommendation</vt:lpstr>
      <vt:lpstr>Evidence</vt:lpstr>
      <vt:lpstr>Genetic Testing</vt:lpstr>
      <vt:lpstr>Genetic Testing</vt:lpstr>
      <vt:lpstr>Recommendation</vt:lpstr>
      <vt:lpstr>Figure 1. Decisional algorithm for genetic testing in patients with a proven PPGL. Dopaminergic, noradrenergic, and adrenergic phenotypes are defined as significant productions of respective 3-methoxytyramine, normetanephrine, and metanephrine relative to combined production of all three metabolites.</vt:lpstr>
      <vt:lpstr>Evidence</vt:lpstr>
      <vt:lpstr>Evidence</vt:lpstr>
      <vt:lpstr>Recommendation</vt:lpstr>
      <vt:lpstr>Perioperative Medical Management</vt:lpstr>
      <vt:lpstr>Table 9. Presurgical Medical Preparation</vt:lpstr>
      <vt:lpstr>Perioperative Medical Management</vt:lpstr>
      <vt:lpstr>Perioperative Medical Management</vt:lpstr>
      <vt:lpstr>Perioperative Medical Management</vt:lpstr>
      <vt:lpstr>Recommendation</vt:lpstr>
      <vt:lpstr>Evidence</vt:lpstr>
      <vt:lpstr>Evidence</vt:lpstr>
      <vt:lpstr>Recommendation</vt:lpstr>
      <vt:lpstr>Evidence</vt:lpstr>
      <vt:lpstr>Recommendation</vt:lpstr>
      <vt:lpstr>Recommendation Surgery</vt:lpstr>
      <vt:lpstr>Evidence</vt:lpstr>
      <vt:lpstr>Remarks</vt:lpstr>
      <vt:lpstr>Recommendation</vt:lpstr>
      <vt:lpstr>Remarks</vt:lpstr>
      <vt:lpstr>Personalized  Management</vt:lpstr>
      <vt:lpstr>Evidence</vt:lpstr>
      <vt:lpstr>Evidence</vt:lpstr>
      <vt:lpstr>Remarks</vt:lpstr>
      <vt:lpstr>Recommendation</vt:lpstr>
      <vt:lpstr>Summary of Recommendations</vt:lpstr>
      <vt:lpstr>Biochemical Testing for Diagnosis of Pheochromocytoma and Paraganglioma (PPGL)</vt:lpstr>
      <vt:lpstr>Imaging Studies</vt:lpstr>
      <vt:lpstr>Genetic Testing</vt:lpstr>
      <vt:lpstr>Perioperative Medical Management</vt:lpstr>
      <vt:lpstr>Surgery</vt:lpstr>
      <vt:lpstr>Personalized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afsharian</dc:creator>
  <cp:lastModifiedBy>afsharian</cp:lastModifiedBy>
  <cp:revision>862</cp:revision>
  <dcterms:created xsi:type="dcterms:W3CDTF">2013-11-04T07:43:12Z</dcterms:created>
  <dcterms:modified xsi:type="dcterms:W3CDTF">2014-07-28T02:10:24Z</dcterms:modified>
</cp:coreProperties>
</file>