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3" r:id="rId1"/>
  </p:sldMasterIdLst>
  <p:notesMasterIdLst>
    <p:notesMasterId r:id="rId38"/>
  </p:notesMasterIdLst>
  <p:sldIdLst>
    <p:sldId id="29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300" r:id="rId11"/>
    <p:sldId id="287" r:id="rId12"/>
    <p:sldId id="299" r:id="rId13"/>
    <p:sldId id="297" r:id="rId14"/>
    <p:sldId id="268" r:id="rId15"/>
    <p:sldId id="270" r:id="rId16"/>
    <p:sldId id="271" r:id="rId17"/>
    <p:sldId id="272" r:id="rId18"/>
    <p:sldId id="274" r:id="rId19"/>
    <p:sldId id="288" r:id="rId20"/>
    <p:sldId id="289" r:id="rId21"/>
    <p:sldId id="290" r:id="rId22"/>
    <p:sldId id="291" r:id="rId23"/>
    <p:sldId id="292" r:id="rId24"/>
    <p:sldId id="293" r:id="rId25"/>
    <p:sldId id="294" r:id="rId26"/>
    <p:sldId id="286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73" r:id="rId36"/>
    <p:sldId id="301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DFDA00"/>
    <a:srgbClr val="0033CC"/>
    <a:srgbClr val="1199FF"/>
    <a:srgbClr val="6666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674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8B54E6-C7FD-4365-B484-4590FA2776C2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269F33-6661-4B48-9593-EA503C0753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88314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2F41DA-869E-4442-BA89-D47A2EA28F54}" type="datetime1">
              <a:rPr lang="en-US" smtClean="0"/>
              <a:pPr/>
              <a:t>11/22/2014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krauses Food,Nutrition Care Process , 2012 ADA ,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8348F9-DF53-4432-A962-F118A2B338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7433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7D5662-AA60-4A49-A254-74342C25C200}" type="datetime1">
              <a:rPr lang="en-US" smtClean="0"/>
              <a:pPr/>
              <a:t>11/22/2014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krauses Food,Nutrition Care Process , 2012 ADA ,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8348F9-DF53-4432-A962-F118A2B338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65090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22B195-DF42-49D6-8C81-548A7D1D79A9}" type="datetime1">
              <a:rPr lang="en-US" smtClean="0"/>
              <a:pPr/>
              <a:t>11/22/2014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krauses Food,Nutrition Care Process , 2012 ADA ,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8348F9-DF53-4432-A962-F118A2B338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01767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C02B03-5A76-4734-8B34-D5D082316836}" type="datetime1">
              <a:rPr lang="en-US" smtClean="0"/>
              <a:pPr/>
              <a:t>11/22/2014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krauses Food,Nutrition Care Process , 2012 ADA ,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8348F9-DF53-4432-A962-F118A2B338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4732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4C08A0-D79A-4683-8407-E568B506F020}" type="datetime1">
              <a:rPr lang="en-US" smtClean="0"/>
              <a:pPr/>
              <a:t>11/22/2014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krauses Food,Nutrition Care Process , 2012 ADA ,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8348F9-DF53-4432-A962-F118A2B338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44223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6224E-F760-44CE-8B51-0D7F018B82D6}" type="datetime1">
              <a:rPr lang="en-US" smtClean="0"/>
              <a:pPr/>
              <a:t>11/22/2014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krauses Food,Nutrition Care Process , 2012 ADA , 2011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8348F9-DF53-4432-A962-F118A2B338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19314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1A5137-CE39-4390-9A11-16DB55CEE39D}" type="datetime1">
              <a:rPr lang="en-US" smtClean="0"/>
              <a:pPr/>
              <a:t>11/22/2014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krauses Food,Nutrition Care Process , 2012 ADA , 2011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8348F9-DF53-4432-A962-F118A2B338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30857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51365B-8477-43A5-A7A6-B9430A4933EF}" type="datetime1">
              <a:rPr lang="en-US" smtClean="0"/>
              <a:pPr/>
              <a:t>11/22/2014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krauses Food,Nutrition Care Process , 2012 ADA , 2011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8348F9-DF53-4432-A962-F118A2B338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58407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7F1E4E-0340-4338-AB55-D633CF0A2CEF}" type="datetime1">
              <a:rPr lang="en-US" smtClean="0"/>
              <a:pPr/>
              <a:t>11/22/2014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krauses Food,Nutrition Care Process , 2012 ADA , 2011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8348F9-DF53-4432-A962-F118A2B338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87688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D8B4C6-2575-448C-BF53-2B579C088EB1}" type="datetime1">
              <a:rPr lang="en-US" smtClean="0"/>
              <a:pPr/>
              <a:t>11/22/2014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krauses Food,Nutrition Care Process , 2012 ADA , 2011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8348F9-DF53-4432-A962-F118A2B338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83867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BB5D87-71CD-4F01-B698-B7D383EB8C26}" type="datetime1">
              <a:rPr lang="en-US" smtClean="0"/>
              <a:pPr/>
              <a:t>11/22/2014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krauses Food,Nutrition Care Process , 2012 ADA , 2011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8348F9-DF53-4432-A962-F118A2B338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0122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modificar el estilo de texto del patrón</a:t>
            </a:r>
          </a:p>
          <a:p>
            <a:pPr lvl="1"/>
            <a:r>
              <a:rPr lang="es-ES" altLang="en-US" smtClean="0"/>
              <a:t>Segundo nivel</a:t>
            </a:r>
          </a:p>
          <a:p>
            <a:pPr lvl="2"/>
            <a:r>
              <a:rPr lang="es-ES" altLang="en-US" smtClean="0"/>
              <a:t>Tercer nivel</a:t>
            </a:r>
          </a:p>
          <a:p>
            <a:pPr lvl="3"/>
            <a:r>
              <a:rPr lang="es-ES" altLang="en-US" smtClean="0"/>
              <a:t>Cuarto nivel</a:t>
            </a:r>
          </a:p>
          <a:p>
            <a:pPr lvl="4"/>
            <a:r>
              <a:rPr lang="es-ES" altLang="en-U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fld id="{1D692935-7A6D-484F-8B27-D3A5008BF453}" type="datetime1">
              <a:rPr lang="en-US" smtClean="0"/>
              <a:pPr/>
              <a:t>11/22/2014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r>
              <a:rPr lang="en-US" smtClean="0"/>
              <a:t>krauses Food,Nutrition Care Process , 2012 ADA , 2011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fld id="{7E8348F9-DF53-4432-A962-F118A2B338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1338" y="776288"/>
            <a:ext cx="8061325" cy="147002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marL="0" indent="484188" eaLnBrk="1" hangingPunct="1">
              <a:defRPr/>
            </a:pPr>
            <a:endParaRPr lang="en-US" smtClean="0">
              <a:ln>
                <a:noFill/>
              </a:ln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243" name="Subtitle 2"/>
          <p:cNvSpPr>
            <a:spLocks noGrp="1"/>
          </p:cNvSpPr>
          <p:nvPr>
            <p:ph type="subTitle" idx="1"/>
          </p:nvPr>
        </p:nvSpPr>
        <p:spPr>
          <a:xfrm>
            <a:off x="541338" y="2249488"/>
            <a:ext cx="8061325" cy="1752600"/>
          </a:xfrm>
        </p:spPr>
        <p:txBody>
          <a:bodyPr/>
          <a:lstStyle/>
          <a:p>
            <a:pPr marR="0" eaLnBrk="1" hangingPunct="1">
              <a:spcBef>
                <a:spcPct val="0"/>
              </a:spcBef>
            </a:pPr>
            <a:endParaRPr lang="en-US" altLang="en-US" smtClean="0">
              <a:ln>
                <a:noFill/>
              </a:ln>
              <a:solidFill>
                <a:srgbClr val="FFFFFF"/>
              </a:solidFill>
            </a:endParaRPr>
          </a:p>
        </p:txBody>
      </p:sp>
      <p:pic>
        <p:nvPicPr>
          <p:cNvPr id="10244" name="Picture 4" descr="http://uploadtak.com/images/l345_in_the_name_of_god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871778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348F9-DF53-4432-A962-F118A2B33804}" type="slidenum">
              <a:rPr lang="en-US" sz="1200" smtClean="0">
                <a:latin typeface="Times New Roman" pitchFamily="18" charset="0"/>
                <a:cs typeface="Times New Roman" pitchFamily="18" charset="0"/>
              </a:rPr>
              <a:pPr/>
              <a:t>10</a:t>
            </a:fld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457200" y="2192894"/>
            <a:ext cx="8329642" cy="273630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a-IR" sz="4800" b="1" dirty="0" smtClean="0">
                <a:solidFill>
                  <a:srgbClr val="FF0000"/>
                </a:solidFill>
                <a:cs typeface="B Mitra" panose="00000400000000000000" pitchFamily="2" charset="-78"/>
              </a:rPr>
              <a:t>راهکار برای مادران مبتلا به دیابت بارداری ؟؟؟؟؟</a:t>
            </a:r>
            <a:endParaRPr lang="en-US" sz="4800" b="1" dirty="0">
              <a:solidFill>
                <a:srgbClr val="FF0000"/>
              </a:solidFill>
              <a:cs typeface="B Mitra" panose="000004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16" y="1142984"/>
            <a:ext cx="20717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 smtClean="0">
                <a:cs typeface="B Mitra" pitchFamily="2" charset="-78"/>
              </a:rPr>
              <a:t>بنابراین:</a:t>
            </a:r>
          </a:p>
          <a:p>
            <a:pPr algn="r" rtl="1"/>
            <a:r>
              <a:rPr lang="fa-IR" dirty="0" smtClean="0">
                <a:cs typeface="B Mitra" pitchFamily="2" charset="-78"/>
              </a:rPr>
              <a:t>1- اضافه وزن و چاق</a:t>
            </a:r>
          </a:p>
          <a:p>
            <a:pPr algn="r" rtl="1"/>
            <a:r>
              <a:rPr lang="fa-IR" dirty="0" smtClean="0">
                <a:cs typeface="B Mitra" pitchFamily="2" charset="-78"/>
              </a:rPr>
              <a:t>2- اختلال تحمل گلوکز</a:t>
            </a:r>
          </a:p>
          <a:p>
            <a:pPr algn="r" rtl="1"/>
            <a:r>
              <a:rPr lang="fa-IR" dirty="0" smtClean="0">
                <a:cs typeface="B Mitra" pitchFamily="2" charset="-78"/>
              </a:rPr>
              <a:t>3-  با زمینه دیابت</a:t>
            </a:r>
            <a:endParaRPr lang="en-US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896" y="-27384"/>
            <a:ext cx="8229600" cy="1143000"/>
          </a:xfrm>
        </p:spPr>
        <p:txBody>
          <a:bodyPr>
            <a:normAutofit/>
          </a:bodyPr>
          <a:lstStyle/>
          <a:p>
            <a:pPr marL="54864" indent="0" algn="r" rtl="1" eaLnBrk="1" fontAlgn="auto" hangingPunct="1">
              <a:spcAft>
                <a:spcPts val="0"/>
              </a:spcAft>
              <a:defRPr/>
            </a:pPr>
            <a:r>
              <a:rPr lang="fa-IR" b="1" kern="1200" dirty="0">
                <a:solidFill>
                  <a:srgbClr val="FFFF00"/>
                </a:solidFill>
                <a:cs typeface="B Mitra" pitchFamily="2" charset="-78"/>
              </a:rPr>
              <a:t>اهداف کنترل قند خون در دوران بارداري</a:t>
            </a:r>
            <a:endParaRPr lang="en-US" b="1" kern="1200" dirty="0">
              <a:solidFill>
                <a:srgbClr val="FFFF00"/>
              </a:solidFill>
              <a:cs typeface="B Mitr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526280"/>
          </a:xfrm>
          <a:solidFill>
            <a:schemeClr val="accent6">
              <a:lumMod val="20000"/>
              <a:lumOff val="80000"/>
            </a:schemeClr>
          </a:solidFill>
          <a:ln>
            <a:solidFill>
              <a:srgbClr val="6666FF"/>
            </a:solidFill>
          </a:ln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fa-IR" sz="2400" dirty="0" smtClean="0">
                <a:latin typeface="B nazanin"/>
                <a:cs typeface="B Mitra" panose="00000400000000000000" pitchFamily="2" charset="-78"/>
              </a:rPr>
              <a:t>طبيعي بودن قند خون براي يك فرد باردار ديابتي اهميت دارد.</a:t>
            </a:r>
            <a:endParaRPr lang="en-US" sz="2400" dirty="0">
              <a:latin typeface="B nazanin"/>
              <a:cs typeface="B Mitra" panose="00000400000000000000" pitchFamily="2" charset="-78"/>
            </a:endParaRP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35496" y="6250706"/>
            <a:ext cx="4211638" cy="274638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krauses</a:t>
            </a:r>
            <a:r>
              <a:rPr lang="en-US" sz="1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Food,Nutrition</a:t>
            </a:r>
            <a:r>
              <a:rPr lang="en-US" sz="1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Care Process , 2012</a:t>
            </a:r>
          </a:p>
          <a:p>
            <a:pPr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 , 2011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81328"/>
            <a:ext cx="2133600" cy="476250"/>
          </a:xfrm>
        </p:spPr>
        <p:txBody>
          <a:bodyPr>
            <a:normAutofit/>
          </a:bodyPr>
          <a:lstStyle/>
          <a:p>
            <a:pPr>
              <a:defRPr/>
            </a:pPr>
            <a:fld id="{756251EE-D5E3-415C-9619-8D654DDF863F}" type="slidenum">
              <a:rPr 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11</a:t>
            </a:fld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12302212"/>
              </p:ext>
            </p:extLst>
          </p:nvPr>
        </p:nvGraphicFramePr>
        <p:xfrm>
          <a:off x="838200" y="2204863"/>
          <a:ext cx="7674292" cy="3240361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4169092"/>
                <a:gridCol w="3505200"/>
              </a:tblGrid>
              <a:tr h="464617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Mitra" panose="00000400000000000000" pitchFamily="2" charset="-78"/>
                        </a:rPr>
                        <a:t>ديابت نوع 1و2</a:t>
                      </a:r>
                      <a:r>
                        <a:rPr lang="fa-IR" baseline="0" dirty="0" smtClean="0">
                          <a:cs typeface="B Mitra" panose="00000400000000000000" pitchFamily="2" charset="-78"/>
                        </a:rPr>
                        <a:t> </a:t>
                      </a:r>
                      <a:endParaRPr lang="en-US" dirty="0">
                        <a:cs typeface="B Mitra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Mitra" panose="00000400000000000000" pitchFamily="2" charset="-78"/>
                        </a:rPr>
                        <a:t>ديابت بارداري</a:t>
                      </a:r>
                      <a:endParaRPr lang="en-US" dirty="0">
                        <a:cs typeface="B Mitra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925248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>
                          <a:cs typeface="B Mitra" panose="00000400000000000000" pitchFamily="2" charset="-78"/>
                        </a:rPr>
                        <a:t>زمان خواب، نيمه شب و قبل از غذا: 99- 60</a:t>
                      </a:r>
                      <a:r>
                        <a:rPr lang="en-US" dirty="0" smtClean="0">
                          <a:cs typeface="B Mitra" panose="00000400000000000000" pitchFamily="2" charset="-78"/>
                        </a:rPr>
                        <a:t>  </a:t>
                      </a: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mg/dl </a:t>
                      </a:r>
                      <a:endParaRPr lang="en-US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 smtClean="0">
                          <a:cs typeface="B Mitra" panose="00000400000000000000" pitchFamily="2" charset="-78"/>
                        </a:rPr>
                        <a:t>قبل از غذا: كمتر یا مساوي از 95 </a:t>
                      </a: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mg/dl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25248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cs typeface="B Mitra" panose="00000400000000000000" pitchFamily="2" charset="-78"/>
                        </a:rPr>
                        <a:t> </a:t>
                      </a:r>
                      <a:r>
                        <a:rPr lang="fa-IR" dirty="0" smtClean="0">
                          <a:cs typeface="B Mitra" panose="00000400000000000000" pitchFamily="2" charset="-78"/>
                        </a:rPr>
                        <a:t>ميزان</a:t>
                      </a:r>
                      <a:r>
                        <a:rPr lang="fa-IR" baseline="0" dirty="0" smtClean="0">
                          <a:cs typeface="B Mitra" panose="00000400000000000000" pitchFamily="2" charset="-78"/>
                        </a:rPr>
                        <a:t> </a:t>
                      </a:r>
                      <a:r>
                        <a:rPr lang="fa-IR" dirty="0" smtClean="0">
                          <a:cs typeface="B Mitra" panose="00000400000000000000" pitchFamily="2" charset="-78"/>
                        </a:rPr>
                        <a:t>حداكثر بعد از غذا:  129-  100</a:t>
                      </a:r>
                      <a:r>
                        <a:rPr lang="en-US" dirty="0" smtClean="0">
                          <a:cs typeface="B Mitra" panose="00000400000000000000" pitchFamily="2" charset="-78"/>
                        </a:rPr>
                        <a:t> </a:t>
                      </a: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mg/dl</a:t>
                      </a:r>
                      <a:r>
                        <a:rPr lang="fa-IR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a-IR" sz="1600" baseline="0" dirty="0" smtClean="0">
                          <a:latin typeface="+mn-lt"/>
                          <a:cs typeface="B Mitra" panose="00000400000000000000" pitchFamily="2" charset="-78"/>
                        </a:rPr>
                        <a:t> </a:t>
                      </a:r>
                      <a:endParaRPr lang="en-US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1 ساعت بعد از غذا</a:t>
                      </a:r>
                      <a:r>
                        <a:rPr lang="en-US" sz="1800" dirty="0" smtClean="0">
                          <a:cs typeface="B Mitra" panose="00000400000000000000" pitchFamily="2" charset="-78"/>
                        </a:rPr>
                        <a:t>:</a:t>
                      </a:r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 كمتر يا مساوي 140</a:t>
                      </a:r>
                      <a:r>
                        <a:rPr lang="en-US" sz="1600" dirty="0" smtClean="0">
                          <a:cs typeface="B Mitra" panose="00000400000000000000" pitchFamily="2" charset="-78"/>
                        </a:rPr>
                        <a:t> </a:t>
                      </a:r>
                      <a:r>
                        <a:rPr lang="fa-IR" sz="1600" dirty="0" smtClean="0">
                          <a:cs typeface="B Mitra" panose="00000400000000000000" pitchFamily="2" charset="-78"/>
                        </a:rPr>
                        <a:t> </a:t>
                      </a: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mg/dl</a:t>
                      </a:r>
                    </a:p>
                    <a:p>
                      <a:pPr algn="r" rtl="1"/>
                      <a:endParaRPr lang="en-US" dirty="0">
                        <a:cs typeface="B Mitra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25248">
                <a:tc>
                  <a:txBody>
                    <a:bodyPr/>
                    <a:lstStyle/>
                    <a:p>
                      <a:pPr algn="ctr" rtl="1"/>
                      <a:r>
                        <a:rPr lang="fa-IR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</a:t>
                      </a: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HbA1C≤6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>
                          <a:cs typeface="B Mitra" panose="00000400000000000000" pitchFamily="2" charset="-78"/>
                        </a:rPr>
                        <a:t>2 ساعت بعد از غذا: كمتر يا مساوي </a:t>
                      </a:r>
                      <a:r>
                        <a:rPr lang="fa-IR" baseline="0" dirty="0" smtClean="0">
                          <a:cs typeface="B Mitra" panose="00000400000000000000" pitchFamily="2" charset="-78"/>
                        </a:rPr>
                        <a:t> </a:t>
                      </a:r>
                      <a:r>
                        <a:rPr lang="fa-IR" dirty="0" smtClean="0">
                          <a:cs typeface="B Mitra" panose="00000400000000000000" pitchFamily="2" charset="-78"/>
                        </a:rPr>
                        <a:t>120</a:t>
                      </a:r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mg/dl</a:t>
                      </a:r>
                      <a:r>
                        <a:rPr lang="fa-IR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 rtl="1"/>
                      <a:endParaRPr lang="en-US" dirty="0">
                        <a:cs typeface="B Mitra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5214942" y="2786058"/>
            <a:ext cx="3286148" cy="2428892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34376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348F9-DF53-4432-A962-F118A2B33804}" type="slidenum">
              <a:rPr lang="en-US" sz="1200" smtClean="0">
                <a:latin typeface="Times New Roman" pitchFamily="18" charset="0"/>
                <a:cs typeface="Times New Roman" pitchFamily="18" charset="0"/>
              </a:rPr>
              <a:pPr/>
              <a:t>12</a:t>
            </a:fld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457200" y="2192894"/>
            <a:ext cx="8329642" cy="273630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a-IR" sz="4800" b="1" dirty="0" smtClean="0">
                <a:solidFill>
                  <a:srgbClr val="FF0000"/>
                </a:solidFill>
                <a:cs typeface="B Mitra" panose="00000400000000000000" pitchFamily="2" charset="-78"/>
              </a:rPr>
              <a:t>اصول تنظیم رژیم درمانی در دیابت بارداری</a:t>
            </a:r>
            <a:endParaRPr lang="en-US" sz="4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44624"/>
            <a:ext cx="8229600" cy="1143000"/>
          </a:xfrm>
        </p:spPr>
        <p:txBody>
          <a:bodyPr/>
          <a:lstStyle/>
          <a:p>
            <a:pPr algn="r" rtl="1"/>
            <a:r>
              <a:rPr lang="fa-IR" b="1" kern="1200" dirty="0">
                <a:solidFill>
                  <a:srgbClr val="FFFF00"/>
                </a:solidFill>
                <a:cs typeface="B Mitra" pitchFamily="2" charset="-78"/>
              </a:rPr>
              <a:t>اصول </a:t>
            </a:r>
            <a:r>
              <a:rPr lang="fa-IR" b="1" kern="1200" dirty="0" smtClean="0">
                <a:solidFill>
                  <a:srgbClr val="FFFF00"/>
                </a:solidFill>
                <a:cs typeface="B Mitra" pitchFamily="2" charset="-78"/>
              </a:rPr>
              <a:t> تنظیم رژیم </a:t>
            </a:r>
            <a:r>
              <a:rPr lang="fa-IR" b="1" kern="1200" dirty="0">
                <a:solidFill>
                  <a:srgbClr val="FFFF00"/>
                </a:solidFill>
                <a:cs typeface="B Mitra" pitchFamily="2" charset="-78"/>
              </a:rPr>
              <a:t>درمانی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a-IR" dirty="0" smtClean="0">
                <a:solidFill>
                  <a:srgbClr val="002060"/>
                </a:solidFill>
                <a:cs typeface="B Mitra" panose="00000400000000000000" pitchFamily="2" charset="-78"/>
              </a:rPr>
              <a:t>نیاز انرژی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a-IR" dirty="0" smtClean="0">
                <a:solidFill>
                  <a:srgbClr val="002060"/>
                </a:solidFill>
                <a:cs typeface="B Mitra" panose="00000400000000000000" pitchFamily="2" charset="-78"/>
              </a:rPr>
              <a:t>نیاز پروتئین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a-IR" dirty="0" smtClean="0">
                <a:solidFill>
                  <a:srgbClr val="002060"/>
                </a:solidFill>
                <a:cs typeface="B Mitra" panose="00000400000000000000" pitchFamily="2" charset="-78"/>
              </a:rPr>
              <a:t>محاسبه کالری مورد نیاز طبق وزن پیش از بارداری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a-IR" dirty="0" smtClean="0">
                <a:solidFill>
                  <a:srgbClr val="002060"/>
                </a:solidFill>
                <a:cs typeface="B Mitra" panose="00000400000000000000" pitchFamily="2" charset="-78"/>
              </a:rPr>
              <a:t>توزیع کربوهیدرات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a-IR" dirty="0" smtClean="0">
                <a:solidFill>
                  <a:srgbClr val="002060"/>
                </a:solidFill>
                <a:cs typeface="B Mitra" panose="00000400000000000000" pitchFamily="2" charset="-78"/>
              </a:rPr>
              <a:t>میزان دریافت گروه های غذایی طبق توصیه هرم غذایی</a:t>
            </a:r>
          </a:p>
          <a:p>
            <a:pPr algn="r" rtl="1">
              <a:buFont typeface="Wingdings" panose="05000000000000000000" pitchFamily="2" charset="2"/>
              <a:buChar char="ü"/>
            </a:pPr>
            <a:endParaRPr lang="fa-IR" dirty="0" smtClean="0">
              <a:solidFill>
                <a:srgbClr val="FF0000"/>
              </a:solidFill>
              <a:cs typeface="B Mitra" panose="0000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ü"/>
            </a:pPr>
            <a:endParaRPr lang="en-US" dirty="0">
              <a:solidFill>
                <a:srgbClr val="FF0000"/>
              </a:solidFill>
              <a:cs typeface="B Mitra" panose="00000400000000000000" pitchFamily="2" charset="-7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348F9-DF53-4432-A962-F118A2B33804}" type="slidenum">
              <a:rPr lang="en-US" sz="1200" smtClean="0">
                <a:latin typeface="Times New Roman" pitchFamily="18" charset="0"/>
                <a:cs typeface="Times New Roman" pitchFamily="18" charset="0"/>
              </a:rPr>
              <a:pPr/>
              <a:t>13</a:t>
            </a:fld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5868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440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B Mitra" pitchFamily="2" charset="-78"/>
              </a:rPr>
              <a:t>سه ماهه اول</a:t>
            </a:r>
            <a:endParaRPr kumimoji="0" lang="en-US" sz="44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/>
          <a:lstStyle/>
          <a:p>
            <a:pPr marL="457200" marR="0" lvl="0" indent="-4572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Mitra" pitchFamily="2" charset="-78"/>
              </a:rPr>
              <a:t>نیاز انسولین کاهش می یابد و به دلیل حالت تهوع صبحگاهی دریافت کاهش می یابد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Mitra" pitchFamily="2" charset="-78"/>
              </a:rPr>
              <a:t>.</a:t>
            </a:r>
            <a:endParaRPr kumimoji="0" lang="fa-I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B Mitra" pitchFamily="2" charset="-78"/>
            </a:endParaRPr>
          </a:p>
          <a:p>
            <a:pPr marL="457200" marR="0" lvl="0" indent="-4572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a-I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B Mitra" pitchFamily="2" charset="-78"/>
            </a:endParaRPr>
          </a:p>
          <a:p>
            <a:pPr marL="457200" marR="0" lvl="0" indent="-4572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Mitra" pitchFamily="2" charset="-78"/>
              </a:rPr>
              <a:t>عدم افزایش کالری مورد نیاز به استثناء افراد کم وزن</a:t>
            </a:r>
          </a:p>
          <a:p>
            <a:pPr marL="457200" marR="0" lvl="0" indent="-4572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a-I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B Mitra" pitchFamily="2" charset="-78"/>
            </a:endParaRPr>
          </a:p>
          <a:p>
            <a:pPr marL="457200" marR="0" lvl="0" indent="-4572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Mitra" pitchFamily="2" charset="-78"/>
              </a:rPr>
              <a:t>افزایش 25 گرم پروتئین مورد نیاز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B Mitra" pitchFamily="2" charset="-7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348F9-DF53-4432-A962-F118A2B33804}" type="slidenum">
              <a:rPr lang="en-US" sz="1200" smtClean="0">
                <a:latin typeface="Times New Roman" pitchFamily="18" charset="0"/>
                <a:cs typeface="Times New Roman" pitchFamily="18" charset="0"/>
              </a:rPr>
              <a:pPr/>
              <a:t>14</a:t>
            </a:fld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06896" y="53752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marL="54864" algn="r" rtl="1" fontAlgn="auto">
              <a:spcAft>
                <a:spcPts val="0"/>
              </a:spcAft>
              <a:defRPr/>
            </a:pPr>
            <a:r>
              <a:rPr lang="fa-IR" b="1" kern="1200" dirty="0" smtClean="0">
                <a:solidFill>
                  <a:srgbClr val="FFFF00"/>
                </a:solidFill>
                <a:cs typeface="B Mitra" pitchFamily="2" charset="-78"/>
              </a:rPr>
              <a:t>اصول رژیم درمانی </a:t>
            </a:r>
            <a:r>
              <a:rPr lang="fa-IR" sz="2400" kern="1200" dirty="0" smtClean="0">
                <a:solidFill>
                  <a:srgbClr val="FFFF00"/>
                </a:solidFill>
                <a:cs typeface="B Mitra" pitchFamily="2" charset="-78"/>
              </a:rPr>
              <a:t>(1)</a:t>
            </a:r>
            <a:endParaRPr lang="en-US" kern="1200" dirty="0">
              <a:solidFill>
                <a:srgbClr val="FFFF00"/>
              </a:solidFill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440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B Mitra" pitchFamily="2" charset="-78"/>
              </a:rPr>
              <a:t>سه ماهه دوم و سوم</a:t>
            </a:r>
            <a:endParaRPr kumimoji="0" lang="en-US" sz="44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B Mitra" pitchFamily="2" charset="-78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/>
          <a:lstStyle/>
          <a:p>
            <a:pPr marL="457200" marR="0" lvl="0" indent="-4572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Mitra" pitchFamily="2" charset="-78"/>
              </a:rPr>
              <a:t>افزایش انسولین مورد نیاز به دلیل افزایش وزن مادر و افزایش هورمونهای مترشحه از جفت</a:t>
            </a:r>
          </a:p>
          <a:p>
            <a:pPr marL="457200" marR="0" lvl="0" indent="-4572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a-I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B Mitra" pitchFamily="2" charset="-78"/>
            </a:endParaRPr>
          </a:p>
          <a:p>
            <a:pPr marL="457200" marR="0" lvl="0" indent="-4572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Mitra" pitchFamily="2" charset="-78"/>
              </a:rPr>
              <a:t>به ترتیب 340 و 452 کالری، انرژی مورد نیاز افزایش می یابد</a:t>
            </a:r>
          </a:p>
          <a:p>
            <a:pPr marL="457200" marR="0" lvl="0" indent="-4572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a-I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B Mitra" pitchFamily="2" charset="-78"/>
            </a:endParaRPr>
          </a:p>
          <a:p>
            <a:pPr marL="457200" marR="0" lvl="0" indent="-4572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Mitra" pitchFamily="2" charset="-78"/>
              </a:rPr>
              <a:t>ماهی یکبار و یا دو ماه یکبار ویزیت جهت کنترل بهینه قندخون لازم می باشد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a-I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B Mitra" pitchFamily="2" charset="-78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B Mitra" pitchFamily="2" charset="-7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348F9-DF53-4432-A962-F118A2B33804}" type="slidenum">
              <a:rPr lang="en-US" sz="1200" smtClean="0">
                <a:latin typeface="Times New Roman" pitchFamily="18" charset="0"/>
                <a:cs typeface="Times New Roman" pitchFamily="18" charset="0"/>
              </a:rPr>
              <a:pPr/>
              <a:t>15</a:t>
            </a:fld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06896" y="53752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marL="54864" algn="r" rtl="1" fontAlgn="auto">
              <a:spcAft>
                <a:spcPts val="0"/>
              </a:spcAft>
              <a:defRPr/>
            </a:pPr>
            <a:r>
              <a:rPr lang="fa-IR" b="1" kern="1200" dirty="0" smtClean="0">
                <a:solidFill>
                  <a:srgbClr val="FFFF00"/>
                </a:solidFill>
                <a:cs typeface="B Mitra" pitchFamily="2" charset="-78"/>
              </a:rPr>
              <a:t>اصول رژیم درمانی </a:t>
            </a:r>
            <a:r>
              <a:rPr lang="fa-IR" sz="2400" kern="1200" dirty="0" smtClean="0">
                <a:solidFill>
                  <a:srgbClr val="FFFF00"/>
                </a:solidFill>
                <a:cs typeface="B Mitra" pitchFamily="2" charset="-78"/>
              </a:rPr>
              <a:t>(2)</a:t>
            </a:r>
            <a:endParaRPr lang="en-US" kern="1200" dirty="0">
              <a:solidFill>
                <a:srgbClr val="FFFF00"/>
              </a:solidFill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440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B Mitra" pitchFamily="2" charset="-78"/>
              </a:rPr>
              <a:t>محاسبه کالری مورد نیاز</a:t>
            </a:r>
            <a:endParaRPr kumimoji="0" lang="en-US" sz="44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B Mitra" pitchFamily="2" charset="-78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/>
          <a:lstStyle/>
          <a:p>
            <a:pPr marL="457200" marR="0" lvl="0" indent="-4572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Mitra" pitchFamily="2" charset="-78"/>
              </a:rPr>
              <a:t>مادر لاغر باشد:  </a:t>
            </a: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B Mitra" pitchFamily="2" charset="-78"/>
              </a:rPr>
              <a:t>18/5</a:t>
            </a: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Mitra" pitchFamily="2" charset="-78"/>
              </a:rPr>
              <a:t> 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BMI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Mitra" pitchFamily="2" charset="-78"/>
              </a:rPr>
              <a:t>&lt;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Mitra" pitchFamily="2" charset="-78"/>
              </a:rPr>
              <a:t> </a:t>
            </a: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Mitra" pitchFamily="2" charset="-78"/>
              </a:rPr>
              <a:t> محاسبه کالری با وزن پیش از بارداری، 300 تا 500 کالری اضافه می شود</a:t>
            </a:r>
          </a:p>
          <a:p>
            <a:pPr marL="457200" marR="0" lvl="0" indent="-4572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fa-I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B Mitra" pitchFamily="2" charset="-78"/>
            </a:endParaRPr>
          </a:p>
          <a:p>
            <a:pPr marL="457200" marR="0" lvl="0" indent="-4572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Mitra" pitchFamily="2" charset="-78"/>
              </a:rPr>
              <a:t>وزن مادر مناسب باشد، </a:t>
            </a: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B Mitra" pitchFamily="2" charset="-78"/>
              </a:rPr>
              <a:t>25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BMI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Mitra" pitchFamily="2" charset="-78"/>
              </a:rPr>
              <a:t>&lt;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Mitra" pitchFamily="2" charset="-78"/>
              </a:rPr>
              <a:t> </a:t>
            </a: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Mitra" pitchFamily="2" charset="-78"/>
              </a:rPr>
              <a:t>&gt;18/5 محاسبه کالری با وزن پیش از بارداری</a:t>
            </a:r>
          </a:p>
          <a:p>
            <a:pPr marL="457200" marR="0" lvl="0" indent="-4572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B Mitra" pitchFamily="2" charset="-78"/>
            </a:endParaRPr>
          </a:p>
          <a:p>
            <a:pPr marL="457200" marR="0" lvl="0" indent="-4572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B Mitra" pitchFamily="2" charset="-78"/>
              </a:rPr>
              <a:t>مادر اضافه وزن داشته باشد 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BMI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Mitra" pitchFamily="2" charset="-78"/>
              </a:rPr>
              <a:t> </a:t>
            </a: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Mitra" pitchFamily="2" charset="-78"/>
              </a:rPr>
              <a:t>&gt;25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Mitra" pitchFamily="2" charset="-78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Mitra" pitchFamily="2" charset="-78"/>
              </a:rPr>
              <a:t> </a:t>
            </a: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Mitra" pitchFamily="2" charset="-78"/>
              </a:rPr>
              <a:t> محاسبه کالری با 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Adjusted IBW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10336"/>
            <a:ext cx="2133600" cy="476250"/>
          </a:xfrm>
        </p:spPr>
        <p:txBody>
          <a:bodyPr/>
          <a:lstStyle/>
          <a:p>
            <a:fld id="{7E8348F9-DF53-4432-A962-F118A2B33804}" type="slidenum">
              <a:rPr lang="en-US" sz="1200" smtClean="0">
                <a:latin typeface="Times New Roman" pitchFamily="18" charset="0"/>
                <a:cs typeface="Times New Roman" pitchFamily="18" charset="0"/>
              </a:rPr>
              <a:pPr/>
              <a:t>16</a:t>
            </a:fld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06896" y="53752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marL="54864" algn="r" rtl="1" fontAlgn="auto">
              <a:spcAft>
                <a:spcPts val="0"/>
              </a:spcAft>
              <a:defRPr/>
            </a:pPr>
            <a:r>
              <a:rPr lang="fa-IR" b="1" kern="1200" dirty="0" smtClean="0">
                <a:solidFill>
                  <a:srgbClr val="FFFF00"/>
                </a:solidFill>
                <a:cs typeface="B Mitra" pitchFamily="2" charset="-78"/>
              </a:rPr>
              <a:t>اصول رژیم درمانی </a:t>
            </a:r>
            <a:r>
              <a:rPr lang="fa-IR" sz="2400" kern="1200" dirty="0" smtClean="0">
                <a:solidFill>
                  <a:srgbClr val="FFFF00"/>
                </a:solidFill>
                <a:cs typeface="B Mitra" pitchFamily="2" charset="-78"/>
              </a:rPr>
              <a:t>(3)</a:t>
            </a:r>
            <a:endParaRPr lang="en-US" kern="1200" dirty="0">
              <a:solidFill>
                <a:srgbClr val="FFFF00"/>
              </a:solidFill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B Mitra" pitchFamily="2" charset="-78"/>
              </a:rPr>
              <a:t>توزیع کربوهیدرات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B Mitra" pitchFamily="2" charset="-78"/>
            </a:endParaRPr>
          </a:p>
        </p:txBody>
      </p:sp>
      <p:graphicFrame>
        <p:nvGraphicFramePr>
          <p:cNvPr id="3" name="Content Placeholder 6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705319661"/>
              </p:ext>
            </p:extLst>
          </p:nvPr>
        </p:nvGraphicFramePr>
        <p:xfrm>
          <a:off x="228601" y="2249488"/>
          <a:ext cx="8686797" cy="29565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066799"/>
                <a:gridCol w="1219200"/>
                <a:gridCol w="1295400"/>
                <a:gridCol w="1333504"/>
                <a:gridCol w="1214446"/>
                <a:gridCol w="1262050"/>
                <a:gridCol w="1295398"/>
              </a:tblGrid>
              <a:tr h="370840">
                <a:tc>
                  <a:txBody>
                    <a:bodyPr/>
                    <a:lstStyle/>
                    <a:p>
                      <a:r>
                        <a:rPr lang="fa-IR" sz="3200" dirty="0" smtClean="0">
                          <a:cs typeface="B Mitra" pitchFamily="2" charset="-78"/>
                        </a:rPr>
                        <a:t>بعد از شام</a:t>
                      </a:r>
                      <a:endParaRPr lang="en-US" sz="3200" dirty="0">
                        <a:cs typeface="B Mitra" pitchFamily="2" charset="-78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a-IR" sz="3200" dirty="0" smtClean="0">
                          <a:cs typeface="B Mitra" pitchFamily="2" charset="-78"/>
                        </a:rPr>
                        <a:t>شام </a:t>
                      </a:r>
                      <a:endParaRPr lang="en-US" sz="3200" dirty="0">
                        <a:cs typeface="B Mitra" pitchFamily="2" charset="-78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a-IR" sz="3200" dirty="0" smtClean="0">
                          <a:cs typeface="B Mitra" pitchFamily="2" charset="-78"/>
                        </a:rPr>
                        <a:t>میان وعده عصر</a:t>
                      </a:r>
                      <a:endParaRPr lang="en-US" sz="3200" dirty="0">
                        <a:cs typeface="B Mitra" pitchFamily="2" charset="-78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a-IR" sz="3200" dirty="0" smtClean="0">
                          <a:cs typeface="B Mitra" pitchFamily="2" charset="-78"/>
                        </a:rPr>
                        <a:t>ناهار</a:t>
                      </a:r>
                      <a:endParaRPr lang="en-US" sz="3200" dirty="0">
                        <a:cs typeface="B Mitra" pitchFamily="2" charset="-78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a-IR" sz="3200" dirty="0" smtClean="0">
                          <a:cs typeface="B Mitra" pitchFamily="2" charset="-78"/>
                        </a:rPr>
                        <a:t>میان وعده صبح</a:t>
                      </a:r>
                      <a:endParaRPr lang="en-US" sz="3200" dirty="0">
                        <a:cs typeface="B Mitra" pitchFamily="2" charset="-78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a-IR" sz="3200" dirty="0" smtClean="0">
                          <a:cs typeface="B Mitra" pitchFamily="2" charset="-78"/>
                        </a:rPr>
                        <a:t>صبحانه</a:t>
                      </a:r>
                      <a:r>
                        <a:rPr lang="fa-IR" sz="3200" baseline="0" dirty="0" smtClean="0">
                          <a:cs typeface="B Mitra" pitchFamily="2" charset="-78"/>
                        </a:rPr>
                        <a:t> </a:t>
                      </a:r>
                      <a:endParaRPr lang="en-US" sz="3200" dirty="0">
                        <a:cs typeface="B Mitra" pitchFamily="2" charset="-78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822960">
                <a:tc>
                  <a:txBody>
                    <a:bodyPr/>
                    <a:lstStyle/>
                    <a:p>
                      <a:pPr algn="ctr"/>
                      <a:r>
                        <a:rPr lang="fa-IR" sz="3200" b="1" dirty="0" smtClean="0">
                          <a:cs typeface="B Mitra" pitchFamily="2" charset="-78"/>
                        </a:rPr>
                        <a:t>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3200" b="1" dirty="0" smtClean="0">
                          <a:cs typeface="B Mitra" pitchFamily="2" charset="-78"/>
                        </a:rPr>
                        <a:t>22/5%</a:t>
                      </a:r>
                      <a:endParaRPr lang="en-US" sz="3200" b="1" dirty="0">
                        <a:cs typeface="B 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3200" b="1" dirty="0" smtClean="0">
                          <a:cs typeface="B Mitra" pitchFamily="2" charset="-78"/>
                        </a:rPr>
                        <a:t>12/5%</a:t>
                      </a:r>
                      <a:endParaRPr lang="en-US" sz="3200" b="1" dirty="0">
                        <a:cs typeface="B 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3200" b="1" dirty="0" smtClean="0">
                          <a:cs typeface="B Mitra" pitchFamily="2" charset="-78"/>
                        </a:rPr>
                        <a:t>22/5%</a:t>
                      </a:r>
                      <a:endParaRPr lang="en-US" sz="3200" b="1" dirty="0">
                        <a:cs typeface="B 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3200" b="1" dirty="0" smtClean="0">
                          <a:cs typeface="B Mitra" pitchFamily="2" charset="-78"/>
                        </a:rPr>
                        <a:t>12/5%</a:t>
                      </a:r>
                      <a:endParaRPr lang="en-US" sz="3200" b="1" dirty="0">
                        <a:cs typeface="B 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3200" b="1" dirty="0" smtClean="0">
                          <a:cs typeface="B Mitra" pitchFamily="2" charset="-78"/>
                        </a:rPr>
                        <a:t>15%</a:t>
                      </a:r>
                      <a:endParaRPr lang="en-US" sz="3200" b="1" dirty="0">
                        <a:cs typeface="B 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b="1" dirty="0" smtClean="0">
                          <a:cs typeface="B Mitra" pitchFamily="2" charset="-78"/>
                        </a:rPr>
                        <a:t>انسولین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sz="3200" b="1" dirty="0" smtClean="0">
                          <a:cs typeface="B Mitra" pitchFamily="2" charset="-78"/>
                        </a:rPr>
                        <a:t>10%</a:t>
                      </a:r>
                      <a:endParaRPr lang="en-US" sz="3200" b="1" dirty="0">
                        <a:cs typeface="B 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3200" b="1" dirty="0" smtClean="0">
                          <a:cs typeface="B Mitra" pitchFamily="2" charset="-78"/>
                        </a:rPr>
                        <a:t>25%</a:t>
                      </a:r>
                      <a:endParaRPr lang="en-US" sz="3200" b="1" dirty="0">
                        <a:cs typeface="B 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3200" b="1" dirty="0" smtClean="0">
                          <a:cs typeface="B Mitra" pitchFamily="2" charset="-78"/>
                        </a:rPr>
                        <a:t>12/5%</a:t>
                      </a:r>
                      <a:endParaRPr lang="en-US" sz="3200" b="1" dirty="0">
                        <a:cs typeface="B 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3200" b="1" dirty="0" smtClean="0">
                          <a:cs typeface="B Mitra" pitchFamily="2" charset="-78"/>
                        </a:rPr>
                        <a:t>25%</a:t>
                      </a:r>
                      <a:endParaRPr lang="en-US" sz="3200" b="1" dirty="0">
                        <a:cs typeface="B 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3200" b="1" dirty="0" smtClean="0">
                          <a:cs typeface="B Mitra" pitchFamily="2" charset="-78"/>
                        </a:rPr>
                        <a:t>12/5%</a:t>
                      </a:r>
                      <a:endParaRPr lang="en-US" sz="3200" b="1" dirty="0">
                        <a:cs typeface="B 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3200" b="1" dirty="0" smtClean="0">
                          <a:cs typeface="B Mitra" pitchFamily="2" charset="-78"/>
                        </a:rPr>
                        <a:t>15%</a:t>
                      </a:r>
                      <a:endParaRPr lang="en-US" sz="3200" b="1" dirty="0">
                        <a:cs typeface="B 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400" b="1" dirty="0" smtClean="0">
                          <a:cs typeface="B Mitra" pitchFamily="2" charset="-78"/>
                        </a:rPr>
                        <a:t>قرص</a:t>
                      </a:r>
                      <a:endParaRPr lang="en-US" sz="2400" b="1" dirty="0">
                        <a:cs typeface="B Mitra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348F9-DF53-4432-A962-F118A2B33804}" type="slidenum">
              <a:rPr lang="en-US" sz="1200" smtClean="0">
                <a:latin typeface="Times New Roman" pitchFamily="18" charset="0"/>
                <a:cs typeface="Times New Roman" pitchFamily="18" charset="0"/>
              </a:rPr>
              <a:pPr/>
              <a:t>17</a:t>
            </a:fld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06896" y="53752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marL="54864" algn="r" rtl="1" fontAlgn="auto">
              <a:spcAft>
                <a:spcPts val="0"/>
              </a:spcAft>
              <a:defRPr/>
            </a:pPr>
            <a:r>
              <a:rPr lang="fa-IR" b="1" kern="1200" dirty="0" smtClean="0">
                <a:solidFill>
                  <a:srgbClr val="FFFF00"/>
                </a:solidFill>
                <a:cs typeface="B Mitra" pitchFamily="2" charset="-78"/>
              </a:rPr>
              <a:t>اصول رژیم درمانی </a:t>
            </a:r>
            <a:r>
              <a:rPr lang="fa-IR" sz="2400" kern="1200" dirty="0" smtClean="0">
                <a:solidFill>
                  <a:srgbClr val="FFFF00"/>
                </a:solidFill>
                <a:cs typeface="B Mitra" pitchFamily="2" charset="-78"/>
              </a:rPr>
              <a:t>(4)</a:t>
            </a:r>
            <a:endParaRPr lang="en-US" kern="1200" dirty="0">
              <a:solidFill>
                <a:srgbClr val="FFFF00"/>
              </a:solidFill>
              <a:cs typeface="B Mitra" pitchFamily="2" charset="-78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857620" y="3786190"/>
            <a:ext cx="1143008" cy="142876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1285852" y="3786190"/>
            <a:ext cx="1143008" cy="142876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214282" y="3786190"/>
            <a:ext cx="928726" cy="142876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12648" y="228600"/>
            <a:ext cx="8153400" cy="990600"/>
          </a:xfrm>
          <a:prstGeom prst="rect">
            <a:avLst/>
          </a:prstGeom>
        </p:spPr>
        <p:txBody>
          <a:bodyPr/>
          <a:lstStyle/>
          <a:p>
            <a:pPr marL="54864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B Mitra" panose="00000400000000000000" pitchFamily="2" charset="-78"/>
              </a:rPr>
              <a:t>توصیه میزان دریافت گروه های غذایی</a:t>
            </a:r>
            <a:endParaRPr kumimoji="0" lang="fa-IR" sz="4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B Mitra" panose="00000400000000000000" pitchFamily="2" charset="-78"/>
            </a:endParaRPr>
          </a:p>
        </p:txBody>
      </p:sp>
      <p:graphicFrame>
        <p:nvGraphicFramePr>
          <p:cNvPr id="3" name="Content Placeholder 5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257574920"/>
              </p:ext>
            </p:extLst>
          </p:nvPr>
        </p:nvGraphicFramePr>
        <p:xfrm>
          <a:off x="395536" y="1676400"/>
          <a:ext cx="8496944" cy="4419600"/>
        </p:xfrm>
        <a:graphic>
          <a:graphicData uri="http://schemas.openxmlformats.org/drawingml/2006/table">
            <a:tbl>
              <a:tblPr rtl="1" firstRow="1" bandRow="1">
                <a:tableStyleId>{616DA210-FB5B-4158-B5E0-FEB733F419BA}</a:tableStyleId>
              </a:tblPr>
              <a:tblGrid>
                <a:gridCol w="2886812"/>
                <a:gridCol w="1657264"/>
                <a:gridCol w="1952653"/>
                <a:gridCol w="2000215"/>
              </a:tblGrid>
              <a:tr h="883920">
                <a:tc>
                  <a:txBody>
                    <a:bodyPr/>
                    <a:lstStyle/>
                    <a:p>
                      <a:pPr algn="ctr" rtl="1"/>
                      <a:r>
                        <a:rPr lang="fa-IR" sz="2400" b="1" dirty="0" smtClean="0">
                          <a:solidFill>
                            <a:schemeClr val="accent3"/>
                          </a:solidFill>
                          <a:cs typeface="B Nazanin" pitchFamily="2" charset="-78"/>
                        </a:rPr>
                        <a:t>گروه غذایی</a:t>
                      </a:r>
                      <a:endParaRPr lang="fa-IR" sz="2400" b="1" dirty="0">
                        <a:solidFill>
                          <a:schemeClr val="accent3"/>
                        </a:solidFill>
                        <a:cs typeface="B Nazanin" pitchFamily="2" charset="-78"/>
                      </a:endParaRP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b="1" dirty="0" smtClean="0">
                          <a:solidFill>
                            <a:schemeClr val="accent3"/>
                          </a:solidFill>
                          <a:cs typeface="B Nazanin" pitchFamily="2" charset="-78"/>
                        </a:rPr>
                        <a:t>غیر باردار</a:t>
                      </a:r>
                    </a:p>
                    <a:p>
                      <a:pPr algn="ctr" rtl="1"/>
                      <a:r>
                        <a:rPr lang="fa-IR" sz="2400" b="1" dirty="0" smtClean="0">
                          <a:solidFill>
                            <a:schemeClr val="accent3"/>
                          </a:solidFill>
                          <a:cs typeface="B Nazanin" pitchFamily="2" charset="-78"/>
                        </a:rPr>
                        <a:t>24-11ساله</a:t>
                      </a:r>
                      <a:endParaRPr lang="fa-IR" sz="2400" b="1" dirty="0">
                        <a:solidFill>
                          <a:schemeClr val="accent3"/>
                        </a:solidFill>
                        <a:cs typeface="B Nazanin" pitchFamily="2" charset="-78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Nazanin" pitchFamily="2" charset="-78"/>
                        </a:rPr>
                        <a:t>غیر باردار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Nazanin" pitchFamily="2" charset="-78"/>
                        </a:rPr>
                        <a:t>50-25ساله</a:t>
                      </a:r>
                      <a:endParaRPr kumimoji="0" lang="fa-IR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Nazanin" pitchFamily="2" charset="-78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Nazanin" pitchFamily="2" charset="-78"/>
                        </a:rPr>
                        <a:t>شیرده یا باردار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Nazanin" pitchFamily="2" charset="-78"/>
                        </a:rPr>
                        <a:t>50-25ساله</a:t>
                      </a:r>
                      <a:endParaRPr kumimoji="0" lang="fa-IR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3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Nazanin" pitchFamily="2" charset="-78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883920">
                <a:tc>
                  <a:txBody>
                    <a:bodyPr/>
                    <a:lstStyle/>
                    <a:p>
                      <a:pPr algn="r" rtl="1"/>
                      <a:r>
                        <a:rPr lang="fa-IR" sz="2400" b="1" dirty="0" smtClean="0">
                          <a:cs typeface="B Nazanin" pitchFamily="2" charset="-78"/>
                        </a:rPr>
                        <a:t>گروه  گوشت </a:t>
                      </a:r>
                      <a:r>
                        <a:rPr lang="fa-IR" sz="2400" b="0" dirty="0" smtClean="0">
                          <a:cs typeface="B Nazanin" pitchFamily="2" charset="-78"/>
                        </a:rPr>
                        <a:t>(واحد)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3600" b="1" dirty="0" smtClean="0">
                          <a:cs typeface="B Mitra" panose="00000400000000000000" pitchFamily="2" charset="-78"/>
                        </a:rPr>
                        <a:t>5 </a:t>
                      </a:r>
                      <a:endParaRPr lang="fa-IR" sz="3600" b="1" dirty="0">
                        <a:cs typeface="B Mitra" panose="00000400000000000000" pitchFamily="2" charset="-7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3600" b="1" dirty="0" smtClean="0">
                          <a:cs typeface="B Mitra" panose="00000400000000000000" pitchFamily="2" charset="-78"/>
                        </a:rPr>
                        <a:t>5</a:t>
                      </a:r>
                      <a:endParaRPr lang="fa-IR" sz="3600" b="1" dirty="0">
                        <a:cs typeface="B Mitra" panose="00000400000000000000" pitchFamily="2" charset="-7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3600" b="1" dirty="0" smtClean="0">
                          <a:solidFill>
                            <a:srgbClr val="FF0000"/>
                          </a:solidFill>
                          <a:cs typeface="B Mitra" panose="00000400000000000000" pitchFamily="2" charset="-78"/>
                        </a:rPr>
                        <a:t>7</a:t>
                      </a:r>
                      <a:endParaRPr lang="fa-IR" sz="3600" b="1" dirty="0">
                        <a:solidFill>
                          <a:srgbClr val="FF0000"/>
                        </a:solidFill>
                        <a:cs typeface="B Mitra" panose="00000400000000000000" pitchFamily="2" charset="-7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83920">
                <a:tc>
                  <a:txBody>
                    <a:bodyPr/>
                    <a:lstStyle/>
                    <a:p>
                      <a:pPr algn="r" rtl="1"/>
                      <a:r>
                        <a:rPr lang="fa-IR" sz="2400" b="1" dirty="0" smtClean="0">
                          <a:cs typeface="B Nazanin" pitchFamily="2" charset="-78"/>
                        </a:rPr>
                        <a:t>گروه شیر </a:t>
                      </a:r>
                      <a:r>
                        <a:rPr lang="fa-IR" sz="2400" b="0" dirty="0" smtClean="0">
                          <a:cs typeface="B Nazanin" pitchFamily="2" charset="-78"/>
                        </a:rPr>
                        <a:t>(واحد)</a:t>
                      </a:r>
                      <a:endParaRPr lang="fa-IR" sz="2400" b="1" dirty="0">
                        <a:cs typeface="B Nazanin" pitchFamily="2" charset="-7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3600" b="1" dirty="0" smtClean="0">
                          <a:cs typeface="B Mitra" panose="00000400000000000000" pitchFamily="2" charset="-78"/>
                        </a:rPr>
                        <a:t>3 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3600" b="1" dirty="0" smtClean="0">
                          <a:cs typeface="B Mitra" panose="00000400000000000000" pitchFamily="2" charset="-78"/>
                        </a:rPr>
                        <a:t>2</a:t>
                      </a:r>
                      <a:endParaRPr lang="fa-IR" sz="3600" b="1" dirty="0">
                        <a:cs typeface="B Mitra" panose="00000400000000000000" pitchFamily="2" charset="-7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3600" b="1" dirty="0" smtClean="0">
                          <a:solidFill>
                            <a:srgbClr val="FF0000"/>
                          </a:solidFill>
                          <a:cs typeface="B Mitra" panose="00000400000000000000" pitchFamily="2" charset="-78"/>
                        </a:rPr>
                        <a:t>3</a:t>
                      </a:r>
                      <a:endParaRPr lang="fa-IR" sz="3600" b="1" dirty="0">
                        <a:solidFill>
                          <a:srgbClr val="FF0000"/>
                        </a:solidFill>
                        <a:cs typeface="B Mitra" panose="00000400000000000000" pitchFamily="2" charset="-7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83920">
                <a:tc>
                  <a:txBody>
                    <a:bodyPr/>
                    <a:lstStyle/>
                    <a:p>
                      <a:pPr algn="r" rtl="1"/>
                      <a:r>
                        <a:rPr lang="fa-IR" sz="2400" b="1" dirty="0" smtClean="0">
                          <a:cs typeface="B Nazanin" pitchFamily="2" charset="-78"/>
                        </a:rPr>
                        <a:t>گروه میوه و</a:t>
                      </a:r>
                      <a:r>
                        <a:rPr lang="en-US" sz="2400" b="1" dirty="0" smtClean="0">
                          <a:cs typeface="B Nazanin" pitchFamily="2" charset="-78"/>
                        </a:rPr>
                        <a:t> </a:t>
                      </a:r>
                      <a:r>
                        <a:rPr lang="fa-IR" sz="2400" b="1" dirty="0" smtClean="0">
                          <a:cs typeface="B Nazanin" pitchFamily="2" charset="-78"/>
                        </a:rPr>
                        <a:t>سبزی </a:t>
                      </a:r>
                      <a:r>
                        <a:rPr lang="fa-IR" sz="2400" b="0" dirty="0" smtClean="0">
                          <a:cs typeface="B Nazanin" pitchFamily="2" charset="-78"/>
                        </a:rPr>
                        <a:t>(واحد)</a:t>
                      </a:r>
                      <a:r>
                        <a:rPr lang="fa-IR" sz="2400" b="1" dirty="0" smtClean="0">
                          <a:cs typeface="B Nazanin" pitchFamily="2" charset="-78"/>
                        </a:rPr>
                        <a:t> </a:t>
                      </a:r>
                      <a:endParaRPr lang="fa-IR" sz="2400" b="1" dirty="0">
                        <a:cs typeface="B Nazanin" pitchFamily="2" charset="-7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3600" b="1" dirty="0" smtClean="0">
                          <a:cs typeface="B Mitra" panose="00000400000000000000" pitchFamily="2" charset="-78"/>
                        </a:rPr>
                        <a:t>5</a:t>
                      </a:r>
                      <a:endParaRPr lang="fa-IR" sz="3600" b="1" dirty="0">
                        <a:cs typeface="B Mitra" panose="00000400000000000000" pitchFamily="2" charset="-7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3600" b="1" dirty="0" smtClean="0">
                          <a:cs typeface="B Mitra" panose="00000400000000000000" pitchFamily="2" charset="-78"/>
                        </a:rPr>
                        <a:t>5</a:t>
                      </a:r>
                      <a:endParaRPr lang="fa-IR" sz="3600" b="1" dirty="0">
                        <a:cs typeface="B Mitra" panose="00000400000000000000" pitchFamily="2" charset="-7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3600" b="1" dirty="0" smtClean="0">
                          <a:solidFill>
                            <a:srgbClr val="FF0000"/>
                          </a:solidFill>
                          <a:cs typeface="B Mitra" panose="00000400000000000000" pitchFamily="2" charset="-78"/>
                        </a:rPr>
                        <a:t>5</a:t>
                      </a:r>
                      <a:endParaRPr lang="fa-IR" sz="3600" b="1" dirty="0">
                        <a:solidFill>
                          <a:srgbClr val="FF0000"/>
                        </a:solidFill>
                        <a:cs typeface="B Mitra" panose="00000400000000000000" pitchFamily="2" charset="-7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83920">
                <a:tc>
                  <a:txBody>
                    <a:bodyPr/>
                    <a:lstStyle/>
                    <a:p>
                      <a:pPr algn="r" rtl="1"/>
                      <a:r>
                        <a:rPr lang="fa-IR" sz="2400" b="1" dirty="0" smtClean="0">
                          <a:cs typeface="B Nazanin" pitchFamily="2" charset="-78"/>
                        </a:rPr>
                        <a:t>گروه غلات </a:t>
                      </a:r>
                      <a:r>
                        <a:rPr lang="fa-IR" sz="2400" b="0" dirty="0" smtClean="0">
                          <a:cs typeface="B Nazanin" pitchFamily="2" charset="-78"/>
                        </a:rPr>
                        <a:t>(واحد)</a:t>
                      </a:r>
                      <a:endParaRPr lang="fa-IR" sz="2400" b="1" dirty="0">
                        <a:cs typeface="B Nazanin" pitchFamily="2" charset="-7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3600" b="1" dirty="0" smtClean="0">
                          <a:cs typeface="B Mitra" panose="00000400000000000000" pitchFamily="2" charset="-78"/>
                        </a:rPr>
                        <a:t>7</a:t>
                      </a:r>
                      <a:endParaRPr lang="fa-IR" sz="3600" b="1" dirty="0">
                        <a:cs typeface="B Mitra" panose="00000400000000000000" pitchFamily="2" charset="-7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3600" b="1" dirty="0" smtClean="0">
                          <a:cs typeface="B Mitra" panose="00000400000000000000" pitchFamily="2" charset="-78"/>
                        </a:rPr>
                        <a:t>6</a:t>
                      </a:r>
                      <a:endParaRPr lang="fa-IR" sz="3600" b="1" dirty="0">
                        <a:cs typeface="B Mitra" panose="00000400000000000000" pitchFamily="2" charset="-7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3600" b="1" dirty="0" smtClean="0">
                          <a:solidFill>
                            <a:srgbClr val="FF0000"/>
                          </a:solidFill>
                          <a:cs typeface="B Mitra" panose="00000400000000000000" pitchFamily="2" charset="-78"/>
                        </a:rPr>
                        <a:t>7</a:t>
                      </a:r>
                      <a:endParaRPr lang="fa-IR" sz="3600" b="1" dirty="0">
                        <a:solidFill>
                          <a:srgbClr val="FF0000"/>
                        </a:solidFill>
                        <a:cs typeface="B Mitra" panose="00000400000000000000" pitchFamily="2" charset="-7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348F9-DF53-4432-A962-F118A2B33804}" type="slidenum">
              <a:rPr lang="en-US" sz="1200" smtClean="0">
                <a:latin typeface="Times New Roman" pitchFamily="18" charset="0"/>
                <a:cs typeface="Times New Roman" pitchFamily="18" charset="0"/>
              </a:rPr>
              <a:pPr/>
              <a:t>18</a:t>
            </a:fld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899592" y="3429000"/>
            <a:ext cx="1080120" cy="1800200"/>
          </a:xfrm>
          <a:prstGeom prst="roundRect">
            <a:avLst/>
          </a:prstGeom>
          <a:noFill/>
          <a:ln w="57150"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5651A-D9D8-471F-ABAD-E32FBBB2FA0D}" type="slidenum">
              <a:rPr lang="en-US" sz="1200" smtClean="0">
                <a:latin typeface="Times New Roman" pitchFamily="18" charset="0"/>
                <a:cs typeface="Times New Roman" pitchFamily="18" charset="0"/>
              </a:rPr>
              <a:pPr/>
              <a:t>19</a:t>
            </a:fld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457200" y="1981200"/>
            <a:ext cx="8064896" cy="273630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8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Case study</a:t>
            </a:r>
          </a:p>
        </p:txBody>
      </p:sp>
    </p:spTree>
    <p:extLst>
      <p:ext uri="{BB962C8B-B14F-4D97-AF65-F5344CB8AC3E}">
        <p14:creationId xmlns="" xmlns:p14="http://schemas.microsoft.com/office/powerpoint/2010/main" val="96181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2106613" y="4286256"/>
            <a:ext cx="50022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fa-IR" sz="1600" dirty="0" smtClean="0">
                <a:solidFill>
                  <a:srgbClr val="0070C0"/>
                </a:solidFill>
                <a:latin typeface="Times New Roman" pitchFamily="18" charset="0"/>
                <a:cs typeface="B Mitra" pitchFamily="2" charset="-78"/>
              </a:rPr>
              <a:t>ارائه دهنده:</a:t>
            </a:r>
            <a:endParaRPr lang="en-US" sz="1600" dirty="0">
              <a:solidFill>
                <a:srgbClr val="0070C0"/>
              </a:solidFill>
              <a:latin typeface="Times New Roman" pitchFamily="18" charset="0"/>
              <a:cs typeface="B Mitra" pitchFamily="2" charset="-78"/>
            </a:endParaRPr>
          </a:p>
          <a:p>
            <a:pPr algn="ctr" rtl="1"/>
            <a:r>
              <a:rPr lang="fa-IR" sz="2400" b="1" dirty="0" smtClean="0">
                <a:solidFill>
                  <a:srgbClr val="0070C0"/>
                </a:solidFill>
                <a:latin typeface="Times New Roman" pitchFamily="18" charset="0"/>
                <a:cs typeface="B Mitra" pitchFamily="2" charset="-78"/>
              </a:rPr>
              <a:t>پانتــــه آ ناظری</a:t>
            </a:r>
            <a:endParaRPr lang="en-US" sz="2400" b="1" dirty="0">
              <a:solidFill>
                <a:srgbClr val="0070C0"/>
              </a:solidFill>
              <a:latin typeface="Times New Roman" pitchFamily="18" charset="0"/>
              <a:cs typeface="B Mitra" pitchFamily="2" charset="-78"/>
            </a:endParaRPr>
          </a:p>
        </p:txBody>
      </p:sp>
      <p:sp>
        <p:nvSpPr>
          <p:cNvPr id="3" name="TextBox 7"/>
          <p:cNvSpPr txBox="1">
            <a:spLocks noChangeArrowheads="1"/>
          </p:cNvSpPr>
          <p:nvPr/>
        </p:nvSpPr>
        <p:spPr bwMode="auto">
          <a:xfrm>
            <a:off x="571500" y="5368925"/>
            <a:ext cx="80724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1600" b="1" dirty="0" smtClean="0">
                <a:solidFill>
                  <a:srgbClr val="0070C0"/>
                </a:solidFill>
                <a:latin typeface="Times New Roman" pitchFamily="18" charset="0"/>
                <a:cs typeface="B Mitra" pitchFamily="2" charset="-78"/>
              </a:rPr>
              <a:t>دانشجوی دکترای تخصصی پژوهش (با گرایش تغذیه و علوم غدد)</a:t>
            </a:r>
            <a:endParaRPr lang="en-US" sz="1600" b="1" dirty="0">
              <a:solidFill>
                <a:srgbClr val="0070C0"/>
              </a:solidFill>
              <a:latin typeface="Times New Roman" pitchFamily="18" charset="0"/>
              <a:cs typeface="B Mitra" pitchFamily="2" charset="-78"/>
            </a:endParaRPr>
          </a:p>
          <a:p>
            <a:pPr algn="ctr">
              <a:lnSpc>
                <a:spcPct val="150000"/>
              </a:lnSpc>
            </a:pPr>
            <a:r>
              <a:rPr lang="fa-IR" sz="1600" b="1" dirty="0" smtClean="0">
                <a:solidFill>
                  <a:srgbClr val="0070C0"/>
                </a:solidFill>
                <a:latin typeface="Times New Roman" pitchFamily="18" charset="0"/>
                <a:cs typeface="B Mitra" pitchFamily="2" charset="-78"/>
              </a:rPr>
              <a:t>محقق مرکز </a:t>
            </a:r>
            <a:r>
              <a:rPr lang="fa-IR" sz="1600" b="1" smtClean="0">
                <a:solidFill>
                  <a:srgbClr val="0070C0"/>
                </a:solidFill>
                <a:latin typeface="Times New Roman" pitchFamily="18" charset="0"/>
                <a:cs typeface="B Mitra" pitchFamily="2" charset="-78"/>
              </a:rPr>
              <a:t>تحقیقات تغذیه </a:t>
            </a:r>
            <a:r>
              <a:rPr lang="fa-IR" sz="1600" b="1" dirty="0" smtClean="0">
                <a:solidFill>
                  <a:srgbClr val="0070C0"/>
                </a:solidFill>
                <a:latin typeface="Times New Roman" pitchFamily="18" charset="0"/>
                <a:cs typeface="B Mitra" pitchFamily="2" charset="-78"/>
              </a:rPr>
              <a:t>و غدد درون ریز</a:t>
            </a:r>
            <a:endParaRPr lang="en-US" sz="1600" b="1" dirty="0">
              <a:solidFill>
                <a:srgbClr val="0070C0"/>
              </a:solidFill>
              <a:latin typeface="Times New Roman" pitchFamily="18" charset="0"/>
              <a:cs typeface="B Mitra" pitchFamily="2" charset="-78"/>
            </a:endParaRPr>
          </a:p>
        </p:txBody>
      </p:sp>
      <p:pic>
        <p:nvPicPr>
          <p:cNvPr id="6" name="Picture 6" descr="logo ASL1"/>
          <p:cNvPicPr>
            <a:picLocks noChangeAspect="1" noChangeArrowheads="1"/>
          </p:cNvPicPr>
          <p:nvPr/>
        </p:nvPicPr>
        <p:blipFill>
          <a:blip r:embed="rId2">
            <a:lum bright="34000" contrast="-46000"/>
          </a:blip>
          <a:srcRect/>
          <a:stretch>
            <a:fillRect/>
          </a:stretch>
        </p:blipFill>
        <p:spPr bwMode="auto">
          <a:xfrm>
            <a:off x="192088" y="63153"/>
            <a:ext cx="1050925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5" descr="armdaneshgah1"/>
          <p:cNvPicPr>
            <a:picLocks noChangeAspect="1" noChangeArrowheads="1"/>
          </p:cNvPicPr>
          <p:nvPr/>
        </p:nvPicPr>
        <p:blipFill>
          <a:blip r:embed="rId3">
            <a:lum bright="70000" contrast="-70000"/>
          </a:blip>
          <a:srcRect l="2" r="-38" b="18813"/>
          <a:stretch>
            <a:fillRect/>
          </a:stretch>
        </p:blipFill>
        <p:spPr bwMode="auto">
          <a:xfrm>
            <a:off x="7948613" y="44624"/>
            <a:ext cx="1008062" cy="93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2052638" y="260350"/>
            <a:ext cx="5040312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Aft>
                <a:spcPts val="600"/>
              </a:spcAft>
            </a:pPr>
            <a:r>
              <a:rPr lang="fa-IR" sz="1200" b="1" dirty="0">
                <a:solidFill>
                  <a:schemeClr val="bg1"/>
                </a:solidFill>
                <a:latin typeface="Arial" pitchFamily="34" charset="0"/>
                <a:cs typeface="B Mitra" pitchFamily="2" charset="-78"/>
              </a:rPr>
              <a:t>دانشگاه علوم پزشکی و خدمات بهداشتی درمانی شهید بهشتی</a:t>
            </a:r>
          </a:p>
          <a:p>
            <a:pPr algn="ctr" rtl="1" eaLnBrk="1" hangingPunct="1">
              <a:spcAft>
                <a:spcPts val="600"/>
              </a:spcAft>
            </a:pPr>
            <a:r>
              <a:rPr lang="fa-IR" sz="1200" b="1" dirty="0" smtClean="0">
                <a:solidFill>
                  <a:schemeClr val="bg1"/>
                </a:solidFill>
                <a:latin typeface="Arial" pitchFamily="34" charset="0"/>
                <a:cs typeface="B Mitra" pitchFamily="2" charset="-78"/>
              </a:rPr>
              <a:t>پژوهشکده </a:t>
            </a:r>
            <a:r>
              <a:rPr lang="fa-IR" sz="1200" b="1" dirty="0">
                <a:solidFill>
                  <a:schemeClr val="bg1"/>
                </a:solidFill>
                <a:latin typeface="Arial" pitchFamily="34" charset="0"/>
                <a:cs typeface="B Mitra" pitchFamily="2" charset="-78"/>
              </a:rPr>
              <a:t>علوم غدد درون ریز و </a:t>
            </a:r>
            <a:r>
              <a:rPr lang="fa-IR" sz="1200" b="1" dirty="0" smtClean="0">
                <a:solidFill>
                  <a:schemeClr val="bg1"/>
                </a:solidFill>
                <a:latin typeface="Arial" pitchFamily="34" charset="0"/>
                <a:cs typeface="B Mitra" pitchFamily="2" charset="-78"/>
              </a:rPr>
              <a:t>متابولیسم</a:t>
            </a:r>
            <a:endParaRPr lang="en-US" sz="1200" b="1" dirty="0" smtClean="0">
              <a:solidFill>
                <a:schemeClr val="bg1"/>
              </a:solidFill>
              <a:latin typeface="Arial" pitchFamily="34" charset="0"/>
              <a:cs typeface="B Mitra" pitchFamily="2" charset="-78"/>
            </a:endParaRPr>
          </a:p>
          <a:p>
            <a:pPr algn="ctr" rtl="1" eaLnBrk="1" hangingPunct="1">
              <a:spcAft>
                <a:spcPts val="600"/>
              </a:spcAft>
            </a:pPr>
            <a:r>
              <a:rPr lang="fa-IR" sz="1200" b="1" dirty="0" smtClean="0">
                <a:solidFill>
                  <a:schemeClr val="bg1"/>
                </a:solidFill>
                <a:latin typeface="Arial" pitchFamily="34" charset="0"/>
                <a:cs typeface="B Mitra" pitchFamily="2" charset="-78"/>
              </a:rPr>
              <a:t>مرکز تحقیقات تغذیه و غدد درون ریز</a:t>
            </a:r>
            <a:endParaRPr lang="fa-IR" sz="1200" b="1" dirty="0">
              <a:solidFill>
                <a:schemeClr val="bg1"/>
              </a:solidFill>
              <a:latin typeface="Arial" pitchFamily="34" charset="0"/>
              <a:cs typeface="B Mitra" pitchFamily="2" charset="-78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642910" y="2083296"/>
            <a:ext cx="7496260" cy="22098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B Mitra" pitchFamily="2" charset="-78"/>
              </a:rPr>
              <a:t>تغذیه و رژیم درمانی در دیابت بارداری</a:t>
            </a:r>
            <a:endParaRPr kumimoji="0" lang="en-US" sz="4400" b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Black" pitchFamily="34" charset="0"/>
              <a:ea typeface="+mj-ea"/>
              <a:cs typeface="B Mitra" pitchFamily="2" charset="-7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348F9-DF53-4432-A962-F118A2B33804}" type="slidenum">
              <a:rPr lang="en-US" sz="1200" smtClean="0">
                <a:latin typeface="Times New Roman" pitchFamily="18" charset="0"/>
                <a:cs typeface="Times New Roman" pitchFamily="18" charset="0"/>
              </a:rPr>
              <a:pPr/>
              <a:t>2</a:t>
            </a:fld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153400" cy="5027000"/>
          </a:xfrm>
        </p:spPr>
        <p:txBody>
          <a:bodyPr/>
          <a:lstStyle/>
          <a:p>
            <a:pPr>
              <a:buNone/>
            </a:pPr>
            <a:endParaRPr lang="fa-IR" b="1" u="sng" dirty="0" smtClean="0"/>
          </a:p>
          <a:p>
            <a:pPr algn="just" rtl="1">
              <a:buFont typeface="Wingdings" panose="05000000000000000000" pitchFamily="2" charset="2"/>
              <a:buChar char="ü"/>
            </a:pPr>
            <a:r>
              <a:rPr lang="fa-IR" sz="3200" dirty="0" smtClean="0">
                <a:cs typeface="B Mitra" pitchFamily="2" charset="-78"/>
              </a:rPr>
              <a:t>بیمار خانم ن م  32 ساله</a:t>
            </a:r>
          </a:p>
          <a:p>
            <a:pPr algn="just" rtl="1">
              <a:buFont typeface="Wingdings" panose="05000000000000000000" pitchFamily="2" charset="2"/>
              <a:buChar char="ü"/>
            </a:pPr>
            <a:r>
              <a:rPr lang="fa-IR" dirty="0" smtClean="0">
                <a:cs typeface="B Mitra" pitchFamily="2" charset="-78"/>
              </a:rPr>
              <a:t>با تشخیص دیابت بارداری مراجعه نموده است.</a:t>
            </a:r>
            <a:endParaRPr lang="fa-IR" sz="3200" dirty="0" smtClean="0">
              <a:cs typeface="B Mitra" pitchFamily="2" charset="-78"/>
            </a:endParaRPr>
          </a:p>
          <a:p>
            <a:pPr algn="just" rtl="1">
              <a:buFont typeface="Wingdings" panose="05000000000000000000" pitchFamily="2" charset="2"/>
              <a:buChar char="ü"/>
            </a:pPr>
            <a:r>
              <a:rPr lang="fa-IR" sz="3200" dirty="0" smtClean="0">
                <a:cs typeface="B Mitra" pitchFamily="2" charset="-78"/>
              </a:rPr>
              <a:t>فعالیت بدنی سبک</a:t>
            </a:r>
          </a:p>
          <a:p>
            <a:pPr algn="just" rtl="1">
              <a:buFont typeface="Wingdings" panose="05000000000000000000" pitchFamily="2" charset="2"/>
              <a:buChar char="ü"/>
            </a:pPr>
            <a:r>
              <a:rPr lang="fa-IR" sz="3200" dirty="0" smtClean="0">
                <a:cs typeface="B Mitra" pitchFamily="2" charset="-78"/>
              </a:rPr>
              <a:t>بیماری دیگری ندارد.</a:t>
            </a:r>
          </a:p>
          <a:p>
            <a:pPr algn="just" rtl="1">
              <a:buFont typeface="Wingdings" panose="05000000000000000000" pitchFamily="2" charset="2"/>
              <a:buChar char="ü"/>
            </a:pPr>
            <a:r>
              <a:rPr lang="fa-IR" sz="3200" dirty="0" smtClean="0">
                <a:cs typeface="B Mitra" pitchFamily="2" charset="-78"/>
              </a:rPr>
              <a:t>وزن 73 کیلوگرم (قبل از بارداری)</a:t>
            </a:r>
          </a:p>
          <a:p>
            <a:pPr algn="just" rtl="1">
              <a:buFont typeface="Wingdings" panose="05000000000000000000" pitchFamily="2" charset="2"/>
              <a:buChar char="ü"/>
            </a:pPr>
            <a:r>
              <a:rPr lang="fa-IR" sz="3200" dirty="0" smtClean="0">
                <a:cs typeface="B Mitra" pitchFamily="2" charset="-78"/>
              </a:rPr>
              <a:t>قد 165 سانتی متر</a:t>
            </a:r>
            <a:endParaRPr lang="fa-IR" dirty="0">
              <a:cs typeface="B Mitra" pitchFamily="2" charset="-78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62880" y="44624"/>
            <a:ext cx="8229600" cy="1143000"/>
          </a:xfrm>
        </p:spPr>
        <p:txBody>
          <a:bodyPr/>
          <a:lstStyle/>
          <a:p>
            <a:pPr algn="r"/>
            <a:r>
              <a:rPr lang="fa-IR" b="1" kern="1200" dirty="0">
                <a:solidFill>
                  <a:srgbClr val="FFFF00"/>
                </a:solidFill>
                <a:cs typeface="B Mitra" panose="00000400000000000000" pitchFamily="2" charset="-78"/>
              </a:rPr>
              <a:t>معرفی بیمار</a:t>
            </a:r>
            <a:endParaRPr lang="en-US" b="1" kern="1200" dirty="0">
              <a:solidFill>
                <a:srgbClr val="FFFF00"/>
              </a:solidFill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37296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8904" y="44624"/>
            <a:ext cx="8229600" cy="1066800"/>
          </a:xfrm>
        </p:spPr>
        <p:txBody>
          <a:bodyPr/>
          <a:lstStyle/>
          <a:p>
            <a:pPr algn="r"/>
            <a:r>
              <a:rPr lang="fa-IR" b="1" kern="1200" dirty="0">
                <a:solidFill>
                  <a:srgbClr val="FFFF00"/>
                </a:solidFill>
                <a:cs typeface="B Mitra" panose="00000400000000000000" pitchFamily="2" charset="-78"/>
              </a:rPr>
              <a:t>ارزیابی وزن بیمار</a:t>
            </a:r>
            <a:endParaRPr lang="en-US" b="1" kern="1200" dirty="0">
              <a:solidFill>
                <a:srgbClr val="FFFF00"/>
              </a:solidFill>
              <a:cs typeface="B Mitra" panose="00000400000000000000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1600200"/>
            <a:ext cx="8077200" cy="403187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r" rtl="1">
              <a:buSzPct val="150000"/>
            </a:pPr>
            <a:endParaRPr lang="fa-IR" sz="3200" b="1" dirty="0" smtClean="0">
              <a:solidFill>
                <a:schemeClr val="accent3"/>
              </a:solidFill>
              <a:cs typeface="B Mitra" pitchFamily="2" charset="-78"/>
            </a:endParaRPr>
          </a:p>
          <a:p>
            <a:pPr algn="r" rtl="1">
              <a:buSzPct val="150000"/>
            </a:pPr>
            <a:r>
              <a:rPr lang="fa-IR" sz="3200" dirty="0" smtClean="0">
                <a:cs typeface="B Mitra" pitchFamily="2" charset="-78"/>
              </a:rPr>
              <a:t>وزن</a:t>
            </a:r>
            <a:r>
              <a:rPr lang="en-GB" sz="3200" dirty="0" smtClean="0">
                <a:cs typeface="B Mitra" pitchFamily="2" charset="-78"/>
              </a:rPr>
              <a:t>:</a:t>
            </a:r>
            <a:r>
              <a:rPr lang="fa-IR" sz="3200" dirty="0" smtClean="0">
                <a:cs typeface="B Mitra" pitchFamily="2" charset="-78"/>
              </a:rPr>
              <a:t> 73 کیلوگرم (قبل از بارداری)</a:t>
            </a:r>
          </a:p>
          <a:p>
            <a:pPr algn="r" rtl="1">
              <a:buSzPct val="150000"/>
            </a:pPr>
            <a:r>
              <a:rPr lang="fa-IR" sz="3200" dirty="0" smtClean="0">
                <a:cs typeface="B Mitra" pitchFamily="2" charset="-78"/>
              </a:rPr>
              <a:t>قد</a:t>
            </a:r>
            <a:r>
              <a:rPr lang="en-GB" sz="3200" dirty="0" smtClean="0">
                <a:cs typeface="B Mitra" pitchFamily="2" charset="-78"/>
              </a:rPr>
              <a:t>:</a:t>
            </a:r>
            <a:r>
              <a:rPr lang="fa-IR" sz="3200" dirty="0" smtClean="0">
                <a:cs typeface="B Mitra" pitchFamily="2" charset="-78"/>
              </a:rPr>
              <a:t> 165 سانتی متر </a:t>
            </a:r>
            <a:endParaRPr lang="en-GB" sz="3200" dirty="0" smtClean="0">
              <a:cs typeface="B Mitra" pitchFamily="2" charset="-78"/>
            </a:endParaRPr>
          </a:p>
          <a:p>
            <a:pPr algn="r" rtl="1">
              <a:buSzPct val="150000"/>
            </a:pPr>
            <a:endParaRPr lang="fa-IR" sz="3200" dirty="0" smtClean="0">
              <a:cs typeface="B Mitra" pitchFamily="2" charset="-78"/>
            </a:endParaRPr>
          </a:p>
          <a:p>
            <a:pPr algn="r" rtl="1">
              <a:buSzPct val="150000"/>
            </a:pPr>
            <a:r>
              <a:rPr lang="fa-IR" sz="3200" dirty="0" smtClean="0">
                <a:cs typeface="B Mitra" pitchFamily="2" charset="-78"/>
              </a:rPr>
              <a:t>نمایه توده بدنی</a:t>
            </a:r>
            <a:endParaRPr lang="en-GB" sz="3200" dirty="0" smtClean="0">
              <a:cs typeface="B Mitra" pitchFamily="2" charset="-78"/>
            </a:endParaRPr>
          </a:p>
          <a:p>
            <a:pPr algn="r" rtl="1">
              <a:buSzPct val="150000"/>
            </a:pPr>
            <a:endParaRPr lang="en-GB" sz="3200" dirty="0" smtClean="0">
              <a:cs typeface="B Mitra" pitchFamily="2" charset="-78"/>
            </a:endParaRPr>
          </a:p>
          <a:p>
            <a:pPr rtl="1">
              <a:buSzPct val="150000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BMI  = 7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/ (1.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65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)² =26.8</a:t>
            </a:r>
          </a:p>
          <a:p>
            <a:pPr rtl="1">
              <a:buSzPct val="150000"/>
            </a:pPr>
            <a:endParaRPr lang="fa-IR" sz="3200" dirty="0" smtClean="0">
              <a:cs typeface="B Mitra" pitchFamily="2" charset="-7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z="1200" smtClean="0">
                <a:latin typeface="Times New Roman" pitchFamily="18" charset="0"/>
                <a:cs typeface="Times New Roman" pitchFamily="18" charset="0"/>
              </a:rPr>
              <a:pPr/>
              <a:t>21</a:t>
            </a:fld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953000" y="1447800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24866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BMI=26.8</a:t>
            </a: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BMI=23=Weight(Kg)/[Height(cm)]2</a:t>
            </a: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Ideal</a:t>
            </a:r>
            <a:r>
              <a:rPr lang="en-GB" dirty="0" smtClean="0"/>
              <a:t>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weight</a:t>
            </a:r>
            <a:r>
              <a:rPr lang="en-GB" dirty="0" smtClean="0"/>
              <a:t>=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62.5</a:t>
            </a:r>
            <a:endParaRPr lang="fa-IR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AIBW</a:t>
            </a:r>
            <a:r>
              <a:rPr lang="en-GB" dirty="0" smtClean="0"/>
              <a:t>=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65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z="1200" smtClean="0">
                <a:latin typeface="Times New Roman" pitchFamily="18" charset="0"/>
                <a:cs typeface="Times New Roman" pitchFamily="18" charset="0"/>
              </a:rPr>
              <a:pPr/>
              <a:t>22</a:t>
            </a:fld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4038600"/>
            <a:ext cx="7543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Adjusted</a:t>
            </a:r>
            <a:r>
              <a:rPr lang="en-GB" sz="2400" b="1" dirty="0" smtClean="0">
                <a:solidFill>
                  <a:srgbClr val="0033CC"/>
                </a:solidFill>
              </a:rPr>
              <a:t> </a:t>
            </a:r>
            <a:r>
              <a:rPr lang="en-GB" sz="24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IBW</a:t>
            </a:r>
            <a:r>
              <a:rPr lang="en-GB" sz="2400" b="1" dirty="0" smtClean="0">
                <a:solidFill>
                  <a:srgbClr val="0033CC"/>
                </a:solidFill>
              </a:rPr>
              <a:t>= </a:t>
            </a:r>
            <a:r>
              <a:rPr lang="fa-IR" sz="2400" b="1" dirty="0" smtClean="0">
                <a:solidFill>
                  <a:srgbClr val="0033CC"/>
                </a:solidFill>
                <a:cs typeface="B Mitra" panose="00000400000000000000" pitchFamily="2" charset="-78"/>
              </a:rPr>
              <a:t>+ وزن ایده آل</a:t>
            </a:r>
            <a:r>
              <a:rPr lang="en-GB" sz="2400" b="1" dirty="0" smtClean="0">
                <a:solidFill>
                  <a:srgbClr val="0033CC"/>
                </a:solidFill>
                <a:cs typeface="B Mitra" panose="00000400000000000000" pitchFamily="2" charset="-78"/>
              </a:rPr>
              <a:t>[</a:t>
            </a:r>
            <a:r>
              <a:rPr lang="fa-IR" sz="2400" b="1" dirty="0" smtClean="0">
                <a:solidFill>
                  <a:srgbClr val="0033CC"/>
                </a:solidFill>
                <a:cs typeface="B Mitra" panose="00000400000000000000" pitchFamily="2" charset="-78"/>
              </a:rPr>
              <a:t>وزن ایده آل- وزن فعلی)</a:t>
            </a:r>
            <a:r>
              <a:rPr lang="en-GB" sz="2400" b="1" dirty="0" smtClean="0">
                <a:solidFill>
                  <a:srgbClr val="0033CC"/>
                </a:solidFill>
                <a:cs typeface="B Mitra" panose="00000400000000000000" pitchFamily="2" charset="-78"/>
              </a:rPr>
              <a:t>)</a:t>
            </a:r>
            <a:r>
              <a:rPr lang="en-GB" sz="2400" b="1" dirty="0" smtClean="0">
                <a:solidFill>
                  <a:srgbClr val="0033CC"/>
                </a:solidFill>
              </a:rPr>
              <a:t>* </a:t>
            </a:r>
            <a:r>
              <a:rPr lang="en-GB" sz="2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0.25</a:t>
            </a:r>
            <a:r>
              <a:rPr lang="en-GB" sz="2400" b="1" dirty="0" smtClean="0">
                <a:solidFill>
                  <a:srgbClr val="0033CC"/>
                </a:solidFill>
              </a:rPr>
              <a:t>]</a:t>
            </a:r>
            <a:endParaRPr lang="fa-IR" sz="2400" b="1" dirty="0" smtClean="0">
              <a:solidFill>
                <a:srgbClr val="0033CC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878904" y="44624"/>
            <a:ext cx="8229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r>
              <a:rPr lang="fa-IR" b="1" kern="1200" dirty="0" smtClean="0">
                <a:solidFill>
                  <a:srgbClr val="FFFF00"/>
                </a:solidFill>
                <a:cs typeface="B Mitra" panose="00000400000000000000" pitchFamily="2" charset="-78"/>
              </a:rPr>
              <a:t>محاسبه وزن ایده آل بیمار</a:t>
            </a:r>
            <a:endParaRPr lang="en-US" b="1" kern="1200" dirty="0">
              <a:solidFill>
                <a:srgbClr val="FFFF00"/>
              </a:solidFill>
              <a:cs typeface="B Mitra" panose="00000400000000000000" pitchFamily="2" charset="-78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755576" y="2204864"/>
            <a:ext cx="6501408" cy="648072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382290" y="4171764"/>
            <a:ext cx="7542509" cy="648072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1719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78112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BEE = 0.95 x 24 x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65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1482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 for PA  = 30% x 1482 = 445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TEF = 10% (1482 + 445) = 193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TEE = 1482+ 445 + 193 = 2120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5651A-D9D8-471F-ABAD-E32FBBB2FA0D}" type="slidenum">
              <a:rPr lang="en-US" sz="1200" smtClean="0">
                <a:latin typeface="Times New Roman" pitchFamily="18" charset="0"/>
                <a:cs typeface="Times New Roman" pitchFamily="18" charset="0"/>
              </a:rPr>
              <a:pPr/>
              <a:t>23</a:t>
            </a:fld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5334000"/>
            <a:ext cx="822960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  <a:buNone/>
            </a:pPr>
            <a:r>
              <a:rPr lang="fa-IR" sz="2400" b="1" dirty="0" smtClean="0">
                <a:latin typeface="Times New Roman" pitchFamily="18" charset="0"/>
                <a:cs typeface="B Mitra" pitchFamily="2" charset="-78"/>
              </a:rPr>
              <a:t>میزان</a:t>
            </a:r>
            <a:r>
              <a:rPr lang="en-GB" sz="2400" b="1" dirty="0" smtClean="0">
                <a:latin typeface="Times New Roman" pitchFamily="18" charset="0"/>
                <a:cs typeface="B Mitra" pitchFamily="2" charset="-78"/>
              </a:rPr>
              <a:t> </a:t>
            </a:r>
            <a:r>
              <a:rPr lang="fa-IR" sz="2400" b="1" dirty="0" smtClean="0">
                <a:latin typeface="Times New Roman" pitchFamily="18" charset="0"/>
                <a:cs typeface="B Mitra" pitchFamily="2" charset="-78"/>
              </a:rPr>
              <a:t>2100 کیلوکالری را برای تنظیم برنامه غذایی بیمار استفاده می نماییم</a:t>
            </a:r>
            <a:endParaRPr lang="en-US" sz="2400" b="1" dirty="0">
              <a:latin typeface="Times New Roman" pitchFamily="18" charset="0"/>
              <a:cs typeface="B Mitra" pitchFamily="2" charset="-78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878904" y="44624"/>
            <a:ext cx="8229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r>
              <a:rPr lang="fa-IR" b="1" kern="1200" dirty="0" smtClean="0">
                <a:solidFill>
                  <a:srgbClr val="FFFF00"/>
                </a:solidFill>
                <a:cs typeface="B Mitra" panose="00000400000000000000" pitchFamily="2" charset="-78"/>
              </a:rPr>
              <a:t>محاسبه انرژی مورد نیاز بیمار</a:t>
            </a:r>
            <a:endParaRPr lang="en-US" b="1" kern="1200" dirty="0">
              <a:solidFill>
                <a:srgbClr val="FFFF00"/>
              </a:solidFill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8564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200000"/>
              </a:lnSpc>
              <a:buNone/>
              <a:defRPr/>
            </a:pPr>
            <a:r>
              <a:rPr lang="en-US" dirty="0" smtClean="0"/>
              <a:t>Pro= 15 x 2</a:t>
            </a:r>
            <a:r>
              <a:rPr lang="en-GB" dirty="0" smtClean="0"/>
              <a:t>1</a:t>
            </a:r>
            <a:r>
              <a:rPr lang="en-US" dirty="0" smtClean="0"/>
              <a:t>00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315</a:t>
            </a:r>
            <a:r>
              <a:rPr lang="en-US" dirty="0" smtClean="0"/>
              <a:t>÷ 4= </a:t>
            </a:r>
            <a:r>
              <a:rPr lang="en-US" b="1" dirty="0" smtClean="0">
                <a:solidFill>
                  <a:srgbClr val="7030A0"/>
                </a:solidFill>
              </a:rPr>
              <a:t>79 g</a:t>
            </a:r>
          </a:p>
          <a:p>
            <a:pPr>
              <a:lnSpc>
                <a:spcPct val="200000"/>
              </a:lnSpc>
              <a:buNone/>
              <a:defRPr/>
            </a:pPr>
            <a:r>
              <a:rPr lang="en-GB" b="1" dirty="0" smtClean="0">
                <a:solidFill>
                  <a:srgbClr val="7030A0"/>
                </a:solidFill>
              </a:rPr>
              <a:t>Pro= 79+25=104                   (104*4):2100= 20%</a:t>
            </a:r>
            <a:endParaRPr lang="fa-IR" b="1" dirty="0" smtClean="0">
              <a:solidFill>
                <a:srgbClr val="7030A0"/>
              </a:solidFill>
            </a:endParaRPr>
          </a:p>
          <a:p>
            <a:pPr>
              <a:lnSpc>
                <a:spcPct val="200000"/>
              </a:lnSpc>
              <a:buNone/>
              <a:defRPr/>
            </a:pPr>
            <a:r>
              <a:rPr lang="en-US" dirty="0" smtClean="0"/>
              <a:t>CHO= 50 x 2100 = 1050÷ 4 = </a:t>
            </a:r>
            <a:r>
              <a:rPr lang="en-US" b="1" dirty="0" smtClean="0">
                <a:solidFill>
                  <a:srgbClr val="7030A0"/>
                </a:solidFill>
              </a:rPr>
              <a:t>262 g</a:t>
            </a:r>
          </a:p>
          <a:p>
            <a:pPr>
              <a:lnSpc>
                <a:spcPct val="200000"/>
              </a:lnSpc>
              <a:buNone/>
              <a:defRPr/>
            </a:pPr>
            <a:r>
              <a:rPr lang="en-US" dirty="0" smtClean="0"/>
              <a:t>Fat= 30  x 2100 = 630 ÷  9= </a:t>
            </a:r>
            <a:r>
              <a:rPr lang="en-US" b="1" dirty="0" smtClean="0">
                <a:solidFill>
                  <a:srgbClr val="7030A0"/>
                </a:solidFill>
              </a:rPr>
              <a:t>70 g</a:t>
            </a:r>
            <a:endParaRPr lang="fa-IR" b="1" dirty="0" smtClean="0">
              <a:solidFill>
                <a:srgbClr val="7030A0"/>
              </a:solidFill>
            </a:endParaRPr>
          </a:p>
          <a:p>
            <a:pPr>
              <a:lnSpc>
                <a:spcPct val="200000"/>
              </a:lnSpc>
              <a:buNone/>
              <a:defRPr/>
            </a:pPr>
            <a:r>
              <a:rPr lang="en-US" b="1" dirty="0" smtClean="0"/>
              <a:t>Simple sugar: </a:t>
            </a:r>
            <a:r>
              <a:rPr lang="fa-IR" b="1" dirty="0" smtClean="0"/>
              <a:t>%</a:t>
            </a:r>
            <a:r>
              <a:rPr lang="en-US" b="1" dirty="0" smtClean="0"/>
              <a:t>7 </a:t>
            </a:r>
            <a:r>
              <a:rPr lang="en-US" dirty="0" smtClean="0"/>
              <a:t>x 2100 = 147 ÷ 4 = </a:t>
            </a:r>
            <a:r>
              <a:rPr lang="en-US" b="1" dirty="0" smtClean="0">
                <a:solidFill>
                  <a:srgbClr val="7030A0"/>
                </a:solidFill>
              </a:rPr>
              <a:t>37 g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b="1" dirty="0" smtClean="0"/>
              <a:t>37 </a:t>
            </a:r>
            <a:r>
              <a:rPr lang="en-US" dirty="0" smtClean="0"/>
              <a:t>÷ 5 = </a:t>
            </a:r>
            <a:r>
              <a:rPr lang="en-US" b="1" dirty="0" smtClean="0">
                <a:solidFill>
                  <a:srgbClr val="7030A0"/>
                </a:solidFill>
              </a:rPr>
              <a:t>7.5 serving</a:t>
            </a:r>
            <a:endParaRPr lang="fa-IR" b="1" dirty="0" smtClean="0">
              <a:solidFill>
                <a:srgbClr val="7030A0"/>
              </a:solidFill>
            </a:endParaRPr>
          </a:p>
          <a:p>
            <a:pPr algn="l">
              <a:buNone/>
            </a:pPr>
            <a:endParaRPr lang="fa-IR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5651A-D9D8-471F-ABAD-E32FBBB2FA0D}" type="slidenum">
              <a:rPr lang="en-US" sz="1200" smtClean="0">
                <a:latin typeface="Times New Roman" pitchFamily="18" charset="0"/>
                <a:cs typeface="Times New Roman" pitchFamily="18" charset="0"/>
              </a:rPr>
              <a:pPr/>
              <a:t>24</a:t>
            </a:fld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ight Arrow 5"/>
          <p:cNvSpPr/>
          <p:nvPr/>
        </p:nvSpPr>
        <p:spPr>
          <a:xfrm flipV="1">
            <a:off x="3491880" y="2924944"/>
            <a:ext cx="990600" cy="304799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914400" y="0"/>
            <a:ext cx="8229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r>
              <a:rPr lang="fa-IR" b="1" kern="1200" dirty="0" smtClean="0">
                <a:solidFill>
                  <a:srgbClr val="FFFF00"/>
                </a:solidFill>
                <a:cs typeface="B Mitra" panose="00000400000000000000" pitchFamily="2" charset="-78"/>
              </a:rPr>
              <a:t>محاسبه توزیع درشت مغذی ها</a:t>
            </a:r>
            <a:endParaRPr lang="en-US" b="1" kern="1200" dirty="0">
              <a:solidFill>
                <a:srgbClr val="FFFF00"/>
              </a:solidFill>
              <a:cs typeface="B Mitra" panose="00000400000000000000" pitchFamily="2" charset="-78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41176" y="1900632"/>
            <a:ext cx="8147248" cy="1384352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241176" y="5013176"/>
            <a:ext cx="8147248" cy="1384352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6490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5651A-D9D8-471F-ABAD-E32FBBB2FA0D}" type="slidenum">
              <a:rPr lang="en-US" sz="1200" smtClean="0">
                <a:latin typeface="Times New Roman" pitchFamily="18" charset="0"/>
                <a:cs typeface="Times New Roman" pitchFamily="18" charset="0"/>
              </a:rPr>
              <a:pPr/>
              <a:t>25</a:t>
            </a:fld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22215651"/>
              </p:ext>
            </p:extLst>
          </p:nvPr>
        </p:nvGraphicFramePr>
        <p:xfrm>
          <a:off x="179512" y="2132856"/>
          <a:ext cx="8827368" cy="2880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188720"/>
                <a:gridCol w="1645920"/>
                <a:gridCol w="1188720"/>
                <a:gridCol w="1645920"/>
                <a:gridCol w="1512168"/>
              </a:tblGrid>
              <a:tr h="960107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3200" dirty="0" smtClean="0">
                          <a:cs typeface="B Mitra" pitchFamily="2" charset="-78"/>
                        </a:rPr>
                        <a:t>میان وعده</a:t>
                      </a:r>
                      <a:endParaRPr lang="en-US" sz="3200" dirty="0" smtClean="0">
                        <a:cs typeface="B Mitra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3200" dirty="0" smtClean="0">
                          <a:cs typeface="B Mitra" pitchFamily="2" charset="-78"/>
                        </a:rPr>
                        <a:t>شام</a:t>
                      </a:r>
                      <a:endParaRPr lang="en-US" sz="3200" dirty="0">
                        <a:cs typeface="B Mitra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3200" dirty="0" smtClean="0">
                          <a:cs typeface="B Mitra" pitchFamily="2" charset="-78"/>
                        </a:rPr>
                        <a:t>میان وعده</a:t>
                      </a:r>
                      <a:endParaRPr lang="en-US" sz="3200" dirty="0" smtClean="0">
                        <a:cs typeface="B Mitra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3200" dirty="0" smtClean="0">
                          <a:cs typeface="B Mitra" pitchFamily="2" charset="-78"/>
                        </a:rPr>
                        <a:t>ناهار</a:t>
                      </a:r>
                      <a:endParaRPr lang="en-US" sz="3200" dirty="0">
                        <a:cs typeface="B Mitra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3200" dirty="0" smtClean="0">
                          <a:cs typeface="B Mitra" pitchFamily="2" charset="-78"/>
                        </a:rPr>
                        <a:t>میان وعده</a:t>
                      </a:r>
                      <a:endParaRPr lang="en-US" sz="3200" dirty="0">
                        <a:cs typeface="B Mitra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3200" dirty="0" smtClean="0">
                          <a:cs typeface="B Mitra" pitchFamily="2" charset="-78"/>
                        </a:rPr>
                        <a:t>صبحانه</a:t>
                      </a:r>
                      <a:endParaRPr lang="en-US" sz="3200" dirty="0">
                        <a:cs typeface="B Mitra" pitchFamily="2" charset="-78"/>
                      </a:endParaRPr>
                    </a:p>
                  </a:txBody>
                  <a:tcPr anchor="ctr"/>
                </a:tc>
              </a:tr>
              <a:tr h="960107">
                <a:tc>
                  <a:txBody>
                    <a:bodyPr/>
                    <a:lstStyle/>
                    <a:p>
                      <a:pPr algn="ctr" rtl="1"/>
                      <a:r>
                        <a:rPr lang="fa-IR" sz="3200" dirty="0" smtClean="0">
                          <a:cs typeface="B Mitra" pitchFamily="2" charset="-78"/>
                        </a:rPr>
                        <a:t>15%</a:t>
                      </a:r>
                      <a:endParaRPr lang="en-US" sz="3200" dirty="0">
                        <a:cs typeface="B Mitra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3200" dirty="0" smtClean="0">
                          <a:cs typeface="B Mitra" pitchFamily="2" charset="-78"/>
                        </a:rPr>
                        <a:t>22/5%</a:t>
                      </a:r>
                      <a:r>
                        <a:rPr lang="fa-IR" sz="3200" baseline="0" dirty="0" smtClean="0">
                          <a:cs typeface="B Mitra" pitchFamily="2" charset="-78"/>
                        </a:rPr>
                        <a:t> </a:t>
                      </a:r>
                      <a:endParaRPr lang="en-US" sz="3200" dirty="0" smtClean="0">
                        <a:cs typeface="B Mitra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3200" dirty="0" smtClean="0">
                          <a:cs typeface="B Mitra" pitchFamily="2" charset="-78"/>
                        </a:rPr>
                        <a:t>12/5%</a:t>
                      </a:r>
                      <a:r>
                        <a:rPr lang="fa-IR" sz="3200" baseline="0" dirty="0" smtClean="0">
                          <a:cs typeface="B Mitra" pitchFamily="2" charset="-78"/>
                        </a:rPr>
                        <a:t> </a:t>
                      </a:r>
                      <a:endParaRPr lang="en-US" sz="3200" dirty="0" smtClean="0">
                        <a:cs typeface="B Mitra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3200" dirty="0" smtClean="0">
                          <a:cs typeface="B Mitra" pitchFamily="2" charset="-78"/>
                        </a:rPr>
                        <a:t>22/5%</a:t>
                      </a:r>
                      <a:r>
                        <a:rPr lang="fa-IR" sz="3200" baseline="0" dirty="0" smtClean="0">
                          <a:cs typeface="B Mitra" pitchFamily="2" charset="-78"/>
                        </a:rPr>
                        <a:t> </a:t>
                      </a:r>
                      <a:endParaRPr lang="en-US" sz="3200" dirty="0" smtClean="0">
                        <a:cs typeface="B Mitra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3200" dirty="0" smtClean="0">
                          <a:cs typeface="B Mitra" pitchFamily="2" charset="-78"/>
                        </a:rPr>
                        <a:t>12/5%</a:t>
                      </a:r>
                      <a:r>
                        <a:rPr lang="fa-IR" sz="3200" baseline="0" dirty="0" smtClean="0">
                          <a:cs typeface="B Mitra" pitchFamily="2" charset="-78"/>
                        </a:rPr>
                        <a:t> </a:t>
                      </a:r>
                      <a:endParaRPr lang="en-US" sz="3200" dirty="0">
                        <a:cs typeface="B Mitra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3200" dirty="0" smtClean="0">
                          <a:cs typeface="B Mitra" pitchFamily="2" charset="-78"/>
                        </a:rPr>
                        <a:t>15%</a:t>
                      </a:r>
                      <a:endParaRPr lang="en-US" sz="3200" dirty="0">
                        <a:cs typeface="B Mitra" pitchFamily="2" charset="-78"/>
                      </a:endParaRPr>
                    </a:p>
                  </a:txBody>
                  <a:tcPr anchor="ctr"/>
                </a:tc>
              </a:tr>
              <a:tr h="960107">
                <a:tc>
                  <a:txBody>
                    <a:bodyPr/>
                    <a:lstStyle/>
                    <a:p>
                      <a:pPr algn="ctr" rtl="1"/>
                      <a:r>
                        <a:rPr lang="fa-IR" sz="3200" dirty="0" smtClean="0">
                          <a:cs typeface="B Mitra" pitchFamily="2" charset="-78"/>
                        </a:rPr>
                        <a:t>39/5</a:t>
                      </a:r>
                      <a:endParaRPr lang="en-US" sz="3200" dirty="0">
                        <a:cs typeface="B Mitra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3200" dirty="0" smtClean="0">
                          <a:cs typeface="B Mitra" pitchFamily="2" charset="-78"/>
                        </a:rPr>
                        <a:t>59</a:t>
                      </a:r>
                      <a:endParaRPr lang="en-US" sz="3200" dirty="0">
                        <a:cs typeface="B Mitra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3200" dirty="0" smtClean="0">
                          <a:cs typeface="B Mitra" pitchFamily="2" charset="-78"/>
                        </a:rPr>
                        <a:t>32/5</a:t>
                      </a:r>
                      <a:endParaRPr lang="en-US" sz="3200" dirty="0">
                        <a:cs typeface="B Mitra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3200" dirty="0" smtClean="0">
                          <a:cs typeface="B Mitra" pitchFamily="2" charset="-78"/>
                        </a:rPr>
                        <a:t>59</a:t>
                      </a:r>
                      <a:endParaRPr lang="en-US" sz="3200" dirty="0">
                        <a:cs typeface="B Mitra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3200" dirty="0" smtClean="0">
                          <a:cs typeface="B Mitra" pitchFamily="2" charset="-78"/>
                        </a:rPr>
                        <a:t>32/5</a:t>
                      </a:r>
                      <a:endParaRPr lang="en-US" sz="3200" dirty="0">
                        <a:cs typeface="B Mitra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3200" dirty="0" smtClean="0">
                          <a:cs typeface="B Mitra" pitchFamily="2" charset="-78"/>
                        </a:rPr>
                        <a:t>39/5</a:t>
                      </a:r>
                      <a:endParaRPr lang="en-US" sz="3200" dirty="0">
                        <a:cs typeface="B Mitra" pitchFamily="2" charset="-78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 bwMode="auto">
          <a:xfrm>
            <a:off x="914400" y="0"/>
            <a:ext cx="8229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r>
              <a:rPr lang="fa-IR" b="1" kern="1200" dirty="0" smtClean="0">
                <a:solidFill>
                  <a:srgbClr val="FFFF00"/>
                </a:solidFill>
                <a:cs typeface="B Mitra" panose="00000400000000000000" pitchFamily="2" charset="-78"/>
              </a:rPr>
              <a:t>محاسبه توزیع کربوهیدرات</a:t>
            </a:r>
            <a:endParaRPr lang="en-US" b="1" kern="1200" dirty="0">
              <a:solidFill>
                <a:srgbClr val="FFFF00"/>
              </a:solidFill>
              <a:cs typeface="B Mitra" panose="00000400000000000000" pitchFamily="2" charset="-78"/>
            </a:endParaRPr>
          </a:p>
        </p:txBody>
      </p:sp>
      <p:sp>
        <p:nvSpPr>
          <p:cNvPr id="7" name="Oval 6"/>
          <p:cNvSpPr/>
          <p:nvPr/>
        </p:nvSpPr>
        <p:spPr>
          <a:xfrm>
            <a:off x="500034" y="3214686"/>
            <a:ext cx="1000132" cy="178595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8837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672" y="116632"/>
            <a:ext cx="8686800" cy="576063"/>
          </a:xfrm>
        </p:spPr>
        <p:txBody>
          <a:bodyPr>
            <a:noAutofit/>
          </a:bodyPr>
          <a:lstStyle/>
          <a:p>
            <a:pPr algn="ctr" rtl="1">
              <a:buNone/>
            </a:pPr>
            <a:r>
              <a:rPr lang="fa-IR" sz="2800" b="1" kern="1200" dirty="0">
                <a:solidFill>
                  <a:srgbClr val="FFFF00"/>
                </a:solidFill>
                <a:latin typeface="+mj-lt"/>
                <a:ea typeface="+mj-ea"/>
                <a:cs typeface="B Mitra" panose="00000400000000000000" pitchFamily="2" charset="-78"/>
              </a:rPr>
              <a:t>جدول تلفیق واحدهای هرم راهنمای غذایی با سیاهه جانشینی و توزیع عادلانه واحدهای توصیه شده</a:t>
            </a:r>
            <a:endParaRPr lang="en-US" sz="2800" b="1" kern="1200" dirty="0">
              <a:solidFill>
                <a:srgbClr val="FFFF00"/>
              </a:solidFill>
              <a:latin typeface="+mj-lt"/>
              <a:ea typeface="+mj-ea"/>
              <a:cs typeface="B Mitra" panose="00000400000000000000" pitchFamily="2" charset="-7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5651A-D9D8-471F-ABAD-E32FBBB2FA0D}" type="slidenum">
              <a:rPr lang="en-US" sz="1200" smtClean="0">
                <a:latin typeface="Times New Roman" pitchFamily="18" charset="0"/>
                <a:cs typeface="Times New Roman" pitchFamily="18" charset="0"/>
              </a:rPr>
              <a:pPr/>
              <a:t>26</a:t>
            </a:fld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812214091"/>
              </p:ext>
            </p:extLst>
          </p:nvPr>
        </p:nvGraphicFramePr>
        <p:xfrm>
          <a:off x="906710" y="1268760"/>
          <a:ext cx="8057778" cy="4654841"/>
        </p:xfrm>
        <a:graphic>
          <a:graphicData uri="http://schemas.openxmlformats.org/drawingml/2006/table">
            <a:tbl>
              <a:tblPr rtl="1" firstRow="1" bandRow="1">
                <a:tableStyleId>{69012ECD-51FC-41F1-AA8D-1B2483CD663E}</a:tableStyleId>
              </a:tblPr>
              <a:tblGrid>
                <a:gridCol w="914400"/>
                <a:gridCol w="541918"/>
                <a:gridCol w="954970"/>
                <a:gridCol w="847889"/>
                <a:gridCol w="793875"/>
                <a:gridCol w="705212"/>
                <a:gridCol w="689637"/>
                <a:gridCol w="689637"/>
                <a:gridCol w="640080"/>
                <a:gridCol w="640080"/>
                <a:gridCol w="640080"/>
              </a:tblGrid>
              <a:tr h="593582">
                <a:tc>
                  <a:txBody>
                    <a:bodyPr/>
                    <a:lstStyle/>
                    <a:p>
                      <a:pPr algn="ctr" rtl="1"/>
                      <a:r>
                        <a:rPr lang="fa-IR" sz="1400" dirty="0" smtClean="0">
                          <a:cs typeface="B Mitra" panose="00000400000000000000" pitchFamily="2" charset="-78"/>
                        </a:rPr>
                        <a:t>گروه</a:t>
                      </a:r>
                      <a:r>
                        <a:rPr lang="fa-IR" sz="1400" baseline="0" dirty="0" smtClean="0">
                          <a:cs typeface="B Mitra" panose="00000400000000000000" pitchFamily="2" charset="-78"/>
                        </a:rPr>
                        <a:t> غذایی</a:t>
                      </a:r>
                      <a:endParaRPr lang="fa-IR" sz="14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400" dirty="0" smtClean="0">
                          <a:cs typeface="B Mitra" panose="00000400000000000000" pitchFamily="2" charset="-78"/>
                        </a:rPr>
                        <a:t>تعداد</a:t>
                      </a:r>
                      <a:r>
                        <a:rPr lang="fa-IR" sz="1400" baseline="0" dirty="0" smtClean="0">
                          <a:cs typeface="B Mitra" panose="00000400000000000000" pitchFamily="2" charset="-78"/>
                        </a:rPr>
                        <a:t> واحد</a:t>
                      </a:r>
                      <a:endParaRPr lang="fa-IR" sz="14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CHO</a:t>
                      </a:r>
                      <a:endParaRPr lang="fa-IR" sz="16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 smtClean="0"/>
                        <a:t>Pro</a:t>
                      </a:r>
                      <a:endParaRPr lang="fa-IR" sz="16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 smtClean="0"/>
                        <a:t>Fat</a:t>
                      </a:r>
                      <a:endParaRPr lang="fa-IR" sz="16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dirty="0" smtClean="0">
                          <a:cs typeface="B Mitra" panose="00000400000000000000" pitchFamily="2" charset="-78"/>
                        </a:rPr>
                        <a:t>صبحانه</a:t>
                      </a:r>
                      <a:endParaRPr lang="fa-IR" sz="16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 smtClean="0"/>
                        <a:t>s1</a:t>
                      </a:r>
                      <a:endParaRPr lang="fa-IR" sz="16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dirty="0" smtClean="0">
                          <a:cs typeface="B Mitra" panose="00000400000000000000" pitchFamily="2" charset="-78"/>
                        </a:rPr>
                        <a:t>ناهار</a:t>
                      </a:r>
                      <a:endParaRPr lang="fa-IR" sz="16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 smtClean="0"/>
                        <a:t>s2</a:t>
                      </a:r>
                      <a:endParaRPr lang="fa-IR" sz="16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dirty="0" smtClean="0">
                          <a:cs typeface="B Mitra" panose="00000400000000000000" pitchFamily="2" charset="-78"/>
                        </a:rPr>
                        <a:t>شام</a:t>
                      </a:r>
                      <a:endParaRPr lang="fa-IR" sz="16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 smtClean="0"/>
                        <a:t>s3</a:t>
                      </a:r>
                      <a:endParaRPr lang="fa-IR" sz="16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300">
                <a:tc>
                  <a:txBody>
                    <a:bodyPr/>
                    <a:lstStyle/>
                    <a:p>
                      <a:pPr algn="ctr" rtl="1"/>
                      <a:r>
                        <a:rPr lang="fa-IR" sz="1800" i="1" dirty="0" smtClean="0">
                          <a:cs typeface="B Mitra" panose="00000400000000000000" pitchFamily="2" charset="-78"/>
                        </a:rPr>
                        <a:t>شیر</a:t>
                      </a:r>
                      <a:endParaRPr lang="fa-IR" sz="1800" b="0" i="1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3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36=12×3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24=8×3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15=5×3</a:t>
                      </a:r>
                      <a:endParaRPr lang="fa-IR" sz="1800" b="0" dirty="0" smtClean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  <a:p>
                      <a:pPr algn="ctr" rtl="1"/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1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-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0/5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0/5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0/5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0/5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774">
                <a:tc>
                  <a:txBody>
                    <a:bodyPr/>
                    <a:lstStyle/>
                    <a:p>
                      <a:pPr algn="ctr" rtl="1"/>
                      <a:r>
                        <a:rPr lang="fa-IR" sz="1800" i="1" dirty="0" smtClean="0">
                          <a:cs typeface="B Mitra" panose="00000400000000000000" pitchFamily="2" charset="-78"/>
                        </a:rPr>
                        <a:t>سبزی</a:t>
                      </a:r>
                      <a:endParaRPr lang="fa-IR" sz="1800" b="0" i="1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5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36=12×5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10=2×5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 smtClean="0">
                          <a:cs typeface="B Mitra" panose="00000400000000000000" pitchFamily="2" charset="-78"/>
                        </a:rPr>
                        <a:t>-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0" dirty="0" smtClean="0">
                          <a:solidFill>
                            <a:schemeClr val="tx1"/>
                          </a:solidFill>
                          <a:cs typeface="B Mitra" pitchFamily="2" charset="-78"/>
                        </a:rPr>
                        <a:t>-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-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2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-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3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-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264">
                <a:tc>
                  <a:txBody>
                    <a:bodyPr/>
                    <a:lstStyle/>
                    <a:p>
                      <a:pPr algn="ctr" rtl="1"/>
                      <a:r>
                        <a:rPr lang="fa-IR" sz="1800" i="1" dirty="0" smtClean="0">
                          <a:cs typeface="B Mitra" panose="00000400000000000000" pitchFamily="2" charset="-78"/>
                        </a:rPr>
                        <a:t>میوه</a:t>
                      </a:r>
                      <a:endParaRPr lang="fa-IR" sz="1800" b="0" i="1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4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60=15×4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 smtClean="0">
                          <a:cs typeface="B Mitra" panose="00000400000000000000" pitchFamily="2" charset="-78"/>
                        </a:rPr>
                        <a:t>-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 smtClean="0">
                          <a:cs typeface="B Mitra" panose="00000400000000000000" pitchFamily="2" charset="-78"/>
                        </a:rPr>
                        <a:t>-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-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2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-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1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-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1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754">
                <a:tc>
                  <a:txBody>
                    <a:bodyPr/>
                    <a:lstStyle/>
                    <a:p>
                      <a:pPr algn="ctr" rtl="1"/>
                      <a:r>
                        <a:rPr lang="fa-IR" sz="1800" i="1" dirty="0" smtClean="0">
                          <a:cs typeface="B Mitra" panose="00000400000000000000" pitchFamily="2" charset="-78"/>
                        </a:rPr>
                        <a:t>قند ساده</a:t>
                      </a:r>
                      <a:endParaRPr lang="fa-IR" sz="1800" b="0" i="1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7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35=5×7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 smtClean="0">
                          <a:cs typeface="B Mitra" panose="00000400000000000000" pitchFamily="2" charset="-78"/>
                        </a:rPr>
                        <a:t>-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 smtClean="0">
                          <a:cs typeface="B Mitra" panose="00000400000000000000" pitchFamily="2" charset="-78"/>
                        </a:rPr>
                        <a:t>-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1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1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-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0" dirty="0" smtClean="0">
                          <a:solidFill>
                            <a:schemeClr val="tx1"/>
                          </a:solidFill>
                          <a:cs typeface="B Mitra" pitchFamily="2" charset="-78"/>
                        </a:rPr>
                        <a:t>3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-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2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582">
                <a:tc>
                  <a:txBody>
                    <a:bodyPr/>
                    <a:lstStyle/>
                    <a:p>
                      <a:pPr algn="ctr" rtl="1"/>
                      <a:r>
                        <a:rPr lang="fa-IR" sz="1800" i="1" dirty="0" smtClean="0">
                          <a:cs typeface="B Mitra" panose="00000400000000000000" pitchFamily="2" charset="-78"/>
                        </a:rPr>
                        <a:t>غلات</a:t>
                      </a:r>
                      <a:endParaRPr lang="fa-IR" sz="1800" b="0" i="1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7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105=15×7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21=3×7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 smtClean="0">
                          <a:cs typeface="B Mitra" panose="00000400000000000000" pitchFamily="2" charset="-78"/>
                        </a:rPr>
                        <a:t>-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1/5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 smtClean="0">
                          <a:cs typeface="B Mitra" panose="00000400000000000000" pitchFamily="2" charset="-78"/>
                        </a:rPr>
                        <a:t>-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3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0" dirty="0" smtClean="0">
                          <a:solidFill>
                            <a:schemeClr val="tx1"/>
                          </a:solidFill>
                          <a:cs typeface="B Mitra" pitchFamily="2" charset="-78"/>
                        </a:rPr>
                        <a:t>-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2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0/5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500">
                <a:tc>
                  <a:txBody>
                    <a:bodyPr/>
                    <a:lstStyle/>
                    <a:p>
                      <a:pPr algn="ctr" rtl="1"/>
                      <a:r>
                        <a:rPr lang="fa-IR" sz="1800" i="1" dirty="0" smtClean="0">
                          <a:cs typeface="B Mitra" panose="00000400000000000000" pitchFamily="2" charset="-78"/>
                        </a:rPr>
                        <a:t>گوشت</a:t>
                      </a:r>
                      <a:endParaRPr lang="fa-IR" sz="1800" b="0" i="1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7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cs typeface="B Mitra" panose="00000400000000000000" pitchFamily="2" charset="-78"/>
                        </a:rPr>
                        <a:t>-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49=7×7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28=4×7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1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-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0" dirty="0" smtClean="0">
                          <a:solidFill>
                            <a:schemeClr val="tx1"/>
                          </a:solidFill>
                          <a:cs typeface="B Mitra" panose="00000400000000000000" pitchFamily="2" charset="-78"/>
                        </a:rPr>
                        <a:t>3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-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3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-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 rtl="1"/>
                      <a:r>
                        <a:rPr lang="fa-IR" sz="1800" i="1" dirty="0" smtClean="0">
                          <a:cs typeface="B Mitra" panose="00000400000000000000" pitchFamily="2" charset="-78"/>
                        </a:rPr>
                        <a:t>چربی</a:t>
                      </a:r>
                      <a:endParaRPr lang="fa-IR" sz="1800" b="0" i="1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5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cs typeface="B Mitra" panose="00000400000000000000" pitchFamily="2" charset="-78"/>
                        </a:rPr>
                        <a:t>-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 smtClean="0">
                          <a:cs typeface="B Mitra" panose="00000400000000000000" pitchFamily="2" charset="-78"/>
                        </a:rPr>
                        <a:t>-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0" dirty="0" smtClean="0">
                          <a:solidFill>
                            <a:schemeClr val="tx1"/>
                          </a:solidFill>
                          <a:cs typeface="B Mitra" pitchFamily="2" charset="-78"/>
                        </a:rPr>
                        <a:t>25=5×5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1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-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2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-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2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-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6767">
                <a:tc>
                  <a:txBody>
                    <a:bodyPr/>
                    <a:lstStyle/>
                    <a:p>
                      <a:pPr algn="ctr" rtl="1"/>
                      <a:r>
                        <a:rPr lang="fa-IR" sz="1800" i="1" dirty="0" smtClean="0">
                          <a:cs typeface="B Mitra" panose="00000400000000000000" pitchFamily="2" charset="-78"/>
                        </a:rPr>
                        <a:t>مجموع</a:t>
                      </a:r>
                      <a:endParaRPr lang="fa-IR" sz="1800" b="0" i="1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cs typeface="B Mitra" panose="00000400000000000000" pitchFamily="2" charset="-78"/>
                        </a:rPr>
                        <a:t>-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261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104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68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-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-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-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-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-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cs typeface="B Mitra" panose="00000400000000000000" pitchFamily="2" charset="-78"/>
                        </a:rPr>
                        <a:t>-</a:t>
                      </a:r>
                      <a:endParaRPr lang="fa-IR" sz="1800" b="0" dirty="0">
                        <a:solidFill>
                          <a:schemeClr val="tx1"/>
                        </a:solidFill>
                        <a:cs typeface="B Mitr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Rounded Rectangle 1"/>
          <p:cNvSpPr/>
          <p:nvPr/>
        </p:nvSpPr>
        <p:spPr>
          <a:xfrm>
            <a:off x="7596336" y="1916832"/>
            <a:ext cx="360040" cy="129614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7596336" y="3645024"/>
            <a:ext cx="360040" cy="108012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8904" y="274638"/>
            <a:ext cx="8229600" cy="1143000"/>
          </a:xfrm>
        </p:spPr>
        <p:txBody>
          <a:bodyPr/>
          <a:lstStyle/>
          <a:p>
            <a:pPr algn="r" rt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a-IR" b="1" kern="1200" dirty="0">
                <a:solidFill>
                  <a:srgbClr val="FFFF00"/>
                </a:solidFill>
                <a:cs typeface="B Mitra" panose="00000400000000000000" pitchFamily="2" charset="-78"/>
              </a:rPr>
              <a:t>برنامه غذایی </a:t>
            </a:r>
            <a:r>
              <a:rPr lang="fa-IR" b="1" kern="1200" dirty="0" smtClean="0">
                <a:solidFill>
                  <a:srgbClr val="FFFF00"/>
                </a:solidFill>
                <a:cs typeface="B Mitra" panose="00000400000000000000" pitchFamily="2" charset="-78"/>
              </a:rPr>
              <a:t>بیمار </a:t>
            </a:r>
            <a:r>
              <a:rPr lang="fa-IR" sz="2000" kern="1200" dirty="0" smtClean="0">
                <a:solidFill>
                  <a:srgbClr val="FFFF00"/>
                </a:solidFill>
                <a:cs typeface="B Mitra" panose="00000400000000000000" pitchFamily="2" charset="-78"/>
              </a:rPr>
              <a:t>(1)</a:t>
            </a:r>
            <a:r>
              <a:rPr lang="fa-IR" b="1" dirty="0">
                <a:solidFill>
                  <a:schemeClr val="accent3"/>
                </a:solidFill>
                <a:cs typeface="B Mitra" pitchFamily="2" charset="-78"/>
              </a:rPr>
              <a:t/>
            </a:r>
            <a:br>
              <a:rPr lang="fa-IR" b="1" dirty="0">
                <a:solidFill>
                  <a:schemeClr val="accent3"/>
                </a:solidFill>
                <a:cs typeface="B Mitra" pitchFamily="2" charset="-78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435280" cy="5040560"/>
          </a:xfrm>
        </p:spPr>
        <p:txBody>
          <a:bodyPr>
            <a:normAutofit/>
          </a:bodyPr>
          <a:lstStyle/>
          <a:p>
            <a:pPr algn="r" rtl="1">
              <a:buNone/>
              <a:defRPr/>
            </a:pPr>
            <a:endParaRPr lang="fa-IR" b="1" dirty="0" smtClean="0">
              <a:solidFill>
                <a:schemeClr val="accent3"/>
              </a:solidFill>
              <a:cs typeface="B Mitra" pitchFamily="2" charset="-78"/>
            </a:endParaRPr>
          </a:p>
          <a:p>
            <a:pPr algn="r" rtl="1">
              <a:buNone/>
              <a:defRPr/>
            </a:pPr>
            <a:r>
              <a:rPr lang="fa-IR" dirty="0" smtClean="0">
                <a:cs typeface="B Mitra" pitchFamily="2" charset="-78"/>
              </a:rPr>
              <a:t>صبحانه </a:t>
            </a:r>
            <a:r>
              <a:rPr lang="fa-IR" sz="2800" dirty="0" smtClean="0">
                <a:cs typeface="B Mitra" pitchFamily="2" charset="-78"/>
              </a:rPr>
              <a:t>(ساعت 8-7 صبح)</a:t>
            </a:r>
            <a:r>
              <a:rPr lang="fa-IR" dirty="0" smtClean="0">
                <a:cs typeface="B Mitra" pitchFamily="2" charset="-78"/>
              </a:rPr>
              <a:t>: </a:t>
            </a:r>
          </a:p>
          <a:p>
            <a:pPr lvl="1" algn="r" rtl="1">
              <a:buFont typeface="Wingdings" pitchFamily="2" charset="2"/>
              <a:buChar char="ü"/>
              <a:defRPr/>
            </a:pPr>
            <a:r>
              <a:rPr lang="fa-IR" dirty="0" smtClean="0">
                <a:cs typeface="B Mitra" pitchFamily="2" charset="-78"/>
              </a:rPr>
              <a:t> </a:t>
            </a:r>
            <a:r>
              <a:rPr lang="fa-IR" dirty="0" smtClean="0">
                <a:solidFill>
                  <a:srgbClr val="4A206A"/>
                </a:solidFill>
                <a:cs typeface="B Mitra" pitchFamily="2" charset="-78"/>
              </a:rPr>
              <a:t>گروه نان و غلات 1/5 واحد (1/5 کف دست نان سنگک) </a:t>
            </a:r>
          </a:p>
          <a:p>
            <a:pPr lvl="1" algn="r" rtl="1">
              <a:buFont typeface="Wingdings" pitchFamily="2" charset="2"/>
              <a:buChar char="ü"/>
              <a:defRPr/>
            </a:pPr>
            <a:r>
              <a:rPr lang="fa-IR" dirty="0" smtClean="0">
                <a:solidFill>
                  <a:srgbClr val="4A206A"/>
                </a:solidFill>
                <a:cs typeface="B Mitra" pitchFamily="2" charset="-78"/>
              </a:rPr>
              <a:t> گروه گوشت یک واحد (یک قوطی کبریت)</a:t>
            </a:r>
          </a:p>
          <a:p>
            <a:pPr lvl="1" algn="r" rtl="1">
              <a:buFont typeface="Wingdings" pitchFamily="2" charset="2"/>
              <a:buChar char="ü"/>
              <a:defRPr/>
            </a:pPr>
            <a:r>
              <a:rPr lang="fa-IR" dirty="0" smtClean="0">
                <a:solidFill>
                  <a:srgbClr val="4A206A"/>
                </a:solidFill>
                <a:cs typeface="B Mitra" pitchFamily="2" charset="-78"/>
              </a:rPr>
              <a:t> گروه روغن 1 واحد (2 عدد مغز گردو)</a:t>
            </a:r>
          </a:p>
          <a:p>
            <a:pPr lvl="1" algn="r" rtl="1">
              <a:buFont typeface="Wingdings" pitchFamily="2" charset="2"/>
              <a:buChar char="ü"/>
              <a:defRPr/>
            </a:pPr>
            <a:r>
              <a:rPr lang="fa-IR" dirty="0" smtClean="0">
                <a:solidFill>
                  <a:srgbClr val="4A206A"/>
                </a:solidFill>
                <a:cs typeface="B Mitra" pitchFamily="2" charset="-78"/>
              </a:rPr>
              <a:t>  گروه قندهای ساده 1 واحد (1 قاشق مربا خوری عسل)</a:t>
            </a:r>
          </a:p>
          <a:p>
            <a:pPr lvl="1" algn="r" rtl="1">
              <a:buFont typeface="Wingdings" pitchFamily="2" charset="2"/>
              <a:buChar char="ü"/>
              <a:defRPr/>
            </a:pPr>
            <a:r>
              <a:rPr lang="fa-IR" dirty="0" smtClean="0">
                <a:solidFill>
                  <a:srgbClr val="4A206A"/>
                </a:solidFill>
                <a:cs typeface="B Mitra" pitchFamily="2" charset="-78"/>
              </a:rPr>
              <a:t>گروه شیر 1 واحد (یک لیوان </a:t>
            </a:r>
            <a:r>
              <a:rPr lang="fa-IR" dirty="0">
                <a:solidFill>
                  <a:srgbClr val="4A206A"/>
                </a:solidFill>
                <a:cs typeface="B Mitra" pitchFamily="2" charset="-78"/>
              </a:rPr>
              <a:t>شیر کم چرب 1/5 درصد)</a:t>
            </a:r>
            <a:endParaRPr lang="fa-IR" dirty="0" smtClean="0">
              <a:solidFill>
                <a:srgbClr val="4A206A"/>
              </a:solidFill>
              <a:cs typeface="B Mitra" pitchFamily="2" charset="-78"/>
            </a:endParaRPr>
          </a:p>
          <a:p>
            <a:pPr lvl="1" algn="r" rtl="1">
              <a:buFont typeface="Wingdings" pitchFamily="2" charset="2"/>
              <a:buChar char="ü"/>
              <a:defRPr/>
            </a:pPr>
            <a:r>
              <a:rPr lang="fa-IR" dirty="0" smtClean="0">
                <a:solidFill>
                  <a:srgbClr val="4A206A"/>
                </a:solidFill>
                <a:cs typeface="B Mitra" pitchFamily="2" charset="-78"/>
              </a:rPr>
              <a:t> یک استکان چای</a:t>
            </a:r>
          </a:p>
          <a:p>
            <a:pPr algn="r" rt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5651A-D9D8-471F-ABAD-E32FBBB2FA0D}" type="slidenum">
              <a:rPr lang="en-US" sz="1200" smtClean="0">
                <a:latin typeface="Times New Roman" pitchFamily="18" charset="0"/>
                <a:cs typeface="Times New Roman" pitchFamily="18" charset="0"/>
              </a:rPr>
              <a:pPr/>
              <a:t>27</a:t>
            </a:fld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435280" cy="5040560"/>
          </a:xfrm>
        </p:spPr>
        <p:txBody>
          <a:bodyPr>
            <a:normAutofit/>
          </a:bodyPr>
          <a:lstStyle/>
          <a:p>
            <a:pPr algn="r" rtl="1">
              <a:buNone/>
              <a:defRPr/>
            </a:pPr>
            <a:endParaRPr lang="fa-IR" b="1" dirty="0" smtClean="0">
              <a:solidFill>
                <a:schemeClr val="accent3"/>
              </a:solidFill>
              <a:cs typeface="B Mitra" pitchFamily="2" charset="-78"/>
            </a:endParaRPr>
          </a:p>
          <a:p>
            <a:pPr algn="r" rtl="1">
              <a:buNone/>
              <a:defRPr/>
            </a:pPr>
            <a:r>
              <a:rPr lang="fa-IR" dirty="0" smtClean="0">
                <a:cs typeface="B Mitra" pitchFamily="2" charset="-78"/>
              </a:rPr>
              <a:t>میان وعده (ساعت 10-9 صبح): </a:t>
            </a:r>
          </a:p>
          <a:p>
            <a:pPr algn="r" rtl="1">
              <a:buNone/>
              <a:defRPr/>
            </a:pPr>
            <a:endParaRPr lang="fa-IR" dirty="0" smtClean="0">
              <a:cs typeface="B Mitra" pitchFamily="2" charset="-78"/>
            </a:endParaRPr>
          </a:p>
          <a:p>
            <a:pPr lvl="1" algn="r" rtl="1">
              <a:buFont typeface="Wingdings" pitchFamily="2" charset="2"/>
              <a:buChar char="ü"/>
              <a:defRPr/>
            </a:pPr>
            <a:r>
              <a:rPr lang="fa-IR" dirty="0" smtClean="0">
                <a:cs typeface="B Mitra" pitchFamily="2" charset="-78"/>
              </a:rPr>
              <a:t> </a:t>
            </a:r>
            <a:r>
              <a:rPr lang="fa-IR" dirty="0" smtClean="0">
                <a:solidFill>
                  <a:srgbClr val="4A206A"/>
                </a:solidFill>
                <a:cs typeface="B Mitra" pitchFamily="2" charset="-78"/>
              </a:rPr>
              <a:t>گروه میوه ها 2 واحد (مثلا یک عدد پرتقال و یک عدد سیب)</a:t>
            </a:r>
          </a:p>
          <a:p>
            <a:pPr lvl="1" algn="r" rtl="1">
              <a:buFont typeface="Wingdings" pitchFamily="2" charset="2"/>
              <a:buChar char="ü"/>
              <a:defRPr/>
            </a:pPr>
            <a:endParaRPr lang="fa-IR" dirty="0" smtClean="0">
              <a:solidFill>
                <a:srgbClr val="4A206A"/>
              </a:solidFill>
              <a:cs typeface="B Mitra" pitchFamily="2" charset="-78"/>
            </a:endParaRPr>
          </a:p>
          <a:p>
            <a:pPr lvl="1" algn="r" rtl="1">
              <a:buFont typeface="Wingdings" pitchFamily="2" charset="2"/>
              <a:buChar char="ü"/>
              <a:defRPr/>
            </a:pPr>
            <a:r>
              <a:rPr lang="fa-IR" dirty="0" smtClean="0">
                <a:solidFill>
                  <a:srgbClr val="4A206A"/>
                </a:solidFill>
                <a:cs typeface="B Mitra" pitchFamily="2" charset="-78"/>
              </a:rPr>
              <a:t>یک لیوان چای+ 2 حبه قند</a:t>
            </a:r>
          </a:p>
          <a:p>
            <a:pPr algn="r" rt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5651A-D9D8-471F-ABAD-E32FBBB2FA0D}" type="slidenum">
              <a:rPr lang="en-US" sz="1200" smtClean="0">
                <a:latin typeface="Times New Roman" pitchFamily="18" charset="0"/>
                <a:cs typeface="Times New Roman" pitchFamily="18" charset="0"/>
              </a:rPr>
              <a:pPr/>
              <a:t>28</a:t>
            </a:fld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78904" y="274638"/>
            <a:ext cx="8229600" cy="1143000"/>
          </a:xfrm>
        </p:spPr>
        <p:txBody>
          <a:bodyPr/>
          <a:lstStyle/>
          <a:p>
            <a:pPr algn="r" rt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a-IR" b="1" kern="1200" dirty="0">
                <a:solidFill>
                  <a:srgbClr val="FFFF00"/>
                </a:solidFill>
                <a:cs typeface="B Mitra" panose="00000400000000000000" pitchFamily="2" charset="-78"/>
              </a:rPr>
              <a:t>برنامه غذایی </a:t>
            </a:r>
            <a:r>
              <a:rPr lang="fa-IR" b="1" kern="1200" dirty="0" smtClean="0">
                <a:solidFill>
                  <a:srgbClr val="FFFF00"/>
                </a:solidFill>
                <a:cs typeface="B Mitra" panose="00000400000000000000" pitchFamily="2" charset="-78"/>
              </a:rPr>
              <a:t>بیمار </a:t>
            </a:r>
            <a:r>
              <a:rPr lang="fa-IR" sz="2000" kern="1200" dirty="0" smtClean="0">
                <a:solidFill>
                  <a:srgbClr val="FFFF00"/>
                </a:solidFill>
                <a:cs typeface="B Mitra" panose="00000400000000000000" pitchFamily="2" charset="-78"/>
              </a:rPr>
              <a:t>(2)</a:t>
            </a:r>
            <a:r>
              <a:rPr lang="fa-IR" b="1" dirty="0">
                <a:solidFill>
                  <a:schemeClr val="accent3"/>
                </a:solidFill>
                <a:cs typeface="B Mitra" pitchFamily="2" charset="-78"/>
              </a:rPr>
              <a:t/>
            </a:r>
            <a:br>
              <a:rPr lang="fa-IR" b="1" dirty="0">
                <a:solidFill>
                  <a:schemeClr val="accent3"/>
                </a:solidFill>
                <a:cs typeface="B Mitra" pitchFamily="2" charset="-78"/>
              </a:rPr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435280" cy="5040560"/>
          </a:xfrm>
        </p:spPr>
        <p:txBody>
          <a:bodyPr>
            <a:normAutofit/>
          </a:bodyPr>
          <a:lstStyle/>
          <a:p>
            <a:pPr algn="r" rtl="1">
              <a:buNone/>
              <a:defRPr/>
            </a:pPr>
            <a:endParaRPr lang="fa-IR" b="1" dirty="0" smtClean="0">
              <a:solidFill>
                <a:schemeClr val="accent3"/>
              </a:solidFill>
              <a:cs typeface="B Mitra" pitchFamily="2" charset="-78"/>
            </a:endParaRPr>
          </a:p>
          <a:p>
            <a:pPr algn="r" rtl="1">
              <a:buNone/>
              <a:defRPr/>
            </a:pPr>
            <a:r>
              <a:rPr lang="fa-IR" dirty="0" smtClean="0">
                <a:cs typeface="B Mitra" pitchFamily="2" charset="-78"/>
              </a:rPr>
              <a:t>ناهار(ساعت13-12 ظهر): </a:t>
            </a:r>
          </a:p>
          <a:p>
            <a:pPr algn="r" rtl="1">
              <a:buNone/>
              <a:defRPr/>
            </a:pPr>
            <a:endParaRPr lang="fa-IR" dirty="0" smtClean="0">
              <a:cs typeface="B Mitra" pitchFamily="2" charset="-78"/>
            </a:endParaRPr>
          </a:p>
          <a:p>
            <a:pPr lvl="1" algn="r" rtl="1">
              <a:buFont typeface="Wingdings" pitchFamily="2" charset="2"/>
              <a:buChar char="ü"/>
              <a:defRPr/>
            </a:pPr>
            <a:r>
              <a:rPr lang="fa-IR" dirty="0" smtClean="0">
                <a:cs typeface="B Mitra" pitchFamily="2" charset="-78"/>
              </a:rPr>
              <a:t> </a:t>
            </a:r>
            <a:r>
              <a:rPr lang="fa-IR" dirty="0" smtClean="0">
                <a:solidFill>
                  <a:srgbClr val="4A206A"/>
                </a:solidFill>
                <a:cs typeface="B Mitra" pitchFamily="2" charset="-78"/>
              </a:rPr>
              <a:t>گروه نان و غلات 3 واحد (مثلا 15 قاشق غذاخوری برنج) </a:t>
            </a:r>
          </a:p>
          <a:p>
            <a:pPr lvl="1" algn="r" rtl="1">
              <a:buFont typeface="Wingdings" pitchFamily="2" charset="2"/>
              <a:buChar char="ü"/>
              <a:defRPr/>
            </a:pPr>
            <a:r>
              <a:rPr lang="fa-IR" dirty="0" smtClean="0">
                <a:solidFill>
                  <a:srgbClr val="4A206A"/>
                </a:solidFill>
                <a:cs typeface="B Mitra" pitchFamily="2" charset="-78"/>
              </a:rPr>
              <a:t>گروه گوشت 3 واحد ( مثلا یک ران کامل مرغ)</a:t>
            </a:r>
          </a:p>
          <a:p>
            <a:pPr lvl="1" algn="r" rtl="1">
              <a:buFont typeface="Wingdings" pitchFamily="2" charset="2"/>
              <a:buChar char="ü"/>
              <a:defRPr/>
            </a:pPr>
            <a:r>
              <a:rPr lang="fa-IR" dirty="0" smtClean="0">
                <a:solidFill>
                  <a:srgbClr val="4A206A"/>
                </a:solidFill>
                <a:cs typeface="B Mitra" pitchFamily="2" charset="-78"/>
              </a:rPr>
              <a:t>گروه چربی 2 واحد</a:t>
            </a:r>
          </a:p>
          <a:p>
            <a:pPr lvl="1" algn="r" rtl="1">
              <a:buFont typeface="Wingdings" pitchFamily="2" charset="2"/>
              <a:buChar char="ü"/>
              <a:defRPr/>
            </a:pPr>
            <a:r>
              <a:rPr lang="fa-IR" dirty="0" smtClean="0">
                <a:solidFill>
                  <a:srgbClr val="4A206A"/>
                </a:solidFill>
                <a:cs typeface="B Mitra" pitchFamily="2" charset="-78"/>
              </a:rPr>
              <a:t>گروه شیر 0/5 واحد (مثلا نصف لیوان </a:t>
            </a:r>
            <a:r>
              <a:rPr lang="fa-IR" dirty="0">
                <a:solidFill>
                  <a:srgbClr val="4A206A"/>
                </a:solidFill>
                <a:cs typeface="B Mitra" pitchFamily="2" charset="-78"/>
              </a:rPr>
              <a:t>ماست کم چرب 1/5 درصد)</a:t>
            </a:r>
            <a:endParaRPr lang="fa-IR" dirty="0" smtClean="0">
              <a:solidFill>
                <a:srgbClr val="4A206A"/>
              </a:solidFill>
              <a:cs typeface="B Mitra" pitchFamily="2" charset="-78"/>
            </a:endParaRPr>
          </a:p>
          <a:p>
            <a:pPr lvl="1" algn="r" rtl="1">
              <a:buFont typeface="Wingdings" pitchFamily="2" charset="2"/>
              <a:buChar char="ü"/>
              <a:defRPr/>
            </a:pPr>
            <a:r>
              <a:rPr lang="fa-IR" dirty="0" smtClean="0">
                <a:solidFill>
                  <a:srgbClr val="4A206A"/>
                </a:solidFill>
                <a:cs typeface="B Mitra" pitchFamily="2" charset="-78"/>
              </a:rPr>
              <a:t>گروه سبزی 2 واحد( یک پیش دستی سالاد)</a:t>
            </a:r>
          </a:p>
          <a:p>
            <a:pPr algn="r" rt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5651A-D9D8-471F-ABAD-E32FBBB2FA0D}" type="slidenum">
              <a:rPr lang="en-US" sz="1200" smtClean="0">
                <a:latin typeface="Times New Roman" pitchFamily="18" charset="0"/>
                <a:cs typeface="Times New Roman" pitchFamily="18" charset="0"/>
              </a:rPr>
              <a:pPr/>
              <a:t>29</a:t>
            </a:fld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878904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r" rtl="1"/>
            <a:r>
              <a:rPr lang="en-US" kern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a-IR" b="1" kern="1200" dirty="0" smtClean="0">
                <a:solidFill>
                  <a:srgbClr val="FFFF00"/>
                </a:solidFill>
                <a:cs typeface="B Mitra" panose="00000400000000000000" pitchFamily="2" charset="-78"/>
              </a:rPr>
              <a:t>برنامه غذایی بیمار </a:t>
            </a:r>
            <a:r>
              <a:rPr lang="fa-IR" sz="2000" kern="1200" dirty="0" smtClean="0">
                <a:solidFill>
                  <a:srgbClr val="FFFF00"/>
                </a:solidFill>
                <a:cs typeface="B Mitra" panose="00000400000000000000" pitchFamily="2" charset="-78"/>
              </a:rPr>
              <a:t>(3)</a:t>
            </a:r>
            <a:r>
              <a:rPr lang="fa-IR" b="1" kern="0" dirty="0" smtClean="0">
                <a:solidFill>
                  <a:schemeClr val="accent3"/>
                </a:solidFill>
                <a:cs typeface="B Mitra" pitchFamily="2" charset="-78"/>
              </a:rPr>
              <a:t/>
            </a:r>
            <a:br>
              <a:rPr lang="fa-IR" b="1" kern="0" dirty="0" smtClean="0">
                <a:solidFill>
                  <a:schemeClr val="accent3"/>
                </a:solidFill>
                <a:cs typeface="B Mitra" pitchFamily="2" charset="-78"/>
              </a:rPr>
            </a:br>
            <a:endParaRPr lang="en-US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5786" y="1241385"/>
            <a:ext cx="785818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spcAft>
                <a:spcPts val="2400"/>
              </a:spcAft>
              <a:defRPr/>
            </a:pPr>
            <a:r>
              <a:rPr lang="fa-IR" sz="3200" dirty="0" smtClean="0">
                <a:cs typeface="B Mitra" pitchFamily="2" charset="-78"/>
              </a:rPr>
              <a:t>ديابت </a:t>
            </a:r>
            <a:r>
              <a:rPr lang="fa-IR" sz="3200" dirty="0">
                <a:cs typeface="B Mitra" pitchFamily="2" charset="-78"/>
              </a:rPr>
              <a:t>در بارداري به دو دسته تقسيم مي </a:t>
            </a:r>
            <a:r>
              <a:rPr lang="fa-IR" sz="3200" dirty="0" smtClean="0">
                <a:cs typeface="B Mitra" pitchFamily="2" charset="-78"/>
              </a:rPr>
              <a:t>شود:</a:t>
            </a:r>
            <a:endParaRPr lang="fa-IR" sz="3200" dirty="0">
              <a:cs typeface="B Mitra" pitchFamily="2" charset="-78"/>
            </a:endParaRPr>
          </a:p>
          <a:p>
            <a:pPr algn="just" rtl="1">
              <a:buFont typeface="Wingdings" pitchFamily="2" charset="2"/>
              <a:buChar char="ü"/>
              <a:defRPr/>
            </a:pPr>
            <a:r>
              <a:rPr lang="en-US" sz="3200" dirty="0" smtClean="0">
                <a:cs typeface="+mj-cs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Overt Diabetes </a:t>
            </a:r>
            <a:r>
              <a:rPr lang="fa-IR" sz="3200" dirty="0" smtClean="0">
                <a:cs typeface="B Mitra" pitchFamily="2" charset="-78"/>
              </a:rPr>
              <a:t>ديابتي </a:t>
            </a:r>
            <a:r>
              <a:rPr lang="fa-IR" sz="3200" dirty="0">
                <a:cs typeface="B Mitra" pitchFamily="2" charset="-78"/>
              </a:rPr>
              <a:t>كه پيش از بارداري تشخيص داده شده و با بارداري همراه مي شود. </a:t>
            </a:r>
          </a:p>
          <a:p>
            <a:pPr algn="just" rtl="1">
              <a:defRPr/>
            </a:pPr>
            <a:endParaRPr lang="fa-IR" sz="3200" dirty="0">
              <a:cs typeface="B Mitra" pitchFamily="2" charset="-78"/>
            </a:endParaRPr>
          </a:p>
          <a:p>
            <a:pPr algn="just" rtl="1">
              <a:buFont typeface="Wingdings" pitchFamily="2" charset="2"/>
              <a:buChar char="ü"/>
              <a:defRPr/>
            </a:pPr>
            <a:r>
              <a:rPr lang="fa-IR" sz="3200" b="1" dirty="0">
                <a:cs typeface="B Mitra" pitchFamily="2" charset="-78"/>
              </a:rPr>
              <a:t> </a:t>
            </a:r>
            <a:r>
              <a:rPr lang="fa-IR" sz="3200" b="1" dirty="0" smtClean="0">
                <a:cs typeface="B Mitra" pitchFamily="2" charset="-78"/>
              </a:rPr>
              <a:t>ديابت بارداري</a:t>
            </a:r>
            <a:r>
              <a:rPr lang="en-US" sz="2800" b="1" dirty="0" smtClean="0">
                <a:cs typeface="+mj-cs"/>
              </a:rPr>
              <a:t> </a:t>
            </a:r>
            <a:r>
              <a:rPr lang="fa-IR" sz="2800" b="1" dirty="0" smtClean="0">
                <a:cs typeface="+mj-cs"/>
              </a:rPr>
              <a:t>(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Gestational Diabetes Mellitus</a:t>
            </a:r>
            <a:r>
              <a:rPr lang="fa-IR" sz="2800" b="1" dirty="0" smtClean="0">
                <a:cs typeface="+mj-cs"/>
              </a:rPr>
              <a:t>)</a:t>
            </a:r>
            <a:r>
              <a:rPr lang="fa-IR" sz="3200" dirty="0" smtClean="0">
                <a:cs typeface="B Mitra" pitchFamily="2" charset="-78"/>
              </a:rPr>
              <a:t>كه </a:t>
            </a:r>
            <a:r>
              <a:rPr lang="fa-IR" sz="3200" dirty="0">
                <a:cs typeface="B Mitra" pitchFamily="2" charset="-78"/>
              </a:rPr>
              <a:t>اختلال در تحمل </a:t>
            </a:r>
            <a:r>
              <a:rPr lang="fa-IR" sz="3200" dirty="0" smtClean="0">
                <a:cs typeface="B Mitra" pitchFamily="2" charset="-78"/>
              </a:rPr>
              <a:t>كربوهيدرات ها </a:t>
            </a:r>
            <a:r>
              <a:rPr lang="fa-IR" sz="3200" dirty="0">
                <a:cs typeface="B Mitra" pitchFamily="2" charset="-78"/>
              </a:rPr>
              <a:t>می باشد و براي نخستين بار در بارداري تشخيص داده مي </a:t>
            </a:r>
            <a:r>
              <a:rPr lang="fa-IR" sz="3200" dirty="0" smtClean="0">
                <a:cs typeface="B Mitra" pitchFamily="2" charset="-78"/>
              </a:rPr>
              <a:t>شود.</a:t>
            </a:r>
            <a:endParaRPr lang="fa-IR" sz="3200" dirty="0">
              <a:cs typeface="B Mitra" pitchFamily="2" charset="-78"/>
            </a:endParaRPr>
          </a:p>
        </p:txBody>
      </p:sp>
      <p:sp>
        <p:nvSpPr>
          <p:cNvPr id="3" name="Title 5"/>
          <p:cNvSpPr txBox="1">
            <a:spLocks/>
          </p:cNvSpPr>
          <p:nvPr/>
        </p:nvSpPr>
        <p:spPr>
          <a:xfrm>
            <a:off x="457200" y="197768"/>
            <a:ext cx="8229600" cy="1143000"/>
          </a:xfrm>
          <a:prstGeom prst="rect">
            <a:avLst/>
          </a:prstGeom>
        </p:spPr>
        <p:txBody>
          <a:bodyPr/>
          <a:lstStyle/>
          <a:p>
            <a:pPr marL="54864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B Mitra" pitchFamily="2" charset="-78"/>
              </a:rPr>
              <a:t>مقدمه</a:t>
            </a:r>
          </a:p>
          <a:p>
            <a:pPr marL="54864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4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B Mitra" pitchFamily="2" charset="-78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-36512" y="6394722"/>
            <a:ext cx="4211638" cy="274638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i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krauses Food,Nutrition Care Process , 2012 ADA , 2011</a:t>
            </a:r>
            <a:endParaRPr lang="en-US" sz="12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348F9-DF53-4432-A962-F118A2B33804}" type="slidenum">
              <a:rPr lang="en-US" sz="1200" smtClean="0">
                <a:latin typeface="Times New Roman" pitchFamily="18" charset="0"/>
                <a:cs typeface="Times New Roman" pitchFamily="18" charset="0"/>
              </a:rPr>
              <a:pPr/>
              <a:t>3</a:t>
            </a:fld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435280" cy="5040560"/>
          </a:xfrm>
        </p:spPr>
        <p:txBody>
          <a:bodyPr>
            <a:normAutofit/>
          </a:bodyPr>
          <a:lstStyle/>
          <a:p>
            <a:pPr algn="r" rtl="1">
              <a:buNone/>
              <a:defRPr/>
            </a:pPr>
            <a:endParaRPr lang="fa-IR" b="1" dirty="0" smtClean="0">
              <a:solidFill>
                <a:schemeClr val="accent3"/>
              </a:solidFill>
              <a:cs typeface="B Mitra" pitchFamily="2" charset="-78"/>
            </a:endParaRPr>
          </a:p>
          <a:p>
            <a:pPr algn="r" rtl="1">
              <a:buNone/>
              <a:defRPr/>
            </a:pPr>
            <a:r>
              <a:rPr lang="fa-IR" dirty="0" smtClean="0">
                <a:cs typeface="B Mitra" pitchFamily="2" charset="-78"/>
              </a:rPr>
              <a:t>میان وعده (ساعت 10-9 صبح): </a:t>
            </a:r>
          </a:p>
          <a:p>
            <a:pPr algn="r" rtl="1">
              <a:buNone/>
              <a:defRPr/>
            </a:pPr>
            <a:endParaRPr lang="fa-IR" dirty="0" smtClean="0">
              <a:cs typeface="B Mitra" pitchFamily="2" charset="-78"/>
            </a:endParaRPr>
          </a:p>
          <a:p>
            <a:pPr lvl="1" algn="r" rtl="1">
              <a:buFont typeface="Wingdings" pitchFamily="2" charset="2"/>
              <a:buChar char="ü"/>
              <a:defRPr/>
            </a:pPr>
            <a:r>
              <a:rPr lang="fa-IR" dirty="0" smtClean="0">
                <a:cs typeface="B Mitra" pitchFamily="2" charset="-78"/>
              </a:rPr>
              <a:t> </a:t>
            </a:r>
            <a:r>
              <a:rPr lang="fa-IR" dirty="0" smtClean="0">
                <a:solidFill>
                  <a:srgbClr val="4A206A"/>
                </a:solidFill>
                <a:cs typeface="B Mitra" pitchFamily="2" charset="-78"/>
              </a:rPr>
              <a:t>گروه میوه ها 2 واحد (مثلا یک عدد پرتقال و یک عدد سیب)</a:t>
            </a:r>
          </a:p>
          <a:p>
            <a:pPr lvl="1" algn="r" rtl="1">
              <a:buFont typeface="Wingdings" pitchFamily="2" charset="2"/>
              <a:buChar char="ü"/>
              <a:defRPr/>
            </a:pPr>
            <a:endParaRPr lang="fa-IR" dirty="0" smtClean="0">
              <a:solidFill>
                <a:srgbClr val="4A206A"/>
              </a:solidFill>
              <a:cs typeface="B Mitra" pitchFamily="2" charset="-78"/>
            </a:endParaRPr>
          </a:p>
          <a:p>
            <a:pPr lvl="1" algn="r" rtl="1">
              <a:buFont typeface="Wingdings" pitchFamily="2" charset="2"/>
              <a:buChar char="ü"/>
              <a:defRPr/>
            </a:pPr>
            <a:r>
              <a:rPr lang="fa-IR" dirty="0" smtClean="0">
                <a:solidFill>
                  <a:srgbClr val="4A206A"/>
                </a:solidFill>
                <a:cs typeface="B Mitra" pitchFamily="2" charset="-78"/>
              </a:rPr>
              <a:t>یک لیوان چای+ 2 حبه قند</a:t>
            </a:r>
          </a:p>
          <a:p>
            <a:pPr algn="r" rt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5651A-D9D8-471F-ABAD-E32FBBB2FA0D}" type="slidenum">
              <a:rPr lang="en-US" sz="1200" smtClean="0">
                <a:latin typeface="Times New Roman" pitchFamily="18" charset="0"/>
                <a:cs typeface="Times New Roman" pitchFamily="18" charset="0"/>
              </a:rPr>
              <a:pPr/>
              <a:t>30</a:t>
            </a:fld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878904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r" rtl="1"/>
            <a:r>
              <a:rPr lang="en-US" kern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a-IR" b="1" kern="1200" dirty="0" smtClean="0">
                <a:solidFill>
                  <a:srgbClr val="FFFF00"/>
                </a:solidFill>
                <a:cs typeface="B Mitra" panose="00000400000000000000" pitchFamily="2" charset="-78"/>
              </a:rPr>
              <a:t>برنامه غذایی بیمار </a:t>
            </a:r>
            <a:r>
              <a:rPr lang="fa-IR" sz="2000" kern="1200" dirty="0" smtClean="0">
                <a:solidFill>
                  <a:srgbClr val="FFFF00"/>
                </a:solidFill>
                <a:cs typeface="B Mitra" panose="00000400000000000000" pitchFamily="2" charset="-78"/>
              </a:rPr>
              <a:t>(4)</a:t>
            </a:r>
            <a:r>
              <a:rPr lang="fa-IR" b="1" kern="0" dirty="0" smtClean="0">
                <a:solidFill>
                  <a:schemeClr val="accent3"/>
                </a:solidFill>
                <a:cs typeface="B Mitra" pitchFamily="2" charset="-78"/>
              </a:rPr>
              <a:t/>
            </a:r>
            <a:br>
              <a:rPr lang="fa-IR" b="1" kern="0" dirty="0" smtClean="0">
                <a:solidFill>
                  <a:schemeClr val="accent3"/>
                </a:solidFill>
                <a:cs typeface="B Mitra" pitchFamily="2" charset="-78"/>
              </a:rPr>
            </a:br>
            <a:endParaRPr lang="en-US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435280" cy="5040560"/>
          </a:xfrm>
        </p:spPr>
        <p:txBody>
          <a:bodyPr>
            <a:normAutofit/>
          </a:bodyPr>
          <a:lstStyle/>
          <a:p>
            <a:pPr algn="r" rtl="1">
              <a:buNone/>
              <a:defRPr/>
            </a:pPr>
            <a:endParaRPr lang="fa-IR" b="1" dirty="0" smtClean="0">
              <a:solidFill>
                <a:schemeClr val="accent3"/>
              </a:solidFill>
              <a:cs typeface="B Mitra" pitchFamily="2" charset="-78"/>
            </a:endParaRPr>
          </a:p>
          <a:p>
            <a:pPr algn="r" rtl="1">
              <a:buNone/>
              <a:defRPr/>
            </a:pPr>
            <a:r>
              <a:rPr lang="fa-IR" dirty="0" smtClean="0">
                <a:cs typeface="B Mitra" pitchFamily="2" charset="-78"/>
              </a:rPr>
              <a:t>میان وعده (ساعت 10-9 صبح): </a:t>
            </a:r>
          </a:p>
          <a:p>
            <a:pPr algn="r" rtl="1">
              <a:buNone/>
              <a:defRPr/>
            </a:pPr>
            <a:endParaRPr lang="fa-IR" dirty="0" smtClean="0">
              <a:cs typeface="B Mitra" pitchFamily="2" charset="-78"/>
            </a:endParaRPr>
          </a:p>
          <a:p>
            <a:pPr lvl="1" algn="r" rtl="1">
              <a:buFont typeface="Wingdings" pitchFamily="2" charset="2"/>
              <a:buChar char="ü"/>
              <a:defRPr/>
            </a:pPr>
            <a:r>
              <a:rPr lang="fa-IR" dirty="0" smtClean="0">
                <a:cs typeface="B Mitra" pitchFamily="2" charset="-78"/>
              </a:rPr>
              <a:t> </a:t>
            </a:r>
            <a:r>
              <a:rPr lang="fa-IR" dirty="0" smtClean="0">
                <a:solidFill>
                  <a:srgbClr val="4A206A"/>
                </a:solidFill>
                <a:cs typeface="B Mitra" pitchFamily="2" charset="-78"/>
              </a:rPr>
              <a:t>گروه میوه ها 2 واحد (مثلا یک عدد پرتقال و یک عدد سیب)</a:t>
            </a:r>
          </a:p>
          <a:p>
            <a:pPr lvl="1" algn="r" rtl="1">
              <a:buFont typeface="Wingdings" pitchFamily="2" charset="2"/>
              <a:buChar char="ü"/>
              <a:defRPr/>
            </a:pPr>
            <a:endParaRPr lang="fa-IR" dirty="0" smtClean="0">
              <a:solidFill>
                <a:srgbClr val="4A206A"/>
              </a:solidFill>
              <a:cs typeface="B Mitra" pitchFamily="2" charset="-78"/>
            </a:endParaRPr>
          </a:p>
          <a:p>
            <a:pPr lvl="1" algn="r" rtl="1">
              <a:buFont typeface="Wingdings" pitchFamily="2" charset="2"/>
              <a:buChar char="ü"/>
              <a:defRPr/>
            </a:pPr>
            <a:r>
              <a:rPr lang="fa-IR" dirty="0" smtClean="0">
                <a:solidFill>
                  <a:srgbClr val="4A206A"/>
                </a:solidFill>
                <a:cs typeface="B Mitra" pitchFamily="2" charset="-78"/>
              </a:rPr>
              <a:t>یک لیوان چای+ 2 حبه قند</a:t>
            </a:r>
          </a:p>
          <a:p>
            <a:pPr algn="r" rt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5651A-D9D8-471F-ABAD-E32FBBB2FA0D}" type="slidenum">
              <a:rPr lang="en-US" sz="1200" smtClean="0">
                <a:latin typeface="Times New Roman" pitchFamily="18" charset="0"/>
                <a:cs typeface="Times New Roman" pitchFamily="18" charset="0"/>
              </a:rPr>
              <a:pPr/>
              <a:t>31</a:t>
            </a:fld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878904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r" rtl="1"/>
            <a:r>
              <a:rPr lang="en-US" kern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a-IR" b="1" kern="1200" dirty="0" smtClean="0">
                <a:solidFill>
                  <a:srgbClr val="FFFF00"/>
                </a:solidFill>
                <a:cs typeface="B Mitra" panose="00000400000000000000" pitchFamily="2" charset="-78"/>
              </a:rPr>
              <a:t>برنامه غذایی بیمار </a:t>
            </a:r>
            <a:r>
              <a:rPr lang="fa-IR" sz="2000" kern="1200" dirty="0" smtClean="0">
                <a:solidFill>
                  <a:srgbClr val="FFFF00"/>
                </a:solidFill>
                <a:cs typeface="B Mitra" panose="00000400000000000000" pitchFamily="2" charset="-78"/>
              </a:rPr>
              <a:t>(5)</a:t>
            </a:r>
            <a:r>
              <a:rPr lang="fa-IR" b="1" kern="0" dirty="0" smtClean="0">
                <a:solidFill>
                  <a:schemeClr val="accent3"/>
                </a:solidFill>
                <a:cs typeface="B Mitra" pitchFamily="2" charset="-78"/>
              </a:rPr>
              <a:t/>
            </a:r>
            <a:br>
              <a:rPr lang="fa-IR" b="1" kern="0" dirty="0" smtClean="0">
                <a:solidFill>
                  <a:schemeClr val="accent3"/>
                </a:solidFill>
                <a:cs typeface="B Mitra" pitchFamily="2" charset="-78"/>
              </a:rPr>
            </a:br>
            <a:endParaRPr lang="en-US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435280" cy="5040560"/>
          </a:xfrm>
        </p:spPr>
        <p:txBody>
          <a:bodyPr>
            <a:normAutofit/>
          </a:bodyPr>
          <a:lstStyle/>
          <a:p>
            <a:pPr algn="r" rtl="1">
              <a:buNone/>
              <a:defRPr/>
            </a:pPr>
            <a:endParaRPr lang="fa-IR" b="1" dirty="0" smtClean="0">
              <a:solidFill>
                <a:schemeClr val="accent3"/>
              </a:solidFill>
              <a:cs typeface="B Mitra" pitchFamily="2" charset="-78"/>
            </a:endParaRPr>
          </a:p>
          <a:p>
            <a:pPr algn="r" rtl="1">
              <a:buNone/>
              <a:defRPr/>
            </a:pPr>
            <a:r>
              <a:rPr lang="fa-IR" dirty="0" smtClean="0">
                <a:cs typeface="B Mitra" pitchFamily="2" charset="-78"/>
              </a:rPr>
              <a:t>میان وعده (ساعت 5-4): </a:t>
            </a:r>
          </a:p>
          <a:p>
            <a:pPr algn="r" rtl="1">
              <a:buNone/>
              <a:defRPr/>
            </a:pPr>
            <a:endParaRPr lang="fa-IR" dirty="0" smtClean="0">
              <a:cs typeface="B Mitra" pitchFamily="2" charset="-78"/>
            </a:endParaRPr>
          </a:p>
          <a:p>
            <a:pPr lvl="1" algn="r" rtl="1">
              <a:buFont typeface="Wingdings" pitchFamily="2" charset="2"/>
              <a:buChar char="ü"/>
              <a:defRPr/>
            </a:pPr>
            <a:r>
              <a:rPr lang="fa-IR" dirty="0" smtClean="0">
                <a:cs typeface="B Mitra" pitchFamily="2" charset="-78"/>
              </a:rPr>
              <a:t> </a:t>
            </a:r>
            <a:r>
              <a:rPr lang="fa-IR" dirty="0" smtClean="0">
                <a:solidFill>
                  <a:srgbClr val="4A206A"/>
                </a:solidFill>
                <a:cs typeface="B Mitra" pitchFamily="2" charset="-78"/>
              </a:rPr>
              <a:t>گروه میوه ها 1 واحد (مثلا دو عدد نارنگی)</a:t>
            </a:r>
          </a:p>
          <a:p>
            <a:pPr lvl="1" algn="r" rtl="1">
              <a:buFont typeface="Wingdings" pitchFamily="2" charset="2"/>
              <a:buChar char="ü"/>
              <a:defRPr/>
            </a:pPr>
            <a:endParaRPr lang="fa-IR" dirty="0" smtClean="0">
              <a:solidFill>
                <a:srgbClr val="4A206A"/>
              </a:solidFill>
              <a:cs typeface="B Mitra" pitchFamily="2" charset="-78"/>
            </a:endParaRPr>
          </a:p>
          <a:p>
            <a:pPr lvl="1" algn="r" rtl="1">
              <a:buFont typeface="Wingdings" pitchFamily="2" charset="2"/>
              <a:buChar char="ü"/>
              <a:defRPr/>
            </a:pPr>
            <a:r>
              <a:rPr lang="fa-IR" dirty="0" smtClean="0">
                <a:solidFill>
                  <a:srgbClr val="4A206A"/>
                </a:solidFill>
                <a:cs typeface="B Mitra" pitchFamily="2" charset="-78"/>
              </a:rPr>
              <a:t>یک لیوان چای+ 3 عدد خرما</a:t>
            </a:r>
          </a:p>
          <a:p>
            <a:pPr lvl="1" algn="r" rtl="1">
              <a:buFont typeface="Wingdings" pitchFamily="2" charset="2"/>
              <a:buChar char="ü"/>
              <a:defRPr/>
            </a:pPr>
            <a:endParaRPr lang="fa-IR" dirty="0" smtClean="0">
              <a:solidFill>
                <a:srgbClr val="4A206A"/>
              </a:solidFill>
              <a:cs typeface="B Mitra" pitchFamily="2" charset="-78"/>
            </a:endParaRPr>
          </a:p>
          <a:p>
            <a:pPr lvl="1" algn="r" rtl="1">
              <a:buFont typeface="Wingdings" pitchFamily="2" charset="2"/>
              <a:buChar char="ü"/>
              <a:defRPr/>
            </a:pPr>
            <a:r>
              <a:rPr lang="fa-IR" dirty="0" smtClean="0">
                <a:solidFill>
                  <a:srgbClr val="4A206A"/>
                </a:solidFill>
                <a:cs typeface="B Mitra" pitchFamily="2" charset="-78"/>
              </a:rPr>
              <a:t>0/5 لیوان شیر</a:t>
            </a:r>
          </a:p>
          <a:p>
            <a:pPr algn="r" rt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5651A-D9D8-471F-ABAD-E32FBBB2FA0D}" type="slidenum">
              <a:rPr lang="en-US" sz="1200" smtClean="0">
                <a:latin typeface="Times New Roman" pitchFamily="18" charset="0"/>
                <a:cs typeface="Times New Roman" pitchFamily="18" charset="0"/>
              </a:rPr>
              <a:pPr/>
              <a:t>32</a:t>
            </a:fld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878904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r" rtl="1"/>
            <a:r>
              <a:rPr lang="en-US" kern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a-IR" b="1" kern="1200" dirty="0" smtClean="0">
                <a:solidFill>
                  <a:srgbClr val="FFFF00"/>
                </a:solidFill>
                <a:cs typeface="B Mitra" panose="00000400000000000000" pitchFamily="2" charset="-78"/>
              </a:rPr>
              <a:t>برنامه غذایی بیمار </a:t>
            </a:r>
            <a:r>
              <a:rPr lang="fa-IR" sz="2000" kern="1200" dirty="0" smtClean="0">
                <a:solidFill>
                  <a:srgbClr val="FFFF00"/>
                </a:solidFill>
                <a:cs typeface="B Mitra" panose="00000400000000000000" pitchFamily="2" charset="-78"/>
              </a:rPr>
              <a:t>(6)</a:t>
            </a:r>
            <a:r>
              <a:rPr lang="fa-IR" b="1" kern="0" dirty="0" smtClean="0">
                <a:solidFill>
                  <a:schemeClr val="accent3"/>
                </a:solidFill>
                <a:cs typeface="B Mitra" pitchFamily="2" charset="-78"/>
              </a:rPr>
              <a:t/>
            </a:r>
            <a:br>
              <a:rPr lang="fa-IR" b="1" kern="0" dirty="0" smtClean="0">
                <a:solidFill>
                  <a:schemeClr val="accent3"/>
                </a:solidFill>
                <a:cs typeface="B Mitra" pitchFamily="2" charset="-78"/>
              </a:rPr>
            </a:br>
            <a:endParaRPr lang="en-US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435280" cy="5040560"/>
          </a:xfrm>
        </p:spPr>
        <p:txBody>
          <a:bodyPr>
            <a:normAutofit/>
          </a:bodyPr>
          <a:lstStyle/>
          <a:p>
            <a:pPr algn="r" rtl="1">
              <a:buNone/>
              <a:defRPr/>
            </a:pPr>
            <a:endParaRPr lang="fa-IR" b="1" dirty="0" smtClean="0">
              <a:solidFill>
                <a:schemeClr val="accent3"/>
              </a:solidFill>
              <a:cs typeface="B Mitra" pitchFamily="2" charset="-78"/>
            </a:endParaRPr>
          </a:p>
          <a:p>
            <a:pPr algn="r" rtl="1">
              <a:buNone/>
              <a:defRPr/>
            </a:pPr>
            <a:r>
              <a:rPr lang="fa-IR" dirty="0" smtClean="0">
                <a:cs typeface="B Mitra" pitchFamily="2" charset="-78"/>
              </a:rPr>
              <a:t>شام(ساعت 8-7): </a:t>
            </a:r>
          </a:p>
          <a:p>
            <a:pPr lvl="1" algn="r" rtl="1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fa-IR" dirty="0" smtClean="0">
                <a:solidFill>
                  <a:srgbClr val="4A206A"/>
                </a:solidFill>
                <a:cs typeface="B Mitra" pitchFamily="2" charset="-78"/>
              </a:rPr>
              <a:t>گروه نان و غلات 2 واحد ( 2 کف دست نان سنگک)</a:t>
            </a:r>
          </a:p>
          <a:p>
            <a:pPr lvl="1" algn="r" rtl="1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fa-IR" dirty="0" smtClean="0">
                <a:solidFill>
                  <a:srgbClr val="4A206A"/>
                </a:solidFill>
                <a:cs typeface="B Mitra" pitchFamily="2" charset="-78"/>
              </a:rPr>
              <a:t> گروه گوشت3واحد (یک عدد تخم مرغ یا دو فیله مرغ)</a:t>
            </a:r>
          </a:p>
          <a:p>
            <a:pPr lvl="1" algn="r" rtl="1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fa-IR" dirty="0" smtClean="0">
                <a:solidFill>
                  <a:srgbClr val="4A206A"/>
                </a:solidFill>
                <a:cs typeface="B Mitra" pitchFamily="2" charset="-78"/>
              </a:rPr>
              <a:t> گروه لبنیات (نصف لیوان ماست کم چرب 1/5 درصد)</a:t>
            </a:r>
          </a:p>
          <a:p>
            <a:pPr lvl="1" algn="r" rtl="1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fa-IR" dirty="0" smtClean="0">
                <a:solidFill>
                  <a:srgbClr val="4A206A"/>
                </a:solidFill>
                <a:cs typeface="B Mitra" pitchFamily="2" charset="-78"/>
              </a:rPr>
              <a:t> گروه سبزیجات 3 واحد (1/5 لیوان سبزی های پخته مانند اسفناج)</a:t>
            </a:r>
          </a:p>
          <a:p>
            <a:pPr lvl="1" algn="r" rtl="1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fa-IR" dirty="0" smtClean="0">
                <a:solidFill>
                  <a:srgbClr val="4A206A"/>
                </a:solidFill>
                <a:cs typeface="B Mitra" pitchFamily="2" charset="-78"/>
              </a:rPr>
              <a:t> گروه چربی 2 واحد</a:t>
            </a:r>
          </a:p>
          <a:p>
            <a:pPr algn="r" rt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5651A-D9D8-471F-ABAD-E32FBBB2FA0D}" type="slidenum">
              <a:rPr lang="en-US" sz="1200" smtClean="0">
                <a:latin typeface="Times New Roman" pitchFamily="18" charset="0"/>
                <a:cs typeface="Times New Roman" pitchFamily="18" charset="0"/>
              </a:rPr>
              <a:pPr/>
              <a:t>33</a:t>
            </a:fld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878904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r" rtl="1"/>
            <a:r>
              <a:rPr lang="en-US" kern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a-IR" b="1" kern="1200" dirty="0" smtClean="0">
                <a:solidFill>
                  <a:srgbClr val="FFFF00"/>
                </a:solidFill>
                <a:cs typeface="B Mitra" panose="00000400000000000000" pitchFamily="2" charset="-78"/>
              </a:rPr>
              <a:t>برنامه غذایی بیمار </a:t>
            </a:r>
            <a:r>
              <a:rPr lang="fa-IR" sz="2000" kern="1200" dirty="0" smtClean="0">
                <a:solidFill>
                  <a:srgbClr val="FFFF00"/>
                </a:solidFill>
                <a:cs typeface="B Mitra" panose="00000400000000000000" pitchFamily="2" charset="-78"/>
              </a:rPr>
              <a:t>(7)</a:t>
            </a:r>
            <a:r>
              <a:rPr lang="fa-IR" b="1" kern="0" dirty="0" smtClean="0">
                <a:solidFill>
                  <a:schemeClr val="accent3"/>
                </a:solidFill>
                <a:cs typeface="B Mitra" pitchFamily="2" charset="-78"/>
              </a:rPr>
              <a:t/>
            </a:r>
            <a:br>
              <a:rPr lang="fa-IR" b="1" kern="0" dirty="0" smtClean="0">
                <a:solidFill>
                  <a:schemeClr val="accent3"/>
                </a:solidFill>
                <a:cs typeface="B Mitra" pitchFamily="2" charset="-78"/>
              </a:rPr>
            </a:br>
            <a:endParaRPr lang="en-US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435280" cy="5040560"/>
          </a:xfrm>
        </p:spPr>
        <p:txBody>
          <a:bodyPr>
            <a:normAutofit/>
          </a:bodyPr>
          <a:lstStyle/>
          <a:p>
            <a:pPr algn="r" rtl="1">
              <a:buNone/>
              <a:defRPr/>
            </a:pPr>
            <a:endParaRPr lang="fa-IR" b="1" dirty="0" smtClean="0">
              <a:solidFill>
                <a:schemeClr val="accent3"/>
              </a:solidFill>
              <a:cs typeface="B Mitra" pitchFamily="2" charset="-78"/>
            </a:endParaRPr>
          </a:p>
          <a:p>
            <a:pPr algn="r" rtl="1">
              <a:buNone/>
              <a:defRPr/>
            </a:pPr>
            <a:r>
              <a:rPr lang="fa-IR" dirty="0" smtClean="0">
                <a:cs typeface="B Mitra" pitchFamily="2" charset="-78"/>
              </a:rPr>
              <a:t>بعد شام(ساعت 11-10 شب): </a:t>
            </a:r>
          </a:p>
          <a:p>
            <a:pPr algn="r" rtl="1">
              <a:buNone/>
              <a:defRPr/>
            </a:pPr>
            <a:endParaRPr lang="fa-IR" dirty="0" smtClean="0">
              <a:cs typeface="B Mitra" pitchFamily="2" charset="-78"/>
            </a:endParaRPr>
          </a:p>
          <a:p>
            <a:pPr lvl="1" algn="r" rtl="1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fa-IR" dirty="0" smtClean="0">
                <a:solidFill>
                  <a:srgbClr val="4A206A"/>
                </a:solidFill>
                <a:cs typeface="B Mitra" pitchFamily="2" charset="-78"/>
              </a:rPr>
              <a:t>گروه نان و غلات 0/5 واحد ( 0/5 کف دست نان سنگک)</a:t>
            </a:r>
          </a:p>
          <a:p>
            <a:pPr lvl="1" algn="r" rtl="1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fa-IR" dirty="0" smtClean="0">
                <a:solidFill>
                  <a:srgbClr val="4A206A"/>
                </a:solidFill>
                <a:cs typeface="B Mitra" pitchFamily="2" charset="-78"/>
              </a:rPr>
              <a:t>  گروه لبنیات (نصف لیوان شیر)</a:t>
            </a:r>
          </a:p>
          <a:p>
            <a:pPr lvl="1" algn="r" rtl="1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fa-IR" dirty="0" smtClean="0">
                <a:solidFill>
                  <a:srgbClr val="4A206A"/>
                </a:solidFill>
                <a:cs typeface="B Mitra" pitchFamily="2" charset="-78"/>
              </a:rPr>
              <a:t> اعدد میوه </a:t>
            </a:r>
          </a:p>
          <a:p>
            <a:pPr lvl="1" algn="r" rtl="1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fa-IR" dirty="0" smtClean="0">
                <a:solidFill>
                  <a:srgbClr val="4A206A"/>
                </a:solidFill>
                <a:cs typeface="B Mitra" pitchFamily="2" charset="-78"/>
              </a:rPr>
              <a:t>2 عدد خرما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5651A-D9D8-471F-ABAD-E32FBBB2FA0D}" type="slidenum">
              <a:rPr lang="en-US" sz="1200" smtClean="0">
                <a:latin typeface="Times New Roman" pitchFamily="18" charset="0"/>
                <a:cs typeface="Times New Roman" pitchFamily="18" charset="0"/>
              </a:rPr>
              <a:pPr/>
              <a:t>34</a:t>
            </a:fld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878904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r" rtl="1"/>
            <a:r>
              <a:rPr lang="en-US" kern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a-IR" b="1" kern="1200" dirty="0" smtClean="0">
                <a:solidFill>
                  <a:srgbClr val="FFFF00"/>
                </a:solidFill>
                <a:cs typeface="B Mitra" panose="00000400000000000000" pitchFamily="2" charset="-78"/>
              </a:rPr>
              <a:t>برنامه غذایی بیمار </a:t>
            </a:r>
            <a:r>
              <a:rPr lang="fa-IR" sz="2000" kern="1200" dirty="0" smtClean="0">
                <a:solidFill>
                  <a:srgbClr val="FFFF00"/>
                </a:solidFill>
                <a:cs typeface="B Mitra" panose="00000400000000000000" pitchFamily="2" charset="-78"/>
              </a:rPr>
              <a:t>(8)</a:t>
            </a:r>
            <a:r>
              <a:rPr lang="fa-IR" b="1" kern="0" dirty="0" smtClean="0">
                <a:solidFill>
                  <a:schemeClr val="accent3"/>
                </a:solidFill>
                <a:cs typeface="B Mitra" pitchFamily="2" charset="-78"/>
              </a:rPr>
              <a:t/>
            </a:r>
            <a:br>
              <a:rPr lang="fa-IR" b="1" kern="0" dirty="0" smtClean="0">
                <a:solidFill>
                  <a:schemeClr val="accent3"/>
                </a:solidFill>
                <a:cs typeface="B Mitra" pitchFamily="2" charset="-78"/>
              </a:rPr>
            </a:br>
            <a:endParaRPr lang="en-US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28600"/>
            <a:ext cx="8229600" cy="1447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B Mitra" pitchFamily="2" charset="-78"/>
              </a:rPr>
              <a:t>توصیه های تغذیه ای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B Mitra" pitchFamily="2" charset="-78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500034" y="1500174"/>
            <a:ext cx="8229600" cy="4737138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1- </a:t>
            </a: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Mitra" pitchFamily="2" charset="-78"/>
              </a:rPr>
              <a:t>رعایت وعده ها و میان وعده ها الزامی است، جابجایی بدون هماهنگی کنترل قند خون را بر هم می زند.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Mitra" pitchFamily="2" charset="-78"/>
              </a:rPr>
              <a:t>2- تا حدامکان زمانها را رعایت نمایند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Mitra" pitchFamily="2" charset="-78"/>
              </a:rPr>
              <a:t>3- از لبنیات کم چرب ( 1/5 % ) استفاده شود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Mitra" pitchFamily="2" charset="-78"/>
              </a:rPr>
              <a:t>4- مصرف میوه و سبزی در کنار وعده های غذایی الزامی است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Mitra" pitchFamily="2" charset="-78"/>
              </a:rPr>
              <a:t>5- همواره یک منبع کربوهیدرات مثل آبنبات  همراه داشته باشند.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Mitra" pitchFamily="2" charset="-78"/>
              </a:rPr>
              <a:t>6- غذا را در وعده های کوچک میل نمایند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Mitra" pitchFamily="2" charset="-78"/>
              </a:rPr>
              <a:t>7 – ورزش ها هوازی و پیاده روی روزانه به مدت 45 دقیقه الزامی است .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Mitra" pitchFamily="2" charset="-78"/>
              </a:rPr>
              <a:t>8- از روغن مایع گیاهی استفاده شود ( بهترین روغن، کانولا است )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Mitra" pitchFamily="2" charset="-78"/>
              </a:rPr>
              <a:t>9- از مصرف غذاهای سرخ شده خودداری نمایند.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Mitra" pitchFamily="2" charset="-78"/>
              </a:rPr>
              <a:t> </a:t>
            </a:r>
            <a:r>
              <a:rPr lang="fa-IR" sz="2400" b="1" dirty="0" smtClean="0">
                <a:solidFill>
                  <a:srgbClr val="FF0000"/>
                </a:solidFill>
                <a:cs typeface="B Mitra" pitchFamily="2" charset="-78"/>
              </a:rPr>
              <a:t>تذکر: لیست جانشین های غذایی حتما برای بیمار توضیح داده شود</a:t>
            </a:r>
            <a:r>
              <a:rPr lang="en-US" sz="2400" b="1" dirty="0" smtClean="0">
                <a:solidFill>
                  <a:srgbClr val="FF0000"/>
                </a:solidFill>
                <a:cs typeface="B Mitra" pitchFamily="2" charset="-78"/>
              </a:rPr>
              <a:t>.</a:t>
            </a:r>
            <a:endParaRPr lang="fa-IR" sz="2400" b="1" dirty="0" smtClean="0">
              <a:solidFill>
                <a:srgbClr val="FF0000"/>
              </a:solidFill>
              <a:cs typeface="B Mitra" pitchFamily="2" charset="-78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a-I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a-I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a-I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348F9-DF53-4432-A962-F118A2B33804}" type="slidenum">
              <a:rPr lang="en-US" sz="1200" smtClean="0">
                <a:latin typeface="Times New Roman" pitchFamily="18" charset="0"/>
                <a:cs typeface="Times New Roman" pitchFamily="18" charset="0"/>
              </a:rPr>
              <a:pPr/>
              <a:t>35</a:t>
            </a:fld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348F9-DF53-4432-A962-F118A2B33804}" type="slidenum">
              <a:rPr lang="en-US" smtClean="0"/>
              <a:pPr/>
              <a:t>36</a:t>
            </a:fld>
            <a:endParaRPr lang="en-US"/>
          </a:p>
        </p:txBody>
      </p:sp>
      <p:pic>
        <p:nvPicPr>
          <p:cNvPr id="1026" name="Picture 2" descr="C:\Users\Nazeri\Desktop\thank_you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5014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5"/>
          <p:cNvSpPr txBox="1">
            <a:spLocks/>
          </p:cNvSpPr>
          <p:nvPr/>
        </p:nvSpPr>
        <p:spPr>
          <a:xfrm>
            <a:off x="878904" y="116632"/>
            <a:ext cx="8229600" cy="1143000"/>
          </a:xfrm>
          <a:prstGeom prst="rect">
            <a:avLst/>
          </a:prstGeom>
        </p:spPr>
        <p:txBody>
          <a:bodyPr/>
          <a:lstStyle/>
          <a:p>
            <a:pPr marL="54864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sz="4400" b="1" dirty="0" smtClean="0">
                <a:solidFill>
                  <a:srgbClr val="FFFF00"/>
                </a:solidFill>
                <a:latin typeface="+mj-lt"/>
                <a:ea typeface="+mj-ea"/>
                <a:cs typeface="B Mitra" pitchFamily="2" charset="-78"/>
              </a:rPr>
              <a:t>شیوع دیابت بارداری</a:t>
            </a:r>
            <a:endParaRPr kumimoji="0" lang="fa-IR" sz="440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B Mitra" pitchFamily="2" charset="-78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556793"/>
            <a:ext cx="8229600" cy="5112568"/>
          </a:xfrm>
          <a:prstGeom prst="rect">
            <a:avLst/>
          </a:prstGeom>
          <a:noFill/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1002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marR="0" lvl="0" indent="-342900" algn="just" defTabSz="914400" rtl="1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fa-IR" sz="3200" dirty="0" smtClean="0">
                <a:solidFill>
                  <a:schemeClr val="tx1"/>
                </a:solidFill>
                <a:cs typeface="B Mitra" pitchFamily="2" charset="-78"/>
              </a:rPr>
              <a:t>4-2 درصد </a:t>
            </a:r>
            <a:r>
              <a:rPr lang="fa-IR" sz="3200" dirty="0">
                <a:solidFill>
                  <a:schemeClr val="tx1"/>
                </a:solidFill>
                <a:cs typeface="B Mitra" pitchFamily="2" charset="-78"/>
              </a:rPr>
              <a:t>بارداري ها به ديابت بارداري منجر </a:t>
            </a:r>
            <a:r>
              <a:rPr lang="fa-IR" sz="3200" dirty="0" smtClean="0">
                <a:solidFill>
                  <a:schemeClr val="tx1"/>
                </a:solidFill>
                <a:cs typeface="B Mitra" pitchFamily="2" charset="-78"/>
              </a:rPr>
              <a:t>مي شود </a:t>
            </a:r>
            <a:r>
              <a:rPr lang="fa-IR" sz="3200" dirty="0">
                <a:solidFill>
                  <a:schemeClr val="tx1"/>
                </a:solidFill>
                <a:cs typeface="B Mitra" pitchFamily="2" charset="-78"/>
              </a:rPr>
              <a:t>و شيوع ديابت بارداري در جوامع مختلف بين 1 تا 14 درصد كل موارد بارداري گزارش شده </a:t>
            </a:r>
            <a:r>
              <a:rPr lang="fa-IR" sz="3200" dirty="0" smtClean="0">
                <a:solidFill>
                  <a:schemeClr val="tx1"/>
                </a:solidFill>
                <a:cs typeface="B Mitra" pitchFamily="2" charset="-78"/>
              </a:rPr>
              <a:t>است. </a:t>
            </a:r>
            <a:endParaRPr lang="fa-IR" sz="3200" dirty="0">
              <a:solidFill>
                <a:schemeClr val="tx1"/>
              </a:solidFill>
              <a:cs typeface="B Mitra" pitchFamily="2" charset="-78"/>
            </a:endParaRPr>
          </a:p>
          <a:p>
            <a:pPr marL="342900" marR="0" lvl="0" indent="-342900" algn="just" defTabSz="914400" rtl="1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fa-IR" sz="3200" dirty="0">
                <a:solidFill>
                  <a:schemeClr val="tx1"/>
                </a:solidFill>
                <a:cs typeface="B Mitra" pitchFamily="2" charset="-78"/>
              </a:rPr>
              <a:t>تعدادی از اين زنان بعد از زايمان به حالت طبيعي بر </a:t>
            </a:r>
            <a:r>
              <a:rPr lang="fa-IR" sz="3200" dirty="0" smtClean="0">
                <a:solidFill>
                  <a:schemeClr val="tx1"/>
                </a:solidFill>
                <a:cs typeface="B Mitra" pitchFamily="2" charset="-78"/>
              </a:rPr>
              <a:t>مي گردند </a:t>
            </a:r>
            <a:r>
              <a:rPr lang="fa-IR" sz="3200" dirty="0">
                <a:solidFill>
                  <a:schemeClr val="tx1"/>
                </a:solidFill>
                <a:cs typeface="B Mitra" pitchFamily="2" charset="-78"/>
              </a:rPr>
              <a:t>ولي 60-30 درصد </a:t>
            </a:r>
            <a:r>
              <a:rPr lang="fa-IR" sz="3200" b="1" dirty="0">
                <a:solidFill>
                  <a:schemeClr val="tx1"/>
                </a:solidFill>
                <a:cs typeface="B Mitra" pitchFamily="2" charset="-78"/>
              </a:rPr>
              <a:t>احتمال بروز ديابت </a:t>
            </a:r>
            <a:r>
              <a:rPr lang="fa-IR" sz="3200" dirty="0">
                <a:solidFill>
                  <a:schemeClr val="tx1"/>
                </a:solidFill>
                <a:cs typeface="B Mitra" pitchFamily="2" charset="-78"/>
              </a:rPr>
              <a:t>در سالهاي </a:t>
            </a:r>
            <a:r>
              <a:rPr lang="fa-IR" sz="3200" dirty="0" smtClean="0">
                <a:solidFill>
                  <a:schemeClr val="tx1"/>
                </a:solidFill>
                <a:cs typeface="B Mitra" pitchFamily="2" charset="-78"/>
              </a:rPr>
              <a:t>بعد وجود دارد.</a:t>
            </a:r>
            <a:endParaRPr lang="en-US" sz="3200" dirty="0">
              <a:solidFill>
                <a:schemeClr val="tx1"/>
              </a:solidFill>
              <a:cs typeface="B Mitra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15013" y="6376243"/>
            <a:ext cx="5421083" cy="36512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i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krauses Food,Nutrition Care Process , 2012 ADA , 2011</a:t>
            </a:r>
            <a:endParaRPr lang="en-US" sz="12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348F9-DF53-4432-A962-F118A2B33804}" type="slidenum">
              <a:rPr lang="en-US" sz="1200" smtClean="0">
                <a:latin typeface="Times New Roman" pitchFamily="18" charset="0"/>
                <a:cs typeface="Times New Roman" pitchFamily="18" charset="0"/>
              </a:rPr>
              <a:pPr/>
              <a:t>4</a:t>
            </a:fld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5"/>
          <p:cNvSpPr txBox="1">
            <a:spLocks/>
          </p:cNvSpPr>
          <p:nvPr/>
        </p:nvSpPr>
        <p:spPr>
          <a:xfrm>
            <a:off x="878904" y="197768"/>
            <a:ext cx="8229600" cy="1143000"/>
          </a:xfrm>
          <a:prstGeom prst="rect">
            <a:avLst/>
          </a:prstGeom>
        </p:spPr>
        <p:txBody>
          <a:bodyPr/>
          <a:lstStyle/>
          <a:p>
            <a:pPr marL="54864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B Mitra" pitchFamily="2" charset="-78"/>
              </a:rPr>
              <a:t>عوامل خطر دیابت بارداری</a:t>
            </a:r>
            <a:endParaRPr kumimoji="0" lang="fa-IR" sz="440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B Mitra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1214422"/>
            <a:ext cx="8286808" cy="5247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fa-IR" sz="2400" b="1" dirty="0" smtClean="0">
                <a:cs typeface="B Mitra" pitchFamily="2" charset="-78"/>
              </a:rPr>
              <a:t>داشتن اضافه وزن ده درصد بیشتر از وزن ایده آل هنگام قبل از بارداری و یا شاخص توده بدنی بیشتر از 29</a:t>
            </a:r>
          </a:p>
          <a:p>
            <a:pPr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fa-IR" sz="2400" dirty="0" smtClean="0">
                <a:cs typeface="B Mitra" pitchFamily="2" charset="-78"/>
              </a:rPr>
              <a:t>سن بیشتر از 25 سال</a:t>
            </a:r>
          </a:p>
          <a:p>
            <a:pPr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fa-IR" sz="2400" dirty="0" smtClean="0">
                <a:cs typeface="B Mitra" pitchFamily="2" charset="-78"/>
              </a:rPr>
              <a:t>وجود قند در ادرار</a:t>
            </a:r>
          </a:p>
          <a:p>
            <a:pPr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fa-IR" sz="2400" b="1" dirty="0" smtClean="0">
                <a:cs typeface="B Mitra" pitchFamily="2" charset="-78"/>
              </a:rPr>
              <a:t>اختلال تحمل گلوکز و اختلال در گلوکز ناشتا</a:t>
            </a:r>
          </a:p>
          <a:p>
            <a:pPr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fa-IR" sz="2400" b="1" dirty="0" smtClean="0">
                <a:cs typeface="B Mitra" pitchFamily="2" charset="-78"/>
              </a:rPr>
              <a:t>سابقه خانوادگی ابتلا به دیابت به خصوص در</a:t>
            </a:r>
            <a:r>
              <a:rPr lang="en-US" sz="2400" b="1" dirty="0" smtClean="0">
                <a:cs typeface="B Mitra" pitchFamily="2" charset="-78"/>
              </a:rPr>
              <a:t> </a:t>
            </a:r>
            <a:r>
              <a:rPr lang="fa-IR" sz="2400" b="1" dirty="0" smtClean="0">
                <a:cs typeface="B Mitra" pitchFamily="2" charset="-78"/>
              </a:rPr>
              <a:t>بستگان درجه اول</a:t>
            </a:r>
          </a:p>
          <a:p>
            <a:pPr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fa-IR" sz="2400" b="1" dirty="0" smtClean="0">
                <a:cs typeface="B Mitra" pitchFamily="2" charset="-78"/>
              </a:rPr>
              <a:t>سابقه تولد نوزاد بیش از 4 کیلوگرم در گذشته</a:t>
            </a:r>
          </a:p>
          <a:p>
            <a:pPr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fa-IR" sz="2400" dirty="0" smtClean="0">
                <a:cs typeface="B Mitra" pitchFamily="2" charset="-78"/>
              </a:rPr>
              <a:t>سابقه توجیه نشده تولد نوزاده مرده در گذشته و یا سقط مکرر و یا نوزاد با نقص مادرزادی</a:t>
            </a:r>
          </a:p>
          <a:p>
            <a:pPr algn="r" rtl="1">
              <a:lnSpc>
                <a:spcPct val="150000"/>
              </a:lnSpc>
            </a:pPr>
            <a:endParaRPr lang="fa-IR" dirty="0" smtClean="0">
              <a:cs typeface="B Mitra" pitchFamily="2" charset="-78"/>
            </a:endParaRPr>
          </a:p>
          <a:p>
            <a:pPr algn="r" rtl="1"/>
            <a:endParaRPr lang="en-US" sz="2000" dirty="0">
              <a:cs typeface="B Mitra" pitchFamily="2" charset="-78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-36512" y="6394722"/>
            <a:ext cx="4211638" cy="274638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i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krauses Food,Nutrition Care Process , 2012 ADA , 2011</a:t>
            </a:r>
            <a:endParaRPr lang="en-US" sz="12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348F9-DF53-4432-A962-F118A2B33804}" type="slidenum">
              <a:rPr lang="en-US" sz="1200" smtClean="0">
                <a:latin typeface="Times New Roman" pitchFamily="18" charset="0"/>
                <a:cs typeface="Times New Roman" pitchFamily="18" charset="0"/>
              </a:rPr>
              <a:pPr/>
              <a:t>5</a:t>
            </a:fld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5"/>
          <p:cNvSpPr txBox="1">
            <a:spLocks/>
          </p:cNvSpPr>
          <p:nvPr/>
        </p:nvSpPr>
        <p:spPr>
          <a:xfrm>
            <a:off x="457200" y="285736"/>
            <a:ext cx="8229600" cy="1143000"/>
          </a:xfrm>
          <a:prstGeom prst="rect">
            <a:avLst/>
          </a:prstGeom>
        </p:spPr>
        <p:txBody>
          <a:bodyPr/>
          <a:lstStyle/>
          <a:p>
            <a:pPr marL="54864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440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B Mitra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4" y="1357298"/>
            <a:ext cx="828680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fa-IR" sz="2400" b="1" dirty="0">
                <a:cs typeface="B Mitra" pitchFamily="2" charset="-78"/>
              </a:rPr>
              <a:t>سابقه ابتلا به دیابت بارداری در بارداری قبلی میزان خطر دیابت بارداری را در دفعه بعد 2 تا 3 </a:t>
            </a:r>
            <a:r>
              <a:rPr lang="fa-IR" sz="2400" b="1" dirty="0" smtClean="0">
                <a:cs typeface="B Mitra" pitchFamily="2" charset="-78"/>
              </a:rPr>
              <a:t>برابر </a:t>
            </a:r>
            <a:r>
              <a:rPr lang="fa-IR" sz="2400" b="1" dirty="0">
                <a:cs typeface="B Mitra" pitchFamily="2" charset="-78"/>
              </a:rPr>
              <a:t>می نماید.</a:t>
            </a:r>
          </a:p>
          <a:p>
            <a:pPr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fa-IR" sz="2400" dirty="0">
                <a:cs typeface="B Mitra" pitchFamily="2" charset="-78"/>
              </a:rPr>
              <a:t>داشتن مایع آمنیوتیک بیش از حد </a:t>
            </a:r>
          </a:p>
          <a:p>
            <a:pPr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fa-IR" sz="2400" dirty="0">
                <a:cs typeface="B Mitra" pitchFamily="2" charset="-78"/>
              </a:rPr>
              <a:t>مادر سابقه سندرم تخمدان پلی کیستیک </a:t>
            </a:r>
          </a:p>
          <a:p>
            <a:pPr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fa-IR" sz="2400" dirty="0">
                <a:cs typeface="B Mitra" pitchFamily="2" charset="-78"/>
              </a:rPr>
              <a:t>سابقه اخیر مصرف کورتون</a:t>
            </a:r>
          </a:p>
          <a:p>
            <a:pPr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fa-IR" sz="2400" dirty="0">
                <a:cs typeface="B Mitra" pitchFamily="2" charset="-78"/>
              </a:rPr>
              <a:t>وجود فشار خون حاملگی</a:t>
            </a:r>
            <a:endParaRPr lang="en-US" sz="2400" dirty="0">
              <a:cs typeface="B Mitra" pitchFamily="2" charset="-78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-36512" y="6394722"/>
            <a:ext cx="4211638" cy="274638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i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krauses Food,Nutrition Care Process , 2012 ADA , 2011</a:t>
            </a:r>
            <a:endParaRPr lang="en-US" sz="12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5"/>
          <p:cNvSpPr txBox="1">
            <a:spLocks/>
          </p:cNvSpPr>
          <p:nvPr/>
        </p:nvSpPr>
        <p:spPr>
          <a:xfrm>
            <a:off x="950912" y="116632"/>
            <a:ext cx="8229600" cy="1143000"/>
          </a:xfrm>
          <a:prstGeom prst="rect">
            <a:avLst/>
          </a:prstGeom>
        </p:spPr>
        <p:txBody>
          <a:bodyPr/>
          <a:lstStyle/>
          <a:p>
            <a:pPr marL="54864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B Mitra" pitchFamily="2" charset="-78"/>
              </a:rPr>
              <a:t>عوامل خطر دیابت بارداری </a:t>
            </a:r>
            <a:r>
              <a:rPr kumimoji="0" lang="fa-IR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B Mitra" pitchFamily="2" charset="-78"/>
              </a:rPr>
              <a:t>(ادامه)</a:t>
            </a:r>
            <a:endParaRPr kumimoji="0" lang="fa-IR" sz="440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B Mitra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348F9-DF53-4432-A962-F118A2B33804}" type="slidenum">
              <a:rPr lang="en-US" sz="1200" smtClean="0">
                <a:latin typeface="Times New Roman" pitchFamily="18" charset="0"/>
                <a:cs typeface="Times New Roman" pitchFamily="18" charset="0"/>
              </a:rPr>
              <a:pPr/>
              <a:t>6</a:t>
            </a:fld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2616001"/>
            <a:ext cx="807249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fa-IR" sz="2400" dirty="0">
                <a:cs typeface="B Mitra" pitchFamily="2" charset="-78"/>
              </a:rPr>
              <a:t>در همه افراد در ويزيت قبل از بارداري تست ديابت انجام </a:t>
            </a:r>
            <a:r>
              <a:rPr lang="fa-IR" sz="2400" dirty="0" smtClean="0">
                <a:cs typeface="B Mitra" pitchFamily="2" charset="-78"/>
              </a:rPr>
              <a:t>شود.</a:t>
            </a:r>
            <a:endParaRPr lang="fa-IR" sz="2400" dirty="0">
              <a:cs typeface="B Mitra" pitchFamily="2" charset="-78"/>
            </a:endParaRPr>
          </a:p>
          <a:p>
            <a:pPr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fa-IR" sz="2400" dirty="0">
                <a:cs typeface="B Mitra" pitchFamily="2" charset="-78"/>
              </a:rPr>
              <a:t>در خانمهاي باردار كه ديابت نداشتند </a:t>
            </a:r>
            <a:r>
              <a:rPr lang="fa-IR" sz="2400" dirty="0" smtClean="0">
                <a:cs typeface="B Mitra" pitchFamily="2" charset="-78"/>
              </a:rPr>
              <a:t>در 28-24 </a:t>
            </a:r>
            <a:r>
              <a:rPr lang="fa-IR" sz="2400" dirty="0">
                <a:cs typeface="B Mitra" pitchFamily="2" charset="-78"/>
              </a:rPr>
              <a:t>هفته  بارداري تست 75 گرم گلوكز انجام </a:t>
            </a:r>
            <a:r>
              <a:rPr lang="fa-IR" sz="2400" dirty="0" smtClean="0">
                <a:cs typeface="B Mitra" pitchFamily="2" charset="-78"/>
              </a:rPr>
              <a:t>ميدهند</a:t>
            </a:r>
            <a:r>
              <a:rPr lang="en-US" sz="2400" smtClean="0">
                <a:cs typeface="B Mitra" pitchFamily="2" charset="-78"/>
              </a:rPr>
              <a:t> </a:t>
            </a:r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HbA1c</a:t>
            </a:r>
            <a:r>
              <a:rPr lang="en-US" sz="2400" b="1" smtClean="0">
                <a:cs typeface="B Mitra" pitchFamily="2" charset="-78"/>
              </a:rPr>
              <a:t>  </a:t>
            </a:r>
            <a:r>
              <a:rPr lang="fa-IR" sz="2400" b="1" dirty="0" smtClean="0">
                <a:cs typeface="B Mitra" pitchFamily="2" charset="-78"/>
              </a:rPr>
              <a:t>در</a:t>
            </a:r>
            <a:r>
              <a:rPr lang="en-US" sz="2400" b="1" dirty="0" smtClean="0">
                <a:cs typeface="B Mitra" pitchFamily="2" charset="-78"/>
              </a:rPr>
              <a:t> </a:t>
            </a:r>
            <a:r>
              <a:rPr lang="fa-IR" sz="2400" b="1" dirty="0">
                <a:cs typeface="B Mitra" pitchFamily="2" charset="-78"/>
              </a:rPr>
              <a:t>بیماریابی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GDM</a:t>
            </a:r>
            <a:r>
              <a:rPr lang="fa-IR" sz="2400" b="1" dirty="0">
                <a:cs typeface="B Mitra" pitchFamily="2" charset="-78"/>
              </a:rPr>
              <a:t> جایگاهی </a:t>
            </a:r>
            <a:r>
              <a:rPr lang="fa-IR" sz="2400" b="1" dirty="0" smtClean="0">
                <a:cs typeface="B Mitra" pitchFamily="2" charset="-78"/>
              </a:rPr>
              <a:t>ندارد</a:t>
            </a:r>
            <a:r>
              <a:rPr lang="fa-IR" sz="2400" dirty="0" smtClean="0">
                <a:cs typeface="B Mitra" pitchFamily="2" charset="-78"/>
              </a:rPr>
              <a:t>.</a:t>
            </a:r>
            <a:endParaRPr lang="fa-IR" sz="2400" dirty="0">
              <a:cs typeface="B Mitra" pitchFamily="2" charset="-78"/>
            </a:endParaRPr>
          </a:p>
          <a:p>
            <a:pPr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fa-IR" sz="2400" dirty="0">
                <a:cs typeface="B Mitra" pitchFamily="2" charset="-78"/>
              </a:rPr>
              <a:t>در خانمهايي كه ديابت بارداري داشتند در 12-6 هفته بعد از زايمان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HbA1c</a:t>
            </a:r>
            <a:r>
              <a:rPr lang="fa-IR" sz="2400" dirty="0" smtClean="0">
                <a:cs typeface="B Mitra" pitchFamily="2" charset="-78"/>
              </a:rPr>
              <a:t>جهت </a:t>
            </a:r>
            <a:r>
              <a:rPr lang="fa-IR" sz="2400" dirty="0">
                <a:cs typeface="B Mitra" pitchFamily="2" charset="-78"/>
              </a:rPr>
              <a:t>تشخيص ديابت پايدار چك </a:t>
            </a:r>
            <a:r>
              <a:rPr lang="fa-IR" sz="2400" dirty="0" smtClean="0">
                <a:cs typeface="B Mitra" pitchFamily="2" charset="-78"/>
              </a:rPr>
              <a:t>شود.</a:t>
            </a:r>
            <a:endParaRPr lang="fa-IR" sz="2400" dirty="0">
              <a:cs typeface="B Mitra" pitchFamily="2" charset="-78"/>
            </a:endParaRPr>
          </a:p>
          <a:p>
            <a:pPr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fa-IR" sz="2400" dirty="0">
                <a:cs typeface="B Mitra" pitchFamily="2" charset="-78"/>
              </a:rPr>
              <a:t>هر فردي كه ديابت بارداري دارد براي همه عمر بايد هر 3 سال جهت ديابت بيماريابي </a:t>
            </a:r>
            <a:r>
              <a:rPr lang="fa-IR" sz="2400" dirty="0" smtClean="0">
                <a:cs typeface="B Mitra" pitchFamily="2" charset="-78"/>
              </a:rPr>
              <a:t>شود.</a:t>
            </a:r>
            <a:endParaRPr lang="fa-IR" sz="2400" dirty="0">
              <a:cs typeface="B Mitra" pitchFamily="2" charset="-78"/>
            </a:endParaRPr>
          </a:p>
          <a:p>
            <a:endParaRPr lang="en-US" dirty="0"/>
          </a:p>
        </p:txBody>
      </p:sp>
      <p:sp>
        <p:nvSpPr>
          <p:cNvPr id="3" name="Title 5"/>
          <p:cNvSpPr txBox="1">
            <a:spLocks/>
          </p:cNvSpPr>
          <p:nvPr/>
        </p:nvSpPr>
        <p:spPr>
          <a:xfrm>
            <a:off x="899592" y="53752"/>
            <a:ext cx="8229600" cy="1143000"/>
          </a:xfrm>
          <a:prstGeom prst="rect">
            <a:avLst/>
          </a:prstGeom>
        </p:spPr>
        <p:txBody>
          <a:bodyPr/>
          <a:lstStyle/>
          <a:p>
            <a:pPr marL="54864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sz="4400" b="1" dirty="0" smtClean="0">
                <a:solidFill>
                  <a:srgbClr val="FFFF00"/>
                </a:solidFill>
                <a:latin typeface="+mj-lt"/>
                <a:ea typeface="+mj-ea"/>
                <a:cs typeface="B Mitra" pitchFamily="2" charset="-78"/>
              </a:rPr>
              <a:t>غربالگری و تشخیص دیابت بارداری</a:t>
            </a:r>
            <a:endParaRPr kumimoji="0" lang="fa-IR" sz="440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B Mitra" pitchFamily="2" charset="-7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80729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348F9-DF53-4432-A962-F118A2B33804}" type="slidenum">
              <a:rPr lang="en-US" sz="1200" smtClean="0">
                <a:latin typeface="Times New Roman" pitchFamily="18" charset="0"/>
                <a:cs typeface="Times New Roman" pitchFamily="18" charset="0"/>
              </a:rPr>
              <a:pPr/>
              <a:t>7</a:t>
            </a:fld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2910" y="2756972"/>
            <a:ext cx="792961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400" dirty="0" smtClean="0">
                <a:cs typeface="B Mitra" pitchFamily="2" charset="-78"/>
              </a:rPr>
              <a:t>تست</a:t>
            </a:r>
            <a:r>
              <a:rPr lang="fa-IR" sz="2800" dirty="0" smtClean="0">
                <a:cs typeface="B Mitra" pitchFamily="2" charset="-78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OGTT</a:t>
            </a:r>
            <a:r>
              <a:rPr lang="en-US" sz="2800" dirty="0">
                <a:cs typeface="B Mitra" pitchFamily="2" charset="-78"/>
              </a:rPr>
              <a:t>   </a:t>
            </a:r>
            <a:r>
              <a:rPr lang="fa-IR" sz="2800" dirty="0">
                <a:cs typeface="B Mitra" pitchFamily="2" charset="-78"/>
              </a:rPr>
              <a:t>  75 گرمي </a:t>
            </a:r>
            <a:r>
              <a:rPr lang="fa-IR" sz="2800" dirty="0" smtClean="0">
                <a:cs typeface="B Mitra" pitchFamily="2" charset="-78"/>
              </a:rPr>
              <a:t>گلوكز </a:t>
            </a:r>
            <a:r>
              <a:rPr lang="fa-IR" sz="2800" dirty="0">
                <a:cs typeface="B Mitra" pitchFamily="2" charset="-78"/>
              </a:rPr>
              <a:t>بعد از 8 ساعت ناشتايي</a:t>
            </a:r>
            <a:r>
              <a:rPr lang="en-US" sz="2800" dirty="0">
                <a:cs typeface="B Mitra" pitchFamily="2" charset="-78"/>
              </a:rPr>
              <a:t> </a:t>
            </a:r>
            <a:r>
              <a:rPr lang="fa-IR" sz="2800" dirty="0">
                <a:cs typeface="B Mitra" pitchFamily="2" charset="-78"/>
              </a:rPr>
              <a:t>تشخيص مسجل است كه هر كدام از پارامترهاي زير وجود داشته باشد:</a:t>
            </a:r>
            <a:endParaRPr lang="fa-IR" sz="2400" dirty="0">
              <a:cs typeface="B Mitra" pitchFamily="2" charset="-78"/>
            </a:endParaRPr>
          </a:p>
          <a:p>
            <a:pPr algn="r" rtl="1">
              <a:buFont typeface="Wingdings" pitchFamily="2" charset="2"/>
              <a:buChar char="ü"/>
            </a:pPr>
            <a:endParaRPr lang="fa-IR" dirty="0" smtClean="0">
              <a:cs typeface="B Mitra" pitchFamily="2" charset="-78"/>
            </a:endParaRPr>
          </a:p>
          <a:p>
            <a:pPr algn="l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FBS≥92mg/dl</a:t>
            </a:r>
            <a:endParaRPr lang="fa-IR" sz="2000" dirty="0"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1h≥180mg/dl</a:t>
            </a:r>
            <a:endParaRPr lang="fa-IR" sz="2000" dirty="0"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2h≥153mg/dl</a:t>
            </a:r>
          </a:p>
          <a:p>
            <a:pPr algn="r" rtl="1"/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52737"/>
            <a:ext cx="9144000" cy="1733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itle 5"/>
          <p:cNvSpPr txBox="1">
            <a:spLocks/>
          </p:cNvSpPr>
          <p:nvPr/>
        </p:nvSpPr>
        <p:spPr>
          <a:xfrm>
            <a:off x="457200" y="285736"/>
            <a:ext cx="8229600" cy="1143000"/>
          </a:xfrm>
          <a:prstGeom prst="rect">
            <a:avLst/>
          </a:prstGeom>
        </p:spPr>
        <p:txBody>
          <a:bodyPr/>
          <a:lstStyle/>
          <a:p>
            <a:pPr marL="54864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440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B Mitra" pitchFamily="2" charset="-78"/>
            </a:endParaRPr>
          </a:p>
        </p:txBody>
      </p:sp>
      <p:sp>
        <p:nvSpPr>
          <p:cNvPr id="7" name="Title 5"/>
          <p:cNvSpPr txBox="1">
            <a:spLocks/>
          </p:cNvSpPr>
          <p:nvPr/>
        </p:nvSpPr>
        <p:spPr>
          <a:xfrm>
            <a:off x="899592" y="53752"/>
            <a:ext cx="8229600" cy="1143000"/>
          </a:xfrm>
          <a:prstGeom prst="rect">
            <a:avLst/>
          </a:prstGeom>
        </p:spPr>
        <p:txBody>
          <a:bodyPr/>
          <a:lstStyle/>
          <a:p>
            <a:pPr marL="54864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sz="4400" b="1" dirty="0" smtClean="0">
                <a:solidFill>
                  <a:srgbClr val="FFFF00"/>
                </a:solidFill>
                <a:latin typeface="+mj-lt"/>
                <a:ea typeface="+mj-ea"/>
                <a:cs typeface="B Mitra" pitchFamily="2" charset="-78"/>
              </a:rPr>
              <a:t>غربالگری و تشخیص دیابت بارداری </a:t>
            </a:r>
            <a:r>
              <a:rPr lang="fa-IR" dirty="0" smtClean="0">
                <a:solidFill>
                  <a:srgbClr val="FFFF00"/>
                </a:solidFill>
                <a:latin typeface="+mj-lt"/>
                <a:ea typeface="+mj-ea"/>
                <a:cs typeface="B Mitra" pitchFamily="2" charset="-78"/>
              </a:rPr>
              <a:t>(ادامه)</a:t>
            </a:r>
            <a:endParaRPr kumimoji="0" lang="fa-IR" sz="440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B Mitra" pitchFamily="2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348F9-DF53-4432-A962-F118A2B33804}" type="slidenum">
              <a:rPr lang="en-US" sz="1200" smtClean="0">
                <a:latin typeface="Times New Roman" pitchFamily="18" charset="0"/>
                <a:cs typeface="Times New Roman" pitchFamily="18" charset="0"/>
              </a:rPr>
              <a:pPr/>
              <a:t>8</a:t>
            </a:fld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539552" y="4293096"/>
            <a:ext cx="1984874" cy="72008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57200" y="1428736"/>
            <a:ext cx="8229600" cy="4786346"/>
          </a:xfrm>
          <a:prstGeom prst="rect">
            <a:avLst/>
          </a:prstGeom>
        </p:spPr>
        <p:txBody>
          <a:bodyPr/>
          <a:lstStyle/>
          <a:p>
            <a:pPr marL="342900" marR="0" lvl="0" indent="-342900" algn="r" defTabSz="914400" rtl="1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fa-IR" sz="2800" dirty="0" smtClean="0">
                <a:cs typeface="B Mitra" pitchFamily="2" charset="-78"/>
              </a:rPr>
              <a:t>کنترل بهینه: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A1C</a:t>
            </a:r>
            <a:r>
              <a:rPr lang="fa-IR" sz="2800" dirty="0" smtClean="0">
                <a:cs typeface="B Mitra" pitchFamily="2" charset="-78"/>
              </a:rPr>
              <a:t> حداکثر 1% بالاتر از محدوده طبیعی، 3 ماه قبل از بارداری</a:t>
            </a:r>
          </a:p>
          <a:p>
            <a:pPr marL="342900" marR="0" lvl="0" indent="-342900" algn="r" defTabSz="914400" rtl="1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fa-IR" sz="2800" dirty="0" smtClean="0">
                <a:cs typeface="B Mitra" pitchFamily="2" charset="-78"/>
              </a:rPr>
              <a:t>نیاز به</a:t>
            </a:r>
            <a:r>
              <a:rPr lang="en-US" sz="2800" dirty="0" smtClean="0">
                <a:cs typeface="B Mitra" pitchFamily="2" charset="-78"/>
              </a:rPr>
              <a:t> </a:t>
            </a:r>
            <a:r>
              <a:rPr lang="fa-IR" sz="2800" dirty="0" smtClean="0">
                <a:cs typeface="B Mitra" pitchFamily="2" charset="-78"/>
              </a:rPr>
              <a:t>4 بار کنترل قندخون در روز، که ممکن است تا 8 بار در روز افزایش یابد</a:t>
            </a:r>
            <a:r>
              <a:rPr lang="en-US" sz="2800" dirty="0" smtClean="0">
                <a:cs typeface="B Mitra" pitchFamily="2" charset="-78"/>
              </a:rPr>
              <a:t>.</a:t>
            </a:r>
            <a:endParaRPr lang="fa-IR" sz="2800" dirty="0" smtClean="0">
              <a:cs typeface="B Mitra" pitchFamily="2" charset="-78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fa-IR" sz="2800" dirty="0" smtClean="0">
                <a:cs typeface="B Mitra" pitchFamily="2" charset="-78"/>
              </a:rPr>
              <a:t>افزایش تعداد دفعات تزریق انسولین </a:t>
            </a:r>
          </a:p>
          <a:p>
            <a:pPr marL="342900" lvl="0" indent="-342900" algn="r" rtl="1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fa-IR" sz="2800" dirty="0" smtClean="0">
                <a:cs typeface="B Mitra" pitchFamily="2" charset="-78"/>
              </a:rPr>
              <a:t>عدم تایید داروهای کاهنده قند</a:t>
            </a:r>
            <a:r>
              <a:rPr lang="en-US" sz="2800" dirty="0" smtClean="0">
                <a:cs typeface="B Mitra" pitchFamily="2" charset="-78"/>
              </a:rPr>
              <a:t> </a:t>
            </a:r>
            <a:r>
              <a:rPr lang="fa-IR" sz="2800" dirty="0" smtClean="0">
                <a:cs typeface="B Mitra" pitchFamily="2" charset="-78"/>
              </a:rPr>
              <a:t>خون توسط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FDA</a:t>
            </a:r>
            <a:endParaRPr lang="fa-I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r" rtl="1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fa-IR" sz="2800" dirty="0" smtClean="0">
                <a:cs typeface="B Mitra" pitchFamily="2" charset="-78"/>
              </a:rPr>
              <a:t>لزوم تغییر نوع کنترل قند خون به انسولین درمانی، پیش از بارداری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a-I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B Nazanin" pitchFamily="2" charset="-78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B Nazanin" pitchFamily="2" charset="-78"/>
            </a:endParaRPr>
          </a:p>
        </p:txBody>
      </p:sp>
      <p:sp>
        <p:nvSpPr>
          <p:cNvPr id="3" name="Title 5"/>
          <p:cNvSpPr txBox="1">
            <a:spLocks/>
          </p:cNvSpPr>
          <p:nvPr/>
        </p:nvSpPr>
        <p:spPr>
          <a:xfrm>
            <a:off x="457200" y="285736"/>
            <a:ext cx="8229600" cy="1143000"/>
          </a:xfrm>
          <a:prstGeom prst="rect">
            <a:avLst/>
          </a:prstGeom>
        </p:spPr>
        <p:txBody>
          <a:bodyPr/>
          <a:lstStyle/>
          <a:p>
            <a:pPr marL="54864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B Mitra" pitchFamily="2" charset="-78"/>
              </a:rPr>
              <a:t>کنترل دیابت در مادران باردار با زمینه دیابت</a:t>
            </a:r>
            <a:endParaRPr kumimoji="0" lang="fa-IR" sz="400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B Mitra" pitchFamily="2" charset="-7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348F9-DF53-4432-A962-F118A2B33804}" type="slidenum">
              <a:rPr lang="en-US" sz="1200" smtClean="0">
                <a:latin typeface="Times New Roman" pitchFamily="18" charset="0"/>
                <a:cs typeface="Times New Roman" pitchFamily="18" charset="0"/>
              </a:rPr>
              <a:pPr/>
              <a:t>9</a:t>
            </a:fld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2419</Template>
  <TotalTime>1427</TotalTime>
  <Words>1867</Words>
  <Application>Microsoft Office PowerPoint</Application>
  <PresentationFormat>On-screen Show (4:3)</PresentationFormat>
  <Paragraphs>412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Diseño predeterminado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اهداف کنترل قند خون در دوران بارداري</vt:lpstr>
      <vt:lpstr>Slide 12</vt:lpstr>
      <vt:lpstr>اصول  تنظیم رژیم درمانی</vt:lpstr>
      <vt:lpstr>Slide 14</vt:lpstr>
      <vt:lpstr>Slide 15</vt:lpstr>
      <vt:lpstr>Slide 16</vt:lpstr>
      <vt:lpstr>Slide 17</vt:lpstr>
      <vt:lpstr>Slide 18</vt:lpstr>
      <vt:lpstr>Slide 19</vt:lpstr>
      <vt:lpstr>معرفی بیمار</vt:lpstr>
      <vt:lpstr>ارزیابی وزن بیمار</vt:lpstr>
      <vt:lpstr>Slide 22</vt:lpstr>
      <vt:lpstr>Slide 23</vt:lpstr>
      <vt:lpstr>Slide 24</vt:lpstr>
      <vt:lpstr>Slide 25</vt:lpstr>
      <vt:lpstr>Slide 26</vt:lpstr>
      <vt:lpstr> برنامه غذایی بیمار (1) </vt:lpstr>
      <vt:lpstr> برنامه غذایی بیمار (2) 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Nazeri</dc:creator>
  <cp:lastModifiedBy>Nazeri</cp:lastModifiedBy>
  <cp:revision>104</cp:revision>
  <dcterms:created xsi:type="dcterms:W3CDTF">2014-01-05T05:30:32Z</dcterms:created>
  <dcterms:modified xsi:type="dcterms:W3CDTF">2014-11-22T05:59:45Z</dcterms:modified>
</cp:coreProperties>
</file>