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8" r:id="rId3"/>
    <p:sldId id="279" r:id="rId4"/>
    <p:sldId id="259" r:id="rId5"/>
    <p:sldId id="258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1726-E3BB-4BBB-ADFB-F9383D26F10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1C299-06A1-4D99-B8A4-8DAA7D9EE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A8F6-C9B5-4B3C-ABAB-C4BD3404138F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0CF70-55B3-4AD6-A14D-1F3F33A40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AACD4-3A11-4DD7-BCF2-89711641048D}" type="slidenum">
              <a:rPr lang="en-US"/>
              <a:pPr/>
              <a:t>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08FB4-42FB-4D3B-A62E-80438A79DBCE}" type="slidenum">
              <a:rPr lang="en-US"/>
              <a:pPr/>
              <a:t>8</a:t>
            </a:fld>
            <a:endParaRPr lang="en-US"/>
          </a:p>
        </p:txBody>
      </p:sp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Number 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21817-311C-4588-8276-0644F21DB0CA}" type="slidenum">
              <a:rPr lang="en-US"/>
              <a:pPr/>
              <a:t>14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Number 30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2D424433-4163-4C47-8F20-2776DDD7D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17F80365-07C8-414B-98CD-981D365E9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2286000"/>
            <a:ext cx="7696200" cy="3962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8A616EA1-9939-4827-9EA8-F09E8F15F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362E-F7B3-415D-A347-ED50F9CBD535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B15B-0009-472D-8EAB-6DE042DAC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9296400" cy="6996113"/>
        </p:xfrm>
        <a:graphic>
          <a:graphicData uri="http://schemas.openxmlformats.org/presentationml/2006/ole">
            <p:oleObj spid="_x0000_s1026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93175" cy="914400"/>
          </a:xfrm>
        </p:spPr>
        <p:txBody>
          <a:bodyPr/>
          <a:lstStyle/>
          <a:p>
            <a:pPr algn="ctr"/>
            <a:r>
              <a:rPr lang="en-US" sz="2600" b="1" i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Factors favoring relapse of </a:t>
            </a:r>
            <a:r>
              <a:rPr lang="en-US" sz="2600" b="1" i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thyrotoxicosis</a:t>
            </a:r>
            <a:r>
              <a:rPr lang="en-US" sz="2600" b="1" i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after treatment of Graves disease with </a:t>
            </a:r>
            <a:r>
              <a:rPr lang="en-US" sz="2600" b="1" i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thionamides</a:t>
            </a:r>
            <a:endParaRPr lang="en-US" sz="2600" b="1" i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196975"/>
            <a:ext cx="8459787" cy="53006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More consistent factors: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charset="0"/>
                <a:cs typeface="Times New Roman" charset="0"/>
              </a:rPr>
              <a:t>Severe degree of </a:t>
            </a:r>
            <a:r>
              <a:rPr lang="en-US" sz="2400" b="1" dirty="0" err="1">
                <a:latin typeface="Times New Roman" charset="0"/>
                <a:cs typeface="Times New Roman" charset="0"/>
              </a:rPr>
              <a:t>thyrotoxicosis</a:t>
            </a:r>
            <a:endParaRPr lang="en-US" sz="2400" b="1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charset="0"/>
                <a:cs typeface="Times New Roman" charset="0"/>
              </a:rPr>
              <a:t>Large goiter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charset="0"/>
                <a:cs typeface="Times New Roman" charset="0"/>
              </a:rPr>
              <a:t>Lack of decrease of goiter size during therapy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charset="0"/>
                <a:cs typeface="Times New Roman" charset="0"/>
              </a:rPr>
              <a:t>High T3 to T4 ratio in the serum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charset="0"/>
                <a:cs typeface="Times New Roman" charset="0"/>
              </a:rPr>
              <a:t>Higher baseline levels of anti-TSH receptor antibodies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charset="0"/>
                <a:cs typeface="Times New Roman" charset="0"/>
              </a:rPr>
              <a:t>Lack of normalization of serum TSH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Inconsistent factors: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charset="0"/>
                <a:cs typeface="Times New Roman" charset="0"/>
              </a:rPr>
              <a:t>Sex, age, cigarette smoking, duration of symptoms before diagnosis, presence of </a:t>
            </a:r>
            <a:r>
              <a:rPr lang="en-US" sz="2400" b="1" dirty="0" err="1">
                <a:latin typeface="Times New Roman" charset="0"/>
                <a:cs typeface="Times New Roman" charset="0"/>
              </a:rPr>
              <a:t>ophthalmopathy</a:t>
            </a:r>
            <a:r>
              <a:rPr lang="en-US" sz="2400" b="1" dirty="0">
                <a:latin typeface="Times New Roman" charset="0"/>
                <a:cs typeface="Times New Roman" charset="0"/>
              </a:rPr>
              <a:t>, </a:t>
            </a:r>
            <a:r>
              <a:rPr lang="en-US" sz="2400" b="1" dirty="0" err="1">
                <a:latin typeface="Times New Roman" charset="0"/>
                <a:cs typeface="Times New Roman" charset="0"/>
              </a:rPr>
              <a:t>Psychiartic</a:t>
            </a:r>
            <a:r>
              <a:rPr lang="en-US" sz="2400" b="1" dirty="0">
                <a:latin typeface="Times New Roman" charset="0"/>
                <a:cs typeface="Times New Roman" charset="0"/>
              </a:rPr>
              <a:t> disorders, (depression, </a:t>
            </a:r>
            <a:r>
              <a:rPr lang="en-US" sz="2400" b="1" dirty="0" err="1">
                <a:latin typeface="Times New Roman" charset="0"/>
                <a:cs typeface="Times New Roman" charset="0"/>
              </a:rPr>
              <a:t>hypochondriasis</a:t>
            </a:r>
            <a:r>
              <a:rPr lang="en-US" sz="2400" b="1" dirty="0">
                <a:latin typeface="Times New Roman" charset="0"/>
                <a:cs typeface="Times New Roman" charset="0"/>
              </a:rPr>
              <a:t>, paranoia, mental fatigue) and problems of daily life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endParaRPr lang="en-US" sz="1600" b="1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 err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Azizi</a:t>
            </a:r>
            <a:r>
              <a:rPr lang="en-US" sz="16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 F. </a:t>
            </a:r>
            <a:r>
              <a:rPr lang="en-US" sz="1600" b="1" dirty="0" err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Exper</a:t>
            </a:r>
            <a:r>
              <a:rPr lang="en-US" sz="16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Opin</a:t>
            </a:r>
            <a:r>
              <a:rPr lang="en-US" sz="16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 Drug </a:t>
            </a:r>
            <a:r>
              <a:rPr lang="en-US" sz="1600" b="1" dirty="0" err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Saf</a:t>
            </a:r>
            <a:r>
              <a:rPr lang="en-US" sz="16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 2006; 5: 107-116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rgbClr val="00FFFF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5791200"/>
          </a:xfrm>
        </p:spPr>
        <p:txBody>
          <a:bodyPr/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4000" dirty="0">
                <a:cs typeface="Mitra Bold Mazar" pitchFamily="2" charset="-78"/>
              </a:rPr>
              <a:t>بيمار به مدت </a:t>
            </a:r>
            <a:r>
              <a:rPr lang="fa-IR" sz="4000" dirty="0" smtClean="0">
                <a:cs typeface="Mitra Bold Mazar" pitchFamily="2" charset="-78"/>
              </a:rPr>
              <a:t>يک و نيم</a:t>
            </a:r>
            <a:r>
              <a:rPr lang="ar-SA" sz="4000" dirty="0" smtClean="0">
                <a:cs typeface="Mitra Bold Mazar" pitchFamily="2" charset="-78"/>
              </a:rPr>
              <a:t> </a:t>
            </a:r>
            <a:r>
              <a:rPr lang="ar-SA" sz="4000" dirty="0">
                <a:cs typeface="Mitra Bold Mazar" pitchFamily="2" charset="-78"/>
              </a:rPr>
              <a:t>سال با متي مازول درمان شد و سپس دارو قطع شد. يك سال بعد با علايم طپش قلب و بي </a:t>
            </a:r>
            <a:r>
              <a:rPr lang="fa-IR" sz="4000" dirty="0">
                <a:cs typeface="Mitra Bold Mazar" pitchFamily="2" charset="-78"/>
              </a:rPr>
              <a:t>ق</a:t>
            </a:r>
            <a:r>
              <a:rPr lang="ar-SA" sz="4000" dirty="0">
                <a:cs typeface="Mitra Bold Mazar" pitchFamily="2" charset="-78"/>
              </a:rPr>
              <a:t>راري مراجعه مي كند و دو ماه است باردار شده است، آزمون هاي تيروئيد پركاري را تاييد مي كند. چه درماني توصيه مي شود؟</a:t>
            </a:r>
            <a:endParaRPr lang="en-US" sz="4000" dirty="0">
              <a:cs typeface="Mitra Bold Mazar" pitchFamily="2" charset="-7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696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Treatment of Hyperthyroidism in Pregnancy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4679950" cy="482441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SzPct val="120000"/>
            </a:pPr>
            <a:r>
              <a:rPr lang="en-US" sz="2800" b="1">
                <a:latin typeface="Times New Roman" charset="0"/>
                <a:cs typeface="Times New Roman" charset="0"/>
              </a:rPr>
              <a:t>Mother ‘s T4 in the high normal rage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0000"/>
            </a:pPr>
            <a:r>
              <a:rPr lang="en-US" sz="2800" b="1">
                <a:latin typeface="Times New Roman" charset="0"/>
                <a:cs typeface="Times New Roman" charset="0"/>
              </a:rPr>
              <a:t> Mother’s TSH in the low normal rage 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0000"/>
            </a:pPr>
            <a:r>
              <a:rPr lang="en-US" sz="2800" b="1">
                <a:latin typeface="Times New Roman" charset="0"/>
                <a:cs typeface="Times New Roman" charset="0"/>
              </a:rPr>
              <a:t> Lowest drug dose to reach goals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0000"/>
            </a:pPr>
            <a:r>
              <a:rPr lang="en-US" sz="2800" b="1">
                <a:latin typeface="Times New Roman" charset="0"/>
                <a:cs typeface="Times New Roman" charset="0"/>
              </a:rPr>
              <a:t> Thyroidectomy if required dose of ATD&gt;40  mg MMI or 400 mg PTU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0000"/>
            </a:pPr>
            <a:r>
              <a:rPr lang="en-US" sz="2800" b="1">
                <a:latin typeface="Times New Roman" charset="0"/>
                <a:cs typeface="Times New Roman" charset="0"/>
              </a:rPr>
              <a:t> Long term </a:t>
            </a:r>
            <a:r>
              <a:rPr lang="el-GR" sz="2800" b="1">
                <a:latin typeface="Times New Roman" charset="0"/>
                <a:cs typeface="Times New Roman" charset="0"/>
              </a:rPr>
              <a:t>β</a:t>
            </a:r>
            <a:r>
              <a:rPr lang="en-US" sz="2800" b="1">
                <a:latin typeface="Times New Roman" charset="0"/>
                <a:cs typeface="Times New Roman" charset="0"/>
              </a:rPr>
              <a:t>-blocker therapy not advisable</a:t>
            </a:r>
            <a:endParaRPr lang="el-GR" sz="2800" b="1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 b="1">
              <a:latin typeface="Times New Roman" charset="0"/>
              <a:cs typeface="Times New Roman" charset="0"/>
            </a:endParaRPr>
          </a:p>
        </p:txBody>
      </p:sp>
      <p:pic>
        <p:nvPicPr>
          <p:cNvPr id="145412" name="Picture 4" descr="Untitled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6113" y="1557338"/>
            <a:ext cx="3084512" cy="4691062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696200" cy="4953000"/>
          </a:xfrm>
          <a:noFill/>
          <a:ln/>
        </p:spPr>
        <p:txBody>
          <a:bodyPr/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4500" dirty="0">
                <a:cs typeface="Mitra Bold Mazar" pitchFamily="2" charset="-78"/>
              </a:rPr>
              <a:t>بيمار </a:t>
            </a:r>
            <a:r>
              <a:rPr lang="ar-SA" sz="4500" dirty="0">
                <a:cs typeface="Mitra Bold Mazar" pitchFamily="2" charset="-78"/>
              </a:rPr>
              <a:t>با متي مازول در طول بارداري درمان شد و فرزند سالم  به دنيا آورد. مايل است فرزند خود را شير دهد، چه توصيه اي را داريد؟</a:t>
            </a:r>
            <a:endParaRPr lang="en-US" sz="4500" dirty="0">
              <a:cs typeface="Mitra Bold Mazar" pitchFamily="2" charset="-78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Antithyroid</a:t>
            </a:r>
            <a:r>
              <a:rPr lang="en-US" sz="36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drugs and breast-feeding</a:t>
            </a:r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371600"/>
          <a:ext cx="8382000" cy="5230368"/>
        </p:xfrm>
        <a:graphic>
          <a:graphicData uri="http://schemas.openxmlformats.org/drawingml/2006/table">
            <a:tbl>
              <a:tblPr/>
              <a:tblGrid>
                <a:gridCol w="1905000"/>
                <a:gridCol w="762000"/>
                <a:gridCol w="5715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Author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Year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Findings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Williams et al.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High concentration of thiouracil  in milk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Low et al.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Only 0.077% of PTU in breast milk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Kampmann et al.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Only 0.025% of PTU in breast milk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Lamberg et al.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Safety of carbimazole (5-15mg) , 11 infants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Nomotani et al.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Safety of  PTU (50-300 mg), 8 infants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Azizi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1996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Safety of methimazole, 35 infants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	5 mg/d		13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	10 mg/d		17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	20 mg/d		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Azizi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Safty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methimazole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, 139 infants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	5 mg/d		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	10 mg/d		46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	20 mg/d		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intellectual development	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19" name="Rectangle 47"/>
          <p:cNvSpPr>
            <a:spLocks noChangeArrowheads="1"/>
          </p:cNvSpPr>
          <p:nvPr/>
        </p:nvSpPr>
        <p:spPr bwMode="auto">
          <a:xfrm>
            <a:off x="323850" y="4941888"/>
            <a:ext cx="7777163" cy="15827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696200" cy="4495800"/>
          </a:xfrm>
          <a:noFill/>
          <a:ln/>
        </p:spPr>
        <p:txBody>
          <a:bodyPr/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4500" dirty="0">
                <a:cs typeface="Mitra Bold Mazar" pitchFamily="2" charset="-78"/>
              </a:rPr>
              <a:t>يك سال پس از قطع دارو مجدداً پركاري تيروئيد عود مي كند. فرزند بيمار سه ساله است. چه اقدام درماني ضروري است؟</a:t>
            </a:r>
            <a:endParaRPr lang="en-US" sz="4500" dirty="0">
              <a:cs typeface="Mitra Bold Mazar" pitchFamily="2" charset="-78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41288"/>
            <a:ext cx="8675688" cy="64563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8964612" cy="6076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14291"/>
            <a:ext cx="8459787" cy="628334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    خانم 21 ساله ای به علت بزرگی تیروئید به ویژه در سه سال اخیر مراجعه کرده است. وزن بیمار ثابت بوده و شکایتی ندارد. ضربان نبض 76 در دقیقـــه، فشــارخـــون 120/70، درنــگ پلک، اگزوفتالمی و تومور وجود ندارد. </a:t>
            </a:r>
            <a:r>
              <a:rPr lang="en-US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T4=15 </a:t>
            </a:r>
            <a:r>
              <a:rPr lang="el-GR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μ</a:t>
            </a:r>
            <a:r>
              <a:rPr lang="en-US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g/dl</a:t>
            </a:r>
            <a:r>
              <a:rPr lang="fa-IR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، </a:t>
            </a:r>
            <a:r>
              <a:rPr lang="en-US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T3= 250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ng</a:t>
            </a:r>
            <a:r>
              <a:rPr lang="en-US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/dl</a:t>
            </a:r>
            <a:r>
              <a:rPr lang="fa-IR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،</a:t>
            </a:r>
            <a:r>
              <a:rPr lang="en-US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T3RP= 33%</a:t>
            </a:r>
            <a:r>
              <a:rPr lang="fa-IR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و </a:t>
            </a:r>
            <a:r>
              <a:rPr lang="en-US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TSH= 9.6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mU</a:t>
            </a:r>
            <a:r>
              <a:rPr lang="en-US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/L</a:t>
            </a:r>
            <a:r>
              <a:rPr lang="fa-IR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است. کدام یک از تشخیص های زیر محتمل تر است؟</a:t>
            </a:r>
          </a:p>
          <a:p>
            <a:pPr algn="just" rtl="1">
              <a:lnSpc>
                <a:spcPct val="150000"/>
              </a:lnSpc>
              <a:buFontTx/>
              <a:buNone/>
            </a:pPr>
            <a:endParaRPr lang="fa-IR" sz="20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الف)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Dysalbuminemic</a:t>
            </a:r>
            <a:r>
              <a:rPr lang="en-US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hyperthyroxinemia</a:t>
            </a:r>
            <a:endParaRPr lang="fa-IR" sz="2300" b="1" dirty="0" smtClean="0">
              <a:solidFill>
                <a:srgbClr val="0070C0"/>
              </a:solidFill>
              <a:latin typeface="Times New Roman"/>
              <a:cs typeface="A  Mitra_1 (MRT)" pitchFamily="2" charset="-78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ب  ) </a:t>
            </a:r>
            <a:r>
              <a:rPr lang="en-US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 Contraceptive usage</a:t>
            </a: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 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ج  ) </a:t>
            </a:r>
            <a:r>
              <a:rPr lang="en-US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Thyroid hormone resistance</a:t>
            </a:r>
            <a:endParaRPr lang="fa-IR" sz="2300" b="1" dirty="0" smtClean="0">
              <a:solidFill>
                <a:srgbClr val="0070C0"/>
              </a:solidFill>
              <a:latin typeface="Times New Roman"/>
              <a:cs typeface="A  Mitra_1 (MRT)" pitchFamily="2" charset="-78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د  ) </a:t>
            </a:r>
            <a:r>
              <a:rPr lang="en-US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Postpartum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thyroiditis</a:t>
            </a:r>
            <a:endParaRPr lang="en-US" sz="2300" b="1" dirty="0">
              <a:solidFill>
                <a:srgbClr val="0070C0"/>
              </a:solidFill>
              <a:latin typeface="Times New Roman" charset="0"/>
              <a:cs typeface="A  Mitra_1 (MRT)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14291"/>
            <a:ext cx="8459787" cy="628334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    مرد 45 ساله ای با علایم خستگی، ضعف، طپش قلب و کاهش وزن به مدت 2 هفته مراجعه کرده است. نبض 110 در دقیقه، درجه حرارت 38/5 و لرزش دست ها وجود دارد. غده تیروئید 40 گرم و در لمس دردناک است. </a:t>
            </a:r>
            <a:r>
              <a:rPr lang="en-US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T4= 13.8 </a:t>
            </a:r>
            <a:r>
              <a:rPr lang="el-GR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μ</a:t>
            </a:r>
            <a:r>
              <a:rPr lang="en-US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g/dl</a:t>
            </a:r>
            <a:r>
              <a:rPr lang="fa-IR" sz="25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و جذب ید رادیواکتیو 4% است.</a:t>
            </a:r>
          </a:p>
          <a:p>
            <a:pPr algn="just" rtl="1">
              <a:lnSpc>
                <a:spcPct val="150000"/>
              </a:lnSpc>
              <a:buFontTx/>
              <a:buNone/>
            </a:pPr>
            <a:endParaRPr lang="fa-IR" sz="20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الف) متی مازول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ب  ) پروپرانولول 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ج  ) ید رادیواکتیو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د  ) پردنیزولون</a:t>
            </a:r>
            <a:endParaRPr lang="en-US" sz="2300" b="1" dirty="0">
              <a:solidFill>
                <a:srgbClr val="0070C0"/>
              </a:solidFill>
              <a:latin typeface="Times New Roman" charset="0"/>
              <a:cs typeface="A  Mitra_1 (MRT)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214289"/>
          <a:ext cx="8715406" cy="6243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058"/>
                <a:gridCol w="1245058"/>
                <a:gridCol w="1245058"/>
                <a:gridCol w="1245058"/>
                <a:gridCol w="1245058"/>
                <a:gridCol w="1245058"/>
                <a:gridCol w="1245058"/>
              </a:tblGrid>
              <a:tr h="1143517"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TSH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FT4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Resine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 T3 uptake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T3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T4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5020"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تشخيص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5-1/0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(µU/ml)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35-25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(%)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200-80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ng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/dl)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5/12-5/4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(µg/dl)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مقادير طبيعي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16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18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طبيعی</a:t>
                      </a:r>
                      <a:endParaRPr 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25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120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5/5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16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صفر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بالا</a:t>
                      </a:r>
                      <a:endParaRPr 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40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200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18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16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85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پايين</a:t>
                      </a:r>
                      <a:endParaRPr 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22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100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3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16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1/2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طبيعی</a:t>
                      </a:r>
                      <a:endParaRPr 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43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70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3600" dirty="0" smtClean="0">
                          <a:cs typeface="A  Mitra_1 (MRT)" pitchFamily="2" charset="-78"/>
                        </a:rPr>
                        <a:t>4</a:t>
                      </a: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14291"/>
            <a:ext cx="8459787" cy="628334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    بیماری به علت ابتلا به تیروئیدیت تحت حاد به مدت 3 ماه با پردنیزولون درمان شده و اکنون عاری از شکایت و یافته های روزانه 5 میلی گرم پردنیزولون مصرف می کند. قطع دارو پس از طبیعی شدن کدام یک از آزمایش های زیر با کاهش عود بیماری همراه است؟</a:t>
            </a:r>
            <a:endParaRPr lang="fa-IR" sz="25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just" rtl="1">
              <a:lnSpc>
                <a:spcPct val="150000"/>
              </a:lnSpc>
              <a:buFontTx/>
              <a:buNone/>
            </a:pPr>
            <a:endParaRPr lang="fa-IR" sz="20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الف) </a:t>
            </a:r>
            <a:r>
              <a:rPr lang="en-US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FT4</a:t>
            </a:r>
            <a:endParaRPr lang="fa-IR" sz="2300" b="1" dirty="0" smtClean="0">
              <a:solidFill>
                <a:srgbClr val="0070C0"/>
              </a:solidFill>
              <a:latin typeface="Times New Roman"/>
              <a:cs typeface="A  Mitra_1 (MRT)" pitchFamily="2" charset="-78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ب  ) </a:t>
            </a:r>
            <a:r>
              <a:rPr lang="en-US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TSH</a:t>
            </a: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 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ج  ) سرعت رسوب گلبول های قرمز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د  ) جذب ید رادیواکتیو</a:t>
            </a:r>
            <a:endParaRPr lang="en-US" sz="2300" b="1" dirty="0">
              <a:solidFill>
                <a:srgbClr val="0070C0"/>
              </a:solidFill>
              <a:latin typeface="Times New Roman" charset="0"/>
              <a:cs typeface="A  Mitra_1 (MRT)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14291"/>
            <a:ext cx="8459787" cy="628334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    مرد 57 ساله ای با سابقه 10 ساله گواتر مولتی ندولر که از نظر بالینی و آزمایشگاهی دارای تیروئید درستکار است، دچار آریتمی قلبی شده و نیاز به مصرف آمیودارون دارد. بروز کدام یک از اختلالات تیروئید در این مرد محتمل تر است؟</a:t>
            </a:r>
            <a:endParaRPr lang="fa-IR" sz="25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just" rtl="1">
              <a:lnSpc>
                <a:spcPct val="150000"/>
              </a:lnSpc>
              <a:buFontTx/>
              <a:buNone/>
            </a:pPr>
            <a:endParaRPr lang="fa-IR" sz="20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الف) کم کاری موقت گذرا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ب  ) هیپوتیروئید </a:t>
            </a: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دائمی</a:t>
            </a:r>
            <a:endParaRPr lang="fa-IR" sz="2300" b="1" dirty="0" smtClean="0">
              <a:solidFill>
                <a:srgbClr val="0070C0"/>
              </a:solidFill>
              <a:latin typeface="Times New Roman"/>
              <a:cs typeface="A  Mitra_1 (MRT)" pitchFamily="2" charset="-78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ج  )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Jod-basedow</a:t>
            </a:r>
            <a:endParaRPr lang="fa-IR" sz="2300" b="1" dirty="0" smtClean="0">
              <a:solidFill>
                <a:srgbClr val="0070C0"/>
              </a:solidFill>
              <a:latin typeface="Times New Roman"/>
              <a:cs typeface="A  Mitra_1 (MRT)" pitchFamily="2" charset="-78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د  )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Thyroiditis</a:t>
            </a:r>
            <a:r>
              <a:rPr lang="en-US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- like condition</a:t>
            </a:r>
            <a:endParaRPr lang="en-US" sz="2300" b="1" dirty="0">
              <a:solidFill>
                <a:srgbClr val="0070C0"/>
              </a:solidFill>
              <a:latin typeface="Times New Roman" charset="0"/>
              <a:cs typeface="A  Mitra_1 (MRT)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14291"/>
            <a:ext cx="8459787" cy="628334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    برای مرد 71 ساله ای با گواتر مولتی ندولر، </a:t>
            </a: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فیبریلاسیون </a:t>
            </a: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دهلیزی و ضعف عضلانی شدید که دارای </a:t>
            </a:r>
            <a:r>
              <a:rPr lang="en-US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T4</a:t>
            </a: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و </a:t>
            </a:r>
            <a:r>
              <a:rPr lang="en-US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T3</a:t>
            </a: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بالا و </a:t>
            </a:r>
            <a:r>
              <a:rPr lang="en-US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TSH</a:t>
            </a: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کمتر از </a:t>
            </a:r>
            <a:r>
              <a:rPr lang="en-US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0.1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mU</a:t>
            </a:r>
            <a:r>
              <a:rPr lang="en-US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/L</a:t>
            </a:r>
            <a:r>
              <a:rPr lang="fa-IR" sz="2500" b="1" dirty="0" smtClean="0">
                <a:solidFill>
                  <a:srgbClr val="7030A0"/>
                </a:solidFill>
                <a:latin typeface="Times New Roman" charset="0"/>
                <a:cs typeface="A  Mitra_1 (MRT)" pitchFamily="2" charset="-78"/>
              </a:rPr>
              <a:t> است. کدام درمان را مناسب تر می دانید؟</a:t>
            </a:r>
            <a:endParaRPr lang="fa-IR" sz="25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just" rtl="1">
              <a:lnSpc>
                <a:spcPct val="150000"/>
              </a:lnSpc>
              <a:buFontTx/>
              <a:buNone/>
            </a:pPr>
            <a:endParaRPr lang="fa-IR" sz="20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الف) داروهای ضد تیروئید به مدت 1/5 سال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ب  ) ید رادیواکتیو پس از یوتیروئید کردن بیمار 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ج  ) تزریق اتانول به داخل ندول ها</a:t>
            </a:r>
          </a:p>
          <a:p>
            <a:pPr lvl="2" algn="just" rtl="1">
              <a:lnSpc>
                <a:spcPct val="150000"/>
              </a:lnSpc>
              <a:buFontTx/>
              <a:buNone/>
            </a:pPr>
            <a:r>
              <a:rPr lang="fa-IR" sz="2300" b="1" dirty="0" smtClean="0">
                <a:solidFill>
                  <a:srgbClr val="0070C0"/>
                </a:solidFill>
                <a:latin typeface="Times New Roman"/>
                <a:cs typeface="A  Mitra_1 (MRT)" pitchFamily="2" charset="-78"/>
              </a:rPr>
              <a:t>د  ) عمل جراحی تیروئید پس از تجویز لوگل</a:t>
            </a:r>
            <a:endParaRPr lang="en-US" sz="2300" b="1" dirty="0">
              <a:solidFill>
                <a:srgbClr val="0070C0"/>
              </a:solidFill>
              <a:latin typeface="Times New Roman" charset="0"/>
              <a:cs typeface="A  Mitra_1 (MRT)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Fakhimi\My Documents\My Pictures\20050405_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71414"/>
          <a:ext cx="8715406" cy="632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058"/>
                <a:gridCol w="1245058"/>
                <a:gridCol w="1245058"/>
                <a:gridCol w="1245058"/>
                <a:gridCol w="1245058"/>
                <a:gridCol w="1245058"/>
                <a:gridCol w="1245058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TSH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FT4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Resine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 T3 uptake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T3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T4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7574"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تشخيص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5-1/0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(µU/ml)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35-25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(%)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200-80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ng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/dl)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5/12-5/4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(µg/dl)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مقادير طبيعي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7/0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پايين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21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70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4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6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1/1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طبيعی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22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280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17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5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1/8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بالا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35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290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16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16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1/0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&lt;</a:t>
                      </a: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طبيعی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33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170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10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10795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2713"/>
            <a:ext cx="44100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>
            <a:normAutofit/>
          </a:bodyPr>
          <a:lstStyle/>
          <a:p>
            <a:pPr algn="just" rtl="1">
              <a:lnSpc>
                <a:spcPct val="170000"/>
              </a:lnSpc>
              <a:buFontTx/>
              <a:buNone/>
            </a:pPr>
            <a:r>
              <a:rPr lang="fa-IR" sz="3600" dirty="0">
                <a:cs typeface="Mitra Bold Mazar" pitchFamily="2" charset="-78"/>
              </a:rPr>
              <a:t>خانم 31 ساله با شكايت طپش قلب، بي قراري و اضطراب از دو ماه قبل مراجعه مي كند. نبض 106 در دقيقه، اگزوفتالمي مختصر و درنك پلك وجود دارد. تيروئيد حدود 35 گرم و منتشر است. لرزش دست و پوست مرطوب ديده مي شود. چه آزمونهايي را دستور مي دهيد؟</a:t>
            </a:r>
          </a:p>
          <a:p>
            <a:pPr algn="just" rtl="1">
              <a:lnSpc>
                <a:spcPct val="170000"/>
              </a:lnSpc>
              <a:buFontTx/>
              <a:buNone/>
            </a:pPr>
            <a:endParaRPr lang="en-US" sz="3600" dirty="0">
              <a:cs typeface="Mitra Bold Ma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Untitled-2"/>
          <p:cNvPicPr>
            <a:picLocks noChangeAspect="1" noChangeArrowheads="1"/>
          </p:cNvPicPr>
          <p:nvPr/>
        </p:nvPicPr>
        <p:blipFill>
          <a:blip r:embed="rId2"/>
          <a:srcRect l="8772" t="25999" r="10527" b="4823"/>
          <a:stretch>
            <a:fillRect/>
          </a:stretch>
        </p:blipFill>
        <p:spPr bwMode="auto">
          <a:xfrm>
            <a:off x="323850" y="836613"/>
            <a:ext cx="8534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9217025" cy="863600"/>
          </a:xfrm>
        </p:spPr>
        <p:txBody>
          <a:bodyPr/>
          <a:lstStyle/>
          <a:p>
            <a:pPr algn="ctr"/>
            <a:r>
              <a:rPr lang="en-US" sz="2800" b="1" i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Frequently seen adverse reactions to </a:t>
            </a:r>
            <a:r>
              <a:rPr lang="en-US" sz="2800" b="1" i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thionamide</a:t>
            </a:r>
            <a:r>
              <a:rPr lang="en-US" sz="2800" b="1" i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agents*</a:t>
            </a:r>
          </a:p>
        </p:txBody>
      </p:sp>
      <p:graphicFrame>
        <p:nvGraphicFramePr>
          <p:cNvPr id="52286" name="Group 62"/>
          <p:cNvGraphicFramePr>
            <a:graphicFrameLocks noGrp="1"/>
          </p:cNvGraphicFramePr>
          <p:nvPr>
            <p:ph type="tbl" idx="1"/>
          </p:nvPr>
        </p:nvGraphicFramePr>
        <p:xfrm>
          <a:off x="396875" y="1268413"/>
          <a:ext cx="8351838" cy="4297680"/>
        </p:xfrm>
        <a:graphic>
          <a:graphicData uri="http://schemas.openxmlformats.org/drawingml/2006/table">
            <a:tbl>
              <a:tblPr/>
              <a:tblGrid>
                <a:gridCol w="2319338"/>
                <a:gridCol w="3543300"/>
                <a:gridCol w="24892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Adverse reaction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Thionamide drug responsible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Frequency (%)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Major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Polyarthritis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Agranulocytosis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Methimazole and propylthiouracil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Propylthiouracil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Methimazole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0.37-0.4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0.1-0.35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Immunoallergic Hepatitis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Propylthiouracil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0.1-1.0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Minor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Skin reactions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Arthralgias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GI discomfort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Methimazole and propylthiouracil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Methimazole and propylthiouracil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Methimazole and propylthiouracil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4-6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83" name="Text Box 59"/>
          <p:cNvSpPr txBox="1">
            <a:spLocks noChangeArrowheads="1"/>
          </p:cNvSpPr>
          <p:nvPr/>
        </p:nvSpPr>
        <p:spPr bwMode="auto">
          <a:xfrm>
            <a:off x="433388" y="5589588"/>
            <a:ext cx="8242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Adverse reactions to </a:t>
            </a:r>
            <a:r>
              <a:rPr lang="en-US" sz="1600" b="1" dirty="0" err="1">
                <a:solidFill>
                  <a:srgbClr val="00B0F0"/>
                </a:solidFill>
                <a:latin typeface="Times New Roman" charset="0"/>
                <a:cs typeface="Times New Roman" charset="0"/>
              </a:rPr>
              <a:t>methimazole</a:t>
            </a: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 are dose related; those of </a:t>
            </a:r>
            <a:r>
              <a:rPr lang="en-US" sz="1600" b="1" dirty="0" err="1">
                <a:solidFill>
                  <a:srgbClr val="00B0F0"/>
                </a:solidFill>
                <a:latin typeface="Times New Roman" charset="0"/>
                <a:cs typeface="Times New Roman" charset="0"/>
              </a:rPr>
              <a:t>propylthiouracil</a:t>
            </a: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 are less clearly</a:t>
            </a:r>
          </a:p>
          <a:p>
            <a:pPr>
              <a:spcBef>
                <a:spcPct val="3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 related to dose</a:t>
            </a:r>
          </a:p>
          <a:p>
            <a:pPr>
              <a:spcBef>
                <a:spcPct val="3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 dirty="0" err="1">
                <a:solidFill>
                  <a:srgbClr val="00B0F0"/>
                </a:solidFill>
                <a:latin typeface="Times New Roman" charset="0"/>
                <a:cs typeface="Times New Roman" charset="0"/>
              </a:rPr>
              <a:t>Azizi</a:t>
            </a: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 F. </a:t>
            </a:r>
            <a:r>
              <a:rPr lang="en-US" sz="1600" b="1" dirty="0" err="1">
                <a:solidFill>
                  <a:srgbClr val="00B0F0"/>
                </a:solidFill>
                <a:latin typeface="Times New Roman" charset="0"/>
                <a:cs typeface="Times New Roman" charset="0"/>
              </a:rPr>
              <a:t>Exper</a:t>
            </a: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Times New Roman" charset="0"/>
                <a:cs typeface="Times New Roman" charset="0"/>
              </a:rPr>
              <a:t>Opin</a:t>
            </a: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 Drug </a:t>
            </a:r>
            <a:r>
              <a:rPr lang="en-US" sz="1600" b="1" dirty="0" err="1">
                <a:solidFill>
                  <a:srgbClr val="00B0F0"/>
                </a:solidFill>
                <a:latin typeface="Times New Roman" charset="0"/>
                <a:cs typeface="Times New Roman" charset="0"/>
              </a:rPr>
              <a:t>Saf</a:t>
            </a:r>
            <a:r>
              <a:rPr lang="en-US" sz="16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 2006; 5: 107-116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00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2287" name="Rectangle 63"/>
          <p:cNvSpPr>
            <a:spLocks noChangeArrowheads="1"/>
          </p:cNvSpPr>
          <p:nvPr/>
        </p:nvSpPr>
        <p:spPr bwMode="auto">
          <a:xfrm>
            <a:off x="6877050" y="2420938"/>
            <a:ext cx="1223963" cy="720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83" grpId="0" autoUpdateAnimBg="0"/>
      <p:bldP spid="522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1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81813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88913"/>
            <a:ext cx="8447088" cy="9144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charset="0"/>
                <a:ea typeface="MS Mincho" pitchFamily="49" charset="-128"/>
                <a:cs typeface="Times New Roman" charset="0"/>
              </a:rPr>
              <a:t>Duration of therapy with </a:t>
            </a:r>
            <a:r>
              <a:rPr lang="en-US" b="1" i="1" dirty="0" err="1">
                <a:solidFill>
                  <a:srgbClr val="7030A0"/>
                </a:solidFill>
                <a:latin typeface="Times New Roman" charset="0"/>
                <a:ea typeface="MS Mincho" pitchFamily="49" charset="-128"/>
                <a:cs typeface="Times New Roman" charset="0"/>
              </a:rPr>
              <a:t>thionamides</a:t>
            </a:r>
            <a:endParaRPr lang="en-US" b="1" i="1" dirty="0">
              <a:solidFill>
                <a:srgbClr val="7030A0"/>
              </a:solidFill>
              <a:latin typeface="Times New Roman" charset="0"/>
              <a:ea typeface="MS Mincho" pitchFamily="49" charset="-128"/>
              <a:cs typeface="Times New Roman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12875"/>
            <a:ext cx="5041900" cy="5111750"/>
          </a:xfrm>
        </p:spPr>
        <p:txBody>
          <a:bodyPr/>
          <a:lstStyle/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  <a:ea typeface="MS Mincho" pitchFamily="49" charset="-128"/>
                <a:cs typeface="Times New Roman" charset="0"/>
              </a:rPr>
              <a:t>1. Preparation for ablation </a:t>
            </a:r>
            <a:r>
              <a:rPr lang="en-US" sz="2400" b="1" dirty="0">
                <a:latin typeface="Times New Roman" charset="0"/>
                <a:ea typeface="MS Mincho" pitchFamily="49" charset="-128"/>
                <a:cs typeface="Times New Roman" charset="0"/>
              </a:rPr>
              <a:t>of the thyroid: the duration of therapy is up to the time that patient attains </a:t>
            </a:r>
            <a:r>
              <a:rPr lang="en-US" sz="2400" b="1" dirty="0" err="1">
                <a:latin typeface="Times New Roman" charset="0"/>
                <a:ea typeface="MS Mincho" pitchFamily="49" charset="-128"/>
                <a:cs typeface="Times New Roman" charset="0"/>
              </a:rPr>
              <a:t>euthyroidism</a:t>
            </a:r>
            <a:r>
              <a:rPr lang="en-US" sz="2400" b="1" dirty="0">
                <a:latin typeface="Times New Roman" charset="0"/>
                <a:ea typeface="MS Mincho" pitchFamily="49" charset="-128"/>
                <a:cs typeface="Times New Roman" charset="0"/>
              </a:rPr>
              <a:t>. </a:t>
            </a:r>
            <a:r>
              <a:rPr lang="en-US" sz="2400" b="1" dirty="0" err="1">
                <a:latin typeface="Times New Roman" charset="0"/>
                <a:ea typeface="MS Mincho" pitchFamily="49" charset="-128"/>
                <a:cs typeface="Times New Roman" charset="0"/>
              </a:rPr>
              <a:t>Methimazole</a:t>
            </a:r>
            <a:r>
              <a:rPr lang="en-US" sz="2400" b="1" dirty="0">
                <a:latin typeface="Times New Roman" charset="0"/>
                <a:ea typeface="MS Mincho" pitchFamily="49" charset="-128"/>
                <a:cs typeface="Times New Roman" charset="0"/>
              </a:rPr>
              <a:t> is the preferred agent for attaining </a:t>
            </a:r>
            <a:r>
              <a:rPr lang="en-US" sz="2400" b="1" dirty="0" err="1">
                <a:latin typeface="Times New Roman" charset="0"/>
                <a:ea typeface="MS Mincho" pitchFamily="49" charset="-128"/>
                <a:cs typeface="Times New Roman" charset="0"/>
              </a:rPr>
              <a:t>euthyroidism</a:t>
            </a:r>
            <a:r>
              <a:rPr lang="en-US" sz="2400" b="1" dirty="0">
                <a:latin typeface="Times New Roman" charset="0"/>
                <a:ea typeface="MS Mincho" pitchFamily="49" charset="-128"/>
                <a:cs typeface="Times New Roman" charset="0"/>
              </a:rPr>
              <a:t> before radioiodine therapy.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  <a:ea typeface="MS Mincho" pitchFamily="49" charset="-128"/>
                <a:cs typeface="Times New Roman" charset="0"/>
              </a:rPr>
              <a:t>2.  Treatment of diffuse toxic goiter. </a:t>
            </a:r>
          </a:p>
        </p:txBody>
      </p:sp>
      <p:pic>
        <p:nvPicPr>
          <p:cNvPr id="47108" name="Picture 4" descr="Untitled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64238" y="1628775"/>
            <a:ext cx="3013075" cy="4457700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1006</Words>
  <Application>Microsoft Office PowerPoint</Application>
  <PresentationFormat>On-screen Show (4:3)</PresentationFormat>
  <Paragraphs>191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Frequently seen adverse reactions to thionamide agents*</vt:lpstr>
      <vt:lpstr>Slide 8</vt:lpstr>
      <vt:lpstr>Duration of therapy with thionamides</vt:lpstr>
      <vt:lpstr>Factors favoring relapse of thyrotoxicosis after treatment of Graves disease with thionamides</vt:lpstr>
      <vt:lpstr>Slide 11</vt:lpstr>
      <vt:lpstr>Treatment of Hyperthyroidism in Pregnancy</vt:lpstr>
      <vt:lpstr>Slide 13</vt:lpstr>
      <vt:lpstr>Antithyroid drugs and breast-feeding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ri-f507c014-f</dc:creator>
  <cp:lastModifiedBy>ri-f507c014-f</cp:lastModifiedBy>
  <cp:revision>14</cp:revision>
  <dcterms:created xsi:type="dcterms:W3CDTF">2014-01-04T07:39:05Z</dcterms:created>
  <dcterms:modified xsi:type="dcterms:W3CDTF">2014-01-05T08:33:26Z</dcterms:modified>
</cp:coreProperties>
</file>