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9"/>
  </p:notesMasterIdLst>
  <p:sldIdLst>
    <p:sldId id="343" r:id="rId2"/>
    <p:sldId id="312" r:id="rId3"/>
    <p:sldId id="358" r:id="rId4"/>
    <p:sldId id="355" r:id="rId5"/>
    <p:sldId id="388" r:id="rId6"/>
    <p:sldId id="389" r:id="rId7"/>
    <p:sldId id="353" r:id="rId8"/>
    <p:sldId id="390" r:id="rId9"/>
    <p:sldId id="391" r:id="rId10"/>
    <p:sldId id="392" r:id="rId11"/>
    <p:sldId id="393" r:id="rId12"/>
    <p:sldId id="364" r:id="rId13"/>
    <p:sldId id="372" r:id="rId14"/>
    <p:sldId id="359" r:id="rId15"/>
    <p:sldId id="365" r:id="rId16"/>
    <p:sldId id="374" r:id="rId17"/>
    <p:sldId id="373" r:id="rId18"/>
    <p:sldId id="375" r:id="rId19"/>
    <p:sldId id="381" r:id="rId20"/>
    <p:sldId id="396" r:id="rId21"/>
    <p:sldId id="397" r:id="rId22"/>
    <p:sldId id="394" r:id="rId23"/>
    <p:sldId id="384" r:id="rId24"/>
    <p:sldId id="383" r:id="rId25"/>
    <p:sldId id="382" r:id="rId26"/>
    <p:sldId id="386" r:id="rId27"/>
    <p:sldId id="34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SIB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800" b="1" i="0" baseline="0" dirty="0" smtClean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درصد چاقی و اضافه وزن</a:t>
            </a:r>
            <a:endParaRPr lang="en-US" dirty="0">
              <a:solidFill>
                <a:srgbClr val="FF0000"/>
              </a:solidFill>
              <a:effectLst/>
              <a:cs typeface="B Nazanin" panose="00000400000000000000" pitchFamily="2" charset="-7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چاق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Sheet3!$B$2:$E$2</c:f>
              <c:strCache>
                <c:ptCount val="4"/>
                <c:pt idx="0">
                  <c:v>نوجوانان</c:v>
                </c:pt>
                <c:pt idx="1">
                  <c:v>جوانان</c:v>
                </c:pt>
                <c:pt idx="2">
                  <c:v>میانسالان</c:v>
                </c:pt>
                <c:pt idx="3">
                  <c:v>باردار</c:v>
                </c:pt>
              </c:strCache>
            </c:strRef>
          </c:cat>
          <c:val>
            <c:numRef>
              <c:f>Sheet3!$B$3:$E$3</c:f>
              <c:numCache>
                <c:formatCode>General</c:formatCode>
                <c:ptCount val="4"/>
                <c:pt idx="0">
                  <c:v>6.8</c:v>
                </c:pt>
                <c:pt idx="1">
                  <c:v>12.37</c:v>
                </c:pt>
                <c:pt idx="2">
                  <c:v>24.22</c:v>
                </c:pt>
                <c:pt idx="3">
                  <c:v>17.55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79-45BF-AD67-19E8AC0CEF5A}"/>
            </c:ext>
          </c:extLst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اضافه وزن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hueMod val="94000"/>
                    <a:satMod val="130000"/>
                    <a:lumMod val="138000"/>
                  </a:schemeClr>
                </a:gs>
                <a:gs pos="100000">
                  <a:schemeClr val="accent2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Sheet3!$B$2:$E$2</c:f>
              <c:strCache>
                <c:ptCount val="4"/>
                <c:pt idx="0">
                  <c:v>نوجوانان</c:v>
                </c:pt>
                <c:pt idx="1">
                  <c:v>جوانان</c:v>
                </c:pt>
                <c:pt idx="2">
                  <c:v>میانسالان</c:v>
                </c:pt>
                <c:pt idx="3">
                  <c:v>باردار</c:v>
                </c:pt>
              </c:strCache>
            </c:strRef>
          </c:cat>
          <c:val>
            <c:numRef>
              <c:f>Sheet3!$B$4:$E$4</c:f>
              <c:numCache>
                <c:formatCode>General</c:formatCode>
                <c:ptCount val="4"/>
                <c:pt idx="0">
                  <c:v>11.15</c:v>
                </c:pt>
                <c:pt idx="1">
                  <c:v>26.62</c:v>
                </c:pt>
                <c:pt idx="2">
                  <c:v>39.380000000000003</c:v>
                </c:pt>
                <c:pt idx="3">
                  <c:v>32.69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79-45BF-AD67-19E8AC0CEF5A}"/>
            </c:ext>
          </c:extLst>
        </c:ser>
        <c:ser>
          <c:idx val="2"/>
          <c:order val="2"/>
          <c:tx>
            <c:strRef>
              <c:f>Sheet3!$A$5</c:f>
              <c:strCache>
                <c:ptCount val="1"/>
                <c:pt idx="0">
                  <c:v>چاق و اضافه وزن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Sheet3!$B$2:$E$2</c:f>
              <c:strCache>
                <c:ptCount val="4"/>
                <c:pt idx="0">
                  <c:v>نوجوانان</c:v>
                </c:pt>
                <c:pt idx="1">
                  <c:v>جوانان</c:v>
                </c:pt>
                <c:pt idx="2">
                  <c:v>میانسالان</c:v>
                </c:pt>
                <c:pt idx="3">
                  <c:v>باردار</c:v>
                </c:pt>
              </c:strCache>
            </c:strRef>
          </c:cat>
          <c:val>
            <c:numRef>
              <c:f>Sheet3!$B$5:$E$5</c:f>
              <c:numCache>
                <c:formatCode>General</c:formatCode>
                <c:ptCount val="4"/>
                <c:pt idx="0">
                  <c:v>17.989999999999998</c:v>
                </c:pt>
                <c:pt idx="1">
                  <c:v>39</c:v>
                </c:pt>
                <c:pt idx="2">
                  <c:v>63.6</c:v>
                </c:pt>
                <c:pt idx="3">
                  <c:v>50.24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79-45BF-AD67-19E8AC0CEF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1232200"/>
        <c:axId val="301232592"/>
        <c:axId val="0"/>
      </c:bar3DChart>
      <c:catAx>
        <c:axId val="30123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301232592"/>
        <c:crosses val="autoZero"/>
        <c:auto val="1"/>
        <c:lblAlgn val="ctr"/>
        <c:lblOffset val="100"/>
        <c:noMultiLvlLbl val="0"/>
      </c:catAx>
      <c:valAx>
        <c:axId val="30123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23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36C64-42BC-46B3-8F95-B6A3312AD69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D26B9-A4A8-4C9B-BCE0-F732FA6B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2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26B9-A4A8-4C9B-BCE0-F732FA6B96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7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7713"/>
            <a:ext cx="4970462" cy="3727450"/>
          </a:xfrm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22813"/>
            <a:ext cx="4991100" cy="4471987"/>
          </a:xfrm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8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 childhood underweight and suboptimal breastfeeding are a leading risk factor in </a:t>
            </a:r>
            <a:r>
              <a:rPr lang="en-US" dirty="0" err="1" smtClean="0"/>
              <a:t>sub-saharan</a:t>
            </a:r>
            <a:r>
              <a:rPr lang="en-US" baseline="0" dirty="0" smtClean="0"/>
              <a:t> Africa, but the other forms of malnutrition have gained the sad leadership in taking people’s lives. High BMI was responsible for 3.8% of the global Disability Adjusted Life Years in 2010, a measure of ill health. Dietary factors feature highly in the top 10. Collectively, and together with physical inactivity, they account for 10% of the global DALYs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008E-6730-B144-A4B8-94DE5923A6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26B9-A4A8-4C9B-BCE0-F732FA6B96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2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26B9-A4A8-4C9B-BCE0-F732FA6B96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1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569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608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248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27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580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055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0780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7668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203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904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124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828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124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168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755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803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769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4BDC7B-D35A-459E-812D-F9DA40329204}" type="datetimeFigureOut">
              <a:rPr lang="fa-IR" smtClean="0"/>
              <a:pPr/>
              <a:t>1441/03/29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D905CB-D412-4108-8831-7AAB207F0F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0544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94" y="161181"/>
            <a:ext cx="8759793" cy="6508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028700" y="5866211"/>
            <a:ext cx="7038975" cy="210740"/>
          </a:xfrm>
          <a:prstGeom prst="rect">
            <a:avLst/>
          </a:prstGeom>
          <a:solidFill>
            <a:srgbClr val="0F16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350"/>
          </a:p>
        </p:txBody>
      </p:sp>
      <p:sp>
        <p:nvSpPr>
          <p:cNvPr id="129029" name="CuadroTexto 4"/>
          <p:cNvSpPr txBox="1">
            <a:spLocks noChangeArrowheads="1"/>
          </p:cNvSpPr>
          <p:nvPr/>
        </p:nvSpPr>
        <p:spPr bwMode="auto">
          <a:xfrm>
            <a:off x="1676400" y="472542"/>
            <a:ext cx="61900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a-IR" sz="3200" b="1" dirty="0">
                <a:solidFill>
                  <a:srgbClr val="FF0000"/>
                </a:solidFill>
                <a:latin typeface="+mj-lt"/>
                <a:ea typeface="+mj-ea"/>
                <a:cs typeface="B Titr" pitchFamily="2" charset="-78"/>
              </a:rPr>
              <a:t>شیوع </a:t>
            </a:r>
            <a:r>
              <a:rPr lang="fa-IR" sz="3200" b="1" dirty="0" smtClean="0">
                <a:solidFill>
                  <a:srgbClr val="FF0000"/>
                </a:solidFill>
                <a:latin typeface="+mj-lt"/>
                <a:ea typeface="+mj-ea"/>
                <a:cs typeface="B Titr" pitchFamily="2" charset="-78"/>
              </a:rPr>
              <a:t>چاقی در ایران </a:t>
            </a:r>
            <a:endParaRPr lang="es-ES_tradnl" sz="3200" b="1" dirty="0">
              <a:solidFill>
                <a:srgbClr val="FF0000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7588" name="Rectangle 18"/>
          <p:cNvSpPr>
            <a:spLocks noChangeArrowheads="1"/>
          </p:cNvSpPr>
          <p:nvPr/>
        </p:nvSpPr>
        <p:spPr bwMode="auto">
          <a:xfrm>
            <a:off x="2834880" y="4273154"/>
            <a:ext cx="34742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7464" y="1553543"/>
            <a:ext cx="1728192" cy="36933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29.7%</a:t>
            </a:r>
          </a:p>
        </p:txBody>
      </p:sp>
      <p:pic>
        <p:nvPicPr>
          <p:cNvPr id="67592" name="Picture 2" descr="H:\Dr. Peykari\BM_30\4(4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56" y="2480483"/>
            <a:ext cx="3206358" cy="280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3" descr="H:\Dr. Peykari\BM_30\4(4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480484"/>
            <a:ext cx="3205163" cy="280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Box 5"/>
          <p:cNvSpPr txBox="1">
            <a:spLocks noChangeArrowheads="1"/>
          </p:cNvSpPr>
          <p:nvPr/>
        </p:nvSpPr>
        <p:spPr bwMode="auto">
          <a:xfrm>
            <a:off x="6229727" y="2060968"/>
            <a:ext cx="927872" cy="3000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1350" dirty="0">
                <a:cs typeface="B Titr" panose="00000700000000000000" pitchFamily="2" charset="-78"/>
              </a:rPr>
              <a:t>مردان</a:t>
            </a:r>
            <a:endParaRPr lang="en-US" altLang="en-US" sz="1350" dirty="0">
              <a:cs typeface="B Titr" panose="00000700000000000000" pitchFamily="2" charset="-78"/>
            </a:endParaRPr>
          </a:p>
        </p:txBody>
      </p:sp>
      <p:sp>
        <p:nvSpPr>
          <p:cNvPr id="67595" name="TextBox 6"/>
          <p:cNvSpPr txBox="1">
            <a:spLocks noChangeArrowheads="1"/>
          </p:cNvSpPr>
          <p:nvPr/>
        </p:nvSpPr>
        <p:spPr bwMode="auto">
          <a:xfrm>
            <a:off x="2546747" y="2060968"/>
            <a:ext cx="809625" cy="3000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1350" dirty="0">
                <a:cs typeface="B Titr" panose="00000700000000000000" pitchFamily="2" charset="-78"/>
              </a:rPr>
              <a:t>زنان</a:t>
            </a:r>
            <a:endParaRPr lang="en-US" altLang="en-US" sz="1350" dirty="0">
              <a:cs typeface="B Titr" panose="000007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6570" y="1554966"/>
            <a:ext cx="1674186" cy="36933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15.29%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9" name="TextBox 6"/>
          <p:cNvSpPr txBox="1">
            <a:spLocks noChangeArrowheads="1"/>
          </p:cNvSpPr>
          <p:nvPr/>
        </p:nvSpPr>
        <p:spPr bwMode="auto">
          <a:xfrm>
            <a:off x="914400" y="5403334"/>
            <a:ext cx="7337509" cy="67710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1800" dirty="0">
                <a:solidFill>
                  <a:srgbClr val="FFFF00"/>
                </a:solidFill>
                <a:cs typeface="B Titr" panose="00000700000000000000" pitchFamily="2" charset="-78"/>
              </a:rPr>
              <a:t>بیش از </a:t>
            </a:r>
            <a:r>
              <a:rPr lang="fa-IR" altLang="en-US" sz="2000" b="1" dirty="0">
                <a:solidFill>
                  <a:srgbClr val="FFFF00"/>
                </a:solidFill>
                <a:cs typeface="B Titr" panose="00000700000000000000" pitchFamily="2" charset="-78"/>
              </a:rPr>
              <a:t>¼ </a:t>
            </a:r>
            <a:r>
              <a:rPr lang="fa-IR" altLang="en-US" sz="1800" dirty="0">
                <a:cs typeface="B Titr" panose="00000700000000000000" pitchFamily="2" charset="-78"/>
              </a:rPr>
              <a:t>افراد در ایران </a:t>
            </a:r>
            <a:r>
              <a:rPr lang="fa-IR" altLang="en-US" sz="1800" dirty="0">
                <a:solidFill>
                  <a:srgbClr val="FFFF00"/>
                </a:solidFill>
                <a:cs typeface="B Titr" panose="00000700000000000000" pitchFamily="2" charset="-78"/>
              </a:rPr>
              <a:t>چاق</a:t>
            </a:r>
            <a:r>
              <a:rPr lang="fa-IR" altLang="en-US" sz="1800" dirty="0">
                <a:cs typeface="B Titr" panose="00000700000000000000" pitchFamily="2" charset="-78"/>
              </a:rPr>
              <a:t> هستند و شیوع چاقی</a:t>
            </a:r>
            <a:r>
              <a:rPr lang="fa-IR" altLang="en-US" sz="18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altLang="en-US" sz="1800" dirty="0">
                <a:cs typeface="B Titr" panose="00000700000000000000" pitchFamily="2" charset="-78"/>
              </a:rPr>
              <a:t>به وضوح </a:t>
            </a:r>
            <a:r>
              <a:rPr lang="fa-IR" altLang="en-US" sz="1800" dirty="0">
                <a:solidFill>
                  <a:srgbClr val="FFFF00"/>
                </a:solidFill>
                <a:cs typeface="B Titr" panose="00000700000000000000" pitchFamily="2" charset="-78"/>
              </a:rPr>
              <a:t>در زنان بیشتر </a:t>
            </a:r>
            <a:r>
              <a:rPr lang="fa-IR" altLang="en-US" sz="1800" dirty="0">
                <a:cs typeface="B Titr" panose="00000700000000000000" pitchFamily="2" charset="-78"/>
              </a:rPr>
              <a:t>از مردان است.</a:t>
            </a:r>
            <a:endParaRPr lang="en-US" altLang="en-US" sz="1800" dirty="0">
              <a:cs typeface="B Titr" panose="00000700000000000000" pitchFamily="2" charset="-78"/>
            </a:endParaRPr>
          </a:p>
        </p:txBody>
      </p:sp>
      <p:sp>
        <p:nvSpPr>
          <p:cNvPr id="67601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6D25A1-33C9-46EB-88AE-B6BDD16649D8}" type="slidenum">
              <a:rPr lang="es-ES" altLang="en-US" sz="105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s-ES" altLang="en-US" sz="1050"/>
          </a:p>
        </p:txBody>
      </p:sp>
    </p:spTree>
    <p:extLst>
      <p:ext uri="{BB962C8B-B14F-4D97-AF65-F5344CB8AC3E}">
        <p14:creationId xmlns:p14="http://schemas.microsoft.com/office/powerpoint/2010/main" val="18380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1597805"/>
            <a:ext cx="838200" cy="528931"/>
          </a:xfrm>
        </p:spPr>
        <p:txBody>
          <a:bodyPr>
            <a:noAutofit/>
          </a:bodyPr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</a:rPr>
              <a:t>روستا</a:t>
            </a:r>
            <a:endParaRPr lang="en-US" sz="1600" b="1" dirty="0">
              <a:cs typeface="2 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2" y="2174692"/>
            <a:ext cx="8202344" cy="3658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0892" y="1677605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2  Titr" panose="00000700000000000000" pitchFamily="2" charset="-78"/>
              </a:rPr>
              <a:t>شهر</a:t>
            </a:r>
            <a:endParaRPr lang="en-US" b="1" dirty="0">
              <a:cs typeface="2 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759" y="1276428"/>
            <a:ext cx="1728192" cy="36933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a-I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24/06%</a:t>
            </a: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9604" y="1180517"/>
            <a:ext cx="1728192" cy="40011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a-I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19/5</a:t>
            </a:r>
            <a:r>
              <a:rPr lang="fa-I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%</a:t>
            </a: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0892" y="378164"/>
            <a:ext cx="3471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2400" b="1" dirty="0">
                <a:solidFill>
                  <a:srgbClr val="FFFF00"/>
                </a:solidFill>
                <a:cs typeface="B Titr" pitchFamily="2" charset="-78"/>
              </a:rPr>
              <a:t>شیوع چاقی در ایران </a:t>
            </a:r>
            <a:endParaRPr lang="fa-IR" sz="2400" b="1" dirty="0" smtClean="0">
              <a:solidFill>
                <a:srgbClr val="FFFF00"/>
              </a:solidFill>
              <a:cs typeface="B Titr" pitchFamily="2" charset="-78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cs typeface="B Titr" pitchFamily="2" charset="-78"/>
              </a:rPr>
              <a:t>STEPS- 1396</a:t>
            </a:r>
            <a:endParaRPr lang="es-ES_tradnl" sz="2400" b="1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06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65432"/>
            <a:ext cx="8458200" cy="380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18"/>
          <p:cNvSpPr>
            <a:spLocks noChangeArrowheads="1"/>
          </p:cNvSpPr>
          <p:nvPr/>
        </p:nvSpPr>
        <p:spPr bwMode="auto">
          <a:xfrm>
            <a:off x="2834880" y="4273154"/>
            <a:ext cx="34742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52740" y="601265"/>
            <a:ext cx="7438524" cy="460773"/>
          </a:xfrm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fa-IR" altLang="en-US" sz="2400" b="1" dirty="0">
                <a:solidFill>
                  <a:srgbClr val="FFFF00"/>
                </a:solidFill>
                <a:cs typeface="2  Titr" panose="00000700000000000000" pitchFamily="2" charset="-78"/>
              </a:rPr>
              <a:t>شیوع فعالیت فیزیکی کم در سطح ملی(براساس </a:t>
            </a:r>
            <a:r>
              <a:rPr lang="en-US" altLang="en-US" sz="2400" b="1" dirty="0">
                <a:solidFill>
                  <a:srgbClr val="FFFF00"/>
                </a:solidFill>
                <a:cs typeface="2  Titr" panose="00000700000000000000" pitchFamily="2" charset="-78"/>
              </a:rPr>
              <a:t> MET</a:t>
            </a:r>
            <a:r>
              <a:rPr lang="fa-IR" altLang="en-US" sz="2400" b="1" dirty="0">
                <a:solidFill>
                  <a:srgbClr val="FFFF00"/>
                </a:solidFill>
                <a:cs typeface="2  Titr" panose="00000700000000000000" pitchFamily="2" charset="-78"/>
              </a:rPr>
              <a:t>کمتر از 600</a:t>
            </a:r>
            <a:r>
              <a:rPr lang="fa-IR" altLang="en-US" sz="2400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)</a:t>
            </a:r>
            <a:r>
              <a:rPr lang="en-US" altLang="en-US" sz="2400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/>
            </a:r>
            <a:br>
              <a:rPr lang="en-US" altLang="en-US" sz="2400" b="1" dirty="0" smtClean="0">
                <a:solidFill>
                  <a:srgbClr val="FFFF00"/>
                </a:solidFill>
                <a:cs typeface="2  Titr" panose="00000700000000000000" pitchFamily="2" charset="-78"/>
              </a:rPr>
            </a:br>
            <a:r>
              <a:rPr lang="en-US" altLang="en-US" sz="2400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STEPS-1396</a:t>
            </a:r>
            <a:endParaRPr lang="fa-IR" sz="54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3778" y="1862827"/>
            <a:ext cx="1728192" cy="36933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64%</a:t>
            </a: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868592" y="2402681"/>
            <a:ext cx="701278" cy="3000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1350" dirty="0">
                <a:solidFill>
                  <a:schemeClr val="bg1"/>
                </a:solidFill>
                <a:cs typeface="B Titr" panose="00000700000000000000" pitchFamily="2" charset="-78"/>
              </a:rPr>
              <a:t>مردان</a:t>
            </a:r>
            <a:endParaRPr lang="en-US" altLang="en-US" sz="135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8617" name="TextBox 6"/>
          <p:cNvSpPr txBox="1">
            <a:spLocks noChangeArrowheads="1"/>
          </p:cNvSpPr>
          <p:nvPr/>
        </p:nvSpPr>
        <p:spPr bwMode="auto">
          <a:xfrm>
            <a:off x="2897981" y="2402681"/>
            <a:ext cx="809625" cy="3000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1350" dirty="0">
                <a:solidFill>
                  <a:schemeClr val="bg1"/>
                </a:solidFill>
                <a:cs typeface="B Titr" panose="00000700000000000000" pitchFamily="2" charset="-78"/>
              </a:rPr>
              <a:t>زنان</a:t>
            </a:r>
            <a:endParaRPr lang="en-US" altLang="en-US" sz="135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6096" y="1862827"/>
            <a:ext cx="1674186" cy="36933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47%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21" name="TextBox 6"/>
          <p:cNvSpPr txBox="1">
            <a:spLocks noChangeArrowheads="1"/>
          </p:cNvSpPr>
          <p:nvPr/>
        </p:nvSpPr>
        <p:spPr bwMode="auto">
          <a:xfrm>
            <a:off x="457200" y="6191135"/>
            <a:ext cx="8229600" cy="36933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1800" dirty="0">
                <a:cs typeface="B Titr" panose="00000700000000000000" pitchFamily="2" charset="-78"/>
              </a:rPr>
              <a:t>شیوع فعالیت فیزیکی کم در ایران 57% است و میزان آن </a:t>
            </a:r>
            <a:r>
              <a:rPr lang="fa-IR" altLang="en-US" sz="1800" dirty="0">
                <a:solidFill>
                  <a:srgbClr val="FFFF00"/>
                </a:solidFill>
                <a:cs typeface="B Titr" panose="00000700000000000000" pitchFamily="2" charset="-78"/>
              </a:rPr>
              <a:t>در زنان بیش از مردان است.</a:t>
            </a:r>
            <a:endParaRPr lang="en-US" altLang="en-US" sz="18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8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5" y="457200"/>
            <a:ext cx="6486525" cy="580608"/>
          </a:xfrm>
        </p:spPr>
        <p:txBody>
          <a:bodyPr>
            <a:noAutofit/>
          </a:bodyPr>
          <a:lstStyle/>
          <a:p>
            <a:pPr algn="ctr"/>
            <a:r>
              <a:rPr lang="fa-IR" sz="3200" b="0" dirty="0" smtClean="0">
                <a:solidFill>
                  <a:srgbClr val="FFFF00"/>
                </a:solidFill>
                <a:latin typeface="Calibri" pitchFamily="34" charset="0"/>
                <a:cs typeface="2  Titr" panose="00000700000000000000" pitchFamily="2" charset="-78"/>
              </a:rPr>
              <a:t>چاقی پنجمین علت خطر مرگ در جهان        </a:t>
            </a:r>
            <a:endParaRPr lang="en-US" sz="32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6" name="Picture 2" descr="Fig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94" y="1600200"/>
            <a:ext cx="8382000" cy="468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5726907"/>
            <a:ext cx="4000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FE3A27-34EF-4448-B09E-2BD667C40B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0274" y="2514600"/>
            <a:ext cx="571500" cy="1143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Left Arrow 3"/>
          <p:cNvSpPr/>
          <p:nvPr/>
        </p:nvSpPr>
        <p:spPr>
          <a:xfrm>
            <a:off x="4572000" y="2571750"/>
            <a:ext cx="1066800" cy="5715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  <a:latin typeface="Tahoma" pitchFamily="34" charset="0"/>
              </a:rPr>
              <a:t>Proportion of disease </a:t>
            </a:r>
            <a:r>
              <a:rPr lang="en-GB" sz="2400" b="1" dirty="0" smtClean="0">
                <a:solidFill>
                  <a:srgbClr val="FFFF00"/>
                </a:solidFill>
                <a:latin typeface="Tahoma" pitchFamily="34" charset="0"/>
              </a:rPr>
              <a:t>due </a:t>
            </a:r>
            <a:r>
              <a:rPr lang="en-GB" sz="2400" b="1" dirty="0">
                <a:solidFill>
                  <a:srgbClr val="FFFF00"/>
                </a:solidFill>
                <a:latin typeface="Tahoma" pitchFamily="34" charset="0"/>
              </a:rPr>
              <a:t>to excess body weight</a:t>
            </a:r>
            <a:endParaRPr lang="en-US" sz="24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509368"/>
              </p:ext>
            </p:extLst>
          </p:nvPr>
        </p:nvGraphicFramePr>
        <p:xfrm>
          <a:off x="533400" y="868362"/>
          <a:ext cx="8229600" cy="54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69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cs typeface="2  Titr" panose="00000700000000000000" pitchFamily="2" charset="-78"/>
                        </a:rPr>
                        <a:t>Diseases</a:t>
                      </a:r>
                      <a:endParaRPr lang="en-US" sz="2800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2  Titr" panose="00000700000000000000" pitchFamily="2" charset="-78"/>
                        </a:rPr>
                        <a:t>%</a:t>
                      </a:r>
                      <a:endParaRPr lang="en-US" sz="2400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76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solidFill>
                            <a:schemeClr val="bg1"/>
                          </a:solidFill>
                          <a:cs typeface="2  Titr" panose="00000700000000000000" pitchFamily="2" charset="-78"/>
                        </a:rPr>
                        <a:t>Type II diabetes</a:t>
                      </a:r>
                      <a:endParaRPr lang="en-US" sz="2400" dirty="0">
                        <a:solidFill>
                          <a:schemeClr val="bg1"/>
                        </a:solidFill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cs typeface="2  Titr" panose="00000700000000000000" pitchFamily="2" charset="-78"/>
                        </a:rPr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076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solidFill>
                            <a:schemeClr val="bg1"/>
                          </a:solidFill>
                          <a:cs typeface="2  Titr" panose="00000700000000000000" pitchFamily="2" charset="-78"/>
                        </a:rPr>
                        <a:t>Ischaemic heart disease</a:t>
                      </a:r>
                      <a:endParaRPr lang="en-US" sz="2400" dirty="0">
                        <a:solidFill>
                          <a:schemeClr val="bg1"/>
                        </a:solidFill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cs typeface="2  Titr" panose="00000700000000000000" pitchFamily="2" charset="-78"/>
                        </a:rPr>
                        <a:t>21%</a:t>
                      </a:r>
                      <a:endParaRPr lang="en-US" sz="2400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076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solidFill>
                            <a:schemeClr val="bg1"/>
                          </a:solidFill>
                          <a:cs typeface="2  Titr" panose="00000700000000000000" pitchFamily="2" charset="-78"/>
                        </a:rPr>
                        <a:t>Hypertension</a:t>
                      </a:r>
                      <a:endParaRPr lang="en-US" sz="2400" dirty="0">
                        <a:solidFill>
                          <a:schemeClr val="bg1"/>
                        </a:solidFill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cs typeface="2  Titr" panose="00000700000000000000" pitchFamily="2" charset="-78"/>
                        </a:rPr>
                        <a:t>39%</a:t>
                      </a:r>
                      <a:endParaRPr lang="en-US" sz="2400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076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solidFill>
                            <a:schemeClr val="bg1"/>
                          </a:solidFill>
                          <a:cs typeface="2  Titr" panose="00000700000000000000" pitchFamily="2" charset="-78"/>
                        </a:rPr>
                        <a:t>Ischaemic stroke</a:t>
                      </a:r>
                      <a:endParaRPr lang="en-US" sz="2400" dirty="0">
                        <a:solidFill>
                          <a:schemeClr val="bg1"/>
                        </a:solidFill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cs typeface="2  Titr" panose="00000700000000000000" pitchFamily="2" charset="-78"/>
                        </a:rPr>
                        <a:t>23%</a:t>
                      </a:r>
                      <a:endParaRPr lang="en-US" sz="2400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8076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solidFill>
                            <a:schemeClr val="bg1"/>
                          </a:solidFill>
                          <a:cs typeface="2  Titr" panose="00000700000000000000" pitchFamily="2" charset="-78"/>
                        </a:rPr>
                        <a:t>Endometrial cancer</a:t>
                      </a:r>
                      <a:endParaRPr lang="en-US" sz="2400" dirty="0">
                        <a:solidFill>
                          <a:schemeClr val="bg1"/>
                        </a:solidFill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cs typeface="2  Titr" panose="00000700000000000000" pitchFamily="2" charset="-78"/>
                        </a:rPr>
                        <a:t>32%</a:t>
                      </a:r>
                      <a:endParaRPr lang="en-US" sz="2400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8076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solidFill>
                            <a:schemeClr val="bg1"/>
                          </a:solidFill>
                          <a:cs typeface="2  Titr" panose="00000700000000000000" pitchFamily="2" charset="-78"/>
                        </a:rPr>
                        <a:t>Colon cancer</a:t>
                      </a:r>
                      <a:endParaRPr lang="en-US" sz="2400" dirty="0">
                        <a:solidFill>
                          <a:schemeClr val="bg1"/>
                        </a:solidFill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cs typeface="2  Titr" panose="00000700000000000000" pitchFamily="2" charset="-78"/>
                        </a:rPr>
                        <a:t>12%</a:t>
                      </a:r>
                      <a:endParaRPr lang="en-US" sz="2400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076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solidFill>
                            <a:schemeClr val="bg1"/>
                          </a:solidFill>
                          <a:cs typeface="2  Titr" panose="00000700000000000000" pitchFamily="2" charset="-78"/>
                        </a:rPr>
                        <a:t>Postmenopausal breast cancer</a:t>
                      </a:r>
                      <a:endParaRPr lang="en-US" sz="2400" dirty="0">
                        <a:solidFill>
                          <a:schemeClr val="bg1"/>
                        </a:solidFill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cs typeface="2  Titr" panose="00000700000000000000" pitchFamily="2" charset="-78"/>
                        </a:rPr>
                        <a:t>8%</a:t>
                      </a:r>
                      <a:endParaRPr lang="en-US" sz="2400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8076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solidFill>
                            <a:schemeClr val="bg1"/>
                          </a:solidFill>
                          <a:cs typeface="2  Titr" panose="00000700000000000000" pitchFamily="2" charset="-78"/>
                        </a:rPr>
                        <a:t>Osteoarthritis</a:t>
                      </a:r>
                      <a:endParaRPr lang="en-US" sz="2400" dirty="0">
                        <a:solidFill>
                          <a:schemeClr val="bg1"/>
                        </a:solidFill>
                        <a:cs typeface="2 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cs typeface="2  Titr" panose="00000700000000000000" pitchFamily="2" charset="-78"/>
                        </a:rPr>
                        <a:t>13%</a:t>
                      </a:r>
                      <a:endParaRPr lang="en-US" sz="2400" b="1" dirty="0">
                        <a:cs typeface="2 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6481774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200" dirty="0" smtClean="0">
                <a:solidFill>
                  <a:srgbClr val="FFFF00"/>
                </a:solidFill>
              </a:rPr>
              <a:t>Global </a:t>
            </a:r>
            <a:r>
              <a:rPr lang="en-GB" altLang="en-US" sz="1200" dirty="0">
                <a:solidFill>
                  <a:srgbClr val="FFFF00"/>
                </a:solidFill>
              </a:rPr>
              <a:t>and regional burden of disease attributable to selected major risk </a:t>
            </a:r>
            <a:r>
              <a:rPr lang="en-GB" altLang="en-US" sz="1000" dirty="0" smtClean="0">
                <a:solidFill>
                  <a:srgbClr val="FFFF00"/>
                </a:solidFill>
              </a:rPr>
              <a:t>factors , WHO 2004</a:t>
            </a:r>
          </a:p>
        </p:txBody>
      </p:sp>
    </p:spTree>
    <p:extLst>
      <p:ext uri="{BB962C8B-B14F-4D97-AF65-F5344CB8AC3E}">
        <p14:creationId xmlns:p14="http://schemas.microsoft.com/office/powerpoint/2010/main" val="742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152" y="221797"/>
            <a:ext cx="7695127" cy="857250"/>
          </a:xfrm>
        </p:spPr>
        <p:txBody>
          <a:bodyPr>
            <a:noAutofit/>
          </a:bodyPr>
          <a:lstStyle/>
          <a:p>
            <a:pPr algn="ctr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اهداف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سازمان </a:t>
            </a: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جهانی بهداشت </a:t>
            </a:r>
            <a:b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</a:b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در راستای پیشگیری و کنترل بیماری‌های غیرواگیر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5" descr="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66929"/>
            <a:ext cx="7238999" cy="516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 descr="action-plan1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32940">
            <a:off x="7797662" y="4377706"/>
            <a:ext cx="1113235" cy="157519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66800" y="5029200"/>
            <a:ext cx="1524000" cy="4362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232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29446" y="66306"/>
            <a:ext cx="7688180" cy="594122"/>
          </a:xfrm>
        </p:spPr>
        <p:txBody>
          <a:bodyPr>
            <a:normAutofit fontScale="90000"/>
          </a:bodyPr>
          <a:lstStyle/>
          <a:p>
            <a:r>
              <a:rPr lang="fa-IR" altLang="en-US" sz="1650" b="1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altLang="en-US" sz="1650" b="1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altLang="en-US" dirty="0">
                <a:cs typeface="B Titr" panose="00000700000000000000" pitchFamily="2" charset="-78"/>
              </a:rPr>
              <a:t> </a:t>
            </a:r>
            <a:r>
              <a:rPr lang="fa-IR" altLang="en-US" sz="3100" dirty="0">
                <a:solidFill>
                  <a:srgbClr val="FFFF00"/>
                </a:solidFill>
                <a:cs typeface="2  Titr" panose="00000700000000000000" pitchFamily="2" charset="-78"/>
              </a:rPr>
              <a:t>اهداف سند ملی پیشگیری و کنترل بیماری‌های غیرواگیر</a:t>
            </a:r>
            <a:endParaRPr lang="en-US" altLang="en-US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>
          <a:xfrm>
            <a:off x="304801" y="1066800"/>
            <a:ext cx="6961380" cy="5486400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الف) اهداف مشابه با اهداف سازمان جهانی بهداشت: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هدف 1: </a:t>
            </a:r>
            <a:r>
              <a:rPr lang="fa-I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کاهش در خطر مرگ زودرس ناشی از بیماری های قلبی عروقی، سرطان، دیابت بیماری‌های مزمن ریوی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هدف 2: </a:t>
            </a: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حداقل </a:t>
            </a:r>
            <a:r>
              <a:rPr lang="fa-I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کاهش نسبی در مصرف الکل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هدف 4: </a:t>
            </a:r>
            <a:r>
              <a:rPr lang="fa-I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کاهش نسبی در متوسط مصرف نمک در جامعه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هدف 5: </a:t>
            </a:r>
            <a:r>
              <a:rPr lang="fa-I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fa-I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کاهش نسبی در شیوع مصرف دخانیات در افراد بالاتر از 15 سال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هدف 6: </a:t>
            </a:r>
            <a:r>
              <a:rPr lang="fa-I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fa-I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کاهش نسبی در شیوع فشار خون بالا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هدف 7: </a:t>
            </a:r>
            <a:r>
              <a:rPr lang="fa-I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ثابت نگهداشتن </a:t>
            </a:r>
            <a:r>
              <a:rPr lang="fa-I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میزان بیماری دیابت و چاقی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هدف 9: </a:t>
            </a:r>
            <a:r>
              <a:rPr lang="fa-I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دسترسی به تکنولوژی‌ها و داروهای اساسی قابل فراهمی شامل داروهای ژنریک مورد نیاز برای درمان بیماری‌های غیرواگیر در بخش‌های خصوصی و دولتی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26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515351" y="5406629"/>
            <a:ext cx="628649" cy="5757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BC7ED4-D0D2-4E12-90D1-F51485221C8B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11268" name="Slide Number Placeholder 3"/>
          <p:cNvSpPr txBox="1">
            <a:spLocks/>
          </p:cNvSpPr>
          <p:nvPr/>
        </p:nvSpPr>
        <p:spPr bwMode="auto">
          <a:xfrm>
            <a:off x="1657350" y="5269707"/>
            <a:ext cx="5715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5" rIns="68570" bIns="3428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898989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24753" y="4335706"/>
            <a:ext cx="4827780" cy="5163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324" y="2598396"/>
            <a:ext cx="1400175" cy="199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0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3152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fa-IR" altLang="en-US" sz="1800" b="1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altLang="en-US" sz="1800" b="1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altLang="en-US" sz="3100" b="1" dirty="0">
                <a:solidFill>
                  <a:srgbClr val="C00000"/>
                </a:solidFill>
                <a:cs typeface="2  Titr" panose="00000700000000000000" pitchFamily="2" charset="-78"/>
              </a:rPr>
              <a:t> </a:t>
            </a:r>
            <a:r>
              <a:rPr lang="fa-IR" altLang="en-US" sz="3100" dirty="0">
                <a:solidFill>
                  <a:srgbClr val="FFFF00"/>
                </a:solidFill>
                <a:cs typeface="2  Titr" panose="00000700000000000000" pitchFamily="2" charset="-78"/>
              </a:rPr>
              <a:t>اهداف سند ملی پیشگیری و کنترل بیماری‌های غیرواگیر</a:t>
            </a:r>
            <a:endParaRPr lang="en-US" altLang="en-US" sz="31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382000" cy="57149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ب) اهداف متفاوت با اهداف سازمان جهانی بهداشت:</a:t>
            </a:r>
          </a:p>
          <a:p>
            <a:pPr marL="0" indent="0" algn="just" rtl="1">
              <a:buNone/>
              <a:defRPr/>
            </a:pPr>
            <a:r>
              <a:rPr lang="fa-I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3: </a:t>
            </a:r>
            <a:r>
              <a:rPr lang="fa-I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fa-I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(10%)کاهش نسبی در شیوع فعالیت بدنی ناکافی</a:t>
            </a:r>
          </a:p>
          <a:p>
            <a:pPr marL="0" indent="0" algn="just" rtl="1">
              <a:buNone/>
              <a:defRPr/>
            </a:pP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هدف </a:t>
            </a: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8: </a:t>
            </a: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دریافت دارو و مشاوره (از جمله کنترل قند خون) توسط حداقل </a:t>
            </a:r>
            <a:r>
              <a:rPr lang="fa-I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(50%)</a:t>
            </a:r>
          </a:p>
          <a:p>
            <a:pPr marL="0" indent="0" algn="just" rtl="1">
              <a:buNone/>
              <a:defRPr/>
            </a:pP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از افراد واجد شرایط برای پیشگیری از حمله های قلبی و سکته </a:t>
            </a:r>
            <a:r>
              <a:rPr lang="fa-I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مغزی</a:t>
            </a:r>
            <a:endParaRPr lang="fa-I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1">
              <a:buNone/>
              <a:defRPr/>
            </a:pPr>
            <a:r>
              <a:rPr lang="fa-I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اهداف اختصاصی ایران</a:t>
            </a:r>
          </a:p>
          <a:p>
            <a:pPr marL="0" indent="0" algn="just" rtl="1"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هدف 10: </a:t>
            </a:r>
            <a:r>
              <a:rPr lang="fa-I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 صفر رساندن </a:t>
            </a: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میزان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 Fatty Acid</a:t>
            </a:r>
            <a:r>
              <a:rPr lang="fa-I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روغن های خوراکی</a:t>
            </a:r>
          </a:p>
          <a:p>
            <a:pPr marL="0" indent="0" algn="just" rtl="1">
              <a:buNone/>
              <a:defRPr/>
            </a:pP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محصولات غذایی</a:t>
            </a:r>
          </a:p>
          <a:p>
            <a:pPr marL="0" indent="0" algn="just" rtl="1"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هدف 11: </a:t>
            </a:r>
            <a:r>
              <a:rPr lang="fa-I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کاهش نسبی در میزان مرگ و میر ناشی از سوانح و حوادث ترافیکی</a:t>
            </a:r>
          </a:p>
          <a:p>
            <a:pPr marL="0" indent="0" algn="just" rtl="1"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هدف 12: </a:t>
            </a:r>
            <a:r>
              <a:rPr lang="fa-I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کاهش نسبی در میزان مرگ و میر ناشی از مصرف مواد مخدر</a:t>
            </a:r>
          </a:p>
          <a:p>
            <a:pPr marL="0" indent="0" algn="just" rtl="1">
              <a:buNone/>
              <a:defRPr/>
            </a:pP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هدف 13: </a:t>
            </a:r>
            <a:r>
              <a:rPr lang="fa-I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fa-I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افزایش دسترسی به درمان بیماری های روانی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38" indent="-257138" algn="just" rtl="1">
              <a:buFont typeface="Wingdings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257138" indent="-257138" algn="just">
              <a:buFont typeface="Wingdings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</a:endParaRPr>
          </a:p>
          <a:p>
            <a:pPr marL="257138" indent="-257138" algn="just">
              <a:defRPr/>
            </a:pPr>
            <a:endParaRPr lang="en-US" sz="1500" dirty="0">
              <a:solidFill>
                <a:srgbClr val="002060"/>
              </a:solidFill>
              <a:cs typeface="B Yagut" pitchFamily="2" charset="-78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710672" y="1066800"/>
            <a:ext cx="7417855" cy="762000"/>
          </a:xfrm>
          <a:custGeom>
            <a:avLst/>
            <a:gdLst>
              <a:gd name="connsiteX0" fmla="*/ 5820481 w 6503455"/>
              <a:gd name="connsiteY0" fmla="*/ 259567 h 464284"/>
              <a:gd name="connsiteX1" fmla="*/ 5806833 w 6503455"/>
              <a:gd name="connsiteY1" fmla="*/ 68498 h 464284"/>
              <a:gd name="connsiteX2" fmla="*/ 238547 w 6503455"/>
              <a:gd name="connsiteY2" fmla="*/ 27555 h 464284"/>
              <a:gd name="connsiteX3" fmla="*/ 1521436 w 6503455"/>
              <a:gd name="connsiteY3" fmla="*/ 464284 h 464284"/>
              <a:gd name="connsiteX4" fmla="*/ 6066141 w 6503455"/>
              <a:gd name="connsiteY4" fmla="*/ 273215 h 464284"/>
              <a:gd name="connsiteX5" fmla="*/ 6066141 w 6503455"/>
              <a:gd name="connsiteY5" fmla="*/ 245919 h 46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3455" h="464284">
                <a:moveTo>
                  <a:pt x="5820481" y="259567"/>
                </a:moveTo>
                <a:cubicBezTo>
                  <a:pt x="6278818" y="183367"/>
                  <a:pt x="6737155" y="107167"/>
                  <a:pt x="5806833" y="68498"/>
                </a:cubicBezTo>
                <a:cubicBezTo>
                  <a:pt x="4876511" y="29829"/>
                  <a:pt x="952780" y="-38409"/>
                  <a:pt x="238547" y="27555"/>
                </a:cubicBezTo>
                <a:cubicBezTo>
                  <a:pt x="-475686" y="93519"/>
                  <a:pt x="550170" y="423341"/>
                  <a:pt x="1521436" y="464284"/>
                </a:cubicBezTo>
                <a:lnTo>
                  <a:pt x="6066141" y="273215"/>
                </a:lnTo>
                <a:cubicBezTo>
                  <a:pt x="6823592" y="236821"/>
                  <a:pt x="6444866" y="241370"/>
                  <a:pt x="6066141" y="24591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1304"/>
            <a:ext cx="8382000" cy="6324600"/>
          </a:xfrm>
          <a:ln>
            <a:solidFill>
              <a:srgbClr val="FF0000"/>
            </a:solidFill>
          </a:ln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fa-IR" b="1" dirty="0" smtClean="0"/>
              <a:t> </a:t>
            </a:r>
            <a:r>
              <a:rPr lang="fa-IR" sz="7000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اهداف </a:t>
            </a:r>
            <a:r>
              <a:rPr lang="fa-IR" sz="7000" b="1" dirty="0">
                <a:solidFill>
                  <a:srgbClr val="FFFF00"/>
                </a:solidFill>
                <a:cs typeface="2  Titr" panose="00000700000000000000" pitchFamily="2" charset="-78"/>
              </a:rPr>
              <a:t>راهبردی سند ملی تغذیه و امنیت غذایی :تا سال </a:t>
            </a:r>
            <a:r>
              <a:rPr lang="fa-IR" sz="7000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1404</a:t>
            </a:r>
          </a:p>
          <a:p>
            <a:pPr marL="0" indent="0">
              <a:buNone/>
            </a:pPr>
            <a:endParaRPr lang="fa-IR" b="1" dirty="0"/>
          </a:p>
          <a:p>
            <a:pPr marL="0" indent="0">
              <a:buNone/>
            </a:pPr>
            <a:endParaRPr lang="en-US" dirty="0"/>
          </a:p>
          <a:p>
            <a:pPr marL="514350" lvl="0" indent="-514350" algn="r" rtl="1">
              <a:buClr>
                <a:srgbClr val="FFFF00"/>
              </a:buClr>
              <a:buFont typeface="+mj-lt"/>
              <a:buAutoNum type="arabicPeriod"/>
            </a:pPr>
            <a:r>
              <a:rPr lang="fa-IR" sz="4000" dirty="0">
                <a:solidFill>
                  <a:schemeClr val="bg1"/>
                </a:solidFill>
              </a:rPr>
              <a:t>افزایش درصد مصرف (میوه، سبزی، حبوبات و  لبنیات) خا نوارها منطبق با سبد مطلوب غذایی با توزیع عادلانه در </a:t>
            </a:r>
            <a:r>
              <a:rPr lang="fa-IR" sz="4000" dirty="0" err="1">
                <a:solidFill>
                  <a:schemeClr val="bg1"/>
                </a:solidFill>
              </a:rPr>
              <a:t>دهک‌های</a:t>
            </a:r>
            <a:r>
              <a:rPr lang="fa-IR" sz="4000" dirty="0">
                <a:solidFill>
                  <a:schemeClr val="bg1"/>
                </a:solidFill>
              </a:rPr>
              <a:t> درآمدی براساس الگوی مصرف ایرانیان به میزان 10درصد  </a:t>
            </a:r>
            <a:endParaRPr lang="en-US" sz="4000" dirty="0">
              <a:solidFill>
                <a:schemeClr val="bg1"/>
              </a:solidFill>
            </a:endParaRPr>
          </a:p>
          <a:p>
            <a:pPr marL="514350" lvl="0" indent="-514350" algn="r" rtl="1">
              <a:buClr>
                <a:srgbClr val="FFFF00"/>
              </a:buClr>
              <a:buFont typeface="+mj-lt"/>
              <a:buAutoNum type="arabicPeriod"/>
            </a:pPr>
            <a:r>
              <a:rPr lang="fa-IR" sz="4000" dirty="0">
                <a:solidFill>
                  <a:schemeClr val="bg1"/>
                </a:solidFill>
              </a:rPr>
              <a:t>افزایش میانگین دریافت روزانه میوه ها، </a:t>
            </a:r>
            <a:r>
              <a:rPr lang="fa-IR" sz="4000" dirty="0" err="1">
                <a:solidFill>
                  <a:schemeClr val="bg1"/>
                </a:solidFill>
              </a:rPr>
              <a:t>سبزي‌ها</a:t>
            </a:r>
            <a:r>
              <a:rPr lang="fa-IR" sz="4000" dirty="0">
                <a:solidFill>
                  <a:schemeClr val="bg1"/>
                </a:solidFill>
              </a:rPr>
              <a:t>، حبوبات، </a:t>
            </a:r>
            <a:r>
              <a:rPr lang="fa-IR" sz="4000" dirty="0" err="1">
                <a:solidFill>
                  <a:schemeClr val="bg1"/>
                </a:solidFill>
              </a:rPr>
              <a:t>شير</a:t>
            </a:r>
            <a:r>
              <a:rPr lang="fa-IR" sz="4000" dirty="0">
                <a:solidFill>
                  <a:schemeClr val="bg1"/>
                </a:solidFill>
              </a:rPr>
              <a:t> و لبنیات </a:t>
            </a:r>
            <a:r>
              <a:rPr lang="fa-IR" sz="4000" dirty="0" err="1">
                <a:solidFill>
                  <a:schemeClr val="bg1"/>
                </a:solidFill>
              </a:rPr>
              <a:t>خانوارها</a:t>
            </a:r>
            <a:r>
              <a:rPr lang="fa-IR" sz="4000" dirty="0">
                <a:solidFill>
                  <a:schemeClr val="bg1"/>
                </a:solidFill>
              </a:rPr>
              <a:t> با توزیع عادلانه در </a:t>
            </a:r>
            <a:r>
              <a:rPr lang="fa-IR" sz="4000" dirty="0" err="1">
                <a:solidFill>
                  <a:schemeClr val="bg1"/>
                </a:solidFill>
              </a:rPr>
              <a:t>دهک‌های</a:t>
            </a:r>
            <a:r>
              <a:rPr lang="fa-IR" sz="4000" dirty="0">
                <a:solidFill>
                  <a:schemeClr val="bg1"/>
                </a:solidFill>
              </a:rPr>
              <a:t> درآمدی براساس الگوی مصرف ایرانیان به میزان 10 درصد سال پايه (بر اساس سبد مطلوب غذایی سال 1391)</a:t>
            </a:r>
            <a:endParaRPr lang="en-US" sz="4000" dirty="0">
              <a:solidFill>
                <a:schemeClr val="bg1"/>
              </a:solidFill>
            </a:endParaRPr>
          </a:p>
          <a:p>
            <a:pPr marL="514350" lvl="0" indent="-514350" algn="r" rtl="1">
              <a:buClr>
                <a:srgbClr val="FFFF00"/>
              </a:buClr>
              <a:buFont typeface="+mj-lt"/>
              <a:buAutoNum type="arabicPeriod"/>
            </a:pPr>
            <a:r>
              <a:rPr lang="fa-IR" sz="4000" dirty="0">
                <a:solidFill>
                  <a:schemeClr val="bg1"/>
                </a:solidFill>
              </a:rPr>
              <a:t>اصلاح و بهبود میانگین عوامل </a:t>
            </a:r>
            <a:r>
              <a:rPr lang="fa-IR" sz="4000" dirty="0" err="1">
                <a:solidFill>
                  <a:schemeClr val="bg1"/>
                </a:solidFill>
              </a:rPr>
              <a:t>خطرزاي</a:t>
            </a:r>
            <a:r>
              <a:rPr lang="fa-IR" sz="4000" dirty="0">
                <a:solidFill>
                  <a:schemeClr val="bg1"/>
                </a:solidFill>
              </a:rPr>
              <a:t> شاخص (سموم آفات نباتی، فلزات سنگین و </a:t>
            </a:r>
            <a:r>
              <a:rPr lang="fa-IR" sz="4000" dirty="0" err="1">
                <a:solidFill>
                  <a:schemeClr val="bg1"/>
                </a:solidFill>
              </a:rPr>
              <a:t>نیترات</a:t>
            </a:r>
            <a:r>
              <a:rPr lang="fa-IR" sz="4000" dirty="0">
                <a:solidFill>
                  <a:schemeClr val="bg1"/>
                </a:solidFill>
              </a:rPr>
              <a:t>) در 8 محصول </a:t>
            </a:r>
            <a:r>
              <a:rPr lang="fa-IR" sz="4000" dirty="0" err="1">
                <a:solidFill>
                  <a:schemeClr val="bg1"/>
                </a:solidFill>
              </a:rPr>
              <a:t>كشاورزي</a:t>
            </a:r>
            <a:r>
              <a:rPr lang="fa-IR" sz="4000" dirty="0">
                <a:solidFill>
                  <a:schemeClr val="bg1"/>
                </a:solidFill>
              </a:rPr>
              <a:t> پر مصرف (سیب زمینی، پیاز، خیار و گوجه فرنگی (فضای باز </a:t>
            </a:r>
            <a:r>
              <a:rPr lang="fa-IR" sz="4000" dirty="0" err="1">
                <a:solidFill>
                  <a:schemeClr val="bg1"/>
                </a:solidFill>
              </a:rPr>
              <a:t>وگلخانه‌ای</a:t>
            </a:r>
            <a:r>
              <a:rPr lang="fa-IR" sz="4000" dirty="0">
                <a:solidFill>
                  <a:schemeClr val="bg1"/>
                </a:solidFill>
              </a:rPr>
              <a:t>)، سیب و پرتقال در سطح تولید و عرضه به </a:t>
            </a:r>
            <a:r>
              <a:rPr lang="fa-IR" sz="4000" dirty="0" err="1">
                <a:solidFill>
                  <a:schemeClr val="bg1"/>
                </a:solidFill>
              </a:rPr>
              <a:t>ميزان</a:t>
            </a:r>
            <a:r>
              <a:rPr lang="fa-IR" sz="4000" dirty="0">
                <a:solidFill>
                  <a:schemeClr val="bg1"/>
                </a:solidFill>
              </a:rPr>
              <a:t> 10 درصد نسبت به سال پايه 1397 تا پایان برنامه متناسب با تخصیص اعتبارات مربوطه </a:t>
            </a:r>
            <a:endParaRPr lang="en-US" sz="4000" dirty="0">
              <a:solidFill>
                <a:schemeClr val="bg1"/>
              </a:solidFill>
            </a:endParaRPr>
          </a:p>
          <a:p>
            <a:pPr marL="514350" lvl="0" indent="-514350" algn="r" rtl="1">
              <a:buClr>
                <a:srgbClr val="FFFF00"/>
              </a:buClr>
              <a:buFont typeface="+mj-lt"/>
              <a:buAutoNum type="arabicPeriod"/>
            </a:pPr>
            <a:r>
              <a:rPr lang="fa-IR" sz="4000" dirty="0">
                <a:solidFill>
                  <a:schemeClr val="bg1"/>
                </a:solidFill>
              </a:rPr>
              <a:t>اصلاح و بهبود  میانگین عوامل </a:t>
            </a:r>
            <a:r>
              <a:rPr lang="fa-IR" sz="4000" dirty="0" err="1">
                <a:solidFill>
                  <a:schemeClr val="bg1"/>
                </a:solidFill>
              </a:rPr>
              <a:t>خطرزاي</a:t>
            </a:r>
            <a:r>
              <a:rPr lang="fa-IR" sz="4000" dirty="0">
                <a:solidFill>
                  <a:schemeClr val="bg1"/>
                </a:solidFill>
              </a:rPr>
              <a:t> شاخص (آفلاتوکسین، سموم آفات نباتی، فلزات سنگین، هورمون ها ، </a:t>
            </a:r>
            <a:r>
              <a:rPr lang="fa-IR" sz="4000" dirty="0" err="1">
                <a:solidFill>
                  <a:schemeClr val="bg1"/>
                </a:solidFill>
              </a:rPr>
              <a:t>آنتي</a:t>
            </a:r>
            <a:r>
              <a:rPr lang="fa-IR" sz="4000" dirty="0">
                <a:solidFill>
                  <a:schemeClr val="bg1"/>
                </a:solidFill>
              </a:rPr>
              <a:t> </a:t>
            </a:r>
            <a:r>
              <a:rPr lang="fa-IR" sz="4000" dirty="0" err="1">
                <a:solidFill>
                  <a:schemeClr val="bg1"/>
                </a:solidFill>
              </a:rPr>
              <a:t>بيوتيك</a:t>
            </a:r>
            <a:r>
              <a:rPr lang="fa-IR" sz="4000" dirty="0">
                <a:solidFill>
                  <a:schemeClr val="bg1"/>
                </a:solidFill>
              </a:rPr>
              <a:t> ها) در محصولات </a:t>
            </a:r>
            <a:r>
              <a:rPr lang="fa-IR" sz="4000" dirty="0" err="1">
                <a:solidFill>
                  <a:schemeClr val="bg1"/>
                </a:solidFill>
              </a:rPr>
              <a:t>دامی</a:t>
            </a:r>
            <a:r>
              <a:rPr lang="fa-IR" sz="4000" dirty="0">
                <a:solidFill>
                  <a:schemeClr val="bg1"/>
                </a:solidFill>
              </a:rPr>
              <a:t> در سطح تولید و عرضه به </a:t>
            </a:r>
            <a:r>
              <a:rPr lang="fa-IR" sz="4000" dirty="0" err="1">
                <a:solidFill>
                  <a:schemeClr val="bg1"/>
                </a:solidFill>
              </a:rPr>
              <a:t>ميزان</a:t>
            </a:r>
            <a:r>
              <a:rPr lang="fa-IR" sz="4000" dirty="0">
                <a:solidFill>
                  <a:schemeClr val="bg1"/>
                </a:solidFill>
              </a:rPr>
              <a:t> 10 درصد نسبت به سال پايه 1397 تا پایان برنامه متناسب با تخصیص اعتبارات مربوطه </a:t>
            </a:r>
            <a:endParaRPr lang="en-US" sz="4000" dirty="0">
              <a:solidFill>
                <a:schemeClr val="bg1"/>
              </a:solidFill>
            </a:endParaRPr>
          </a:p>
          <a:p>
            <a:pPr marL="514350" lvl="0" indent="-514350" algn="r" rtl="1">
              <a:buClr>
                <a:srgbClr val="FFFF00"/>
              </a:buClr>
              <a:buFont typeface="+mj-lt"/>
              <a:buAutoNum type="arabicPeriod"/>
            </a:pPr>
            <a:r>
              <a:rPr lang="fa-IR" sz="4000" dirty="0">
                <a:solidFill>
                  <a:schemeClr val="bg1"/>
                </a:solidFill>
              </a:rPr>
              <a:t>افزایش میزان سبوس نان به میزان 20% سال پایه ۱۳۹۵ و  بر اساس سیاست ارتقای کیفیت نان کشور  </a:t>
            </a:r>
            <a:endParaRPr lang="en-US" sz="4000" dirty="0">
              <a:solidFill>
                <a:schemeClr val="bg1"/>
              </a:solidFill>
            </a:endParaRPr>
          </a:p>
          <a:p>
            <a:pPr marL="514350" lvl="0" indent="-514350" algn="r" rtl="1">
              <a:buClr>
                <a:srgbClr val="FFFF00"/>
              </a:buClr>
              <a:buFont typeface="+mj-lt"/>
              <a:buAutoNum type="arabicPeriod"/>
            </a:pPr>
            <a:r>
              <a:rPr lang="fa-IR" sz="4000" dirty="0">
                <a:solidFill>
                  <a:schemeClr val="bg1"/>
                </a:solidFill>
              </a:rPr>
              <a:t>بهره </a:t>
            </a:r>
            <a:r>
              <a:rPr lang="fa-IR" sz="4000" dirty="0" err="1">
                <a:solidFill>
                  <a:schemeClr val="bg1"/>
                </a:solidFill>
              </a:rPr>
              <a:t>مندی</a:t>
            </a:r>
            <a:r>
              <a:rPr lang="fa-IR" sz="4000" dirty="0">
                <a:solidFill>
                  <a:schemeClr val="bg1"/>
                </a:solidFill>
              </a:rPr>
              <a:t> حداقل70 درصدی آحاد جامعه (کودکان، نوجوانان </a:t>
            </a:r>
            <a:r>
              <a:rPr lang="fa-IR" sz="4000" dirty="0" err="1">
                <a:solidFill>
                  <a:schemeClr val="bg1"/>
                </a:solidFill>
              </a:rPr>
              <a:t>وجوانان</a:t>
            </a:r>
            <a:r>
              <a:rPr lang="fa-IR" sz="4000" dirty="0">
                <a:solidFill>
                  <a:schemeClr val="bg1"/>
                </a:solidFill>
              </a:rPr>
              <a:t>، میانسالان، زنان باردار و سالمندان) از خدمات تغذیه ای (مشاوره، آموزش، مکمل یاری، رژیم درمانی، نظارت بر مراکز و ....) در شبکه همگانی خدمات جامع کشور</a:t>
            </a:r>
            <a:endParaRPr lang="en-US" sz="4000" dirty="0">
              <a:solidFill>
                <a:schemeClr val="bg1"/>
              </a:solidFill>
            </a:endParaRPr>
          </a:p>
          <a:p>
            <a:pPr marL="514350" lvl="0" indent="-514350" algn="r" rtl="1">
              <a:buClr>
                <a:srgbClr val="FFFF00"/>
              </a:buClr>
              <a:buFont typeface="+mj-lt"/>
              <a:buAutoNum type="arabicPeriod"/>
            </a:pPr>
            <a:r>
              <a:rPr lang="fa-IR" sz="4000" dirty="0">
                <a:solidFill>
                  <a:schemeClr val="bg1"/>
                </a:solidFill>
              </a:rPr>
              <a:t>کاهش میزان نمک ، قندهای ساده ، روغن و چربی موجود در فراورده های غذایی و آشامیدنی پرمصرف با احتمال خطر بالا در صنف و صنعت به میزان 30 درصد نسبت به سال پایه ۱۳۹۳</a:t>
            </a:r>
            <a:endParaRPr lang="en-US" sz="4000" dirty="0">
              <a:solidFill>
                <a:schemeClr val="bg1"/>
              </a:solidFill>
            </a:endParaRPr>
          </a:p>
          <a:p>
            <a:pPr marL="514350" lvl="0" indent="-514350" algn="r" rtl="1">
              <a:buClr>
                <a:srgbClr val="FFFF00"/>
              </a:buClr>
              <a:buFont typeface="+mj-lt"/>
              <a:buAutoNum type="arabicPeriod"/>
            </a:pPr>
            <a:r>
              <a:rPr lang="fa-IR" sz="4000" dirty="0">
                <a:solidFill>
                  <a:schemeClr val="bg1"/>
                </a:solidFill>
              </a:rPr>
              <a:t>کاهش شیوع سوء تغذیه پروتئین و انرژی در کودکان زیر ۵ سال  به میزان 20 درصد نسبت به سال پایه ۱۳۹۶ </a:t>
            </a:r>
            <a:endParaRPr lang="en-US" sz="4000" dirty="0">
              <a:solidFill>
                <a:schemeClr val="bg1"/>
              </a:solidFill>
            </a:endParaRPr>
          </a:p>
          <a:p>
            <a:pPr marL="514350" lvl="0" indent="-514350" algn="r" rtl="1">
              <a:buClr>
                <a:srgbClr val="FFFF00"/>
              </a:buClr>
              <a:buFont typeface="+mj-lt"/>
              <a:buAutoNum type="arabicPeriod"/>
            </a:pPr>
            <a:r>
              <a:rPr lang="fa-IR" sz="4000" b="1" dirty="0">
                <a:solidFill>
                  <a:srgbClr val="FFFF00"/>
                </a:solidFill>
              </a:rPr>
              <a:t>توقف  شتاب فزاینده اضافه وزن و چاقی در کلیه </a:t>
            </a:r>
            <a:r>
              <a:rPr lang="fa-IR" sz="4000" b="1" dirty="0" err="1">
                <a:solidFill>
                  <a:srgbClr val="FFFF00"/>
                </a:solidFill>
              </a:rPr>
              <a:t>گروه‌های</a:t>
            </a:r>
            <a:r>
              <a:rPr lang="fa-IR" sz="4000" b="1" dirty="0">
                <a:solidFill>
                  <a:srgbClr val="FFFF00"/>
                </a:solidFill>
              </a:rPr>
              <a:t> سنی</a:t>
            </a:r>
            <a:endParaRPr lang="en-US" sz="4000" b="1" dirty="0">
              <a:solidFill>
                <a:srgbClr val="FFFF00"/>
              </a:solidFill>
            </a:endParaRPr>
          </a:p>
          <a:p>
            <a:pPr marL="514350" lvl="0" indent="-514350" algn="r" rtl="1">
              <a:buClr>
                <a:srgbClr val="FFFF00"/>
              </a:buClr>
              <a:buFont typeface="+mj-lt"/>
              <a:buAutoNum type="arabicPeriod"/>
            </a:pPr>
            <a:r>
              <a:rPr lang="fa-IR" sz="4000" dirty="0" err="1">
                <a:solidFill>
                  <a:schemeClr val="bg1"/>
                </a:solidFill>
              </a:rPr>
              <a:t>كاهش</a:t>
            </a:r>
            <a:r>
              <a:rPr lang="fa-IR" sz="4000" dirty="0">
                <a:solidFill>
                  <a:schemeClr val="bg1"/>
                </a:solidFill>
              </a:rPr>
              <a:t> </a:t>
            </a:r>
            <a:r>
              <a:rPr lang="fa-IR" sz="4000" dirty="0" err="1">
                <a:solidFill>
                  <a:schemeClr val="bg1"/>
                </a:solidFill>
              </a:rPr>
              <a:t>شيوع</a:t>
            </a:r>
            <a:r>
              <a:rPr lang="fa-IR" sz="4000" dirty="0">
                <a:solidFill>
                  <a:schemeClr val="bg1"/>
                </a:solidFill>
              </a:rPr>
              <a:t> </a:t>
            </a:r>
            <a:r>
              <a:rPr lang="fa-IR" sz="4000" dirty="0" err="1">
                <a:solidFill>
                  <a:schemeClr val="bg1"/>
                </a:solidFill>
              </a:rPr>
              <a:t>كمبود</a:t>
            </a:r>
            <a:r>
              <a:rPr lang="fa-IR" sz="4000" dirty="0">
                <a:solidFill>
                  <a:schemeClr val="bg1"/>
                </a:solidFill>
              </a:rPr>
              <a:t> ریز </a:t>
            </a:r>
            <a:r>
              <a:rPr lang="fa-IR" sz="4000" dirty="0" err="1">
                <a:solidFill>
                  <a:schemeClr val="bg1"/>
                </a:solidFill>
              </a:rPr>
              <a:t>مغذی‌های</a:t>
            </a:r>
            <a:r>
              <a:rPr lang="fa-IR" sz="4000" dirty="0">
                <a:solidFill>
                  <a:schemeClr val="bg1"/>
                </a:solidFill>
              </a:rPr>
              <a:t> شایع در ایران (</a:t>
            </a:r>
            <a:r>
              <a:rPr lang="fa-IR" sz="4000" dirty="0" err="1">
                <a:solidFill>
                  <a:schemeClr val="bg1"/>
                </a:solidFill>
              </a:rPr>
              <a:t>ويتامين</a:t>
            </a:r>
            <a:r>
              <a:rPr lang="fa-IR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A</a:t>
            </a:r>
            <a:r>
              <a:rPr lang="fa-IR" sz="4000" dirty="0">
                <a:solidFill>
                  <a:schemeClr val="bg1"/>
                </a:solidFill>
              </a:rPr>
              <a:t>، </a:t>
            </a:r>
            <a:r>
              <a:rPr lang="fa-IR" sz="4000" dirty="0" err="1">
                <a:solidFill>
                  <a:schemeClr val="bg1"/>
                </a:solidFill>
              </a:rPr>
              <a:t>ويتامين</a:t>
            </a:r>
            <a:r>
              <a:rPr lang="fa-IR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D</a:t>
            </a:r>
            <a:r>
              <a:rPr lang="fa-IR" sz="4000" dirty="0">
                <a:solidFill>
                  <a:schemeClr val="bg1"/>
                </a:solidFill>
              </a:rPr>
              <a:t> ، </a:t>
            </a:r>
            <a:r>
              <a:rPr lang="fa-IR" sz="4000" dirty="0" err="1">
                <a:solidFill>
                  <a:schemeClr val="bg1"/>
                </a:solidFill>
              </a:rPr>
              <a:t>کم‌خونی</a:t>
            </a:r>
            <a:r>
              <a:rPr lang="fa-IR" sz="4000" dirty="0">
                <a:solidFill>
                  <a:schemeClr val="bg1"/>
                </a:solidFill>
              </a:rPr>
              <a:t>، روی، فقر آهن)  به </a:t>
            </a:r>
            <a:r>
              <a:rPr lang="fa-IR" sz="4000" dirty="0" err="1">
                <a:solidFill>
                  <a:schemeClr val="bg1"/>
                </a:solidFill>
              </a:rPr>
              <a:t>ميزان</a:t>
            </a:r>
            <a:r>
              <a:rPr lang="fa-IR" sz="4000" dirty="0">
                <a:solidFill>
                  <a:schemeClr val="bg1"/>
                </a:solidFill>
              </a:rPr>
              <a:t> 10 درصد سال 1391 (پژوهش ملی </a:t>
            </a:r>
            <a:r>
              <a:rPr lang="fa-IR" sz="4000" dirty="0" err="1">
                <a:solidFill>
                  <a:schemeClr val="bg1"/>
                </a:solidFill>
              </a:rPr>
              <a:t>پورای</a:t>
            </a:r>
            <a:r>
              <a:rPr lang="fa-IR" sz="4000" dirty="0">
                <a:solidFill>
                  <a:schemeClr val="bg1"/>
                </a:solidFill>
              </a:rPr>
              <a:t> 2 سال 1391) </a:t>
            </a:r>
            <a:endParaRPr lang="en-US" sz="4000" dirty="0">
              <a:solidFill>
                <a:schemeClr val="bg1"/>
              </a:solidFill>
            </a:endParaRPr>
          </a:p>
          <a:p>
            <a:pPr marL="514350" lvl="0" indent="-514350" algn="r" rtl="1">
              <a:buClr>
                <a:srgbClr val="FFFF00"/>
              </a:buClr>
              <a:buFont typeface="+mj-lt"/>
              <a:buAutoNum type="arabicPeriod"/>
            </a:pPr>
            <a:r>
              <a:rPr lang="fa-IR" sz="4000" dirty="0">
                <a:solidFill>
                  <a:schemeClr val="bg1"/>
                </a:solidFill>
              </a:rPr>
              <a:t>کاهش شیوع طغیان بیماری های ناشی از غذا (مسمومیت ها و عفونت ها و ...) به میزان 20 درصد سال پایه 1395</a:t>
            </a:r>
            <a:endParaRPr lang="en-US" sz="4000" dirty="0">
              <a:solidFill>
                <a:schemeClr val="bg1"/>
              </a:solidFill>
            </a:endParaRPr>
          </a:p>
          <a:p>
            <a:pPr marL="514350" lvl="0" indent="-514350" algn="r" rtl="1">
              <a:buClr>
                <a:srgbClr val="FFFF00"/>
              </a:buClr>
              <a:buFont typeface="+mj-lt"/>
              <a:buAutoNum type="arabicPeriod"/>
            </a:pPr>
            <a:r>
              <a:rPr lang="fa-IR" sz="4000" dirty="0">
                <a:solidFill>
                  <a:schemeClr val="bg1"/>
                </a:solidFill>
              </a:rPr>
              <a:t>بهبود الگوی مصرف مکمل های ورزشی در باشگاه ها و اماکن ورزشی به میزان 20 درصد سال پایه 1397 تا پایان برنامه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978345" y="4648200"/>
            <a:ext cx="5690062" cy="385786"/>
          </a:xfrm>
          <a:custGeom>
            <a:avLst/>
            <a:gdLst>
              <a:gd name="connsiteX0" fmla="*/ 5353728 w 5690062"/>
              <a:gd name="connsiteY0" fmla="*/ 291692 h 385786"/>
              <a:gd name="connsiteX1" fmla="*/ 617955 w 5690062"/>
              <a:gd name="connsiteY1" fmla="*/ 373578 h 385786"/>
              <a:gd name="connsiteX2" fmla="*/ 577012 w 5690062"/>
              <a:gd name="connsiteY2" fmla="*/ 59680 h 385786"/>
              <a:gd name="connsiteX3" fmla="*/ 5394671 w 5690062"/>
              <a:gd name="connsiteY3" fmla="*/ 18736 h 385786"/>
              <a:gd name="connsiteX4" fmla="*/ 5203603 w 5690062"/>
              <a:gd name="connsiteY4" fmla="*/ 278044 h 385786"/>
              <a:gd name="connsiteX5" fmla="*/ 5531149 w 5690062"/>
              <a:gd name="connsiteY5" fmla="*/ 196157 h 385786"/>
              <a:gd name="connsiteX6" fmla="*/ 5585740 w 5690062"/>
              <a:gd name="connsiteY6" fmla="*/ 168862 h 385786"/>
              <a:gd name="connsiteX7" fmla="*/ 5517501 w 5690062"/>
              <a:gd name="connsiteY7" fmla="*/ 168862 h 3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0062" h="385786">
                <a:moveTo>
                  <a:pt x="5353728" y="291692"/>
                </a:moveTo>
                <a:cubicBezTo>
                  <a:pt x="3383901" y="351969"/>
                  <a:pt x="1414074" y="412247"/>
                  <a:pt x="617955" y="373578"/>
                </a:cubicBezTo>
                <a:cubicBezTo>
                  <a:pt x="-178164" y="334909"/>
                  <a:pt x="-219107" y="118820"/>
                  <a:pt x="577012" y="59680"/>
                </a:cubicBezTo>
                <a:cubicBezTo>
                  <a:pt x="1373131" y="540"/>
                  <a:pt x="4623573" y="-17658"/>
                  <a:pt x="5394671" y="18736"/>
                </a:cubicBezTo>
                <a:cubicBezTo>
                  <a:pt x="6165769" y="55130"/>
                  <a:pt x="5180857" y="248474"/>
                  <a:pt x="5203603" y="278044"/>
                </a:cubicBezTo>
                <a:cubicBezTo>
                  <a:pt x="5226349" y="307614"/>
                  <a:pt x="5467460" y="214354"/>
                  <a:pt x="5531149" y="196157"/>
                </a:cubicBezTo>
                <a:cubicBezTo>
                  <a:pt x="5594839" y="177960"/>
                  <a:pt x="5588015" y="173411"/>
                  <a:pt x="5585740" y="168862"/>
                </a:cubicBezTo>
                <a:cubicBezTo>
                  <a:pt x="5583465" y="164313"/>
                  <a:pt x="5550483" y="166587"/>
                  <a:pt x="5517501" y="16886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1609"/>
            <a:ext cx="6554867" cy="783609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FFFF00"/>
                </a:solidFill>
                <a:cs typeface="2  Titr" panose="00000700000000000000" pitchFamily="2" charset="-78"/>
              </a:rPr>
              <a:t>سامانه یکپارچه بهداشت ( سیب)</a:t>
            </a:r>
            <a:endParaRPr lang="en-US" sz="40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848600" cy="5562600"/>
          </a:xfrm>
        </p:spPr>
        <p:txBody>
          <a:bodyPr>
            <a:noAutofit/>
          </a:bodyPr>
          <a:lstStyle/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برای ثبت اطلاعات سلامت فرد و پیشگویی خدمات بهداشتی و درمانی مورد نیاز هر فرد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کشور تحت پوشش سامانه سیب </a:t>
            </a:r>
            <a:r>
              <a:rPr lang="fa-I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هستند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 کنون </a:t>
            </a:r>
            <a:r>
              <a:rPr lang="fa-IR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اطلاعات بیش از 72 میلیون نفر </a:t>
            </a:r>
            <a:r>
              <a:rPr lang="fa-I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سامانه درج شده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 این تعداد بیش از 60 میلیون نفر تا بحال حداقل یک خدمت مبتنی بر سامانه را دریافت کرده </a:t>
            </a:r>
            <a:r>
              <a:rPr lang="fa-I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اند</a:t>
            </a:r>
            <a:endParaRPr lang="fa-I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روزانه بیش از 900 هزار نفر </a:t>
            </a:r>
            <a:r>
              <a:rPr lang="fa-I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 مراکز بهداشتی درمانی مراجعه و در سامانه سیب خدمت می گیرند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بیش از 120 برنامه مراقبتی</a:t>
            </a:r>
            <a:r>
              <a:rPr lang="fa-I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با هدف پیشگیری برای گروههای سنی مختلف ارائه می شود 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آمار به روز </a:t>
            </a:r>
            <a:r>
              <a:rPr lang="fa-I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چاقی کودکان و بزرگسالان از طریق سامانه قابل رصد است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یکی از برنامه های مراقبتی ، </a:t>
            </a:r>
            <a:r>
              <a:rPr lang="fa-I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پیشگیری و کنترل اضافه وزن و چاقی </a:t>
            </a:r>
            <a:r>
              <a:rPr lang="fa-I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600"/>
            <a:ext cx="6154713" cy="3124201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FF00"/>
                </a:solidFill>
                <a:cs typeface="2  Titr" panose="00000700000000000000" pitchFamily="2" charset="-78"/>
              </a:rPr>
              <a:t>پیشگیری </a:t>
            </a:r>
            <a:r>
              <a:rPr lang="fa-IR" sz="3600" dirty="0" smtClean="0">
                <a:solidFill>
                  <a:srgbClr val="FFFF00"/>
                </a:solidFill>
                <a:cs typeface="2  Titr" panose="00000700000000000000" pitchFamily="2" charset="-78"/>
              </a:rPr>
              <a:t>و کنترل </a:t>
            </a:r>
            <a:r>
              <a:rPr lang="fa-IR" sz="3600" dirty="0" smtClean="0">
                <a:solidFill>
                  <a:srgbClr val="FFFF00"/>
                </a:solidFill>
                <a:cs typeface="2  Titr" panose="00000700000000000000" pitchFamily="2" charset="-78"/>
              </a:rPr>
              <a:t>چاقی</a:t>
            </a:r>
            <a:br>
              <a:rPr lang="fa-IR" sz="3600" dirty="0" smtClean="0">
                <a:solidFill>
                  <a:srgbClr val="FFFF00"/>
                </a:solidFill>
                <a:cs typeface="2  Titr" panose="00000700000000000000" pitchFamily="2" charset="-78"/>
              </a:rPr>
            </a:br>
            <a:r>
              <a:rPr lang="fa-IR" sz="3600" dirty="0" smtClean="0">
                <a:solidFill>
                  <a:srgbClr val="FFFF00"/>
                </a:solidFill>
                <a:cs typeface="2  Titr" panose="00000700000000000000" pitchFamily="2" charset="-78"/>
              </a:rPr>
              <a:t>اولویت نظام سلامت کشور</a:t>
            </a:r>
            <a:r>
              <a:rPr lang="fa-IR" sz="3600" dirty="0" smtClean="0">
                <a:solidFill>
                  <a:srgbClr val="FFFF00"/>
                </a:solidFill>
                <a:cs typeface="2  Titr" panose="00000700000000000000" pitchFamily="2" charset="-78"/>
              </a:rPr>
              <a:t> </a:t>
            </a:r>
            <a:endParaRPr lang="en-US" sz="36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2  Titr" panose="00000700000000000000" pitchFamily="2" charset="-78"/>
              </a:rPr>
              <a:t>دکتر علیرضا رئیسی</a:t>
            </a:r>
            <a:endParaRPr lang="fa-IR" sz="2800" dirty="0" smtClean="0">
              <a:solidFill>
                <a:schemeClr val="tx1"/>
              </a:solidFill>
              <a:cs typeface="2  Titr" panose="00000700000000000000" pitchFamily="2" charset="-78"/>
            </a:endParaRPr>
          </a:p>
          <a:p>
            <a:pPr algn="ctr"/>
            <a:r>
              <a:rPr lang="fa-IR" dirty="0" smtClean="0">
                <a:solidFill>
                  <a:schemeClr val="tx1"/>
                </a:solidFill>
                <a:cs typeface="2  Titr" panose="00000700000000000000" pitchFamily="2" charset="-78"/>
              </a:rPr>
              <a:t>معاون بهداشت</a:t>
            </a:r>
          </a:p>
          <a:p>
            <a:pPr algn="ctr"/>
            <a:r>
              <a:rPr lang="fa-IR" dirty="0" smtClean="0">
                <a:solidFill>
                  <a:schemeClr val="tx1"/>
                </a:solidFill>
                <a:cs typeface="2  Titr" panose="00000700000000000000" pitchFamily="2" charset="-78"/>
              </a:rPr>
              <a:t>وزارت بهداشت، درمان و </a:t>
            </a:r>
            <a:r>
              <a:rPr lang="fa-IR" dirty="0" smtClean="0">
                <a:solidFill>
                  <a:schemeClr val="tx1"/>
                </a:solidFill>
                <a:cs typeface="2  Titr" panose="00000700000000000000" pitchFamily="2" charset="-78"/>
              </a:rPr>
              <a:t>آموزش </a:t>
            </a:r>
            <a:r>
              <a:rPr lang="fa-IR" dirty="0" smtClean="0">
                <a:solidFill>
                  <a:schemeClr val="tx1"/>
                </a:solidFill>
                <a:cs typeface="2  Titr" panose="00000700000000000000" pitchFamily="2" charset="-78"/>
              </a:rPr>
              <a:t>پزشکی</a:t>
            </a:r>
          </a:p>
        </p:txBody>
      </p:sp>
    </p:spTree>
    <p:extLst>
      <p:ext uri="{BB962C8B-B14F-4D97-AF65-F5344CB8AC3E}">
        <p14:creationId xmlns:p14="http://schemas.microsoft.com/office/powerpoint/2010/main" val="28436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2" name="Freeform 1"/>
          <p:cNvSpPr/>
          <p:nvPr/>
        </p:nvSpPr>
        <p:spPr>
          <a:xfrm>
            <a:off x="6658960" y="2499239"/>
            <a:ext cx="1379348" cy="673754"/>
          </a:xfrm>
          <a:custGeom>
            <a:avLst/>
            <a:gdLst>
              <a:gd name="connsiteX0" fmla="*/ 915547 w 1379348"/>
              <a:gd name="connsiteY0" fmla="*/ 653394 h 673754"/>
              <a:gd name="connsiteX1" fmla="*/ 1311333 w 1379348"/>
              <a:gd name="connsiteY1" fmla="*/ 475973 h 673754"/>
              <a:gd name="connsiteX2" fmla="*/ 1284037 w 1379348"/>
              <a:gd name="connsiteY2" fmla="*/ 134779 h 673754"/>
              <a:gd name="connsiteX3" fmla="*/ 383285 w 1379348"/>
              <a:gd name="connsiteY3" fmla="*/ 66540 h 673754"/>
              <a:gd name="connsiteX4" fmla="*/ 42091 w 1379348"/>
              <a:gd name="connsiteY4" fmla="*/ 39245 h 673754"/>
              <a:gd name="connsiteX5" fmla="*/ 110330 w 1379348"/>
              <a:gd name="connsiteY5" fmla="*/ 639746 h 673754"/>
              <a:gd name="connsiteX6" fmla="*/ 983786 w 1379348"/>
              <a:gd name="connsiteY6" fmla="*/ 598803 h 673754"/>
              <a:gd name="connsiteX7" fmla="*/ 1011082 w 1379348"/>
              <a:gd name="connsiteY7" fmla="*/ 598803 h 673754"/>
              <a:gd name="connsiteX8" fmla="*/ 1011082 w 1379348"/>
              <a:gd name="connsiteY8" fmla="*/ 598803 h 67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348" h="673754">
                <a:moveTo>
                  <a:pt x="915547" y="653394"/>
                </a:moveTo>
                <a:cubicBezTo>
                  <a:pt x="1082732" y="607901"/>
                  <a:pt x="1249918" y="562409"/>
                  <a:pt x="1311333" y="475973"/>
                </a:cubicBezTo>
                <a:cubicBezTo>
                  <a:pt x="1372748" y="389537"/>
                  <a:pt x="1438712" y="203018"/>
                  <a:pt x="1284037" y="134779"/>
                </a:cubicBezTo>
                <a:cubicBezTo>
                  <a:pt x="1129362" y="66540"/>
                  <a:pt x="383285" y="66540"/>
                  <a:pt x="383285" y="66540"/>
                </a:cubicBezTo>
                <a:cubicBezTo>
                  <a:pt x="176294" y="50618"/>
                  <a:pt x="87583" y="-56289"/>
                  <a:pt x="42091" y="39245"/>
                </a:cubicBezTo>
                <a:cubicBezTo>
                  <a:pt x="-3401" y="134779"/>
                  <a:pt x="-46619" y="546486"/>
                  <a:pt x="110330" y="639746"/>
                </a:cubicBezTo>
                <a:cubicBezTo>
                  <a:pt x="267279" y="733006"/>
                  <a:pt x="833661" y="605627"/>
                  <a:pt x="983786" y="598803"/>
                </a:cubicBezTo>
                <a:cubicBezTo>
                  <a:pt x="1133911" y="591979"/>
                  <a:pt x="1011082" y="598803"/>
                  <a:pt x="1011082" y="598803"/>
                </a:cubicBezTo>
                <a:lnTo>
                  <a:pt x="1011082" y="59880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91440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694069"/>
              </p:ext>
            </p:extLst>
          </p:nvPr>
        </p:nvGraphicFramePr>
        <p:xfrm>
          <a:off x="1266093" y="1849023"/>
          <a:ext cx="6752492" cy="360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6092" y="1089367"/>
            <a:ext cx="649927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250" b="1" dirty="0">
                <a:solidFill>
                  <a:srgbClr val="FFFF00"/>
                </a:solidFill>
                <a:cs typeface="B Nazanin" panose="00000400000000000000" pitchFamily="2" charset="-78"/>
              </a:rPr>
              <a:t>شیوع چاقی و اضافه وزن در گروه های سنی و جمعیتی </a:t>
            </a:r>
            <a:r>
              <a:rPr lang="fa-IR" sz="225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ایرانیان</a:t>
            </a:r>
            <a:endParaRPr lang="en-US" sz="225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6096000"/>
            <a:ext cx="415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u="sng" dirty="0">
                <a:solidFill>
                  <a:srgbClr val="FFFF00"/>
                </a:solidFill>
                <a:cs typeface="B Nazanin" panose="00000400000000000000" pitchFamily="2" charset="-78"/>
              </a:rPr>
              <a:t>منبع : سامانه </a:t>
            </a:r>
            <a:r>
              <a:rPr lang="fa-IR" sz="2400" b="1" u="sng" dirty="0" smtClean="0">
                <a:solidFill>
                  <a:srgbClr val="FFFF00"/>
                </a:solidFill>
                <a:cs typeface="B Nazanin" panose="00000400000000000000" pitchFamily="2" charset="-78"/>
              </a:rPr>
              <a:t>سیب 5 آذرماه 1398</a:t>
            </a:r>
            <a:endParaRPr lang="en-US" sz="2400" b="1" u="sng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89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914289" cy="720501"/>
          </a:xfrm>
        </p:spPr>
        <p:txBody>
          <a:bodyPr>
            <a:normAutofit/>
          </a:bodyPr>
          <a:lstStyle/>
          <a:p>
            <a:pPr algn="ctr"/>
            <a:r>
              <a:rPr lang="fa-IR" sz="2700" dirty="0">
                <a:solidFill>
                  <a:srgbClr val="C00000"/>
                </a:solidFill>
                <a:cs typeface="2  Titr" panose="00000700000000000000" pitchFamily="2" charset="-78"/>
              </a:rPr>
              <a:t>برنامه پیشگیری از </a:t>
            </a:r>
            <a:r>
              <a:rPr lang="fa-IR" sz="2700" dirty="0" smtClean="0">
                <a:solidFill>
                  <a:srgbClr val="C00000"/>
                </a:solidFill>
                <a:cs typeface="2  Titr" panose="00000700000000000000" pitchFamily="2" charset="-78"/>
              </a:rPr>
              <a:t> اضافه وزن و چاقی</a:t>
            </a:r>
            <a:endParaRPr lang="en-US" sz="3100" b="1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57189" cy="470535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مداخلات فرد محور از طریق نظام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PHC</a:t>
            </a:r>
            <a:r>
              <a:rPr lang="fa-I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در قالب پرونده الکترونیک سلامت</a:t>
            </a:r>
            <a:endParaRPr lang="en-US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fa-IR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مراقبت </a:t>
            </a:r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های تغذیه ای </a:t>
            </a:r>
            <a:r>
              <a:rPr lang="fa-IR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پیش از بارداری </a:t>
            </a:r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شناسایی زنان چاق و یا دچار سوءتغذیه و انجام مراقبت های تغذیه ای برای شروع بارداری با 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BMI</a:t>
            </a:r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نرمال)</a:t>
            </a:r>
          </a:p>
          <a:p>
            <a:pPr algn="r" rtl="1"/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مراقبت های </a:t>
            </a:r>
            <a:r>
              <a:rPr lang="fa-IR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بارداری</a:t>
            </a:r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fa-IR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پایش روند وزن گیری</a:t>
            </a:r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مادر ، آموزش و </a:t>
            </a:r>
            <a:r>
              <a:rPr lang="fa-IR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مشاوره تغذیه</a:t>
            </a:r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، </a:t>
            </a:r>
            <a:r>
              <a:rPr lang="fa-IR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کنترل چاقی و دیابت بارداری</a:t>
            </a:r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 rtl="1"/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تقویت برنامه تغذیه کودک با </a:t>
            </a:r>
            <a:r>
              <a:rPr lang="fa-IR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شیرمادر</a:t>
            </a:r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lang="fa-IR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تغذیه تکمیلی </a:t>
            </a:r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مطابق با دستورالعمل</a:t>
            </a:r>
          </a:p>
          <a:p>
            <a:pPr algn="r" rtl="1"/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ارزیابی  الگوی غذایی </a:t>
            </a:r>
            <a:r>
              <a:rPr lang="fa-IR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وتن</a:t>
            </a:r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سنجی </a:t>
            </a:r>
            <a:r>
              <a:rPr lang="fa-IR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همه گروههای سنی ( کودکان </a:t>
            </a:r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</a:t>
            </a:r>
            <a:r>
              <a:rPr lang="fa-IR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نوجوانان، جوانان ، میانسالان و سالمندان و مادران باردار)  </a:t>
            </a:r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شناسایی موارد دچار اضافه وزن و چاق</a:t>
            </a:r>
          </a:p>
          <a:p>
            <a:pPr algn="r" rtl="1"/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ارائه </a:t>
            </a:r>
            <a:r>
              <a:rPr lang="fa-IR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مراقبت های تغذیه ای </a:t>
            </a:r>
            <a:r>
              <a:rPr lang="fa-IR" sz="2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برای افراد مبتلا به اضافه وزن و چاقی </a:t>
            </a:r>
            <a:r>
              <a:rPr lang="fa-IR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</a:t>
            </a:r>
            <a:r>
              <a:rPr lang="fa-I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سطوح مختلف ارجاع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12067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2  Titr" panose="00000700000000000000" pitchFamily="2" charset="-78"/>
              </a:rPr>
              <a:t>مداخلات جامعه محور </a:t>
            </a:r>
            <a:r>
              <a:rPr lang="en-US" b="1" dirty="0">
                <a:solidFill>
                  <a:srgbClr val="FF0000"/>
                </a:solidFill>
                <a:cs typeface="2  Titr" panose="00000700000000000000" pitchFamily="2" charset="-78"/>
              </a:rPr>
              <a:t>(Population </a:t>
            </a:r>
            <a:r>
              <a:rPr lang="en-US" b="1" dirty="0">
                <a:solidFill>
                  <a:srgbClr val="FF0000"/>
                </a:solidFill>
              </a:rPr>
              <a:t>Based 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fa-IR" b="1" dirty="0">
                <a:solidFill>
                  <a:srgbClr val="FF0000"/>
                </a:solidFill>
              </a:rPr>
              <a:t/>
            </a:r>
            <a:br>
              <a:rPr lang="fa-IR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516183" cy="5943600"/>
          </a:xfrm>
        </p:spPr>
        <p:txBody>
          <a:bodyPr>
            <a:normAutofit fontScale="77500" lnSpcReduction="20000"/>
          </a:bodyPr>
          <a:lstStyle/>
          <a:p>
            <a:pPr lvl="0" algn="r" rtl="1"/>
            <a:endParaRPr lang="fa-IR" dirty="0" smtClean="0"/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/>
              <a:t> </a:t>
            </a: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هم افزایی و تقویت </a:t>
            </a:r>
            <a:r>
              <a:rPr lang="fa-IR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همکاری های بین بخشی </a:t>
            </a: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قالب </a:t>
            </a:r>
            <a:r>
              <a:rPr lang="fa-IR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تفاهم نامه مشترک </a:t>
            </a:r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بازنگری و تدوین </a:t>
            </a:r>
            <a:r>
              <a:rPr lang="fa-IR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استاندارد های قند ، نمک و چربی </a:t>
            </a: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فراورده های </a:t>
            </a:r>
            <a:r>
              <a:rPr lang="fa-I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غذایی </a:t>
            </a: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آشامیدنی</a:t>
            </a:r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برچسب </a:t>
            </a:r>
            <a:r>
              <a:rPr lang="fa-I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گذاری </a:t>
            </a:r>
            <a:r>
              <a:rPr lang="fa-I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تغذیه ای </a:t>
            </a:r>
            <a:endParaRPr lang="fa-IR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تهیه فهرست محصولات غذایی تهدید کننده سلامت و </a:t>
            </a:r>
            <a:r>
              <a:rPr lang="fa-IR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ممنوعیت تبلیغات </a:t>
            </a:r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فراهم </a:t>
            </a:r>
            <a:r>
              <a:rPr lang="fa-I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كردن شرايط </a:t>
            </a:r>
            <a:r>
              <a:rPr lang="fa-IR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فعاليت بدني و ورزش </a:t>
            </a:r>
            <a:r>
              <a:rPr lang="fa-I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جامعه ، مدارس و مهدهاي كودك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دسترسی آسان و ارزان به مکان های ورزشی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آموزش همگانی </a:t>
            </a:r>
            <a:endParaRPr lang="fa-IR" sz="2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آموزش </a:t>
            </a:r>
            <a:r>
              <a:rPr lang="fa-IR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کارکنان</a:t>
            </a: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پرسنل </a:t>
            </a:r>
            <a:r>
              <a:rPr lang="fa-I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بهداشتي </a:t>
            </a: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،معلمین ، مربیان مهد کودک </a:t>
            </a: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،..)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آموزش </a:t>
            </a:r>
            <a:r>
              <a:rPr lang="fa-IR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والدين</a:t>
            </a:r>
            <a:r>
              <a:rPr lang="fa-IR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مورد </a:t>
            </a:r>
            <a:r>
              <a:rPr lang="fa-I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ميزان</a:t>
            </a:r>
            <a:r>
              <a:rPr lang="fa-I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ساعات </a:t>
            </a:r>
            <a:r>
              <a:rPr lang="fa-I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بازي</a:t>
            </a:r>
            <a:r>
              <a:rPr lang="fa-I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lang="fa-I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فعاليت</a:t>
            </a:r>
            <a:r>
              <a:rPr lang="fa-I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كودك</a:t>
            </a:r>
            <a:r>
              <a:rPr lang="fa-I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ساعات خواب و ساعات </a:t>
            </a:r>
            <a:r>
              <a:rPr lang="fa-I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بازي</a:t>
            </a:r>
            <a:r>
              <a:rPr lang="fa-I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با </a:t>
            </a:r>
            <a:r>
              <a:rPr lang="fa-I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رايانه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تهیه فهرست محصولات غذایی مشمول </a:t>
            </a:r>
            <a:r>
              <a:rPr lang="fa-IR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مالیات و عوارض</a:t>
            </a:r>
            <a:endParaRPr lang="en-US" sz="2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تشویق صنایع غذایی برای </a:t>
            </a:r>
            <a:r>
              <a:rPr lang="fa-IR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تولید محصولات غذایی سلامت محور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برنامه های سلامت روان برای کنترل و </a:t>
            </a:r>
            <a:r>
              <a:rPr lang="fa-IR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مدیریت استرس </a:t>
            </a:r>
          </a:p>
          <a:p>
            <a:pPr algn="r" rtl="1"/>
            <a:endParaRPr lang="fa-IR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آموزش </a:t>
            </a: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ترویج </a:t>
            </a:r>
            <a:r>
              <a:rPr lang="fa-IR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الگوی غذایی سالم </a:t>
            </a:r>
            <a:r>
              <a:rPr lang="fa-I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مدارس ، مهد کودک ها ، محیط های کار و..</a:t>
            </a:r>
          </a:p>
          <a:p>
            <a:pPr marL="0" indent="0" algn="r" rtl="1">
              <a:buNone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554867" cy="1524000"/>
          </a:xfrm>
        </p:spPr>
        <p:txBody>
          <a:bodyPr>
            <a:normAutofit/>
          </a:bodyPr>
          <a:lstStyle/>
          <a:p>
            <a:pPr algn="ctr"/>
            <a:r>
              <a:rPr lang="fa-IR" sz="3000" dirty="0" smtClean="0">
                <a:solidFill>
                  <a:srgbClr val="FF0000"/>
                </a:solidFill>
                <a:cs typeface="2  Titr" panose="00000700000000000000" pitchFamily="2" charset="-78"/>
              </a:rPr>
              <a:t>همکاران اصلی </a:t>
            </a:r>
            <a:r>
              <a:rPr lang="fa-IR" sz="3000" dirty="0">
                <a:solidFill>
                  <a:srgbClr val="FF0000"/>
                </a:solidFill>
                <a:cs typeface="2  Titr" panose="00000700000000000000" pitchFamily="2" charset="-78"/>
              </a:rPr>
              <a:t>برنامه                          </a:t>
            </a:r>
            <a:endParaRPr lang="en-US" sz="30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304800" y="1135544"/>
            <a:ext cx="3949967" cy="3767667"/>
          </a:xfrm>
        </p:spPr>
        <p:txBody>
          <a:bodyPr/>
          <a:lstStyle/>
          <a:p>
            <a:pPr lvl="0" algn="r" rt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وزارت آموزش و پرورش</a:t>
            </a:r>
            <a:endParaRPr lang="fa-IR" dirty="0"/>
          </a:p>
          <a:p>
            <a:pPr lvl="0" algn="r" rt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fa-IR" dirty="0"/>
              <a:t>سازمان بهزیستی</a:t>
            </a:r>
            <a:endParaRPr lang="en-US" dirty="0"/>
          </a:p>
          <a:p>
            <a:pPr lvl="0" algn="r" rt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fa-IR" dirty="0"/>
              <a:t>سازمان صدا و سیما</a:t>
            </a:r>
            <a:endParaRPr lang="en-US" dirty="0"/>
          </a:p>
          <a:p>
            <a:pPr lvl="0" algn="r" rt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وزارت کشور</a:t>
            </a:r>
            <a:endParaRPr lang="en-US" dirty="0"/>
          </a:p>
          <a:p>
            <a:pPr lvl="0" algn="r" rt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fa-IR" dirty="0"/>
              <a:t>وزارت تبلیغات و ارشاد </a:t>
            </a:r>
            <a:r>
              <a:rPr lang="fa-IR" dirty="0" smtClean="0"/>
              <a:t>اسلامی</a:t>
            </a:r>
          </a:p>
          <a:p>
            <a:pPr lvl="0" algn="r" rt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وزارت </a:t>
            </a:r>
            <a:r>
              <a:rPr lang="fa-IR" dirty="0"/>
              <a:t>ورزش و جوانان </a:t>
            </a:r>
          </a:p>
          <a:p>
            <a:pPr lvl="0" algn="r" rt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وزارت </a:t>
            </a:r>
            <a:r>
              <a:rPr lang="fa-IR" dirty="0"/>
              <a:t>تعاون كار و رفاه اجتماعي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876800" y="1371600"/>
            <a:ext cx="3948238" cy="3941928"/>
          </a:xfrm>
        </p:spPr>
        <p:txBody>
          <a:bodyPr/>
          <a:lstStyle/>
          <a:p>
            <a:pPr algn="r" rt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سازمان غذا و دارو</a:t>
            </a:r>
            <a:endParaRPr lang="fa-IR" dirty="0"/>
          </a:p>
          <a:p>
            <a:pPr algn="r" rt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ar-SA" dirty="0"/>
              <a:t>سازمان‌هاي مردم نهاد</a:t>
            </a:r>
            <a:endParaRPr lang="fa-IR" dirty="0"/>
          </a:p>
          <a:p>
            <a:pPr algn="r" rt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ar-SA" dirty="0"/>
              <a:t>كانون پرورش فكري كودكان و نوجوانان</a:t>
            </a:r>
            <a:endParaRPr lang="fa-IR" dirty="0"/>
          </a:p>
          <a:p>
            <a:pPr lvl="0" algn="r" rt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fa-IR" dirty="0"/>
              <a:t>سازمان ملی استاندارد </a:t>
            </a:r>
          </a:p>
          <a:p>
            <a:pPr lvl="0" algn="r" rt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صنایع غذایی</a:t>
            </a:r>
          </a:p>
          <a:p>
            <a:pPr lvl="0" algn="r" rt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fa-IR" dirty="0"/>
              <a:t> </a:t>
            </a:r>
            <a:r>
              <a:rPr lang="fa-IR" dirty="0" smtClean="0"/>
              <a:t>دفتر سازمان جهانی بهداشت</a:t>
            </a:r>
          </a:p>
          <a:p>
            <a:pPr lvl="0" algn="r" rt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fa-IR" dirty="0" smtClean="0"/>
              <a:t>یونیسف</a:t>
            </a:r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468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2  Titr" panose="00000700000000000000" pitchFamily="2" charset="-78"/>
              </a:rPr>
              <a:t>جمع بندی</a:t>
            </a:r>
            <a:endParaRPr lang="en-US" sz="40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r" rtl="1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پیشگیری و کنترل اضافه وزن و چاقی یکی از اولویت های نظام سلامت </a:t>
            </a: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</a:t>
            </a: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مهمترین اقدام برای کاهش شیوع بیماری های </a:t>
            </a:r>
            <a:r>
              <a:rPr lang="fa-IR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غیرواگیردر</a:t>
            </a: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کشور است. </a:t>
            </a:r>
          </a:p>
          <a:p>
            <a:pPr algn="r" rtl="1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چاقی مشکلی اجتماعی است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Multifactorial</a:t>
            </a: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 rtl="1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همکاری  همه بخش های ذیربط </a:t>
            </a: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برای </a:t>
            </a: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اصلاح شیوه زندگی  ، </a:t>
            </a: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ایجاد </a:t>
            </a: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محیط زندگی سالم و </a:t>
            </a: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ترویج و </a:t>
            </a:r>
            <a:r>
              <a:rPr lang="fa-IR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فرهنگسازی</a:t>
            </a: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تغذیه </a:t>
            </a: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درست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ترویج الگوی غذایی سالم  ضروری است</a:t>
            </a:r>
            <a:endParaRPr lang="fa-IR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337207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05000" y="1828800"/>
            <a:ext cx="5791200" cy="304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bg1"/>
                </a:solidFill>
                <a:cs typeface="2  Titr" panose="00000700000000000000" pitchFamily="2" charset="-78"/>
              </a:rPr>
              <a:t>با تشکر از توجه شما </a:t>
            </a:r>
            <a:endParaRPr lang="en-US" sz="3200" b="1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25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14982" y="2039938"/>
            <a:ext cx="7871817" cy="4437062"/>
          </a:xfrm>
        </p:spPr>
        <p:txBody>
          <a:bodyPr>
            <a:normAutofit fontScale="92500" lnSpcReduction="10000"/>
          </a:bodyPr>
          <a:lstStyle/>
          <a:p>
            <a:pPr algn="l" rtl="0" eaLnBrk="1" hangingPunct="1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Sustainable Development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Goals (SDGs)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 by the United Nations in 2015, identify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prevention and control of non</a:t>
            </a:r>
            <a:r>
              <a:rPr lang="fa-I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communicable diseases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core priorities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Among the non</a:t>
            </a:r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communicable disease risk factors,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obesity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particularly concerning and has the potential to negate many of the health benefits that have contributed to increased life expectancy.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Childhood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obesity also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reaching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alarming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proportions in many countries and poses an urgent and serious challenge. </a:t>
            </a:r>
          </a:p>
          <a:p>
            <a:pPr algn="l" rtl="0"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"/>
            <a:ext cx="7543800" cy="124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8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" y="1039018"/>
            <a:ext cx="7073061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7060" name="Text Box 4"/>
          <p:cNvSpPr txBox="1">
            <a:spLocks noChangeArrowheads="1"/>
          </p:cNvSpPr>
          <p:nvPr/>
        </p:nvSpPr>
        <p:spPr bwMode="auto">
          <a:xfrm>
            <a:off x="7086600" y="4953000"/>
            <a:ext cx="1676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en-US" sz="1200" b="1" dirty="0">
                <a:solidFill>
                  <a:srgbClr val="7030A0"/>
                </a:solidFill>
              </a:rPr>
              <a:t>HIV, TB, malaria</a:t>
            </a:r>
          </a:p>
        </p:txBody>
      </p:sp>
      <p:sp>
        <p:nvSpPr>
          <p:cNvPr id="1197061" name="Text Box 5"/>
          <p:cNvSpPr txBox="1">
            <a:spLocks noChangeArrowheads="1"/>
          </p:cNvSpPr>
          <p:nvPr/>
        </p:nvSpPr>
        <p:spPr bwMode="auto">
          <a:xfrm>
            <a:off x="7086600" y="4648200"/>
            <a:ext cx="1676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en-US" sz="1200" b="1" dirty="0">
                <a:solidFill>
                  <a:srgbClr val="7030A0"/>
                </a:solidFill>
              </a:rPr>
              <a:t>Other infectious</a:t>
            </a:r>
          </a:p>
        </p:txBody>
      </p:sp>
      <p:sp>
        <p:nvSpPr>
          <p:cNvPr id="1197062" name="Text Box 6"/>
          <p:cNvSpPr txBox="1">
            <a:spLocks noChangeArrowheads="1"/>
          </p:cNvSpPr>
          <p:nvPr/>
        </p:nvSpPr>
        <p:spPr bwMode="auto">
          <a:xfrm>
            <a:off x="7086600" y="4343400"/>
            <a:ext cx="182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en-US" sz="1200" b="1" dirty="0">
                <a:solidFill>
                  <a:srgbClr val="7030A0"/>
                </a:solidFill>
              </a:rPr>
              <a:t>Mat//</a:t>
            </a:r>
            <a:r>
              <a:rPr lang="en-US" altLang="en-US" sz="1200" b="1" dirty="0" err="1">
                <a:solidFill>
                  <a:srgbClr val="7030A0"/>
                </a:solidFill>
              </a:rPr>
              <a:t>peri</a:t>
            </a:r>
            <a:r>
              <a:rPr lang="en-US" altLang="en-US" sz="1200" b="1" dirty="0">
                <a:solidFill>
                  <a:srgbClr val="7030A0"/>
                </a:solidFill>
              </a:rPr>
              <a:t>/nutritional</a:t>
            </a:r>
          </a:p>
        </p:txBody>
      </p:sp>
      <p:sp>
        <p:nvSpPr>
          <p:cNvPr id="1197063" name="Text Box 7"/>
          <p:cNvSpPr txBox="1">
            <a:spLocks noChangeArrowheads="1"/>
          </p:cNvSpPr>
          <p:nvPr/>
        </p:nvSpPr>
        <p:spPr bwMode="auto">
          <a:xfrm>
            <a:off x="7086600" y="37338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en-US" sz="1400" b="1" dirty="0">
                <a:solidFill>
                  <a:srgbClr val="7030A0"/>
                </a:solidFill>
                <a:cs typeface="2  Titr" panose="00000700000000000000" pitchFamily="2" charset="-78"/>
              </a:rPr>
              <a:t>CVD</a:t>
            </a:r>
          </a:p>
        </p:txBody>
      </p:sp>
      <p:sp>
        <p:nvSpPr>
          <p:cNvPr id="1197064" name="Text Box 8"/>
          <p:cNvSpPr txBox="1">
            <a:spLocks noChangeArrowheads="1"/>
          </p:cNvSpPr>
          <p:nvPr/>
        </p:nvSpPr>
        <p:spPr bwMode="auto">
          <a:xfrm>
            <a:off x="7086600" y="29718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en-US" sz="1400" b="1" dirty="0">
                <a:solidFill>
                  <a:srgbClr val="7030A0"/>
                </a:solidFill>
                <a:cs typeface="2  Titr" panose="00000700000000000000" pitchFamily="2" charset="-78"/>
              </a:rPr>
              <a:t>Cancers</a:t>
            </a:r>
          </a:p>
        </p:txBody>
      </p:sp>
      <p:sp>
        <p:nvSpPr>
          <p:cNvPr id="1197065" name="Text Box 9"/>
          <p:cNvSpPr txBox="1">
            <a:spLocks noChangeArrowheads="1"/>
          </p:cNvSpPr>
          <p:nvPr/>
        </p:nvSpPr>
        <p:spPr bwMode="auto">
          <a:xfrm>
            <a:off x="7086600" y="2362200"/>
            <a:ext cx="182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en-US" sz="1200" dirty="0">
                <a:solidFill>
                  <a:srgbClr val="7030A0"/>
                </a:solidFill>
              </a:rPr>
              <a:t>Other NCD</a:t>
            </a:r>
          </a:p>
        </p:txBody>
      </p:sp>
      <p:sp>
        <p:nvSpPr>
          <p:cNvPr id="1197066" name="Text Box 10"/>
          <p:cNvSpPr txBox="1">
            <a:spLocks noChangeArrowheads="1"/>
          </p:cNvSpPr>
          <p:nvPr/>
        </p:nvSpPr>
        <p:spPr bwMode="auto">
          <a:xfrm>
            <a:off x="7080913" y="219648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en-US" sz="1400" dirty="0">
                <a:solidFill>
                  <a:srgbClr val="7030A0"/>
                </a:solidFill>
              </a:rPr>
              <a:t>  </a:t>
            </a:r>
            <a:r>
              <a:rPr lang="en-US" altLang="en-US" sz="1200" dirty="0">
                <a:solidFill>
                  <a:srgbClr val="7030A0"/>
                </a:solidFill>
              </a:rPr>
              <a:t>Road traffic accidents</a:t>
            </a:r>
          </a:p>
        </p:txBody>
      </p:sp>
      <p:sp>
        <p:nvSpPr>
          <p:cNvPr id="1197067" name="Text Box 11"/>
          <p:cNvSpPr txBox="1">
            <a:spLocks noChangeArrowheads="1"/>
          </p:cNvSpPr>
          <p:nvPr/>
        </p:nvSpPr>
        <p:spPr bwMode="auto">
          <a:xfrm>
            <a:off x="7086600" y="17526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en-US" sz="1200" dirty="0">
                <a:solidFill>
                  <a:srgbClr val="7030A0"/>
                </a:solidFill>
              </a:rPr>
              <a:t>Other</a:t>
            </a:r>
            <a:r>
              <a:rPr lang="en-US" altLang="en-US" sz="1400" dirty="0">
                <a:solidFill>
                  <a:srgbClr val="7030A0"/>
                </a:solidFill>
              </a:rPr>
              <a:t> </a:t>
            </a:r>
            <a:r>
              <a:rPr lang="en-US" altLang="en-US" sz="1200" dirty="0">
                <a:solidFill>
                  <a:srgbClr val="7030A0"/>
                </a:solidFill>
              </a:rPr>
              <a:t>unintentional</a:t>
            </a:r>
          </a:p>
        </p:txBody>
      </p:sp>
      <p:sp>
        <p:nvSpPr>
          <p:cNvPr id="1197068" name="Text Box 12"/>
          <p:cNvSpPr txBox="1">
            <a:spLocks noChangeArrowheads="1"/>
          </p:cNvSpPr>
          <p:nvPr/>
        </p:nvSpPr>
        <p:spPr bwMode="auto">
          <a:xfrm>
            <a:off x="7086600" y="1524000"/>
            <a:ext cx="182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en-US" sz="1200" dirty="0">
                <a:solidFill>
                  <a:srgbClr val="7030A0"/>
                </a:solidFill>
              </a:rPr>
              <a:t>Intentional injuries</a:t>
            </a:r>
          </a:p>
        </p:txBody>
      </p:sp>
      <p:sp>
        <p:nvSpPr>
          <p:cNvPr id="1197069" name="Rectangle 13"/>
          <p:cNvSpPr>
            <a:spLocks noChangeArrowheads="1"/>
          </p:cNvSpPr>
          <p:nvPr/>
        </p:nvSpPr>
        <p:spPr bwMode="auto">
          <a:xfrm>
            <a:off x="529208" y="1838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altLang="en-US" sz="2800" dirty="0" smtClean="0">
                <a:solidFill>
                  <a:srgbClr val="FFFF00"/>
                </a:solidFill>
                <a:cs typeface="2  Titr" panose="00000700000000000000" pitchFamily="2" charset="-78"/>
              </a:rPr>
              <a:t>روند افزایشی مرگ های ناشی از بیماری های غیرواگیر در جهان تا سال 2030</a:t>
            </a:r>
            <a:r>
              <a:rPr lang="en-GB" altLang="en-US" sz="2800" dirty="0" smtClean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en-GB" altLang="en-US" sz="2400" dirty="0">
                <a:solidFill>
                  <a:srgbClr val="1255A4"/>
                </a:solidFill>
              </a:rPr>
              <a:t/>
            </a:r>
            <a:br>
              <a:rPr lang="en-GB" altLang="en-US" sz="2400" dirty="0">
                <a:solidFill>
                  <a:srgbClr val="1255A4"/>
                </a:solidFill>
              </a:rPr>
            </a:br>
            <a:endParaRPr lang="en-US" altLang="en-US" sz="2000" dirty="0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9600" y="290505"/>
            <a:ext cx="7886700" cy="763599"/>
          </a:xfrm>
        </p:spPr>
        <p:txBody>
          <a:bodyPr/>
          <a:lstStyle/>
          <a:p>
            <a:pPr algn="ctr" rtl="1"/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روند افزایشی </a:t>
            </a: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مرگ در اثر چهار بیماری اصلی غیرواگیر در ایران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13315" name="Content Placeholder 5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06787"/>
            <a:ext cx="7776175" cy="3874541"/>
          </a:xfrm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076826" y="2904518"/>
            <a:ext cx="17454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1400" b="1" dirty="0">
                <a:solidFill>
                  <a:srgbClr val="7030A0"/>
                </a:solidFill>
                <a:cs typeface="2  Titr" panose="00000700000000000000" pitchFamily="2" charset="-78"/>
              </a:rPr>
              <a:t>بیماریهای قلبی- عروقی</a:t>
            </a:r>
            <a:endParaRPr lang="en-US" sz="1400" b="1" dirty="0">
              <a:solidFill>
                <a:srgbClr val="7030A0"/>
              </a:solidFill>
              <a:cs typeface="2  Titr" panose="00000700000000000000" pitchFamily="2" charset="-78"/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5382817" y="1894204"/>
            <a:ext cx="1133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sz="1600" b="1" dirty="0">
                <a:solidFill>
                  <a:srgbClr val="7030A0"/>
                </a:solidFill>
                <a:cs typeface="2  Titr" panose="00000700000000000000" pitchFamily="2" charset="-78"/>
              </a:rPr>
              <a:t>سرطان ها</a:t>
            </a:r>
            <a:endParaRPr lang="en-US" sz="1600" b="1" dirty="0">
              <a:solidFill>
                <a:srgbClr val="7030A0"/>
              </a:solidFill>
              <a:cs typeface="2  Titr" panose="00000700000000000000" pitchFamily="2" charset="-78"/>
            </a:endParaRP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5571530" y="4544481"/>
            <a:ext cx="7560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1350" b="1" dirty="0">
                <a:solidFill>
                  <a:srgbClr val="7030A0"/>
                </a:solidFill>
                <a:cs typeface="2  Titr" panose="00000700000000000000" pitchFamily="2" charset="-78"/>
              </a:rPr>
              <a:t>دیابت</a:t>
            </a:r>
            <a:endParaRPr lang="en-US" sz="1350" b="1" dirty="0">
              <a:solidFill>
                <a:srgbClr val="7030A0"/>
              </a:solidFill>
              <a:cs typeface="2  Titr" panose="00000700000000000000" pitchFamily="2" charset="-78"/>
            </a:endParaRP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5004198" y="4244399"/>
            <a:ext cx="181808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1350" dirty="0">
                <a:solidFill>
                  <a:srgbClr val="7030A0"/>
                </a:solidFill>
                <a:cs typeface="2  Titr" panose="00000700000000000000" pitchFamily="2" charset="-78"/>
              </a:rPr>
              <a:t>بیماریهای مزمن تنفسی</a:t>
            </a:r>
            <a:endParaRPr lang="en-US" sz="1350" dirty="0">
              <a:solidFill>
                <a:srgbClr val="7030A0"/>
              </a:solidFill>
              <a:cs typeface="2 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48759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a-IR" sz="2000" dirty="0">
                <a:solidFill>
                  <a:schemeClr val="bg1"/>
                </a:solidFill>
                <a:cs typeface="2  Titr" panose="00000700000000000000" pitchFamily="2" charset="-78"/>
              </a:rPr>
              <a:t>بیماریهای قلبی، عروقی- دیابت- سرطان ها و بیماریهای مزمن ریوی </a:t>
            </a:r>
            <a:r>
              <a:rPr lang="fa-IR" sz="2000" b="1" dirty="0">
                <a:solidFill>
                  <a:srgbClr val="FFFF00"/>
                </a:solidFill>
                <a:cs typeface="2  Titr" panose="00000700000000000000" pitchFamily="2" charset="-78"/>
              </a:rPr>
              <a:t>82% </a:t>
            </a:r>
            <a:r>
              <a:rPr lang="fa-IR" sz="2000" dirty="0">
                <a:solidFill>
                  <a:schemeClr val="bg1"/>
                </a:solidFill>
                <a:cs typeface="2  Titr" panose="00000700000000000000" pitchFamily="2" charset="-78"/>
              </a:rPr>
              <a:t>ازمرگ های ناشی از بیماریهای غیرواگیر را به خود اختصاص داده اند.</a:t>
            </a:r>
            <a:endParaRPr lang="en-US" sz="2000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pic>
        <p:nvPicPr>
          <p:cNvPr id="13322" name="Picture 2" descr="C:\Users\User\Pictures\n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6407"/>
            <a:ext cx="2106215" cy="79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6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97301" y="207067"/>
            <a:ext cx="7886700" cy="814778"/>
          </a:xfrm>
        </p:spPr>
        <p:txBody>
          <a:bodyPr/>
          <a:lstStyle/>
          <a:p>
            <a:pPr algn="ctr"/>
            <a:endParaRPr lang="en-US" sz="2100" dirty="0"/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64125"/>
            <a:ext cx="8001000" cy="5208125"/>
          </a:xfrm>
          <a:noFill/>
        </p:spPr>
      </p:pic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5541169"/>
            <a:ext cx="1600200" cy="357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25FCC8-5014-4908-9B35-AFD9A03F1C01}" type="slidenum">
              <a:rPr lang="es-ES" sz="105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ES" sz="1050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7841" y="2627763"/>
            <a:ext cx="2436019" cy="3571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0" y="322051"/>
            <a:ext cx="6248399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وقوع 390</a:t>
            </a:r>
            <a:r>
              <a:rPr lang="en-US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هزار مرگ بیشتر در سال 2040 بر اثر بیماری‌های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غیرواگیر در ایران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7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98" y="304800"/>
            <a:ext cx="9016486" cy="85725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urden of disease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attributable to 20 leading risk factor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as a 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% of global DALYs</a:t>
            </a:r>
            <a:endParaRPr lang="en-US" sz="2800" b="1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63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53200"/>
            <a:ext cx="27908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2133600"/>
            <a:ext cx="2520280" cy="317009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Obesity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accounted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sz="2000" b="1" dirty="0">
                <a:solidFill>
                  <a:srgbClr val="FF0000"/>
                </a:solidFill>
              </a:rPr>
              <a:t>3.4 M deaths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sz="2000" b="1" dirty="0">
                <a:solidFill>
                  <a:srgbClr val="FF0000"/>
                </a:solidFill>
              </a:rPr>
              <a:t>3·8% of global DALYs in 2010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Poor diet and physical inactivity 10% of global DALYs</a:t>
            </a:r>
          </a:p>
        </p:txBody>
      </p:sp>
    </p:spTree>
    <p:extLst>
      <p:ext uri="{BB962C8B-B14F-4D97-AF65-F5344CB8AC3E}">
        <p14:creationId xmlns:p14="http://schemas.microsoft.com/office/powerpoint/2010/main" val="15075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xmlns="" id="{D1511590-4C48-4934-B128-4F95AE534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534400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86" y="304800"/>
            <a:ext cx="7695127" cy="85725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بار اقتصادی بیماری های </a:t>
            </a:r>
            <a:r>
              <a:rPr lang="fa-IR" sz="3600" b="1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غیرواگیر</a:t>
            </a:r>
            <a:r>
              <a:rPr lang="fa-IR" sz="36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در ایران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52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620000" cy="5867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Freeform 3"/>
          <p:cNvSpPr/>
          <p:nvPr/>
        </p:nvSpPr>
        <p:spPr>
          <a:xfrm>
            <a:off x="4648200" y="2819400"/>
            <a:ext cx="977510" cy="609600"/>
          </a:xfrm>
          <a:custGeom>
            <a:avLst/>
            <a:gdLst>
              <a:gd name="connsiteX0" fmla="*/ 1373917 w 1387392"/>
              <a:gd name="connsiteY0" fmla="*/ 514811 h 1236962"/>
              <a:gd name="connsiteX1" fmla="*/ 1088691 w 1387392"/>
              <a:gd name="connsiteY1" fmla="*/ 19860 h 1236962"/>
              <a:gd name="connsiteX2" fmla="*/ 40067 w 1387392"/>
              <a:gd name="connsiteY2" fmla="*/ 196029 h 1236962"/>
              <a:gd name="connsiteX3" fmla="*/ 300126 w 1387392"/>
              <a:gd name="connsiteY3" fmla="*/ 1085262 h 1236962"/>
              <a:gd name="connsiteX4" fmla="*/ 1071913 w 1387392"/>
              <a:gd name="connsiteY4" fmla="*/ 1219486 h 1236962"/>
              <a:gd name="connsiteX5" fmla="*/ 1373917 w 1387392"/>
              <a:gd name="connsiteY5" fmla="*/ 892315 h 1236962"/>
              <a:gd name="connsiteX6" fmla="*/ 1331972 w 1387392"/>
              <a:gd name="connsiteY6" fmla="*/ 380587 h 1236962"/>
              <a:gd name="connsiteX7" fmla="*/ 1306805 w 1387392"/>
              <a:gd name="connsiteY7" fmla="*/ 372198 h 12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7392" h="1236962">
                <a:moveTo>
                  <a:pt x="1373917" y="514811"/>
                </a:moveTo>
                <a:cubicBezTo>
                  <a:pt x="1342458" y="293900"/>
                  <a:pt x="1310999" y="72990"/>
                  <a:pt x="1088691" y="19860"/>
                </a:cubicBezTo>
                <a:cubicBezTo>
                  <a:pt x="866383" y="-33270"/>
                  <a:pt x="171494" y="18462"/>
                  <a:pt x="40067" y="196029"/>
                </a:cubicBezTo>
                <a:cubicBezTo>
                  <a:pt x="-91361" y="373596"/>
                  <a:pt x="128152" y="914686"/>
                  <a:pt x="300126" y="1085262"/>
                </a:cubicBezTo>
                <a:cubicBezTo>
                  <a:pt x="472100" y="1255838"/>
                  <a:pt x="892948" y="1251644"/>
                  <a:pt x="1071913" y="1219486"/>
                </a:cubicBezTo>
                <a:cubicBezTo>
                  <a:pt x="1250878" y="1187328"/>
                  <a:pt x="1330574" y="1032131"/>
                  <a:pt x="1373917" y="892315"/>
                </a:cubicBezTo>
                <a:cubicBezTo>
                  <a:pt x="1417260" y="752499"/>
                  <a:pt x="1343157" y="467273"/>
                  <a:pt x="1331972" y="380587"/>
                </a:cubicBezTo>
                <a:cubicBezTo>
                  <a:pt x="1320787" y="293901"/>
                  <a:pt x="1313796" y="333049"/>
                  <a:pt x="1306805" y="37219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4804095"/>
            <a:ext cx="41148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چاقی </a:t>
            </a:r>
            <a:r>
              <a:rPr lang="fa-IR" sz="2000" b="1" dirty="0" err="1" smtClean="0">
                <a:solidFill>
                  <a:srgbClr val="FF0000"/>
                </a:solidFill>
                <a:cs typeface="2  Titr" panose="00000700000000000000" pitchFamily="2" charset="-78"/>
              </a:rPr>
              <a:t>ازریسک</a:t>
            </a:r>
            <a:r>
              <a:rPr lang="fa-IR" sz="20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 فاکتورهای </a:t>
            </a:r>
            <a:r>
              <a:rPr lang="fa-IR" sz="20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اصلی </a:t>
            </a:r>
            <a:r>
              <a:rPr lang="en-US" sz="20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NCDs</a:t>
            </a: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1415</TotalTime>
  <Words>1443</Words>
  <Application>Microsoft Office PowerPoint</Application>
  <PresentationFormat>On-screen Show (4:3)</PresentationFormat>
  <Paragraphs>170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2  Titr</vt:lpstr>
      <vt:lpstr>Arial</vt:lpstr>
      <vt:lpstr>B Nazanin</vt:lpstr>
      <vt:lpstr>B Titr</vt:lpstr>
      <vt:lpstr>B Yagut</vt:lpstr>
      <vt:lpstr>Calibri</vt:lpstr>
      <vt:lpstr>Century Gothic</vt:lpstr>
      <vt:lpstr>Tahoma</vt:lpstr>
      <vt:lpstr>Times New Roman</vt:lpstr>
      <vt:lpstr>Wingdings</vt:lpstr>
      <vt:lpstr>Wingdings 3</vt:lpstr>
      <vt:lpstr>Slice</vt:lpstr>
      <vt:lpstr>PowerPoint Presentation</vt:lpstr>
      <vt:lpstr>پیشگیری و کنترل چاقی اولویت نظام سلامت کشور </vt:lpstr>
      <vt:lpstr>PowerPoint Presentation</vt:lpstr>
      <vt:lpstr>PowerPoint Presentation</vt:lpstr>
      <vt:lpstr>روند افزایشی مرگ در اثر چهار بیماری اصلی غیرواگیر در ایران</vt:lpstr>
      <vt:lpstr>PowerPoint Presentation</vt:lpstr>
      <vt:lpstr>Burden of disease attributable to 20 leading risk factors as a % of global DALYs</vt:lpstr>
      <vt:lpstr>بار اقتصادی بیماری های غیرواگیر در ایران</vt:lpstr>
      <vt:lpstr>PowerPoint Presentation</vt:lpstr>
      <vt:lpstr>PowerPoint Presentation</vt:lpstr>
      <vt:lpstr>روستا</vt:lpstr>
      <vt:lpstr>شیوع فعالیت فیزیکی کم در سطح ملی(براساس  METکمتر از 600) STEPS-1396</vt:lpstr>
      <vt:lpstr>چاقی پنجمین علت خطر مرگ در جهان        </vt:lpstr>
      <vt:lpstr>Proportion of disease due to excess body weight</vt:lpstr>
      <vt:lpstr>اهداف سازمان جهانی بهداشت  در راستای پیشگیری و کنترل بیماری‌های غیرواگیر</vt:lpstr>
      <vt:lpstr>  اهداف سند ملی پیشگیری و کنترل بیماری‌های غیرواگیر</vt:lpstr>
      <vt:lpstr>  اهداف سند ملی پیشگیری و کنترل بیماری‌های غیرواگیر</vt:lpstr>
      <vt:lpstr>PowerPoint Presentation</vt:lpstr>
      <vt:lpstr>سامانه یکپارچه بهداشت ( سیب)</vt:lpstr>
      <vt:lpstr>PowerPoint Presentation</vt:lpstr>
      <vt:lpstr>PowerPoint Presentation</vt:lpstr>
      <vt:lpstr>PowerPoint Presentation</vt:lpstr>
      <vt:lpstr>برنامه پیشگیری از  اضافه وزن و چاقی</vt:lpstr>
      <vt:lpstr>مداخلات جامعه محور (Population Based ) </vt:lpstr>
      <vt:lpstr>همکاران اصلی برنامه                          </vt:lpstr>
      <vt:lpstr>جمع بندی</vt:lpstr>
      <vt:lpstr>PowerPoint Presentation</vt:lpstr>
    </vt:vector>
  </TitlesOfParts>
  <Company>Office07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fallah</dc:creator>
  <cp:lastModifiedBy>عبدالهي خانم دكتر زهرا</cp:lastModifiedBy>
  <cp:revision>102</cp:revision>
  <dcterms:created xsi:type="dcterms:W3CDTF">2016-08-20T08:49:46Z</dcterms:created>
  <dcterms:modified xsi:type="dcterms:W3CDTF">2019-11-26T08:34:31Z</dcterms:modified>
</cp:coreProperties>
</file>