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84" r:id="rId2"/>
    <p:sldId id="320" r:id="rId3"/>
    <p:sldId id="321" r:id="rId4"/>
    <p:sldId id="283" r:id="rId5"/>
    <p:sldId id="285" r:id="rId6"/>
    <p:sldId id="286" r:id="rId7"/>
    <p:sldId id="289" r:id="rId8"/>
    <p:sldId id="293" r:id="rId9"/>
    <p:sldId id="290" r:id="rId10"/>
    <p:sldId id="309" r:id="rId11"/>
    <p:sldId id="294" r:id="rId12"/>
    <p:sldId id="322" r:id="rId13"/>
    <p:sldId id="295" r:id="rId14"/>
    <p:sldId id="296" r:id="rId15"/>
    <p:sldId id="297" r:id="rId16"/>
    <p:sldId id="298" r:id="rId17"/>
    <p:sldId id="323" r:id="rId18"/>
    <p:sldId id="287" r:id="rId19"/>
    <p:sldId id="299" r:id="rId20"/>
    <p:sldId id="300" r:id="rId21"/>
    <p:sldId id="302" r:id="rId22"/>
    <p:sldId id="301" r:id="rId23"/>
    <p:sldId id="307" r:id="rId24"/>
    <p:sldId id="303" r:id="rId25"/>
    <p:sldId id="304" r:id="rId26"/>
    <p:sldId id="305" r:id="rId27"/>
    <p:sldId id="311" r:id="rId28"/>
    <p:sldId id="312" r:id="rId29"/>
    <p:sldId id="317" r:id="rId30"/>
    <p:sldId id="306" r:id="rId31"/>
    <p:sldId id="308" r:id="rId32"/>
    <p:sldId id="310" r:id="rId33"/>
    <p:sldId id="313" r:id="rId34"/>
    <p:sldId id="315" r:id="rId35"/>
    <p:sldId id="316" r:id="rId36"/>
    <p:sldId id="314" r:id="rId37"/>
    <p:sldId id="318" r:id="rId38"/>
    <p:sldId id="288" r:id="rId39"/>
    <p:sldId id="326" r:id="rId40"/>
    <p:sldId id="327" r:id="rId41"/>
    <p:sldId id="328" r:id="rId42"/>
    <p:sldId id="32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4"/>
          </p14:sldIdLst>
        </p14:section>
        <p14:section name="Design, Morph, Annotate, Work Together, Tell Me" id="{B9B51309-D148-4332-87C2-07BE32FBCA3B}">
          <p14:sldIdLst>
            <p14:sldId id="320"/>
            <p14:sldId id="321"/>
            <p14:sldId id="283"/>
            <p14:sldId id="285"/>
            <p14:sldId id="286"/>
            <p14:sldId id="289"/>
            <p14:sldId id="293"/>
            <p14:sldId id="290"/>
            <p14:sldId id="309"/>
            <p14:sldId id="294"/>
            <p14:sldId id="322"/>
            <p14:sldId id="295"/>
            <p14:sldId id="296"/>
            <p14:sldId id="297"/>
            <p14:sldId id="298"/>
            <p14:sldId id="323"/>
            <p14:sldId id="287"/>
            <p14:sldId id="299"/>
            <p14:sldId id="300"/>
            <p14:sldId id="302"/>
            <p14:sldId id="301"/>
            <p14:sldId id="307"/>
            <p14:sldId id="303"/>
            <p14:sldId id="304"/>
            <p14:sldId id="305"/>
            <p14:sldId id="311"/>
            <p14:sldId id="312"/>
            <p14:sldId id="317"/>
            <p14:sldId id="306"/>
            <p14:sldId id="308"/>
            <p14:sldId id="310"/>
            <p14:sldId id="313"/>
            <p14:sldId id="315"/>
            <p14:sldId id="316"/>
            <p14:sldId id="314"/>
            <p14:sldId id="318"/>
            <p14:sldId id="288"/>
            <p14:sldId id="326"/>
            <p14:sldId id="327"/>
            <p14:sldId id="328"/>
            <p14:sldId id="324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24726"/>
    <a:srgbClr val="DD462F"/>
    <a:srgbClr val="404040"/>
    <a:srgbClr val="FF9B45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214" autoAdjust="0"/>
  </p:normalViewPr>
  <p:slideViewPr>
    <p:cSldViewPr snapToGrid="0">
      <p:cViewPr>
        <p:scale>
          <a:sx n="51" d="100"/>
          <a:sy n="51" d="100"/>
        </p:scale>
        <p:origin x="-52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6FBEA-3771-40C0-A8D2-713AA03B1394}" type="doc">
      <dgm:prSet loTypeId="urn:microsoft.com/office/officeart/2005/8/layout/vList6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9C0676-7F29-4B2D-8354-A0C55D123E52}">
      <dgm:prSet phldrT="[Text]" custT="1"/>
      <dgm:spPr>
        <a:noFill/>
        <a:ln w="28575">
          <a:solidFill>
            <a:srgbClr val="DD462F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effectLst/>
            </a:rPr>
            <a:t>Decrease in plasma factor VIII</a:t>
          </a:r>
          <a:endParaRPr lang="en-US" sz="1800" b="1" dirty="0">
            <a:solidFill>
              <a:schemeClr val="tx1"/>
            </a:solidFill>
            <a:effectLst/>
          </a:endParaRPr>
        </a:p>
      </dgm:t>
    </dgm:pt>
    <dgm:pt modelId="{FCE68123-D02E-492F-986F-CE85362EA7D3}" type="parTrans" cxnId="{F25907FA-BC59-4D49-B1B0-27F5624B5C6F}">
      <dgm:prSet/>
      <dgm:spPr/>
      <dgm:t>
        <a:bodyPr/>
        <a:lstStyle/>
        <a:p>
          <a:endParaRPr lang="en-US"/>
        </a:p>
      </dgm:t>
    </dgm:pt>
    <dgm:pt modelId="{9CE743F3-858F-4EDB-996A-41EFB6D1CA70}" type="sibTrans" cxnId="{F25907FA-BC59-4D49-B1B0-27F5624B5C6F}">
      <dgm:prSet/>
      <dgm:spPr/>
      <dgm:t>
        <a:bodyPr/>
        <a:lstStyle/>
        <a:p>
          <a:endParaRPr lang="en-US"/>
        </a:p>
      </dgm:t>
    </dgm:pt>
    <dgm:pt modelId="{10E3B891-45B2-471C-9AE7-55E75397002F}">
      <dgm:prSet phldrT="[Text]" phldr="1"/>
      <dgm:spPr/>
      <dgm:t>
        <a:bodyPr/>
        <a:lstStyle/>
        <a:p>
          <a:endParaRPr lang="en-US" dirty="0"/>
        </a:p>
      </dgm:t>
    </dgm:pt>
    <dgm:pt modelId="{06E1935D-F19B-49C1-983C-92705C1FC1FD}" type="parTrans" cxnId="{562DB251-72CB-4D3D-9C2A-6B876B70A64E}">
      <dgm:prSet/>
      <dgm:spPr/>
      <dgm:t>
        <a:bodyPr/>
        <a:lstStyle/>
        <a:p>
          <a:endParaRPr lang="en-US"/>
        </a:p>
      </dgm:t>
    </dgm:pt>
    <dgm:pt modelId="{3D910514-F861-4F36-8935-85892C14DD68}" type="sibTrans" cxnId="{562DB251-72CB-4D3D-9C2A-6B876B70A64E}">
      <dgm:prSet/>
      <dgm:spPr/>
      <dgm:t>
        <a:bodyPr/>
        <a:lstStyle/>
        <a:p>
          <a:endParaRPr lang="en-US"/>
        </a:p>
      </dgm:t>
    </dgm:pt>
    <dgm:pt modelId="{8D26BC85-CDB5-441D-81D5-8109441A7D4E}">
      <dgm:prSet phldrT="[Text]" custT="1"/>
      <dgm:spPr>
        <a:noFill/>
        <a:ln w="28575">
          <a:solidFill>
            <a:srgbClr val="D24726"/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Acquired von </a:t>
          </a:r>
          <a:r>
            <a:rPr lang="en-US" sz="1800" b="1" dirty="0" err="1" smtClean="0">
              <a:solidFill>
                <a:schemeClr val="tx1"/>
              </a:solidFill>
            </a:rPr>
            <a:t>Willebrand’s</a:t>
          </a:r>
          <a:r>
            <a:rPr lang="en-US" sz="1800" b="1" dirty="0" smtClean="0">
              <a:solidFill>
                <a:schemeClr val="tx1"/>
              </a:solidFill>
            </a:rPr>
            <a:t> disease</a:t>
          </a:r>
          <a:endParaRPr lang="en-US" sz="1800" b="1" dirty="0">
            <a:solidFill>
              <a:schemeClr val="tx1"/>
            </a:solidFill>
          </a:endParaRPr>
        </a:p>
      </dgm:t>
    </dgm:pt>
    <dgm:pt modelId="{2CED5BBB-C344-4B15-8D09-C42C043D9BEE}" type="parTrans" cxnId="{2C7F46ED-494E-4441-AE9A-2205DE28C570}">
      <dgm:prSet/>
      <dgm:spPr/>
      <dgm:t>
        <a:bodyPr/>
        <a:lstStyle/>
        <a:p>
          <a:endParaRPr lang="en-US"/>
        </a:p>
      </dgm:t>
    </dgm:pt>
    <dgm:pt modelId="{7455F570-FB8B-4225-9174-3505BB11A91C}" type="sibTrans" cxnId="{2C7F46ED-494E-4441-AE9A-2205DE28C570}">
      <dgm:prSet/>
      <dgm:spPr/>
      <dgm:t>
        <a:bodyPr/>
        <a:lstStyle/>
        <a:p>
          <a:endParaRPr lang="en-US"/>
        </a:p>
      </dgm:t>
    </dgm:pt>
    <dgm:pt modelId="{F6D27EB9-6476-4C15-89B9-556E3D09FF45}">
      <dgm:prSet phldrT="[Text]" phldr="1"/>
      <dgm:spPr/>
      <dgm:t>
        <a:bodyPr/>
        <a:lstStyle/>
        <a:p>
          <a:endParaRPr lang="en-US" dirty="0"/>
        </a:p>
      </dgm:t>
    </dgm:pt>
    <dgm:pt modelId="{D6E2E29D-B929-4907-9583-F2B62E60944D}" type="parTrans" cxnId="{3873775D-B718-4C9D-8702-88A7ECCEC188}">
      <dgm:prSet/>
      <dgm:spPr/>
      <dgm:t>
        <a:bodyPr/>
        <a:lstStyle/>
        <a:p>
          <a:endParaRPr lang="en-US"/>
        </a:p>
      </dgm:t>
    </dgm:pt>
    <dgm:pt modelId="{37C84AC4-952D-4469-83D9-A4441CB15BCE}" type="sibTrans" cxnId="{3873775D-B718-4C9D-8702-88A7ECCEC188}">
      <dgm:prSet/>
      <dgm:spPr/>
      <dgm:t>
        <a:bodyPr/>
        <a:lstStyle/>
        <a:p>
          <a:endParaRPr lang="en-US"/>
        </a:p>
      </dgm:t>
    </dgm:pt>
    <dgm:pt modelId="{60F2F448-1E93-4059-8EA3-0829DBEC7168}">
      <dgm:prSet phldrT="[Text]" phldr="1"/>
      <dgm:spPr/>
      <dgm:t>
        <a:bodyPr/>
        <a:lstStyle/>
        <a:p>
          <a:endParaRPr lang="en-US" dirty="0"/>
        </a:p>
      </dgm:t>
    </dgm:pt>
    <dgm:pt modelId="{9FB3F0BD-BE75-4A06-8703-0FEB4D183BF5}" type="parTrans" cxnId="{A3945C54-38C2-4FEB-8D6D-6BEC1D1D574D}">
      <dgm:prSet/>
      <dgm:spPr/>
      <dgm:t>
        <a:bodyPr/>
        <a:lstStyle/>
        <a:p>
          <a:endParaRPr lang="en-US"/>
        </a:p>
      </dgm:t>
    </dgm:pt>
    <dgm:pt modelId="{86EEFB49-A81F-46FB-BBEB-916247FD21E8}" type="sibTrans" cxnId="{A3945C54-38C2-4FEB-8D6D-6BEC1D1D574D}">
      <dgm:prSet/>
      <dgm:spPr/>
      <dgm:t>
        <a:bodyPr/>
        <a:lstStyle/>
        <a:p>
          <a:endParaRPr lang="en-US"/>
        </a:p>
      </dgm:t>
    </dgm:pt>
    <dgm:pt modelId="{C0480002-FE25-486B-B485-75F4AABD9E9F}">
      <dgm:prSet custT="1"/>
      <dgm:spPr>
        <a:noFill/>
        <a:ln w="28575">
          <a:solidFill>
            <a:srgbClr val="D24726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endParaRPr lang="en-US" sz="1000" b="1" i="0" dirty="0" smtClean="0">
            <a:solidFill>
              <a:schemeClr val="tx1"/>
            </a:solidFill>
          </a:endParaRPr>
        </a:p>
        <a:p>
          <a:pPr rtl="0"/>
          <a:r>
            <a:rPr lang="en-US" sz="1600" b="1" i="0" dirty="0" smtClean="0">
              <a:solidFill>
                <a:schemeClr val="tx1"/>
              </a:solidFill>
            </a:rPr>
            <a:t>little impact on</a:t>
          </a:r>
          <a:br>
            <a:rPr lang="en-US" sz="1600" b="1" i="0" dirty="0" smtClean="0">
              <a:solidFill>
                <a:schemeClr val="tx1"/>
              </a:solidFill>
            </a:rPr>
          </a:br>
          <a:r>
            <a:rPr lang="en-US" sz="1600" b="1" i="0" dirty="0" smtClean="0">
              <a:solidFill>
                <a:schemeClr val="tx1"/>
              </a:solidFill>
            </a:rPr>
            <a:t>platelet counts but qualitative defect in platelet function</a:t>
          </a:r>
          <a:r>
            <a:rPr lang="en-US" sz="1000" dirty="0" smtClean="0"/>
            <a:t/>
          </a:r>
          <a:br>
            <a:rPr lang="en-US" sz="1000" dirty="0" smtClean="0"/>
          </a:br>
          <a:r>
            <a:rPr lang="en-US" sz="1000" dirty="0" smtClean="0"/>
            <a:t/>
          </a:r>
          <a:br>
            <a:rPr lang="en-US" sz="1000" dirty="0" smtClean="0"/>
          </a:br>
          <a:endParaRPr lang="en-US" sz="1000" b="1" dirty="0">
            <a:solidFill>
              <a:schemeClr val="tx1"/>
            </a:solidFill>
          </a:endParaRPr>
        </a:p>
      </dgm:t>
    </dgm:pt>
    <dgm:pt modelId="{C55FDA77-95C2-493A-B715-CF6F37CFF5E8}" type="parTrans" cxnId="{0F7C073A-BEE0-4187-90C9-23E69CBE1615}">
      <dgm:prSet/>
      <dgm:spPr/>
      <dgm:t>
        <a:bodyPr/>
        <a:lstStyle/>
        <a:p>
          <a:endParaRPr lang="en-US"/>
        </a:p>
      </dgm:t>
    </dgm:pt>
    <dgm:pt modelId="{713528E9-BD9B-44EC-893A-C757915A7240}" type="sibTrans" cxnId="{0F7C073A-BEE0-4187-90C9-23E69CBE1615}">
      <dgm:prSet/>
      <dgm:spPr/>
      <dgm:t>
        <a:bodyPr/>
        <a:lstStyle/>
        <a:p>
          <a:endParaRPr lang="en-US"/>
        </a:p>
      </dgm:t>
    </dgm:pt>
    <dgm:pt modelId="{57EA0D21-FAE9-42EC-A49C-985FE6B4E9E0}" type="pres">
      <dgm:prSet presAssocID="{FDB6FBEA-3771-40C0-A8D2-713AA03B13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7829EC-6271-4312-A0FE-BC05E4A5D742}" type="pres">
      <dgm:prSet presAssocID="{E69C0676-7F29-4B2D-8354-A0C55D123E52}" presName="linNode" presStyleCnt="0"/>
      <dgm:spPr/>
    </dgm:pt>
    <dgm:pt modelId="{C7737F00-9C4C-43AB-A07F-575E5B26FF2D}" type="pres">
      <dgm:prSet presAssocID="{E69C0676-7F29-4B2D-8354-A0C55D123E52}" presName="parentShp" presStyleLbl="node1" presStyleIdx="0" presStyleCnt="3" custScaleY="190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62EC9-F39E-4C7B-A6C2-44AD719FBDC6}" type="pres">
      <dgm:prSet presAssocID="{E69C0676-7F29-4B2D-8354-A0C55D123E52}" presName="childShp" presStyleLbl="bgAccFollowNode1" presStyleIdx="0" presStyleCnt="3" custScaleY="58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B9BE-3C24-4C3D-8240-B7500183D9D3}" type="pres">
      <dgm:prSet presAssocID="{9CE743F3-858F-4EDB-996A-41EFB6D1CA70}" presName="spacing" presStyleCnt="0"/>
      <dgm:spPr/>
    </dgm:pt>
    <dgm:pt modelId="{BBBB6746-082E-45AA-8C1A-7A1D5DF28371}" type="pres">
      <dgm:prSet presAssocID="{8D26BC85-CDB5-441D-81D5-8109441A7D4E}" presName="linNode" presStyleCnt="0"/>
      <dgm:spPr/>
    </dgm:pt>
    <dgm:pt modelId="{15FC14CB-4C52-406F-B1C5-D792921E4EAF}" type="pres">
      <dgm:prSet presAssocID="{8D26BC85-CDB5-441D-81D5-8109441A7D4E}" presName="parentShp" presStyleLbl="node1" presStyleIdx="1" presStyleCnt="3" custScaleY="146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65828-0BA7-4629-9B7F-A8C5842A5B5C}" type="pres">
      <dgm:prSet presAssocID="{8D26BC85-CDB5-441D-81D5-8109441A7D4E}" presName="childShp" presStyleLbl="bgAccFollowNode1" presStyleIdx="1" presStyleCnt="3" custScaleY="65307" custLinFactNeighborX="1195" custLinFactNeighborY="-5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BFD77-5D51-4412-8001-424389B5AE4A}" type="pres">
      <dgm:prSet presAssocID="{7455F570-FB8B-4225-9174-3505BB11A91C}" presName="spacing" presStyleCnt="0"/>
      <dgm:spPr/>
    </dgm:pt>
    <dgm:pt modelId="{CA9C920E-E151-45C6-A227-5741F4AC1CCA}" type="pres">
      <dgm:prSet presAssocID="{C0480002-FE25-486B-B485-75F4AABD9E9F}" presName="linNode" presStyleCnt="0"/>
      <dgm:spPr/>
    </dgm:pt>
    <dgm:pt modelId="{8B5D331A-2270-410A-A129-6EB959046FE7}" type="pres">
      <dgm:prSet presAssocID="{C0480002-FE25-486B-B485-75F4AABD9E9F}" presName="parentShp" presStyleLbl="node1" presStyleIdx="2" presStyleCnt="3" custScaleY="157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55E3D-D8A7-49D5-A590-DBE48449798E}" type="pres">
      <dgm:prSet presAssocID="{C0480002-FE25-486B-B485-75F4AABD9E9F}" presName="childShp" presStyleLbl="bgAccFollowNode1" presStyleIdx="2" presStyleCnt="3" custScaleY="71954">
        <dgm:presLayoutVars>
          <dgm:bulletEnabled val="1"/>
        </dgm:presLayoutVars>
      </dgm:prSet>
      <dgm:spPr/>
    </dgm:pt>
  </dgm:ptLst>
  <dgm:cxnLst>
    <dgm:cxn modelId="{DC97DB4D-BCA4-44A3-A0DD-F9CA910BE374}" type="presOf" srcId="{E69C0676-7F29-4B2D-8354-A0C55D123E52}" destId="{C7737F00-9C4C-43AB-A07F-575E5B26FF2D}" srcOrd="0" destOrd="0" presId="urn:microsoft.com/office/officeart/2005/8/layout/vList6"/>
    <dgm:cxn modelId="{3873775D-B718-4C9D-8702-88A7ECCEC188}" srcId="{8D26BC85-CDB5-441D-81D5-8109441A7D4E}" destId="{F6D27EB9-6476-4C15-89B9-556E3D09FF45}" srcOrd="0" destOrd="0" parTransId="{D6E2E29D-B929-4907-9583-F2B62E60944D}" sibTransId="{37C84AC4-952D-4469-83D9-A4441CB15BCE}"/>
    <dgm:cxn modelId="{0F7C073A-BEE0-4187-90C9-23E69CBE1615}" srcId="{FDB6FBEA-3771-40C0-A8D2-713AA03B1394}" destId="{C0480002-FE25-486B-B485-75F4AABD9E9F}" srcOrd="2" destOrd="0" parTransId="{C55FDA77-95C2-493A-B715-CF6F37CFF5E8}" sibTransId="{713528E9-BD9B-44EC-893A-C757915A7240}"/>
    <dgm:cxn modelId="{A3945C54-38C2-4FEB-8D6D-6BEC1D1D574D}" srcId="{8D26BC85-CDB5-441D-81D5-8109441A7D4E}" destId="{60F2F448-1E93-4059-8EA3-0829DBEC7168}" srcOrd="1" destOrd="0" parTransId="{9FB3F0BD-BE75-4A06-8703-0FEB4D183BF5}" sibTransId="{86EEFB49-A81F-46FB-BBEB-916247FD21E8}"/>
    <dgm:cxn modelId="{562DB251-72CB-4D3D-9C2A-6B876B70A64E}" srcId="{E69C0676-7F29-4B2D-8354-A0C55D123E52}" destId="{10E3B891-45B2-471C-9AE7-55E75397002F}" srcOrd="0" destOrd="0" parTransId="{06E1935D-F19B-49C1-983C-92705C1FC1FD}" sibTransId="{3D910514-F861-4F36-8935-85892C14DD68}"/>
    <dgm:cxn modelId="{FB3941BB-BEF6-472B-B942-2B8DB37F289C}" type="presOf" srcId="{C0480002-FE25-486B-B485-75F4AABD9E9F}" destId="{8B5D331A-2270-410A-A129-6EB959046FE7}" srcOrd="0" destOrd="0" presId="urn:microsoft.com/office/officeart/2005/8/layout/vList6"/>
    <dgm:cxn modelId="{425D44BA-25E5-453B-9A70-150415004643}" type="presOf" srcId="{FDB6FBEA-3771-40C0-A8D2-713AA03B1394}" destId="{57EA0D21-FAE9-42EC-A49C-985FE6B4E9E0}" srcOrd="0" destOrd="0" presId="urn:microsoft.com/office/officeart/2005/8/layout/vList6"/>
    <dgm:cxn modelId="{87876B71-2AB2-47BC-BF7E-9E3897DE1B75}" type="presOf" srcId="{10E3B891-45B2-471C-9AE7-55E75397002F}" destId="{E8062EC9-F39E-4C7B-A6C2-44AD719FBDC6}" srcOrd="0" destOrd="0" presId="urn:microsoft.com/office/officeart/2005/8/layout/vList6"/>
    <dgm:cxn modelId="{2C7F46ED-494E-4441-AE9A-2205DE28C570}" srcId="{FDB6FBEA-3771-40C0-A8D2-713AA03B1394}" destId="{8D26BC85-CDB5-441D-81D5-8109441A7D4E}" srcOrd="1" destOrd="0" parTransId="{2CED5BBB-C344-4B15-8D09-C42C043D9BEE}" sibTransId="{7455F570-FB8B-4225-9174-3505BB11A91C}"/>
    <dgm:cxn modelId="{80D4D0EB-3F55-40F0-BB7B-A84FFEEBE66C}" type="presOf" srcId="{F6D27EB9-6476-4C15-89B9-556E3D09FF45}" destId="{3CE65828-0BA7-4629-9B7F-A8C5842A5B5C}" srcOrd="0" destOrd="0" presId="urn:microsoft.com/office/officeart/2005/8/layout/vList6"/>
    <dgm:cxn modelId="{8024664F-C1B6-4F21-A524-6E1E2054A792}" type="presOf" srcId="{60F2F448-1E93-4059-8EA3-0829DBEC7168}" destId="{3CE65828-0BA7-4629-9B7F-A8C5842A5B5C}" srcOrd="0" destOrd="1" presId="urn:microsoft.com/office/officeart/2005/8/layout/vList6"/>
    <dgm:cxn modelId="{391C7DAB-A846-4B55-9B5C-3B1CFD45FBB7}" type="presOf" srcId="{8D26BC85-CDB5-441D-81D5-8109441A7D4E}" destId="{15FC14CB-4C52-406F-B1C5-D792921E4EAF}" srcOrd="0" destOrd="0" presId="urn:microsoft.com/office/officeart/2005/8/layout/vList6"/>
    <dgm:cxn modelId="{F25907FA-BC59-4D49-B1B0-27F5624B5C6F}" srcId="{FDB6FBEA-3771-40C0-A8D2-713AA03B1394}" destId="{E69C0676-7F29-4B2D-8354-A0C55D123E52}" srcOrd="0" destOrd="0" parTransId="{FCE68123-D02E-492F-986F-CE85362EA7D3}" sibTransId="{9CE743F3-858F-4EDB-996A-41EFB6D1CA70}"/>
    <dgm:cxn modelId="{596ED3AF-D0A8-41D1-BE67-BC640AD49266}" type="presParOf" srcId="{57EA0D21-FAE9-42EC-A49C-985FE6B4E9E0}" destId="{347829EC-6271-4312-A0FE-BC05E4A5D742}" srcOrd="0" destOrd="0" presId="urn:microsoft.com/office/officeart/2005/8/layout/vList6"/>
    <dgm:cxn modelId="{D450FC84-8D46-4068-85AA-9BF687246D53}" type="presParOf" srcId="{347829EC-6271-4312-A0FE-BC05E4A5D742}" destId="{C7737F00-9C4C-43AB-A07F-575E5B26FF2D}" srcOrd="0" destOrd="0" presId="urn:microsoft.com/office/officeart/2005/8/layout/vList6"/>
    <dgm:cxn modelId="{9C9EAE5C-D9D2-4419-879D-5E0FD0029318}" type="presParOf" srcId="{347829EC-6271-4312-A0FE-BC05E4A5D742}" destId="{E8062EC9-F39E-4C7B-A6C2-44AD719FBDC6}" srcOrd="1" destOrd="0" presId="urn:microsoft.com/office/officeart/2005/8/layout/vList6"/>
    <dgm:cxn modelId="{F6A1F656-D9B4-4E92-AA24-D07F7A124935}" type="presParOf" srcId="{57EA0D21-FAE9-42EC-A49C-985FE6B4E9E0}" destId="{E6D8B9BE-3C24-4C3D-8240-B7500183D9D3}" srcOrd="1" destOrd="0" presId="urn:microsoft.com/office/officeart/2005/8/layout/vList6"/>
    <dgm:cxn modelId="{68AC6021-6BB0-4601-B073-C77006643F5F}" type="presParOf" srcId="{57EA0D21-FAE9-42EC-A49C-985FE6B4E9E0}" destId="{BBBB6746-082E-45AA-8C1A-7A1D5DF28371}" srcOrd="2" destOrd="0" presId="urn:microsoft.com/office/officeart/2005/8/layout/vList6"/>
    <dgm:cxn modelId="{0311D44F-E4F1-40C2-9562-233822982EE9}" type="presParOf" srcId="{BBBB6746-082E-45AA-8C1A-7A1D5DF28371}" destId="{15FC14CB-4C52-406F-B1C5-D792921E4EAF}" srcOrd="0" destOrd="0" presId="urn:microsoft.com/office/officeart/2005/8/layout/vList6"/>
    <dgm:cxn modelId="{4D953ED3-C1D9-41F7-BA46-BF936EEB54C9}" type="presParOf" srcId="{BBBB6746-082E-45AA-8C1A-7A1D5DF28371}" destId="{3CE65828-0BA7-4629-9B7F-A8C5842A5B5C}" srcOrd="1" destOrd="0" presId="urn:microsoft.com/office/officeart/2005/8/layout/vList6"/>
    <dgm:cxn modelId="{513E05C7-A569-410A-9C84-A451A89EBC5F}" type="presParOf" srcId="{57EA0D21-FAE9-42EC-A49C-985FE6B4E9E0}" destId="{880BFD77-5D51-4412-8001-424389B5AE4A}" srcOrd="3" destOrd="0" presId="urn:microsoft.com/office/officeart/2005/8/layout/vList6"/>
    <dgm:cxn modelId="{8C32E2BA-85B2-4D65-A39E-0C1C9AD94B0B}" type="presParOf" srcId="{57EA0D21-FAE9-42EC-A49C-985FE6B4E9E0}" destId="{CA9C920E-E151-45C6-A227-5741F4AC1CCA}" srcOrd="4" destOrd="0" presId="urn:microsoft.com/office/officeart/2005/8/layout/vList6"/>
    <dgm:cxn modelId="{63E25FD7-54CC-43B4-9E61-EA5A43A2A31F}" type="presParOf" srcId="{CA9C920E-E151-45C6-A227-5741F4AC1CCA}" destId="{8B5D331A-2270-410A-A129-6EB959046FE7}" srcOrd="0" destOrd="0" presId="urn:microsoft.com/office/officeart/2005/8/layout/vList6"/>
    <dgm:cxn modelId="{0B6F79D8-ADEA-474F-B7F4-6A1CDB6438F7}" type="presParOf" srcId="{CA9C920E-E151-45C6-A227-5741F4AC1CCA}" destId="{9CA55E3D-D8A7-49D5-A590-DBE4844979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71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1690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18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724" y="4296788"/>
            <a:ext cx="11526614" cy="2283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Perioperative Management In Patient With Hypothyroidism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Ashraf Aminorroaya</a:t>
            </a:r>
            <a:b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Isfahan Endocrine and Metabolism Research</a:t>
            </a:r>
            <a:b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Center, Isfahan University of Medical Sciences</a:t>
            </a:r>
            <a:endParaRPr lang="fa-I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 result for thyroid jour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554636"/>
            <a:ext cx="11681447" cy="37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393" y="490098"/>
            <a:ext cx="6877119" cy="6400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(cont.)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422656" cy="5145074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apnea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adversely influence surgical outcome or make postoperative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extubation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problematic)</a:t>
            </a:r>
          </a:p>
          <a:p>
            <a:pPr algn="l" rt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obstruction of the upper airway (increased tongue size)</a:t>
            </a:r>
          </a:p>
          <a:p>
            <a:pPr algn="l" rt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Decrease the surfactant production</a:t>
            </a:r>
          </a:p>
          <a:p>
            <a:pPr algn="l" rt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Decrease drug metabolism such as sedatives and anesthetics (precipitate respiratory failure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  </a:t>
            </a:r>
          </a:p>
          <a:p>
            <a:pPr algn="l" rtl="0"/>
            <a:r>
              <a:rPr lang="en-US" sz="1600" b="1" dirty="0" smtClean="0">
                <a:solidFill>
                  <a:srgbClr val="C00000"/>
                </a:solidFill>
              </a:rPr>
              <a:t>*</a:t>
            </a:r>
            <a:r>
              <a:rPr lang="en-US" sz="1600" b="1" dirty="0" err="1" smtClean="0">
                <a:solidFill>
                  <a:srgbClr val="C00000"/>
                </a:solidFill>
              </a:rPr>
              <a:t>Zaib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H, Shan E. Undetected hypothyroidism and its anesthetic implications . Anesthesia, Pain &amp; Intensive Care. 2012:16(2). 205-10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13" y="412090"/>
            <a:ext cx="7008859" cy="783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Function </a:t>
            </a:r>
            <a:r>
              <a:rPr lang="en-US" dirty="0">
                <a:solidFill>
                  <a:srgbClr val="0066FF"/>
                </a:solidFill>
              </a:rPr>
              <a:t/>
            </a:r>
            <a:br>
              <a:rPr lang="en-US" dirty="0">
                <a:solidFill>
                  <a:srgbClr val="0066FF"/>
                </a:solidFill>
              </a:rPr>
            </a:br>
            <a:endParaRPr lang="fa-IR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960263"/>
            <a:ext cx="10442540" cy="5151459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Decrease Renal Perfusion</a:t>
            </a:r>
          </a:p>
          <a:p>
            <a:pPr algn="l"/>
            <a:r>
              <a:rPr lang="en-US" sz="2000" b="1" dirty="0" smtClean="0"/>
              <a:t>Decrease Atrial Natriuretic Factor</a:t>
            </a:r>
          </a:p>
          <a:p>
            <a:pPr algn="l" rtl="0"/>
            <a:r>
              <a:rPr lang="en-US" sz="2000" b="1" dirty="0" smtClean="0"/>
              <a:t>Decrease Activity of RAAS                                                                 Hyponatremia </a:t>
            </a:r>
          </a:p>
          <a:p>
            <a:pPr algn="l" rtl="0"/>
            <a:r>
              <a:rPr lang="en-US" sz="2000" b="1" dirty="0" smtClean="0"/>
              <a:t>Increase ADH level</a:t>
            </a:r>
          </a:p>
          <a:p>
            <a:pPr algn="l" rtl="0"/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algn="l" rtl="0"/>
            <a:r>
              <a:rPr lang="en-US" sz="1600" b="1" dirty="0" smtClean="0">
                <a:solidFill>
                  <a:srgbClr val="C00000"/>
                </a:solidFill>
              </a:rPr>
              <a:t>*</a:t>
            </a:r>
            <a:r>
              <a:rPr lang="en-US" sz="1600" b="1" dirty="0" err="1">
                <a:solidFill>
                  <a:srgbClr val="C00000"/>
                </a:solidFill>
              </a:rPr>
              <a:t>Zaib</a:t>
            </a:r>
            <a:r>
              <a:rPr lang="en-US" sz="1600" b="1" dirty="0">
                <a:solidFill>
                  <a:srgbClr val="C00000"/>
                </a:solidFill>
              </a:rPr>
              <a:t> H, Shan E. Undetected hypothyroidism and its anesthetic implications . Anesthesia, Pain &amp; Intensive Care. 2012:16(2). 205-10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fa-IR" sz="1600" b="1" dirty="0"/>
          </a:p>
        </p:txBody>
      </p:sp>
      <p:sp>
        <p:nvSpPr>
          <p:cNvPr id="5" name="Right Arrow Callout 4"/>
          <p:cNvSpPr/>
          <p:nvPr/>
        </p:nvSpPr>
        <p:spPr>
          <a:xfrm>
            <a:off x="4891364" y="2863121"/>
            <a:ext cx="1404505" cy="172386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17609"/>
            </a:avLst>
          </a:prstGeom>
          <a:solidFill>
            <a:srgbClr val="C0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3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841" y="448056"/>
            <a:ext cx="6877119" cy="6400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(cont.)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274165"/>
            <a:ext cx="11407665" cy="592111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400" b="1" dirty="0"/>
              <a:t>Worsening of  Renal </a:t>
            </a:r>
            <a:r>
              <a:rPr lang="en-US" sz="2400" b="1" dirty="0" smtClean="0"/>
              <a:t>Function</a:t>
            </a:r>
          </a:p>
          <a:p>
            <a:pPr algn="l" rtl="0"/>
            <a:r>
              <a:rPr lang="en-US" sz="2600" b="1" dirty="0" smtClean="0"/>
              <a:t> </a:t>
            </a:r>
            <a:r>
              <a:rPr lang="en-US" sz="2000" b="1" dirty="0"/>
              <a:t>(Due to </a:t>
            </a:r>
            <a:r>
              <a:rPr lang="en-US" sz="2000" b="1" dirty="0" smtClean="0"/>
              <a:t>Intraoperative </a:t>
            </a:r>
            <a:r>
              <a:rPr lang="en-US" sz="2000" b="1" dirty="0"/>
              <a:t>hypotension)</a:t>
            </a:r>
          </a:p>
          <a:p>
            <a:pPr algn="l" rtl="0"/>
            <a:r>
              <a:rPr lang="en-US" sz="2800" b="1" dirty="0"/>
              <a:t>N</a:t>
            </a:r>
            <a:r>
              <a:rPr lang="en-US" sz="2800" b="1" dirty="0" smtClean="0"/>
              <a:t>one pitting edema </a:t>
            </a:r>
          </a:p>
          <a:p>
            <a:pPr algn="l" rtl="0"/>
            <a:r>
              <a:rPr lang="en-US" sz="2100" b="1" dirty="0" smtClean="0"/>
              <a:t>( increase the capillary permeability and shift of water and albumin  and deposition of </a:t>
            </a:r>
            <a:r>
              <a:rPr lang="en-US" sz="2100" b="1" dirty="0" err="1" smtClean="0"/>
              <a:t>glycosaminoglycans</a:t>
            </a:r>
            <a:r>
              <a:rPr lang="en-US" sz="2100" b="1" dirty="0" smtClean="0"/>
              <a:t> in severe hypothyroidism)</a:t>
            </a:r>
          </a:p>
          <a:p>
            <a:pPr algn="ctr" rtl="0"/>
            <a:r>
              <a:rPr lang="en-US" sz="21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have </a:t>
            </a:r>
            <a:r>
              <a:rPr lang="en-US" sz="21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been some reports in the literature of hypothyroidism presenting as chronic renal failure, resolving completely with restoration of </a:t>
            </a:r>
            <a:r>
              <a:rPr lang="en-US" sz="21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euthyroidism</a:t>
            </a:r>
            <a:endParaRPr lang="en-US" sz="1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sz="1800" b="1" dirty="0" smtClean="0">
                <a:solidFill>
                  <a:srgbClr val="C00000"/>
                </a:solidFill>
              </a:rPr>
              <a:t>*</a:t>
            </a:r>
            <a:r>
              <a:rPr lang="en-US" sz="1800" b="1" dirty="0" err="1">
                <a:solidFill>
                  <a:srgbClr val="C00000"/>
                </a:solidFill>
              </a:rPr>
              <a:t>Zaib</a:t>
            </a:r>
            <a:r>
              <a:rPr lang="en-US" sz="1800" b="1" dirty="0">
                <a:solidFill>
                  <a:srgbClr val="C00000"/>
                </a:solidFill>
              </a:rPr>
              <a:t> H, Shan E. Undetected hypothyroidism and its anesthetic implications . Anesthesia, Pain &amp; Intensive Care. 2012:16(2). 205-10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b="1" dirty="0" smtClean="0"/>
              <a:t> </a:t>
            </a:r>
            <a:r>
              <a:rPr lang="en-US" sz="900" b="1" dirty="0"/>
              <a:t/>
            </a:r>
            <a:br>
              <a:rPr lang="en-US" sz="900" b="1" dirty="0"/>
            </a:br>
            <a:r>
              <a:rPr lang="en-US" sz="900" b="1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53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524" y="313267"/>
            <a:ext cx="6877119" cy="8595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Hemopoietic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Coagulation Systems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9844" y="1172802"/>
            <a:ext cx="11952156" cy="5175054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11200" b="1" dirty="0" smtClean="0"/>
              <a:t>Anemia</a:t>
            </a:r>
          </a:p>
          <a:p>
            <a:pPr algn="l" rtl="0"/>
            <a:r>
              <a:rPr lang="en-US" sz="8000" b="1" dirty="0" smtClean="0"/>
              <a:t>Decrease of erythropoiesis </a:t>
            </a:r>
            <a:r>
              <a:rPr 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8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metabolic </a:t>
            </a:r>
            <a:r>
              <a:rPr 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rate,</a:t>
            </a:r>
            <a:r>
              <a:rPr lang="en-US" sz="8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decreased </a:t>
            </a:r>
            <a:r>
              <a:rPr 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oxygen consumption </a:t>
            </a:r>
            <a:r>
              <a:rPr lang="en-US" sz="8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erythropoietin level)</a:t>
            </a:r>
            <a:r>
              <a:rPr lang="en-US" sz="8000" b="1" dirty="0"/>
              <a:t> </a:t>
            </a:r>
            <a:endParaRPr lang="fa-IR" sz="8000" b="1" dirty="0" smtClean="0"/>
          </a:p>
          <a:p>
            <a:pPr algn="l" rtl="0"/>
            <a:r>
              <a:rPr lang="en-US" sz="8000" b="1" dirty="0" smtClean="0"/>
              <a:t>Iron deficiency</a:t>
            </a:r>
          </a:p>
          <a:p>
            <a:pPr algn="l" rtl="0"/>
            <a:r>
              <a:rPr lang="en-US" sz="8000" b="1" dirty="0" smtClean="0"/>
              <a:t>Menorrhagia</a:t>
            </a:r>
          </a:p>
          <a:p>
            <a:pPr algn="l" rtl="0"/>
            <a:r>
              <a:rPr lang="en-US" sz="8000" b="1" dirty="0" smtClean="0"/>
              <a:t>Pernicious anemia </a:t>
            </a:r>
          </a:p>
          <a:p>
            <a:pPr algn="l" rtl="0"/>
            <a:r>
              <a:rPr lang="en-US" sz="11200" b="1" dirty="0" smtClean="0"/>
              <a:t>Few </a:t>
            </a:r>
            <a:r>
              <a:rPr lang="en-US" sz="11200" b="1" dirty="0"/>
              <a:t>changes in other blood cellular </a:t>
            </a:r>
            <a:r>
              <a:rPr lang="en-US" sz="11200" b="1" dirty="0" smtClean="0"/>
              <a:t>elements</a:t>
            </a:r>
          </a:p>
          <a:p>
            <a:pPr algn="l" rtl="0"/>
            <a:r>
              <a:rPr lang="en-US" sz="6400" b="1" dirty="0" smtClean="0">
                <a:solidFill>
                  <a:srgbClr val="C00000"/>
                </a:solidFill>
              </a:rPr>
              <a:t>*</a:t>
            </a:r>
            <a:r>
              <a:rPr lang="en-US" sz="6400" b="1" dirty="0" err="1">
                <a:solidFill>
                  <a:srgbClr val="C00000"/>
                </a:solidFill>
              </a:rPr>
              <a:t>Zaib</a:t>
            </a:r>
            <a:r>
              <a:rPr lang="en-US" sz="6400" b="1" dirty="0">
                <a:solidFill>
                  <a:srgbClr val="C00000"/>
                </a:solidFill>
              </a:rPr>
              <a:t> H, Shan E. Undetected hypothyroidism and its anesthetic implications . Anesthesia, Pain &amp; Intensive Care. 2012:16(2). 205-10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000" dirty="0"/>
              <a:t/>
            </a:r>
            <a:br>
              <a:rPr lang="en-US" sz="4000" dirty="0"/>
            </a:br>
            <a:endParaRPr lang="fa-IR" sz="4000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3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427" y="431338"/>
            <a:ext cx="6877119" cy="64008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 System</a:t>
            </a:r>
            <a:endParaRPr lang="fa-IR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3387" y="1435608"/>
            <a:ext cx="11144504" cy="4660392"/>
          </a:xfrm>
        </p:spPr>
        <p:txBody>
          <a:bodyPr/>
          <a:lstStyle/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1368595"/>
              </p:ext>
            </p:extLst>
          </p:nvPr>
        </p:nvGraphicFramePr>
        <p:xfrm>
          <a:off x="839337" y="1253513"/>
          <a:ext cx="6369973" cy="502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786250" y="3380855"/>
            <a:ext cx="3768439" cy="1228436"/>
          </a:xfrm>
          <a:prstGeom prst="ellipse">
            <a:avLst/>
          </a:prstGeom>
          <a:noFill/>
          <a:ln w="38100">
            <a:solidFill>
              <a:srgbClr val="DD462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151088" y="3668452"/>
            <a:ext cx="3038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Hemorrhagic tendency</a:t>
            </a:r>
            <a:r>
              <a:rPr lang="en-US" sz="2800" b="1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166255" y="6364469"/>
            <a:ext cx="12312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* </a:t>
            </a:r>
            <a:r>
              <a:rPr lang="en-US" sz="1400" b="1" dirty="0" err="1">
                <a:solidFill>
                  <a:srgbClr val="C00000"/>
                </a:solidFill>
              </a:rPr>
              <a:t>Zaib</a:t>
            </a:r>
            <a:r>
              <a:rPr lang="en-US" sz="1400" b="1" dirty="0">
                <a:solidFill>
                  <a:srgbClr val="C00000"/>
                </a:solidFill>
              </a:rPr>
              <a:t> H, Shan E. Undetected hypothyroidism and its anesthetic implications . Anesthesia, Pain &amp; Intensive </a:t>
            </a:r>
            <a:r>
              <a:rPr lang="en-US" sz="1400" b="1" dirty="0" smtClean="0">
                <a:solidFill>
                  <a:srgbClr val="C00000"/>
                </a:solidFill>
              </a:rPr>
              <a:t>Care. 2012:16(2</a:t>
            </a:r>
            <a:r>
              <a:rPr lang="en-US" sz="1400" b="1" dirty="0">
                <a:solidFill>
                  <a:srgbClr val="C00000"/>
                </a:solidFill>
              </a:rPr>
              <a:t>). 205-10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26553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69" y="448056"/>
            <a:ext cx="6877119" cy="6400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 System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4871" y="1088136"/>
            <a:ext cx="11892198" cy="616095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Reduced clearance of vitamin K-dependent </a:t>
            </a:r>
            <a:r>
              <a:rPr lang="en-US" sz="4500" dirty="0" smtClean="0">
                <a:solidFill>
                  <a:schemeClr val="tx1"/>
                </a:solidFill>
              </a:rPr>
              <a:t>clotting  factors</a:t>
            </a:r>
            <a:r>
              <a:rPr lang="en-US" sz="8000" dirty="0" smtClean="0"/>
              <a:t> </a:t>
            </a:r>
          </a:p>
          <a:p>
            <a:pPr algn="ctr"/>
            <a:r>
              <a:rPr lang="en-US" sz="4500" dirty="0" smtClean="0"/>
              <a:t>such </a:t>
            </a:r>
            <a:r>
              <a:rPr lang="en-US" sz="4500" dirty="0"/>
              <a:t>as factor II, VII, </a:t>
            </a:r>
            <a:r>
              <a:rPr lang="en-US" sz="4500" dirty="0" smtClean="0"/>
              <a:t>and X</a:t>
            </a:r>
          </a:p>
          <a:p>
            <a:pPr algn="ctr" rtl="0"/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45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4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r>
              <a:rPr lang="en-US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4500" b="1" dirty="0">
                <a:solidFill>
                  <a:srgbClr val="C00000"/>
                </a:solidFill>
              </a:rPr>
              <a:t>higher</a:t>
            </a:r>
            <a:r>
              <a:rPr lang="en-US" sz="4500" dirty="0">
                <a:solidFill>
                  <a:srgbClr val="C00000"/>
                </a:solidFill>
              </a:rPr>
              <a:t> warfarin requirements </a:t>
            </a:r>
            <a:r>
              <a:rPr lang="en-US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during hypothyroidism and falling </a:t>
            </a:r>
            <a:r>
              <a:rPr lang="en-US" sz="4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requirement  during </a:t>
            </a:r>
            <a:r>
              <a:rPr lang="en-US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with </a:t>
            </a:r>
            <a:r>
              <a:rPr lang="en-US" sz="4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thyroid hormone.</a:t>
            </a:r>
            <a:r>
              <a:rPr lang="en-US" sz="2200" dirty="0">
                <a:solidFill>
                  <a:srgbClr val="C00000"/>
                </a:solidFill>
              </a:rPr>
              <a:t/>
            </a:r>
            <a:br>
              <a:rPr lang="en-US" sz="2200" dirty="0">
                <a:solidFill>
                  <a:srgbClr val="C00000"/>
                </a:solidFill>
              </a:rPr>
            </a:b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l" rtl="0"/>
            <a:r>
              <a:rPr lang="en-US" sz="4000" b="1" dirty="0" smtClean="0">
                <a:solidFill>
                  <a:srgbClr val="C00000"/>
                </a:solidFill>
              </a:rPr>
              <a:t>*</a:t>
            </a:r>
            <a:r>
              <a:rPr lang="en-US" sz="4000" b="1" dirty="0" err="1" smtClean="0">
                <a:solidFill>
                  <a:srgbClr val="C00000"/>
                </a:solidFill>
              </a:rPr>
              <a:t>Zaib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H, Shan E. Undetected hypothyroidism and its anesthetic implications . Anesthesia, Pain &amp; Intensive Care. 2012:16(2). 205-10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4" name="Down Arrow 3"/>
          <p:cNvSpPr/>
          <p:nvPr/>
        </p:nvSpPr>
        <p:spPr>
          <a:xfrm>
            <a:off x="5981076" y="2623278"/>
            <a:ext cx="524656" cy="689548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413" y="448056"/>
            <a:ext cx="6877119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 System</a:t>
            </a:r>
            <a:endParaRPr lang="fa-IR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4728" y="1958109"/>
            <a:ext cx="11591636" cy="45476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dirty="0" smtClean="0"/>
              <a:t>Decreased GI motility:</a:t>
            </a:r>
          </a:p>
          <a:p>
            <a:pPr algn="l"/>
            <a:r>
              <a:rPr lang="en-US" sz="2400" dirty="0" smtClean="0"/>
              <a:t>		Constipation</a:t>
            </a:r>
          </a:p>
          <a:p>
            <a:pPr algn="l"/>
            <a:r>
              <a:rPr lang="en-US" sz="2400" dirty="0" smtClean="0"/>
              <a:t>Increase the tendency for postoperative ileus</a:t>
            </a:r>
          </a:p>
          <a:p>
            <a:pPr algn="l"/>
            <a:r>
              <a:rPr lang="en-US" sz="2400" dirty="0" smtClean="0"/>
              <a:t> </a:t>
            </a:r>
            <a:r>
              <a:rPr lang="en-US" sz="2400" dirty="0"/>
              <a:t>This is </a:t>
            </a:r>
            <a:r>
              <a:rPr lang="en-US" sz="2400" dirty="0" smtClean="0"/>
              <a:t>of increased </a:t>
            </a:r>
            <a:r>
              <a:rPr lang="en-US" sz="2400" dirty="0"/>
              <a:t>concern considering that postoperative pain management regimens commonly use opioids which </a:t>
            </a:r>
            <a:r>
              <a:rPr lang="en-US" sz="2400" dirty="0" smtClean="0"/>
              <a:t>independently promote constipation.</a:t>
            </a:r>
          </a:p>
          <a:p>
            <a:pPr algn="l"/>
            <a:endParaRPr lang="en-US" sz="1600" b="1" dirty="0" smtClean="0">
              <a:solidFill>
                <a:srgbClr val="C00000"/>
              </a:solidFill>
            </a:endParaRPr>
          </a:p>
          <a:p>
            <a:pPr algn="l"/>
            <a:endParaRPr lang="en-US" sz="1600" b="1" dirty="0">
              <a:solidFill>
                <a:srgbClr val="C00000"/>
              </a:solidFill>
            </a:endParaRPr>
          </a:p>
          <a:p>
            <a:pPr algn="l"/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*Palace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lang="en-US" sz="1600" i="1" dirty="0">
                <a:solidFill>
                  <a:srgbClr val="C00000"/>
                </a:solidFill>
              </a:rPr>
              <a:t> Perioperative Management of Thyroid Dysfunction. Health service Insight </a:t>
            </a:r>
            <a:r>
              <a:rPr lang="en-US" sz="1600" i="1" dirty="0" smtClean="0">
                <a:solidFill>
                  <a:srgbClr val="C00000"/>
                </a:solidFill>
              </a:rPr>
              <a:t>2017:1-5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097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393" y="448056"/>
            <a:ext cx="6877119" cy="64008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Myxedema Coma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9843" y="1435608"/>
            <a:ext cx="11287593" cy="542239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  A </a:t>
            </a:r>
            <a:r>
              <a:rPr lang="en-US" sz="2000" b="1" dirty="0" smtClean="0"/>
              <a:t>rare</a:t>
            </a:r>
            <a:r>
              <a:rPr lang="en-US" sz="2000" dirty="0"/>
              <a:t> </a:t>
            </a:r>
            <a:r>
              <a:rPr lang="en-US" sz="2000" dirty="0" smtClean="0"/>
              <a:t>and dangerous </a:t>
            </a:r>
            <a:r>
              <a:rPr lang="en-US" sz="2000" dirty="0"/>
              <a:t>complication of surgery in </a:t>
            </a:r>
            <a:r>
              <a:rPr lang="en-US" sz="2000" dirty="0" smtClean="0"/>
              <a:t>hypothyroid patients</a:t>
            </a:r>
          </a:p>
          <a:p>
            <a:pPr algn="l"/>
            <a:r>
              <a:rPr lang="en-US" sz="2000" dirty="0" smtClean="0"/>
              <a:t> The </a:t>
            </a:r>
            <a:r>
              <a:rPr lang="en-US" sz="2000" b="1" dirty="0" smtClean="0"/>
              <a:t>mortality</a:t>
            </a:r>
            <a:r>
              <a:rPr lang="en-US" sz="2000" dirty="0" smtClean="0"/>
              <a:t> </a:t>
            </a:r>
            <a:r>
              <a:rPr lang="en-US" sz="2000" dirty="0"/>
              <a:t>as high as </a:t>
            </a:r>
            <a:r>
              <a:rPr lang="en-US" sz="2000" b="1" dirty="0"/>
              <a:t>80</a:t>
            </a:r>
            <a:r>
              <a:rPr lang="en-US" sz="2000" b="1" dirty="0" smtClean="0"/>
              <a:t>%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b="1" dirty="0" smtClean="0"/>
              <a:t>Manifestations:</a:t>
            </a:r>
            <a:r>
              <a:rPr lang="en-US" sz="2000" dirty="0" smtClean="0"/>
              <a:t> altered </a:t>
            </a:r>
            <a:r>
              <a:rPr lang="en-US" sz="2000" dirty="0"/>
              <a:t>mental </a:t>
            </a:r>
            <a:r>
              <a:rPr lang="en-US" sz="2000" dirty="0" smtClean="0"/>
              <a:t>status (coma </a:t>
            </a:r>
            <a:r>
              <a:rPr lang="en-US" sz="2000" dirty="0"/>
              <a:t>or </a:t>
            </a:r>
            <a:r>
              <a:rPr lang="en-US" sz="2000" dirty="0" smtClean="0"/>
              <a:t>seizure), </a:t>
            </a:r>
            <a:r>
              <a:rPr lang="en-US" sz="2000" dirty="0"/>
              <a:t>and hypothermia, bradycardia, </a:t>
            </a:r>
            <a:r>
              <a:rPr lang="en-US" sz="2000" dirty="0" smtClean="0"/>
              <a:t>hyponatremia, heart </a:t>
            </a:r>
            <a:r>
              <a:rPr lang="en-US" sz="2000" dirty="0"/>
              <a:t>failure, and </a:t>
            </a:r>
            <a:r>
              <a:rPr lang="en-US" sz="2000" dirty="0" smtClean="0"/>
              <a:t>hypopnea</a:t>
            </a:r>
          </a:p>
          <a:p>
            <a:pPr algn="l"/>
            <a:r>
              <a:rPr lang="en-US" sz="2000" dirty="0" smtClean="0"/>
              <a:t>It </a:t>
            </a:r>
            <a:r>
              <a:rPr lang="en-US" sz="2000" dirty="0"/>
              <a:t>is commonly associated with </a:t>
            </a:r>
            <a:r>
              <a:rPr lang="en-US" sz="2000" dirty="0" smtClean="0"/>
              <a:t>a precipitant </a:t>
            </a:r>
            <a:r>
              <a:rPr lang="en-US" sz="2000" dirty="0"/>
              <a:t>such as </a:t>
            </a:r>
            <a:r>
              <a:rPr lang="en-US" sz="2000" dirty="0" smtClean="0"/>
              <a:t>surgery</a:t>
            </a:r>
            <a:r>
              <a:rPr lang="en-US" sz="2000" dirty="0"/>
              <a:t>, infection, cold exposure, </a:t>
            </a:r>
            <a:r>
              <a:rPr lang="en-US" sz="2000" dirty="0" smtClean="0"/>
              <a:t>and administration </a:t>
            </a:r>
            <a:r>
              <a:rPr lang="en-US" sz="2000" dirty="0"/>
              <a:t>of </a:t>
            </a:r>
            <a:r>
              <a:rPr lang="en-US" sz="2000" dirty="0" smtClean="0"/>
              <a:t>sedatives.</a:t>
            </a: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 rtl="0"/>
            <a:r>
              <a:rPr lang="en-US" sz="1600" b="1" dirty="0" smtClean="0">
                <a:solidFill>
                  <a:srgbClr val="C00000"/>
                </a:solidFill>
              </a:rPr>
              <a:t> *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Palace MR.</a:t>
            </a:r>
            <a:r>
              <a:rPr lang="en-US" sz="1600" i="1" dirty="0">
                <a:solidFill>
                  <a:srgbClr val="C00000"/>
                </a:solidFill>
              </a:rPr>
              <a:t> Perioperative Management of Thyroid Dysfunction. Health service Insight </a:t>
            </a:r>
            <a:r>
              <a:rPr lang="en-US" sz="1600" i="1" dirty="0" smtClean="0">
                <a:solidFill>
                  <a:srgbClr val="C00000"/>
                </a:solidFill>
              </a:rPr>
              <a:t>2017:1-5</a:t>
            </a:r>
            <a:endParaRPr lang="en-US" sz="1600" b="1" dirty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73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410" y="466529"/>
            <a:ext cx="10447990" cy="64008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Recently Diagnosed Hypothyroid Patients</a:t>
            </a:r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a-IR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042904" cy="5070124"/>
          </a:xfrm>
        </p:spPr>
        <p:txBody>
          <a:bodyPr>
            <a:normAutofit/>
          </a:bodyPr>
          <a:lstStyle/>
          <a:p>
            <a:pPr algn="ctr" rtl="0"/>
            <a:endParaRPr lang="en-US" sz="1800" dirty="0"/>
          </a:p>
          <a:p>
            <a:pPr algn="l" rtl="0"/>
            <a:r>
              <a:rPr lang="en-US" sz="2400" dirty="0" smtClean="0"/>
              <a:t>Surgical </a:t>
            </a:r>
            <a:r>
              <a:rPr lang="en-US" sz="2400" dirty="0"/>
              <a:t>outcomes vary with the degree of underlying </a:t>
            </a:r>
            <a:r>
              <a:rPr lang="en-US" sz="2400" dirty="0" smtClean="0"/>
              <a:t>hypothyroidism.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Management </a:t>
            </a:r>
            <a:r>
              <a:rPr lang="en-US" sz="2400" dirty="0"/>
              <a:t>of patients with recently diagnosed hypothyroidism who </a:t>
            </a:r>
            <a:r>
              <a:rPr lang="en-US" sz="2400" dirty="0" smtClean="0"/>
              <a:t>require surgery </a:t>
            </a:r>
            <a:r>
              <a:rPr lang="en-US" sz="2400" dirty="0"/>
              <a:t>is based upon observational data and clinical experience </a:t>
            </a:r>
            <a:r>
              <a:rPr lang="en-US" sz="2400" dirty="0" smtClean="0"/>
              <a:t>.</a:t>
            </a:r>
          </a:p>
          <a:p>
            <a:pPr algn="ctr" rtl="0"/>
            <a:endParaRPr lang="en-US" sz="2400" dirty="0" smtClean="0"/>
          </a:p>
          <a:p>
            <a:pPr algn="l" rtl="0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 smtClean="0">
                <a:solidFill>
                  <a:srgbClr val="C00000"/>
                </a:solidFill>
              </a:rPr>
              <a:t>nonthyroid</a:t>
            </a:r>
            <a:r>
              <a:rPr lang="en-US" sz="1600" dirty="0" smtClean="0">
                <a:solidFill>
                  <a:srgbClr val="C00000"/>
                </a:solidFill>
              </a:rPr>
              <a:t>-surgery-in-the-patient-with-thyroid-disease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26986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9" y="299386"/>
            <a:ext cx="6877119" cy="10142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</a:t>
            </a:r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ypothyroidism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4794" y="1657280"/>
            <a:ext cx="11516990" cy="4938391"/>
          </a:xfrm>
        </p:spPr>
        <p:txBody>
          <a:bodyPr>
            <a:normAutofit/>
          </a:bodyPr>
          <a:lstStyle/>
          <a:p>
            <a:pPr algn="ctr" rt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Includes patients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subclinical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hypothyroidism :</a:t>
            </a:r>
          </a:p>
          <a:p>
            <a:pPr algn="ctr" rt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biochemically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serum free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T4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the presence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 rt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elevated serum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few data on surgical outcomes in subclinical hypothyroid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algn="ctr" rtl="0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 smtClean="0">
                <a:solidFill>
                  <a:srgbClr val="C00000"/>
                </a:solidFill>
              </a:rPr>
              <a:t>nonthyroid</a:t>
            </a:r>
            <a:r>
              <a:rPr lang="en-US" sz="1600" dirty="0" smtClean="0">
                <a:solidFill>
                  <a:srgbClr val="C00000"/>
                </a:solidFill>
              </a:rPr>
              <a:t>-surgery-in-the-patient-with-thyroid-disease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83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72882" y="424710"/>
            <a:ext cx="6877119" cy="64008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Hypothyroidism</a:t>
            </a:r>
            <a:endParaRPr lang="en-US" dirty="0">
              <a:solidFill>
                <a:srgbClr val="00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1456010" y="1944433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03" y="1169491"/>
            <a:ext cx="1189219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Hypothyroidism is a common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endocrinopathy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is more prevalent in women and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increasing age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hypothyroidism accounts for 95% of all cases.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overall prevalence of hypothyroidism was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4.8%</a:t>
            </a:r>
            <a:r>
              <a:rPr lang="fa-I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/>
              <a:t>Subclinical = 3.1</a:t>
            </a:r>
            <a:r>
              <a:rPr lang="fa-IR" dirty="0" smtClean="0"/>
              <a:t>(%</a:t>
            </a:r>
            <a:r>
              <a:rPr lang="en-US" dirty="0" smtClean="0"/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 and 12.8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a-I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/>
              <a:t>Subclinical </a:t>
            </a:r>
            <a:r>
              <a:rPr lang="en-US" sz="2000" dirty="0" smtClean="0"/>
              <a:t>=</a:t>
            </a:r>
            <a:r>
              <a:rPr lang="en-US" sz="2000" dirty="0"/>
              <a:t> </a:t>
            </a:r>
            <a:r>
              <a:rPr lang="en-US" sz="2000" dirty="0" smtClean="0"/>
              <a:t>8.6</a:t>
            </a:r>
            <a:r>
              <a:rPr lang="fa-IR" sz="2000" dirty="0" smtClean="0"/>
              <a:t> (%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women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Isfahan, Iran,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6-year follow-up, the incidence rate of hypothyroidism was 3.3 in women and 2.1 in men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1000 (person-year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TPOAb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concentration is its strong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predictor of this incident.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85669"/>
              </p:ext>
            </p:extLst>
          </p:nvPr>
        </p:nvGraphicFramePr>
        <p:xfrm>
          <a:off x="8211336" y="5299755"/>
          <a:ext cx="3699641" cy="1249680"/>
        </p:xfrm>
        <a:graphic>
          <a:graphicData uri="http://schemas.openxmlformats.org/drawingml/2006/table">
            <a:tbl>
              <a:tblPr/>
              <a:tblGrid>
                <a:gridCol w="3699641">
                  <a:extLst>
                    <a:ext uri="{9D8B030D-6E8A-4147-A177-3AD203B41FA5}">
                      <a16:colId xmlns:a16="http://schemas.microsoft.com/office/drawing/2014/main" xmlns="" val="1870005905"/>
                    </a:ext>
                  </a:extLst>
                </a:gridCol>
              </a:tblGrid>
              <a:tr h="675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 Med Res  (2017) 22:21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 Iran Med. 2009 May;12(3):262-70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939394"/>
                  </a:ext>
                </a:extLst>
              </a:tr>
              <a:tr h="190061">
                <a:tc>
                  <a:txBody>
                    <a:bodyPr/>
                    <a:lstStyle/>
                    <a:p>
                      <a:pPr algn="l" rtl="0"/>
                      <a:r>
                        <a:rPr lang="en-US" b="0" i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81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8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58618" y="258618"/>
            <a:ext cx="11748655" cy="41531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8618" y="4479637"/>
            <a:ext cx="11647055" cy="2183018"/>
          </a:xfrm>
          <a:prstGeom prst="roundRect">
            <a:avLst/>
          </a:prstGeom>
          <a:noFill/>
          <a:ln>
            <a:solidFill>
              <a:srgbClr val="D2472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There </a:t>
            </a:r>
            <a:r>
              <a:rPr lang="en-US" sz="2000" b="1" dirty="0">
                <a:solidFill>
                  <a:srgbClr val="C00000"/>
                </a:solidFill>
              </a:rPr>
              <a:t>were no significant differences in </a:t>
            </a:r>
            <a:r>
              <a:rPr lang="en-US" sz="2000" b="1" dirty="0" smtClean="0">
                <a:solidFill>
                  <a:srgbClr val="C00000"/>
                </a:solidFill>
              </a:rPr>
              <a:t>primary outcomes </a:t>
            </a:r>
            <a:r>
              <a:rPr lang="en-US" sz="2000" b="1" dirty="0">
                <a:solidFill>
                  <a:srgbClr val="C00000"/>
                </a:solidFill>
              </a:rPr>
              <a:t>(major adverse cardiovascular events) and secondary outcomes such </a:t>
            </a:r>
            <a:r>
              <a:rPr lang="en-US" sz="2000" b="1" dirty="0" smtClean="0">
                <a:solidFill>
                  <a:srgbClr val="C00000"/>
                </a:solidFill>
              </a:rPr>
              <a:t>as wound </a:t>
            </a:r>
            <a:r>
              <a:rPr lang="en-US" sz="2000" b="1" dirty="0">
                <a:solidFill>
                  <a:srgbClr val="C00000"/>
                </a:solidFill>
              </a:rPr>
              <a:t>problems, </a:t>
            </a:r>
            <a:r>
              <a:rPr lang="en-US" sz="2000" b="1" dirty="0" err="1">
                <a:solidFill>
                  <a:srgbClr val="C00000"/>
                </a:solidFill>
              </a:rPr>
              <a:t>mediastinitis</a:t>
            </a:r>
            <a:r>
              <a:rPr lang="en-US" sz="2000" b="1" dirty="0">
                <a:solidFill>
                  <a:srgbClr val="C00000"/>
                </a:solidFill>
              </a:rPr>
              <a:t>,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leg infection, respiratory complications, delirium, or </a:t>
            </a:r>
            <a:r>
              <a:rPr lang="en-US" sz="2000" b="1" dirty="0" smtClean="0">
                <a:solidFill>
                  <a:srgbClr val="C00000"/>
                </a:solidFill>
              </a:rPr>
              <a:t>reop</a:t>
            </a:r>
            <a:r>
              <a:rPr lang="en-US" sz="2000" b="1" dirty="0">
                <a:solidFill>
                  <a:srgbClr val="C00000"/>
                </a:solidFill>
              </a:rPr>
              <a:t>eration during the same hospitalization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95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967" y="524302"/>
            <a:ext cx="8844556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66FF"/>
                </a:solidFill>
              </a:rPr>
              <a:t>Recommendations for </a:t>
            </a:r>
            <a:r>
              <a:rPr lang="en-US" sz="31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subclinical</a:t>
            </a:r>
            <a:r>
              <a:rPr lang="en-US" b="1" dirty="0">
                <a:solidFill>
                  <a:srgbClr val="0066FF"/>
                </a:solidFill>
              </a:rPr>
              <a:t> hypothyroidism Patients </a:t>
            </a:r>
            <a:endParaRPr lang="fa-IR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4793" y="1731171"/>
            <a:ext cx="11587397" cy="4594678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  <a:p>
            <a:pPr algn="ctr" rtl="0"/>
            <a:r>
              <a:rPr lang="en-US" dirty="0"/>
              <a:t> </a:t>
            </a:r>
            <a:endParaRPr lang="en-US" dirty="0" smtClean="0"/>
          </a:p>
          <a:p>
            <a:pPr algn="ctr" rtl="0"/>
            <a:r>
              <a:rPr lang="en-US" sz="2000" dirty="0" smtClean="0"/>
              <a:t>   Based </a:t>
            </a:r>
            <a:r>
              <a:rPr lang="en-US" sz="2000" dirty="0"/>
              <a:t>upon the </a:t>
            </a:r>
            <a:r>
              <a:rPr lang="en-US" sz="2000" dirty="0" smtClean="0"/>
              <a:t>studies, we </a:t>
            </a:r>
            <a:r>
              <a:rPr lang="en-US" sz="2000" dirty="0"/>
              <a:t>suggest </a:t>
            </a:r>
            <a:r>
              <a:rPr lang="en-US" sz="2000" dirty="0" smtClean="0">
                <a:solidFill>
                  <a:srgbClr val="0066FF"/>
                </a:solidFill>
              </a:rPr>
              <a:t>not postponing </a:t>
            </a:r>
            <a:r>
              <a:rPr lang="en-US" sz="2000" dirty="0" smtClean="0"/>
              <a:t>surgery in patients with </a:t>
            </a:r>
          </a:p>
          <a:p>
            <a:pPr algn="ctr" rtl="0"/>
            <a:r>
              <a:rPr lang="en-US" sz="2000" dirty="0" smtClean="0"/>
              <a:t>subclinical hypothyroidism</a:t>
            </a:r>
          </a:p>
          <a:p>
            <a:pPr algn="ctr" rtl="0"/>
            <a:endParaRPr lang="en-US" sz="2000" dirty="0" smtClean="0"/>
          </a:p>
          <a:p>
            <a:pPr algn="ctr" rtl="0"/>
            <a:endParaRPr lang="en-US" sz="2000" dirty="0" smtClean="0"/>
          </a:p>
          <a:p>
            <a:pPr lvl="0" algn="l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 smtClean="0">
                <a:solidFill>
                  <a:srgbClr val="C00000"/>
                </a:solidFill>
              </a:rPr>
              <a:t>nonthyroid</a:t>
            </a:r>
            <a:r>
              <a:rPr lang="en-US" sz="1600" dirty="0" smtClean="0">
                <a:solidFill>
                  <a:srgbClr val="C00000"/>
                </a:solidFill>
              </a:rPr>
              <a:t>-surgery-in-the-patient-with-thyroid-disease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201963" y="1237673"/>
            <a:ext cx="1200727" cy="1347862"/>
          </a:xfrm>
          <a:prstGeom prst="downArrow">
            <a:avLst/>
          </a:prstGeom>
          <a:solidFill>
            <a:srgbClr val="D24726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31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885" y="458307"/>
            <a:ext cx="6877119" cy="7556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</a:t>
            </a:r>
            <a:r>
              <a:rPr lang="en-US" sz="31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Hypothyroidism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4813" y="1213934"/>
            <a:ext cx="10660277" cy="5251519"/>
          </a:xfrm>
        </p:spPr>
        <p:txBody>
          <a:bodyPr>
            <a:normAutofit fontScale="92500" lnSpcReduction="20000"/>
          </a:bodyPr>
          <a:lstStyle/>
          <a:p>
            <a:pPr algn="ctr" rt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hypothyroidism </a:t>
            </a:r>
            <a:r>
              <a:rPr lang="en-US" sz="1800" dirty="0"/>
              <a:t>(</a:t>
            </a:r>
            <a:r>
              <a:rPr lang="en-US" sz="1800" dirty="0" smtClean="0"/>
              <a:t>elevated TSH, </a:t>
            </a:r>
            <a:r>
              <a:rPr lang="en-US" sz="1800" dirty="0"/>
              <a:t>low free T4) </a:t>
            </a:r>
            <a:r>
              <a:rPr lang="en-US" sz="1800" dirty="0" smtClean="0"/>
              <a:t>without</a:t>
            </a:r>
          </a:p>
          <a:p>
            <a:pPr algn="ctr" rtl="0"/>
            <a:r>
              <a:rPr lang="en-US" sz="1800" dirty="0" smtClean="0"/>
              <a:t> </a:t>
            </a:r>
            <a:r>
              <a:rPr lang="en-US" sz="1800" dirty="0"/>
              <a:t>the features of severe </a:t>
            </a:r>
            <a:r>
              <a:rPr lang="en-US" sz="1800" dirty="0" smtClean="0"/>
              <a:t>hypothyroidism</a:t>
            </a:r>
          </a:p>
          <a:p>
            <a:pPr algn="l" rtl="0"/>
            <a:r>
              <a:rPr lang="en-US" b="1" dirty="0" smtClean="0"/>
              <a:t>                                                                                              </a:t>
            </a: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</a:t>
            </a:r>
            <a:r>
              <a:rPr lang="en-US" sz="2200" b="1" dirty="0" smtClean="0"/>
              <a:t>S</a:t>
            </a:r>
            <a:r>
              <a:rPr lang="en-US" sz="1900" b="1" dirty="0" smtClean="0"/>
              <a:t>urgical Outcomes</a:t>
            </a:r>
            <a:r>
              <a:rPr lang="en-US" sz="3000" b="1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algn="ctr" rtl="0"/>
            <a:r>
              <a:rPr lang="en-US" sz="1900" dirty="0" smtClean="0"/>
              <a:t>Several studies have investigated the safety of general anesthesia and surgery in patients with untreated or inadequately treated hypothyroidism</a:t>
            </a:r>
            <a:r>
              <a:rPr lang="en-US" sz="3000" dirty="0" smtClean="0"/>
              <a:t>.</a:t>
            </a:r>
          </a:p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Fe, Ross Ds. </a:t>
            </a:r>
            <a:r>
              <a:rPr lang="en-US" sz="1800" dirty="0" err="1">
                <a:solidFill>
                  <a:srgbClr val="C00000"/>
                </a:solidFill>
              </a:rPr>
              <a:t>Nonthyroid</a:t>
            </a:r>
            <a:r>
              <a:rPr lang="en-US" sz="18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800" dirty="0" err="1" smtClean="0">
                <a:solidFill>
                  <a:srgbClr val="C00000"/>
                </a:solidFill>
              </a:rPr>
              <a:t>nonthyroid</a:t>
            </a:r>
            <a:r>
              <a:rPr lang="en-US" sz="1800" dirty="0" smtClean="0">
                <a:solidFill>
                  <a:srgbClr val="C00000"/>
                </a:solidFill>
              </a:rPr>
              <a:t>-surgery-in-the-patient-with-thyroid-disease</a:t>
            </a: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4084251" y="2756176"/>
            <a:ext cx="3061399" cy="1117600"/>
          </a:xfrm>
          <a:prstGeom prst="ellipse">
            <a:avLst/>
          </a:prstGeom>
          <a:noFill/>
          <a:ln w="28575">
            <a:solidFill>
              <a:srgbClr val="D2472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51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67854" y="166254"/>
            <a:ext cx="11674764" cy="2927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055" y="3165840"/>
            <a:ext cx="11526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Hypothyroid patients had </a:t>
            </a:r>
            <a:r>
              <a:rPr lang="en-US" dirty="0" smtClean="0"/>
              <a:t>more preoperative </a:t>
            </a:r>
            <a:r>
              <a:rPr lang="en-US" dirty="0"/>
              <a:t>risk factors but did not differ as a group </a:t>
            </a:r>
            <a:r>
              <a:rPr lang="en-US" dirty="0" smtClean="0"/>
              <a:t>from  controls </a:t>
            </a:r>
            <a:r>
              <a:rPr lang="en-US" dirty="0"/>
              <a:t>with regard to duration of surgery or </a:t>
            </a:r>
            <a:r>
              <a:rPr lang="en-US" dirty="0" smtClean="0"/>
              <a:t>anesthesia, lowest </a:t>
            </a:r>
            <a:r>
              <a:rPr lang="en-US" dirty="0"/>
              <a:t>temperature and BP recorded during surgery, need </a:t>
            </a:r>
            <a:r>
              <a:rPr lang="en-US" dirty="0" smtClean="0"/>
              <a:t>for vasopressors</a:t>
            </a:r>
            <a:r>
              <a:rPr lang="en-US" dirty="0"/>
              <a:t>, time to </a:t>
            </a:r>
            <a:r>
              <a:rPr lang="en-US" dirty="0" err="1"/>
              <a:t>extubation</a:t>
            </a:r>
            <a:r>
              <a:rPr lang="en-US" dirty="0"/>
              <a:t>, fluid and electrolyte imbalances, incidence of arrhythmias, pulmonary </a:t>
            </a:r>
            <a:r>
              <a:rPr lang="en-US" dirty="0" smtClean="0"/>
              <a:t>and myocardial </a:t>
            </a:r>
            <a:r>
              <a:rPr lang="en-US" dirty="0"/>
              <a:t>infarction, sepsis, need for postoperative </a:t>
            </a:r>
            <a:r>
              <a:rPr lang="en-US" dirty="0" smtClean="0"/>
              <a:t>respiratory assistance</a:t>
            </a:r>
            <a:r>
              <a:rPr lang="en-US" dirty="0"/>
              <a:t>, bleeding complications, or time to hospital dismissal. Analysis of subsets of hypothyroidism (</a:t>
            </a:r>
            <a:r>
              <a:rPr lang="en-US" dirty="0" smtClean="0"/>
              <a:t>thyroxine level</a:t>
            </a:r>
            <a:r>
              <a:rPr lang="en-US" dirty="0"/>
              <a:t>, &lt;</a:t>
            </a:r>
            <a:r>
              <a:rPr lang="en-US" dirty="0" smtClean="0"/>
              <a:t>1 , </a:t>
            </a:r>
            <a:r>
              <a:rPr lang="en-US" dirty="0"/>
              <a:t>&lt;</a:t>
            </a:r>
            <a:r>
              <a:rPr lang="en-US" dirty="0" smtClean="0"/>
              <a:t>3 , </a:t>
            </a:r>
            <a:r>
              <a:rPr lang="en-US" dirty="0"/>
              <a:t>and </a:t>
            </a:r>
            <a:r>
              <a:rPr lang="en-US" dirty="0" smtClean="0"/>
              <a:t>&gt; 3 µ/</a:t>
            </a:r>
            <a:r>
              <a:rPr lang="en-US" dirty="0" err="1" smtClean="0"/>
              <a:t>dL</a:t>
            </a:r>
            <a:r>
              <a:rPr lang="en-US" dirty="0" smtClean="0"/>
              <a:t>) also </a:t>
            </a:r>
            <a:r>
              <a:rPr lang="en-US" dirty="0"/>
              <a:t>failed to disclose </a:t>
            </a:r>
            <a:r>
              <a:rPr lang="en-US" dirty="0" smtClean="0"/>
              <a:t>any significant </a:t>
            </a:r>
            <a:r>
              <a:rPr lang="en-US" dirty="0"/>
              <a:t>differences compared with matched </a:t>
            </a:r>
            <a:r>
              <a:rPr lang="en-US" dirty="0" smtClean="0"/>
              <a:t>controls. Among </a:t>
            </a:r>
            <a:r>
              <a:rPr lang="en-US" dirty="0"/>
              <a:t>patients with mild or moderate hypothyroidism, </a:t>
            </a:r>
            <a:r>
              <a:rPr lang="en-US" dirty="0" smtClean="0"/>
              <a:t>we found </a:t>
            </a:r>
            <a:r>
              <a:rPr lang="en-US" dirty="0"/>
              <a:t>no evidence to justify deferring needed surgery until </a:t>
            </a:r>
            <a:r>
              <a:rPr lang="en-US" dirty="0" smtClean="0"/>
              <a:t>the hypothyroidism </a:t>
            </a:r>
            <a:r>
              <a:rPr lang="en-US" dirty="0"/>
              <a:t>has been corrected.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440218" y="4913745"/>
            <a:ext cx="9237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91564" y="3509818"/>
            <a:ext cx="4119418" cy="1847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52241"/>
            <a:ext cx="12192000" cy="4044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658" y="4201187"/>
            <a:ext cx="1111661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dvOTb92eb7df.I"/>
              </a:rPr>
              <a:t>Result</a:t>
            </a:r>
          </a:p>
          <a:p>
            <a:r>
              <a:rPr lang="en-US" dirty="0" smtClean="0">
                <a:solidFill>
                  <a:srgbClr val="000000"/>
                </a:solidFill>
                <a:latin typeface="AdvOTb92eb7df.I"/>
              </a:rPr>
              <a:t> 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A total of 2,369,594 primary TKAs were identi</a:t>
            </a:r>
            <a:r>
              <a:rPr lang="en-US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ed between 2005 and 2014. After age and gender</a:t>
            </a:r>
            <a:br>
              <a:rPr lang="en-US" dirty="0">
                <a:solidFill>
                  <a:srgbClr val="000000"/>
                </a:solidFill>
                <a:latin typeface="AdvOT863180fb"/>
              </a:rPr>
            </a:br>
            <a:r>
              <a:rPr lang="en-US" dirty="0">
                <a:solidFill>
                  <a:srgbClr val="000000"/>
                </a:solidFill>
                <a:latin typeface="AdvOT863180fb"/>
              </a:rPr>
              <a:t>matching, each cohort consisted of 98,555 patients. Hypothyroidism was associated with greater odds of</a:t>
            </a:r>
            <a:br>
              <a:rPr lang="en-US" dirty="0">
                <a:solidFill>
                  <a:srgbClr val="000000"/>
                </a:solidFill>
                <a:latin typeface="AdvOT863180fb"/>
              </a:rPr>
            </a:br>
            <a:r>
              <a:rPr lang="en-US" dirty="0">
                <a:solidFill>
                  <a:srgbClr val="000000"/>
                </a:solidFill>
                <a:latin typeface="AdvOT863180fb"/>
              </a:rPr>
              <a:t>postoperative complications compared to matched controls (odds ratio 1.367, 95% con</a:t>
            </a:r>
            <a:r>
              <a:rPr lang="en-US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dence interval</a:t>
            </a:r>
            <a:br>
              <a:rPr lang="en-US" dirty="0">
                <a:solidFill>
                  <a:srgbClr val="000000"/>
                </a:solidFill>
                <a:latin typeface="AdvOT863180fb"/>
              </a:rPr>
            </a:br>
            <a:r>
              <a:rPr lang="en-US" dirty="0">
                <a:solidFill>
                  <a:srgbClr val="000000"/>
                </a:solidFill>
                <a:latin typeface="AdvOT863180fb"/>
              </a:rPr>
              <a:t>1.322-1.413). The 90-day incidence of multiple postoperative medical and surgical complications,</a:t>
            </a:r>
            <a:br>
              <a:rPr lang="en-US" dirty="0">
                <a:solidFill>
                  <a:srgbClr val="000000"/>
                </a:solidFill>
                <a:latin typeface="AdvOT863180fb"/>
              </a:rPr>
            </a:br>
            <a:r>
              <a:rPr lang="en-US" dirty="0">
                <a:solidFill>
                  <a:srgbClr val="000000"/>
                </a:solidFill>
                <a:latin typeface="AdvOT863180fb"/>
              </a:rPr>
              <a:t>including </a:t>
            </a:r>
            <a:r>
              <a:rPr lang="en-US" dirty="0" err="1">
                <a:solidFill>
                  <a:srgbClr val="000000"/>
                </a:solidFill>
                <a:latin typeface="AdvOT863180fb"/>
              </a:rPr>
              <a:t>periprosthetic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 joint infection, was higher among patients with </a:t>
            </a:r>
            <a:r>
              <a:rPr lang="en-US" dirty="0" err="1" smtClean="0">
                <a:solidFill>
                  <a:srgbClr val="000000"/>
                </a:solidFill>
                <a:latin typeface="AdvOT863180fb"/>
              </a:rPr>
              <a:t>hypothyroidism.Day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 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surgery an </a:t>
            </a:r>
          </a:p>
          <a:p>
            <a:r>
              <a:rPr lang="en-US" dirty="0" smtClean="0">
                <a:solidFill>
                  <a:srgbClr val="000000"/>
                </a:solidFill>
                <a:latin typeface="AdvOT863180fb"/>
              </a:rPr>
              <a:t>90-day 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episode of care costs were signi</a:t>
            </a:r>
            <a:r>
              <a:rPr lang="en-US" dirty="0">
                <a:solidFill>
                  <a:srgbClr val="000000"/>
                </a:solidFill>
                <a:latin typeface="AdvOT863180fb+fb"/>
              </a:rPr>
              <a:t>fi</a:t>
            </a:r>
            <a:r>
              <a:rPr lang="en-US" dirty="0">
                <a:solidFill>
                  <a:srgbClr val="000000"/>
                </a:solidFill>
                <a:latin typeface="AdvOT863180fb"/>
              </a:rPr>
              <a:t>cantly higher in the hypothyroidism cohort</a:t>
            </a:r>
            <a:r>
              <a:rPr lang="en-US" dirty="0" smtClean="0">
                <a:solidFill>
                  <a:srgbClr val="000000"/>
                </a:solidFill>
                <a:latin typeface="AdvOT863180fb"/>
              </a:rPr>
              <a:t>.</a:t>
            </a:r>
            <a:r>
              <a:rPr lang="en-US" sz="4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28429" y="5049253"/>
            <a:ext cx="5126181" cy="9236"/>
          </a:xfrm>
          <a:prstGeom prst="line">
            <a:avLst/>
          </a:prstGeom>
          <a:ln w="381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5717" y="5382981"/>
            <a:ext cx="5971957" cy="0"/>
          </a:xfrm>
          <a:prstGeom prst="line">
            <a:avLst/>
          </a:prstGeom>
          <a:ln w="28575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1207" y="5929745"/>
            <a:ext cx="8484248" cy="0"/>
          </a:xfrm>
          <a:prstGeom prst="line">
            <a:avLst/>
          </a:prstGeom>
          <a:ln w="28575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5717" y="6567055"/>
            <a:ext cx="8234865" cy="83127"/>
          </a:xfrm>
          <a:prstGeom prst="line">
            <a:avLst/>
          </a:prstGeom>
          <a:ln w="28575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26400" y="3927952"/>
            <a:ext cx="416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dvOT863180fb"/>
              </a:rPr>
              <a:t>https://doi.org/10.1016/j.arth.2017.10.053</a:t>
            </a:r>
            <a:r>
              <a:rPr lang="en-US" sz="1400" dirty="0">
                <a:solidFill>
                  <a:srgbClr val="0F80AC"/>
                </a:solidFill>
                <a:latin typeface="AdvOT863180fb"/>
              </a:rPr>
              <a:t/>
            </a:r>
            <a:br>
              <a:rPr lang="en-US" sz="1400" dirty="0">
                <a:solidFill>
                  <a:srgbClr val="0F80AC"/>
                </a:solidFill>
                <a:latin typeface="AdvOT863180fb"/>
              </a:rPr>
            </a:br>
            <a:r>
              <a:rPr lang="en-US" sz="800" dirty="0" smtClean="0">
                <a:solidFill>
                  <a:srgbClr val="000000"/>
                </a:solidFill>
                <a:latin typeface="AdvOT863180fb"/>
              </a:rPr>
              <a:t>.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548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92508" y="241734"/>
            <a:ext cx="11733195" cy="626604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1011303" y="1915427"/>
            <a:ext cx="914400" cy="28779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91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40632" y="1232033"/>
            <a:ext cx="11752446" cy="534202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872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91" y="403085"/>
            <a:ext cx="8038177" cy="6400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Recommendations </a:t>
            </a:r>
            <a:r>
              <a:rPr lang="en-US" b="1" dirty="0" smtClean="0">
                <a:solidFill>
                  <a:srgbClr val="0066FF"/>
                </a:solidFill>
              </a:rPr>
              <a:t>for </a:t>
            </a:r>
            <a:r>
              <a:rPr 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overt</a:t>
            </a:r>
            <a:r>
              <a:rPr lang="en-US" b="1" dirty="0" smtClean="0">
                <a:solidFill>
                  <a:srgbClr val="0066FF"/>
                </a:solidFill>
              </a:rPr>
              <a:t> hypothyroidism </a:t>
            </a:r>
            <a:r>
              <a:rPr lang="en-US" b="1" dirty="0">
                <a:solidFill>
                  <a:srgbClr val="0066FF"/>
                </a:solidFill>
              </a:rPr>
              <a:t>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823" y="1240736"/>
            <a:ext cx="11617376" cy="54223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                                                                                                              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Elective Surgery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dirty="0" smtClean="0"/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Elective surgery is best postponed until 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euthyroid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state is achieved</a:t>
            </a:r>
          </a:p>
          <a:p>
            <a:pPr algn="l" rtl="0"/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</a:t>
            </a:r>
            <a:r>
              <a:rPr lang="en-US" sz="1600" dirty="0" smtClean="0">
                <a:solidFill>
                  <a:srgbClr val="C00000"/>
                </a:solidFill>
              </a:rPr>
              <a:t>at https</a:t>
            </a:r>
            <a:r>
              <a:rPr lang="en-US" sz="1600" dirty="0">
                <a:solidFill>
                  <a:srgbClr val="C00000"/>
                </a:solidFill>
              </a:rPr>
              <a:t>://</a:t>
            </a:r>
            <a:r>
              <a:rPr lang="en-US" sz="1600" dirty="0" smtClean="0">
                <a:solidFill>
                  <a:srgbClr val="C00000"/>
                </a:solidFill>
              </a:rPr>
              <a:t>www.uptodate.com/contents </a:t>
            </a:r>
            <a:r>
              <a:rPr lang="en-US" sz="1600" dirty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-surgery-in-the-patient-with-thyroid-disease</a:t>
            </a:r>
            <a:endParaRPr lang="en-US" sz="1600" dirty="0"/>
          </a:p>
          <a:p>
            <a:pPr algn="ctr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62728" y="1615490"/>
            <a:ext cx="2878111" cy="914400"/>
          </a:xfrm>
          <a:prstGeom prst="ellipse">
            <a:avLst/>
          </a:prstGeom>
          <a:noFill/>
          <a:ln>
            <a:solidFill>
              <a:srgbClr val="D2472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495" y="433066"/>
            <a:ext cx="7824866" cy="640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FF"/>
                </a:solidFill>
              </a:rPr>
              <a:t>Recommendations for </a:t>
            </a:r>
            <a:r>
              <a:rPr lang="en-US" sz="31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overt</a:t>
            </a:r>
            <a:r>
              <a:rPr lang="en-US" dirty="0">
                <a:solidFill>
                  <a:srgbClr val="0066FF"/>
                </a:solidFill>
              </a:rPr>
              <a:t> hypothyroidism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9784" y="2345935"/>
            <a:ext cx="11587396" cy="44844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dirty="0" smtClean="0"/>
              <a:t>                                                          Undergo</a:t>
            </a:r>
            <a:r>
              <a:rPr lang="en-US" sz="2000" dirty="0" smtClean="0"/>
              <a:t> surgery without delay.</a:t>
            </a:r>
          </a:p>
          <a:p>
            <a:pPr algn="l"/>
            <a:r>
              <a:rPr lang="en-US" sz="2000" dirty="0" smtClean="0"/>
              <a:t>Levothyroxine </a:t>
            </a:r>
            <a:r>
              <a:rPr lang="en-US" sz="2000" dirty="0"/>
              <a:t>should be started </a:t>
            </a:r>
            <a:r>
              <a:rPr lang="en-US" sz="2000" b="1" dirty="0" smtClean="0"/>
              <a:t>preoperatively</a:t>
            </a:r>
            <a:r>
              <a:rPr lang="en-US" sz="2000" dirty="0" smtClean="0"/>
              <a:t>.  </a:t>
            </a:r>
          </a:p>
          <a:p>
            <a:pPr algn="l"/>
            <a:r>
              <a:rPr lang="en-US" sz="2000" dirty="0"/>
              <a:t>Y</a:t>
            </a:r>
            <a:r>
              <a:rPr lang="en-US" sz="2000" dirty="0" smtClean="0"/>
              <a:t>oung </a:t>
            </a:r>
            <a:r>
              <a:rPr lang="en-US" sz="2000" dirty="0"/>
              <a:t>patients are started on close to full replacement doses of </a:t>
            </a:r>
            <a:r>
              <a:rPr lang="en-US" sz="2000" dirty="0" smtClean="0"/>
              <a:t>levothyroxine (1.6 </a:t>
            </a:r>
            <a:r>
              <a:rPr lang="en-US" sz="2000" dirty="0"/>
              <a:t>mcg/kg daily), </a:t>
            </a:r>
            <a:endParaRPr lang="en-US" sz="2000" dirty="0" smtClean="0"/>
          </a:p>
          <a:p>
            <a:pPr algn="l"/>
            <a:r>
              <a:rPr lang="en-US" sz="2000" dirty="0" smtClean="0"/>
              <a:t>older </a:t>
            </a:r>
            <a:r>
              <a:rPr lang="en-US" sz="2000" dirty="0"/>
              <a:t>patients or patients with cardiopulmonary disease are started on 25 to 50 mcg </a:t>
            </a:r>
            <a:r>
              <a:rPr lang="en-US" sz="2000" dirty="0" smtClean="0"/>
              <a:t>daily</a:t>
            </a:r>
          </a:p>
          <a:p>
            <a:pPr algn="l"/>
            <a:r>
              <a:rPr lang="en-US" dirty="0" smtClean="0"/>
              <a:t> </a:t>
            </a:r>
            <a:r>
              <a:rPr lang="en-US" sz="2000" dirty="0"/>
              <a:t>with an increase in dose every </a:t>
            </a:r>
            <a:r>
              <a:rPr lang="en-US" sz="2000" dirty="0" smtClean="0"/>
              <a:t>2 </a:t>
            </a:r>
            <a:r>
              <a:rPr lang="en-US" sz="2000" dirty="0"/>
              <a:t>to </a:t>
            </a:r>
            <a:r>
              <a:rPr lang="en-US" sz="2000" dirty="0" smtClean="0"/>
              <a:t>6 weeks.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-surgery-in-the-patient-with-thyroid-disease</a:t>
            </a:r>
            <a:endParaRPr lang="en-US" sz="1600" dirty="0" smtClean="0"/>
          </a:p>
        </p:txBody>
      </p:sp>
      <p:sp>
        <p:nvSpPr>
          <p:cNvPr id="4" name="Oval 3"/>
          <p:cNvSpPr/>
          <p:nvPr/>
        </p:nvSpPr>
        <p:spPr>
          <a:xfrm>
            <a:off x="4931764" y="1431535"/>
            <a:ext cx="2383436" cy="914400"/>
          </a:xfrm>
          <a:prstGeom prst="ellipse">
            <a:avLst/>
          </a:prstGeom>
          <a:noFill/>
          <a:ln>
            <a:solidFill>
              <a:srgbClr val="D2472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56219" y="1692839"/>
            <a:ext cx="191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Urgent Surgery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56" y="469077"/>
            <a:ext cx="6877119" cy="6400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surgery</a:t>
            </a:r>
            <a:endParaRPr 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7" y="1930282"/>
            <a:ext cx="11126150" cy="4485507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  There </a:t>
            </a:r>
            <a:r>
              <a:rPr lang="en-US" sz="2000" dirty="0"/>
              <a:t>should be increased awareness of the possibility of </a:t>
            </a:r>
            <a:r>
              <a:rPr lang="en-US" sz="2000" b="1" dirty="0"/>
              <a:t>minor postoperative complications </a:t>
            </a:r>
            <a:r>
              <a:rPr lang="en-US" sz="2000" dirty="0"/>
              <a:t>such as intraoperative </a:t>
            </a:r>
            <a:r>
              <a:rPr lang="en-US" sz="2000" dirty="0" smtClean="0"/>
              <a:t>hypotension</a:t>
            </a:r>
            <a:r>
              <a:rPr lang="en-US" sz="2000" dirty="0"/>
              <a:t>, gastrointestinal and neuropsychiatric complication, less likely to be febrile in postoperative </a:t>
            </a:r>
            <a:r>
              <a:rPr lang="en-US" sz="2000" dirty="0" smtClean="0"/>
              <a:t>infection.</a:t>
            </a:r>
          </a:p>
          <a:p>
            <a:pPr algn="l" rtl="0"/>
            <a:endParaRPr lang="en-US" sz="1600" b="1" dirty="0" smtClean="0"/>
          </a:p>
          <a:p>
            <a:pPr algn="l" rtl="0"/>
            <a:endParaRPr lang="en-US" sz="1600" b="1" dirty="0"/>
          </a:p>
          <a:p>
            <a:pPr algn="l" rtl="0"/>
            <a:endParaRPr lang="en-US" sz="1600" b="1" dirty="0" smtClean="0"/>
          </a:p>
          <a:p>
            <a:pPr algn="l" rtl="0"/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*Palace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lang="en-US" sz="1600" i="1" dirty="0">
                <a:solidFill>
                  <a:srgbClr val="C00000"/>
                </a:solidFill>
              </a:rPr>
              <a:t> Perioperative Management of Thyroid Dysfunction. Health service Insight </a:t>
            </a:r>
            <a:r>
              <a:rPr lang="en-US" sz="1600" i="1" dirty="0" smtClean="0">
                <a:solidFill>
                  <a:srgbClr val="C00000"/>
                </a:solidFill>
              </a:rPr>
              <a:t>2017:1-5</a:t>
            </a:r>
          </a:p>
          <a:p>
            <a:pPr algn="l" rtl="0"/>
            <a:endParaRPr lang="fa-IR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525165" cy="64008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Perioperative Management In Patient With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4733" y="1435607"/>
            <a:ext cx="10807909" cy="5422393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 A significant number of patients who are undergoing surgery may have concomitant thyroid disease</a:t>
            </a:r>
            <a:r>
              <a:rPr lang="en-US" dirty="0" smtClean="0"/>
              <a:t>.</a:t>
            </a:r>
          </a:p>
          <a:p>
            <a:pPr algn="l"/>
            <a:r>
              <a:rPr lang="en-US" sz="2000" dirty="0" smtClean="0"/>
              <a:t> Due </a:t>
            </a:r>
            <a:r>
              <a:rPr lang="en-US" sz="2000" dirty="0"/>
              <a:t>to the </a:t>
            </a:r>
            <a:r>
              <a:rPr lang="en-US" sz="2000" dirty="0" smtClean="0"/>
              <a:t>effects </a:t>
            </a:r>
            <a:r>
              <a:rPr lang="en-US" sz="2000" dirty="0"/>
              <a:t>of thyroid hormone </a:t>
            </a:r>
            <a:r>
              <a:rPr lang="en-US" sz="2000" dirty="0" smtClean="0"/>
              <a:t>throughout the </a:t>
            </a:r>
            <a:r>
              <a:rPr lang="en-US" sz="2000" dirty="0"/>
              <a:t>body, the effects of thyroid </a:t>
            </a:r>
            <a:r>
              <a:rPr lang="en-US" sz="2000" dirty="0" smtClean="0"/>
              <a:t>dysfunction </a:t>
            </a:r>
            <a:r>
              <a:rPr lang="en-US" sz="2000" dirty="0"/>
              <a:t>are </a:t>
            </a:r>
            <a:r>
              <a:rPr lang="en-US" sz="2000" dirty="0" smtClean="0"/>
              <a:t>may </a:t>
            </a:r>
            <a:r>
              <a:rPr lang="en-US" sz="2000" dirty="0"/>
              <a:t>complicate surgical procedures and </a:t>
            </a:r>
            <a:r>
              <a:rPr lang="en-US" sz="2000" dirty="0" smtClean="0"/>
              <a:t>postoperative recovery.</a:t>
            </a:r>
            <a:endParaRPr lang="en-US" sz="1600" b="1" dirty="0"/>
          </a:p>
          <a:p>
            <a:pPr algn="l"/>
            <a:endParaRPr lang="en-US" sz="1600" b="1" dirty="0" smtClean="0"/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*Palace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lang="en-US" sz="1600" i="1" dirty="0">
                <a:solidFill>
                  <a:srgbClr val="C00000"/>
                </a:solidFill>
              </a:rPr>
              <a:t> Perioperative Management of Thyroid Dysfunction. Health service Insight </a:t>
            </a:r>
            <a:r>
              <a:rPr lang="en-US" sz="1600" i="1" dirty="0" smtClean="0">
                <a:solidFill>
                  <a:srgbClr val="C00000"/>
                </a:solidFill>
              </a:rPr>
              <a:t>2017:1-5</a:t>
            </a:r>
          </a:p>
          <a:p>
            <a:pPr algn="l"/>
            <a:endParaRPr lang="en-US" sz="1600" i="1" dirty="0" smtClean="0">
              <a:solidFill>
                <a:srgbClr val="C00000"/>
              </a:solidFill>
            </a:endParaRP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29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225" y="443346"/>
            <a:ext cx="6877119" cy="143533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</a:rPr>
              <a:t>Severe Hypothyroidism </a:t>
            </a:r>
            <a:r>
              <a:rPr lang="en-US" b="1" dirty="0">
                <a:solidFill>
                  <a:srgbClr val="D24726"/>
                </a:solidFill>
              </a:rPr>
              <a:t/>
            </a:r>
            <a:br>
              <a:rPr lang="en-US" b="1" dirty="0">
                <a:solidFill>
                  <a:srgbClr val="D24726"/>
                </a:solidFill>
              </a:rPr>
            </a:br>
            <a:r>
              <a:rPr lang="fa-IR" b="1" dirty="0">
                <a:solidFill>
                  <a:srgbClr val="D24726"/>
                </a:solidFill>
              </a:rPr>
              <a:t/>
            </a:r>
            <a:br>
              <a:rPr lang="fa-IR" b="1" dirty="0">
                <a:solidFill>
                  <a:srgbClr val="D24726"/>
                </a:solidFill>
              </a:rPr>
            </a:br>
            <a:endParaRPr lang="fa-IR" b="1" dirty="0">
              <a:solidFill>
                <a:srgbClr val="D247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878676"/>
            <a:ext cx="10756578" cy="4980182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Includes patients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</a:p>
          <a:p>
            <a:pPr algn="ctr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myxedema coma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with severe clinical symptoms of chronic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hypothyroidism such as altered mentation, pericardial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effusion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heart failure; or those with very low levels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thyroxine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(T4)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less than 1.0 mcg/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                                                free T4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less than 0.5 ng/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rtl="0"/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Manzullo Fe, Ross Ds. </a:t>
            </a:r>
            <a:r>
              <a:rPr lang="en-US" sz="1700" dirty="0" err="1">
                <a:solidFill>
                  <a:srgbClr val="C00000"/>
                </a:solidFill>
              </a:rPr>
              <a:t>Nonthyroid</a:t>
            </a:r>
            <a:r>
              <a:rPr lang="en-US" sz="17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700" dirty="0" err="1">
                <a:solidFill>
                  <a:srgbClr val="C00000"/>
                </a:solidFill>
              </a:rPr>
              <a:t>nonthyroid</a:t>
            </a:r>
            <a:r>
              <a:rPr lang="en-US" sz="1700" dirty="0">
                <a:solidFill>
                  <a:srgbClr val="C00000"/>
                </a:solidFill>
              </a:rPr>
              <a:t>-surgery-in-the-patient-with-thyroid-disease</a:t>
            </a:r>
            <a:r>
              <a:rPr lang="en-US" sz="1700" dirty="0"/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378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989138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66FF"/>
                </a:solidFill>
              </a:rPr>
              <a:t>Outcome in severe hypothyroidism </a:t>
            </a:r>
            <a:endParaRPr lang="en-US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2709" y="1435608"/>
            <a:ext cx="10283675" cy="542239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results of the some </a:t>
            </a:r>
            <a:r>
              <a:rPr lang="en-US" sz="28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reports</a:t>
            </a:r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 Intraoperative hypotension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 Cardiovascular collapse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3- Extreme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sensitivity to opioids, sedatives,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anesthesia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4- Myxedema Coma (Rare)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-surgery-in-the-patient-with-thyroid-disease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38" y="448056"/>
            <a:ext cx="6877119" cy="6400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Management </a:t>
            </a:r>
            <a:r>
              <a:rPr lang="en-US" b="1" dirty="0">
                <a:solidFill>
                  <a:srgbClr val="0066FF"/>
                </a:solidFill>
              </a:rPr>
              <a:t>in severe hypothyroidism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6" y="1257640"/>
            <a:ext cx="11410963" cy="541298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Today,  there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these patients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be considered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high risk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</a:t>
            </a:r>
          </a:p>
          <a:p>
            <a:pPr algn="l" rt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Elective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surgery should be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until hypothyroidism has been treated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-surgery-in-the-patient-with-thyroid-disease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06815" y="2032680"/>
            <a:ext cx="3823854" cy="1130531"/>
          </a:xfrm>
          <a:prstGeom prst="ellipse">
            <a:avLst/>
          </a:prstGeom>
          <a:noFill/>
          <a:ln>
            <a:solidFill>
              <a:srgbClr val="D2472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surgery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50775" y="3332715"/>
            <a:ext cx="671247" cy="1262831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8680" y="861194"/>
            <a:ext cx="11492550" cy="539686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algn="l" rt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hormone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levels should be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rapidly 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IV levothyroxine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loading dose of 200 to 500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 by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 to 100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</a:p>
          <a:p>
            <a:pPr algn="l" rt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given simultaneously in a dose of 5 to 20 mcg IV followed by 2.5 to 10 mcg every eight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hours depending upon the patient's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coexistent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cardiac risk factors.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</a:t>
            </a:r>
            <a:r>
              <a:rPr lang="en-US" sz="1600" dirty="0" smtClean="0">
                <a:solidFill>
                  <a:srgbClr val="C00000"/>
                </a:solidFill>
              </a:rPr>
              <a:t>disease. 2018</a:t>
            </a:r>
            <a:r>
              <a:rPr lang="en-US" sz="1600" dirty="0">
                <a:solidFill>
                  <a:srgbClr val="C00000"/>
                </a:solidFill>
              </a:rPr>
              <a:t>: Available </a:t>
            </a:r>
            <a:r>
              <a:rPr lang="en-US" sz="1600" dirty="0" smtClean="0">
                <a:solidFill>
                  <a:srgbClr val="C00000"/>
                </a:solidFill>
              </a:rPr>
              <a:t>at https</a:t>
            </a:r>
            <a:r>
              <a:rPr lang="en-US" sz="1600" dirty="0">
                <a:solidFill>
                  <a:srgbClr val="C00000"/>
                </a:solidFill>
              </a:rPr>
              <a:t>://</a:t>
            </a:r>
            <a:r>
              <a:rPr lang="en-US" sz="1600" dirty="0" smtClean="0">
                <a:solidFill>
                  <a:srgbClr val="C00000"/>
                </a:solidFill>
              </a:rPr>
              <a:t>www.uptodate.com/contents /nonthyroid-surgery-in-the-patient-with-thyroid-disease</a:t>
            </a:r>
            <a:r>
              <a:rPr lang="en-US" sz="1600" dirty="0" smtClean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04775" y="1205968"/>
            <a:ext cx="800516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D2472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0600" y="2184376"/>
            <a:ext cx="3208711" cy="914400"/>
          </a:xfrm>
          <a:prstGeom prst="ellipse">
            <a:avLst/>
          </a:prstGeom>
          <a:noFill/>
          <a:ln>
            <a:solidFill>
              <a:srgbClr val="D2472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7757" y="1750401"/>
            <a:ext cx="11219541" cy="4845271"/>
          </a:xfrm>
        </p:spPr>
        <p:txBody>
          <a:bodyPr>
            <a:normAutofit fontScale="92500" lnSpcReduction="20000"/>
          </a:bodyPr>
          <a:lstStyle/>
          <a:p>
            <a:pPr algn="ctr" rt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 administration of T4 through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tube has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equally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algn="ctr" rt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drawback that gastric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atony may prevent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absorption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put the patient at risk for aspiration.</a:t>
            </a: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Dutta, A.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Bhansali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Masoodi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Bhadada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Sharma, and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Rajput, “Predictors of outcome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myxoedema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coma: a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from a tertiary care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,”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12,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1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R1, 2008.</a:t>
            </a:r>
            <a:endParaRPr lang="fa-I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60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317724" cy="4965192"/>
          </a:xfr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Dutta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colleagues compared </a:t>
            </a:r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500 </a:t>
            </a:r>
            <a:r>
              <a:rPr lang="en-US" sz="2000" b="1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μ</a:t>
            </a:r>
            <a:r>
              <a:rPr lang="en-US" sz="2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oral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loading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 of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T4 with 150 </a:t>
            </a:r>
            <a:r>
              <a:rPr lang="en-US" sz="20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μ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maintenance dose orally and 200 </a:t>
            </a:r>
            <a:r>
              <a:rPr lang="en-US" sz="20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μ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T4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intravenously followed by 100 </a:t>
            </a:r>
            <a:r>
              <a:rPr lang="en-US" sz="20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μ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T4 intravenously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until they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regained their vital functions and were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able to take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oral medications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patients with myxedema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crisis</a:t>
            </a:r>
          </a:p>
          <a:p>
            <a:pPr algn="l"/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Didn’t find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any difference in outcome among the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patients.</a:t>
            </a:r>
          </a:p>
          <a:p>
            <a:pPr algn="l" rtl="0"/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Dutta, A.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Bhansali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Masoodi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Bhadada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Sharma, and R. Rajput, “Predictors of outcome in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myxoedema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coma: a study from a tertiary care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,”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12, no. 1, p. R1, 2008.</a:t>
            </a:r>
            <a:endParaRPr lang="fa-I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242" y="427035"/>
            <a:ext cx="6877119" cy="6400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</a:rPr>
              <a:t>Adrenal Insufficiency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7" y="1255725"/>
            <a:ext cx="11414206" cy="5444878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Rarely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Addison's disease will be present in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hypothyroidism (due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Hashimoto's thyroiditis) or with central hypothyroidism (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inadequate pituitary adrenal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reserve). 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status of the pituitary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adrenal axis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uncertain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considered likely, patients should be given stress doses of corticosteroids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until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integrity of the axis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ascertained.</a:t>
            </a:r>
          </a:p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clinical situation permits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surgery can be delayed for an hour),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cosyntropin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stimulation test should be performed prior to administering steroids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results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cosyntropin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are normal, stress steroids are not needed and can be discontinued if already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given.</a:t>
            </a:r>
          </a:p>
          <a:p>
            <a:pPr algn="l" rtl="0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-surgery-in-the-patient-with-thyroid-disease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6" y="2473376"/>
            <a:ext cx="11321023" cy="3977640"/>
          </a:xfrm>
        </p:spPr>
        <p:txBody>
          <a:bodyPr/>
          <a:lstStyle/>
          <a:p>
            <a:pPr algn="ctr" rtl="0"/>
            <a:endParaRPr lang="en-US" dirty="0" smtClean="0"/>
          </a:p>
          <a:p>
            <a:pPr algn="ctr" rtl="0"/>
            <a:r>
              <a:rPr lang="en-US" sz="2000" dirty="0" smtClean="0"/>
              <a:t>If </a:t>
            </a:r>
            <a:r>
              <a:rPr lang="en-US" sz="2000" dirty="0"/>
              <a:t>there is </a:t>
            </a:r>
            <a:r>
              <a:rPr lang="en-US" sz="2000" b="1" dirty="0">
                <a:solidFill>
                  <a:srgbClr val="C00000"/>
                </a:solidFill>
              </a:rPr>
              <a:t>any suspicion </a:t>
            </a:r>
            <a:r>
              <a:rPr lang="en-US" sz="2000" dirty="0"/>
              <a:t>for concurrent adrenal</a:t>
            </a:r>
          </a:p>
          <a:p>
            <a:pPr algn="ctr" rtl="0"/>
            <a:r>
              <a:rPr lang="en-US" sz="2000" dirty="0"/>
              <a:t>insufficiency, glucocorticoids should be administered in stress</a:t>
            </a:r>
          </a:p>
          <a:p>
            <a:pPr algn="ctr" rtl="0"/>
            <a:r>
              <a:rPr lang="en-US" sz="2000" dirty="0"/>
              <a:t>doses </a:t>
            </a:r>
            <a:r>
              <a:rPr lang="en-US" sz="2000" b="1" dirty="0" smtClean="0"/>
              <a:t>prior </a:t>
            </a:r>
            <a:r>
              <a:rPr lang="en-US" sz="2000" b="1" dirty="0"/>
              <a:t>to or together </a:t>
            </a:r>
            <a:r>
              <a:rPr lang="en-US" sz="2000" dirty="0"/>
              <a:t>with </a:t>
            </a:r>
            <a:r>
              <a:rPr lang="en-US" sz="2000" dirty="0" smtClean="0"/>
              <a:t>thyroid hormone</a:t>
            </a:r>
            <a:r>
              <a:rPr lang="en-US" sz="1800" dirty="0" smtClean="0"/>
              <a:t>.</a:t>
            </a:r>
          </a:p>
          <a:p>
            <a:pPr algn="ctr" rtl="0"/>
            <a:endParaRPr lang="en-US" sz="1800" b="1" dirty="0" smtClean="0"/>
          </a:p>
          <a:p>
            <a:pPr algn="l" rtl="0"/>
            <a:r>
              <a:rPr lang="en-US" sz="1800" b="1" dirty="0" smtClean="0"/>
              <a:t> </a:t>
            </a:r>
            <a:r>
              <a:rPr lang="en-US" sz="1800" b="1" dirty="0">
                <a:solidFill>
                  <a:srgbClr val="C00000"/>
                </a:solidFill>
              </a:rPr>
              <a:t>*</a:t>
            </a:r>
            <a:r>
              <a:rPr lang="en-US" sz="1600" b="1" dirty="0" smtClean="0"/>
              <a:t>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Palace MR.</a:t>
            </a:r>
            <a:r>
              <a:rPr lang="en-US" sz="1600" i="1" dirty="0">
                <a:solidFill>
                  <a:srgbClr val="C00000"/>
                </a:solidFill>
              </a:rPr>
              <a:t> Perioperative Management of Thyroid Dysfunction. Health service Insight 2017:1-5</a:t>
            </a:r>
            <a:endParaRPr lang="fa-IR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61154" y="1319133"/>
            <a:ext cx="899410" cy="1154243"/>
          </a:xfrm>
          <a:prstGeom prst="downArrow">
            <a:avLst/>
          </a:prstGeom>
          <a:solidFill>
            <a:srgbClr val="D24726"/>
          </a:solidFill>
          <a:ln>
            <a:solidFill>
              <a:srgbClr val="D2472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65" y="494238"/>
            <a:ext cx="9491195" cy="640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Patient Who Taking  Chronic T4 Medication </a:t>
            </a:r>
            <a:endParaRPr lang="fa-IR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317725" cy="5010162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If the patient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to fast on the day of surgery, the patient may miss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dose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levothyroxine that day, as it has a long half-life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approximately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 days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oral medications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given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postoperatively,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dose may be missed for several days.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if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still no ability to administer the drug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enterally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days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intravenous (IV) levothyroxine should be administered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dose between 60%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80% of the oral dose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Palace MR.</a:t>
            </a:r>
            <a:r>
              <a:rPr lang="en-US" sz="1600" i="1" dirty="0">
                <a:solidFill>
                  <a:srgbClr val="C00000"/>
                </a:solidFill>
              </a:rPr>
              <a:t> Perioperative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1600" i="1" dirty="0">
                <a:solidFill>
                  <a:srgbClr val="C00000"/>
                </a:solidFill>
              </a:rPr>
              <a:t> of Thyroid </a:t>
            </a:r>
            <a:r>
              <a:rPr lang="en-US" sz="1600" i="1" dirty="0" smtClean="0">
                <a:solidFill>
                  <a:srgbClr val="C00000"/>
                </a:solidFill>
              </a:rPr>
              <a:t>Dysfunction. Health service Insight 2017:1-5</a:t>
            </a:r>
            <a:endParaRPr lang="fa-IR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372" y="416672"/>
            <a:ext cx="6877119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Conclusion(1)</a:t>
            </a:r>
            <a:endParaRPr lang="en-US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5963" y="1653789"/>
            <a:ext cx="11047901" cy="3977640"/>
          </a:xfrm>
        </p:spPr>
        <p:txBody>
          <a:bodyPr/>
          <a:lstStyle/>
          <a:p>
            <a:pPr algn="ctr" rtl="0"/>
            <a:r>
              <a:rPr lang="en-US" sz="2000" dirty="0"/>
              <a:t>Management of patients with recently diagnosed hypothyroidism who require surgery is based upon observational data and clinical </a:t>
            </a:r>
            <a:r>
              <a:rPr lang="en-US" sz="2000" dirty="0" smtClean="0"/>
              <a:t>experience.</a:t>
            </a:r>
            <a:endParaRPr lang="en-US" sz="1400" dirty="0"/>
          </a:p>
          <a:p>
            <a:pPr algn="l" rtl="0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0347" y="3327815"/>
            <a:ext cx="2268518" cy="1499017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0041" y="3812507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84799" y="3492707"/>
            <a:ext cx="0" cy="13341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84799" y="3477717"/>
            <a:ext cx="2525756" cy="149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63496" y="4826832"/>
            <a:ext cx="25257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458778" y="2847228"/>
            <a:ext cx="1619262" cy="132528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37475" y="4262672"/>
            <a:ext cx="1624480" cy="123190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76961" y="4642166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Emergent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097870" y="3387774"/>
            <a:ext cx="1289154" cy="6152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078040" y="4159769"/>
            <a:ext cx="1289154" cy="7495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334586" y="3850576"/>
            <a:ext cx="3670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not postponing </a:t>
            </a:r>
            <a:r>
              <a:rPr lang="en-US" sz="2400" b="1" dirty="0"/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1018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781377" cy="64008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perioperative TSH be measured</a:t>
            </a:r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routinely?</a:t>
            </a:r>
            <a:r>
              <a:rPr lang="fa-IR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fa-IR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ll Me button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6" y="1433873"/>
            <a:ext cx="1271909" cy="119293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20703" y="1573140"/>
            <a:ext cx="979054" cy="914400"/>
          </a:xfrm>
          <a:prstGeom prst="ellipse">
            <a:avLst/>
          </a:prstGeom>
          <a:gradFill flip="none" rotWithShape="1">
            <a:gsLst>
              <a:gs pos="0">
                <a:srgbClr val="DD462F">
                  <a:shade val="30000"/>
                  <a:satMod val="115000"/>
                </a:srgbClr>
              </a:gs>
              <a:gs pos="50000">
                <a:srgbClr val="DD462F">
                  <a:shade val="67500"/>
                  <a:satMod val="115000"/>
                </a:srgbClr>
              </a:gs>
              <a:gs pos="100000">
                <a:srgbClr val="DD462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0230" y="2487540"/>
            <a:ext cx="99774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en-US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detect </a:t>
            </a:r>
            <a:r>
              <a:rPr lang="en-US" sz="24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disease </a:t>
            </a:r>
            <a:r>
              <a:rPr lang="en-US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indicated in </a:t>
            </a:r>
            <a:r>
              <a:rPr lang="en-US" sz="24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patients. </a:t>
            </a:r>
          </a:p>
          <a:p>
            <a:endParaRPr lang="en-US" sz="2400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index </a:t>
            </a:r>
            <a:r>
              <a:rPr lang="en-US" sz="24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suspicion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hypothyroidism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taking thyroid medication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stable dose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euthyroidism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documented within the past </a:t>
            </a:r>
            <a:r>
              <a:rPr lang="en-US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 smtClean="0">
                <a:solidFill>
                  <a:srgbClr val="C00000"/>
                </a:solidFill>
              </a:rPr>
              <a:t>nonthyroid</a:t>
            </a:r>
            <a:r>
              <a:rPr lang="en-US" sz="1600" dirty="0" smtClean="0">
                <a:solidFill>
                  <a:srgbClr val="C00000"/>
                </a:solidFill>
              </a:rPr>
              <a:t>-surgery-in-the-patient-with-thyroid-disease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287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367" y="416714"/>
            <a:ext cx="6877119" cy="6400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Conclusion(2)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5595" y="2698230"/>
            <a:ext cx="2338045" cy="164891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81351" y="2893100"/>
            <a:ext cx="2525756" cy="149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81351" y="4227225"/>
            <a:ext cx="2525756" cy="149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1351" y="2893100"/>
            <a:ext cx="0" cy="13341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458765" y="2249871"/>
            <a:ext cx="1619262" cy="132528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453547" y="3731194"/>
            <a:ext cx="1624480" cy="123190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1257" y="416248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Emergen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04113" y="2966694"/>
            <a:ext cx="1095507" cy="463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8027" y="4324660"/>
            <a:ext cx="1121593" cy="224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172232" y="23141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postponed until 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euthyroid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state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99620" y="4139994"/>
            <a:ext cx="3399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Undergo</a:t>
            </a:r>
            <a:r>
              <a:rPr lang="en-US" dirty="0"/>
              <a:t> surgery without delay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9766" y="5321226"/>
            <a:ext cx="525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Levothyroxine should be started </a:t>
            </a:r>
            <a:r>
              <a:rPr lang="en-US" b="1" dirty="0"/>
              <a:t>preoperatively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671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845" y="498609"/>
            <a:ext cx="6877119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D247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Conclusion(3)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773" y="2878110"/>
            <a:ext cx="2128605" cy="130414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61233" y="2863121"/>
            <a:ext cx="0" cy="13341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61233" y="2863121"/>
            <a:ext cx="2525756" cy="149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61233" y="4167266"/>
            <a:ext cx="2525756" cy="149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92207" y="2188561"/>
            <a:ext cx="1619262" cy="132528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586989" y="3603776"/>
            <a:ext cx="1624480" cy="123190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7211469" y="2851201"/>
            <a:ext cx="1181981" cy="2691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11469" y="4202034"/>
            <a:ext cx="1121593" cy="224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29595" y="246261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postponed until 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euthyroid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achieved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74699" y="405484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Emergen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12744" y="3916340"/>
            <a:ext cx="3519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Thyroid hormone levels should be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rapidly 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1229" y="54891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Glucocorticoids </a:t>
            </a:r>
            <a:r>
              <a:rPr lang="en-US" dirty="0"/>
              <a:t>should be administered in stress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oses,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there is </a:t>
            </a:r>
            <a:r>
              <a:rPr lang="en-US" b="1" dirty="0">
                <a:solidFill>
                  <a:srgbClr val="C00000"/>
                </a:solidFill>
              </a:rPr>
              <a:t>any suspicion </a:t>
            </a:r>
            <a:r>
              <a:rPr lang="en-US" dirty="0"/>
              <a:t>for concurrent adrenal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nsufficiency.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" name="Picture 10" descr="https://karnaval.ir/uploads/2016/06/%D9%82%D8%A7%D9%BE%D9%880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237390" cy="6400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perioperative TSH be </a:t>
            </a:r>
            <a:r>
              <a:rPr 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measured?</a:t>
            </a:r>
            <a:endParaRPr lang="fa-IR" sz="3200" dirty="0">
              <a:solidFill>
                <a:srgbClr val="0066FF"/>
              </a:solidFill>
            </a:endParaRPr>
          </a:p>
        </p:txBody>
      </p:sp>
      <p:pic>
        <p:nvPicPr>
          <p:cNvPr id="4" name="Content Placeholder 3" descr="Tell Me button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8" y="1617807"/>
            <a:ext cx="1271909" cy="1192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77852" y="1757074"/>
            <a:ext cx="90502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YES</a:t>
            </a:r>
            <a:endParaRPr lang="fa-I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34518" y="1952031"/>
            <a:ext cx="1040317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History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physical examination are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suggestive of thyroid disease.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Poorly controlled symptom in patient with known hypothyroidism.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Manzullo Fe, Ross Ds. 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 surgery in the patient with thyroid disease. 2018: Available at https://www.uptodate.com/contents /</a:t>
            </a:r>
            <a:r>
              <a:rPr lang="en-US" sz="1600" dirty="0" err="1">
                <a:solidFill>
                  <a:srgbClr val="C00000"/>
                </a:solidFill>
              </a:rPr>
              <a:t>nonthyroid</a:t>
            </a:r>
            <a:r>
              <a:rPr lang="en-US" sz="1600" dirty="0">
                <a:solidFill>
                  <a:srgbClr val="C00000"/>
                </a:solidFill>
              </a:rPr>
              <a:t>-surgery-in-the-patient-with-thyroid-disease</a:t>
            </a:r>
            <a:endParaRPr lang="fa-I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224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2" y="1456063"/>
            <a:ext cx="10878207" cy="9875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682" y="1375497"/>
            <a:ext cx="11094535" cy="4740490"/>
          </a:xfrm>
        </p:spPr>
        <p:txBody>
          <a:bodyPr>
            <a:normAutofit/>
          </a:bodyPr>
          <a:lstStyle/>
          <a:p>
            <a:pPr algn="ctr" rtl="0"/>
            <a:r>
              <a:rPr lang="fa-IR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a-I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965" y="479587"/>
            <a:ext cx="6877119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System</a:t>
            </a:r>
            <a:endParaRPr lang="fa-IR" sz="4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9422" y="1398662"/>
            <a:ext cx="11366178" cy="5459338"/>
          </a:xfrm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the Heart Rate </a:t>
            </a:r>
          </a:p>
          <a:p>
            <a:pPr algn="l" rtl="0">
              <a:lnSpc>
                <a:spcPct val="120000"/>
              </a:lnSpc>
            </a:pP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Decrease the contractility </a:t>
            </a:r>
          </a:p>
          <a:p>
            <a:pPr algn="l" rtl="0">
              <a:lnSpc>
                <a:spcPct val="120000"/>
              </a:lnSpc>
            </a:pP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Decrease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the cardiac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 (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30-50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algn="l" rtl="0">
              <a:lnSpc>
                <a:spcPct val="120000"/>
              </a:lnSpc>
            </a:pPr>
            <a:r>
              <a:rPr lang="en-US" sz="112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8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 Abnormalities:</a:t>
            </a:r>
          </a:p>
          <a:p>
            <a:pPr algn="l" rtl="0">
              <a:lnSpc>
                <a:spcPct val="120000"/>
              </a:lnSpc>
            </a:pPr>
            <a:r>
              <a:rPr lang="en-US" sz="8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Slow Heart Rate</a:t>
            </a:r>
          </a:p>
          <a:p>
            <a:pPr algn="l" rtl="0">
              <a:lnSpc>
                <a:spcPct val="120000"/>
              </a:lnSpc>
            </a:pPr>
            <a:r>
              <a:rPr lang="en-US" sz="8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Long QT Interval and Ventricular Tachycardia</a:t>
            </a:r>
          </a:p>
          <a:p>
            <a:pPr algn="l" rtl="0">
              <a:lnSpc>
                <a:spcPct val="120000"/>
              </a:lnSpc>
            </a:pPr>
            <a:r>
              <a:rPr lang="en-US" sz="8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Nonspecific ST Change</a:t>
            </a:r>
          </a:p>
          <a:p>
            <a:pPr algn="l" rtl="0">
              <a:lnSpc>
                <a:spcPct val="120000"/>
              </a:lnSpc>
            </a:pPr>
            <a:r>
              <a:rPr lang="en-US" sz="8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Low Voltage</a:t>
            </a:r>
          </a:p>
          <a:p>
            <a:pPr algn="l" rtl="0">
              <a:lnSpc>
                <a:spcPct val="120000"/>
              </a:lnSpc>
            </a:pPr>
            <a:r>
              <a:rPr lang="en-US" sz="5600" b="1" dirty="0" smtClean="0">
                <a:solidFill>
                  <a:srgbClr val="C00000"/>
                </a:solidFill>
              </a:rPr>
              <a:t>* </a:t>
            </a:r>
            <a:r>
              <a:rPr lang="en-US" sz="5600" b="1" dirty="0" err="1" smtClean="0">
                <a:solidFill>
                  <a:srgbClr val="C00000"/>
                </a:solidFill>
              </a:rPr>
              <a:t>Zaib</a:t>
            </a:r>
            <a:r>
              <a:rPr lang="en-US" sz="5600" b="1" dirty="0" smtClean="0">
                <a:solidFill>
                  <a:srgbClr val="C00000"/>
                </a:solidFill>
              </a:rPr>
              <a:t> H, </a:t>
            </a:r>
            <a:r>
              <a:rPr lang="en-US" sz="5600" b="1" dirty="0">
                <a:solidFill>
                  <a:srgbClr val="C00000"/>
                </a:solidFill>
              </a:rPr>
              <a:t>Shan </a:t>
            </a:r>
            <a:r>
              <a:rPr lang="en-US" sz="5600" b="1" dirty="0" smtClean="0">
                <a:solidFill>
                  <a:srgbClr val="C00000"/>
                </a:solidFill>
              </a:rPr>
              <a:t>E. </a:t>
            </a:r>
            <a:r>
              <a:rPr lang="en-US" sz="5600" b="1" dirty="0">
                <a:solidFill>
                  <a:srgbClr val="C00000"/>
                </a:solidFill>
              </a:rPr>
              <a:t>Undetected hypothyroidism and its anesthetic implications . </a:t>
            </a:r>
            <a:r>
              <a:rPr lang="en-US" sz="5600" b="1" dirty="0" smtClean="0">
                <a:solidFill>
                  <a:srgbClr val="C00000"/>
                </a:solidFill>
              </a:rPr>
              <a:t>Anesthesia, </a:t>
            </a:r>
            <a:r>
              <a:rPr lang="en-US" sz="5600" b="1" dirty="0">
                <a:solidFill>
                  <a:srgbClr val="C00000"/>
                </a:solidFill>
              </a:rPr>
              <a:t>Pain &amp; Intensive </a:t>
            </a:r>
            <a:r>
              <a:rPr lang="en-US" sz="5600" b="1" dirty="0" smtClean="0">
                <a:solidFill>
                  <a:srgbClr val="C00000"/>
                </a:solidFill>
              </a:rPr>
              <a:t>Care. 2012:16(2). 205-10</a:t>
            </a:r>
            <a:r>
              <a:rPr lang="fa-IR" sz="6000" dirty="0"/>
              <a:t/>
            </a:r>
            <a:br>
              <a:rPr lang="fa-IR" sz="60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400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0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390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821" y="427036"/>
            <a:ext cx="6877119" cy="64008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</a:t>
            </a:r>
            <a:r>
              <a:rPr 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(cont.)</a:t>
            </a:r>
            <a:endParaRPr lang="fa-IR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86327" y="1173019"/>
                <a:ext cx="11767127" cy="5495636"/>
              </a:xfrm>
            </p:spPr>
            <p:txBody>
              <a:bodyPr>
                <a:normAutofit fontScale="77500" lnSpcReduction="20000"/>
              </a:bodyPr>
              <a:lstStyle/>
              <a:p>
                <a:pPr marL="285750" indent="-285750" algn="l" rtl="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Increase of systemic vascular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resistance</a:t>
                </a:r>
              </a:p>
              <a:p>
                <a:pPr algn="l" rtl="0"/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Decrease the direct action of T3 on smooth muscle of the blood vessels and Increase the systolic BP)</a:t>
                </a:r>
              </a:p>
              <a:p>
                <a:pPr algn="l" rtl="0"/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Catecholamine 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levels are generally </a:t>
                </a:r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within </a:t>
                </a:r>
                <a:r>
                  <a:rPr lang="en-US" sz="21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 </a:t>
                </a:r>
                <a:r>
                  <a:rPr lang="en-US" sz="21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limits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-adrenergic receptor function is </a:t>
                </a:r>
                <a:r>
                  <a:rPr lang="en-US" sz="21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depressed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results in an </a:t>
                </a:r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imbalance of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l-GR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adrenergic activity, with a predominating </a:t>
                </a:r>
                <a14:m>
                  <m:oMath xmlns:m="http://schemas.openxmlformats.org/officeDocument/2006/math">
                    <m:r>
                      <a:rPr lang="en-US" sz="2100" b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adrenergic 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activity.</a:t>
                </a:r>
              </a:p>
              <a:p>
                <a:pPr marL="285750" indent="-285750" algn="l" rtl="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Tendency to hypotension when expose to the anesthetic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agents</a:t>
                </a:r>
              </a:p>
              <a:p>
                <a:pPr algn="l" rtl="0"/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(Impairment of baroreceptor function)</a:t>
                </a:r>
              </a:p>
              <a:p>
                <a:pPr marL="285750" indent="-285750" algn="l" rtl="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Increase the risk of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coronary events</a:t>
                </a:r>
              </a:p>
              <a:p>
                <a:pPr algn="l" rtl="0"/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(Increase cholesterol level and abnormality in coagulation parameters even in subclinical hypothyroidism)</a:t>
                </a:r>
              </a:p>
              <a:p>
                <a:pPr algn="l" rtl="0"/>
                <a:r>
                  <a:rPr 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18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Zaib</a:t>
                </a:r>
                <a:r>
                  <a:rPr 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H, Shan E. Undetected hypothyroidism and its anesthetic implications . Anesthesia, Pain &amp; Intensive Care. 2012:16(2). </a:t>
                </a:r>
                <a:r>
                  <a:rPr 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205-10</a:t>
                </a: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/>
                <a:endParaRPr lang="fa-I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86327" y="1173019"/>
                <a:ext cx="11767127" cy="5495636"/>
              </a:xfrm>
              <a:blipFill>
                <a:blip r:embed="rId3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4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13480" y="605074"/>
            <a:ext cx="6877119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 </a:t>
            </a:r>
            <a:r>
              <a:rPr lang="en-US" sz="3100" b="1" dirty="0" smtClean="0">
                <a:solidFill>
                  <a:srgbClr val="0066FF"/>
                </a:solidFill>
              </a:rPr>
              <a:t/>
            </a:r>
            <a:br>
              <a:rPr lang="en-US" sz="3100" b="1" dirty="0" smtClean="0">
                <a:solidFill>
                  <a:srgbClr val="0066FF"/>
                </a:solidFill>
              </a:rPr>
            </a:br>
            <a:endParaRPr lang="fa-IR" b="1" dirty="0">
              <a:solidFill>
                <a:srgbClr val="0066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237637" cy="5092192"/>
          </a:xfrm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in hypoxic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ventilatory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drive (no increase in minute ventilation even at low alveolar oxygen tension)</a:t>
            </a:r>
          </a:p>
          <a:p>
            <a:pPr algn="l" rtl="0">
              <a:lnSpc>
                <a:spcPct val="12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Impaired </a:t>
            </a:r>
            <a:r>
              <a:rPr lang="en-US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Hypercapneic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ventilatory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drive </a:t>
            </a:r>
          </a:p>
          <a:p>
            <a:pPr algn="l" rtl="0">
              <a:lnSpc>
                <a:spcPct val="12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Diminished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diffusing capacity for carbon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monoxide</a:t>
            </a:r>
          </a:p>
          <a:p>
            <a:pPr algn="l" rtl="0">
              <a:lnSpc>
                <a:spcPct val="12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low maximal breathing capacity </a:t>
            </a: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Respiratory muscle weakness </a:t>
            </a:r>
          </a:p>
          <a:p>
            <a:pPr algn="l" rtl="0">
              <a:lnSpc>
                <a:spcPct val="120000"/>
              </a:lnSpc>
            </a:pP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</a:pP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5600" b="1" dirty="0" smtClean="0">
                <a:solidFill>
                  <a:srgbClr val="C00000"/>
                </a:solidFill>
              </a:rPr>
              <a:t>* </a:t>
            </a:r>
            <a:r>
              <a:rPr lang="en-US" sz="5600" b="1" dirty="0" err="1">
                <a:solidFill>
                  <a:srgbClr val="C00000"/>
                </a:solidFill>
              </a:rPr>
              <a:t>Zaib</a:t>
            </a:r>
            <a:r>
              <a:rPr lang="en-US" sz="5600" b="1" dirty="0">
                <a:solidFill>
                  <a:srgbClr val="C00000"/>
                </a:solidFill>
              </a:rPr>
              <a:t> H, Shan E. Undetected hypothyroidism and its anesthetic implications . Anesthesia, Pain &amp; Intensive Care. 2012:16(2). 205-10</a:t>
            </a:r>
            <a:r>
              <a:rPr lang="en-US" sz="5600" b="1" dirty="0"/>
              <a:t/>
            </a:r>
            <a:br>
              <a:rPr lang="en-US" sz="5600" b="1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09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1678</TotalTime>
  <Words>2137</Words>
  <Application>Microsoft Office PowerPoint</Application>
  <PresentationFormat>Custom</PresentationFormat>
  <Paragraphs>335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WelcomeDoc</vt:lpstr>
      <vt:lpstr>Perioperative Management In Patient With Hypothyroidism  Prof. Ashraf Aminorroaya Isfahan Endocrine and Metabolism Research Center, Isfahan University of Medical Sciences</vt:lpstr>
      <vt:lpstr>Prevalence of Hypothyroidism</vt:lpstr>
      <vt:lpstr>Perioperative Management In Patient With Hypothyroidism</vt:lpstr>
      <vt:lpstr>Should perioperative TSH be measured routinely?     </vt:lpstr>
      <vt:lpstr>Should perioperative TSH be measured?</vt:lpstr>
      <vt:lpstr>PowerPoint Presentation</vt:lpstr>
      <vt:lpstr>Cardiovascular System</vt:lpstr>
      <vt:lpstr>Cardiovascular System (cont.)</vt:lpstr>
      <vt:lpstr>  Respiratory System  </vt:lpstr>
      <vt:lpstr>Respiratory System (cont.)</vt:lpstr>
      <vt:lpstr>Renal Function  </vt:lpstr>
      <vt:lpstr>Renal Function (cont.)</vt:lpstr>
      <vt:lpstr>  Hemopoietic and Coagulation Systems  </vt:lpstr>
      <vt:lpstr>Coagulation System</vt:lpstr>
      <vt:lpstr>Coagulation System</vt:lpstr>
      <vt:lpstr>Gastrointestinal System</vt:lpstr>
      <vt:lpstr>Myxedema Coma</vt:lpstr>
      <vt:lpstr>Recommendations For Recently Diagnosed Hypothyroid Patients </vt:lpstr>
      <vt:lpstr> Mild Hypothyroidism  </vt:lpstr>
      <vt:lpstr>PowerPoint Presentation</vt:lpstr>
      <vt:lpstr> Recommendations for subclinical hypothyroidism Patients </vt:lpstr>
      <vt:lpstr>Moderate Hypothyroidism  </vt:lpstr>
      <vt:lpstr>PowerPoint Presentation</vt:lpstr>
      <vt:lpstr>PowerPoint Presentation</vt:lpstr>
      <vt:lpstr>PowerPoint Presentation</vt:lpstr>
      <vt:lpstr>PowerPoint Presentation</vt:lpstr>
      <vt:lpstr>Recommendations for overt hypothyroidism Patients</vt:lpstr>
      <vt:lpstr>Recommendations for overt hypothyroidism Patients</vt:lpstr>
      <vt:lpstr>Urgent surgery</vt:lpstr>
      <vt:lpstr>Severe Hypothyroidism   </vt:lpstr>
      <vt:lpstr>Outcome in severe hypothyroidism </vt:lpstr>
      <vt:lpstr>Management in severe hypothyroidism </vt:lpstr>
      <vt:lpstr>PowerPoint Presentation</vt:lpstr>
      <vt:lpstr>PowerPoint Presentation</vt:lpstr>
      <vt:lpstr>PowerPoint Presentation</vt:lpstr>
      <vt:lpstr>Adrenal Insufficiency</vt:lpstr>
      <vt:lpstr>PowerPoint Presentation</vt:lpstr>
      <vt:lpstr>  Management Of Patient Who Taking  Chronic T4 Medication </vt:lpstr>
      <vt:lpstr>Conclusion(1)</vt:lpstr>
      <vt:lpstr>Conclusion(2)</vt:lpstr>
      <vt:lpstr>Conclusion(3)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Sabz</dc:creator>
  <cp:lastModifiedBy>Art</cp:lastModifiedBy>
  <cp:revision>183</cp:revision>
  <dcterms:created xsi:type="dcterms:W3CDTF">2018-05-18T18:36:06Z</dcterms:created>
  <dcterms:modified xsi:type="dcterms:W3CDTF">2019-04-23T07:42:00Z</dcterms:modified>
  <cp:version/>
</cp:coreProperties>
</file>