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80" r:id="rId5"/>
    <p:sldId id="281" r:id="rId6"/>
    <p:sldId id="282" r:id="rId7"/>
    <p:sldId id="275" r:id="rId8"/>
    <p:sldId id="277" r:id="rId9"/>
    <p:sldId id="276" r:id="rId10"/>
    <p:sldId id="279" r:id="rId11"/>
    <p:sldId id="259" r:id="rId12"/>
    <p:sldId id="261" r:id="rId13"/>
    <p:sldId id="263" r:id="rId14"/>
    <p:sldId id="262" r:id="rId15"/>
    <p:sldId id="266" r:id="rId16"/>
    <p:sldId id="267" r:id="rId17"/>
    <p:sldId id="283" r:id="rId18"/>
    <p:sldId id="284" r:id="rId19"/>
    <p:sldId id="285" r:id="rId20"/>
    <p:sldId id="286" r:id="rId21"/>
    <p:sldId id="264" r:id="rId22"/>
    <p:sldId id="287" r:id="rId23"/>
    <p:sldId id="268" r:id="rId24"/>
    <p:sldId id="269" r:id="rId25"/>
    <p:sldId id="270" r:id="rId26"/>
    <p:sldId id="271" r:id="rId27"/>
    <p:sldId id="272" r:id="rId28"/>
    <p:sldId id="273" r:id="rId29"/>
    <p:sldId id="27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بسم الله الرحمن الرحيم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endParaRPr lang="fa-I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1395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در ارديبهشت سال 95 بدنبال علايم </a:t>
            </a:r>
            <a:r>
              <a:rPr lang="en-US" dirty="0" smtClean="0"/>
              <a:t>UTI</a:t>
            </a:r>
            <a:r>
              <a:rPr lang="fa-IR" dirty="0" smtClean="0"/>
              <a:t> در بيمارستان بستري مي شود. </a:t>
            </a:r>
          </a:p>
          <a:p>
            <a:pPr algn="r" rtl="1"/>
            <a:r>
              <a:rPr lang="fa-IR" dirty="0" smtClean="0"/>
              <a:t>در طي بررسي هاي پيرامون پيلونفريت متوجه توده اي در آدرنال چپ مي شوند.</a:t>
            </a:r>
          </a:p>
          <a:p>
            <a:pPr algn="r" rtl="1"/>
            <a:r>
              <a:rPr lang="fa-IR" dirty="0" smtClean="0"/>
              <a:t>در بررسي </a:t>
            </a:r>
            <a:r>
              <a:rPr lang="en-US" dirty="0" smtClean="0"/>
              <a:t>MRI</a:t>
            </a:r>
            <a:r>
              <a:rPr lang="fa-IR" dirty="0" smtClean="0"/>
              <a:t> در آدرنال چپ توده اي با اندازه </a:t>
            </a:r>
            <a:r>
              <a:rPr lang="en-US" dirty="0" smtClean="0"/>
              <a:t>mm</a:t>
            </a:r>
            <a:r>
              <a:rPr lang="fa-IR" dirty="0" smtClean="0"/>
              <a:t>19×22 مشاهده شد. در بررسي </a:t>
            </a:r>
            <a:r>
              <a:rPr lang="en-US" dirty="0" smtClean="0"/>
              <a:t>CTscan</a:t>
            </a:r>
            <a:r>
              <a:rPr lang="fa-IR" dirty="0" smtClean="0"/>
              <a:t> </a:t>
            </a:r>
            <a:r>
              <a:rPr lang="fa-IR" dirty="0" smtClean="0"/>
              <a:t>در آدرنال چپ توده اي با اندازه </a:t>
            </a:r>
            <a:r>
              <a:rPr lang="en-US" dirty="0" smtClean="0"/>
              <a:t>mm</a:t>
            </a:r>
            <a:r>
              <a:rPr lang="fa-IR" dirty="0" smtClean="0"/>
              <a:t>17×21 مشاهده شد. </a:t>
            </a:r>
          </a:p>
          <a:p>
            <a:pPr algn="r" rtl="1"/>
            <a:endParaRPr lang="fa-IR" dirty="0" smtClean="0"/>
          </a:p>
          <a:p>
            <a:pPr algn="r" rtl="1"/>
            <a:r>
              <a:rPr lang="fa-IR" dirty="0" smtClean="0"/>
              <a:t>بصورت رتروگريد آزمايش سطح آلدوسترون و </a:t>
            </a:r>
            <a:r>
              <a:rPr lang="en-US" dirty="0" smtClean="0"/>
              <a:t>PRA</a:t>
            </a:r>
            <a:r>
              <a:rPr lang="en-US" dirty="0" smtClean="0"/>
              <a:t> </a:t>
            </a:r>
            <a:r>
              <a:rPr lang="fa-IR" dirty="0" smtClean="0"/>
              <a:t> </a:t>
            </a:r>
            <a:r>
              <a:rPr lang="fa-IR" dirty="0" smtClean="0"/>
              <a:t> درخواست ميشود.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</a:t>
            </a:r>
            <a:endParaRPr lang="fa-IR" dirty="0"/>
          </a:p>
        </p:txBody>
      </p:sp>
      <p:graphicFrame>
        <p:nvGraphicFramePr>
          <p:cNvPr id="20" name="Content Placeholder 19"/>
          <p:cNvGraphicFramePr>
            <a:graphicFrameLocks noGrp="1"/>
          </p:cNvGraphicFramePr>
          <p:nvPr>
            <p:ph idx="1"/>
          </p:nvPr>
        </p:nvGraphicFramePr>
        <p:xfrm>
          <a:off x="471715" y="1600200"/>
          <a:ext cx="8367485" cy="2595880"/>
        </p:xfrm>
        <a:graphic>
          <a:graphicData uri="http://schemas.openxmlformats.org/drawingml/2006/table">
            <a:tbl>
              <a:tblPr rtl="1" firstRow="1" bandRow="1">
                <a:tableStyleId>{3B4B98B0-60AC-42C2-AFA5-B58CD77FA1E5}</a:tableStyleId>
              </a:tblPr>
              <a:tblGrid>
                <a:gridCol w="2095567"/>
                <a:gridCol w="2447405"/>
                <a:gridCol w="2162628"/>
                <a:gridCol w="1661885"/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fa-IR" dirty="0" smtClean="0"/>
                        <a:t>95/7/17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dirty="0" smtClean="0"/>
                        <a:t>95/6/1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dirty="0" smtClean="0"/>
                        <a:t>95/5/24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0.8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0.9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Cr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2.6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3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3.3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K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141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143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Na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Trace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U/A </a:t>
                      </a:r>
                      <a:r>
                        <a:rPr lang="en-US" dirty="0" smtClean="0"/>
                        <a:t>(Alb)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dirty="0" smtClean="0"/>
                        <a:t> </a:t>
                      </a:r>
                      <a:r>
                        <a:rPr lang="fa-IR" baseline="0" dirty="0" smtClean="0"/>
                        <a:t> </a:t>
                      </a:r>
                      <a:r>
                        <a:rPr lang="en-US" baseline="0" dirty="0" smtClean="0"/>
                        <a:t>pg/ml (20-180)</a:t>
                      </a:r>
                      <a:r>
                        <a:rPr lang="fa-IR" baseline="0" dirty="0" smtClean="0"/>
                        <a:t> </a:t>
                      </a:r>
                      <a:r>
                        <a:rPr lang="en-US" dirty="0" smtClean="0"/>
                        <a:t>250</a:t>
                      </a:r>
                      <a:endParaRPr lang="fa-I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392 pg/ml (40-310)</a:t>
                      </a:r>
                      <a:endParaRPr lang="fa-I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Ald</a:t>
                      </a:r>
                      <a:endParaRPr lang="fa-I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0.6 </a:t>
                      </a:r>
                      <a:r>
                        <a:rPr lang="en-US" dirty="0" err="1" smtClean="0"/>
                        <a:t>ng</a:t>
                      </a:r>
                      <a:r>
                        <a:rPr lang="en-US" dirty="0" smtClean="0"/>
                        <a:t>/ml/h (0.2-1.6)</a:t>
                      </a:r>
                      <a:endParaRPr lang="fa-I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PRA</a:t>
                      </a:r>
                      <a:endParaRPr lang="fa-I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mir\Desktop\New folder (3)\New folder (2)\20161021_141614_20161021184346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28600"/>
            <a:ext cx="4781550" cy="637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mir\Desktop\New folder (3)\New folder (2)\20161021_141543_20161021184242456.jpg"/>
          <p:cNvPicPr>
            <a:picLocks noChangeAspect="1" noChangeArrowheads="1"/>
          </p:cNvPicPr>
          <p:nvPr/>
        </p:nvPicPr>
        <p:blipFill>
          <a:blip r:embed="rId2" cstate="print"/>
          <a:srcRect l="2593"/>
          <a:stretch>
            <a:fillRect/>
          </a:stretch>
        </p:blipFill>
        <p:spPr bwMode="auto">
          <a:xfrm>
            <a:off x="2432473" y="304800"/>
            <a:ext cx="4564804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ir\Desktop\New folder (3)\New folder (2)\20161021_141400_20161021184113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28600"/>
            <a:ext cx="4743450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mir\Desktop\New folder (3)\New folder (2)\20161021_142047_20161021184500896.jpg"/>
          <p:cNvPicPr>
            <a:picLocks noChangeAspect="1" noChangeArrowheads="1"/>
          </p:cNvPicPr>
          <p:nvPr/>
        </p:nvPicPr>
        <p:blipFill>
          <a:blip r:embed="rId2" cstate="print"/>
          <a:srcRect l="2593"/>
          <a:stretch>
            <a:fillRect/>
          </a:stretch>
        </p:blipFill>
        <p:spPr bwMode="auto">
          <a:xfrm>
            <a:off x="2286000" y="208608"/>
            <a:ext cx="4629150" cy="6336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mir\Desktop\New folder (3)\New folder (2)\20161021_142104_20161021183258542_20161021184533450.jpg"/>
          <p:cNvPicPr>
            <a:picLocks noChangeAspect="1" noChangeArrowheads="1"/>
          </p:cNvPicPr>
          <p:nvPr/>
        </p:nvPicPr>
        <p:blipFill>
          <a:blip r:embed="rId2" cstate="print"/>
          <a:srcRect l="4074"/>
          <a:stretch>
            <a:fillRect/>
          </a:stretch>
        </p:blipFill>
        <p:spPr bwMode="auto">
          <a:xfrm>
            <a:off x="2514600" y="105915"/>
            <a:ext cx="4629150" cy="6434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C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609600"/>
            <a:ext cx="5410200" cy="5410200"/>
          </a:xfrm>
          <a:prstGeom prst="rect">
            <a:avLst/>
          </a:prstGeom>
          <a:noFill/>
        </p:spPr>
      </p:pic>
      <p:pic>
        <p:nvPicPr>
          <p:cNvPr id="3075" name="Picture 3" descr="C:\Users\OC\Desktop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09600"/>
            <a:ext cx="54102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C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762000"/>
            <a:ext cx="5327904" cy="5327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C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8149314" cy="5019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1392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/>
              <a:t>بيمار </a:t>
            </a:r>
            <a:r>
              <a:rPr lang="fa-IR" dirty="0" smtClean="0"/>
              <a:t>خانم </a:t>
            </a:r>
            <a:r>
              <a:rPr lang="fa-IR" dirty="0" smtClean="0"/>
              <a:t>37 </a:t>
            </a:r>
            <a:r>
              <a:rPr lang="fa-IR" dirty="0" smtClean="0"/>
              <a:t>ساله اي است بدون </a:t>
            </a:r>
            <a:r>
              <a:rPr lang="fa-IR" dirty="0" smtClean="0"/>
              <a:t>سابقه بيماري خاص، </a:t>
            </a:r>
            <a:r>
              <a:rPr lang="fa-IR" dirty="0" smtClean="0"/>
              <a:t>كه به </a:t>
            </a:r>
            <a:r>
              <a:rPr lang="fa-IR" dirty="0" smtClean="0"/>
              <a:t>دنبال </a:t>
            </a:r>
            <a:r>
              <a:rPr lang="fa-IR" dirty="0" smtClean="0"/>
              <a:t>آزمايشات روتين در سال 92 </a:t>
            </a:r>
            <a:r>
              <a:rPr lang="fa-IR" dirty="0" smtClean="0"/>
              <a:t>در </a:t>
            </a:r>
            <a:r>
              <a:rPr lang="fa-IR" dirty="0" smtClean="0"/>
              <a:t>فالوآپ </a:t>
            </a:r>
            <a:r>
              <a:rPr lang="fa-IR" dirty="0" smtClean="0"/>
              <a:t>بعد از </a:t>
            </a:r>
            <a:r>
              <a:rPr lang="fa-IR" dirty="0" smtClean="0"/>
              <a:t>جراحي </a:t>
            </a:r>
            <a:r>
              <a:rPr lang="fa-IR" dirty="0" smtClean="0"/>
              <a:t>شكم (بدليل پارگي ديافراگم) متوجه هايپوكالمي </a:t>
            </a:r>
            <a:r>
              <a:rPr lang="fa-IR" dirty="0" smtClean="0"/>
              <a:t>مي  شود.</a:t>
            </a:r>
          </a:p>
          <a:p>
            <a:pPr algn="r" rtl="1"/>
            <a:r>
              <a:rPr lang="fa-IR" dirty="0" smtClean="0"/>
              <a:t>در سال اول بعد از تشخيص هايپوكالمي اقدام تشخيصي يا درماني خاصي نمي شود. فقط به بيمار توصيه به مصرف مواد پرپتاسيم مي شود.</a:t>
            </a:r>
          </a:p>
          <a:p>
            <a:pPr algn="r" rtl="1"/>
            <a:r>
              <a:rPr lang="fa-IR" dirty="0" smtClean="0"/>
              <a:t> </a:t>
            </a:r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C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"/>
            <a:ext cx="6705600" cy="670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mir\Desktop\New folder (3)\New folder (2)\20161021_141927_201610211839594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52400"/>
            <a:ext cx="4857750" cy="647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OC\Desktop\normotensiveHA\1980-01-06 09.57.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3074"/>
            <a:ext cx="9144000" cy="59118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mir\Desktop\New folder (3)\New folder (2)\20161021_142253_20161021184601267.jpg"/>
          <p:cNvPicPr>
            <a:picLocks noChangeAspect="1" noChangeArrowheads="1"/>
          </p:cNvPicPr>
          <p:nvPr/>
        </p:nvPicPr>
        <p:blipFill>
          <a:blip r:embed="rId2" cstate="print"/>
          <a:srcRect t="10000" b="3333"/>
          <a:stretch>
            <a:fillRect/>
          </a:stretch>
        </p:blipFill>
        <p:spPr bwMode="auto">
          <a:xfrm>
            <a:off x="228600" y="533400"/>
            <a:ext cx="8686800" cy="5646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mir\Desktop\New folder (3)\New folder (2)\20161021_142313_20161021184634310.jpg"/>
          <p:cNvPicPr>
            <a:picLocks noChangeAspect="1" noChangeArrowheads="1"/>
          </p:cNvPicPr>
          <p:nvPr/>
        </p:nvPicPr>
        <p:blipFill>
          <a:blip r:embed="rId2" cstate="print"/>
          <a:srcRect l="1667" t="13333" r="2500" b="5556"/>
          <a:stretch>
            <a:fillRect/>
          </a:stretch>
        </p:blipFill>
        <p:spPr bwMode="auto">
          <a:xfrm>
            <a:off x="228600" y="685800"/>
            <a:ext cx="87630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mir\Desktop\New folder (3)\New folder (2)\20161021_142329_20161021184703339.jpg"/>
          <p:cNvPicPr>
            <a:picLocks noChangeAspect="1" noChangeArrowheads="1"/>
          </p:cNvPicPr>
          <p:nvPr/>
        </p:nvPicPr>
        <p:blipFill>
          <a:blip r:embed="rId2" cstate="print"/>
          <a:srcRect l="4167" t="11111" r="1667" b="13333"/>
          <a:stretch>
            <a:fillRect/>
          </a:stretch>
        </p:blipFill>
        <p:spPr bwMode="auto">
          <a:xfrm>
            <a:off x="228600" y="762000"/>
            <a:ext cx="86106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mir\Desktop\New folder (3)\New folder (2)\20161021_142347_20161021183903815_20161021184759319.jpg"/>
          <p:cNvPicPr>
            <a:picLocks noChangeAspect="1" noChangeArrowheads="1"/>
          </p:cNvPicPr>
          <p:nvPr/>
        </p:nvPicPr>
        <p:blipFill>
          <a:blip r:embed="rId2" cstate="print"/>
          <a:srcRect l="5000" t="6667"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mir\Desktop\New folder (4)\20161021_192734.jpg"/>
          <p:cNvPicPr>
            <a:picLocks noChangeAspect="1" noChangeArrowheads="1"/>
          </p:cNvPicPr>
          <p:nvPr/>
        </p:nvPicPr>
        <p:blipFill>
          <a:blip r:embed="rId2" cstate="print"/>
          <a:srcRect l="5000" t="10000" r="3333" b="11111"/>
          <a:stretch>
            <a:fillRect/>
          </a:stretch>
        </p:blipFill>
        <p:spPr bwMode="auto">
          <a:xfrm>
            <a:off x="457200" y="685800"/>
            <a:ext cx="83820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سال </a:t>
            </a:r>
            <a:r>
              <a:rPr lang="fa-IR" dirty="0" smtClean="0"/>
              <a:t>95        بستري در اريبهشت ماه بدليل </a:t>
            </a:r>
            <a:r>
              <a:rPr lang="en-US" dirty="0" smtClean="0"/>
              <a:t>UTI</a:t>
            </a:r>
            <a:r>
              <a:rPr lang="fa-IR" dirty="0" smtClean="0"/>
              <a:t> و بررسي هاي مجدد از نظر علل هايپوكالمي. در تاريخ 95/7/18بررسي </a:t>
            </a:r>
            <a:r>
              <a:rPr lang="en-US" dirty="0" smtClean="0"/>
              <a:t>CT</a:t>
            </a:r>
            <a:r>
              <a:rPr lang="fa-IR" dirty="0" smtClean="0"/>
              <a:t> در آدرنال چپ توده اي با اندازه </a:t>
            </a:r>
            <a:r>
              <a:rPr lang="en-US" dirty="0" smtClean="0"/>
              <a:t>mm</a:t>
            </a:r>
            <a:r>
              <a:rPr lang="fa-IR" dirty="0" smtClean="0"/>
              <a:t>19×22 مشاهده شد.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1393و1394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dirty="0" smtClean="0"/>
              <a:t>در سال 93 به نفرولوژيست ارجاع داده مي شود. </a:t>
            </a:r>
          </a:p>
          <a:p>
            <a:pPr algn="r" rtl="1"/>
            <a:r>
              <a:rPr lang="fa-IR" dirty="0" smtClean="0"/>
              <a:t>بيمار مكررا از ضعف و بيحالي شكايت داشته است. </a:t>
            </a:r>
            <a:endParaRPr lang="en-US" dirty="0" smtClean="0"/>
          </a:p>
          <a:p>
            <a:pPr algn="r" rtl="1"/>
            <a:r>
              <a:rPr lang="fa-IR" dirty="0" smtClean="0"/>
              <a:t>كرامپ هاي عضلاني</a:t>
            </a:r>
          </a:p>
          <a:p>
            <a:pPr algn="r" rtl="1"/>
            <a:r>
              <a:rPr lang="fa-IR" dirty="0" smtClean="0"/>
              <a:t>سردرد</a:t>
            </a:r>
          </a:p>
          <a:p>
            <a:pPr algn="r" rtl="1"/>
            <a:r>
              <a:rPr lang="fa-IR" dirty="0" smtClean="0"/>
              <a:t>پلي اوري </a:t>
            </a:r>
          </a:p>
          <a:p>
            <a:pPr algn="r" rtl="1"/>
            <a:r>
              <a:rPr lang="fa-IR" dirty="0" smtClean="0"/>
              <a:t>ناكچوري</a:t>
            </a:r>
            <a:endParaRPr lang="en-US" dirty="0" smtClean="0"/>
          </a:p>
          <a:p>
            <a:pPr algn="r" rtl="1"/>
            <a:r>
              <a:rPr lang="fa-IR" dirty="0" smtClean="0"/>
              <a:t>بيمار در چهار  نوبت بستري تحت </a:t>
            </a:r>
            <a:r>
              <a:rPr lang="en-US" dirty="0" smtClean="0"/>
              <a:t>work up </a:t>
            </a:r>
            <a:r>
              <a:rPr lang="fa-IR" dirty="0" smtClean="0"/>
              <a:t> علت هايپوكالمي و پروتئينوري قرار مي گيرد. و داروي خوراكي براي بيمار آغاز مي شود.</a:t>
            </a:r>
          </a:p>
          <a:p>
            <a:pPr algn="r" rtl="1"/>
            <a:r>
              <a:rPr lang="fa-IR" dirty="0" smtClean="0"/>
              <a:t>در تمام موارد مراجعه به صورت سرپايي يا بستري فشارخون هاي بيمار نرمال بوده است. </a:t>
            </a:r>
          </a:p>
          <a:p>
            <a:pPr algn="r" rtl="1"/>
            <a:endParaRPr lang="fa-IR" dirty="0" smtClean="0"/>
          </a:p>
          <a:p>
            <a:pPr algn="r" rtl="1"/>
            <a:endParaRPr lang="fa-IR" dirty="0" smtClean="0"/>
          </a:p>
          <a:p>
            <a:pPr algn="r" rtl="1"/>
            <a:endParaRPr lang="fa-IR" dirty="0" smtClean="0"/>
          </a:p>
          <a:p>
            <a:pPr algn="r" rtl="1"/>
            <a:endParaRPr lang="fa-IR" dirty="0" smtClean="0"/>
          </a:p>
          <a:p>
            <a:pPr algn="r" rtl="1"/>
            <a:endParaRPr lang="fa-IR" dirty="0" smtClean="0"/>
          </a:p>
          <a:p>
            <a:pPr algn="r" rt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1143000"/>
          </a:xfrm>
        </p:spPr>
        <p:txBody>
          <a:bodyPr/>
          <a:lstStyle/>
          <a:p>
            <a:r>
              <a:rPr lang="en-US" dirty="0" smtClean="0"/>
              <a:t>PMH</a:t>
            </a:r>
            <a:r>
              <a:rPr lang="fa-IR" dirty="0" smtClean="0"/>
              <a:t>:</a:t>
            </a:r>
            <a:endParaRPr lang="fa-IR" spc="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2912"/>
            <a:ext cx="8229600" cy="4525963"/>
          </a:xfrm>
        </p:spPr>
        <p:txBody>
          <a:bodyPr>
            <a:normAutofit/>
          </a:bodyPr>
          <a:lstStyle/>
          <a:p>
            <a:pPr algn="r" rtl="1"/>
            <a:r>
              <a:rPr lang="fa-IR" dirty="0" smtClean="0"/>
              <a:t>سال 90 بدنبال </a:t>
            </a:r>
            <a:r>
              <a:rPr lang="fa-IR" dirty="0" smtClean="0"/>
              <a:t>ديسفاژي      </a:t>
            </a:r>
            <a:r>
              <a:rPr lang="fa-IR" dirty="0" smtClean="0"/>
              <a:t>      اندوسكوپي              </a:t>
            </a:r>
            <a:r>
              <a:rPr lang="fa-IR" dirty="0" smtClean="0"/>
              <a:t>توده احتمالا </a:t>
            </a:r>
            <a:r>
              <a:rPr lang="fa-IR" dirty="0" smtClean="0"/>
              <a:t>فيبروم </a:t>
            </a:r>
            <a:r>
              <a:rPr lang="fa-IR" dirty="0" smtClean="0"/>
              <a:t>انتهاي مري كه با جراحي برداشته </a:t>
            </a:r>
            <a:r>
              <a:rPr lang="fa-IR" dirty="0" smtClean="0"/>
              <a:t>مي شود.</a:t>
            </a:r>
          </a:p>
          <a:p>
            <a:pPr algn="r" rtl="1"/>
            <a:endParaRPr lang="fa-IR" dirty="0" smtClean="0"/>
          </a:p>
          <a:p>
            <a:pPr algn="r" rtl="1"/>
            <a:r>
              <a:rPr lang="fa-IR" dirty="0" smtClean="0"/>
              <a:t>سال 91 </a:t>
            </a:r>
            <a:r>
              <a:rPr lang="fa-IR" dirty="0" smtClean="0"/>
              <a:t>             </a:t>
            </a:r>
            <a:r>
              <a:rPr lang="fa-IR" dirty="0" smtClean="0"/>
              <a:t>درد شكم و تشخيص پارگي ديافراگم و عمل </a:t>
            </a:r>
            <a:r>
              <a:rPr lang="fa-IR" dirty="0" smtClean="0"/>
              <a:t>جراحي</a:t>
            </a:r>
          </a:p>
          <a:p>
            <a:pPr algn="r" rtl="1"/>
            <a:endParaRPr lang="fa-IR" dirty="0" smtClean="0"/>
          </a:p>
        </p:txBody>
      </p:sp>
      <p:cxnSp>
        <p:nvCxnSpPr>
          <p:cNvPr id="5" name="Straight Arrow Connector 4"/>
          <p:cNvCxnSpPr/>
          <p:nvPr/>
        </p:nvCxnSpPr>
        <p:spPr>
          <a:xfrm rot="10800000">
            <a:off x="5105400" y="2191512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2743200" y="2191512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6629400" y="3486912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DH</a:t>
            </a:r>
            <a:r>
              <a:rPr lang="fa-IR" dirty="0" smtClean="0"/>
              <a:t>: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/>
              <a:t>اپلرنون </a:t>
            </a:r>
            <a:r>
              <a:rPr lang="en-US" dirty="0" smtClean="0"/>
              <a:t>50 mg</a:t>
            </a:r>
            <a:r>
              <a:rPr lang="fa-IR" dirty="0" smtClean="0"/>
              <a:t> دو تا صبح دو تا ظهر (از ارديبهشت 95</a:t>
            </a:r>
            <a:r>
              <a:rPr lang="fa-IR" dirty="0" smtClean="0"/>
              <a:t>)</a:t>
            </a:r>
          </a:p>
          <a:p>
            <a:pPr algn="r" rtl="1"/>
            <a:endParaRPr lang="fa-IR" dirty="0" smtClean="0"/>
          </a:p>
          <a:p>
            <a:pPr algn="r" rtl="1"/>
            <a:r>
              <a:rPr lang="fa-IR" dirty="0" smtClean="0"/>
              <a:t> </a:t>
            </a:r>
            <a:r>
              <a:rPr lang="fa-IR" dirty="0" smtClean="0"/>
              <a:t>(تا قبل از </a:t>
            </a:r>
            <a:r>
              <a:rPr lang="fa-IR" dirty="0" smtClean="0"/>
              <a:t>آن اسپيرينولاكتون از سال 94 براي بيمار شروع شده بود و </a:t>
            </a:r>
            <a:r>
              <a:rPr lang="fa-IR" dirty="0" smtClean="0"/>
              <a:t>تا حداكثر </a:t>
            </a:r>
            <a:r>
              <a:rPr lang="en-US" dirty="0" smtClean="0"/>
              <a:t>500 mg</a:t>
            </a:r>
            <a:r>
              <a:rPr lang="fa-IR" dirty="0" smtClean="0"/>
              <a:t> در روز استفاده </a:t>
            </a:r>
            <a:r>
              <a:rPr lang="fa-IR" dirty="0" smtClean="0"/>
              <a:t>ميشد</a:t>
            </a:r>
            <a:r>
              <a:rPr lang="fa-IR" dirty="0" smtClean="0"/>
              <a:t> </a:t>
            </a:r>
            <a:r>
              <a:rPr lang="fa-IR" dirty="0" smtClean="0"/>
              <a:t>كه بدليل اختلالات قاعدگي قطع مي شود</a:t>
            </a:r>
            <a:r>
              <a:rPr lang="fa-IR" dirty="0" smtClean="0"/>
              <a:t>)</a:t>
            </a:r>
          </a:p>
          <a:p>
            <a:pPr algn="r" rtl="1"/>
            <a:endParaRPr lang="fa-IR" dirty="0" smtClean="0"/>
          </a:p>
          <a:p>
            <a:pPr algn="r" rtl="1"/>
            <a:r>
              <a:rPr lang="fa-IR" dirty="0" smtClean="0"/>
              <a:t>قرص </a:t>
            </a:r>
            <a:r>
              <a:rPr lang="fa-IR" dirty="0" smtClean="0"/>
              <a:t>كلريد پتاسيم </a:t>
            </a:r>
            <a:r>
              <a:rPr lang="en-US" dirty="0" smtClean="0"/>
              <a:t>600 mg</a:t>
            </a:r>
            <a:r>
              <a:rPr lang="fa-IR" dirty="0" smtClean="0"/>
              <a:t> به ميزان 5 عدد در روز</a:t>
            </a:r>
          </a:p>
          <a:p>
            <a:pPr algn="r" rtl="1"/>
            <a:endParaRPr lang="fa-IR" dirty="0" smtClean="0"/>
          </a:p>
          <a:p>
            <a:pPr algn="r" rtl="1"/>
            <a:endParaRPr lang="fa-I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FH</a:t>
            </a:r>
            <a:r>
              <a:rPr lang="fa-IR" b="1" dirty="0" smtClean="0"/>
              <a:t>:</a:t>
            </a:r>
            <a:r>
              <a:rPr lang="fa-I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سابقه </a:t>
            </a:r>
            <a:r>
              <a:rPr lang="en-US" dirty="0" smtClean="0"/>
              <a:t>DM</a:t>
            </a:r>
            <a:r>
              <a:rPr lang="fa-IR" dirty="0" smtClean="0"/>
              <a:t> در خواهر (از 40 سالگي) و دو برادر ( از 40 سالگي) و مادر </a:t>
            </a:r>
            <a:r>
              <a:rPr lang="fa-IR" dirty="0" smtClean="0"/>
              <a:t>بيمار. </a:t>
            </a:r>
          </a:p>
          <a:p>
            <a:pPr algn="r" rtl="1"/>
            <a:r>
              <a:rPr lang="fa-IR" dirty="0" smtClean="0"/>
              <a:t>سابقه فشار </a:t>
            </a:r>
            <a:r>
              <a:rPr lang="fa-IR" dirty="0" smtClean="0"/>
              <a:t>خون بالا در </a:t>
            </a:r>
            <a:r>
              <a:rPr lang="fa-IR" dirty="0" smtClean="0"/>
              <a:t>خانواده وجود ندارد.</a:t>
            </a:r>
          </a:p>
          <a:p>
            <a:pPr algn="r" rtl="1"/>
            <a:r>
              <a:rPr lang="fa-IR" dirty="0" smtClean="0"/>
              <a:t>سابقه </a:t>
            </a:r>
            <a:r>
              <a:rPr lang="fa-IR" dirty="0" smtClean="0"/>
              <a:t>دفع پروتئين در مادر بيمار مشاهده شد (احتمالا نفروپاتي ديابتي)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19"/>
          <p:cNvGraphicFramePr>
            <a:graphicFrameLocks/>
          </p:cNvGraphicFramePr>
          <p:nvPr/>
        </p:nvGraphicFramePr>
        <p:xfrm>
          <a:off x="381000" y="1143000"/>
          <a:ext cx="8367483" cy="5618480"/>
        </p:xfrm>
        <a:graphic>
          <a:graphicData uri="http://schemas.openxmlformats.org/drawingml/2006/table">
            <a:tbl>
              <a:tblPr rtl="1" firstRow="1" bandRow="1">
                <a:tableStyleId>{3B4B98B0-60AC-42C2-AFA5-B58CD77FA1E5}</a:tableStyleId>
              </a:tblPr>
              <a:tblGrid>
                <a:gridCol w="1675861"/>
                <a:gridCol w="1675861"/>
                <a:gridCol w="1957232"/>
                <a:gridCol w="1729491"/>
                <a:gridCol w="1329038"/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fa-IR" dirty="0" smtClean="0"/>
                        <a:t>94/9/6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dirty="0" smtClean="0"/>
                        <a:t>94/6/10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dirty="0" smtClean="0"/>
                        <a:t>94/2/10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dirty="0" smtClean="0"/>
                        <a:t>94/1/29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0.6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0.6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Cr</a:t>
                      </a:r>
                      <a:endParaRPr lang="fa-IR" dirty="0"/>
                    </a:p>
                  </a:txBody>
                  <a:tcPr/>
                </a:tc>
              </a:tr>
              <a:tr h="40132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2.8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3.1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3.3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2.5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K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137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143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138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140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Na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2.3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2.1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Mg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en-US" dirty="0" smtClean="0"/>
                    </a:p>
                    <a:p>
                      <a:pPr rtl="1"/>
                      <a:r>
                        <a:rPr lang="en-US" dirty="0" smtClean="0"/>
                        <a:t>(672mg/24h)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en-US" dirty="0" smtClean="0"/>
                    </a:p>
                    <a:p>
                      <a:pPr rtl="1"/>
                      <a:r>
                        <a:rPr lang="en-US" dirty="0" smtClean="0"/>
                        <a:t>Trace (320mg/24h)</a:t>
                      </a:r>
                    </a:p>
                    <a:p>
                      <a:pPr rtl="1"/>
                      <a:r>
                        <a:rPr lang="en-US" dirty="0" smtClean="0"/>
                        <a:t>4-5</a:t>
                      </a:r>
                    </a:p>
                    <a:p>
                      <a:pPr rtl="1"/>
                      <a:r>
                        <a:rPr lang="en-US" dirty="0" smtClean="0"/>
                        <a:t>4-5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U/A</a:t>
                      </a:r>
                    </a:p>
                    <a:p>
                      <a:pPr rtl="1"/>
                      <a:r>
                        <a:rPr lang="en-US" dirty="0" smtClean="0"/>
                        <a:t>Pr</a:t>
                      </a:r>
                    </a:p>
                    <a:p>
                      <a:pPr rtl="1"/>
                      <a:r>
                        <a:rPr lang="en-US" dirty="0" smtClean="0"/>
                        <a:t>RBC</a:t>
                      </a:r>
                    </a:p>
                    <a:p>
                      <a:pPr rtl="1"/>
                      <a:r>
                        <a:rPr lang="en-US" dirty="0" smtClean="0"/>
                        <a:t>WBC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7300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WBC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11.8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Hb</a:t>
                      </a:r>
                      <a:endParaRPr lang="fa-I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210000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 smtClean="0"/>
                        <a:t>plt</a:t>
                      </a:r>
                      <a:endParaRPr lang="fa-IR" dirty="0"/>
                    </a:p>
                  </a:txBody>
                  <a:tcPr/>
                </a:tc>
              </a:tr>
              <a:tr h="38608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2.2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1.93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TSH</a:t>
                      </a:r>
                      <a:endParaRPr lang="fa-IR" dirty="0"/>
                    </a:p>
                  </a:txBody>
                  <a:tcPr/>
                </a:tc>
              </a:tr>
              <a:tr h="38608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8.7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Ca </a:t>
                      </a:r>
                      <a:endParaRPr lang="fa-IR" dirty="0"/>
                    </a:p>
                  </a:txBody>
                  <a:tcPr/>
                </a:tc>
              </a:tr>
              <a:tr h="386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OC\Desktop\normotensiveHA\94.6.10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8439922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OC\Desktop\normotensiveHA\94.9.2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3515"/>
            <a:ext cx="9144000" cy="65109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Custom 1">
      <a:majorFont>
        <a:latin typeface="Times New Roman"/>
        <a:ea typeface=""/>
        <a:cs typeface="Yagut"/>
      </a:majorFont>
      <a:minorFont>
        <a:latin typeface="Times New Roman"/>
        <a:ea typeface=""/>
        <a:cs typeface="B Lotus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1806</TotalTime>
  <Words>453</Words>
  <Application>Microsoft Office PowerPoint</Application>
  <PresentationFormat>On-screen Show (4:3)</PresentationFormat>
  <Paragraphs>101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Flow</vt:lpstr>
      <vt:lpstr>بسم الله الرحمن الرحيم</vt:lpstr>
      <vt:lpstr>1392</vt:lpstr>
      <vt:lpstr>1393و1394</vt:lpstr>
      <vt:lpstr>PMH:</vt:lpstr>
      <vt:lpstr>DH: </vt:lpstr>
      <vt:lpstr>FH: </vt:lpstr>
      <vt:lpstr>Slide 7</vt:lpstr>
      <vt:lpstr>Slide 8</vt:lpstr>
      <vt:lpstr>Slide 9</vt:lpstr>
      <vt:lpstr>1395</vt:lpstr>
      <vt:lpstr>Lab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Amir</dc:creator>
  <cp:lastModifiedBy>OC</cp:lastModifiedBy>
  <cp:revision>56</cp:revision>
  <dcterms:created xsi:type="dcterms:W3CDTF">2006-08-16T00:00:00Z</dcterms:created>
  <dcterms:modified xsi:type="dcterms:W3CDTF">2016-10-22T17:54:36Z</dcterms:modified>
</cp:coreProperties>
</file>