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305" r:id="rId4"/>
    <p:sldId id="257" r:id="rId5"/>
    <p:sldId id="303" r:id="rId6"/>
    <p:sldId id="304" r:id="rId7"/>
    <p:sldId id="289" r:id="rId8"/>
    <p:sldId id="264" r:id="rId9"/>
    <p:sldId id="259" r:id="rId10"/>
    <p:sldId id="260" r:id="rId11"/>
    <p:sldId id="288" r:id="rId12"/>
    <p:sldId id="261" r:id="rId13"/>
    <p:sldId id="262" r:id="rId14"/>
    <p:sldId id="276" r:id="rId15"/>
    <p:sldId id="284" r:id="rId16"/>
    <p:sldId id="263" r:id="rId17"/>
    <p:sldId id="285" r:id="rId18"/>
    <p:sldId id="286" r:id="rId19"/>
    <p:sldId id="282" r:id="rId20"/>
    <p:sldId id="283" r:id="rId21"/>
    <p:sldId id="270" r:id="rId22"/>
    <p:sldId id="272" r:id="rId23"/>
    <p:sldId id="290" r:id="rId24"/>
    <p:sldId id="291" r:id="rId25"/>
    <p:sldId id="294" r:id="rId26"/>
    <p:sldId id="310" r:id="rId27"/>
    <p:sldId id="292" r:id="rId28"/>
    <p:sldId id="308" r:id="rId29"/>
    <p:sldId id="297" r:id="rId30"/>
    <p:sldId id="298" r:id="rId31"/>
    <p:sldId id="287" r:id="rId32"/>
    <p:sldId id="273" r:id="rId33"/>
    <p:sldId id="306" r:id="rId34"/>
    <p:sldId id="277" r:id="rId35"/>
    <p:sldId id="299" r:id="rId36"/>
    <p:sldId id="300" r:id="rId37"/>
    <p:sldId id="301" r:id="rId38"/>
    <p:sldId id="279" r:id="rId39"/>
    <p:sldId id="271" r:id="rId40"/>
    <p:sldId id="307" r:id="rId41"/>
    <p:sldId id="309" r:id="rId4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37FA67-44B9-474C-B325-8FE05F537BCF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535870-538E-4A0F-A335-72ABBB1519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676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12F91B-CF6E-40B4-A0F8-3251E733F9D9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3A17BD-AEF1-45CA-BE0A-C8366F6911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77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A17BD-AEF1-45CA-BE0A-C8366F6911C3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3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615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642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553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770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503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687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783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691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36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723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092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7D12-1338-4ACD-8BAD-E1593D9B074B}" type="datetimeFigureOut">
              <a:rPr lang="fa-IR" smtClean="0"/>
              <a:t>04/26/1440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B9A4-8AF2-48F4-A50A-B3DC2B6C49B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46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Treatment of amenorrhea</a:t>
            </a:r>
            <a:endParaRPr lang="fa-IR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A.Amouzegar</a:t>
            </a:r>
            <a:endParaRPr lang="en-US" sz="2000" dirty="0" smtClean="0">
              <a:solidFill>
                <a:srgbClr val="C00000"/>
              </a:solidFill>
            </a:endParaRPr>
          </a:p>
          <a:p>
            <a:pPr rtl="0"/>
            <a:r>
              <a:rPr lang="en-US" sz="2000" dirty="0" smtClean="0">
                <a:solidFill>
                  <a:srgbClr val="C00000"/>
                </a:solidFill>
              </a:rPr>
              <a:t>Research Institute for Endocrine Science</a:t>
            </a:r>
          </a:p>
          <a:p>
            <a:pPr rtl="0"/>
            <a:r>
              <a:rPr lang="en-US" sz="2000" dirty="0" smtClean="0">
                <a:solidFill>
                  <a:srgbClr val="C00000"/>
                </a:solidFill>
              </a:rPr>
              <a:t>13 </a:t>
            </a:r>
            <a:r>
              <a:rPr lang="en-US" sz="2000" dirty="0" err="1" smtClean="0">
                <a:solidFill>
                  <a:srgbClr val="C00000"/>
                </a:solidFill>
              </a:rPr>
              <a:t>Aban</a:t>
            </a:r>
            <a:r>
              <a:rPr lang="en-US" sz="2000" dirty="0" smtClean="0">
                <a:solidFill>
                  <a:srgbClr val="C00000"/>
                </a:solidFill>
              </a:rPr>
              <a:t> 97</a:t>
            </a:r>
          </a:p>
          <a:p>
            <a:pPr rtl="0"/>
            <a:r>
              <a:rPr lang="en-US" sz="2000" dirty="0" smtClean="0">
                <a:solidFill>
                  <a:srgbClr val="C00000"/>
                </a:solidFill>
              </a:rPr>
              <a:t>Tehran</a:t>
            </a:r>
            <a:endParaRPr lang="fa-I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Patient </a:t>
            </a:r>
            <a:r>
              <a:rPr lang="en-US" dirty="0">
                <a:solidFill>
                  <a:srgbClr val="002060"/>
                </a:solidFill>
              </a:rPr>
              <a:t>preference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Patient preference is important for compliance and must therefore be taken into consideration when prescribing.</a:t>
            </a:r>
          </a:p>
          <a:p>
            <a:pPr algn="l" rtl="0"/>
            <a:r>
              <a:rPr lang="en-US" dirty="0" smtClean="0"/>
              <a:t>Continue treatment up to age of </a:t>
            </a:r>
            <a:r>
              <a:rPr lang="en-US" dirty="0"/>
              <a:t>normal </a:t>
            </a:r>
            <a:r>
              <a:rPr lang="en-US" dirty="0" smtClean="0"/>
              <a:t>menopause to </a:t>
            </a:r>
            <a:r>
              <a:rPr lang="en-US" dirty="0"/>
              <a:t>maintain feminization and prevent </a:t>
            </a:r>
            <a:r>
              <a:rPr lang="en-US" dirty="0" smtClean="0"/>
              <a:t>osteoporosis.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601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HRT in young adolescent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Phase 1</a:t>
            </a:r>
            <a:r>
              <a:rPr lang="en-US" dirty="0" smtClean="0"/>
              <a:t>: Induction breast development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Phase 2</a:t>
            </a:r>
            <a:r>
              <a:rPr lang="en-US" dirty="0" smtClean="0"/>
              <a:t>: Induction of menses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Phase3:</a:t>
            </a:r>
            <a:r>
              <a:rPr lang="en-US" dirty="0" smtClean="0"/>
              <a:t> Long term maintenance of normal estrogen state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00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sz="6600" dirty="0" smtClean="0">
                <a:solidFill>
                  <a:srgbClr val="002060"/>
                </a:solidFill>
              </a:rPr>
              <a:t>Type of preparations</a:t>
            </a:r>
            <a:endParaRPr lang="fa-IR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Estrogen</a:t>
            </a:r>
            <a:r>
              <a:rPr lang="en-US" dirty="0">
                <a:solidFill>
                  <a:srgbClr val="002060"/>
                </a:solidFill>
              </a:rPr>
              <a:t>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There are 3 types of estrogen that are available for hormone replacement:</a:t>
            </a:r>
          </a:p>
          <a:p>
            <a:pPr algn="l" rtl="0"/>
            <a:r>
              <a:rPr lang="en-US" dirty="0" smtClean="0"/>
              <a:t> Estradiol (the main ovarian estrogen 17</a:t>
            </a:r>
            <a:r>
              <a:rPr lang="el-GR" dirty="0" smtClean="0"/>
              <a:t>β-</a:t>
            </a:r>
            <a:r>
              <a:rPr lang="en-US" dirty="0" smtClean="0"/>
              <a:t>estradiol is the active component) </a:t>
            </a:r>
          </a:p>
          <a:p>
            <a:pPr algn="l" rtl="0"/>
            <a:r>
              <a:rPr lang="en-US" dirty="0" err="1" smtClean="0"/>
              <a:t>Ethinylestradiol</a:t>
            </a:r>
            <a:r>
              <a:rPr lang="en-US" dirty="0" smtClean="0"/>
              <a:t> (a synthetic estrogen) </a:t>
            </a:r>
          </a:p>
          <a:p>
            <a:pPr algn="l" rtl="0"/>
            <a:r>
              <a:rPr lang="en-US" dirty="0" smtClean="0"/>
              <a:t>Conjugated equine estrogens (CEE - derived from pregnant mare urine)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49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 descr="C:\Users\a.amozegar\Desktop\Amouzegar\1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4475"/>
            <a:ext cx="8229600" cy="32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589240"/>
            <a:ext cx="41764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Cyclohexane A</a:t>
            </a:r>
            <a:r>
              <a:rPr lang="en-US" b="1" dirty="0">
                <a:solidFill>
                  <a:schemeClr val="tx1"/>
                </a:solidFill>
              </a:rPr>
              <a:t>, B, and C </a:t>
            </a:r>
            <a:r>
              <a:rPr lang="en-US" b="1" dirty="0" smtClean="0">
                <a:solidFill>
                  <a:schemeClr val="tx1"/>
                </a:solidFill>
              </a:rPr>
              <a:t>rings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cyclopentane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 ring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8064" y="1700808"/>
            <a:ext cx="36724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eight carbon side </a:t>
            </a:r>
            <a:r>
              <a:rPr lang="en-US" dirty="0"/>
              <a:t>chain on carbon-17 of ring D </a:t>
            </a:r>
            <a:r>
              <a:rPr lang="en-US" dirty="0" smtClean="0"/>
              <a:t> side </a:t>
            </a:r>
            <a:r>
              <a:rPr lang="en-US" dirty="0"/>
              <a:t>chain on </a:t>
            </a:r>
            <a:r>
              <a:rPr lang="en-US" dirty="0" smtClean="0"/>
              <a:t>carbon-17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4355976" y="5157192"/>
            <a:ext cx="46805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two angular methyl groups at the junctures of</a:t>
            </a:r>
          </a:p>
          <a:p>
            <a:pPr algn="ctr"/>
            <a:r>
              <a:rPr lang="en-US" dirty="0"/>
              <a:t>the A:B (carbon-10) and C:D rings (carbon-13).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9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Estrogens</a:t>
            </a: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.amozegar\Desktop\Amouzegar\2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9755"/>
            <a:ext cx="8229600" cy="39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69" y="1600200"/>
            <a:ext cx="4589062" cy="4525963"/>
          </a:xfrm>
        </p:spPr>
      </p:pic>
    </p:spTree>
    <p:extLst>
      <p:ext uri="{BB962C8B-B14F-4D97-AF65-F5344CB8AC3E}">
        <p14:creationId xmlns:p14="http://schemas.microsoft.com/office/powerpoint/2010/main" val="27488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Conjugated estrogen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Conjugated </a:t>
            </a:r>
            <a:r>
              <a:rPr lang="en-US" dirty="0"/>
              <a:t>estrogens (CEs), or conjugated equine estrogens (CEEs), sold under the brand name </a:t>
            </a:r>
            <a:r>
              <a:rPr lang="en-US" dirty="0" err="1"/>
              <a:t>Premarin</a:t>
            </a:r>
            <a:r>
              <a:rPr lang="en-US" dirty="0"/>
              <a:t> (a contraction of "pregnant mares' urine</a:t>
            </a:r>
            <a:r>
              <a:rPr lang="en-US" dirty="0" smtClean="0"/>
              <a:t>")</a:t>
            </a:r>
          </a:p>
          <a:p>
            <a:pPr algn="l" rtl="0"/>
            <a:r>
              <a:rPr lang="en-US" dirty="0" smtClean="0"/>
              <a:t>contains </a:t>
            </a:r>
            <a:r>
              <a:rPr lang="en-US" dirty="0"/>
              <a:t>a mixture of estrogen </a:t>
            </a:r>
            <a:r>
              <a:rPr lang="en-US" dirty="0" smtClean="0"/>
              <a:t>hormones</a:t>
            </a:r>
          </a:p>
          <a:p>
            <a:pPr algn="l" rtl="0"/>
            <a:r>
              <a:rPr lang="en-US" dirty="0" err="1" smtClean="0"/>
              <a:t>Estrone</a:t>
            </a:r>
            <a:r>
              <a:rPr lang="en-US" dirty="0" smtClean="0"/>
              <a:t> sulfate (50-70% of total)</a:t>
            </a:r>
          </a:p>
          <a:p>
            <a:pPr algn="l" rtl="0"/>
            <a:r>
              <a:rPr lang="en-US" dirty="0" err="1" smtClean="0"/>
              <a:t>Equillin</a:t>
            </a:r>
            <a:r>
              <a:rPr lang="en-US" dirty="0" smtClean="0"/>
              <a:t> sulfate ( 20-30% of total)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76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Conjugated Estrogen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38600" cy="211395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8600" cy="2113954"/>
          </a:xfrm>
        </p:spPr>
      </p:pic>
      <p:sp>
        <p:nvSpPr>
          <p:cNvPr id="8" name="Rectangle 7"/>
          <p:cNvSpPr/>
          <p:nvPr/>
        </p:nvSpPr>
        <p:spPr>
          <a:xfrm>
            <a:off x="1104360" y="4581128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Equilin</a:t>
            </a:r>
            <a:r>
              <a:rPr lang="en-US" dirty="0" smtClean="0"/>
              <a:t> </a:t>
            </a:r>
            <a:r>
              <a:rPr lang="en-US" dirty="0"/>
              <a:t>sulfate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4932040" y="4468460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Estrone</a:t>
            </a:r>
            <a:r>
              <a:rPr lang="en-US" dirty="0" smtClean="0"/>
              <a:t> sulfate,</a:t>
            </a:r>
            <a:endParaRPr lang="fa-IR" dirty="0"/>
          </a:p>
        </p:txBody>
      </p:sp>
      <p:sp>
        <p:nvSpPr>
          <p:cNvPr id="2" name="Rectangle 1"/>
          <p:cNvSpPr/>
          <p:nvPr/>
        </p:nvSpPr>
        <p:spPr>
          <a:xfrm>
            <a:off x="581450" y="5723944"/>
            <a:ext cx="7632848" cy="47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err="1" smtClean="0"/>
              <a:t>Esterone</a:t>
            </a:r>
            <a:r>
              <a:rPr lang="en-US" dirty="0" smtClean="0"/>
              <a:t> sulfate is easily absorbed into the blood and can be converted to estradiol.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95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Route </a:t>
            </a:r>
            <a:r>
              <a:rPr lang="en-US" dirty="0" smtClean="0">
                <a:solidFill>
                  <a:srgbClr val="002060"/>
                </a:solidFill>
              </a:rPr>
              <a:t>of administration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Orally </a:t>
            </a:r>
          </a:p>
          <a:p>
            <a:pPr algn="l" rtl="0"/>
            <a:r>
              <a:rPr lang="en-US" dirty="0" smtClean="0"/>
              <a:t>Transdermal </a:t>
            </a:r>
            <a:r>
              <a:rPr lang="en-US" dirty="0"/>
              <a:t>patches and </a:t>
            </a:r>
            <a:r>
              <a:rPr lang="en-US" dirty="0" smtClean="0"/>
              <a:t>gels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Estrogen-releasing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vaginal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ring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Estrogen-based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vaginal creams and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pessaries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Subcutaneous implants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Nasal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sprays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Injectable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estrogen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preparations( new) </a:t>
            </a:r>
            <a:endParaRPr lang="fa-I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Objectives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Why HRT </a:t>
            </a:r>
          </a:p>
          <a:p>
            <a:pPr algn="l" rtl="0"/>
            <a:r>
              <a:rPr lang="en-US" dirty="0" smtClean="0"/>
              <a:t>Type of preparations</a:t>
            </a:r>
          </a:p>
          <a:p>
            <a:pPr algn="l" rtl="0"/>
            <a:r>
              <a:rPr lang="en-US" dirty="0" smtClean="0"/>
              <a:t>How to begin</a:t>
            </a:r>
          </a:p>
          <a:p>
            <a:pPr algn="l" rtl="0"/>
            <a:r>
              <a:rPr lang="en-US" dirty="0" smtClean="0"/>
              <a:t>Treatment side effects</a:t>
            </a:r>
          </a:p>
          <a:p>
            <a:pPr algn="l" rtl="0"/>
            <a:r>
              <a:rPr lang="en-US" dirty="0" smtClean="0"/>
              <a:t>How to follow up</a:t>
            </a:r>
          </a:p>
          <a:p>
            <a:pPr algn="l" rtl="0"/>
            <a:r>
              <a:rPr lang="en-US" dirty="0" smtClean="0"/>
              <a:t>Conclusion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09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</a:t>
            </a:r>
            <a:r>
              <a:rPr lang="en-US" dirty="0" err="1" smtClean="0"/>
              <a:t>Vs</a:t>
            </a:r>
            <a:r>
              <a:rPr lang="en-US" dirty="0" smtClean="0"/>
              <a:t> transdermal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transdermal route can achieve higher plasma levels of circulating estradiol with a lower treatment </a:t>
            </a:r>
            <a:r>
              <a:rPr lang="en-US" dirty="0" smtClean="0"/>
              <a:t>dose.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oral route is subject to a high first-pass effect, which results in high levels of estradiol and consequent estrogenic effects in the liver and low potency due to first-pass hepatic and intestinal metabolism into metabolites like </a:t>
            </a:r>
            <a:r>
              <a:rPr lang="en-US" dirty="0" err="1"/>
              <a:t>estrone</a:t>
            </a:r>
            <a:r>
              <a:rPr lang="en-US" dirty="0"/>
              <a:t> and estrogen conjugates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Conversely, this is not the case for parenteral </a:t>
            </a:r>
            <a:r>
              <a:rPr lang="en-US" dirty="0" smtClean="0"/>
              <a:t>routes</a:t>
            </a:r>
            <a:r>
              <a:rPr lang="en-US" dirty="0"/>
              <a:t>, which bypass the intestines and liver.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88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Progesterone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E-induced endometrial hyperplasia mandates the </a:t>
            </a:r>
            <a:r>
              <a:rPr lang="en-US" dirty="0" smtClean="0"/>
              <a:t>addition of </a:t>
            </a:r>
            <a:r>
              <a:rPr lang="en-US" dirty="0"/>
              <a:t>a </a:t>
            </a:r>
            <a:r>
              <a:rPr lang="en-US" dirty="0" err="1"/>
              <a:t>progestogen</a:t>
            </a:r>
            <a:r>
              <a:rPr lang="en-US" dirty="0"/>
              <a:t> to the HRT regimen for endometrial protection and cancer risk </a:t>
            </a:r>
            <a:r>
              <a:rPr lang="en-US" dirty="0" smtClean="0"/>
              <a:t>reduction.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669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sz="4800" dirty="0" smtClean="0">
                <a:solidFill>
                  <a:schemeClr val="tx2"/>
                </a:solidFill>
              </a:rPr>
              <a:t>PUBERTY </a:t>
            </a:r>
            <a:r>
              <a:rPr lang="en-US" sz="4800" dirty="0">
                <a:solidFill>
                  <a:schemeClr val="tx2"/>
                </a:solidFill>
              </a:rPr>
              <a:t>INDUCTION</a:t>
            </a:r>
            <a:endParaRPr lang="fa-I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Estradiol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1052736"/>
            <a:ext cx="2276475" cy="2142976"/>
          </a:xfrm>
        </p:spPr>
      </p:pic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676525" cy="17049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627438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796" y="1953460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Each patch has 8 mg 17</a:t>
            </a:r>
            <a:r>
              <a:rPr lang="el-GR" dirty="0" smtClean="0"/>
              <a:t>β</a:t>
            </a:r>
            <a:r>
              <a:rPr lang="en-US" dirty="0" smtClean="0"/>
              <a:t> Estradiol and release rate 0.1mg /24h</a:t>
            </a:r>
            <a:endParaRPr lang="fa-I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" y="2636912"/>
            <a:ext cx="4040188" cy="30359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42570"/>
            <a:ext cx="2133600" cy="2133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23098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2" y="224547"/>
            <a:ext cx="165618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6" y="404664"/>
            <a:ext cx="40417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97152"/>
            <a:ext cx="4041775" cy="18447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71" y="2330177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4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4" y="3350419"/>
            <a:ext cx="2857500" cy="16002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82509"/>
            <a:ext cx="2143125" cy="2143125"/>
          </a:xfr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2400000" cy="24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492896"/>
            <a:ext cx="30241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7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093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951288" cy="3951288"/>
          </a:xfrm>
        </p:spPr>
      </p:pic>
      <p:pic>
        <p:nvPicPr>
          <p:cNvPr id="3074" name="Picture 2" descr="C:\Users\a.amozegar\Pictures\conjugated-estrogens-tablets-0-625mg-50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" y="211447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egerf\Desktop\New folder\IMG_1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5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Progesterone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381375" cy="33813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041775" cy="285450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0" y="260648"/>
            <a:ext cx="395605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Comparison of the products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 rtl="0"/>
            <a:r>
              <a:rPr lang="en-US" dirty="0" smtClean="0"/>
              <a:t>There </a:t>
            </a:r>
            <a:r>
              <a:rPr lang="en-US" dirty="0"/>
              <a:t>is no hard evidence to </a:t>
            </a:r>
            <a:r>
              <a:rPr lang="en-US" dirty="0" err="1"/>
              <a:t>favour</a:t>
            </a:r>
            <a:r>
              <a:rPr lang="en-US" dirty="0"/>
              <a:t> the use of either oral/transdermal 17β-</a:t>
            </a:r>
            <a:r>
              <a:rPr lang="en-US" dirty="0" err="1"/>
              <a:t>oestradiol</a:t>
            </a:r>
            <a:r>
              <a:rPr lang="en-US" dirty="0"/>
              <a:t> or oral </a:t>
            </a:r>
            <a:r>
              <a:rPr lang="en-US" dirty="0" err="1"/>
              <a:t>ethinyloestradiol</a:t>
            </a:r>
            <a:r>
              <a:rPr lang="en-US" dirty="0"/>
              <a:t> for pubertal induction. </a:t>
            </a:r>
            <a:endParaRPr lang="en-US" dirty="0" smtClean="0"/>
          </a:p>
          <a:p>
            <a:pPr algn="l" rtl="0"/>
            <a:r>
              <a:rPr lang="en-US" dirty="0" smtClean="0"/>
              <a:t>There </a:t>
            </a:r>
            <a:r>
              <a:rPr lang="en-US" dirty="0"/>
              <a:t>are no </a:t>
            </a:r>
            <a:r>
              <a:rPr lang="en-US" dirty="0" smtClean="0"/>
              <a:t>RCTs comparing </a:t>
            </a:r>
            <a:r>
              <a:rPr lang="en-US" dirty="0"/>
              <a:t>final height, </a:t>
            </a:r>
            <a:r>
              <a:rPr lang="en-US" dirty="0" err="1"/>
              <a:t>normalisation</a:t>
            </a:r>
            <a:r>
              <a:rPr lang="en-US" dirty="0"/>
              <a:t> of breast development, cardiovascular risk or patient satisfaction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However, micronized </a:t>
            </a:r>
            <a:r>
              <a:rPr lang="en-US" dirty="0" err="1"/>
              <a:t>oestradiol</a:t>
            </a:r>
            <a:r>
              <a:rPr lang="en-US" dirty="0"/>
              <a:t> is identical to the natural product of the ovary and is the most physiological form of </a:t>
            </a:r>
            <a:r>
              <a:rPr lang="en-US" dirty="0" err="1"/>
              <a:t>oestrogen</a:t>
            </a:r>
            <a:r>
              <a:rPr lang="en-US" dirty="0"/>
              <a:t> available, and there is a trend towards the use of more natural </a:t>
            </a:r>
            <a:r>
              <a:rPr lang="en-US" dirty="0" smtClean="0"/>
              <a:t>products.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69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girls with </a:t>
            </a:r>
            <a:r>
              <a:rPr lang="en-US" dirty="0" err="1" smtClean="0"/>
              <a:t>hypogonadism</a:t>
            </a:r>
            <a:r>
              <a:rPr lang="en-US" dirty="0" smtClean="0"/>
              <a:t> the optimal ERT route, dose and dosing tempo should be individualized.</a:t>
            </a:r>
          </a:p>
          <a:p>
            <a:pPr algn="l" rtl="0"/>
            <a:r>
              <a:rPr lang="en-US" dirty="0" smtClean="0"/>
              <a:t>No consensus regarding optimal approach.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43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Daily dose equivalency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50/100mcg Transdermal (applied twice weekly and left in situ) = 2mg oral 17β (per day) = </a:t>
            </a:r>
            <a:r>
              <a:rPr lang="en-US" dirty="0" smtClean="0"/>
              <a:t>20 mcg </a:t>
            </a:r>
            <a:r>
              <a:rPr lang="en-US" dirty="0" err="1" smtClean="0"/>
              <a:t>ethinylestradiol</a:t>
            </a:r>
            <a:r>
              <a:rPr lang="en-US" dirty="0" smtClean="0"/>
              <a:t> </a:t>
            </a:r>
            <a:r>
              <a:rPr lang="en-US" dirty="0"/>
              <a:t>(per day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0.625 mg of CE = 1 mg </a:t>
            </a:r>
            <a:r>
              <a:rPr lang="en-US" dirty="0" err="1" smtClean="0"/>
              <a:t>micrinized</a:t>
            </a:r>
            <a:r>
              <a:rPr lang="en-US" dirty="0" smtClean="0"/>
              <a:t> Estradiol=0.05 mg transdermal estradiol= 0.05 mg </a:t>
            </a:r>
            <a:r>
              <a:rPr lang="en-US" dirty="0" err="1" smtClean="0"/>
              <a:t>Ethinyl</a:t>
            </a:r>
            <a:r>
              <a:rPr lang="en-US" dirty="0" smtClean="0"/>
              <a:t> estradiol</a:t>
            </a:r>
          </a:p>
          <a:p>
            <a:pPr algn="l" rtl="0"/>
            <a:r>
              <a:rPr lang="en-US" dirty="0" smtClean="0"/>
              <a:t>E2 matrix patch is the first choice of pubertal HRT</a:t>
            </a:r>
          </a:p>
          <a:p>
            <a:pPr algn="l" rtl="0"/>
            <a:r>
              <a:rPr lang="en-US" dirty="0" smtClean="0"/>
              <a:t>Can be cut to achieve physiological E2 concentration seen in </a:t>
            </a:r>
            <a:r>
              <a:rPr lang="en-US" dirty="0" err="1" smtClean="0"/>
              <a:t>spontanous</a:t>
            </a:r>
            <a:r>
              <a:rPr lang="en-US" dirty="0" smtClean="0"/>
              <a:t> puberty.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545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to start Estrogen?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Although the appropriate starting dose has yet to be determined, estrogen replacement is usually begun at </a:t>
            </a:r>
            <a:r>
              <a:rPr lang="en-US" dirty="0">
                <a:solidFill>
                  <a:srgbClr val="C00000"/>
                </a:solidFill>
              </a:rPr>
              <a:t>one-tenth to one-eighth </a:t>
            </a:r>
            <a:r>
              <a:rPr lang="en-US" dirty="0"/>
              <a:t>of the adult replacement dose and then increased gradually over a period of 2 </a:t>
            </a:r>
            <a:r>
              <a:rPr lang="en-US" dirty="0" smtClean="0"/>
              <a:t>(to </a:t>
            </a:r>
            <a:r>
              <a:rPr lang="en-US" dirty="0"/>
              <a:t>4 </a:t>
            </a:r>
            <a:r>
              <a:rPr lang="en-US" dirty="0" smtClean="0"/>
              <a:t>)years.</a:t>
            </a:r>
          </a:p>
          <a:p>
            <a:pPr algn="l" rtl="0"/>
            <a:r>
              <a:rPr lang="en-US" dirty="0"/>
              <a:t>To allow for normal breast and uterine </a:t>
            </a:r>
            <a:r>
              <a:rPr lang="en-US" dirty="0" smtClean="0"/>
              <a:t>development.</a:t>
            </a:r>
          </a:p>
          <a:p>
            <a:pPr algn="l" rtl="0"/>
            <a:r>
              <a:rPr lang="en-US" dirty="0" smtClean="0"/>
              <a:t> It </a:t>
            </a:r>
            <a:r>
              <a:rPr lang="en-US" dirty="0"/>
              <a:t>seems advisable to delay the addition of progestin at least 2 years after starting estrogen or until breakthrough bleeding </a:t>
            </a:r>
            <a:r>
              <a:rPr lang="en-US" dirty="0" smtClean="0"/>
              <a:t>occurs.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282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When and how </a:t>
            </a:r>
            <a:r>
              <a:rPr lang="en-US" dirty="0">
                <a:solidFill>
                  <a:srgbClr val="002060"/>
                </a:solidFill>
              </a:rPr>
              <a:t>to start estrogens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Start </a:t>
            </a:r>
            <a:r>
              <a:rPr lang="en-US" dirty="0"/>
              <a:t>estrogen supplementation from the age of 12 years in the absence of a spontaneous start or progression of breast </a:t>
            </a:r>
            <a:r>
              <a:rPr lang="en-US" dirty="0" smtClean="0"/>
              <a:t>development (</a:t>
            </a:r>
            <a:r>
              <a:rPr lang="en-US" dirty="0"/>
              <a:t>12-13 years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/>
              <a:t>Oral </a:t>
            </a:r>
            <a:r>
              <a:rPr lang="en-US" dirty="0" err="1"/>
              <a:t>ethinylestradiol</a:t>
            </a:r>
            <a:r>
              <a:rPr lang="en-US" dirty="0"/>
              <a:t> and micronized estradiol have both been used for puberty </a:t>
            </a:r>
            <a:r>
              <a:rPr lang="en-US" dirty="0" smtClean="0"/>
              <a:t>induction.</a:t>
            </a:r>
          </a:p>
          <a:p>
            <a:pPr algn="l" rtl="0"/>
            <a:r>
              <a:rPr lang="en-US" dirty="0"/>
              <a:t>Puberty is a relatively slow process and the replacement therapy in the induction process should mimic </a:t>
            </a:r>
            <a:r>
              <a:rPr lang="en-US" dirty="0" smtClean="0"/>
              <a:t>this.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811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Adult dose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100–200 </a:t>
            </a:r>
            <a:r>
              <a:rPr lang="el-GR" dirty="0"/>
              <a:t>μ</a:t>
            </a:r>
            <a:r>
              <a:rPr lang="en-US" dirty="0"/>
              <a:t>g transdermal </a:t>
            </a:r>
            <a:r>
              <a:rPr lang="en-US" dirty="0" smtClean="0"/>
              <a:t>E2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2–4 mg micronized </a:t>
            </a:r>
            <a:r>
              <a:rPr lang="en-US" dirty="0" smtClean="0"/>
              <a:t>E2 </a:t>
            </a:r>
          </a:p>
          <a:p>
            <a:pPr algn="l" rtl="0"/>
            <a:r>
              <a:rPr lang="en-US" dirty="0" smtClean="0"/>
              <a:t>20 </a:t>
            </a:r>
            <a:r>
              <a:rPr lang="el-GR" dirty="0"/>
              <a:t>μ</a:t>
            </a:r>
            <a:r>
              <a:rPr lang="en-US" dirty="0"/>
              <a:t>g </a:t>
            </a:r>
            <a:r>
              <a:rPr lang="en-US" dirty="0" smtClean="0"/>
              <a:t>EE2</a:t>
            </a:r>
          </a:p>
          <a:p>
            <a:pPr algn="l" rtl="0"/>
            <a:r>
              <a:rPr lang="en-US" dirty="0" smtClean="0"/>
              <a:t>1.25–2.5 </a:t>
            </a:r>
            <a:r>
              <a:rPr lang="en-US" dirty="0"/>
              <a:t>mg CEE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62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Dosage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78539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phase </a:t>
            </a:r>
            <a:r>
              <a:rPr lang="en-US" dirty="0" smtClean="0"/>
              <a:t>I</a:t>
            </a:r>
            <a:endParaRPr lang="en-US" dirty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typical regimen consists of an estrogen with a dosage equivalent 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6.25-25 </a:t>
            </a:r>
            <a:r>
              <a:rPr lang="en-US" dirty="0">
                <a:solidFill>
                  <a:srgbClr val="C00000"/>
                </a:solidFill>
              </a:rPr>
              <a:t>mcg/day </a:t>
            </a:r>
            <a:r>
              <a:rPr lang="en-US" dirty="0"/>
              <a:t>of transdermal estradiol (approximately </a:t>
            </a:r>
            <a:r>
              <a:rPr lang="en-US" dirty="0" smtClean="0">
                <a:solidFill>
                  <a:srgbClr val="C00000"/>
                </a:solidFill>
              </a:rPr>
              <a:t>0.15/0.3 </a:t>
            </a:r>
            <a:r>
              <a:rPr lang="en-US" dirty="0">
                <a:solidFill>
                  <a:srgbClr val="C00000"/>
                </a:solidFill>
              </a:rPr>
              <a:t>mg </a:t>
            </a:r>
            <a:r>
              <a:rPr lang="en-US" dirty="0"/>
              <a:t>of </a:t>
            </a:r>
            <a:r>
              <a:rPr lang="en-US" dirty="0" smtClean="0"/>
              <a:t>CEE) </a:t>
            </a:r>
            <a:r>
              <a:rPr lang="en-US" dirty="0"/>
              <a:t>given unopposed (</a:t>
            </a:r>
            <a:r>
              <a:rPr lang="en-US" dirty="0" err="1"/>
              <a:t>ie</a:t>
            </a:r>
            <a:r>
              <a:rPr lang="en-US" dirty="0"/>
              <a:t>, no progesterone) daily for 6 months with incremental dose increases at 6-month intervals until the required maintenance dose is achieved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Estradiol </a:t>
            </a:r>
            <a:r>
              <a:rPr lang="en-US" dirty="0" smtClean="0">
                <a:solidFill>
                  <a:srgbClr val="C00000"/>
                </a:solidFill>
              </a:rPr>
              <a:t>0.25-0.5 mg </a:t>
            </a:r>
            <a:r>
              <a:rPr lang="en-US" dirty="0" smtClean="0"/>
              <a:t>increasing over 2 years to an adult dose of 2 mg.</a:t>
            </a:r>
          </a:p>
          <a:p>
            <a:pPr algn="l" rtl="0"/>
            <a:r>
              <a:rPr lang="en-US" dirty="0" err="1" smtClean="0">
                <a:solidFill>
                  <a:srgbClr val="C00000"/>
                </a:solidFill>
              </a:rPr>
              <a:t>Ethinyl</a:t>
            </a:r>
            <a:r>
              <a:rPr lang="en-US" dirty="0" smtClean="0">
                <a:solidFill>
                  <a:srgbClr val="C00000"/>
                </a:solidFill>
              </a:rPr>
              <a:t> Estradiol 0.005-0.015 mg /d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Cond’t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Typically, 6-18 </a:t>
            </a:r>
            <a:r>
              <a:rPr lang="en-US" sz="2800" dirty="0"/>
              <a:t>months are allowed in this phase and is </a:t>
            </a:r>
            <a:r>
              <a:rPr lang="en-US" sz="2800" dirty="0" smtClean="0"/>
              <a:t>individualized depending </a:t>
            </a:r>
            <a:r>
              <a:rPr lang="en-US" sz="2800" dirty="0"/>
              <a:t>on patient`s age, pubertal stage prior to start </a:t>
            </a:r>
            <a:r>
              <a:rPr lang="en-US" sz="2800" dirty="0" smtClean="0"/>
              <a:t>of therapy</a:t>
            </a:r>
            <a:r>
              <a:rPr lang="en-US" sz="2800" dirty="0"/>
              <a:t>, height, and response to </a:t>
            </a:r>
            <a:r>
              <a:rPr lang="en-US" sz="2800" dirty="0" smtClean="0"/>
              <a:t>therapy.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2634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>
                <a:solidFill>
                  <a:srgbClr val="002060"/>
                </a:solidFill>
              </a:rPr>
              <a:t>Cond’t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phase II</a:t>
            </a:r>
          </a:p>
          <a:p>
            <a:pPr algn="l" rtl="0"/>
            <a:r>
              <a:rPr lang="en-US" dirty="0"/>
              <a:t>is the induction of menses. </a:t>
            </a:r>
            <a:endParaRPr lang="en-US" dirty="0" smtClean="0"/>
          </a:p>
          <a:p>
            <a:pPr algn="l" rtl="0"/>
            <a:r>
              <a:rPr lang="en-US" dirty="0" smtClean="0"/>
              <a:t>During </a:t>
            </a:r>
            <a:r>
              <a:rPr lang="en-US" dirty="0"/>
              <a:t>this phase, doses </a:t>
            </a:r>
            <a:r>
              <a:rPr lang="en-US" dirty="0" smtClean="0"/>
              <a:t>of estrogen </a:t>
            </a:r>
            <a:r>
              <a:rPr lang="en-US" dirty="0"/>
              <a:t>are further increased. </a:t>
            </a:r>
            <a:endParaRPr lang="en-US" dirty="0" smtClean="0"/>
          </a:p>
          <a:p>
            <a:pPr algn="l" rtl="0"/>
            <a:r>
              <a:rPr lang="en-US" dirty="0" smtClean="0"/>
              <a:t>They </a:t>
            </a:r>
            <a:r>
              <a:rPr lang="en-US" dirty="0"/>
              <a:t>suggested use of </a:t>
            </a:r>
            <a:r>
              <a:rPr lang="en-US" dirty="0" smtClean="0"/>
              <a:t>oral CE (0.625 </a:t>
            </a:r>
            <a:r>
              <a:rPr lang="en-US" dirty="0"/>
              <a:t>mg, daily) </a:t>
            </a:r>
            <a:r>
              <a:rPr lang="en-US" dirty="0" smtClean="0"/>
              <a:t>or a </a:t>
            </a:r>
            <a:r>
              <a:rPr lang="en-US" dirty="0"/>
              <a:t>patch of equivalent strength (0.025 mge0.05 mg, </a:t>
            </a:r>
            <a:r>
              <a:rPr lang="en-US" dirty="0" smtClean="0"/>
              <a:t>2*week). </a:t>
            </a:r>
          </a:p>
          <a:p>
            <a:pPr algn="l" rtl="0"/>
            <a:r>
              <a:rPr lang="en-US" dirty="0" err="1" smtClean="0"/>
              <a:t>Progestins</a:t>
            </a:r>
            <a:r>
              <a:rPr lang="en-US" dirty="0" smtClean="0"/>
              <a:t> </a:t>
            </a:r>
            <a:r>
              <a:rPr lang="en-US" dirty="0"/>
              <a:t>are added, in </a:t>
            </a:r>
            <a:r>
              <a:rPr lang="en-US" dirty="0" smtClean="0"/>
              <a:t>general with </a:t>
            </a:r>
            <a:r>
              <a:rPr lang="en-US" dirty="0"/>
              <a:t>breakthrough bleeding, and/or when breast </a:t>
            </a:r>
            <a:r>
              <a:rPr lang="en-US" dirty="0" smtClean="0"/>
              <a:t>development is </a:t>
            </a:r>
            <a:r>
              <a:rPr lang="en-US" dirty="0"/>
              <a:t>complete, in a dose of 10 mg per day for </a:t>
            </a:r>
            <a:r>
              <a:rPr lang="en-US" dirty="0" smtClean="0"/>
              <a:t>7-10 days for </a:t>
            </a:r>
            <a:r>
              <a:rPr lang="en-US" dirty="0"/>
              <a:t>each month, to induce </a:t>
            </a:r>
            <a:r>
              <a:rPr lang="en-US" dirty="0" smtClean="0"/>
              <a:t>menses.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14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Cond’t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Phase </a:t>
            </a:r>
            <a:r>
              <a:rPr lang="en-US" dirty="0"/>
              <a:t>III is described as a long term maintenance</a:t>
            </a:r>
          </a:p>
          <a:p>
            <a:pPr algn="l" rtl="0"/>
            <a:r>
              <a:rPr lang="en-US" dirty="0" smtClean="0"/>
              <a:t>Oral </a:t>
            </a:r>
            <a:r>
              <a:rPr lang="en-US" dirty="0" err="1"/>
              <a:t>Premarin</a:t>
            </a:r>
            <a:r>
              <a:rPr lang="en-US" dirty="0"/>
              <a:t> </a:t>
            </a:r>
            <a:r>
              <a:rPr lang="en-US" dirty="0" smtClean="0"/>
              <a:t>0.625-1.25 mg daily</a:t>
            </a:r>
          </a:p>
          <a:p>
            <a:pPr algn="l" rtl="0"/>
            <a:r>
              <a:rPr lang="en-US" dirty="0" err="1" smtClean="0"/>
              <a:t>Ethniyl</a:t>
            </a:r>
            <a:r>
              <a:rPr lang="en-US" dirty="0" smtClean="0"/>
              <a:t> </a:t>
            </a:r>
            <a:r>
              <a:rPr lang="en-US" dirty="0"/>
              <a:t>estradiol </a:t>
            </a:r>
            <a:r>
              <a:rPr lang="en-US" dirty="0" smtClean="0"/>
              <a:t>20-35 mcg daily</a:t>
            </a:r>
          </a:p>
          <a:p>
            <a:pPr algn="l" rtl="0"/>
            <a:r>
              <a:rPr lang="en-US" dirty="0" smtClean="0"/>
              <a:t>Transdermal patch </a:t>
            </a:r>
            <a:r>
              <a:rPr lang="en-US" dirty="0"/>
              <a:t>0.075 </a:t>
            </a:r>
            <a:r>
              <a:rPr lang="en-US" dirty="0" smtClean="0"/>
              <a:t>mg- 0.1 </a:t>
            </a:r>
            <a:r>
              <a:rPr lang="en-US" dirty="0"/>
              <a:t>mg, </a:t>
            </a:r>
            <a:r>
              <a:rPr lang="en-US" dirty="0" smtClean="0"/>
              <a:t>2* </a:t>
            </a:r>
            <a:r>
              <a:rPr lang="en-US" dirty="0"/>
              <a:t>week) with </a:t>
            </a:r>
            <a:r>
              <a:rPr lang="en-US" dirty="0" err="1"/>
              <a:t>progestins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986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Patches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Estradiol comes in the form of a patch which is applied directly to the skin. It then passes </a:t>
            </a:r>
            <a:r>
              <a:rPr lang="en-US" dirty="0" smtClean="0"/>
              <a:t>slowly into </a:t>
            </a:r>
            <a:r>
              <a:rPr lang="en-US" dirty="0"/>
              <a:t>the </a:t>
            </a:r>
            <a:r>
              <a:rPr lang="en-US" dirty="0" smtClean="0"/>
              <a:t>blood stream </a:t>
            </a:r>
            <a:r>
              <a:rPr lang="en-US" dirty="0"/>
              <a:t>through the </a:t>
            </a:r>
            <a:r>
              <a:rPr lang="en-US" dirty="0" smtClean="0"/>
              <a:t>skin</a:t>
            </a:r>
          </a:p>
          <a:p>
            <a:pPr algn="l" rtl="0"/>
            <a:r>
              <a:rPr lang="en-US" dirty="0"/>
              <a:t>‘25’ releases 25 micrograms of estradiol every day.</a:t>
            </a:r>
          </a:p>
          <a:p>
            <a:pPr algn="l" rtl="0"/>
            <a:r>
              <a:rPr lang="en-US" dirty="0"/>
              <a:t>‘50’ releases 50 micrograms of estradiol every day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 May be given continuously if patient does not have an intact uterus or cyclically (3 weeks on, 1 week off) in patients with intact uterus. Rotate application sites.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522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002060"/>
                </a:solidFill>
              </a:rPr>
              <a:t>Regimens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Continuous estrogen </a:t>
            </a:r>
            <a:r>
              <a:rPr lang="en-US" dirty="0" smtClean="0"/>
              <a:t>replacement</a:t>
            </a:r>
          </a:p>
          <a:p>
            <a:pPr algn="l" rtl="0"/>
            <a:r>
              <a:rPr lang="en-US" dirty="0" smtClean="0"/>
              <a:t>Cyclical </a:t>
            </a:r>
            <a:r>
              <a:rPr lang="en-US" dirty="0"/>
              <a:t>regime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87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Why HRT?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contrast to postmenopausal women in their fifties and older, the need for HRT in younger women with amenorrhea extends beyond the need for symptom relief.</a:t>
            </a:r>
          </a:p>
          <a:p>
            <a:pPr algn="l" rtl="0"/>
            <a:r>
              <a:rPr lang="en-US" dirty="0" smtClean="0"/>
              <a:t>Protect </a:t>
            </a:r>
            <a:r>
              <a:rPr lang="en-US" dirty="0"/>
              <a:t>against serious morbidity and earlier mortality related to prolonged estrogen </a:t>
            </a:r>
            <a:r>
              <a:rPr lang="en-US" dirty="0" smtClean="0"/>
              <a:t>deficiency.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66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2060"/>
                </a:solidFill>
              </a:rPr>
              <a:t>Conclusion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Treatment should be individualized</a:t>
            </a:r>
          </a:p>
          <a:p>
            <a:pPr algn="l" rtl="0"/>
            <a:r>
              <a:rPr lang="en-US" dirty="0" smtClean="0"/>
              <a:t>Mimic normal physiologic </a:t>
            </a:r>
          </a:p>
          <a:p>
            <a:pPr algn="l" rtl="0"/>
            <a:r>
              <a:rPr lang="en-US" dirty="0" smtClean="0"/>
              <a:t>Consider patient preference</a:t>
            </a:r>
          </a:p>
          <a:p>
            <a:pPr algn="l" rtl="0"/>
            <a:r>
              <a:rPr lang="en-US" dirty="0" smtClean="0"/>
              <a:t>Begin with Estrogen then add progesterone</a:t>
            </a:r>
          </a:p>
          <a:p>
            <a:pPr algn="l" rtl="0"/>
            <a:r>
              <a:rPr lang="en-US" dirty="0" smtClean="0"/>
              <a:t>Follow your patient with clinical signs</a:t>
            </a:r>
          </a:p>
          <a:p>
            <a:pPr algn="l" rtl="0"/>
            <a:r>
              <a:rPr lang="en-US" dirty="0" smtClean="0"/>
              <a:t>Treatment should be continued till menopause age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68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6600" dirty="0" smtClean="0">
                <a:solidFill>
                  <a:srgbClr val="002060"/>
                </a:solidFill>
              </a:rPr>
              <a:t>Do not forget </a:t>
            </a:r>
            <a:r>
              <a:rPr lang="en-US" sz="6600" smtClean="0">
                <a:solidFill>
                  <a:srgbClr val="002060"/>
                </a:solidFill>
              </a:rPr>
              <a:t>psychosocial support!</a:t>
            </a:r>
            <a:endParaRPr lang="fa-IR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4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Estrogen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Estrogen’s direct effects on </a:t>
            </a:r>
            <a:r>
              <a:rPr lang="en-US" dirty="0" smtClean="0"/>
              <a:t>the cardiovascular system Protection: 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dirty="0" smtClean="0"/>
              <a:t>Acceleration of endothelial </a:t>
            </a:r>
            <a:r>
              <a:rPr lang="en-US" dirty="0"/>
              <a:t>cell </a:t>
            </a:r>
            <a:r>
              <a:rPr lang="en-US" dirty="0" smtClean="0"/>
              <a:t>growth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dirty="0" smtClean="0"/>
              <a:t>Inhibition </a:t>
            </a:r>
            <a:r>
              <a:rPr lang="en-US" dirty="0"/>
              <a:t>of vascular </a:t>
            </a:r>
            <a:r>
              <a:rPr lang="en-US" dirty="0" smtClean="0"/>
              <a:t>smooth muscle </a:t>
            </a:r>
            <a:r>
              <a:rPr lang="en-US" dirty="0"/>
              <a:t>cell </a:t>
            </a:r>
            <a:r>
              <a:rPr lang="en-US" dirty="0" smtClean="0"/>
              <a:t>growth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dirty="0" smtClean="0"/>
              <a:t>Increase nitric </a:t>
            </a:r>
            <a:r>
              <a:rPr lang="en-US" dirty="0"/>
              <a:t>oxide, leading to vasodilation, and </a:t>
            </a:r>
            <a:r>
              <a:rPr lang="en-US" dirty="0" smtClean="0"/>
              <a:t>prevention of ischemia</a:t>
            </a:r>
            <a:endParaRPr lang="en-US" dirty="0"/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dirty="0" smtClean="0"/>
              <a:t>Decreasing </a:t>
            </a:r>
            <a:r>
              <a:rPr lang="en-US" dirty="0"/>
              <a:t>total cholesterol and </a:t>
            </a:r>
            <a:r>
              <a:rPr lang="en-US" dirty="0" smtClean="0"/>
              <a:t>LDL, </a:t>
            </a:r>
            <a:r>
              <a:rPr lang="en-US" dirty="0"/>
              <a:t>and increasing </a:t>
            </a:r>
            <a:r>
              <a:rPr lang="en-US" dirty="0" smtClean="0"/>
              <a:t>HDL</a:t>
            </a:r>
            <a:endParaRPr lang="en-US" dirty="0"/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dirty="0" smtClean="0"/>
              <a:t>Vasodilation</a:t>
            </a:r>
          </a:p>
          <a:p>
            <a:pPr algn="l" rtl="0"/>
            <a:r>
              <a:rPr lang="en-US" dirty="0"/>
              <a:t>Otherwise premature atherosclerosis</a:t>
            </a:r>
            <a:endParaRPr lang="en-US" dirty="0" smtClean="0"/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00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>
                <a:solidFill>
                  <a:schemeClr val="tx2"/>
                </a:solidFill>
              </a:rPr>
              <a:t>Cond’t</a:t>
            </a:r>
            <a:endParaRPr lang="fa-I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Estrogens are essential for bone </a:t>
            </a:r>
            <a:r>
              <a:rPr lang="en-US" dirty="0" smtClean="0"/>
              <a:t>health</a:t>
            </a:r>
          </a:p>
          <a:p>
            <a:pPr algn="l" rtl="0"/>
            <a:r>
              <a:rPr lang="en-US" dirty="0"/>
              <a:t>variety of actions in the </a:t>
            </a:r>
            <a:r>
              <a:rPr lang="en-US" dirty="0" smtClean="0"/>
              <a:t>brain</a:t>
            </a:r>
          </a:p>
          <a:p>
            <a:pPr algn="l" rtl="0"/>
            <a:r>
              <a:rPr lang="en-US" dirty="0" smtClean="0"/>
              <a:t>Effects </a:t>
            </a:r>
            <a:r>
              <a:rPr lang="en-US" dirty="0"/>
              <a:t>on </a:t>
            </a:r>
            <a:r>
              <a:rPr lang="en-US" dirty="0" smtClean="0"/>
              <a:t>skin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544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aim of treatment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Allow the development of secondary sexual characteristics (particularly breast).</a:t>
            </a:r>
          </a:p>
          <a:p>
            <a:pPr algn="l" rtl="0"/>
            <a:r>
              <a:rPr lang="en-US" dirty="0" smtClean="0"/>
              <a:t>Allow </a:t>
            </a:r>
            <a:r>
              <a:rPr lang="en-US" dirty="0"/>
              <a:t>the growth of the uterus to an adult size and shape.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Achieve a good adolescent growth spurt.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Achieve normal peak bone mass by late 20’s.</a:t>
            </a:r>
          </a:p>
          <a:p>
            <a:pPr algn="l" rtl="0"/>
            <a:r>
              <a:rPr lang="en-US" dirty="0" smtClean="0"/>
              <a:t>Support </a:t>
            </a:r>
            <a:r>
              <a:rPr lang="en-US" dirty="0"/>
              <a:t>psychological maturation and </a:t>
            </a:r>
            <a:r>
              <a:rPr lang="en-US" dirty="0" smtClean="0"/>
              <a:t>adjustment.</a:t>
            </a:r>
          </a:p>
          <a:p>
            <a:pPr algn="l" rtl="0"/>
            <a:r>
              <a:rPr lang="en-US" dirty="0"/>
              <a:t>long-term medical conditions are associated with a higher prevalence of psychological and mental health </a:t>
            </a:r>
            <a:r>
              <a:rPr lang="en-US" dirty="0" smtClean="0"/>
              <a:t>difficulties.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75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2060"/>
                </a:solidFill>
              </a:rPr>
              <a:t>!!</a:t>
            </a:r>
            <a:r>
              <a:rPr lang="en-US" dirty="0" smtClean="0">
                <a:solidFill>
                  <a:srgbClr val="002060"/>
                </a:solidFill>
              </a:rPr>
              <a:t>NOT OCPs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main goal of HRT for women with primary amenorrhea is to mimic normal physiological endocrinology with regard to estrogen replacement. </a:t>
            </a:r>
          </a:p>
          <a:p>
            <a:pPr algn="l" rtl="0"/>
            <a:r>
              <a:rPr lang="en-US" dirty="0" err="1" smtClean="0"/>
              <a:t>Ocps</a:t>
            </a:r>
            <a:r>
              <a:rPr lang="en-US" dirty="0" smtClean="0"/>
              <a:t> contain the potent synthetic estrogen (EE), which in effect provides more steroid hormone than is needed for physiologic replacement, with </a:t>
            </a:r>
            <a:r>
              <a:rPr lang="en-US" dirty="0" err="1" smtClean="0"/>
              <a:t>unfavourable</a:t>
            </a:r>
            <a:r>
              <a:rPr lang="en-US" dirty="0" smtClean="0"/>
              <a:t> effects on lipid profile, on </a:t>
            </a:r>
            <a:r>
              <a:rPr lang="en-US" dirty="0" err="1" smtClean="0"/>
              <a:t>haemostatic</a:t>
            </a:r>
            <a:r>
              <a:rPr lang="en-US" dirty="0" smtClean="0"/>
              <a:t> factors and with an increased risk of thromboembolic events.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9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Existing evidence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As a consequence of the sparse evidence, recommendations for HRT in amenorrhea must necessarily be based on: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800" dirty="0" smtClean="0"/>
              <a:t>Theoretical knowledge about physiology and endocrinology, and extrapolated from the evidence of HRT in normal menopause.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/>
              <a:t>Thus recommendations today are primarily based on “</a:t>
            </a:r>
            <a:r>
              <a:rPr lang="en-US" sz="2800" dirty="0" smtClean="0">
                <a:solidFill>
                  <a:srgbClr val="C00000"/>
                </a:solidFill>
              </a:rPr>
              <a:t>best clinical practice” </a:t>
            </a:r>
            <a:r>
              <a:rPr lang="en-US" sz="2800" dirty="0" smtClean="0"/>
              <a:t>supplemented by evidence where it exists.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0292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1388</Words>
  <Application>Microsoft Office PowerPoint</Application>
  <PresentationFormat>On-screen Show (4:3)</PresentationFormat>
  <Paragraphs>152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Treatment of amenorrhea</vt:lpstr>
      <vt:lpstr>Objectives</vt:lpstr>
      <vt:lpstr>Introduction</vt:lpstr>
      <vt:lpstr>Why HRT?</vt:lpstr>
      <vt:lpstr>Need Estrogen</vt:lpstr>
      <vt:lpstr>Cond’t</vt:lpstr>
      <vt:lpstr>The aim of treatment</vt:lpstr>
      <vt:lpstr>!!NOT OCPs</vt:lpstr>
      <vt:lpstr>Existing evidence</vt:lpstr>
      <vt:lpstr>Patient preference</vt:lpstr>
      <vt:lpstr>HRT in young adolescent</vt:lpstr>
      <vt:lpstr>PowerPoint Presentation</vt:lpstr>
      <vt:lpstr>Estrogens</vt:lpstr>
      <vt:lpstr>PowerPoint Presentation</vt:lpstr>
      <vt:lpstr>Estrogens</vt:lpstr>
      <vt:lpstr>PowerPoint Presentation</vt:lpstr>
      <vt:lpstr>Conjugated estrogen</vt:lpstr>
      <vt:lpstr>Conjugated Estrogen</vt:lpstr>
      <vt:lpstr>Route of administration</vt:lpstr>
      <vt:lpstr>Oral Vs transdermal</vt:lpstr>
      <vt:lpstr>Progesterone</vt:lpstr>
      <vt:lpstr>PowerPoint Presentation</vt:lpstr>
      <vt:lpstr>Estradiol</vt:lpstr>
      <vt:lpstr>PowerPoint Presentation</vt:lpstr>
      <vt:lpstr>PowerPoint Presentation</vt:lpstr>
      <vt:lpstr>PowerPoint Presentation</vt:lpstr>
      <vt:lpstr>PowerPoint Presentation</vt:lpstr>
      <vt:lpstr>Progesterone</vt:lpstr>
      <vt:lpstr>Comparison of the products</vt:lpstr>
      <vt:lpstr>Daily dose equivalency</vt:lpstr>
      <vt:lpstr>How to start Estrogen?</vt:lpstr>
      <vt:lpstr>When and how to start estrogens</vt:lpstr>
      <vt:lpstr>Adult dose</vt:lpstr>
      <vt:lpstr>Dosage </vt:lpstr>
      <vt:lpstr>Cond’t</vt:lpstr>
      <vt:lpstr>Cond’t</vt:lpstr>
      <vt:lpstr>Cond’t</vt:lpstr>
      <vt:lpstr>Patches</vt:lpstr>
      <vt:lpstr>Regimens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عطیه آموزگار</dc:creator>
  <cp:lastModifiedBy>عطیه آموزگار</cp:lastModifiedBy>
  <cp:revision>202</cp:revision>
  <cp:lastPrinted>2018-12-30T09:44:30Z</cp:lastPrinted>
  <dcterms:created xsi:type="dcterms:W3CDTF">2018-12-23T09:45:46Z</dcterms:created>
  <dcterms:modified xsi:type="dcterms:W3CDTF">2019-01-03T04:24:48Z</dcterms:modified>
</cp:coreProperties>
</file>