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74" r:id="rId5"/>
    <p:sldId id="288" r:id="rId6"/>
    <p:sldId id="289" r:id="rId7"/>
    <p:sldId id="278" r:id="rId8"/>
    <p:sldId id="279" r:id="rId9"/>
    <p:sldId id="280" r:id="rId10"/>
    <p:sldId id="287" r:id="rId11"/>
    <p:sldId id="281" r:id="rId12"/>
    <p:sldId id="282" r:id="rId13"/>
    <p:sldId id="283" r:id="rId14"/>
    <p:sldId id="276" r:id="rId15"/>
    <p:sldId id="284" r:id="rId16"/>
    <p:sldId id="290" r:id="rId17"/>
    <p:sldId id="286" r:id="rId18"/>
    <p:sldId id="272" r:id="rId19"/>
  </p:sldIdLst>
  <p:sldSz cx="9144000" cy="6858000" type="screen4x3"/>
  <p:notesSz cx="6858000" cy="9144000"/>
  <p:embeddedFontLst>
    <p:embeddedFont>
      <p:font typeface="IranNastaliq" panose="02020505000000020003" pitchFamily="18" charset="0"/>
      <p:regular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Edwardian Script ITC" panose="030303020407070D0804" pitchFamily="66" charset="0"/>
      <p:regular r:id="rId2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8" autoAdjust="0"/>
    <p:restoredTop sz="90033" autoAdjust="0"/>
  </p:normalViewPr>
  <p:slideViewPr>
    <p:cSldViewPr>
      <p:cViewPr varScale="1">
        <p:scale>
          <a:sx n="45" d="100"/>
          <a:sy n="45" d="100"/>
        </p:scale>
        <p:origin x="-980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2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A7670F-3944-42B5-9095-EE2D7F817557}" type="datetimeFigureOut">
              <a:rPr lang="fa-IR" smtClean="0"/>
              <a:t>02/24/1438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0CB26B-FB29-45F3-9B8C-CBCACE09095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443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5A7658-BA19-40C9-97B9-BCC15DB52B75}" type="slidenum">
              <a:rPr lang="en-US" altLang="fa-I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fa-I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0331CC-8F2C-45BA-A1D5-E6049C30EC59}" type="slidenum">
              <a:rPr lang="en-US" altLang="fa-IR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fa-I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155F5F-6100-4D01-8AAA-3351D00403D6}" type="slidenum">
              <a:rPr lang="en-US" altLang="fa-IR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4-2 Schematic drawing of human TSH, based on a molecular homology model built on the template of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14 . The α-subunit is shown as checkered, and the β-subunit as a solid line. The two hairpin loops in each subunit are marked L1, L3; each subunit has also a long loop (L2), which extends from the opposite site of the central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knot. The functionally important α-subunit domains are boxed. Important domains of the β-subunit are marked directly within the line drawing (crossed line, beaded line and dashed line): For further details the reader is referred to Grossman et al. 2 . (Reproduced from Grossman at al. (2) , with permission).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fa-IR" dirty="0" smtClean="0"/>
              <a:t>In </a:t>
            </a:r>
            <a:r>
              <a:rPr lang="en-US" altLang="fa-IR" dirty="0" err="1" smtClean="0"/>
              <a:t>euthyroid</a:t>
            </a:r>
            <a:r>
              <a:rPr lang="en-US" altLang="fa-IR" dirty="0" smtClean="0"/>
              <a:t> individuals, the pituitary gland produces a wide variety of TSH </a:t>
            </a:r>
            <a:r>
              <a:rPr lang="en-US" altLang="fa-IR" dirty="0" err="1" smtClean="0"/>
              <a:t>glycoforms</a:t>
            </a:r>
            <a:r>
              <a:rPr lang="en-US" altLang="fa-IR" dirty="0" smtClean="0"/>
              <a:t>. The majority have carbohydrate side chains terminating with sulfated N-</a:t>
            </a:r>
            <a:r>
              <a:rPr lang="en-US" altLang="fa-IR" dirty="0" err="1" smtClean="0"/>
              <a:t>acetylgalactosamine</a:t>
            </a:r>
            <a:r>
              <a:rPr lang="en-US" altLang="fa-IR" dirty="0" smtClean="0"/>
              <a:t> or galactose, and some have internal </a:t>
            </a:r>
            <a:r>
              <a:rPr lang="en-US" altLang="fa-IR" dirty="0" err="1" smtClean="0"/>
              <a:t>fucosylation</a:t>
            </a:r>
            <a:r>
              <a:rPr lang="en-US" altLang="fa-IR" dirty="0" smtClean="0"/>
              <a:t> as well (arrows). The liver recognizes all of these moieties and removes TSH bearing them from circulation. By contrast, TSH </a:t>
            </a:r>
            <a:r>
              <a:rPr lang="en-US" altLang="fa-IR" dirty="0" err="1" smtClean="0"/>
              <a:t>glycoforms</a:t>
            </a:r>
            <a:r>
              <a:rPr lang="en-US" altLang="fa-IR" dirty="0" smtClean="0"/>
              <a:t> produced by hypothyroid patients have side chains lacking </a:t>
            </a:r>
            <a:r>
              <a:rPr lang="en-US" altLang="fa-IR" dirty="0" err="1" smtClean="0"/>
              <a:t>fucose</a:t>
            </a:r>
            <a:r>
              <a:rPr lang="en-US" altLang="fa-IR" dirty="0" smtClean="0"/>
              <a:t> and terminating with sialic acid residues. These are not removed by the liver and they have a longer half-life.</a:t>
            </a:r>
            <a:endParaRPr lang="fa-IR" alt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a-IR" alt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C-STFT’s proposed scheme for TSH alters the steps usually followed when attempting to standardize a clinical laboratory assay. Because there is no reference measurement procedure (RMP) for TSH and because the WHO reference material does not appear to be commutable, a panel of single-donor samples will be used to establish target values for calibration and the all-procedure trimmed mean derived from a method comparison study including manufacturers’ master calibrators. This alternative approach has been referred to as “harmonization,” rather than standardization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79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1. a–d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Plots showing the %-difference before (FT4: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TSH: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after recalibration (FT4: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TSH: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most discrepant assays before recalibration are highlighted by special symbols (FT4: K, circles; M, triangles; TSH: I, circles; K, triangles); all other assays are indicated with the same symbol X.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Interassay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 (FT4: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TSH: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before (squares) and after (triangles) recalibration by IVD manufacturers.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B26B-FB29-45F3-9B8C-CBCACE090950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738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8E7073-1E03-486B-A8D8-DF1F2433A6D7}" type="slidenum">
              <a:rPr lang="en-US" altLang="fa-IR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fa-I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a-IR" dirty="0" smtClean="0"/>
              <a:t>http://scantibodies.com/hbr.html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3E11E821-3762-46DD-9B75-A32FF92D238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64388" y="6381328"/>
            <a:ext cx="946448" cy="365125"/>
          </a:xfrm>
          <a:prstGeom prst="rect">
            <a:avLst/>
          </a:prstGeom>
        </p:spPr>
        <p:txBody>
          <a:bodyPr vert="horz" lIns="0" rIns="0" anchor="b"/>
          <a:lstStyle>
            <a:lvl1pPr algn="ctr" rtl="0" eaLnBrk="1" latinLnBrk="0" hangingPunct="1">
              <a:defRPr kumimoji="0" sz="1200" b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&lt;#&gt;/15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1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TSH </a:t>
            </a:r>
            <a:br>
              <a:rPr lang="en-US" dirty="0" smtClean="0"/>
            </a:br>
            <a:r>
              <a:rPr lang="en-US" sz="4000" dirty="0">
                <a:solidFill>
                  <a:srgbClr val="7030A0"/>
                </a:solidFill>
              </a:rPr>
              <a:t>(Standardization Challenges)</a:t>
            </a:r>
            <a:endParaRPr lang="fa-IR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857626"/>
            <a:ext cx="8640762" cy="2571751"/>
          </a:xfrm>
        </p:spPr>
        <p:txBody>
          <a:bodyPr/>
          <a:lstStyle/>
          <a:p>
            <a:pPr rtl="0" eaLnBrk="1" hangingPunct="1"/>
            <a:r>
              <a:rPr lang="en-US" sz="2000" dirty="0" smtClean="0">
                <a:solidFill>
                  <a:srgbClr val="BC0000"/>
                </a:solidFill>
              </a:rPr>
              <a:t>Thursday, November 24, 2016</a:t>
            </a:r>
            <a:endParaRPr lang="en-US" sz="2800" i="1" dirty="0" smtClean="0">
              <a:solidFill>
                <a:srgbClr val="BC0000"/>
              </a:solidFill>
            </a:endParaRPr>
          </a:p>
          <a:p>
            <a:pPr eaLnBrk="1" hangingPunct="1"/>
            <a:endParaRPr lang="en-US" sz="2400" i="1" dirty="0" smtClean="0"/>
          </a:p>
          <a:p>
            <a:pPr eaLnBrk="1" hangingPunct="1"/>
            <a:r>
              <a:rPr lang="en-US" sz="2000" i="1" dirty="0" smtClean="0">
                <a:solidFill>
                  <a:srgbClr val="7030A0"/>
                </a:solidFill>
              </a:rPr>
              <a:t>Mohammad Reza </a:t>
            </a:r>
            <a:r>
              <a:rPr lang="en-US" sz="2000" i="1" dirty="0" err="1" smtClean="0">
                <a:solidFill>
                  <a:srgbClr val="7030A0"/>
                </a:solidFill>
              </a:rPr>
              <a:t>Bakhtiari</a:t>
            </a:r>
            <a:r>
              <a:rPr lang="en-US" sz="2400" i="1" dirty="0" smtClean="0">
                <a:solidFill>
                  <a:srgbClr val="7030A0"/>
                </a:solidFill>
              </a:rPr>
              <a:t>,</a:t>
            </a:r>
            <a:r>
              <a:rPr lang="en-US" sz="1800" i="1" dirty="0" smtClean="0">
                <a:solidFill>
                  <a:srgbClr val="7030A0"/>
                </a:solidFill>
              </a:rPr>
              <a:t> DCLS, PhD</a:t>
            </a:r>
          </a:p>
          <a:p>
            <a:pPr rtl="0"/>
            <a:r>
              <a:rPr lang="en-US" sz="1600" dirty="0" smtClean="0"/>
              <a:t>Member </a:t>
            </a:r>
            <a:r>
              <a:rPr lang="en-US" sz="1600" dirty="0"/>
              <a:t>to IFCC TFT Standardization Committee</a:t>
            </a:r>
            <a:endParaRPr lang="en-US" sz="1600" dirty="0" smtClean="0"/>
          </a:p>
          <a:p>
            <a:pPr rtl="0" eaLnBrk="1" hangingPunct="1"/>
            <a:r>
              <a:rPr lang="en-US" sz="1600" dirty="0" smtClean="0"/>
              <a:t>Iranian Research Organization for Science &amp; Technology (IROST)</a:t>
            </a:r>
          </a:p>
          <a:p>
            <a:pPr eaLnBrk="1" hangingPunct="1"/>
            <a:r>
              <a:rPr lang="en-US" sz="1600" dirty="0" smtClean="0"/>
              <a:t>Tehran, Iran</a:t>
            </a:r>
            <a:endParaRPr lang="en-US" sz="2000" dirty="0" smtClean="0"/>
          </a:p>
        </p:txBody>
      </p:sp>
      <p:pic>
        <p:nvPicPr>
          <p:cNvPr id="5" name="Picture 7" descr="movingb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365626"/>
            <a:ext cx="7056438" cy="12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10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14515" r="30322" b="10130"/>
          <a:stretch/>
        </p:blipFill>
        <p:spPr bwMode="auto">
          <a:xfrm>
            <a:off x="2339752" y="1266892"/>
            <a:ext cx="4489158" cy="52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8124" y="116632"/>
            <a:ext cx="44841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TSH </a:t>
            </a:r>
            <a:r>
              <a:rPr lang="fr-FR" sz="32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Harmonization</a:t>
            </a:r>
            <a:r>
              <a:rPr lang="fr-FR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Steps</a:t>
            </a:r>
            <a:endParaRPr lang="fa-IR" sz="32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rtl="0"/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(IFCC C-STFT)</a:t>
            </a: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579" y="6572381"/>
            <a:ext cx="8316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</a:rPr>
              <a:t>www.aacc.org/publications/cln/articles/2013/may/tsh-harmonization. Last seen: 4/23/2016</a:t>
            </a:r>
            <a:endParaRPr lang="fa-I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11</a:t>
            </a:fld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15647" r="7058" b="4352"/>
          <a:stretch/>
        </p:blipFill>
        <p:spPr bwMode="auto">
          <a:xfrm>
            <a:off x="683568" y="1701315"/>
            <a:ext cx="7611035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1" y="6381328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b="1" dirty="0" smtClean="0"/>
              <a:t> </a:t>
            </a:r>
            <a:endParaRPr lang="en-US" sz="1200" dirty="0" smtClean="0">
              <a:solidFill>
                <a:srgbClr val="C00000"/>
              </a:solidFill>
            </a:endParaRPr>
          </a:p>
          <a:p>
            <a:pPr algn="ctr" rtl="0"/>
            <a:r>
              <a:rPr lang="en-US" sz="1200" dirty="0" smtClean="0">
                <a:solidFill>
                  <a:srgbClr val="C00000"/>
                </a:solidFill>
              </a:rPr>
              <a:t>Linda </a:t>
            </a:r>
            <a:r>
              <a:rPr lang="en-US" sz="1200" dirty="0">
                <a:solidFill>
                  <a:srgbClr val="C00000"/>
                </a:solidFill>
              </a:rPr>
              <a:t>M. </a:t>
            </a:r>
            <a:r>
              <a:rPr lang="en-US" sz="1200" dirty="0" err="1">
                <a:solidFill>
                  <a:srgbClr val="C00000"/>
                </a:solidFill>
              </a:rPr>
              <a:t>Thienpont</a:t>
            </a:r>
            <a:r>
              <a:rPr lang="en-US" sz="1200" dirty="0">
                <a:solidFill>
                  <a:srgbClr val="C00000"/>
                </a:solidFill>
              </a:rPr>
              <a:t>, et.al., </a:t>
            </a:r>
            <a:r>
              <a:rPr lang="en-US" sz="1200" dirty="0" err="1">
                <a:solidFill>
                  <a:srgbClr val="C00000"/>
                </a:solidFill>
              </a:rPr>
              <a:t>Eur</a:t>
            </a:r>
            <a:r>
              <a:rPr lang="en-US" sz="1200" dirty="0">
                <a:solidFill>
                  <a:srgbClr val="C00000"/>
                </a:solidFill>
              </a:rPr>
              <a:t> Thyroid J; 3:109–116</a:t>
            </a:r>
            <a:r>
              <a:rPr lang="fa-IR" sz="1200" dirty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2014</a:t>
            </a:r>
            <a:endParaRPr lang="fa-IR" sz="1200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1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TSH Harmonization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rgbClr val="7030A0"/>
                </a:solidFill>
              </a:rPr>
              <a:t>(</a:t>
            </a:r>
            <a:r>
              <a:rPr lang="en-US" sz="2200" dirty="0">
                <a:solidFill>
                  <a:srgbClr val="7030A0"/>
                </a:solidFill>
              </a:rPr>
              <a:t>A Progress Report of the IFCC Committee for Standardization </a:t>
            </a:r>
            <a:r>
              <a:rPr lang="en-US" sz="2200" dirty="0" smtClean="0">
                <a:solidFill>
                  <a:srgbClr val="7030A0"/>
                </a:solidFill>
              </a:rPr>
              <a:t>of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rgbClr val="7030A0"/>
                </a:solidFill>
              </a:rPr>
              <a:t>Thyroid Function </a:t>
            </a:r>
            <a:r>
              <a:rPr lang="en-US" sz="2200" dirty="0" smtClean="0">
                <a:solidFill>
                  <a:srgbClr val="7030A0"/>
                </a:solidFill>
              </a:rPr>
              <a:t>Tests)</a:t>
            </a:r>
            <a:endParaRPr lang="fa-I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12</a:t>
            </a:fld>
            <a:endParaRPr lang="fa-I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3012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TSH Harmonization</a:t>
            </a:r>
            <a:r>
              <a:rPr lang="en-US" sz="4000" dirty="0">
                <a:solidFill>
                  <a:srgbClr val="0070C0"/>
                </a:solidFill>
              </a:rPr>
              <a:t/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(</a:t>
            </a:r>
            <a:r>
              <a:rPr lang="en-US" sz="1800" dirty="0">
                <a:solidFill>
                  <a:srgbClr val="7030A0"/>
                </a:solidFill>
              </a:rPr>
              <a:t>A Progress Report of the IFCC Committee for </a:t>
            </a:r>
            <a:r>
              <a:rPr lang="en-US" sz="1800" dirty="0" smtClean="0">
                <a:solidFill>
                  <a:srgbClr val="7030A0"/>
                </a:solidFill>
              </a:rPr>
              <a:t>Standardization of </a:t>
            </a:r>
            <a:r>
              <a:rPr lang="en-US" sz="1800" dirty="0">
                <a:solidFill>
                  <a:srgbClr val="7030A0"/>
                </a:solidFill>
              </a:rPr>
              <a:t>Thyroid Function </a:t>
            </a:r>
            <a:r>
              <a:rPr lang="en-US" sz="1800" dirty="0" smtClean="0">
                <a:solidFill>
                  <a:srgbClr val="7030A0"/>
                </a:solidFill>
              </a:rPr>
              <a:t>Tests)</a:t>
            </a:r>
            <a:endParaRPr lang="fa-IR" sz="27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1" y="6464369"/>
            <a:ext cx="8208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 smtClean="0">
                <a:solidFill>
                  <a:srgbClr val="C00000"/>
                </a:solidFill>
              </a:rPr>
              <a:t>Linda </a:t>
            </a:r>
            <a:r>
              <a:rPr lang="en-US" sz="1200" dirty="0">
                <a:solidFill>
                  <a:srgbClr val="C00000"/>
                </a:solidFill>
              </a:rPr>
              <a:t>M. </a:t>
            </a:r>
            <a:r>
              <a:rPr lang="en-US" sz="1200" dirty="0" err="1">
                <a:solidFill>
                  <a:srgbClr val="C00000"/>
                </a:solidFill>
              </a:rPr>
              <a:t>Thienpont</a:t>
            </a:r>
            <a:r>
              <a:rPr lang="en-US" sz="1200" dirty="0">
                <a:solidFill>
                  <a:srgbClr val="C00000"/>
                </a:solidFill>
              </a:rPr>
              <a:t>, et.al., </a:t>
            </a:r>
            <a:r>
              <a:rPr lang="en-US" sz="1200" dirty="0" err="1">
                <a:solidFill>
                  <a:srgbClr val="C00000"/>
                </a:solidFill>
              </a:rPr>
              <a:t>Eur</a:t>
            </a:r>
            <a:r>
              <a:rPr lang="en-US" sz="1200" dirty="0">
                <a:solidFill>
                  <a:srgbClr val="C00000"/>
                </a:solidFill>
              </a:rPr>
              <a:t> Thyroid J; 3:109–116</a:t>
            </a:r>
            <a:r>
              <a:rPr lang="fa-IR" sz="1200" dirty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2014</a:t>
            </a:r>
            <a:endParaRPr lang="fa-IR" sz="1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23646" r="7206" b="8354"/>
          <a:stretch/>
        </p:blipFill>
        <p:spPr bwMode="auto">
          <a:xfrm>
            <a:off x="935596" y="1844824"/>
            <a:ext cx="7261466" cy="4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13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11561" y="6608385"/>
            <a:ext cx="8208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 smtClean="0">
                <a:solidFill>
                  <a:srgbClr val="C00000"/>
                </a:solidFill>
              </a:rPr>
              <a:t>Linda </a:t>
            </a:r>
            <a:r>
              <a:rPr lang="en-US" sz="1200" dirty="0">
                <a:solidFill>
                  <a:srgbClr val="C00000"/>
                </a:solidFill>
              </a:rPr>
              <a:t>M. </a:t>
            </a:r>
            <a:r>
              <a:rPr lang="en-US" sz="1200" dirty="0" err="1">
                <a:solidFill>
                  <a:srgbClr val="C00000"/>
                </a:solidFill>
              </a:rPr>
              <a:t>Thienpont</a:t>
            </a:r>
            <a:r>
              <a:rPr lang="en-US" sz="1200" dirty="0">
                <a:solidFill>
                  <a:srgbClr val="C00000"/>
                </a:solidFill>
              </a:rPr>
              <a:t>, et.al., </a:t>
            </a:r>
            <a:r>
              <a:rPr lang="en-US" sz="1200" dirty="0" err="1">
                <a:solidFill>
                  <a:srgbClr val="C00000"/>
                </a:solidFill>
              </a:rPr>
              <a:t>Eur</a:t>
            </a:r>
            <a:r>
              <a:rPr lang="en-US" sz="1200" dirty="0">
                <a:solidFill>
                  <a:srgbClr val="C00000"/>
                </a:solidFill>
              </a:rPr>
              <a:t> Thyroid J; 3:109–116</a:t>
            </a:r>
            <a:r>
              <a:rPr lang="fa-IR" sz="1200" dirty="0">
                <a:solidFill>
                  <a:srgbClr val="C00000"/>
                </a:solidFill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2014</a:t>
            </a:r>
            <a:endParaRPr lang="fa-IR" sz="1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7" y="1700808"/>
            <a:ext cx="3454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3530"/>
            <a:ext cx="3384376" cy="24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5539"/>
            <a:ext cx="2742419" cy="22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3012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TSH Harmonization</a:t>
            </a:r>
            <a:r>
              <a:rPr lang="en-US" sz="4000" dirty="0">
                <a:solidFill>
                  <a:srgbClr val="0070C0"/>
                </a:solidFill>
              </a:rPr>
              <a:t/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(</a:t>
            </a:r>
            <a:r>
              <a:rPr lang="en-US" sz="1800" dirty="0">
                <a:solidFill>
                  <a:srgbClr val="7030A0"/>
                </a:solidFill>
              </a:rPr>
              <a:t>A Progress Report of the IFCC Committee for </a:t>
            </a:r>
            <a:r>
              <a:rPr lang="en-US" sz="1800" dirty="0" smtClean="0">
                <a:solidFill>
                  <a:srgbClr val="7030A0"/>
                </a:solidFill>
              </a:rPr>
              <a:t>Standardization of </a:t>
            </a:r>
            <a:r>
              <a:rPr lang="en-US" sz="1800" dirty="0">
                <a:solidFill>
                  <a:srgbClr val="7030A0"/>
                </a:solidFill>
              </a:rPr>
              <a:t>Thyroid Function </a:t>
            </a:r>
            <a:r>
              <a:rPr lang="en-US" sz="1800" dirty="0" smtClean="0">
                <a:solidFill>
                  <a:srgbClr val="7030A0"/>
                </a:solidFill>
              </a:rPr>
              <a:t>Tests)</a:t>
            </a:r>
            <a:endParaRPr lang="fa-IR" sz="27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961" y="1717067"/>
            <a:ext cx="8208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dirty="0" smtClean="0">
                <a:solidFill>
                  <a:srgbClr val="C00000"/>
                </a:solidFill>
              </a:rPr>
              <a:t>Before Recalibration 				After Recalibration</a:t>
            </a:r>
            <a:endParaRPr lang="fa-I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70C0"/>
                </a:solidFill>
              </a:rPr>
              <a:t>Thyroid Stimulating Hormone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(Assay Interference)</a:t>
            </a:r>
            <a:endParaRPr lang="fa-IR" sz="3600" dirty="0">
              <a:solidFill>
                <a:srgbClr val="7030A0"/>
              </a:solidFill>
            </a:endParaRPr>
          </a:p>
        </p:txBody>
      </p:sp>
      <p:pic>
        <p:nvPicPr>
          <p:cNvPr id="10" name="Picture 2" descr="An external file that holds a picture, illustration, etc.&#10;Object name is g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29" y="1664804"/>
            <a:ext cx="4751935" cy="4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34604" y="6529747"/>
            <a:ext cx="5473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a-IR" sz="1200" dirty="0">
                <a:solidFill>
                  <a:srgbClr val="C00000"/>
                </a:solidFill>
                <a:latin typeface="+mn-lt"/>
                <a:cs typeface="+mn-cs"/>
              </a:rPr>
              <a:t>Best </a:t>
            </a:r>
            <a:r>
              <a:rPr lang="en-US" altLang="fa-IR" sz="1200" dirty="0" err="1">
                <a:solidFill>
                  <a:srgbClr val="C00000"/>
                </a:solidFill>
                <a:latin typeface="+mn-lt"/>
                <a:cs typeface="+mn-cs"/>
              </a:rPr>
              <a:t>Pract</a:t>
            </a:r>
            <a:r>
              <a:rPr lang="en-US" altLang="fa-IR" sz="1200" dirty="0">
                <a:solidFill>
                  <a:srgbClr val="C00000"/>
                </a:solidFill>
                <a:latin typeface="+mn-lt"/>
                <a:cs typeface="+mn-cs"/>
              </a:rPr>
              <a:t> Res </a:t>
            </a:r>
            <a:r>
              <a:rPr lang="en-US" altLang="fa-IR" sz="1200" dirty="0" err="1">
                <a:solidFill>
                  <a:srgbClr val="C00000"/>
                </a:solidFill>
                <a:latin typeface="+mn-lt"/>
                <a:cs typeface="+mn-cs"/>
              </a:rPr>
              <a:t>Clin</a:t>
            </a:r>
            <a:r>
              <a:rPr lang="en-US" altLang="fa-IR" sz="1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altLang="fa-IR" sz="1200" dirty="0" err="1">
                <a:solidFill>
                  <a:srgbClr val="C00000"/>
                </a:solidFill>
                <a:latin typeface="+mn-lt"/>
                <a:cs typeface="+mn-cs"/>
              </a:rPr>
              <a:t>Endocrinol</a:t>
            </a:r>
            <a:r>
              <a:rPr lang="en-US" altLang="fa-IR" sz="1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altLang="fa-IR" sz="1200" dirty="0" err="1">
                <a:solidFill>
                  <a:srgbClr val="C00000"/>
                </a:solidFill>
                <a:latin typeface="+mn-lt"/>
                <a:cs typeface="+mn-cs"/>
              </a:rPr>
              <a:t>Metab</a:t>
            </a:r>
            <a:r>
              <a:rPr lang="en-US" altLang="fa-IR" sz="1200" dirty="0">
                <a:solidFill>
                  <a:srgbClr val="C00000"/>
                </a:solidFill>
                <a:latin typeface="+mn-lt"/>
                <a:cs typeface="+mn-cs"/>
              </a:rPr>
              <a:t>. Dec 2013; 27(6): </a:t>
            </a:r>
            <a:r>
              <a:rPr lang="en-US" altLang="fa-IR" sz="1200" dirty="0" smtClean="0">
                <a:solidFill>
                  <a:srgbClr val="C00000"/>
                </a:solidFill>
                <a:latin typeface="+mn-lt"/>
                <a:cs typeface="+mn-cs"/>
              </a:rPr>
              <a:t>745–762</a:t>
            </a:r>
            <a:endParaRPr lang="fa-IR" altLang="fa-IR" sz="800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26111" r="9567" b="12766"/>
          <a:stretch>
            <a:fillRect/>
          </a:stretch>
        </p:blipFill>
        <p:spPr bwMode="auto">
          <a:xfrm>
            <a:off x="395288" y="1268413"/>
            <a:ext cx="8359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72678"/>
            <a:ext cx="8229600" cy="90805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TSH Reference Interval</a:t>
            </a:r>
            <a:endParaRPr lang="fa-IR" dirty="0">
              <a:solidFill>
                <a:srgbClr val="0070C0"/>
              </a:solidFill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303463" y="6464300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fa-IR" sz="1200" i="1">
                <a:solidFill>
                  <a:srgbClr val="FF33CC"/>
                </a:solidFill>
              </a:rPr>
              <a:t>J Clin Endocrinol Metab 90: 5483–5488, 2005)</a:t>
            </a: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>
            <a:off x="4143375" y="4643438"/>
            <a:ext cx="2500313" cy="1071562"/>
          </a:xfrm>
          <a:prstGeom prst="triangle">
            <a:avLst>
              <a:gd name="adj" fmla="val 0"/>
            </a:avLst>
          </a:prstGeom>
          <a:solidFill>
            <a:srgbClr val="FFFF00">
              <a:alpha val="20000"/>
            </a:srgbClr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025" y="2349500"/>
            <a:ext cx="2125663" cy="25844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Gender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BMI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Ethnicity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Smoking Status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I2 Intake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Subclinical States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a-IR" sz="1800">
                <a:solidFill>
                  <a:srgbClr val="C00000"/>
                </a:solidFill>
              </a:rPr>
              <a:t>Various Isoforms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a-IR" altLang="fa-IR" sz="180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790" y="188640"/>
            <a:ext cx="8782694" cy="14465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algn="ctr" rtl="0">
              <a:spcBef>
                <a:spcPct val="0"/>
              </a:spcBef>
            </a:pPr>
            <a:r>
              <a:rPr lang="en-US" sz="4000" dirty="0">
                <a:solidFill>
                  <a:srgbClr val="0070C0"/>
                </a:solidFill>
              </a:rPr>
              <a:t>TFTs </a:t>
            </a:r>
            <a:r>
              <a:rPr lang="en-US" sz="4000" dirty="0" smtClean="0">
                <a:solidFill>
                  <a:srgbClr val="0070C0"/>
                </a:solidFill>
              </a:rPr>
              <a:t> in 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Pregnancy</a:t>
            </a:r>
          </a:p>
          <a:p>
            <a:pPr algn="ctr" rtl="0">
              <a:spcBef>
                <a:spcPct val="0"/>
              </a:spcBef>
            </a:pPr>
            <a:r>
              <a:rPr lang="en-US" sz="28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Reference Intervals)</a:t>
            </a:r>
            <a:endParaRPr lang="en-US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14" y="2538946"/>
            <a:ext cx="7632700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spcBef>
                <a:spcPts val="6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TSH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mIU</a:t>
            </a:r>
            <a:r>
              <a:rPr lang="en-US" dirty="0">
                <a:solidFill>
                  <a:srgbClr val="C00000"/>
                </a:solidFill>
              </a:rPr>
              <a:t>/L)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</a:p>
          <a:p>
            <a:pPr algn="l" rtl="0">
              <a:spcBef>
                <a:spcPts val="6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  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T:         		0.1 – 2.5		</a:t>
            </a:r>
            <a:r>
              <a:rPr lang="en-US" sz="2000" dirty="0" smtClean="0"/>
              <a:t>	&lt; </a:t>
            </a:r>
            <a:r>
              <a:rPr lang="en-US" sz="2000" dirty="0"/>
              <a:t>3.9	  </a:t>
            </a:r>
          </a:p>
          <a:p>
            <a:pPr algn="l" rtl="0">
              <a:spcBef>
                <a:spcPts val="600"/>
              </a:spcBef>
              <a:defRPr/>
            </a:pPr>
            <a:r>
              <a:rPr lang="en-US" sz="2000" dirty="0"/>
              <a:t>   2</a:t>
            </a:r>
            <a:r>
              <a:rPr lang="en-US" sz="2000" baseline="30000" dirty="0"/>
              <a:t>nd</a:t>
            </a:r>
            <a:r>
              <a:rPr lang="en-US" sz="2000" dirty="0"/>
              <a:t> T: 	       		0.2 – 3.0		</a:t>
            </a:r>
            <a:r>
              <a:rPr lang="en-US" sz="2000" dirty="0" smtClean="0"/>
              <a:t>	&lt; </a:t>
            </a:r>
            <a:r>
              <a:rPr lang="en-US" sz="2000" dirty="0"/>
              <a:t>4.1</a:t>
            </a:r>
          </a:p>
          <a:p>
            <a:pPr algn="l" rtl="0">
              <a:spcBef>
                <a:spcPts val="600"/>
              </a:spcBef>
              <a:defRPr/>
            </a:pPr>
            <a:r>
              <a:rPr lang="en-US" sz="2000" dirty="0"/>
              <a:t>   3</a:t>
            </a:r>
            <a:r>
              <a:rPr lang="en-US" sz="2000" baseline="30000" dirty="0"/>
              <a:t>rd</a:t>
            </a:r>
            <a:r>
              <a:rPr lang="en-US" sz="2000" dirty="0"/>
              <a:t> T:         		0.3 – 3.0		</a:t>
            </a:r>
            <a:r>
              <a:rPr lang="en-US" sz="2000" dirty="0" smtClean="0"/>
              <a:t>	&lt; </a:t>
            </a:r>
            <a:r>
              <a:rPr lang="en-US" sz="2000" dirty="0"/>
              <a:t>4.1</a:t>
            </a:r>
          </a:p>
          <a:p>
            <a:pPr lvl="1" algn="l" rtl="0">
              <a:spcBef>
                <a:spcPts val="600"/>
              </a:spcBef>
              <a:defRPr/>
            </a:pPr>
            <a:endParaRPr lang="en-US" sz="2000" dirty="0"/>
          </a:p>
          <a:p>
            <a:pPr marL="6350" lvl="1" algn="l" rtl="0">
              <a:spcBef>
                <a:spcPts val="600"/>
              </a:spcBef>
              <a:defRPr/>
            </a:pPr>
            <a:r>
              <a:rPr lang="en-US" sz="2400" dirty="0">
                <a:solidFill>
                  <a:srgbClr val="C00000"/>
                </a:solidFill>
              </a:rPr>
              <a:t>TT4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(µg/</a:t>
            </a:r>
            <a:r>
              <a:rPr lang="en-US" dirty="0" err="1">
                <a:solidFill>
                  <a:srgbClr val="C00000"/>
                </a:solidFill>
              </a:rPr>
              <a:t>dL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</a:p>
          <a:p>
            <a:pPr marL="1166813" lvl="1" algn="l" rtl="0">
              <a:spcBef>
                <a:spcPts val="600"/>
              </a:spcBef>
              <a:defRPr/>
            </a:pPr>
            <a:r>
              <a:rPr lang="en-US" sz="2000" dirty="0"/>
              <a:t> 			Adult RI * 1.5</a:t>
            </a:r>
          </a:p>
          <a:p>
            <a:pPr lvl="1" algn="l" rtl="0">
              <a:spcBef>
                <a:spcPts val="600"/>
              </a:spcBef>
              <a:defRPr/>
            </a:pPr>
            <a:endParaRPr lang="en-US" sz="2000" dirty="0"/>
          </a:p>
          <a:p>
            <a:pPr lvl="1" algn="l" rtl="0">
              <a:spcBef>
                <a:spcPts val="600"/>
              </a:spcBef>
              <a:defRPr/>
            </a:pPr>
            <a:endParaRPr lang="en-U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23877" y="2180171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fa-IR" sz="1800" dirty="0">
                <a:solidFill>
                  <a:srgbClr val="0066FF"/>
                </a:solidFill>
                <a:latin typeface="Arial Narrow" pitchFamily="34" charset="0"/>
              </a:rPr>
              <a:t>              ATA	 	Iran Endocrine Society</a:t>
            </a:r>
            <a:endParaRPr lang="fa-IR" altLang="fa-IR" sz="1800" dirty="0">
              <a:solidFill>
                <a:srgbClr val="0066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1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fa-IR" sz="2000" smtClean="0">
                <a:solidFill>
                  <a:srgbClr val="00B050"/>
                </a:solidFill>
              </a:rPr>
              <a:t>Age Specific RI: for &gt;70 years up to 6.0</a:t>
            </a:r>
            <a:endParaRPr lang="fa-IR" altLang="fa-IR" sz="2000" smtClean="0">
              <a:solidFill>
                <a:srgbClr val="00B05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89756"/>
            <a:ext cx="8229600" cy="114300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Aging and TSH Reference Interval</a:t>
            </a:r>
            <a:endParaRPr lang="fa-IR" dirty="0">
              <a:solidFill>
                <a:srgbClr val="0070C0"/>
              </a:solidFill>
            </a:endParaRPr>
          </a:p>
        </p:txBody>
      </p:sp>
      <p:pic>
        <p:nvPicPr>
          <p:cNvPr id="33796" name="Picture 2" descr="http://img.medscape.com/article/773/055/773055-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/>
          <a:stretch>
            <a:fillRect/>
          </a:stretch>
        </p:blipFill>
        <p:spPr bwMode="auto">
          <a:xfrm>
            <a:off x="342900" y="2276475"/>
            <a:ext cx="84058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Archieve\Images\80 Amazing Full of Colors Wallpapers 1920 X 1200 (www.freelatestwallpapers.blogspot.com)\80 Amazing Colorful Wallpapers\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8765" y="152401"/>
            <a:ext cx="8504237" cy="2664532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fa-IR" sz="6000" b="1" dirty="0" smtClean="0">
                <a:solidFill>
                  <a:srgbClr val="006600"/>
                </a:solidFill>
                <a:latin typeface="Edwardian Script ITC" pitchFamily="66" charset="0"/>
              </a:rPr>
              <a:t>Thank you for your Attention!</a:t>
            </a:r>
            <a:endParaRPr lang="en-US" altLang="fa-IR" sz="4800" b="1" dirty="0" smtClean="0">
              <a:solidFill>
                <a:srgbClr val="006600"/>
              </a:solidFill>
              <a:latin typeface="Edwardian Script ITC" pitchFamily="66" charset="0"/>
            </a:endParaRPr>
          </a:p>
          <a:p>
            <a:pPr algn="ctr">
              <a:buFontTx/>
              <a:buNone/>
            </a:pPr>
            <a:endParaRPr lang="fa-IR" altLang="fa-IR" dirty="0" smtClean="0"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>
              <a:buFontTx/>
              <a:buNone/>
            </a:pPr>
            <a:r>
              <a:rPr lang="en-US" altLang="fa-IR" sz="6000" b="1" dirty="0" smtClean="0">
                <a:solidFill>
                  <a:srgbClr val="006600"/>
                </a:solidFill>
                <a:latin typeface="Edwardian Script ITC" pitchFamily="66" charset="0"/>
              </a:rPr>
              <a:t>Questions?</a:t>
            </a:r>
          </a:p>
          <a:p>
            <a:pPr algn="ctr">
              <a:buFontTx/>
              <a:buNone/>
            </a:pPr>
            <a:endParaRPr lang="en-US" altLang="fa-IR" dirty="0" smtClean="0"/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fa-IR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fa-IR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  <a:hlinkClick r:id=""/>
            </a:endParaRPr>
          </a:p>
          <a:p>
            <a:pPr algn="ctr">
              <a:buFontTx/>
              <a:buNone/>
            </a:pPr>
            <a:r>
              <a:rPr lang="en-US" altLang="fa-IR" sz="2000" dirty="0" smtClean="0">
                <a:solidFill>
                  <a:srgbClr val="0070C0"/>
                </a:solidFill>
              </a:rPr>
              <a:t>Bakhtiari.09@gmail.com</a:t>
            </a:r>
            <a:endParaRPr lang="fa-IR" altLang="fa-IR" sz="2000" dirty="0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en-US" altLang="fa-IR" sz="2000" dirty="0" smtClean="0">
                <a:solidFill>
                  <a:srgbClr val="0070C0"/>
                </a:solidFill>
              </a:rPr>
              <a:t>reza-bakhtiari.persianblog.ir</a:t>
            </a: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en-US" altLang="fa-IR" dirty="0" smtClean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3857626"/>
            <a:ext cx="8640762" cy="257175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endParaRPr lang="en-US" sz="2400" i="1" dirty="0" smtClean="0"/>
          </a:p>
          <a:p>
            <a:pPr marL="0" indent="0" algn="ctr" rtl="0">
              <a:buNone/>
            </a:pPr>
            <a:endParaRPr lang="en-US" sz="2400" i="1" dirty="0" smtClean="0"/>
          </a:p>
          <a:p>
            <a:pPr marL="0" indent="0" algn="ctr" rtl="0"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Mohammad Reza </a:t>
            </a:r>
            <a:r>
              <a:rPr lang="en-US" sz="2000" i="1" dirty="0" err="1" smtClean="0">
                <a:solidFill>
                  <a:srgbClr val="7030A0"/>
                </a:solidFill>
              </a:rPr>
              <a:t>Bakhtiari</a:t>
            </a:r>
            <a:r>
              <a:rPr lang="en-US" sz="2400" i="1" dirty="0" smtClean="0">
                <a:solidFill>
                  <a:srgbClr val="7030A0"/>
                </a:solidFill>
              </a:rPr>
              <a:t>,</a:t>
            </a:r>
            <a:r>
              <a:rPr lang="en-US" sz="1800" i="1" dirty="0" smtClean="0">
                <a:solidFill>
                  <a:srgbClr val="7030A0"/>
                </a:solidFill>
              </a:rPr>
              <a:t> DCLS, PhD</a:t>
            </a:r>
          </a:p>
          <a:p>
            <a:pPr marL="0" indent="0" algn="ctr" rtl="0">
              <a:buNone/>
            </a:pPr>
            <a:r>
              <a:rPr lang="en-US" sz="1600" dirty="0" smtClean="0"/>
              <a:t>Iranian Research Organization for Science &amp; Technology (IROST)</a:t>
            </a:r>
          </a:p>
          <a:p>
            <a:pPr marL="0" indent="0" algn="ctr" rtl="0">
              <a:buNone/>
            </a:pPr>
            <a:r>
              <a:rPr lang="en-US" sz="1600" dirty="0" smtClean="0"/>
              <a:t>Tehran, Iran</a:t>
            </a:r>
            <a:endParaRPr lang="en-US" sz="2000" dirty="0" smtClean="0"/>
          </a:p>
        </p:txBody>
      </p:sp>
      <p:pic>
        <p:nvPicPr>
          <p:cNvPr id="8" name="Picture 7" descr="movingb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365626"/>
            <a:ext cx="7056438" cy="12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1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Thyroid Stimulating Hormone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(Characteristics)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5590964" cy="3448979"/>
          </a:xfrm>
        </p:spPr>
        <p:txBody>
          <a:bodyPr>
            <a:noAutofit/>
          </a:bodyPr>
          <a:lstStyle/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A heterodimeric </a:t>
            </a:r>
            <a:r>
              <a:rPr lang="en-US" sz="2000" dirty="0"/>
              <a:t>glycosylated </a:t>
            </a:r>
            <a:r>
              <a:rPr lang="en-US" sz="2000" dirty="0" smtClean="0"/>
              <a:t>peptide (92+118)</a:t>
            </a:r>
          </a:p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28- to 30- </a:t>
            </a:r>
            <a:r>
              <a:rPr lang="en-US" sz="2000" dirty="0" err="1">
                <a:solidFill>
                  <a:srgbClr val="FF0000"/>
                </a:solidFill>
              </a:rPr>
              <a:t>kDa</a:t>
            </a:r>
            <a:endParaRPr lang="en-US" sz="2000" dirty="0">
              <a:solidFill>
                <a:srgbClr val="FF0000"/>
              </a:solidFill>
            </a:endParaRPr>
          </a:p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Synthesized &amp; secreted </a:t>
            </a:r>
            <a:r>
              <a:rPr lang="en-US" sz="2000" dirty="0"/>
              <a:t>from </a:t>
            </a:r>
            <a:r>
              <a:rPr lang="en-US" sz="2000" dirty="0" err="1"/>
              <a:t>thyrotrophs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anterior </a:t>
            </a:r>
            <a:r>
              <a:rPr lang="en-US" sz="2000" dirty="0" smtClean="0"/>
              <a:t>pituitary</a:t>
            </a:r>
          </a:p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Turnover: 40-150 </a:t>
            </a:r>
            <a:r>
              <a:rPr lang="en-US" sz="2000" dirty="0" err="1" smtClean="0"/>
              <a:t>mU</a:t>
            </a:r>
            <a:r>
              <a:rPr lang="en-US" sz="2000" dirty="0" smtClean="0"/>
              <a:t>/day</a:t>
            </a:r>
          </a:p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Half Life: 1 hour</a:t>
            </a:r>
          </a:p>
          <a:p>
            <a:pPr marL="449263" algn="l" defTabSz="363538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Major role:  Regulates </a:t>
            </a:r>
            <a:r>
              <a:rPr lang="en-US" sz="2000" dirty="0"/>
              <a:t>the growth and function of thyroid </a:t>
            </a:r>
            <a:r>
              <a:rPr lang="en-US" sz="2000" dirty="0" smtClean="0"/>
              <a:t>gland</a:t>
            </a:r>
            <a:endParaRPr lang="fa-IR" sz="1200" dirty="0"/>
          </a:p>
        </p:txBody>
      </p:sp>
      <p:pic>
        <p:nvPicPr>
          <p:cNvPr id="1026" name="Picture 2" descr="http://www.thyroidmanager.org/wp-content/uploads/2011/06/7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r="20100"/>
          <a:stretch/>
        </p:blipFill>
        <p:spPr bwMode="auto">
          <a:xfrm>
            <a:off x="6203279" y="1664804"/>
            <a:ext cx="2509181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579" y="6213280"/>
            <a:ext cx="8316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Grossmann, M., Weintraub, B.D.&amp; </a:t>
            </a:r>
            <a:r>
              <a:rPr lang="en-US" sz="1200" dirty="0" err="1">
                <a:solidFill>
                  <a:srgbClr val="C00000"/>
                </a:solidFill>
              </a:rPr>
              <a:t>Szkudlinski</a:t>
            </a:r>
            <a:r>
              <a:rPr lang="en-US" sz="1200" dirty="0">
                <a:solidFill>
                  <a:srgbClr val="C00000"/>
                </a:solidFill>
              </a:rPr>
              <a:t>, M.W</a:t>
            </a:r>
            <a:r>
              <a:rPr lang="en-US" sz="1200" dirty="0" smtClean="0">
                <a:solidFill>
                  <a:srgbClr val="C00000"/>
                </a:solidFill>
              </a:rPr>
              <a:t>.. </a:t>
            </a:r>
            <a:r>
              <a:rPr lang="en-US" sz="1200" dirty="0">
                <a:solidFill>
                  <a:srgbClr val="C00000"/>
                </a:solidFill>
              </a:rPr>
              <a:t>Novel insights into the molecular mechanisms of human </a:t>
            </a:r>
            <a:r>
              <a:rPr lang="en-US" sz="1200" dirty="0" err="1">
                <a:solidFill>
                  <a:srgbClr val="C00000"/>
                </a:solidFill>
              </a:rPr>
              <a:t>thyrotropin</a:t>
            </a:r>
            <a:r>
              <a:rPr lang="en-US" sz="1200" dirty="0">
                <a:solidFill>
                  <a:srgbClr val="C00000"/>
                </a:solidFill>
              </a:rPr>
              <a:t> action: structural, physiological, and therapeutic implications for the glycoprotein hormone family. </a:t>
            </a:r>
            <a:r>
              <a:rPr lang="en-US" sz="1200" dirty="0" err="1">
                <a:solidFill>
                  <a:srgbClr val="C00000"/>
                </a:solidFill>
              </a:rPr>
              <a:t>Endocr</a:t>
            </a:r>
            <a:r>
              <a:rPr lang="en-US" sz="1200" dirty="0">
                <a:solidFill>
                  <a:srgbClr val="C00000"/>
                </a:solidFill>
              </a:rPr>
              <a:t> Rev , 18 , 476-501. (</a:t>
            </a:r>
            <a:r>
              <a:rPr lang="en-US" sz="1200" dirty="0" smtClean="0">
                <a:solidFill>
                  <a:srgbClr val="C00000"/>
                </a:solidFill>
              </a:rPr>
              <a:t>1997)</a:t>
            </a:r>
            <a:endParaRPr lang="fa-IR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Thyroid Stimulating Hormone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(</a:t>
            </a:r>
            <a:r>
              <a:rPr lang="en-US" sz="3100" dirty="0" err="1" smtClean="0">
                <a:solidFill>
                  <a:srgbClr val="7030A0"/>
                </a:solidFill>
              </a:rPr>
              <a:t>Glycobiology</a:t>
            </a:r>
            <a:r>
              <a:rPr lang="en-US" sz="3100" dirty="0" smtClean="0">
                <a:solidFill>
                  <a:srgbClr val="7030A0"/>
                </a:solidFill>
              </a:rPr>
              <a:t>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579" y="6213280"/>
            <a:ext cx="8316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https://</a:t>
            </a:r>
            <a:r>
              <a:rPr lang="en-US" sz="1200" dirty="0" smtClean="0">
                <a:solidFill>
                  <a:srgbClr val="C00000"/>
                </a:solidFill>
              </a:rPr>
              <a:t>www.aacc.org/publications/cln/articles/2013/may/tsh-harmonization. Last seen: 4/23/2016</a:t>
            </a:r>
            <a:endParaRPr lang="fa-IR" sz="12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www.aacc.org/publications/cln/2013/may/PublishingImages/Thyroid-Fig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64680"/>
            <a:ext cx="45624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Thyroid Stimulating Hormone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(Assay Generations)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579" y="6213280"/>
            <a:ext cx="8316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 http://</a:t>
            </a:r>
            <a:r>
              <a:rPr lang="en-US" sz="1200" dirty="0" smtClean="0">
                <a:solidFill>
                  <a:srgbClr val="C00000"/>
                </a:solidFill>
              </a:rPr>
              <a:t>www.healthcare.siemens.com.. Last seen: 4/23/2016</a:t>
            </a:r>
            <a:endParaRPr lang="fa-IR" sz="12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400300"/>
            <a:ext cx="76120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5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1692" r="28769" b="5630"/>
          <a:stretch/>
        </p:blipFill>
        <p:spPr bwMode="auto">
          <a:xfrm>
            <a:off x="467544" y="1304764"/>
            <a:ext cx="8209327" cy="465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6579" y="6213280"/>
            <a:ext cx="83169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 http://</a:t>
            </a:r>
            <a:r>
              <a:rPr lang="en-US" sz="1200" dirty="0" smtClean="0">
                <a:solidFill>
                  <a:srgbClr val="C00000"/>
                </a:solidFill>
              </a:rPr>
              <a:t>www.healthcare.siemens.com.. Last seen: 4/23/2016</a:t>
            </a:r>
            <a:endParaRPr lang="fa-IR" sz="1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886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TSH Assays Evolving Performance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22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endParaRPr lang="en-US" sz="2400" dirty="0" smtClean="0"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Goal: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Measurement results be comparable between laboratories 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and methods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over time, 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	with common reference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ranges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(Very challenging for TSH)</a:t>
            </a:r>
            <a:endParaRPr lang="en-US" sz="2000" dirty="0">
              <a:solidFill>
                <a:srgbClr val="FF0000"/>
              </a:solidFill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Definition: </a:t>
            </a:r>
            <a:r>
              <a:rPr lang="en-US" sz="1800" b="1" dirty="0">
                <a:solidFill>
                  <a:srgbClr val="0070C0"/>
                </a:solidFill>
                <a:latin typeface="Arial Narrow" pitchFamily="34" charset="0"/>
              </a:rPr>
              <a:t>Calibration traceable to International System of </a:t>
            </a:r>
            <a:r>
              <a:rPr lang="en-US" sz="1800" b="1" dirty="0" smtClean="0">
                <a:solidFill>
                  <a:srgbClr val="0070C0"/>
                </a:solidFill>
                <a:latin typeface="Arial Narrow" pitchFamily="34" charset="0"/>
              </a:rPr>
              <a:t>Units using an RMP 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0070C0"/>
                </a:solidFill>
                <a:latin typeface="Arial Narrow" pitchFamily="34" charset="0"/>
              </a:rPr>
              <a:t>	</a:t>
            </a:r>
            <a:r>
              <a:rPr lang="en-US" sz="1800" b="1" dirty="0" smtClean="0">
                <a:solidFill>
                  <a:srgbClr val="0070C0"/>
                </a:solidFill>
                <a:latin typeface="Arial Narrow" pitchFamily="34" charset="0"/>
              </a:rPr>
              <a:t>		</a:t>
            </a:r>
            <a:r>
              <a:rPr lang="en-US" sz="1800" b="1" dirty="0" smtClean="0">
                <a:solidFill>
                  <a:srgbClr val="7030A0"/>
                </a:solidFill>
                <a:latin typeface="Arial Narrow" pitchFamily="34" charset="0"/>
              </a:rPr>
              <a:t>(to cause to conform with a standard) </a:t>
            </a:r>
            <a:endParaRPr lang="en-US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Requirements:</a:t>
            </a:r>
            <a:endParaRPr lang="en-US" sz="2000" dirty="0" smtClean="0">
              <a:latin typeface="Arial Narrow" pitchFamily="34" charset="0"/>
            </a:endParaRP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marL="1084262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Reference Measurement Procedure (RMP)</a:t>
            </a: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en-US" altLang="fa-IR" sz="1800" dirty="0" smtClean="0">
                <a:solidFill>
                  <a:srgbClr val="FF0000"/>
                </a:solidFill>
              </a:rPr>
              <a:t>Not Available for TSH</a:t>
            </a:r>
            <a:endParaRPr lang="en-US" sz="1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1084262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Certified Standard Reference 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Material (CRM)</a:t>
            </a: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rgbClr val="00B050"/>
                </a:solidFill>
              </a:rPr>
              <a:t>WHO Standard: NIBSC </a:t>
            </a:r>
            <a:r>
              <a:rPr lang="en-US" sz="1800" dirty="0">
                <a:solidFill>
                  <a:srgbClr val="00B050"/>
                </a:solidFill>
              </a:rPr>
              <a:t>code: 81/565  </a:t>
            </a:r>
            <a:r>
              <a:rPr lang="en-US" sz="1800" dirty="0" smtClean="0">
                <a:solidFill>
                  <a:srgbClr val="00B050"/>
                </a:solidFill>
              </a:rPr>
              <a:t>???</a:t>
            </a:r>
            <a:endParaRPr lang="en-US" sz="1800" dirty="0">
              <a:solidFill>
                <a:srgbClr val="00B050"/>
              </a:solidFill>
            </a:endParaRPr>
          </a:p>
          <a:p>
            <a:pPr marL="1084262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Traceability</a:t>
            </a:r>
          </a:p>
          <a:p>
            <a:pPr marL="1655762" lvl="2" indent="0" algn="l" rtl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No</a:t>
            </a:r>
            <a:endParaRPr lang="en-US" sz="1800" dirty="0">
              <a:solidFill>
                <a:srgbClr val="FF0000"/>
              </a:solidFill>
            </a:endParaRPr>
          </a:p>
          <a:p>
            <a:pPr marL="1084262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Commutability</a:t>
            </a:r>
            <a:endParaRPr lang="en-US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marL="1655762" lvl="2" indent="0" algn="l" rtl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No</a:t>
            </a:r>
            <a:endParaRPr lang="en-US" sz="1800" dirty="0">
              <a:solidFill>
                <a:srgbClr val="FF0000"/>
              </a:solidFill>
            </a:endParaRPr>
          </a:p>
          <a:p>
            <a:pPr marL="1084262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Broad Range Coverage</a:t>
            </a:r>
          </a:p>
          <a:p>
            <a:pPr marL="1655762" lvl="2" indent="0" algn="l" rtl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fa-IR" sz="18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Thyroid Stimulating Hormone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(Assay Standardization)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96" y="6392361"/>
            <a:ext cx="9127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The Joint Committee The best data is available from the database of: The Joint Committee for Traceability in Laboratory Medicine (JCTLM)</a:t>
            </a:r>
            <a:endParaRPr lang="fa-I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rtl="0"/>
            <a:r>
              <a:rPr lang="en-US" sz="3600" dirty="0" smtClean="0">
                <a:solidFill>
                  <a:srgbClr val="0070C0"/>
                </a:solidFill>
              </a:rPr>
              <a:t>Assay Standardization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(Full </a:t>
            </a:r>
            <a:r>
              <a:rPr lang="en-US" sz="2400" dirty="0">
                <a:solidFill>
                  <a:srgbClr val="7030A0"/>
                </a:solidFill>
              </a:rPr>
              <a:t>Metrological Traceability)</a:t>
            </a:r>
            <a:endParaRPr lang="fa-IR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E821-3762-46DD-9B75-A32FF92D2389}" type="slidenum">
              <a:rPr lang="fa-IR" smtClean="0"/>
              <a:t>7</a:t>
            </a:fld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31191" r="27206" b="21294"/>
          <a:stretch/>
        </p:blipFill>
        <p:spPr bwMode="auto">
          <a:xfrm>
            <a:off x="754474" y="1916832"/>
            <a:ext cx="7597946" cy="48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5095" r="27219" b="17224"/>
          <a:stretch/>
        </p:blipFill>
        <p:spPr bwMode="auto">
          <a:xfrm>
            <a:off x="1307637" y="1916832"/>
            <a:ext cx="654072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 fontScale="90000"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</a:rPr>
              <a:t>Assay Standardization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7030A0"/>
                </a:solidFill>
              </a:rPr>
              <a:t>(Commutability)</a:t>
            </a:r>
            <a:endParaRPr lang="fa-IR" sz="3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Narrow" pitchFamily="34" charset="0"/>
              </a:rPr>
              <a:t>Goal: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Measurement results be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close to each other.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Definition</a:t>
            </a:r>
            <a:r>
              <a:rPr lang="en-US" sz="1800" b="1" dirty="0">
                <a:solidFill>
                  <a:srgbClr val="0070C0"/>
                </a:solidFill>
                <a:latin typeface="Arial Narrow" pitchFamily="34" charset="0"/>
              </a:rPr>
              <a:t>: To bring into </a:t>
            </a:r>
            <a:r>
              <a:rPr lang="en-US" sz="1800" b="1" dirty="0" smtClean="0">
                <a:solidFill>
                  <a:srgbClr val="0070C0"/>
                </a:solidFill>
                <a:latin typeface="Arial Narrow" pitchFamily="34" charset="0"/>
              </a:rPr>
              <a:t>an agreement, </a:t>
            </a:r>
            <a:r>
              <a:rPr lang="en-US" sz="1800" b="1" dirty="0" smtClean="0">
                <a:solidFill>
                  <a:srgbClr val="7030A0"/>
                </a:solidFill>
                <a:latin typeface="Arial Narrow" pitchFamily="34" charset="0"/>
              </a:rPr>
              <a:t>(</a:t>
            </a:r>
            <a:r>
              <a:rPr lang="en-US" sz="1800" b="1" dirty="0">
                <a:solidFill>
                  <a:srgbClr val="7030A0"/>
                </a:solidFill>
                <a:latin typeface="Arial Narrow" pitchFamily="34" charset="0"/>
              </a:rPr>
              <a:t>to reach to a </a:t>
            </a:r>
            <a:r>
              <a:rPr lang="en-US" sz="1800" b="1" dirty="0" smtClean="0">
                <a:solidFill>
                  <a:srgbClr val="7030A0"/>
                </a:solidFill>
                <a:latin typeface="Arial Narrow" pitchFamily="34" charset="0"/>
              </a:rPr>
              <a:t>consensus) </a:t>
            </a:r>
            <a:endParaRPr lang="en-US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Requirements:</a:t>
            </a:r>
            <a:endParaRPr lang="en-US" sz="2000" dirty="0" smtClean="0">
              <a:latin typeface="Arial Narrow" pitchFamily="34" charset="0"/>
            </a:endParaRP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marL="1084262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Applying Statistical Methods </a:t>
            </a:r>
            <a:r>
              <a:rPr lang="en-US" sz="1800" dirty="0" smtClean="0">
                <a:solidFill>
                  <a:srgbClr val="002060"/>
                </a:solidFill>
                <a:latin typeface="Arial Narrow" pitchFamily="34" charset="0"/>
              </a:rPr>
              <a:t>(All-Procedure Trimmed Mean=APTM)</a:t>
            </a:r>
            <a:endParaRPr lang="en-US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en-US" altLang="fa-IR" sz="1800" dirty="0" smtClean="0">
                <a:solidFill>
                  <a:srgbClr val="00B05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1084262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 Recalibration of Methods / Kits against consensus values</a:t>
            </a:r>
          </a:p>
          <a:p>
            <a:pPr marL="741362" indent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		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</a:p>
          <a:p>
            <a:pPr marL="1084262"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Manufactures contribution</a:t>
            </a:r>
            <a:endParaRPr lang="en-US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marL="1655762" lvl="2" indent="0" algn="l" rtl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 </a:t>
            </a:r>
            <a:endParaRPr lang="en-US" sz="1800" dirty="0">
              <a:solidFill>
                <a:srgbClr val="00B050"/>
              </a:solidFill>
            </a:endParaRPr>
          </a:p>
          <a:p>
            <a:pPr marL="1655762" lvl="2" indent="0" algn="l" rtl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	 </a:t>
            </a:r>
            <a:endParaRPr lang="fa-IR" sz="1800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TSH Harmonization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(Standardization Not Available)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96" y="6307268"/>
            <a:ext cx="9127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</a:rPr>
              <a:t>Aldo </a:t>
            </a:r>
            <a:r>
              <a:rPr lang="en-US" sz="1200" dirty="0" err="1">
                <a:solidFill>
                  <a:srgbClr val="C00000"/>
                </a:solidFill>
              </a:rPr>
              <a:t>Clerico</a:t>
            </a:r>
            <a:r>
              <a:rPr lang="en-US" sz="1200" dirty="0">
                <a:solidFill>
                  <a:srgbClr val="C00000"/>
                </a:solidFill>
              </a:rPr>
              <a:t> , et.al., </a:t>
            </a:r>
            <a:r>
              <a:rPr lang="de-DE" sz="1200" dirty="0">
                <a:solidFill>
                  <a:srgbClr val="C00000"/>
                </a:solidFill>
              </a:rPr>
              <a:t>Clin Chem Lab </a:t>
            </a:r>
            <a:r>
              <a:rPr lang="de-DE" sz="1200" dirty="0" smtClean="0">
                <a:solidFill>
                  <a:srgbClr val="C00000"/>
                </a:solidFill>
              </a:rPr>
              <a:t>Med; </a:t>
            </a:r>
            <a:r>
              <a:rPr lang="de-DE" sz="1200" dirty="0">
                <a:solidFill>
                  <a:srgbClr val="C00000"/>
                </a:solidFill>
              </a:rPr>
              <a:t>53(3): </a:t>
            </a:r>
            <a:r>
              <a:rPr lang="de-DE" sz="1200" dirty="0" smtClean="0">
                <a:solidFill>
                  <a:srgbClr val="C00000"/>
                </a:solidFill>
              </a:rPr>
              <a:t>377–382, </a:t>
            </a:r>
            <a:r>
              <a:rPr lang="de-DE" sz="1200" dirty="0">
                <a:solidFill>
                  <a:srgbClr val="C00000"/>
                </a:solidFill>
              </a:rPr>
              <a:t>2015</a:t>
            </a:r>
            <a:endParaRPr lang="fa-I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848</Words>
  <Application>Microsoft Office PowerPoint</Application>
  <PresentationFormat>On-screen Show (4:3)</PresentationFormat>
  <Paragraphs>133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IranNastaliq</vt:lpstr>
      <vt:lpstr>Calibri</vt:lpstr>
      <vt:lpstr>Arial Narrow</vt:lpstr>
      <vt:lpstr>Times New Roman</vt:lpstr>
      <vt:lpstr>Wingdings</vt:lpstr>
      <vt:lpstr>Edwardian Script ITC</vt:lpstr>
      <vt:lpstr>Office Theme</vt:lpstr>
      <vt:lpstr>TSH  (Standardization Challenges)</vt:lpstr>
      <vt:lpstr>Thyroid Stimulating Hormone  (Characteristics)</vt:lpstr>
      <vt:lpstr>Thyroid Stimulating Hormone  (Glycobiology)</vt:lpstr>
      <vt:lpstr>Thyroid Stimulating Hormone  (Assay Generations)</vt:lpstr>
      <vt:lpstr>PowerPoint Presentation</vt:lpstr>
      <vt:lpstr>Thyroid Stimulating Hormone  (Assay Standardization)</vt:lpstr>
      <vt:lpstr>Assay Standardization (Full Metrological Traceability)</vt:lpstr>
      <vt:lpstr>Assay Standardization (Commutability)</vt:lpstr>
      <vt:lpstr>TSH Harmonization  (Standardization Not Available)</vt:lpstr>
      <vt:lpstr>PowerPoint Presentation</vt:lpstr>
      <vt:lpstr>TSH Harmonization  (A Progress Report of the IFCC Committee for Standardization of  Thyroid Function Tests)</vt:lpstr>
      <vt:lpstr>TSH Harmonization  (A Progress Report of the IFCC Committee for Standardization of Thyroid Function Tests)</vt:lpstr>
      <vt:lpstr>TSH Harmonization  (A Progress Report of the IFCC Committee for Standardization of Thyroid Function Tests)</vt:lpstr>
      <vt:lpstr>Thyroid Stimulating Hormone  (Assay Interference)</vt:lpstr>
      <vt:lpstr>TSH Reference Interval</vt:lpstr>
      <vt:lpstr>PowerPoint Presentation</vt:lpstr>
      <vt:lpstr>Aging and TSH Reference Interval</vt:lpstr>
      <vt:lpstr>PowerPoint Presentation</vt:lpstr>
    </vt:vector>
  </TitlesOfParts>
  <Company>IROST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محمد رضا بختياري</dc:creator>
  <cp:lastModifiedBy>محمد رضا بختياري</cp:lastModifiedBy>
  <cp:revision>345</cp:revision>
  <dcterms:created xsi:type="dcterms:W3CDTF">2015-04-19T07:25:47Z</dcterms:created>
  <dcterms:modified xsi:type="dcterms:W3CDTF">2016-11-23T21:39:10Z</dcterms:modified>
</cp:coreProperties>
</file>