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sldIdLst>
    <p:sldId id="307" r:id="rId2"/>
    <p:sldId id="381" r:id="rId3"/>
    <p:sldId id="382" r:id="rId4"/>
    <p:sldId id="383" r:id="rId5"/>
    <p:sldId id="384" r:id="rId6"/>
    <p:sldId id="385" r:id="rId7"/>
    <p:sldId id="386" r:id="rId8"/>
    <p:sldId id="387" r:id="rId9"/>
    <p:sldId id="388" r:id="rId10"/>
    <p:sldId id="392" r:id="rId11"/>
    <p:sldId id="393" r:id="rId12"/>
    <p:sldId id="394" r:id="rId13"/>
    <p:sldId id="395" r:id="rId14"/>
    <p:sldId id="396" r:id="rId15"/>
    <p:sldId id="397" r:id="rId16"/>
    <p:sldId id="389" r:id="rId17"/>
    <p:sldId id="390" r:id="rId18"/>
    <p:sldId id="391" r:id="rId19"/>
    <p:sldId id="398" r:id="rId20"/>
    <p:sldId id="399" r:id="rId21"/>
  </p:sldIdLst>
  <p:sldSz cx="9144000" cy="6858000" type="screen4x3"/>
  <p:notesSz cx="6858000" cy="9144000"/>
  <p:defaultTextStyle>
    <a:defPPr>
      <a:defRPr lang="ar-SA"/>
    </a:defPPr>
    <a:lvl1pPr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3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553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fld id="{7D8812CB-3A18-4058-AB70-C0D38C33071D}" type="datetimeFigureOut">
              <a:rPr lang="ar-SA"/>
              <a:pPr>
                <a:defRPr/>
              </a:pPr>
              <a:t>22/03/1438</a:t>
            </a:fld>
            <a:endParaRPr lang="en-US"/>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554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endParaRPr lang="en-US"/>
          </a:p>
        </p:txBody>
      </p:sp>
      <p:sp>
        <p:nvSpPr>
          <p:cNvPr id="6554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fld id="{8C921E72-9DF8-4D2B-BC9D-66258427B190}"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en-US"/>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en-US"/>
          </a:p>
        </p:txBody>
      </p:sp>
      <p:sp>
        <p:nvSpPr>
          <p:cNvPr id="6"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lang="en-US"/>
          </a:p>
        </p:txBody>
      </p:sp>
      <p:sp>
        <p:nvSpPr>
          <p:cNvPr id="5124"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125"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5BE368F8-2DD1-4BDF-A571-A6D64A271F1C}" type="slidenum">
              <a:rPr lang="ar-SA"/>
              <a:pPr>
                <a:defRPr/>
              </a:pPr>
              <a:t>‹#›</a:t>
            </a:fld>
            <a:endParaRPr lang="en-US"/>
          </a:p>
        </p:txBody>
      </p:sp>
    </p:spTree>
  </p:cSld>
  <p:clrMapOvr>
    <a:masterClrMapping/>
  </p:clrMapOvr>
  <p:transition spd="med" advClick="0"/>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780C4FC-F6D4-4B97-9A71-E806326833E5}" type="slidenum">
              <a:rPr lang="ar-SA"/>
              <a:pPr>
                <a:defRPr/>
              </a:pPr>
              <a:t>‹#›</a:t>
            </a:fld>
            <a:endParaRPr lang="en-US"/>
          </a:p>
        </p:txBody>
      </p:sp>
    </p:spTree>
  </p:cSld>
  <p:clrMapOvr>
    <a:masterClrMapping/>
  </p:clrMapOvr>
  <p:transition spd="med"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9D5A7D4-C6CA-4E66-AED0-3DCA000B0F3B}" type="slidenum">
              <a:rPr lang="ar-SA"/>
              <a:pPr>
                <a:defRPr/>
              </a:pPr>
              <a:t>‹#›</a:t>
            </a:fld>
            <a:endParaRPr lang="en-US"/>
          </a:p>
        </p:txBody>
      </p:sp>
    </p:spTree>
  </p:cSld>
  <p:clrMapOvr>
    <a:masterClrMapping/>
  </p:clrMapOvr>
  <p:transition spd="med"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981200"/>
            <a:ext cx="3810000" cy="4114800"/>
          </a:xfrm>
        </p:spPr>
        <p:txBody>
          <a:bodyPr/>
          <a:lstStyle/>
          <a:p>
            <a:pPr lvl="0"/>
            <a:endParaRPr lang="en-US"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8CA8C36-EDC3-4911-AFEA-9FE0D9FC0D59}" type="slidenum">
              <a:rPr lang="ar-SA"/>
              <a:pPr>
                <a:defRPr/>
              </a:pPr>
              <a:t>‹#›</a:t>
            </a:fld>
            <a:endParaRPr lang="en-US"/>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933E36C-ADFB-45E7-8B92-84925FBE5B80}" type="slidenum">
              <a:rPr lang="ar-SA"/>
              <a:pPr>
                <a:defRPr/>
              </a:pPr>
              <a:t>‹#›</a:t>
            </a:fld>
            <a:endParaRPr lang="en-US"/>
          </a:p>
        </p:txBody>
      </p:sp>
    </p:spTree>
  </p:cSld>
  <p:clrMapOvr>
    <a:masterClrMapping/>
  </p:clrMapOvr>
  <p:transition spd="med"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ECC0D3C-8420-4159-AE4E-47290281720F}" type="slidenum">
              <a:rPr lang="ar-SA"/>
              <a:pPr>
                <a:defRPr/>
              </a:pPr>
              <a:t>‹#›</a:t>
            </a:fld>
            <a:endParaRPr lang="en-US"/>
          </a:p>
        </p:txBody>
      </p:sp>
    </p:spTree>
  </p:cSld>
  <p:clrMapOvr>
    <a:masterClrMapping/>
  </p:clrMapOvr>
  <p:transition spd="med"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88C29F1E-64D8-4964-BD93-62CA0BFD68B3}" type="slidenum">
              <a:rPr lang="ar-SA"/>
              <a:pPr>
                <a:defRPr/>
              </a:pPr>
              <a:t>‹#›</a:t>
            </a:fld>
            <a:endParaRPr lang="en-US"/>
          </a:p>
        </p:txBody>
      </p:sp>
    </p:spTree>
  </p:cSld>
  <p:clrMapOvr>
    <a:masterClrMapping/>
  </p:clrMapOvr>
  <p:transition spd="med"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1FEA810D-4A94-4C74-BB55-6FA1FF0CE15E}" type="slidenum">
              <a:rPr lang="ar-SA"/>
              <a:pPr>
                <a:defRPr/>
              </a:pPr>
              <a:t>‹#›</a:t>
            </a:fld>
            <a:endParaRPr lang="en-US"/>
          </a:p>
        </p:txBody>
      </p:sp>
    </p:spTree>
  </p:cSld>
  <p:clrMapOvr>
    <a:masterClrMapping/>
  </p:clrMapOvr>
  <p:transition spd="med"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3AE35261-05A6-41E2-944E-9076AE773F0A}" type="slidenum">
              <a:rPr lang="ar-SA"/>
              <a:pPr>
                <a:defRPr/>
              </a:pPr>
              <a:t>‹#›</a:t>
            </a:fld>
            <a:endParaRPr lang="en-US"/>
          </a:p>
        </p:txBody>
      </p:sp>
    </p:spTree>
  </p:cSld>
  <p:clrMapOvr>
    <a:masterClrMapping/>
  </p:clrMapOvr>
  <p:transition spd="med"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0B9EEAAA-C7ED-4D00-9966-100C1B21C1EF}" type="slidenum">
              <a:rPr lang="ar-SA"/>
              <a:pPr>
                <a:defRPr/>
              </a:pPr>
              <a:t>‹#›</a:t>
            </a:fld>
            <a:endParaRPr lang="en-US"/>
          </a:p>
        </p:txBody>
      </p:sp>
    </p:spTree>
  </p:cSld>
  <p:clrMapOvr>
    <a:masterClrMapping/>
  </p:clrMapOvr>
  <p:transition spd="med"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21D1596-87DF-40F8-89CA-B4E47027DF6B}" type="slidenum">
              <a:rPr lang="ar-SA"/>
              <a:pPr>
                <a:defRPr/>
              </a:pPr>
              <a:t>‹#›</a:t>
            </a:fld>
            <a:endParaRPr lang="en-US"/>
          </a:p>
        </p:txBody>
      </p:sp>
    </p:spTree>
  </p:cSld>
  <p:clrMapOvr>
    <a:masterClrMapping/>
  </p:clrMapOvr>
  <p:transition spd="med"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8B1F1BA-B47D-4B83-B1BD-8C79572598E3}" type="slidenum">
              <a:rPr lang="ar-SA"/>
              <a:pPr>
                <a:defRPr/>
              </a:pPr>
              <a:t>‹#›</a:t>
            </a:fld>
            <a:endParaRPr lang="en-US"/>
          </a:p>
        </p:txBody>
      </p:sp>
    </p:spTree>
  </p:cSld>
  <p:clrMapOvr>
    <a:masterClrMapping/>
  </p:clrMapOvr>
  <p:transition spd="med"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en-US"/>
          </a:p>
        </p:txBody>
      </p:sp>
      <p:sp>
        <p:nvSpPr>
          <p:cNvPr id="4099"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a:defRPr/>
            </a:pPr>
            <a:endParaRPr lang="en-US"/>
          </a:p>
        </p:txBody>
      </p:sp>
      <p:sp>
        <p:nvSpPr>
          <p:cNvPr id="4100"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lang="en-US"/>
          </a:p>
        </p:txBody>
      </p:sp>
      <p:sp>
        <p:nvSpPr>
          <p:cNvPr id="4101"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en-US"/>
          </a:p>
        </p:txBody>
      </p:sp>
      <p:sp>
        <p:nvSpPr>
          <p:cNvPr id="4102"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103"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4"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endParaRPr lang="en-US"/>
          </a:p>
        </p:txBody>
      </p:sp>
      <p:sp>
        <p:nvSpPr>
          <p:cNvPr id="4105"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endParaRPr lang="en-US"/>
          </a:p>
        </p:txBody>
      </p:sp>
      <p:sp>
        <p:nvSpPr>
          <p:cNvPr id="4106"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6CFBDB74-4D9E-498C-92F1-333DC7C82256}" type="slidenum">
              <a:rPr lang="ar-SA"/>
              <a:pPr>
                <a:defRPr/>
              </a:pPr>
              <a:t>‹#›</a:t>
            </a:fld>
            <a:endParaRPr lang="en-US"/>
          </a:p>
        </p:txBody>
      </p:sp>
    </p:spTree>
  </p:cSld>
  <p:clrMap bg1="dk2" tx1="lt1" bg2="dk1" tx2="lt2" accent1="accent1" accent2="accent2" accent3="accent3" accent4="accent4" accent5="accent5" accent6="accent6" hlink="hlink" folHlink="folHlink"/>
  <p:sldLayoutIdLst>
    <p:sldLayoutId id="2147483778"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fade">
                                      <p:cBhvr>
                                        <p:cTn id="7" dur="2000"/>
                                        <p:tgtEl>
                                          <p:spTgt spid="41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03"/>
                                        </p:tgtEl>
                                        <p:attrNameLst>
                                          <p:attrName>style.visibility</p:attrName>
                                        </p:attrNameLst>
                                      </p:cBhvr>
                                      <p:to>
                                        <p:strVal val="visible"/>
                                      </p:to>
                                    </p:set>
                                    <p:animEffect transition="in" filter="fade">
                                      <p:cBhvr>
                                        <p:cTn id="10" dur="20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tmplLst>
          <p:tmpl>
            <p:tnLst>
              <p:par>
                <p:cTn presetID="10" presetClass="entr" presetSubtype="0" fill="hold" nodeType="withEffect">
                  <p:stCondLst>
                    <p:cond delay="0"/>
                  </p:stCondLst>
                  <p:childTnLst>
                    <p:set>
                      <p:cBhvr>
                        <p:cTn dur="1" fill="hold">
                          <p:stCondLst>
                            <p:cond delay="0"/>
                          </p:stCondLst>
                        </p:cTn>
                        <p:tgtEl>
                          <p:spTgt spid="4103"/>
                        </p:tgtEl>
                        <p:attrNameLst>
                          <p:attrName>style.visibility</p:attrName>
                        </p:attrNameLst>
                      </p:cBhvr>
                      <p:to>
                        <p:strVal val="visible"/>
                      </p:to>
                    </p:set>
                    <p:animEffect transition="in" filter="fade">
                      <p:cBhvr>
                        <p:cTn dur="2000"/>
                        <p:tgtEl>
                          <p:spTgt spid="4103"/>
                        </p:tgtEl>
                      </p:cBhvr>
                    </p:animEffect>
                  </p:childTnLst>
                </p:cTn>
              </p:par>
            </p:tnLst>
          </p:tmpl>
        </p:tmplLst>
      </p:bldP>
    </p:bld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cs typeface="+mn-cs"/>
        </a:defRPr>
      </a:lvl5pPr>
      <a:lvl6pPr marL="2514600" indent="-228600" algn="l" rtl="0" fontAlgn="base">
        <a:spcBef>
          <a:spcPct val="20000"/>
        </a:spcBef>
        <a:spcAft>
          <a:spcPct val="0"/>
        </a:spcAft>
        <a:buClr>
          <a:schemeClr val="accent2"/>
        </a:buClr>
        <a:buChar char="•"/>
        <a:defRPr sz="2000" b="1">
          <a:solidFill>
            <a:schemeClr val="tx1"/>
          </a:solidFill>
          <a:latin typeface="+mn-lt"/>
          <a:cs typeface="+mn-cs"/>
        </a:defRPr>
      </a:lvl6pPr>
      <a:lvl7pPr marL="2971800" indent="-228600" algn="l" rtl="0" fontAlgn="base">
        <a:spcBef>
          <a:spcPct val="20000"/>
        </a:spcBef>
        <a:spcAft>
          <a:spcPct val="0"/>
        </a:spcAft>
        <a:buClr>
          <a:schemeClr val="accent2"/>
        </a:buClr>
        <a:buChar char="•"/>
        <a:defRPr sz="2000" b="1">
          <a:solidFill>
            <a:schemeClr val="tx1"/>
          </a:solidFill>
          <a:latin typeface="+mn-lt"/>
          <a:cs typeface="+mn-cs"/>
        </a:defRPr>
      </a:lvl7pPr>
      <a:lvl8pPr marL="3429000" indent="-228600" algn="l" rtl="0" fontAlgn="base">
        <a:spcBef>
          <a:spcPct val="20000"/>
        </a:spcBef>
        <a:spcAft>
          <a:spcPct val="0"/>
        </a:spcAft>
        <a:buClr>
          <a:schemeClr val="accent2"/>
        </a:buClr>
        <a:buChar char="•"/>
        <a:defRPr sz="2000" b="1">
          <a:solidFill>
            <a:schemeClr val="tx1"/>
          </a:solidFill>
          <a:latin typeface="+mn-lt"/>
          <a:cs typeface="+mn-cs"/>
        </a:defRPr>
      </a:lvl8pPr>
      <a:lvl9pPr marL="3886200" indent="-228600" algn="l" rtl="0" fontAlgn="base">
        <a:spcBef>
          <a:spcPct val="20000"/>
        </a:spcBef>
        <a:spcAft>
          <a:spcPct val="0"/>
        </a:spcAft>
        <a:buClr>
          <a:schemeClr val="accent2"/>
        </a:buClr>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81000" y="381000"/>
            <a:ext cx="8610600" cy="1676400"/>
          </a:xfrm>
        </p:spPr>
        <p:txBody>
          <a:bodyPr/>
          <a:lstStyle/>
          <a:p>
            <a:pPr algn="ctr" eaLnBrk="1" hangingPunct="1">
              <a:defRPr/>
            </a:pPr>
            <a:r>
              <a:rPr lang="en-US" sz="4000" dirty="0" smtClean="0"/>
              <a:t>Code of Conduct for Journal Editors</a:t>
            </a:r>
          </a:p>
        </p:txBody>
      </p:sp>
      <p:sp>
        <p:nvSpPr>
          <p:cNvPr id="3075" name="Rectangle 3"/>
          <p:cNvSpPr>
            <a:spLocks noGrp="1" noChangeArrowheads="1"/>
          </p:cNvSpPr>
          <p:nvPr>
            <p:ph type="body" idx="1"/>
          </p:nvPr>
        </p:nvSpPr>
        <p:spPr>
          <a:xfrm>
            <a:off x="762000" y="2362200"/>
            <a:ext cx="4191000" cy="3124200"/>
          </a:xfrm>
        </p:spPr>
        <p:txBody>
          <a:bodyPr/>
          <a:lstStyle/>
          <a:p>
            <a:pPr algn="ctr" eaLnBrk="1" hangingPunct="1">
              <a:lnSpc>
                <a:spcPct val="80000"/>
              </a:lnSpc>
              <a:buFont typeface="Wingdings" pitchFamily="2" charset="2"/>
              <a:buNone/>
            </a:pPr>
            <a:endParaRPr lang="en-US" sz="2000" b="0" dirty="0" smtClean="0">
              <a:latin typeface="Times New Roman" pitchFamily="18" charset="0"/>
            </a:endParaRPr>
          </a:p>
          <a:p>
            <a:pPr algn="ctr" eaLnBrk="1" hangingPunct="1">
              <a:lnSpc>
                <a:spcPct val="80000"/>
              </a:lnSpc>
              <a:buFont typeface="Wingdings" pitchFamily="2" charset="2"/>
              <a:buNone/>
            </a:pPr>
            <a:r>
              <a:rPr lang="en-US" sz="2000" b="0" dirty="0" err="1" smtClean="0">
                <a:latin typeface="Times New Roman" pitchFamily="18" charset="0"/>
              </a:rPr>
              <a:t>Behrooz</a:t>
            </a:r>
            <a:r>
              <a:rPr lang="en-US" sz="2000" b="0" dirty="0" smtClean="0">
                <a:latin typeface="Times New Roman" pitchFamily="18" charset="0"/>
              </a:rPr>
              <a:t> </a:t>
            </a:r>
            <a:r>
              <a:rPr lang="en-US" sz="2000" b="0" dirty="0" err="1" smtClean="0">
                <a:latin typeface="Times New Roman" pitchFamily="18" charset="0"/>
              </a:rPr>
              <a:t>Astaneh</a:t>
            </a:r>
            <a:r>
              <a:rPr lang="en-US" sz="2000" b="0" dirty="0" smtClean="0">
                <a:latin typeface="Times New Roman" pitchFamily="18" charset="0"/>
              </a:rPr>
              <a:t> MD</a:t>
            </a:r>
          </a:p>
          <a:p>
            <a:pPr algn="ctr" eaLnBrk="1" hangingPunct="1">
              <a:lnSpc>
                <a:spcPct val="80000"/>
              </a:lnSpc>
              <a:buFont typeface="Wingdings" pitchFamily="2" charset="2"/>
              <a:buNone/>
            </a:pPr>
            <a:endParaRPr lang="en-US" sz="2000" b="0" dirty="0" smtClean="0">
              <a:latin typeface="Times New Roman" pitchFamily="18" charset="0"/>
            </a:endParaRPr>
          </a:p>
          <a:p>
            <a:pPr algn="ctr" eaLnBrk="1" hangingPunct="1">
              <a:lnSpc>
                <a:spcPct val="80000"/>
              </a:lnSpc>
              <a:buFont typeface="Wingdings" pitchFamily="2" charset="2"/>
              <a:buNone/>
            </a:pPr>
            <a:r>
              <a:rPr lang="en-US" sz="2000" dirty="0" smtClean="0"/>
              <a:t>	</a:t>
            </a:r>
          </a:p>
          <a:p>
            <a:pPr algn="ctr" eaLnBrk="1" hangingPunct="1">
              <a:lnSpc>
                <a:spcPct val="80000"/>
              </a:lnSpc>
              <a:buFont typeface="Wingdings" pitchFamily="2" charset="2"/>
              <a:buNone/>
            </a:pPr>
            <a:r>
              <a:rPr lang="en-US" sz="2000" b="0" dirty="0" smtClean="0">
                <a:solidFill>
                  <a:srgbClr val="FFFF00"/>
                </a:solidFill>
                <a:latin typeface="Times New Roman" pitchFamily="18" charset="0"/>
              </a:rPr>
              <a:t>Founder and </a:t>
            </a:r>
            <a:r>
              <a:rPr lang="en-US" sz="2000" b="0" dirty="0" smtClean="0">
                <a:solidFill>
                  <a:srgbClr val="FFFF00"/>
                </a:solidFill>
                <a:latin typeface="Times New Roman" pitchFamily="18" charset="0"/>
              </a:rPr>
              <a:t>Head,</a:t>
            </a:r>
            <a:r>
              <a:rPr lang="en-US" sz="2000" b="0" dirty="0" smtClean="0">
                <a:latin typeface="Times New Roman" pitchFamily="18" charset="0"/>
              </a:rPr>
              <a:t> </a:t>
            </a:r>
            <a:r>
              <a:rPr lang="en-US" sz="2000" b="0" dirty="0" smtClean="0">
                <a:latin typeface="Times New Roman" pitchFamily="18" charset="0"/>
              </a:rPr>
              <a:t>Medical Journalism Department, Shiraz University of Medical Sciences, Shiraz, Iran</a:t>
            </a:r>
          </a:p>
          <a:p>
            <a:pPr algn="ctr" eaLnBrk="1" hangingPunct="1">
              <a:lnSpc>
                <a:spcPct val="80000"/>
              </a:lnSpc>
              <a:buNone/>
            </a:pPr>
            <a:r>
              <a:rPr lang="en-US" sz="2000" b="0" dirty="0" smtClean="0">
                <a:solidFill>
                  <a:srgbClr val="FFFF00"/>
                </a:solidFill>
                <a:latin typeface="Times New Roman" pitchFamily="18" charset="0"/>
              </a:rPr>
              <a:t>Vice President, </a:t>
            </a:r>
            <a:r>
              <a:rPr lang="en-US" sz="2000" b="0" dirty="0" err="1" smtClean="0">
                <a:latin typeface="Times New Roman" pitchFamily="18" charset="0"/>
              </a:rPr>
              <a:t>EMAME</a:t>
            </a:r>
            <a:endParaRPr lang="en-US" sz="2000" b="0" dirty="0" smtClean="0">
              <a:latin typeface="Times New Roman" pitchFamily="18" charset="0"/>
            </a:endParaRPr>
          </a:p>
          <a:p>
            <a:pPr algn="ctr" eaLnBrk="1" hangingPunct="1">
              <a:lnSpc>
                <a:spcPct val="80000"/>
              </a:lnSpc>
              <a:buNone/>
            </a:pPr>
            <a:r>
              <a:rPr lang="en-US" sz="2000" b="0" dirty="0" smtClean="0">
                <a:solidFill>
                  <a:srgbClr val="FFFF00"/>
                </a:solidFill>
                <a:latin typeface="Times New Roman" pitchFamily="18" charset="0"/>
              </a:rPr>
              <a:t>Vice President, </a:t>
            </a:r>
            <a:r>
              <a:rPr lang="en-US" sz="2000" b="0" dirty="0" smtClean="0">
                <a:latin typeface="Times New Roman" pitchFamily="18" charset="0"/>
              </a:rPr>
              <a:t>Iranian Society of Medical Editors</a:t>
            </a:r>
          </a:p>
          <a:p>
            <a:pPr algn="ctr" eaLnBrk="1" hangingPunct="1">
              <a:lnSpc>
                <a:spcPct val="80000"/>
              </a:lnSpc>
              <a:buFont typeface="Wingdings" pitchFamily="2" charset="2"/>
              <a:buNone/>
            </a:pPr>
            <a:r>
              <a:rPr lang="en-US" sz="2000" b="0" dirty="0" smtClean="0">
                <a:solidFill>
                  <a:srgbClr val="FFFF00"/>
                </a:solidFill>
                <a:latin typeface="Times New Roman" pitchFamily="18" charset="0"/>
              </a:rPr>
              <a:t>Editor-in-Chief,</a:t>
            </a:r>
            <a:r>
              <a:rPr lang="en-US" sz="2000" b="0" dirty="0" smtClean="0">
                <a:latin typeface="Times New Roman" pitchFamily="18" charset="0"/>
              </a:rPr>
              <a:t> </a:t>
            </a:r>
            <a:r>
              <a:rPr lang="en-US" sz="2000" b="0" dirty="0" smtClean="0">
                <a:latin typeface="Times New Roman" pitchFamily="18" charset="0"/>
              </a:rPr>
              <a:t>Iranian Journal of Medical Sciences</a:t>
            </a:r>
          </a:p>
          <a:p>
            <a:pPr algn="ctr" eaLnBrk="1" hangingPunct="1">
              <a:lnSpc>
                <a:spcPct val="80000"/>
              </a:lnSpc>
              <a:buFont typeface="Wingdings" pitchFamily="2" charset="2"/>
              <a:buNone/>
            </a:pPr>
            <a:endParaRPr lang="en-US" sz="2000" b="0" dirty="0" smtClean="0">
              <a:latin typeface="Times New Roman" pitchFamily="18" charset="0"/>
            </a:endParaRPr>
          </a:p>
          <a:p>
            <a:pPr algn="ctr" eaLnBrk="1" hangingPunct="1">
              <a:lnSpc>
                <a:spcPct val="80000"/>
              </a:lnSpc>
              <a:buFont typeface="Wingdings" pitchFamily="2" charset="2"/>
              <a:buNone/>
            </a:pPr>
            <a:endParaRPr lang="en-US" sz="2000" b="0" dirty="0" smtClean="0">
              <a:latin typeface="Times New Roman" pitchFamily="18" charset="0"/>
            </a:endParaRPr>
          </a:p>
        </p:txBody>
      </p:sp>
      <p:sp>
        <p:nvSpPr>
          <p:cNvPr id="4" name="Rectangle 3"/>
          <p:cNvSpPr txBox="1">
            <a:spLocks noChangeArrowheads="1"/>
          </p:cNvSpPr>
          <p:nvPr/>
        </p:nvSpPr>
        <p:spPr bwMode="auto">
          <a:xfrm>
            <a:off x="4922520" y="2385060"/>
            <a:ext cx="4191000" cy="3124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cs typeface="+mn-cs"/>
              </a:defRPr>
            </a:lvl5pPr>
            <a:lvl6pPr marL="2514600" indent="-228600" algn="l" rtl="0" fontAlgn="base">
              <a:spcBef>
                <a:spcPct val="20000"/>
              </a:spcBef>
              <a:spcAft>
                <a:spcPct val="0"/>
              </a:spcAft>
              <a:buClr>
                <a:schemeClr val="accent2"/>
              </a:buClr>
              <a:buChar char="•"/>
              <a:defRPr sz="2000" b="1">
                <a:solidFill>
                  <a:schemeClr val="tx1"/>
                </a:solidFill>
                <a:latin typeface="+mn-lt"/>
                <a:cs typeface="+mn-cs"/>
              </a:defRPr>
            </a:lvl6pPr>
            <a:lvl7pPr marL="2971800" indent="-228600" algn="l" rtl="0" fontAlgn="base">
              <a:spcBef>
                <a:spcPct val="20000"/>
              </a:spcBef>
              <a:spcAft>
                <a:spcPct val="0"/>
              </a:spcAft>
              <a:buClr>
                <a:schemeClr val="accent2"/>
              </a:buClr>
              <a:buChar char="•"/>
              <a:defRPr sz="2000" b="1">
                <a:solidFill>
                  <a:schemeClr val="tx1"/>
                </a:solidFill>
                <a:latin typeface="+mn-lt"/>
                <a:cs typeface="+mn-cs"/>
              </a:defRPr>
            </a:lvl7pPr>
            <a:lvl8pPr marL="3429000" indent="-228600" algn="l" rtl="0" fontAlgn="base">
              <a:spcBef>
                <a:spcPct val="20000"/>
              </a:spcBef>
              <a:spcAft>
                <a:spcPct val="0"/>
              </a:spcAft>
              <a:buClr>
                <a:schemeClr val="accent2"/>
              </a:buClr>
              <a:buChar char="•"/>
              <a:defRPr sz="2000" b="1">
                <a:solidFill>
                  <a:schemeClr val="tx1"/>
                </a:solidFill>
                <a:latin typeface="+mn-lt"/>
                <a:cs typeface="+mn-cs"/>
              </a:defRPr>
            </a:lvl8pPr>
            <a:lvl9pPr marL="3886200" indent="-228600" algn="l" rtl="0" fontAlgn="base">
              <a:spcBef>
                <a:spcPct val="20000"/>
              </a:spcBef>
              <a:spcAft>
                <a:spcPct val="0"/>
              </a:spcAft>
              <a:buClr>
                <a:schemeClr val="accent2"/>
              </a:buClr>
              <a:buChar char="•"/>
              <a:defRPr sz="2000" b="1">
                <a:solidFill>
                  <a:schemeClr val="tx1"/>
                </a:solidFill>
                <a:latin typeface="+mn-lt"/>
                <a:cs typeface="+mn-cs"/>
              </a:defRPr>
            </a:lvl9pPr>
          </a:lstStyle>
          <a:p>
            <a:pPr algn="ctr" eaLnBrk="1" hangingPunct="1">
              <a:lnSpc>
                <a:spcPct val="80000"/>
              </a:lnSpc>
              <a:buFont typeface="Wingdings" pitchFamily="2" charset="2"/>
              <a:buNone/>
            </a:pPr>
            <a:endParaRPr kumimoji="0" lang="en-US" sz="2000" b="0" kern="0" dirty="0" smtClean="0">
              <a:latin typeface="Times New Roman" pitchFamily="18" charset="0"/>
            </a:endParaRPr>
          </a:p>
          <a:p>
            <a:pPr algn="ctr" eaLnBrk="1" hangingPunct="1">
              <a:lnSpc>
                <a:spcPct val="80000"/>
              </a:lnSpc>
              <a:buFont typeface="Wingdings" pitchFamily="2" charset="2"/>
              <a:buNone/>
            </a:pPr>
            <a:r>
              <a:rPr kumimoji="0" lang="en-US" sz="2000" b="0" kern="0" dirty="0" smtClean="0">
                <a:latin typeface="Times New Roman" pitchFamily="18" charset="0"/>
              </a:rPr>
              <a:t>Sarah </a:t>
            </a:r>
            <a:r>
              <a:rPr kumimoji="0" lang="en-US" sz="2000" b="0" kern="0" dirty="0" err="1" smtClean="0">
                <a:latin typeface="Times New Roman" pitchFamily="18" charset="0"/>
              </a:rPr>
              <a:t>Masoumi</a:t>
            </a:r>
            <a:r>
              <a:rPr kumimoji="0" lang="en-US" sz="2000" b="0" kern="0" dirty="0" smtClean="0">
                <a:latin typeface="Times New Roman" pitchFamily="18" charset="0"/>
              </a:rPr>
              <a:t> MA</a:t>
            </a:r>
          </a:p>
          <a:p>
            <a:pPr algn="ctr" eaLnBrk="1" hangingPunct="1">
              <a:lnSpc>
                <a:spcPct val="80000"/>
              </a:lnSpc>
              <a:buFont typeface="Wingdings" pitchFamily="2" charset="2"/>
              <a:buNone/>
            </a:pPr>
            <a:endParaRPr kumimoji="0" lang="en-US" sz="2000" b="0" kern="0" dirty="0" smtClean="0">
              <a:latin typeface="Times New Roman" pitchFamily="18" charset="0"/>
            </a:endParaRPr>
          </a:p>
          <a:p>
            <a:pPr algn="ctr" eaLnBrk="1" hangingPunct="1">
              <a:lnSpc>
                <a:spcPct val="80000"/>
              </a:lnSpc>
              <a:buFont typeface="Wingdings" pitchFamily="2" charset="2"/>
              <a:buNone/>
            </a:pPr>
            <a:r>
              <a:rPr kumimoji="0" lang="en-US" sz="2000" kern="0" dirty="0" smtClean="0"/>
              <a:t>	</a:t>
            </a:r>
          </a:p>
          <a:p>
            <a:pPr algn="ctr" eaLnBrk="1" hangingPunct="1">
              <a:lnSpc>
                <a:spcPct val="80000"/>
              </a:lnSpc>
              <a:buFont typeface="Wingdings" pitchFamily="2" charset="2"/>
              <a:buNone/>
            </a:pPr>
            <a:r>
              <a:rPr kumimoji="0" lang="en-US" sz="2000" b="0" kern="0" dirty="0" smtClean="0">
                <a:solidFill>
                  <a:srgbClr val="FFFF00"/>
                </a:solidFill>
                <a:latin typeface="Times New Roman" pitchFamily="18" charset="0"/>
              </a:rPr>
              <a:t>Managing Editor</a:t>
            </a:r>
          </a:p>
          <a:p>
            <a:pPr algn="ctr" eaLnBrk="1" hangingPunct="1">
              <a:lnSpc>
                <a:spcPct val="80000"/>
              </a:lnSpc>
              <a:buFont typeface="Wingdings" pitchFamily="2" charset="2"/>
              <a:buNone/>
            </a:pPr>
            <a:r>
              <a:rPr kumimoji="0" lang="en-US" sz="2000" b="0" kern="0" dirty="0" smtClean="0">
                <a:latin typeface="Times New Roman" pitchFamily="18" charset="0"/>
              </a:rPr>
              <a:t>Iranian Journal of Medical Sciences</a:t>
            </a:r>
          </a:p>
          <a:p>
            <a:pPr algn="ctr" eaLnBrk="1" hangingPunct="1">
              <a:lnSpc>
                <a:spcPct val="80000"/>
              </a:lnSpc>
              <a:buFont typeface="Wingdings" pitchFamily="2" charset="2"/>
              <a:buNone/>
            </a:pPr>
            <a:r>
              <a:rPr kumimoji="0" lang="en-US" sz="2000" b="0" kern="0" dirty="0" smtClean="0">
                <a:latin typeface="Times New Roman" pitchFamily="18" charset="0"/>
              </a:rPr>
              <a:t>Shiraz University of Medical Sciences</a:t>
            </a:r>
          </a:p>
          <a:p>
            <a:pPr algn="ctr" eaLnBrk="1" hangingPunct="1">
              <a:lnSpc>
                <a:spcPct val="80000"/>
              </a:lnSpc>
              <a:buFont typeface="Wingdings" pitchFamily="2" charset="2"/>
              <a:buNone/>
            </a:pPr>
            <a:endParaRPr kumimoji="0" lang="en-US" sz="2000" b="0" kern="0" dirty="0" smtClean="0">
              <a:latin typeface="Times New Roman" pitchFamily="18" charset="0"/>
            </a:endParaRPr>
          </a:p>
          <a:p>
            <a:pPr algn="ctr" eaLnBrk="1" hangingPunct="1">
              <a:lnSpc>
                <a:spcPct val="80000"/>
              </a:lnSpc>
              <a:buFont typeface="Wingdings" pitchFamily="2" charset="2"/>
              <a:buNone/>
            </a:pPr>
            <a:endParaRPr kumimoji="0" lang="en-US" sz="2000" b="0" kern="0" dirty="0" smtClean="0">
              <a:latin typeface="Times New Roman" pitchFamily="18" charset="0"/>
            </a:endParaRPr>
          </a:p>
        </p:txBody>
      </p:sp>
    </p:spTree>
  </p:cSld>
  <p:clrMapOvr>
    <a:masterClrMapping/>
  </p:clrMapOvr>
  <p:transition spd="med"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610600" cy="4114800"/>
          </a:xfrm>
        </p:spPr>
        <p:txBody>
          <a:bodyPr/>
          <a:lstStyle/>
          <a:p>
            <a:r>
              <a:rPr lang="en-US" dirty="0" smtClean="0"/>
              <a:t>7- Editorial and peer review processes</a:t>
            </a:r>
          </a:p>
          <a:p>
            <a:r>
              <a:rPr lang="en-US" dirty="0" smtClean="0"/>
              <a:t>Editors should strive to ensure that peer review is fair, unbiased, and timely, and the confidentiality of the material submitted to their journal is remained during review</a:t>
            </a:r>
            <a:endParaRPr lang="en-US" dirty="0"/>
          </a:p>
        </p:txBody>
      </p:sp>
    </p:spTree>
  </p:cSld>
  <p:clrMapOvr>
    <a:masterClrMapping/>
  </p:clrMapOvr>
  <p:transition spd="med"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304800" y="1981200"/>
            <a:ext cx="8610600" cy="4114800"/>
          </a:xfrm>
        </p:spPr>
        <p:txBody>
          <a:bodyPr/>
          <a:lstStyle/>
          <a:p>
            <a:r>
              <a:rPr lang="en-US" dirty="0" smtClean="0"/>
              <a:t>8- Quality assurance </a:t>
            </a:r>
          </a:p>
          <a:p>
            <a:pPr>
              <a:buNone/>
            </a:pPr>
            <a:r>
              <a:rPr lang="en-US" dirty="0" smtClean="0"/>
              <a:t>	Editors should take all reasonable steps to ensure the quality of the material they publish, </a:t>
            </a:r>
            <a:r>
              <a:rPr lang="en-US" dirty="0" err="1" smtClean="0"/>
              <a:t>recognising</a:t>
            </a:r>
            <a:r>
              <a:rPr lang="en-US" dirty="0" smtClean="0"/>
              <a:t> that journals and sections within journals will have different aims and standards. </a:t>
            </a:r>
            <a:endParaRPr lang="en-US" dirty="0"/>
          </a:p>
        </p:txBody>
      </p:sp>
    </p:spTree>
  </p:cSld>
  <p:clrMapOvr>
    <a:masterClrMapping/>
  </p:clrMapOvr>
  <p:transition spd="med"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763000" cy="4572000"/>
          </a:xfrm>
        </p:spPr>
        <p:txBody>
          <a:bodyPr/>
          <a:lstStyle/>
          <a:p>
            <a:r>
              <a:rPr lang="en-US" dirty="0" smtClean="0"/>
              <a:t>9- Protecting individual data </a:t>
            </a:r>
          </a:p>
          <a:p>
            <a:r>
              <a:rPr lang="en-US" dirty="0" smtClean="0"/>
              <a:t>Editors should always protect the confidentiality of individual information obtained in the course of research or professional interactions. It is therefore almost always necessary to obtain written informed consent for publication from people who might </a:t>
            </a:r>
            <a:r>
              <a:rPr lang="en-US" dirty="0" err="1" smtClean="0"/>
              <a:t>recognise</a:t>
            </a:r>
            <a:r>
              <a:rPr lang="en-US" dirty="0" smtClean="0"/>
              <a:t> themselves or be identified by others </a:t>
            </a:r>
            <a:endParaRPr lang="en-US" dirty="0"/>
          </a:p>
        </p:txBody>
      </p:sp>
    </p:spTree>
  </p:cSld>
  <p:clrMapOvr>
    <a:masterClrMapping/>
  </p:clrMapOvr>
  <p:transition spd="med"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676400"/>
            <a:ext cx="8763000" cy="4800600"/>
          </a:xfrm>
        </p:spPr>
        <p:txBody>
          <a:bodyPr/>
          <a:lstStyle/>
          <a:p>
            <a:r>
              <a:rPr lang="en-US" dirty="0" smtClean="0"/>
              <a:t>10- Encouraging ethical research  </a:t>
            </a:r>
          </a:p>
          <a:p>
            <a:r>
              <a:rPr lang="en-US" dirty="0" smtClean="0"/>
              <a:t>Editors should </a:t>
            </a:r>
            <a:r>
              <a:rPr lang="en-US" dirty="0" err="1" smtClean="0"/>
              <a:t>endeavour</a:t>
            </a:r>
            <a:r>
              <a:rPr lang="en-US" dirty="0" smtClean="0"/>
              <a:t> to ensure that research they publish was carried out according to the relevant internationally accepted guidelines (e.g. the Declaration of Helsinki) and should seek assurances that all research has been approved by an appropriate body (e.g. research ethics committee, institutional review board) </a:t>
            </a:r>
            <a:endParaRPr lang="en-US" dirty="0"/>
          </a:p>
        </p:txBody>
      </p:sp>
    </p:spTree>
  </p:cSld>
  <p:clrMapOvr>
    <a:masterClrMapping/>
  </p:clrMapOvr>
  <p:transition spd="med"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915400" cy="4648200"/>
          </a:xfrm>
        </p:spPr>
        <p:txBody>
          <a:bodyPr/>
          <a:lstStyle/>
          <a:p>
            <a:r>
              <a:rPr lang="en-US" dirty="0" smtClean="0"/>
              <a:t>11- Dealing with possible misconduct</a:t>
            </a:r>
          </a:p>
          <a:p>
            <a:r>
              <a:rPr lang="en-US" dirty="0" smtClean="0"/>
              <a:t>Editors have a duty to act if they suspect misconduct or if an allegation of misconduct is brought to them in both published and unpublished papers </a:t>
            </a:r>
          </a:p>
          <a:p>
            <a:r>
              <a:rPr lang="en-US" dirty="0" smtClean="0"/>
              <a:t>They should not simply reject papers. They are ethically obliged to pursue alleged cases and should follow the COPE flowcharts where applicable.  </a:t>
            </a:r>
            <a:endParaRPr lang="en-US" dirty="0"/>
          </a:p>
        </p:txBody>
      </p:sp>
    </p:spTree>
  </p:cSld>
  <p:clrMapOvr>
    <a:masterClrMapping/>
  </p:clrMapOvr>
  <p:transition spd="med"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304800" y="1981200"/>
            <a:ext cx="8153400" cy="4114800"/>
          </a:xfrm>
        </p:spPr>
        <p:txBody>
          <a:bodyPr/>
          <a:lstStyle/>
          <a:p>
            <a:r>
              <a:rPr lang="en-US" dirty="0" smtClean="0"/>
              <a:t>12- Ensuring the integrity of the academic record </a:t>
            </a:r>
          </a:p>
          <a:p>
            <a:r>
              <a:rPr lang="en-US" dirty="0" smtClean="0"/>
              <a:t>Errors, inaccurate or misleading statements must be corrected promptly and with due prominence. </a:t>
            </a:r>
          </a:p>
          <a:p>
            <a:r>
              <a:rPr lang="en-US" dirty="0" smtClean="0"/>
              <a:t>Editors should follow the COPE guidelines on retractions </a:t>
            </a:r>
            <a:endParaRPr lang="en-US" dirty="0"/>
          </a:p>
        </p:txBody>
      </p:sp>
    </p:spTree>
  </p:cSld>
  <p:clrMapOvr>
    <a:masterClrMapping/>
  </p:clrMapOvr>
  <p:transition spd="med"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229600" cy="4114800"/>
          </a:xfrm>
        </p:spPr>
        <p:txBody>
          <a:bodyPr/>
          <a:lstStyle/>
          <a:p>
            <a:r>
              <a:rPr lang="en-US" dirty="0" smtClean="0"/>
              <a:t>13- Intellectual property </a:t>
            </a:r>
          </a:p>
          <a:p>
            <a:r>
              <a:rPr lang="en-US" dirty="0" smtClean="0"/>
              <a:t>Editors should be alert to intellectual property issues and work with their publisher to handle potential breaches of intellectual property laws and conventions </a:t>
            </a:r>
            <a:endParaRPr lang="en-US" dirty="0"/>
          </a:p>
        </p:txBody>
      </p:sp>
    </p:spTree>
  </p:cSld>
  <p:clrMapOvr>
    <a:masterClrMapping/>
  </p:clrMapOvr>
  <p:transition spd="med"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152400" y="1905000"/>
            <a:ext cx="8305800" cy="4495800"/>
          </a:xfrm>
        </p:spPr>
        <p:txBody>
          <a:bodyPr/>
          <a:lstStyle/>
          <a:p>
            <a:r>
              <a:rPr lang="en-US" dirty="0" smtClean="0"/>
              <a:t>14-Encouraging debate </a:t>
            </a:r>
          </a:p>
          <a:p>
            <a:r>
              <a:rPr lang="en-US" dirty="0" smtClean="0"/>
              <a:t>Editors should encourage and be willing to consider criticisms of work published in their journal while authors of </a:t>
            </a:r>
            <a:r>
              <a:rPr lang="en-US" dirty="0" err="1" smtClean="0"/>
              <a:t>criticised</a:t>
            </a:r>
            <a:r>
              <a:rPr lang="en-US" dirty="0" smtClean="0"/>
              <a:t> material should be given the opportunity to respond. </a:t>
            </a:r>
          </a:p>
          <a:p>
            <a:r>
              <a:rPr lang="en-US" dirty="0" smtClean="0"/>
              <a:t>Studies reporting negative results should not be excluded </a:t>
            </a:r>
            <a:endParaRPr lang="en-US" dirty="0"/>
          </a:p>
        </p:txBody>
      </p:sp>
    </p:spTree>
  </p:cSld>
  <p:clrMapOvr>
    <a:masterClrMapping/>
  </p:clrMapOvr>
  <p:transition spd="med"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686800" cy="4419600"/>
          </a:xfrm>
        </p:spPr>
        <p:txBody>
          <a:bodyPr/>
          <a:lstStyle/>
          <a:p>
            <a:r>
              <a:rPr lang="en-US" dirty="0" smtClean="0"/>
              <a:t>15- Complaints </a:t>
            </a:r>
          </a:p>
          <a:p>
            <a:r>
              <a:rPr lang="en-US" dirty="0" smtClean="0"/>
              <a:t>Editors should respond promptly to complaints and should ensure there is a way for dissatisfied complainants to take complaints further. This mechanism should be made clear in the journal</a:t>
            </a:r>
          </a:p>
          <a:p>
            <a:r>
              <a:rPr lang="en-US" dirty="0" smtClean="0"/>
              <a:t>Editors should follow the procedure set out in the COPE flowchart on complaints </a:t>
            </a:r>
            <a:endParaRPr lang="en-US" dirty="0"/>
          </a:p>
        </p:txBody>
      </p:sp>
    </p:spTree>
  </p:cSld>
  <p:clrMapOvr>
    <a:masterClrMapping/>
  </p:clrMapOvr>
  <p:transition spd="med"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686800" cy="4648200"/>
          </a:xfrm>
        </p:spPr>
        <p:txBody>
          <a:bodyPr/>
          <a:lstStyle/>
          <a:p>
            <a:r>
              <a:rPr lang="en-US" dirty="0" smtClean="0"/>
              <a:t>16- Commercial considerations </a:t>
            </a:r>
          </a:p>
          <a:p>
            <a:r>
              <a:rPr lang="en-US" dirty="0" smtClean="0"/>
              <a:t>Journals should have policies and systems in place to ensure that commercial considerations do not affect editorial decisions</a:t>
            </a:r>
          </a:p>
          <a:p>
            <a:r>
              <a:rPr lang="en-US" dirty="0" smtClean="0"/>
              <a:t>Editors should have declared policies on advertising and on processes for publishing sponsored supplements </a:t>
            </a:r>
            <a:endParaRPr lang="en-US" dirty="0"/>
          </a:p>
        </p:txBody>
      </p:sp>
    </p:spTree>
  </p:cSld>
  <p:clrMapOvr>
    <a:masterClrMapping/>
  </p:clrMapOvr>
  <p:transition spd="med"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534400" cy="1143000"/>
          </a:xfrm>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304800" y="1981200"/>
            <a:ext cx="8534400" cy="4114800"/>
          </a:xfrm>
        </p:spPr>
        <p:txBody>
          <a:bodyPr/>
          <a:lstStyle/>
          <a:p>
            <a:r>
              <a:rPr lang="en-US" dirty="0" smtClean="0"/>
              <a:t>It is designed to provide a set of minimum standards to which all COPE members are expected to adhere </a:t>
            </a:r>
          </a:p>
          <a:p>
            <a:r>
              <a:rPr lang="en-US" dirty="0" smtClean="0"/>
              <a:t> “The Best Practice Guidelines” have been developed in response to requests from editors for guidance about a wide range of increasingly complex ethical issues </a:t>
            </a:r>
            <a:endParaRPr lang="en-US" dirty="0"/>
          </a:p>
        </p:txBody>
      </p:sp>
    </p:spTree>
  </p:cSld>
  <p:clrMapOvr>
    <a:masterClrMapping/>
  </p:clrMapOvr>
  <p:transition spd="med"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752600"/>
            <a:ext cx="8686800" cy="4876800"/>
          </a:xfrm>
        </p:spPr>
        <p:txBody>
          <a:bodyPr/>
          <a:lstStyle/>
          <a:p>
            <a:r>
              <a:rPr lang="en-US" dirty="0" smtClean="0"/>
              <a:t>17- Conflicts of interest </a:t>
            </a:r>
          </a:p>
          <a:p>
            <a:r>
              <a:rPr lang="en-US" dirty="0" smtClean="0"/>
              <a:t>Editors should have systems for managing their own conflicts of interest as well as those of their staff, authors, reviewers and editorial board members. </a:t>
            </a:r>
          </a:p>
          <a:p>
            <a:r>
              <a:rPr lang="en-US" dirty="0" smtClean="0"/>
              <a:t>Journals should have a declared process for handling submissions from the editors, employees or members of the editorial board to ensure unbiased review </a:t>
            </a:r>
            <a:endParaRPr lang="en-US" dirty="0"/>
          </a:p>
        </p:txBody>
      </p:sp>
    </p:spTree>
  </p:cSld>
  <p:clrMapOvr>
    <a:masterClrMapping/>
  </p:clrMapOvr>
  <p:transition spd="med"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152400" y="1981200"/>
            <a:ext cx="8305800" cy="4114800"/>
          </a:xfrm>
        </p:spPr>
        <p:txBody>
          <a:bodyPr/>
          <a:lstStyle/>
          <a:p>
            <a:r>
              <a:rPr lang="en-US" dirty="0" smtClean="0"/>
              <a:t>COPE expects all members to adhere to the Code of Conduct for Journal Editors but realizes that editors may not be able to implement all the Best Practice recommendations </a:t>
            </a:r>
            <a:endParaRPr lang="en-US" dirty="0"/>
          </a:p>
        </p:txBody>
      </p:sp>
    </p:spTree>
  </p:cSld>
  <p:clrMapOvr>
    <a:masterClrMapping/>
  </p:clrMapOvr>
  <p:transition spd="med"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600200"/>
            <a:ext cx="8763000" cy="5257800"/>
          </a:xfrm>
        </p:spPr>
        <p:txBody>
          <a:bodyPr/>
          <a:lstStyle/>
          <a:p>
            <a:r>
              <a:rPr lang="en-US" dirty="0" smtClean="0"/>
              <a:t>There are 17 items as the minimum that any journal editor should adhere:</a:t>
            </a:r>
          </a:p>
          <a:p>
            <a:r>
              <a:rPr lang="en-US" dirty="0" smtClean="0"/>
              <a:t>1-  General duties and responsibilities of editors</a:t>
            </a:r>
          </a:p>
          <a:p>
            <a:r>
              <a:rPr lang="en-US" sz="2800" dirty="0" smtClean="0"/>
              <a:t>Editors should be accountable for everything published in their journals so they should strive to meet the needs of readers and authors and to constantly improve their journal</a:t>
            </a:r>
          </a:p>
          <a:p>
            <a:r>
              <a:rPr lang="en-US" sz="2800" dirty="0" smtClean="0"/>
              <a:t>They have processes in place to assure the quality of the material they publish  </a:t>
            </a:r>
            <a:endParaRPr lang="en-US" sz="2800" dirty="0"/>
          </a:p>
        </p:txBody>
      </p:sp>
    </p:spTree>
  </p:cSld>
  <p:clrMapOvr>
    <a:masterClrMapping/>
  </p:clrMapOvr>
  <p:transition spd="med"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686800" cy="4419600"/>
          </a:xfrm>
        </p:spPr>
        <p:txBody>
          <a:bodyPr/>
          <a:lstStyle/>
          <a:p>
            <a:r>
              <a:rPr lang="en-US" dirty="0" smtClean="0"/>
              <a:t>2- Relations with readers </a:t>
            </a:r>
          </a:p>
          <a:p>
            <a:r>
              <a:rPr lang="en-US" dirty="0" smtClean="0"/>
              <a:t>Readers should be informed about who has funded research and whether the funders had any role in the research and its publication  </a:t>
            </a:r>
            <a:endParaRPr lang="en-US" dirty="0"/>
          </a:p>
        </p:txBody>
      </p:sp>
    </p:spTree>
  </p:cSld>
  <p:clrMapOvr>
    <a:masterClrMapping/>
  </p:clrMapOvr>
  <p:transition spd="med"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981200"/>
            <a:ext cx="8229600" cy="4114800"/>
          </a:xfrm>
        </p:spPr>
        <p:txBody>
          <a:bodyPr/>
          <a:lstStyle/>
          <a:p>
            <a:r>
              <a:rPr lang="en-US" dirty="0" smtClean="0"/>
              <a:t>3- Relations with authors </a:t>
            </a:r>
          </a:p>
          <a:p>
            <a:r>
              <a:rPr lang="en-US" dirty="0" smtClean="0"/>
              <a:t>Editors’ decisions to accept or reject a paper for publication should be based on the paper’s importance, originality, clarity, and the study’s validity and its relevance to the remit of the journal. </a:t>
            </a:r>
            <a:endParaRPr lang="en-US" dirty="0"/>
          </a:p>
        </p:txBody>
      </p:sp>
    </p:spTree>
  </p:cSld>
  <p:clrMapOvr>
    <a:masterClrMapping/>
  </p:clrMapOvr>
  <p:transition spd="med"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228600" y="1524000"/>
            <a:ext cx="8686800" cy="5105400"/>
          </a:xfrm>
        </p:spPr>
        <p:txBody>
          <a:bodyPr/>
          <a:lstStyle/>
          <a:p>
            <a:r>
              <a:rPr lang="en-US" dirty="0" smtClean="0"/>
              <a:t>4- Relations with reviewers </a:t>
            </a:r>
          </a:p>
          <a:p>
            <a:r>
              <a:rPr lang="en-US" dirty="0" smtClean="0"/>
              <a:t>Editors should provide guidance to reviewers on everything that is expected of them including the need to confidentiality. </a:t>
            </a:r>
          </a:p>
          <a:p>
            <a:r>
              <a:rPr lang="en-US" dirty="0" smtClean="0"/>
              <a:t>Editors should require reviewers to disclose any potential competing interests and have systems to ensure that their identities are protected unless the review system is an open system  </a:t>
            </a:r>
            <a:endParaRPr lang="en-US" dirty="0"/>
          </a:p>
        </p:txBody>
      </p:sp>
    </p:spTree>
  </p:cSld>
  <p:clrMapOvr>
    <a:masterClrMapping/>
  </p:clrMapOvr>
  <p:transition spd="med"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304800" y="1981200"/>
            <a:ext cx="8534400" cy="4419600"/>
          </a:xfrm>
        </p:spPr>
        <p:txBody>
          <a:bodyPr/>
          <a:lstStyle/>
          <a:p>
            <a:r>
              <a:rPr lang="en-US" dirty="0" smtClean="0"/>
              <a:t>5- Relations with editorial board members </a:t>
            </a:r>
          </a:p>
          <a:p>
            <a:r>
              <a:rPr lang="en-US" dirty="0" smtClean="0"/>
              <a:t>Editors should provide new editorial board members with guidelines on everything that is expected of them and should keep existing members updated on new policies and developments. </a:t>
            </a:r>
            <a:endParaRPr lang="en-US" dirty="0"/>
          </a:p>
        </p:txBody>
      </p:sp>
    </p:spTree>
  </p:cSld>
  <p:clrMapOvr>
    <a:masterClrMapping/>
  </p:clrMapOvr>
  <p:transition spd="med"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Code of Conduct for Journal Editors</a:t>
            </a:r>
            <a:endParaRPr lang="en-US" sz="4000" dirty="0"/>
          </a:p>
        </p:txBody>
      </p:sp>
      <p:sp>
        <p:nvSpPr>
          <p:cNvPr id="3" name="Content Placeholder 2"/>
          <p:cNvSpPr>
            <a:spLocks noGrp="1"/>
          </p:cNvSpPr>
          <p:nvPr>
            <p:ph idx="1"/>
          </p:nvPr>
        </p:nvSpPr>
        <p:spPr>
          <a:xfrm>
            <a:off x="381000" y="1981200"/>
            <a:ext cx="8077200" cy="4114800"/>
          </a:xfrm>
        </p:spPr>
        <p:txBody>
          <a:bodyPr/>
          <a:lstStyle/>
          <a:p>
            <a:r>
              <a:rPr lang="en-US" dirty="0" smtClean="0"/>
              <a:t>6-Relations with journal owners and publishers </a:t>
            </a:r>
          </a:p>
          <a:p>
            <a:r>
              <a:rPr lang="en-US" dirty="0" smtClean="0"/>
              <a:t>should be based firmly on the principle of editorial independence </a:t>
            </a:r>
          </a:p>
          <a:p>
            <a:r>
              <a:rPr lang="en-US" dirty="0" smtClean="0"/>
              <a:t>Editors should make decisions on which articles to publish based on quality and suitability for the journal </a:t>
            </a:r>
            <a:endParaRPr lang="en-US" dirty="0"/>
          </a:p>
        </p:txBody>
      </p:sp>
    </p:spTree>
  </p:cSld>
  <p:clrMapOvr>
    <a:masterClrMapping/>
  </p:clrMapOvr>
  <p:transition spd="med" advClick="0"/>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ar-SA"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ar-SA"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Modern Medical Journalism</Template>
  <TotalTime>9803</TotalTime>
  <Words>876</Words>
  <Application>Microsoft Office PowerPoint</Application>
  <PresentationFormat>On-screen Show (4:3)</PresentationFormat>
  <Paragraphs>82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Project Overview</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lpstr>Code of Conduct for Journal Editors</vt:lpstr>
    </vt:vector>
  </TitlesOfParts>
  <Company>R.P.H`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Medical Journalism</dc:title>
  <dc:creator>Apadana</dc:creator>
  <cp:lastModifiedBy>masoumis3</cp:lastModifiedBy>
  <cp:revision>163</cp:revision>
  <dcterms:created xsi:type="dcterms:W3CDTF">2007-06-30T09:30:01Z</dcterms:created>
  <dcterms:modified xsi:type="dcterms:W3CDTF">2016-12-21T05:27:56Z</dcterms:modified>
</cp:coreProperties>
</file>