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2"/>
  </p:notesMasterIdLst>
  <p:sldIdLst>
    <p:sldId id="256" r:id="rId2"/>
    <p:sldId id="309" r:id="rId3"/>
    <p:sldId id="329" r:id="rId4"/>
    <p:sldId id="330" r:id="rId5"/>
    <p:sldId id="257" r:id="rId6"/>
    <p:sldId id="295" r:id="rId7"/>
    <p:sldId id="258" r:id="rId8"/>
    <p:sldId id="259" r:id="rId9"/>
    <p:sldId id="261" r:id="rId10"/>
    <p:sldId id="262" r:id="rId11"/>
    <p:sldId id="296" r:id="rId12"/>
    <p:sldId id="263" r:id="rId13"/>
    <p:sldId id="264" r:id="rId14"/>
    <p:sldId id="297" r:id="rId15"/>
    <p:sldId id="265" r:id="rId16"/>
    <p:sldId id="298" r:id="rId17"/>
    <p:sldId id="266" r:id="rId18"/>
    <p:sldId id="267" r:id="rId19"/>
    <p:sldId id="268" r:id="rId20"/>
    <p:sldId id="269" r:id="rId21"/>
    <p:sldId id="299" r:id="rId22"/>
    <p:sldId id="270" r:id="rId23"/>
    <p:sldId id="272" r:id="rId24"/>
    <p:sldId id="273" r:id="rId25"/>
    <p:sldId id="300" r:id="rId26"/>
    <p:sldId id="274" r:id="rId27"/>
    <p:sldId id="307" r:id="rId28"/>
    <p:sldId id="293" r:id="rId29"/>
    <p:sldId id="303" r:id="rId30"/>
    <p:sldId id="324" r:id="rId31"/>
    <p:sldId id="325" r:id="rId32"/>
    <p:sldId id="326" r:id="rId33"/>
    <p:sldId id="327" r:id="rId34"/>
    <p:sldId id="315" r:id="rId35"/>
    <p:sldId id="308" r:id="rId36"/>
    <p:sldId id="316" r:id="rId37"/>
    <p:sldId id="317" r:id="rId38"/>
    <p:sldId id="319" r:id="rId39"/>
    <p:sldId id="328" r:id="rId40"/>
    <p:sldId id="32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60"/>
  </p:normalViewPr>
  <p:slideViewPr>
    <p:cSldViewPr>
      <p:cViewPr>
        <p:scale>
          <a:sx n="60" d="100"/>
          <a:sy n="60" d="100"/>
        </p:scale>
        <p:origin x="-210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81738-1F21-46A5-92FF-71776FF1FF1C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411C2-BDF4-4D30-9481-D9F627A69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2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411C2-BDF4-4D30-9481-D9F627A697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0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C407-DB56-49DE-BB69-3FBF84CA757F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178D-8A8F-4715-9536-A1075E89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C407-DB56-49DE-BB69-3FBF84CA757F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178D-8A8F-4715-9536-A1075E89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C407-DB56-49DE-BB69-3FBF84CA757F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178D-8A8F-4715-9536-A1075E89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C407-DB56-49DE-BB69-3FBF84CA757F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178D-8A8F-4715-9536-A1075E89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C407-DB56-49DE-BB69-3FBF84CA757F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178D-8A8F-4715-9536-A1075E89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C407-DB56-49DE-BB69-3FBF84CA757F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178D-8A8F-4715-9536-A1075E89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C407-DB56-49DE-BB69-3FBF84CA757F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178D-8A8F-4715-9536-A1075E89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C407-DB56-49DE-BB69-3FBF84CA757F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178D-8A8F-4715-9536-A1075E89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C407-DB56-49DE-BB69-3FBF84CA757F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178D-8A8F-4715-9536-A1075E89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C407-DB56-49DE-BB69-3FBF84CA757F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178D-8A8F-4715-9536-A1075E89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C407-DB56-49DE-BB69-3FBF84CA757F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9178D-8A8F-4715-9536-A1075E8927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4C407-DB56-49DE-BB69-3FBF84CA757F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9178D-8A8F-4715-9536-A1075E892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psychotherapy.psychiatryonline.org/author/Lock,+James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5379" y="685800"/>
            <a:ext cx="7406640" cy="762000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/>
              <a:t>تغذیه و اختلال خوردن</a:t>
            </a:r>
            <a:endParaRPr lang="en-US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599" y="2982218"/>
            <a:ext cx="5410199" cy="30622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399" y="1676400"/>
            <a:ext cx="76276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200" b="1" dirty="0" smtClean="0">
                <a:solidFill>
                  <a:prstClr val="white"/>
                </a:solidFill>
                <a:ea typeface="+mj-ea"/>
                <a:cs typeface="B Nazanin" panose="00000400000000000000" pitchFamily="2" charset="-78"/>
              </a:rPr>
              <a:t>امین رفیعی پور</a:t>
            </a:r>
          </a:p>
          <a:p>
            <a:pPr algn="ctr" rtl="1"/>
            <a:r>
              <a:rPr lang="fa-IR" sz="3200" b="1" dirty="0" smtClean="0">
                <a:solidFill>
                  <a:prstClr val="white"/>
                </a:solidFill>
                <a:ea typeface="+mj-ea"/>
                <a:cs typeface="B Nazanin" panose="00000400000000000000" pitchFamily="2" charset="-78"/>
              </a:rPr>
              <a:t>پزشک – متخصص روانشناسی سلامت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010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b="1" dirty="0" smtClean="0">
                <a:cs typeface="B Nazanin" panose="00000400000000000000" pitchFamily="2" charset="-78"/>
              </a:rPr>
              <a:t>ملاک های اختلال بی اشتهایی عصبی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44652"/>
            <a:ext cx="8763000" cy="5791200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دو تغییر قابل توجه در اولین </a:t>
            </a:r>
            <a:r>
              <a:rPr lang="fa-IR" sz="3200" b="1" dirty="0" smtClean="0">
                <a:cs typeface="B Nazanin" panose="00000400000000000000" pitchFamily="2" charset="-78"/>
              </a:rPr>
              <a:t>معیار بی </a:t>
            </a:r>
            <a:r>
              <a:rPr lang="fa-IR" sz="3200" b="1" dirty="0" smtClean="0">
                <a:cs typeface="B Nazanin" panose="00000400000000000000" pitchFamily="2" charset="-78"/>
              </a:rPr>
              <a:t>اشتهایی عصبی در </a:t>
            </a:r>
            <a:r>
              <a:rPr lang="en-US" sz="2800" b="1" dirty="0" smtClean="0">
                <a:cs typeface="B Nazanin" panose="00000400000000000000" pitchFamily="2" charset="-78"/>
              </a:rPr>
              <a:t>DSM-5</a:t>
            </a:r>
            <a:r>
              <a:rPr lang="fa-IR" sz="3200" b="1" dirty="0" smtClean="0">
                <a:cs typeface="B Nazanin" panose="00000400000000000000" pitchFamily="2" charset="-78"/>
              </a:rPr>
              <a:t> وجود دارد:</a:t>
            </a:r>
          </a:p>
          <a:p>
            <a:pPr algn="r" rtl="1">
              <a:buFontTx/>
              <a:buChar char="-"/>
            </a:pPr>
            <a:r>
              <a:rPr lang="fa-IR" sz="3200" b="1" dirty="0" smtClean="0">
                <a:cs typeface="B Nazanin" panose="00000400000000000000" pitchFamily="2" charset="-78"/>
              </a:rPr>
              <a:t>آنچه در </a:t>
            </a:r>
            <a:r>
              <a:rPr lang="en-US" sz="2800" b="1" dirty="0" smtClean="0">
                <a:cs typeface="B Nazanin" panose="00000400000000000000" pitchFamily="2" charset="-78"/>
              </a:rPr>
              <a:t>DSM-IV-TR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« عدم </a:t>
            </a:r>
            <a:r>
              <a:rPr lang="fa-IR" sz="3200" b="1" dirty="0" smtClean="0">
                <a:cs typeface="B Nazanin" panose="00000400000000000000" pitchFamily="2" charset="-78"/>
              </a:rPr>
              <a:t>رعایت حفظ </a:t>
            </a:r>
            <a:r>
              <a:rPr lang="fa-IR" sz="3200" b="1" dirty="0" smtClean="0">
                <a:cs typeface="B Nazanin" panose="00000400000000000000" pitchFamily="2" charset="-78"/>
              </a:rPr>
              <a:t>وزن بدن » تعریف شده است در </a:t>
            </a:r>
            <a:r>
              <a:rPr lang="en-US" sz="2800" b="1" dirty="0" smtClean="0">
                <a:cs typeface="B Nazanin" panose="00000400000000000000" pitchFamily="2" charset="-78"/>
              </a:rPr>
              <a:t>DSM-5</a:t>
            </a:r>
            <a:r>
              <a:rPr lang="fa-IR" sz="3200" b="1" dirty="0" smtClean="0">
                <a:cs typeface="B Nazanin" panose="00000400000000000000" pitchFamily="2" charset="-78"/>
              </a:rPr>
              <a:t> به عنوان « محدودیت مصرف انرژی نسبت به </a:t>
            </a:r>
            <a:r>
              <a:rPr lang="fa-IR" sz="3200" b="1" dirty="0" smtClean="0">
                <a:cs typeface="B Nazanin" panose="00000400000000000000" pitchFamily="2" charset="-78"/>
              </a:rPr>
              <a:t>نیاز بدن» </a:t>
            </a:r>
            <a:r>
              <a:rPr lang="fa-IR" sz="3200" b="1" dirty="0" smtClean="0">
                <a:cs typeface="B Nazanin" panose="00000400000000000000" pitchFamily="2" charset="-78"/>
              </a:rPr>
              <a:t>تعریف شده است.</a:t>
            </a:r>
          </a:p>
          <a:p>
            <a:pPr algn="r" rtl="1">
              <a:buFontTx/>
              <a:buChar char="-"/>
            </a:pPr>
            <a:r>
              <a:rPr lang="fa-IR" sz="3200" b="1" dirty="0" smtClean="0">
                <a:cs typeface="B Nazanin" panose="00000400000000000000" pitchFamily="2" charset="-78"/>
              </a:rPr>
              <a:t>حذف کلمه « امتناع » که </a:t>
            </a:r>
            <a:r>
              <a:rPr lang="fa-IR" sz="3200" b="1" dirty="0" smtClean="0">
                <a:cs typeface="B Nazanin" panose="00000400000000000000" pitchFamily="2" charset="-78"/>
              </a:rPr>
              <a:t>دارای بار </a:t>
            </a:r>
            <a:r>
              <a:rPr lang="fa-IR" sz="3200" b="1" dirty="0" smtClean="0">
                <a:cs typeface="B Nazanin" panose="00000400000000000000" pitchFamily="2" charset="-78"/>
              </a:rPr>
              <a:t>منفی </a:t>
            </a:r>
            <a:r>
              <a:rPr lang="fa-IR" sz="3200" b="1" dirty="0" smtClean="0">
                <a:cs typeface="B Nazanin" panose="00000400000000000000" pitchFamily="2" charset="-78"/>
              </a:rPr>
              <a:t>است، منجر به </a:t>
            </a:r>
            <a:r>
              <a:rPr lang="fa-IR" sz="3200" b="1" dirty="0" smtClean="0">
                <a:cs typeface="B Nazanin" panose="00000400000000000000" pitchFamily="2" charset="-78"/>
              </a:rPr>
              <a:t>شکل گیری ملاک </a:t>
            </a:r>
            <a:r>
              <a:rPr lang="fa-IR" sz="3200" b="1" dirty="0" smtClean="0">
                <a:cs typeface="B Nazanin" panose="00000400000000000000" pitchFamily="2" charset="-78"/>
              </a:rPr>
              <a:t>های </a:t>
            </a:r>
            <a:r>
              <a:rPr lang="fa-IR" sz="3200" b="1" dirty="0" smtClean="0">
                <a:cs typeface="B Nazanin" panose="00000400000000000000" pitchFamily="2" charset="-78"/>
              </a:rPr>
              <a:t>خنثی تر می </a:t>
            </a:r>
            <a:r>
              <a:rPr lang="fa-IR" sz="3200" b="1" dirty="0" smtClean="0">
                <a:cs typeface="B Nazanin" panose="00000400000000000000" pitchFamily="2" charset="-78"/>
              </a:rPr>
              <a:t>گردد.</a:t>
            </a:r>
            <a:endParaRPr lang="en-US" sz="3200" b="1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472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763000" cy="6553200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en-US" sz="2800" b="1" dirty="0" smtClean="0">
                <a:cs typeface="B Nazanin" panose="00000400000000000000" pitchFamily="2" charset="-78"/>
              </a:rPr>
              <a:t>DSM-5</a:t>
            </a:r>
            <a:r>
              <a:rPr lang="fa-IR" sz="3200" b="1" dirty="0" smtClean="0">
                <a:cs typeface="B Nazanin" panose="00000400000000000000" pitchFamily="2" charset="-78"/>
              </a:rPr>
              <a:t> به طور خاص بر </a:t>
            </a:r>
            <a:r>
              <a:rPr lang="fa-IR" sz="3200" b="1" dirty="0" smtClean="0">
                <a:cs typeface="B Nazanin" panose="00000400000000000000" pitchFamily="2" charset="-78"/>
              </a:rPr>
              <a:t>مولفه اصلی رفتار </a:t>
            </a:r>
            <a:r>
              <a:rPr lang="en-US" sz="2800" b="1" dirty="0" smtClean="0">
                <a:cs typeface="B Nazanin" panose="00000400000000000000" pitchFamily="2" charset="-78"/>
              </a:rPr>
              <a:t>AN</a:t>
            </a:r>
            <a:r>
              <a:rPr lang="fa-IR" sz="3200" b="1" dirty="0" smtClean="0">
                <a:cs typeface="B Nazanin" panose="00000400000000000000" pitchFamily="2" charset="-78"/>
              </a:rPr>
              <a:t> </a:t>
            </a:r>
          </a:p>
          <a:p>
            <a:pPr marL="0" indent="0"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( محدودیت </a:t>
            </a:r>
            <a:r>
              <a:rPr lang="fa-IR" sz="3200" b="1" dirty="0" smtClean="0">
                <a:cs typeface="B Nazanin" panose="00000400000000000000" pitchFamily="2" charset="-78"/>
              </a:rPr>
              <a:t>مصرف غذا </a:t>
            </a:r>
            <a:r>
              <a:rPr lang="fa-IR" sz="3200" b="1" dirty="0" smtClean="0">
                <a:cs typeface="B Nazanin" panose="00000400000000000000" pitchFamily="2" charset="-78"/>
              </a:rPr>
              <a:t>) تمرکز می کند، نه بر روی نتایج این رفتار ( وزن بدن ).</a:t>
            </a:r>
            <a:endParaRPr lang="fa-IR" sz="32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3200" b="1" dirty="0" smtClean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دومین تغییر اساسی این است که دستور العمل خاصی که در نسخه قبلی به عنوان « کمتر از حداقل وزن طبیعی بدن » برای مثال کمتر از 85 درصد مطرح شده است در نسخه فعلی مشاهده نمی شود.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83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610600" cy="63246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ملاک های جدید طبقه </a:t>
            </a:r>
            <a:r>
              <a:rPr lang="fa-IR" sz="3200" b="1" dirty="0" smtClean="0">
                <a:cs typeface="B Nazanin" panose="00000400000000000000" pitchFamily="2" charset="-78"/>
              </a:rPr>
              <a:t>بندی</a:t>
            </a:r>
            <a:r>
              <a:rPr lang="fa-IR" sz="3200" b="1" dirty="0">
                <a:solidFill>
                  <a:prstClr val="white"/>
                </a:solidFill>
                <a:cs typeface="B Nazanin" panose="00000400000000000000" pitchFamily="2" charset="-78"/>
              </a:rPr>
              <a:t> در تعیین اینکه آیا یک فرد </a:t>
            </a:r>
            <a:r>
              <a:rPr lang="fa-IR" sz="3200" b="1" dirty="0" smtClean="0">
                <a:solidFill>
                  <a:prstClr val="white"/>
                </a:solidFill>
                <a:cs typeface="B Nazanin" panose="00000400000000000000" pitchFamily="2" charset="-78"/>
              </a:rPr>
              <a:t>«از </a:t>
            </a:r>
            <a:r>
              <a:rPr lang="fa-IR" sz="3200" b="1" dirty="0">
                <a:solidFill>
                  <a:prstClr val="white"/>
                </a:solidFill>
                <a:cs typeface="B Nazanin" panose="00000400000000000000" pitchFamily="2" charset="-78"/>
              </a:rPr>
              <a:t>حداقل وزن طبیعی بدن » خود کمتر </a:t>
            </a:r>
            <a:r>
              <a:rPr lang="fa-IR" sz="3200" b="1" dirty="0" smtClean="0">
                <a:solidFill>
                  <a:prstClr val="white"/>
                </a:solidFill>
                <a:cs typeface="B Nazanin" panose="00000400000000000000" pitchFamily="2" charset="-78"/>
              </a:rPr>
              <a:t>است یا نه</a:t>
            </a:r>
            <a:r>
              <a:rPr lang="fa-IR" sz="3200" b="1" dirty="0" smtClean="0">
                <a:cs typeface="B Nazanin" panose="00000400000000000000" pitchFamily="2" charset="-78"/>
              </a:rPr>
              <a:t> بیشتر به </a:t>
            </a:r>
            <a:r>
              <a:rPr lang="fa-IR" sz="3200" b="1" dirty="0" smtClean="0">
                <a:cs typeface="B Nazanin" panose="00000400000000000000" pitchFamily="2" charset="-78"/>
              </a:rPr>
              <a:t>بررسی نقش عواملی مانند سن، جنس، وضعیت رشدی </a:t>
            </a:r>
            <a:r>
              <a:rPr lang="fa-IR" sz="3200" b="1" dirty="0" smtClean="0">
                <a:cs typeface="B Nazanin" panose="00000400000000000000" pitchFamily="2" charset="-78"/>
              </a:rPr>
              <a:t>می </a:t>
            </a:r>
            <a:r>
              <a:rPr lang="fa-IR" sz="3200" b="1" dirty="0" smtClean="0">
                <a:cs typeface="B Nazanin" panose="00000400000000000000" pitchFamily="2" charset="-78"/>
              </a:rPr>
              <a:t>پردازند.</a:t>
            </a:r>
          </a:p>
          <a:p>
            <a:pPr marL="0" indent="0" algn="r" rtl="1">
              <a:buNone/>
            </a:pPr>
            <a:endParaRPr lang="fa-IR" sz="3200" b="1" dirty="0" smtClean="0">
              <a:cs typeface="B Nazanin" panose="00000400000000000000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>
                <a:cs typeface="B Nazanin" panose="00000400000000000000" pitchFamily="2" charset="-78"/>
              </a:rPr>
              <a:t>این تغییر خاص بسیار مهم است، زیرا با وجود اینکه در 85 درصد </a:t>
            </a:r>
            <a:r>
              <a:rPr lang="fa-IR" sz="3200" b="1" dirty="0" smtClean="0">
                <a:cs typeface="B Nazanin" panose="00000400000000000000" pitchFamily="2" charset="-78"/>
              </a:rPr>
              <a:t>موارد </a:t>
            </a:r>
            <a:r>
              <a:rPr lang="en-US" sz="2400" b="1" dirty="0" smtClean="0">
                <a:cs typeface="B Nazanin" panose="00000400000000000000" pitchFamily="2" charset="-78"/>
              </a:rPr>
              <a:t>DSM-IVTR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  <a:r>
              <a:rPr lang="en-US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>
                <a:cs typeface="B Nazanin" panose="00000400000000000000" pitchFamily="2" charset="-78"/>
              </a:rPr>
              <a:t>به عنوان یک راهنما درنظر گرفته شده است، </a:t>
            </a:r>
            <a:r>
              <a:rPr lang="fa-IR" sz="3200" b="1" dirty="0" smtClean="0">
                <a:cs typeface="B Nazanin" panose="00000400000000000000" pitchFamily="2" charset="-78"/>
              </a:rPr>
              <a:t>اضافه شدن این ملاکها باز </a:t>
            </a:r>
            <a:r>
              <a:rPr lang="fa-IR" sz="3200" b="1" dirty="0">
                <a:cs typeface="B Nazanin" panose="00000400000000000000" pitchFamily="2" charset="-78"/>
              </a:rPr>
              <a:t>پرداخت بیمه </a:t>
            </a:r>
            <a:r>
              <a:rPr lang="fa-IR" sz="3200" b="1" dirty="0" smtClean="0">
                <a:cs typeface="B Nazanin" panose="00000400000000000000" pitchFamily="2" charset="-78"/>
              </a:rPr>
              <a:t>را بهتر تضمین می کند.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306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7772400" cy="4343400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در نسخه قبلی ملاک دوم تشخیص </a:t>
            </a:r>
            <a:r>
              <a:rPr lang="fa-IR" sz="2400" b="1" dirty="0" smtClean="0">
                <a:cs typeface="B Nazanin" panose="00000400000000000000" pitchFamily="2" charset="-78"/>
              </a:rPr>
              <a:t>A</a:t>
            </a:r>
            <a:r>
              <a:rPr lang="en-US" sz="2400" b="1" dirty="0" smtClean="0">
                <a:cs typeface="B Nazanin" panose="00000400000000000000" pitchFamily="2" charset="-78"/>
              </a:rPr>
              <a:t>N</a:t>
            </a:r>
            <a:r>
              <a:rPr lang="fa-IR" sz="3200" b="1" dirty="0" smtClean="0">
                <a:cs typeface="B Nazanin" panose="00000400000000000000" pitchFamily="2" charset="-78"/>
              </a:rPr>
              <a:t> شامل تنها علایم شناختی « ترس شدید از افزایش وزن یا چاق شدن » بود.</a:t>
            </a:r>
          </a:p>
          <a:p>
            <a:pPr marL="0" indent="0" algn="r" rtl="1">
              <a:buNone/>
            </a:pPr>
            <a:endParaRPr lang="fa-IR" sz="3200" b="1" dirty="0" smtClean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در نسخه فعلی همان ملاک همراه با یک مولفه رفتاری ظاهر می شود.</a:t>
            </a:r>
            <a:endParaRPr lang="en-US" sz="3200" b="1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88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610600" cy="5334000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به عبارت دیگر، با توجه به </a:t>
            </a:r>
            <a:r>
              <a:rPr lang="en-US" sz="2400" b="1" dirty="0" smtClean="0">
                <a:cs typeface="B Nazanin" panose="00000400000000000000" pitchFamily="2" charset="-78"/>
              </a:rPr>
              <a:t>DSM-5</a:t>
            </a:r>
            <a:r>
              <a:rPr lang="fa-IR" sz="3200" b="1" dirty="0" smtClean="0">
                <a:cs typeface="B Nazanin" panose="00000400000000000000" pitchFamily="2" charset="-78"/>
              </a:rPr>
              <a:t> فردی که در « </a:t>
            </a:r>
            <a:r>
              <a:rPr lang="fa-IR" sz="3200" b="1" dirty="0" smtClean="0">
                <a:cs typeface="B Nazanin" panose="00000400000000000000" pitchFamily="2" charset="-78"/>
              </a:rPr>
              <a:t>دائما درگیر رفتاری است که مخل افزایش </a:t>
            </a:r>
            <a:r>
              <a:rPr lang="fa-IR" sz="3200" b="1" dirty="0" smtClean="0">
                <a:cs typeface="B Nazanin" panose="00000400000000000000" pitchFamily="2" charset="-78"/>
              </a:rPr>
              <a:t>وزن </a:t>
            </a:r>
            <a:r>
              <a:rPr lang="fa-IR" sz="3200" b="1" dirty="0" smtClean="0">
                <a:cs typeface="B Nazanin" panose="00000400000000000000" pitchFamily="2" charset="-78"/>
              </a:rPr>
              <a:t>است» </a:t>
            </a:r>
            <a:r>
              <a:rPr lang="fa-IR" sz="3200" b="1" dirty="0" smtClean="0">
                <a:cs typeface="B Nazanin" panose="00000400000000000000" pitchFamily="2" charset="-78"/>
              </a:rPr>
              <a:t>حتی اگر به صورت مشخص نسبت به افزایش وزن خود اضطراب نداشته باشد؛ اکنون می تواند ملاک دوم را برآورده سازد.</a:t>
            </a:r>
          </a:p>
          <a:p>
            <a:pPr marL="0" indent="0" algn="r" rtl="1">
              <a:buNone/>
            </a:pPr>
            <a:endParaRPr lang="fa-IR" sz="3200" b="1" dirty="0" smtClean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این تغییر </a:t>
            </a:r>
            <a:r>
              <a:rPr lang="fa-IR" sz="3200" b="1" dirty="0" smtClean="0">
                <a:cs typeface="B Nazanin" panose="00000400000000000000" pitchFamily="2" charset="-78"/>
              </a:rPr>
              <a:t>بخصوص در مورد </a:t>
            </a:r>
            <a:r>
              <a:rPr lang="fa-IR" sz="3200" b="1" dirty="0" smtClean="0">
                <a:cs typeface="B Nazanin" panose="00000400000000000000" pitchFamily="2" charset="-78"/>
              </a:rPr>
              <a:t>کودکان </a:t>
            </a:r>
            <a:r>
              <a:rPr lang="fa-IR" sz="3200" b="1" dirty="0" smtClean="0">
                <a:cs typeface="B Nazanin" panose="00000400000000000000" pitchFamily="2" charset="-78"/>
              </a:rPr>
              <a:t>با تشخیص </a:t>
            </a:r>
            <a:r>
              <a:rPr lang="en-US" sz="2400" b="1" dirty="0" smtClean="0">
                <a:cs typeface="B Nazanin" panose="00000400000000000000" pitchFamily="2" charset="-78"/>
              </a:rPr>
              <a:t>AN</a:t>
            </a:r>
            <a:r>
              <a:rPr lang="fa-IR" sz="2400" b="1" dirty="0" smtClean="0">
                <a:cs typeface="B Nazanin" panose="00000400000000000000" pitchFamily="2" charset="-78"/>
              </a:rPr>
              <a:t> که</a:t>
            </a:r>
            <a:r>
              <a:rPr lang="fa-IR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از نظر رشدی هنوز توانایی شناختی لازم را برای داشتن یا بیان </a:t>
            </a:r>
            <a:r>
              <a:rPr lang="fa-IR" sz="3200" b="1" dirty="0" smtClean="0">
                <a:cs typeface="B Nazanin" panose="00000400000000000000" pitchFamily="2" charset="-78"/>
              </a:rPr>
              <a:t>اینگونه ترس و اضطرابها را ندارند اهمیت دارد.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760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76488" cy="6324600"/>
          </a:xfrm>
        </p:spPr>
        <p:txBody>
          <a:bodyPr>
            <a:normAutofit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ملاک سوم در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DSM-5</a:t>
            </a: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به جز یک تمایز قابل توجه بسیار شبیه نسخه قبلی است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DSM-5</a:t>
            </a:r>
            <a:r>
              <a:rPr lang="en-US" sz="2400" b="1" dirty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، عبارت </a:t>
            </a:r>
            <a:r>
              <a:rPr lang="ar-SA" sz="32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«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فقدان مداوم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بازارزیابی و شناخت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"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جایگزین "انکار" در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توصیف دیدگاه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فرد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مورد خطرات وضعیت کم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وزن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یش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شده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مانند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تغییر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ملاک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اول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نتیجه این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اصلاح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نیز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بیشتر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جهت کاهش ارزش واژه انکار و جایگزینی آن با مفهومی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خنثی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(انکار دارای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بار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منفی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است).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1701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400288" cy="4724400"/>
          </a:xfrm>
        </p:spPr>
        <p:txBody>
          <a:bodyPr>
            <a:normAutofit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</a:t>
            </a:r>
            <a:r>
              <a:rPr lang="fa-IR" sz="3200" dirty="0" smtClean="0">
                <a:ea typeface="Calibri" panose="020F0502020204030204" pitchFamily="34" charset="0"/>
                <a:cs typeface="B Lotus" pitchFamily="2" charset="-78"/>
              </a:rPr>
              <a:t>لاک به دست آمده </a:t>
            </a:r>
            <a:r>
              <a:rPr lang="fa-IR" sz="3200" dirty="0" smtClean="0">
                <a:ea typeface="Calibri" panose="020F0502020204030204" pitchFamily="34" charset="0"/>
                <a:cs typeface="B Lotus" pitchFamily="2" charset="-78"/>
              </a:rPr>
              <a:t>با تمرکز بر روی </a:t>
            </a:r>
            <a:r>
              <a:rPr lang="fa-IR" sz="3200" dirty="0" smtClean="0">
                <a:ea typeface="Calibri" panose="020F0502020204030204" pitchFamily="34" charset="0"/>
                <a:cs typeface="B Lotus" pitchFamily="2" charset="-78"/>
              </a:rPr>
              <a:t>ناتوانایی شناختی </a:t>
            </a:r>
            <a:r>
              <a:rPr lang="fa-IR" sz="3200" dirty="0" smtClean="0">
                <a:ea typeface="Calibri" panose="020F0502020204030204" pitchFamily="34" charset="0"/>
                <a:cs typeface="B Lotus" pitchFamily="2" charset="-78"/>
              </a:rPr>
              <a:t>فرد بیمار در شناسایی خطرهای </a:t>
            </a:r>
            <a:r>
              <a:rPr lang="fa-IR" sz="3200" dirty="0" smtClean="0">
                <a:ea typeface="Calibri" panose="020F0502020204030204" pitchFamily="34" charset="0"/>
                <a:cs typeface="B Lotus" pitchFamily="2" charset="-78"/>
              </a:rPr>
              <a:t>بالقوه وضعیت </a:t>
            </a:r>
            <a:r>
              <a:rPr lang="fa-IR" sz="3200" dirty="0" smtClean="0">
                <a:ea typeface="Calibri" panose="020F0502020204030204" pitchFamily="34" charset="0"/>
                <a:cs typeface="B Lotus" pitchFamily="2" charset="-78"/>
              </a:rPr>
              <a:t>خود به جای انکار </a:t>
            </a:r>
            <a:r>
              <a:rPr lang="fa-IR" sz="3200" dirty="0" smtClean="0">
                <a:ea typeface="Calibri" panose="020F0502020204030204" pitchFamily="34" charset="0"/>
                <a:cs typeface="B Lotus" pitchFamily="2" charset="-78"/>
              </a:rPr>
              <a:t>آگاهانه </a:t>
            </a:r>
            <a:r>
              <a:rPr lang="fa-IR" sz="3200" dirty="0" smtClean="0">
                <a:ea typeface="Calibri" panose="020F0502020204030204" pitchFamily="34" charset="0"/>
                <a:cs typeface="B Lotus" pitchFamily="2" charset="-78"/>
              </a:rPr>
              <a:t>حقیقت، دقیقتر عمل می کند.</a:t>
            </a:r>
            <a:endParaRPr lang="fa-IR" sz="3200" dirty="0" smtClean="0">
              <a:ea typeface="Calibri" panose="020F0502020204030204" pitchFamily="34" charset="0"/>
              <a:cs typeface="B Lotus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a-IR" sz="3200" dirty="0">
              <a:ea typeface="Calibri" panose="020F0502020204030204" pitchFamily="34" charset="0"/>
              <a:cs typeface="B Lotus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fa-IR" sz="3200" dirty="0" smtClean="0">
              <a:ea typeface="Calibri" panose="020F0502020204030204" pitchFamily="34" charset="0"/>
              <a:cs typeface="B Lotus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3200" dirty="0" smtClean="0">
                <a:cs typeface="B Lotus" pitchFamily="2" charset="-78"/>
              </a:rPr>
              <a:t>گرچه این تغییرات </a:t>
            </a:r>
            <a:r>
              <a:rPr lang="fa-IR" sz="3200" dirty="0" smtClean="0">
                <a:cs typeface="B Lotus" pitchFamily="2" charset="-78"/>
              </a:rPr>
              <a:t>ممکن </a:t>
            </a:r>
            <a:r>
              <a:rPr lang="fa-IR" sz="3200" dirty="0" smtClean="0">
                <a:cs typeface="B Lotus" pitchFamily="2" charset="-78"/>
              </a:rPr>
              <a:t>است </a:t>
            </a:r>
            <a:r>
              <a:rPr lang="fa-IR" sz="3200" dirty="0" smtClean="0">
                <a:cs typeface="B Lotus" pitchFamily="2" charset="-78"/>
              </a:rPr>
              <a:t>کوچک و سطحی به </a:t>
            </a:r>
            <a:r>
              <a:rPr lang="fa-IR" sz="3200" dirty="0" smtClean="0">
                <a:cs typeface="B Lotus" pitchFamily="2" charset="-78"/>
              </a:rPr>
              <a:t>نظر </a:t>
            </a:r>
            <a:r>
              <a:rPr lang="fa-IR" sz="3200" dirty="0" smtClean="0">
                <a:cs typeface="B Lotus" pitchFamily="2" charset="-78"/>
              </a:rPr>
              <a:t>برسند</a:t>
            </a:r>
            <a:r>
              <a:rPr lang="fa-IR" sz="3200" dirty="0" smtClean="0">
                <a:cs typeface="B Lotus" pitchFamily="2" charset="-78"/>
              </a:rPr>
              <a:t>؛ اما نتیجه آن </a:t>
            </a:r>
            <a:r>
              <a:rPr lang="fa-IR" sz="3200" dirty="0" smtClean="0">
                <a:cs typeface="B Lotus" pitchFamily="2" charset="-78"/>
              </a:rPr>
              <a:t>شکل گیری یک </a:t>
            </a:r>
            <a:r>
              <a:rPr lang="fa-IR" sz="3200" dirty="0" smtClean="0">
                <a:cs typeface="B Lotus" pitchFamily="2" charset="-78"/>
              </a:rPr>
              <a:t>سری ملاک هایی است که کمتر دارای مفهوم « </a:t>
            </a:r>
            <a:r>
              <a:rPr lang="fa-IR" sz="3200" dirty="0" smtClean="0">
                <a:cs typeface="B Lotus" pitchFamily="2" charset="-78"/>
              </a:rPr>
              <a:t>انگ و منفی» </a:t>
            </a:r>
            <a:r>
              <a:rPr lang="fa-IR" sz="3200" dirty="0" smtClean="0">
                <a:cs typeface="B Lotus" pitchFamily="2" charset="-78"/>
              </a:rPr>
              <a:t>هستند.</a:t>
            </a:r>
            <a:endParaRPr lang="en-US" sz="3200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663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476488" cy="4343400"/>
          </a:xfrm>
        </p:spPr>
        <p:txBody>
          <a:bodyPr>
            <a:noAutofit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ملاک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چهارم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AN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(آمنوره</a:t>
            </a:r>
            <a:r>
              <a:rPr lang="ar-SA" sz="3200" b="1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طور کامل از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DSM-5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حذف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شد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 است.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بنابراین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اکنون تنها </a:t>
            </a:r>
            <a:r>
              <a:rPr lang="ar-SA" sz="32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سه </a:t>
            </a:r>
            <a:r>
              <a:rPr lang="ar-SA" sz="3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</a:t>
            </a:r>
            <a:r>
              <a:rPr lang="fa-IR" sz="3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لاک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برای تشخیص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AN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وجود دارد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حذف آمنوره به این ترتیب منجر به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بروز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مجموعه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 از ملاک های فراگیر می شود که نشان دهنده اهداف اعلام شده توسط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APA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برای اجتناب از طبقه بندی های تشخیصی "بیش از حد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محدود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"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 که در گذشته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منجر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افزایش میزان تشخیص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EDNOS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می شده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82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610600" cy="50292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معیارهای</a:t>
            </a:r>
            <a:r>
              <a:rPr lang="en-US" sz="2400" b="1" dirty="0" smtClean="0">
                <a:cs typeface="B Nazanin" panose="00000400000000000000" pitchFamily="2" charset="-78"/>
              </a:rPr>
              <a:t>AN</a:t>
            </a:r>
            <a:r>
              <a:rPr lang="fa-IR" sz="3200" b="1" dirty="0" smtClean="0">
                <a:cs typeface="B Nazanin" panose="00000400000000000000" pitchFamily="2" charset="-78"/>
              </a:rPr>
              <a:t> </a:t>
            </a:r>
            <a:r>
              <a:rPr lang="en-US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>
                <a:cs typeface="B Nazanin" panose="00000400000000000000" pitchFamily="2" charset="-78"/>
              </a:rPr>
              <a:t>در </a:t>
            </a:r>
            <a:r>
              <a:rPr lang="en-US" sz="2400" b="1" dirty="0" smtClean="0">
                <a:cs typeface="B Nazanin" panose="00000400000000000000" pitchFamily="2" charset="-78"/>
              </a:rPr>
              <a:t>DSM-5</a:t>
            </a:r>
            <a:r>
              <a:rPr lang="fa-IR" sz="3200" b="1" dirty="0" smtClean="0">
                <a:cs typeface="B Nazanin" panose="00000400000000000000" pitchFamily="2" charset="-78"/>
              </a:rPr>
              <a:t> </a:t>
            </a:r>
            <a:r>
              <a:rPr lang="en-US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>
                <a:cs typeface="B Nazanin" panose="00000400000000000000" pitchFamily="2" charset="-78"/>
              </a:rPr>
              <a:t>همانند </a:t>
            </a:r>
            <a:r>
              <a:rPr lang="en-US" sz="2400" b="1" dirty="0">
                <a:cs typeface="B Nazanin" panose="00000400000000000000" pitchFamily="2" charset="-78"/>
              </a:rPr>
              <a:t>DSM IV-TR</a:t>
            </a:r>
            <a:r>
              <a:rPr lang="en-US" sz="3200" b="1" dirty="0">
                <a:cs typeface="B Nazanin" panose="00000400000000000000" pitchFamily="2" charset="-78"/>
              </a:rPr>
              <a:t>، </a:t>
            </a:r>
            <a:r>
              <a:rPr lang="fa-IR" sz="3200" b="1" dirty="0">
                <a:cs typeface="B Nazanin" panose="00000400000000000000" pitchFamily="2" charset="-78"/>
              </a:rPr>
              <a:t>شامل </a:t>
            </a:r>
            <a:r>
              <a:rPr lang="fa-IR" sz="3200" b="1" dirty="0" smtClean="0">
                <a:cs typeface="B Nazanin" panose="00000400000000000000" pitchFamily="2" charset="-78"/>
              </a:rPr>
              <a:t>تصریح کننده </a:t>
            </a:r>
            <a:r>
              <a:rPr lang="fa-IR" sz="3200" b="1" dirty="0">
                <a:cs typeface="B Nazanin" panose="00000400000000000000" pitchFamily="2" charset="-78"/>
              </a:rPr>
              <a:t>هایی از نوع محدود کننده یا پرخوری / </a:t>
            </a:r>
            <a:r>
              <a:rPr lang="fa-IR" sz="3200" b="1" dirty="0" smtClean="0">
                <a:cs typeface="B Nazanin" panose="00000400000000000000" pitchFamily="2" charset="-78"/>
              </a:rPr>
              <a:t>پاک کننده </a:t>
            </a:r>
            <a:r>
              <a:rPr lang="fa-IR" sz="3200" b="1" dirty="0">
                <a:cs typeface="B Nazanin" panose="00000400000000000000" pitchFamily="2" charset="-78"/>
              </a:rPr>
              <a:t>است</a:t>
            </a:r>
            <a:r>
              <a:rPr lang="fa-IR" sz="3200" b="1" dirty="0" smtClean="0">
                <a:cs typeface="B Nazanin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endParaRPr lang="fa-IR" sz="3200" b="1" dirty="0">
              <a:cs typeface="B Nazanin" panose="00000400000000000000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زبان نسخه </a:t>
            </a:r>
            <a:r>
              <a:rPr lang="fa-IR" sz="3200" b="1" dirty="0" smtClean="0">
                <a:cs typeface="B Nazanin" panose="00000400000000000000" pitchFamily="2" charset="-78"/>
              </a:rPr>
              <a:t>جدید </a:t>
            </a:r>
            <a:r>
              <a:rPr lang="fa-IR" sz="3200" b="1" dirty="0" smtClean="0">
                <a:cs typeface="B Nazanin" panose="00000400000000000000" pitchFamily="2" charset="-78"/>
              </a:rPr>
              <a:t>شبیه </a:t>
            </a:r>
            <a:r>
              <a:rPr lang="fa-IR" sz="3200" b="1" dirty="0">
                <a:cs typeface="B Nazanin" panose="00000400000000000000" pitchFamily="2" charset="-78"/>
              </a:rPr>
              <a:t>نسخه قبلی است، با این تفاوت که </a:t>
            </a:r>
            <a:r>
              <a:rPr lang="fa-IR" sz="3200" b="1" dirty="0" smtClean="0">
                <a:cs typeface="B Nazanin" panose="00000400000000000000" pitchFamily="2" charset="-78"/>
              </a:rPr>
              <a:t>تصریح کننده برای 3 ماه گذشته در نسخه جدید بجای  تصریح کننده مبهم « در دوره کنونی» </a:t>
            </a:r>
            <a:r>
              <a:rPr lang="fa-IR" sz="3200" b="1" dirty="0" smtClean="0">
                <a:cs typeface="B Nazanin" panose="00000400000000000000" pitchFamily="2" charset="-78"/>
              </a:rPr>
              <a:t>در </a:t>
            </a:r>
            <a:r>
              <a:rPr lang="en-US" sz="2400" b="1" dirty="0" smtClean="0">
                <a:cs typeface="B Nazanin" panose="00000400000000000000" pitchFamily="2" charset="-78"/>
              </a:rPr>
              <a:t>DSM-IV-TR</a:t>
            </a:r>
            <a:r>
              <a:rPr lang="fa-IR" sz="3200" b="1" dirty="0" smtClean="0">
                <a:cs typeface="B Nazanin" panose="00000400000000000000" pitchFamily="2" charset="-78"/>
              </a:rPr>
              <a:t> آمده است</a:t>
            </a:r>
            <a:r>
              <a:rPr lang="fa-IR" sz="3200" b="1" dirty="0">
                <a:cs typeface="B Nazanin" panose="00000400000000000000" pitchFamily="2" charset="-78"/>
              </a:rPr>
              <a:t>.</a:t>
            </a:r>
          </a:p>
          <a:p>
            <a:pPr algn="r" rtl="1">
              <a:buFont typeface="Wingdings" pitchFamily="2" charset="2"/>
              <a:buChar char="v"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5565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در </a:t>
            </a:r>
            <a:r>
              <a:rPr lang="fa-IR" sz="3200" b="1" dirty="0">
                <a:cs typeface="B Nazanin" panose="00000400000000000000" pitchFamily="2" charset="-78"/>
              </a:rPr>
              <a:t>نهایت، </a:t>
            </a:r>
            <a:r>
              <a:rPr lang="en-US" sz="2800" b="1" dirty="0" smtClean="0">
                <a:cs typeface="B Nazanin" panose="00000400000000000000" pitchFamily="2" charset="-78"/>
              </a:rPr>
              <a:t>DSM-5</a:t>
            </a:r>
            <a:r>
              <a:rPr lang="fa-IR" sz="3200" b="1" dirty="0" smtClean="0">
                <a:cs typeface="B Nazanin" panose="00000400000000000000" pitchFamily="2" charset="-78"/>
              </a:rPr>
              <a:t> </a:t>
            </a:r>
            <a:r>
              <a:rPr lang="en-US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>
                <a:cs typeface="B Nazanin" panose="00000400000000000000" pitchFamily="2" charset="-78"/>
              </a:rPr>
              <a:t>شامل یک </a:t>
            </a:r>
            <a:r>
              <a:rPr lang="fa-IR" sz="3200" b="1" dirty="0" smtClean="0">
                <a:cs typeface="B Nazanin" panose="00000400000000000000" pitchFamily="2" charset="-78"/>
              </a:rPr>
              <a:t>تصریح کننده «شدت</a:t>
            </a:r>
            <a:r>
              <a:rPr lang="fa-IR" sz="3200" b="1" dirty="0" smtClean="0">
                <a:cs typeface="B Nazanin" panose="00000400000000000000" pitchFamily="2" charset="-78"/>
              </a:rPr>
              <a:t>» </a:t>
            </a:r>
            <a:r>
              <a:rPr lang="fa-IR" sz="3200" b="1" dirty="0">
                <a:cs typeface="B Nazanin" panose="00000400000000000000" pitchFamily="2" charset="-78"/>
              </a:rPr>
              <a:t>است که از شاخص توده بدنی فرد </a:t>
            </a:r>
            <a:r>
              <a:rPr lang="en-US" sz="2800" b="1" dirty="0" smtClean="0">
                <a:cs typeface="B Nazanin" panose="00000400000000000000" pitchFamily="2" charset="-78"/>
              </a:rPr>
              <a:t>(BMI</a:t>
            </a:r>
            <a:r>
              <a:rPr lang="en-US" sz="2800" b="1" dirty="0">
                <a:cs typeface="B Nazanin" panose="00000400000000000000" pitchFamily="2" charset="-78"/>
              </a:rPr>
              <a:t>) 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استفاده </a:t>
            </a:r>
            <a:r>
              <a:rPr lang="fa-IR" sz="3200" b="1" dirty="0">
                <a:cs typeface="B Nazanin" panose="00000400000000000000" pitchFamily="2" charset="-78"/>
              </a:rPr>
              <a:t>می </a:t>
            </a:r>
            <a:r>
              <a:rPr lang="fa-IR" sz="3200" b="1" dirty="0" smtClean="0">
                <a:cs typeface="B Nazanin" panose="00000400000000000000" pitchFamily="2" charset="-78"/>
              </a:rPr>
              <a:t>کند.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سطح </a:t>
            </a:r>
            <a:r>
              <a:rPr lang="fa-IR" sz="3200" b="1" dirty="0">
                <a:cs typeface="B Nazanin" panose="00000400000000000000" pitchFamily="2" charset="-78"/>
              </a:rPr>
              <a:t>شدت:</a:t>
            </a:r>
          </a:p>
          <a:p>
            <a:pPr marL="0" indent="0" algn="r" rtl="1">
              <a:buNone/>
            </a:pP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-</a:t>
            </a:r>
            <a:r>
              <a:rPr lang="fa-IR" sz="3200" b="1" dirty="0">
                <a:cs typeface="B Nazanin" panose="00000400000000000000" pitchFamily="2" charset="-78"/>
              </a:rPr>
              <a:t>	خفیف </a:t>
            </a:r>
            <a:r>
              <a:rPr lang="en-US" sz="2800" b="1" dirty="0" smtClean="0">
                <a:cs typeface="B Nazanin" panose="00000400000000000000" pitchFamily="2" charset="-78"/>
              </a:rPr>
              <a:t>BMI</a:t>
            </a:r>
            <a:r>
              <a:rPr lang="en-US" sz="2800" b="1" dirty="0">
                <a:cs typeface="B Nazanin" panose="00000400000000000000" pitchFamily="2" charset="-78"/>
              </a:rPr>
              <a:t>&gt; 17 kg / m2</a:t>
            </a:r>
            <a:r>
              <a:rPr lang="en-US" sz="2800" b="1" dirty="0" smtClean="0">
                <a:cs typeface="B Nazanin" panose="00000400000000000000" pitchFamily="2" charset="-78"/>
              </a:rPr>
              <a:t>)</a:t>
            </a:r>
            <a:r>
              <a:rPr lang="fa-IR" sz="2800" b="1" dirty="0" smtClean="0">
                <a:cs typeface="B Nazanin" panose="00000400000000000000" pitchFamily="2" charset="-78"/>
              </a:rPr>
              <a:t>)</a:t>
            </a:r>
            <a:endParaRPr lang="en-US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-</a:t>
            </a:r>
            <a:r>
              <a:rPr lang="en-US" sz="3200" b="1" dirty="0">
                <a:cs typeface="B Nazanin" panose="00000400000000000000" pitchFamily="2" charset="-78"/>
              </a:rPr>
              <a:t>	</a:t>
            </a:r>
            <a:r>
              <a:rPr lang="fa-IR" sz="3200" b="1" dirty="0">
                <a:cs typeface="B Nazanin" panose="00000400000000000000" pitchFamily="2" charset="-78"/>
              </a:rPr>
              <a:t>متوسط </a:t>
            </a:r>
            <a:r>
              <a:rPr lang="en-US" sz="2800" b="1" dirty="0" smtClean="0">
                <a:cs typeface="B Nazanin" panose="00000400000000000000" pitchFamily="2" charset="-78"/>
              </a:rPr>
              <a:t>BMI </a:t>
            </a:r>
            <a:r>
              <a:rPr lang="en-US" sz="2800" b="1" dirty="0">
                <a:cs typeface="B Nazanin" panose="00000400000000000000" pitchFamily="2" charset="-78"/>
              </a:rPr>
              <a:t>16-16.99 kg / m2</a:t>
            </a:r>
            <a:r>
              <a:rPr lang="en-US" sz="2800" b="1" dirty="0" smtClean="0">
                <a:cs typeface="B Nazanin" panose="00000400000000000000" pitchFamily="2" charset="-78"/>
              </a:rPr>
              <a:t>)</a:t>
            </a:r>
            <a:r>
              <a:rPr lang="fa-IR" sz="2800" b="1" dirty="0" smtClean="0">
                <a:cs typeface="B Nazanin" panose="00000400000000000000" pitchFamily="2" charset="-78"/>
              </a:rPr>
              <a:t>)</a:t>
            </a:r>
            <a:endParaRPr lang="en-US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 </a:t>
            </a:r>
            <a:r>
              <a:rPr lang="en-US" sz="3200" b="1" dirty="0" smtClean="0">
                <a:cs typeface="B Nazanin" panose="00000400000000000000" pitchFamily="2" charset="-78"/>
              </a:rPr>
              <a:t>-</a:t>
            </a:r>
            <a:r>
              <a:rPr lang="en-US" sz="3200" b="1" dirty="0">
                <a:cs typeface="B Nazanin" panose="00000400000000000000" pitchFamily="2" charset="-78"/>
              </a:rPr>
              <a:t>	</a:t>
            </a:r>
            <a:r>
              <a:rPr lang="fa-IR" sz="3200" b="1" dirty="0">
                <a:cs typeface="B Nazanin" panose="00000400000000000000" pitchFamily="2" charset="-78"/>
              </a:rPr>
              <a:t>شدید (</a:t>
            </a:r>
            <a:r>
              <a:rPr lang="en-US" sz="2800" b="1" dirty="0">
                <a:cs typeface="B Nazanin" panose="00000400000000000000" pitchFamily="2" charset="-78"/>
              </a:rPr>
              <a:t>BMI </a:t>
            </a:r>
            <a:r>
              <a:rPr lang="en-US" sz="2800" b="1" dirty="0" smtClean="0">
                <a:cs typeface="B Nazanin" panose="00000400000000000000" pitchFamily="2" charset="-78"/>
              </a:rPr>
              <a:t>15-15.99</a:t>
            </a:r>
            <a:r>
              <a:rPr lang="en-US" sz="2800" b="1" dirty="0">
                <a:solidFill>
                  <a:prstClr val="white"/>
                </a:solidFill>
                <a:cs typeface="B Nazanin" panose="00000400000000000000" pitchFamily="2" charset="-78"/>
              </a:rPr>
              <a:t> kg / m2</a:t>
            </a:r>
            <a:r>
              <a:rPr lang="fa-IR" sz="3200" b="1" dirty="0" smtClean="0">
                <a:cs typeface="B Nazanin" panose="00000400000000000000" pitchFamily="2" charset="-78"/>
              </a:rPr>
              <a:t>)</a:t>
            </a:r>
            <a:endParaRPr lang="fa-IR" sz="32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- افراطی </a:t>
            </a:r>
            <a:r>
              <a:rPr lang="fa-IR" sz="3200" b="1" dirty="0">
                <a:cs typeface="B Nazanin" panose="00000400000000000000" pitchFamily="2" charset="-78"/>
              </a:rPr>
              <a:t>(</a:t>
            </a:r>
            <a:r>
              <a:rPr lang="en-US" sz="2800" b="1" dirty="0">
                <a:cs typeface="B Nazanin" panose="00000400000000000000" pitchFamily="2" charset="-78"/>
              </a:rPr>
              <a:t>BMI &lt;</a:t>
            </a:r>
            <a:r>
              <a:rPr lang="en-US" sz="2800" b="1" dirty="0" smtClean="0">
                <a:cs typeface="B Nazanin" panose="00000400000000000000" pitchFamily="2" charset="-78"/>
              </a:rPr>
              <a:t>15</a:t>
            </a:r>
            <a:r>
              <a:rPr lang="en-US" sz="2800" b="1" dirty="0">
                <a:solidFill>
                  <a:prstClr val="white"/>
                </a:solidFill>
                <a:cs typeface="B Nazanin" panose="00000400000000000000" pitchFamily="2" charset="-78"/>
              </a:rPr>
              <a:t> kg / m2</a:t>
            </a:r>
            <a:r>
              <a:rPr lang="fa-IR" sz="3200" b="1" dirty="0" smtClean="0">
                <a:cs typeface="B Nazanin" panose="00000400000000000000" pitchFamily="2" charset="-78"/>
              </a:rPr>
              <a:t>)</a:t>
            </a:r>
            <a:endParaRPr lang="fa-IR" sz="3200" b="1" dirty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این </a:t>
            </a:r>
            <a:r>
              <a:rPr lang="fa-IR" sz="3200" b="1" dirty="0">
                <a:cs typeface="B Nazanin" panose="00000400000000000000" pitchFamily="2" charset="-78"/>
              </a:rPr>
              <a:t>سطوح </a:t>
            </a:r>
            <a:r>
              <a:rPr lang="fa-IR" sz="3200" b="1" dirty="0" smtClean="0">
                <a:cs typeface="B Nazanin" panose="00000400000000000000" pitchFamily="2" charset="-78"/>
              </a:rPr>
              <a:t>شدت به </a:t>
            </a:r>
            <a:r>
              <a:rPr lang="fa-IR" sz="3200" b="1" dirty="0">
                <a:cs typeface="B Nazanin" panose="00000400000000000000" pitchFamily="2" charset="-78"/>
              </a:rPr>
              <a:t>نشان </a:t>
            </a:r>
            <a:r>
              <a:rPr lang="fa-IR" sz="3200" b="1" dirty="0" smtClean="0">
                <a:cs typeface="B Nazanin" panose="00000400000000000000" pitchFamily="2" charset="-78"/>
              </a:rPr>
              <a:t>دادن علائم بالینی </a:t>
            </a:r>
            <a:r>
              <a:rPr lang="fa-IR" sz="3200" b="1" dirty="0">
                <a:cs typeface="B Nazanin" panose="00000400000000000000" pitchFamily="2" charset="-78"/>
              </a:rPr>
              <a:t>و</a:t>
            </a:r>
            <a:r>
              <a:rPr lang="fa-IR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>
                <a:cs typeface="B Nazanin" panose="00000400000000000000" pitchFamily="2" charset="-78"/>
              </a:rPr>
              <a:t>نیاز بالقوه به نظارت و </a:t>
            </a:r>
            <a:r>
              <a:rPr lang="fa-IR" sz="3200" b="1" dirty="0" smtClean="0">
                <a:cs typeface="B Nazanin" panose="00000400000000000000" pitchFamily="2" charset="-78"/>
              </a:rPr>
              <a:t>میزان ناتوانی کارکردی فرد را نشان می دهد.</a:t>
            </a:r>
            <a:endParaRPr lang="fa-IR" sz="3200" b="1" dirty="0">
              <a:cs typeface="B Nazanin" panose="00000400000000000000" pitchFamily="2" charset="-78"/>
            </a:endParaRPr>
          </a:p>
          <a:p>
            <a:pPr rtl="1">
              <a:buFont typeface="Wingdings" pitchFamily="2" charset="2"/>
              <a:buChar char="v"/>
            </a:pP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413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400" y="533400"/>
            <a:ext cx="881843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22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610600" cy="56388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3600" b="1" dirty="0" smtClean="0">
                <a:cs typeface="B Nazanin" panose="00000400000000000000" pitchFamily="2" charset="-78"/>
              </a:rPr>
              <a:t>ملاک </a:t>
            </a:r>
            <a:r>
              <a:rPr lang="fa-IR" sz="3600" b="1" dirty="0">
                <a:cs typeface="B Nazanin" panose="00000400000000000000" pitchFamily="2" charset="-78"/>
              </a:rPr>
              <a:t>های پرخوری عصبی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ملاکهای تشخیصی </a:t>
            </a:r>
            <a:r>
              <a:rPr lang="fa-IR" sz="3200" b="1" dirty="0">
                <a:cs typeface="B Nazanin" panose="00000400000000000000" pitchFamily="2" charset="-78"/>
              </a:rPr>
              <a:t>پرخوری عصبی تا حد زیادی در </a:t>
            </a:r>
            <a:r>
              <a:rPr lang="en-US" sz="2400" b="1" dirty="0" smtClean="0">
                <a:cs typeface="B Nazanin" panose="00000400000000000000" pitchFamily="2" charset="-78"/>
              </a:rPr>
              <a:t>DSM-5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  <a:r>
              <a:rPr lang="en-US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بدون تغییر باقی مانده است، </a:t>
            </a:r>
            <a:r>
              <a:rPr lang="fa-IR" sz="3200" b="1" dirty="0">
                <a:cs typeface="B Nazanin" panose="00000400000000000000" pitchFamily="2" charset="-78"/>
              </a:rPr>
              <a:t>اگر </a:t>
            </a:r>
            <a:r>
              <a:rPr lang="fa-IR" sz="3200" b="1" dirty="0" smtClean="0">
                <a:cs typeface="B Nazanin" panose="00000400000000000000" pitchFamily="2" charset="-78"/>
              </a:rPr>
              <a:t>چه تغییراتی هم دیده می شود.</a:t>
            </a:r>
            <a:endParaRPr lang="fa-IR" sz="3200" b="1" dirty="0">
              <a:cs typeface="B Nazanin" panose="00000400000000000000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پرخوری </a:t>
            </a:r>
            <a:r>
              <a:rPr lang="fa-IR" sz="3200" b="1" dirty="0">
                <a:cs typeface="B Nazanin" panose="00000400000000000000" pitchFamily="2" charset="-78"/>
              </a:rPr>
              <a:t>عصبی با دوره های </a:t>
            </a:r>
            <a:r>
              <a:rPr lang="fa-IR" sz="3200" b="1" dirty="0" smtClean="0">
                <a:cs typeface="B Nazanin" panose="00000400000000000000" pitchFamily="2" charset="-78"/>
              </a:rPr>
              <a:t>مکرر و غیرقابل کنترل </a:t>
            </a:r>
            <a:r>
              <a:rPr lang="fa-IR" sz="3200" b="1" dirty="0">
                <a:cs typeface="B Nazanin" panose="00000400000000000000" pitchFamily="2" charset="-78"/>
              </a:rPr>
              <a:t>پر خوری </a:t>
            </a:r>
            <a:r>
              <a:rPr lang="fa-IR" sz="3200" b="1" dirty="0" smtClean="0">
                <a:cs typeface="B Nazanin" panose="00000400000000000000" pitchFamily="2" charset="-78"/>
              </a:rPr>
              <a:t>(ملاک</a:t>
            </a:r>
            <a:r>
              <a:rPr lang="en-US" sz="2400" b="1" dirty="0" smtClean="0">
                <a:cs typeface="B Nazanin" panose="00000400000000000000" pitchFamily="2" charset="-78"/>
              </a:rPr>
              <a:t>A</a:t>
            </a:r>
            <a:r>
              <a:rPr lang="fa-IR" sz="3200" b="1" dirty="0" smtClean="0">
                <a:cs typeface="B Nazanin" panose="00000400000000000000" pitchFamily="2" charset="-78"/>
              </a:rPr>
              <a:t>)</a:t>
            </a:r>
            <a:r>
              <a:rPr lang="en-US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>
                <a:cs typeface="B Nazanin" panose="00000400000000000000" pitchFamily="2" charset="-78"/>
              </a:rPr>
              <a:t>همراه با رفتارهای جبران کننده </a:t>
            </a:r>
            <a:r>
              <a:rPr lang="fa-IR" sz="3200" b="1" dirty="0" smtClean="0">
                <a:cs typeface="B Nazanin" panose="00000400000000000000" pitchFamily="2" charset="-78"/>
              </a:rPr>
              <a:t>برای </a:t>
            </a:r>
            <a:r>
              <a:rPr lang="fa-IR" sz="3200" b="1" dirty="0">
                <a:cs typeface="B Nazanin" panose="00000400000000000000" pitchFamily="2" charset="-78"/>
              </a:rPr>
              <a:t>جلوگیری از افزایش وزن </a:t>
            </a:r>
            <a:r>
              <a:rPr lang="fa-IR" sz="3200" b="1" dirty="0" smtClean="0">
                <a:cs typeface="B Nazanin" panose="00000400000000000000" pitchFamily="2" charset="-78"/>
              </a:rPr>
              <a:t>(ملاک</a:t>
            </a:r>
            <a:r>
              <a:rPr lang="en-US" sz="2400" b="1" dirty="0" smtClean="0">
                <a:cs typeface="B Nazanin" panose="00000400000000000000" pitchFamily="2" charset="-78"/>
              </a:rPr>
              <a:t>B</a:t>
            </a:r>
            <a:r>
              <a:rPr lang="fa-IR" sz="3200" b="1" dirty="0" smtClean="0">
                <a:cs typeface="B Nazanin" panose="00000400000000000000" pitchFamily="2" charset="-78"/>
              </a:rPr>
              <a:t>) مشخص </a:t>
            </a:r>
            <a:r>
              <a:rPr lang="fa-IR" sz="3200" b="1" dirty="0">
                <a:cs typeface="B Nazanin" panose="00000400000000000000" pitchFamily="2" charset="-78"/>
              </a:rPr>
              <a:t>می شود</a:t>
            </a:r>
            <a:r>
              <a:rPr lang="fa-IR" sz="3200" b="1" dirty="0" smtClean="0">
                <a:cs typeface="B Nazanin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endParaRPr lang="fa-IR" sz="3200" b="1" dirty="0">
              <a:cs typeface="B Nazanin" panose="00000400000000000000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en-US" sz="2400" b="1" dirty="0" smtClean="0">
                <a:cs typeface="B Nazanin" panose="00000400000000000000" pitchFamily="2" charset="-78"/>
              </a:rPr>
              <a:t>DSM-5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  <a:r>
              <a:rPr lang="en-US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در </a:t>
            </a:r>
            <a:r>
              <a:rPr lang="fa-IR" sz="3200" b="1" dirty="0">
                <a:cs typeface="B Nazanin" panose="00000400000000000000" pitchFamily="2" charset="-78"/>
              </a:rPr>
              <a:t>این دو ملاک </a:t>
            </a:r>
            <a:r>
              <a:rPr lang="fa-IR" sz="3200" b="1" dirty="0" smtClean="0">
                <a:cs typeface="B Nazanin" panose="00000400000000000000" pitchFamily="2" charset="-78"/>
              </a:rPr>
              <a:t>اول از </a:t>
            </a:r>
            <a:r>
              <a:rPr lang="en-US" sz="2400" b="1" dirty="0" smtClean="0">
                <a:cs typeface="B Nazanin" panose="00000400000000000000" pitchFamily="2" charset="-78"/>
              </a:rPr>
              <a:t>DSM-IV-TR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تغییری نشان</a:t>
            </a:r>
            <a:r>
              <a:rPr lang="en-US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>
                <a:cs typeface="B Nazanin" panose="00000400000000000000" pitchFamily="2" charset="-78"/>
              </a:rPr>
              <a:t>نمی دهد.</a:t>
            </a:r>
          </a:p>
          <a:p>
            <a:pPr algn="r" rtl="1">
              <a:buFont typeface="Wingdings" pitchFamily="2" charset="2"/>
              <a:buChar char="v"/>
            </a:pP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06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5943600"/>
          </a:xfrm>
        </p:spPr>
        <p:txBody>
          <a:bodyPr>
            <a:noAutofit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همچنین در نسخه جدید </a:t>
            </a: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ملاک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چهارم،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علامت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کلیدی شناختی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«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ارزیابی خود، بی جهت تحت تاثیر شکل و وزن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بدن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»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 که بدون تغییر آمده است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تغییر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عمده پرخوری عصبی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DSM-5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 ملاک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C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فراوانی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رفتارهای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جبرانی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مورد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نیاز برای تشخیص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فراوانی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میانگین دو بار در هفته تا میانگین تنها یک بار در هفته کاهش می یابد.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/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373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620000" cy="6019800"/>
          </a:xfrm>
        </p:spPr>
        <p:txBody>
          <a:bodyPr>
            <a:normAutofit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این حال مدت زمان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لازم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برای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رفتارها (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پرخوری عصبی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DSM-5</a:t>
            </a:r>
            <a:r>
              <a:rPr lang="en-US" sz="3200" b="1" dirty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نیز </a:t>
            </a:r>
            <a:r>
              <a:rPr lang="ar-SA" sz="32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سه </a:t>
            </a:r>
            <a:r>
              <a:rPr lang="ar-SA" sz="3200" b="1" dirty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ماه </a:t>
            </a:r>
            <a:r>
              <a:rPr lang="ar-SA" sz="32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است.</a:t>
            </a:r>
            <a:endParaRPr lang="fa-IR" sz="3200" b="1" dirty="0" smtClean="0">
              <a:latin typeface="B Nazanin" panose="00000400000000000000" pitchFamily="2" charset="-78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تغییر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دوم در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ملاک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پرخوری عصبی، حذف انواع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پاک کننده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غیر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پاک کننده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BN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تغییر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منعکس کننده مطالعاتی است که دلالت بر این دارد که بسیاری از بیماران 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BN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دچار هر دو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رفتارهای جبران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پاک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کننده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غیر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پاک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کننده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هستند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بنابراین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تصریح کننده کم اهمیت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/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457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8171688" cy="58674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3200" b="1" dirty="0">
                <a:cs typeface="B Nazanin" panose="00000400000000000000" pitchFamily="2" charset="-78"/>
              </a:rPr>
              <a:t>بسته به </a:t>
            </a:r>
            <a:r>
              <a:rPr lang="fa-IR" sz="3200" b="1" dirty="0" smtClean="0">
                <a:cs typeface="B Nazanin" panose="00000400000000000000" pitchFamily="2" charset="-78"/>
              </a:rPr>
              <a:t>فراوانی رفتارهای </a:t>
            </a:r>
            <a:r>
              <a:rPr lang="fa-IR" sz="3200" b="1" dirty="0">
                <a:cs typeface="B Nazanin" panose="00000400000000000000" pitchFamily="2" charset="-78"/>
              </a:rPr>
              <a:t>جبران کننده در هفته، </a:t>
            </a:r>
            <a:r>
              <a:rPr lang="fa-IR" sz="3200" b="1" dirty="0" smtClean="0">
                <a:cs typeface="B Nazanin" panose="00000400000000000000" pitchFamily="2" charset="-78"/>
              </a:rPr>
              <a:t>طبقه </a:t>
            </a:r>
            <a:r>
              <a:rPr lang="fa-IR" sz="3200" b="1" dirty="0">
                <a:cs typeface="B Nazanin" panose="00000400000000000000" pitchFamily="2" charset="-78"/>
              </a:rPr>
              <a:t>بندی </a:t>
            </a:r>
            <a:r>
              <a:rPr lang="fa-IR" sz="3200" b="1" dirty="0" smtClean="0">
                <a:cs typeface="B Nazanin" panose="00000400000000000000" pitchFamily="2" charset="-78"/>
              </a:rPr>
              <a:t>زیر مطرح می شود</a:t>
            </a:r>
            <a:r>
              <a:rPr lang="fa-IR" sz="3200" b="1" dirty="0">
                <a:cs typeface="B Nazanin" panose="00000400000000000000" pitchFamily="2" charset="-78"/>
              </a:rPr>
              <a:t>:</a:t>
            </a:r>
          </a:p>
          <a:p>
            <a:pPr algn="r" rtl="1">
              <a:buFont typeface="Wingdings" pitchFamily="2" charset="2"/>
              <a:buChar char="v"/>
            </a:pPr>
            <a:endParaRPr lang="fa-IR" sz="32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- خفیف (1-3 قسمت)</a:t>
            </a:r>
            <a:endParaRPr lang="fa-IR" sz="32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- متوسط </a:t>
            </a:r>
            <a:r>
              <a:rPr lang="fa-IR" sz="3200" b="1" dirty="0">
                <a:cs typeface="B Nazanin" panose="00000400000000000000" pitchFamily="2" charset="-78"/>
              </a:rPr>
              <a:t>(4-7 قسمت)</a:t>
            </a:r>
          </a:p>
          <a:p>
            <a:pPr marL="0" indent="0"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- شدید </a:t>
            </a:r>
            <a:r>
              <a:rPr lang="fa-IR" sz="3200" b="1" dirty="0">
                <a:cs typeface="B Nazanin" panose="00000400000000000000" pitchFamily="2" charset="-78"/>
              </a:rPr>
              <a:t>(8-13 قسمت)</a:t>
            </a:r>
          </a:p>
          <a:p>
            <a:pPr marL="0" indent="0" algn="r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- افراطی </a:t>
            </a:r>
            <a:r>
              <a:rPr lang="fa-IR" sz="3200" b="1" dirty="0">
                <a:cs typeface="B Nazanin" panose="00000400000000000000" pitchFamily="2" charset="-78"/>
              </a:rPr>
              <a:t>(14 قسمت </a:t>
            </a:r>
            <a:r>
              <a:rPr lang="fa-IR" sz="3200" b="1" dirty="0" smtClean="0">
                <a:cs typeface="B Nazanin" panose="00000400000000000000" pitchFamily="2" charset="-78"/>
              </a:rPr>
              <a:t>و بیشتر)</a:t>
            </a:r>
            <a:endParaRPr lang="fa-IR" sz="3200" b="1" dirty="0">
              <a:cs typeface="B Nazanin" panose="00000400000000000000" pitchFamily="2" charset="-78"/>
            </a:endParaRPr>
          </a:p>
          <a:p>
            <a:pPr algn="r" rtl="1">
              <a:buFont typeface="Wingdings" pitchFamily="2" charset="2"/>
              <a:buChar char="v"/>
            </a:pPr>
            <a:endParaRPr lang="en-US" sz="3200" b="1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14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90688" cy="1371600"/>
          </a:xfrm>
        </p:spPr>
        <p:txBody>
          <a:bodyPr>
            <a:normAutofit/>
          </a:bodyPr>
          <a:lstStyle/>
          <a:p>
            <a:pPr algn="ctr"/>
            <a:r>
              <a:rPr lang="fa-IR" sz="3600" b="1" dirty="0">
                <a:cs typeface="B Nazanin" panose="00000400000000000000" pitchFamily="2" charset="-78"/>
              </a:rPr>
              <a:t>ملاک </a:t>
            </a:r>
            <a:r>
              <a:rPr lang="fa-IR" sz="3600" b="1" dirty="0" smtClean="0">
                <a:cs typeface="B Nazanin" panose="00000400000000000000" pitchFamily="2" charset="-78"/>
              </a:rPr>
              <a:t>های </a:t>
            </a:r>
            <a:r>
              <a:rPr lang="fa-IR" sz="3600" b="1" dirty="0">
                <a:cs typeface="B Nazanin" panose="00000400000000000000" pitchFamily="2" charset="-78"/>
              </a:rPr>
              <a:t>اختلال پرخوری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10600" cy="5257800"/>
          </a:xfrm>
        </p:spPr>
        <p:txBody>
          <a:bodyPr>
            <a:noAutofit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تشخیص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BED</a:t>
            </a: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sz="24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DSM-5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جدید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ین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طبقه بسیار مهم است، زیرا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BED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احتمالا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بیشترین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شیوع اختلالات خوردن را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خود اختصاص می دهد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ملاک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</a:t>
            </a:r>
            <a:r>
              <a:rPr lang="en-US" sz="28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BED</a:t>
            </a:r>
            <a:r>
              <a:rPr lang="ar-SA" sz="28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ملاکهای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پرخوری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اختلال پرخوری عصبی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مشترک است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این حال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اختلال از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BN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(پرخوری عصبی)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متفاوت است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چرا که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افراد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مبتلا به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BED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sz="32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درگیر </a:t>
            </a:r>
            <a:r>
              <a:rPr lang="ar-SA" sz="32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رفتارهای </a:t>
            </a:r>
            <a:r>
              <a:rPr lang="ar-SA" sz="3200" b="1" dirty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جبرانی (مانند استفراغ یا مصرف ملین) بعد از خوردن غذا </a:t>
            </a:r>
            <a:r>
              <a:rPr lang="ar-SA" sz="32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نمی </a:t>
            </a:r>
            <a:r>
              <a:rPr lang="fa-IR" sz="32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شوند</a:t>
            </a:r>
            <a:r>
              <a:rPr lang="ar-SA" sz="32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76033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562600"/>
          </a:xfrm>
        </p:spPr>
        <p:txBody>
          <a:bodyPr>
            <a:noAutofit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یکی از وجوه تمایز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BED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این </a:t>
            </a:r>
            <a:r>
              <a:rPr lang="ar-SA" sz="32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است</a:t>
            </a:r>
            <a:r>
              <a:rPr lang="fa-IR" sz="32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که </a:t>
            </a:r>
            <a:r>
              <a:rPr lang="ar-SA" sz="3200" b="1" dirty="0" smtClean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ملاک شناختی ضروری </a:t>
            </a:r>
            <a:r>
              <a:rPr lang="ar-SA" sz="3200" b="1" dirty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برای تشخیص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BN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یعنی</a:t>
            </a:r>
            <a:r>
              <a:rPr lang="ar-SA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تأثیر </a:t>
            </a:r>
            <a:r>
              <a:rPr lang="fa-IR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 ربط </a:t>
            </a:r>
            <a:r>
              <a:rPr lang="ar-SA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وزن و </a:t>
            </a:r>
            <a:r>
              <a:rPr lang="fa-IR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فرم بدن بر </a:t>
            </a:r>
            <a:r>
              <a:rPr lang="ar-SA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خود</a:t>
            </a:r>
            <a:r>
              <a:rPr lang="fa-IR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پنداره</a:t>
            </a:r>
            <a:r>
              <a:rPr lang="fa-IR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 شامل نمی شود.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ملاک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دوم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برای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BED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توصیف کننده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رفتار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احساسات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شناخت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مربوط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پرخوری است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a-IR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ملاک شامل 5 مورد است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تصریح می کند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که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فرد برای گرفتن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تشخیص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حداقل باید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سه مورد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داشته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باشد.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712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552688" cy="5638800"/>
          </a:xfrm>
        </p:spPr>
        <p:txBody>
          <a:bodyPr>
            <a:normAutofit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این حال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تشخیص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BN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نیازمند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بروز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رفتار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پرخوری است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شامل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ملاک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اضافی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نمی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شود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حالی که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طبق ملاک هایی که در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DSM-IV-TR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مشخص </a:t>
            </a: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شده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است؛ </a:t>
            </a: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پر خوری باید حداقل دو روز در هفته به مدت شش ماه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طول بکشد؛ </a:t>
            </a: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معیار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تشخیص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DSM-5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است که پر خوری باید حداقل یک بار در هفته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</a:t>
            </a: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مدت سه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ماه صورت گیرد.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61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252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fa-IR" sz="4000" b="1" dirty="0" smtClean="0"/>
              <a:t>همزمانی های روانپزشکی</a:t>
            </a:r>
            <a:endParaRPr lang="fa-IR" sz="4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371600"/>
            <a:ext cx="6629400" cy="48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73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685800"/>
          </a:xfrm>
        </p:spPr>
        <p:txBody>
          <a:bodyPr>
            <a:noAutofit/>
          </a:bodyPr>
          <a:lstStyle/>
          <a:p>
            <a:pPr algn="ctr" rtl="1"/>
            <a:r>
              <a:rPr lang="fa-IR" sz="3600" b="1" dirty="0" smtClean="0">
                <a:cs typeface="B Nazanin" panose="00000400000000000000" pitchFamily="2" charset="-78"/>
              </a:rPr>
              <a:t> اختلالات همبود با اختلالات خوردن در زنان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9067800" cy="4800600"/>
          </a:xfrm>
        </p:spPr>
        <p:txBody>
          <a:bodyPr>
            <a:noAutofit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97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درصد از بیماران یک تشخیص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همبود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دیگر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داشته اند.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94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درصد از بیماران مبتلا به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اختلالات خلقی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همبود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عمدتا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افسردگی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هستند،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بدون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هیچ تفاوتی در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انواع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اختلال خوردن.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56 درصد مبتلا به اختلالات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اضطرابی،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بدون هیچ تفاوتی در اختلال خوردن هستند.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22 درصد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بیماران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مبتلا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اختلال مصرف مواد، </a:t>
            </a:r>
            <a:r>
              <a:rPr lang="ar-SA" sz="32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تفاوت های قابل توجهی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 اختلال خوردن هستند.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9078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91600" cy="6477000"/>
          </a:xfrm>
        </p:spPr>
        <p:txBody>
          <a:bodyPr>
            <a:normAutofit/>
          </a:bodyPr>
          <a:lstStyle/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پنج تشخیص خاص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متمایز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انواع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اختلال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خوردن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سوء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مصرف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/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وابستگی به الکل: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برابر بیشتر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همبود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اختلال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پرخوری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عصبی است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سوء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مصرف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/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وابستگی به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چند ماده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احتمالا سه برابر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بیشتر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همبود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پرخوری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عصبی.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وسواس فکری- عملی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 برابر بیشتر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همبود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با اختلال بی اشتهایی عصبی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نوع محدود کننده و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پرخوری / پاکسازی.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3200" b="1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PTSD</a:t>
            </a:r>
            <a:r>
              <a:rPr lang="fa-IR" sz="3200" b="1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</a:t>
            </a:r>
            <a:r>
              <a:rPr lang="ar-SA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 برابر بیشتر </a:t>
            </a:r>
            <a:r>
              <a:rPr lang="fa-IR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همبود</a:t>
            </a:r>
            <a:r>
              <a:rPr lang="ar-SA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با اختلال بی اشتهایی عصبی </a:t>
            </a:r>
            <a:r>
              <a:rPr lang="fa-IR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نوع </a:t>
            </a:r>
            <a:r>
              <a:rPr lang="ar-SA" sz="3200" b="1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پرخوری </a:t>
            </a:r>
            <a:r>
              <a:rPr lang="ar-SA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/ </a:t>
            </a:r>
            <a:r>
              <a:rPr lang="ar-SA" sz="3200" b="1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پاکسازی</a:t>
            </a:r>
            <a:r>
              <a:rPr lang="fa-IR" sz="3200" b="1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اسکیزوفرنی / سایکوز های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دیگر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</a:t>
            </a:r>
            <a:r>
              <a:rPr lang="ar-SA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 برابر بیشتر </a:t>
            </a:r>
            <a:r>
              <a:rPr lang="fa-IR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همبود</a:t>
            </a:r>
            <a:r>
              <a:rPr lang="ar-SA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با اختلال بی اشتهایی عصبی </a:t>
            </a:r>
            <a:r>
              <a:rPr lang="fa-IR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نوع محدود کننده </a:t>
            </a:r>
            <a:r>
              <a:rPr lang="fa-IR" sz="3200" b="1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سه برابر بیشتر همبود با نوع </a:t>
            </a:r>
            <a:r>
              <a:rPr lang="ar-SA" sz="3200" b="1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پرخوری </a:t>
            </a:r>
            <a:r>
              <a:rPr lang="ar-SA" sz="32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/ پاکسازی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5681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982155" cy="924475"/>
          </a:xfrm>
        </p:spPr>
        <p:txBody>
          <a:bodyPr/>
          <a:lstStyle/>
          <a:p>
            <a:pPr algn="ctr" rtl="1"/>
            <a:r>
              <a:rPr lang="fa-IR" sz="3600" b="1" dirty="0" smtClean="0">
                <a:cs typeface="B Nazanin" panose="00000400000000000000" pitchFamily="2" charset="-78"/>
              </a:rPr>
              <a:t>تغذیه و اختلال خوردن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608"/>
            <a:ext cx="8534400" cy="4487198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در </a:t>
            </a:r>
            <a:r>
              <a:rPr lang="en-US" sz="2400" b="1" dirty="0" smtClean="0">
                <a:cs typeface="B Nazanin" panose="00000400000000000000" pitchFamily="2" charset="-78"/>
              </a:rPr>
              <a:t>DSM-5</a:t>
            </a:r>
            <a:r>
              <a:rPr lang="fa-IR" sz="3200" b="1" dirty="0" smtClean="0">
                <a:cs typeface="B Nazanin" panose="00000400000000000000" pitchFamily="2" charset="-78"/>
              </a:rPr>
              <a:t>، اختلالات تغذیه و خوردن با اختلال مداوم در خوردن و </a:t>
            </a:r>
            <a:r>
              <a:rPr lang="fa-IR" sz="3200" b="1" dirty="0" smtClean="0">
                <a:cs typeface="B Nazanin" panose="00000400000000000000" pitchFamily="2" charset="-78"/>
              </a:rPr>
              <a:t>رفتار مرتبط با </a:t>
            </a:r>
            <a:r>
              <a:rPr lang="fa-IR" sz="3200" b="1" dirty="0" smtClean="0">
                <a:cs typeface="B Nazanin" panose="00000400000000000000" pitchFamily="2" charset="-78"/>
              </a:rPr>
              <a:t>خوردن </a:t>
            </a:r>
            <a:r>
              <a:rPr lang="fa-IR" sz="3200" b="1" dirty="0" smtClean="0">
                <a:cs typeface="B Nazanin" panose="00000400000000000000" pitchFamily="2" charset="-78"/>
              </a:rPr>
              <a:t>مشخص می شود؛ </a:t>
            </a:r>
            <a:r>
              <a:rPr lang="fa-IR" sz="3200" b="1" dirty="0" smtClean="0">
                <a:cs typeface="B Nazanin" panose="00000400000000000000" pitchFamily="2" charset="-78"/>
              </a:rPr>
              <a:t>که به تغییر مصرف </a:t>
            </a:r>
            <a:r>
              <a:rPr lang="fa-IR" sz="3200" b="1" dirty="0" smtClean="0">
                <a:cs typeface="B Nazanin" panose="00000400000000000000" pitchFamily="2" charset="-78"/>
              </a:rPr>
              <a:t>و جذب غذا </a:t>
            </a:r>
            <a:r>
              <a:rPr lang="fa-IR" sz="3200" b="1" dirty="0" smtClean="0">
                <a:cs typeface="B Nazanin" panose="00000400000000000000" pitchFamily="2" charset="-78"/>
              </a:rPr>
              <a:t>منجر می شود و سلامت جسمی یا عملکرد روانی و اجتماعی را مختل می کند.</a:t>
            </a:r>
          </a:p>
          <a:p>
            <a:pPr marL="0" indent="0" algn="r" rtl="1">
              <a:buNone/>
            </a:pPr>
            <a:endParaRPr lang="fa-IR" sz="3200" b="1" dirty="0">
              <a:cs typeface="B Nazanin" panose="00000400000000000000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این اختلالات در حال حاضر در یک فصل مجزا و جامع با عنوان « اختلالات تغذیه و خوردن » قرار داده شده است.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40217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524955" cy="4572000"/>
          </a:xfrm>
        </p:spPr>
        <p:txBody>
          <a:bodyPr>
            <a:normAutofit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مطالعات موجود نشان می دهد که  مداخلات روان درمانی بهترین روش برای درمان اختلالات خوردن است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مطالعات اختصاصی از مداخلات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مبتنی بر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خانواد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درمان فردی متمرکز بر نوجوان و درمان شناختی رفتاری در این گروه سنی حمایت می کند.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sz="3200" b="1" u="sng" dirty="0">
              <a:cs typeface="B Nazanin" panose="00000400000000000000" pitchFamily="2" charset="-78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4037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1"/>
            <a:ext cx="7924799" cy="4944398"/>
          </a:xfrm>
        </p:spPr>
        <p:txBody>
          <a:bodyPr>
            <a:normAutofit lnSpcReduction="10000"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درمان انتخابی اختلال پرخوری عصبی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رویکرد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شناختی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– رفتار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 (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CBT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 که اثربخشی آن در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حال حاضر در بیش از دوازده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مطال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عه مورد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حمایت واقع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شده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114300" marR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همچنین شواهد علمی نشان داده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؛ اگر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بیماران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مبتلا به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پرخوری عصبی همزمان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CBT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SSRI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درمان شوند، اثر بخشی آن بیشتر از درمان صرف با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CBT</a:t>
            </a: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است.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/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82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درک اینکه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پر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خوری به طور خود به خود صورت نمی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گیرد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.</a:t>
            </a: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نظارت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بر رفتار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خوردن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.</a:t>
            </a: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ایجاد یک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الگوی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منظم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خوردن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Lotus" pitchFamily="2" charset="-78"/>
            </a:endParaRP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بازشناسی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موقعیتهای با ریسک بالای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پر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خوری و یادگیری مهارت های مقابله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ای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.</a:t>
            </a: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تغییر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رفتار رژیم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غذایی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.</a:t>
            </a: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اجتناب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از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مواد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غذایی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.</a:t>
            </a: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بازسازی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افکار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ناکارآمد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درباره شکل و وزن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بدن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.</a:t>
            </a: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وزن کردن خود ی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ک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بار در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هفته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.</a:t>
            </a:r>
            <a:endParaRPr lang="fa-IR" sz="3200" b="1" dirty="0">
              <a:latin typeface="Calibri" panose="020F0502020204030204" pitchFamily="34" charset="0"/>
              <a:ea typeface="Calibri" panose="020F0502020204030204" pitchFamily="34" charset="0"/>
              <a:cs typeface="B Lotus" pitchFamily="2" charset="-78"/>
            </a:endParaRP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جلوگیری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از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عود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itchFamily="2" charset="-78"/>
              </a:rPr>
              <a:t> و برگشت رفتار پرخوری.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Lotus" pitchFamily="2" charset="-78"/>
            </a:endParaRP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81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077200" cy="4051437"/>
          </a:xfrm>
        </p:spPr>
        <p:txBody>
          <a:bodyPr>
            <a:normAutofit/>
          </a:bodyPr>
          <a:lstStyle/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</a:t>
            </a:r>
            <a:r>
              <a:rPr lang="ar-SA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علائ</a:t>
            </a:r>
            <a:r>
              <a:rPr lang="fa-IR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م:</a:t>
            </a:r>
          </a:p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کاهش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فراوانی دوره های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پر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خوری و نگرانی در مورد تصویر بدنی و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اختلالات همبود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روانپزشکی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440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601155" cy="1143001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درمان های اصلی اختلالات خوردن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9217"/>
            <a:ext cx="7601157" cy="4876800"/>
          </a:xfrm>
        </p:spPr>
        <p:txBody>
          <a:bodyPr>
            <a:normAutofit fontScale="92500" lnSpcReduction="20000"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درمان شناختی- رفتاری (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CBT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درمان طبی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تغذیه (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MNT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درمان دیالکتیکی (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DBT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پذیرش و تعهد (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ACT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هنر درمانی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درمان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حرکات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رقص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درمان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مواجه ای و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پیشگیری از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پاسخ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ERP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رویکردهای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خود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یاری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یوگا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مراقبه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درمان مبتنی بر ذهن آگاهی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طب سوزنی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876799"/>
          </a:xfrm>
        </p:spPr>
        <p:txBody>
          <a:bodyPr>
            <a:noAutofit/>
          </a:bodyPr>
          <a:lstStyle/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CBT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نوعی روان درمانی است که بر روی الگوهای منفی تفکر و همچنین باورهایی که به این الگوها فکر می کنند، متمرکز است.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رویکرد درمانی ب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بیماران مهارت هایی را آموزش می دهد، تا </a:t>
            </a:r>
            <a:r>
              <a:rPr lang="ar-SA" sz="28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راه های سالم برای مقابله </a:t>
            </a:r>
            <a:r>
              <a:rPr lang="fa-IR" sz="2800" b="1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باور ها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احساسات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مشکل ساز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شناسایی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کنند.</a:t>
            </a: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CBT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درمانی موثر برای کمک به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افراد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مبتلا به اختلالات خوردن و اختلالات خلقی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بوده و در کاهش رفتارهای مخرب موثر عمل می کند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a-IR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CBT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ارتباط با اختلالات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خوردن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شامل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اجزای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آموزشی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یک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غذایی و همچنین برخورد با جنبه های مختلف تاثیر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گذار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بر اختلال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مانند عوامل خانوادگی، روانشناختی و اجتماعی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88399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686800" cy="4889637"/>
          </a:xfrm>
        </p:spPr>
        <p:txBody>
          <a:bodyPr>
            <a:noAutofit/>
          </a:bodyPr>
          <a:lstStyle/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DBT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نوعی از روان درمانی است که متدهای شناختی و رفتاری را به عنوان یک رویکرد برای مقابله با احساسات دردناک بکار می بندد. تمرکز این درمان معمولا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 روی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افرادی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 که به شرایط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عاطفی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هیجانی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رفتارهای شدید واکنش نشان می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دهند.</a:t>
            </a: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a-IR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اجزای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DBT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عبارتند از:  تمرین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ذهن آگاهی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همچنین تنظیم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هیجانی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اگر چه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DBT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 ابتدا برای افرادی که از اختلال شخصیت مرزی رنج می برند، طراحی شده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بود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عنوان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درمان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موثر برای مردان و زنانی که با بی ثباتی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هیجانی دست و پنجه نرم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 کنند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نیز شناخته می شود.</a:t>
            </a: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a-IR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تکنیک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DBT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می توانند برای درمان اختلالات خوردن مفید باشند، زیرا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بیماران کمک می کنند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تا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هنگام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کنترل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افکار و احساسات منفی </a:t>
            </a:r>
            <a:r>
              <a:rPr lang="ar-SA" sz="28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</a:t>
            </a:r>
            <a:r>
              <a:rPr lang="fa-IR" sz="28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تعارضات </a:t>
            </a:r>
            <a:r>
              <a:rPr lang="ar-SA" sz="28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استرس بهتر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مقابله کنند.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702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0999"/>
          </a:xfrm>
        </p:spPr>
        <p:txBody>
          <a:bodyPr>
            <a:noAutofit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درمان پذیرش و تعهد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فرد بر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متمرکز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شدن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شیوه های افزایش دهنده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آگاهی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احساسات و تجربیات خود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کمک می کند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a-IR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درمان در بهبود اختلالات خوردن مفید است، زیرا به افراد کمک می کند ارتباطات سالمتری با احساسات و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منطق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خود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ایجاد کنند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a-IR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ACT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همچنین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تواند در افراد مبتلا به اختلالات خوردن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تشخیص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افکار و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امیال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که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بیماری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منجر می شود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درک این تکانه ها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کمک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کند.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همچنین در درمان اختلالات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همبود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مانند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افسردگی و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اضطراب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نیز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موثر است.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274320" lvl="0" indent="-274320" defTabSz="914400">
              <a:lnSpc>
                <a:spcPct val="100000"/>
              </a:lnSpc>
              <a:spcBef>
                <a:spcPct val="20000"/>
              </a:spcBef>
              <a:buClr>
                <a:srgbClr val="F0A22E"/>
              </a:buClr>
              <a:buSzPct val="85000"/>
              <a:buFont typeface="Wingdings 2"/>
              <a:buChar char=""/>
            </a:pPr>
            <a:endParaRPr lang="en-US" sz="3200" b="1" dirty="0">
              <a:solidFill>
                <a:prstClr val="black"/>
              </a:solidFill>
              <a:cs typeface="B Mitra"/>
            </a:endParaRPr>
          </a:p>
        </p:txBody>
      </p:sp>
    </p:spTree>
    <p:extLst>
      <p:ext uri="{BB962C8B-B14F-4D97-AF65-F5344CB8AC3E}">
        <p14:creationId xmlns:p14="http://schemas.microsoft.com/office/powerpoint/2010/main" val="137849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805363"/>
          </a:xfrm>
        </p:spPr>
        <p:txBody>
          <a:bodyPr>
            <a:noAutofit/>
          </a:bodyPr>
          <a:lstStyle/>
          <a:p>
            <a:pPr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رویکردهای خود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یاری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توسط فرد مبتلا به اختلال خوردن انجام می شود و اغلب شامل استفاده از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اشکال درمان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شناختی-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رفتاری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a-IR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درمان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خود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یاری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مفید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هستند و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وقتی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همراه سایر روش های درمانی که توسط متخصصان و پزشکان ارائه می شوند، بکار گرفته شود موثرتر خواهند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بود.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a-IR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بیماران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که تنها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روش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خود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یاری تکیه دارند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سایر روش های پزشکی را نادیده می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گیرند،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ممکن است از اختلالات خوردن بهبود نیافته و همچنین 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معرض خطر عود </a:t>
            </a: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هستند</a:t>
            </a:r>
            <a:r>
              <a:rPr lang="ar-SA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5698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77200" cy="5943599"/>
          </a:xfrm>
        </p:spPr>
        <p:txBody>
          <a:bodyPr>
            <a:noAutofit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ذهن آگاهی به مردم می آموزد تا بدون قضاوت به افکار خود پاسخ دهند و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وضعیت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آگاهی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حضور نسبت به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افکار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احساسات و بدن خود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 تاکید دارد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a-IR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همچنین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ذهن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آگاهی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آموزش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پذیرش و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خود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دوست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همراه است که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مقابله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افکار و احساسات منفی بکار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برده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می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شود.</a:t>
            </a: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a-IR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ذهن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آگاهی می تواند در درمان اختلالات خوردن مفید باشد، به خصوص در برخورد با احساسات شرم و گناه که اغلب همراه با اختلال خوردن است. ذهن آگاهی علاوه بر درمان اختلالات خوردن، می تواند در توسعه مهارت های مربوط به تنظیم هیجانی، تحمل درد و روابط شخصی موثر واقع شود.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/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875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600" b="1" dirty="0" smtClean="0">
                <a:cs typeface="B Nazanin" panose="00000400000000000000" pitchFamily="2" charset="-78"/>
              </a:rPr>
              <a:t>تغذیه و اختلالات خوردن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305800" cy="3648998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یکی از اهداف اصلاحات پیشنهاد شده؛ کاهش تشخیص اختلال خوردن و تغذیه است که در هیچ یک از طبقات مطرح شده جای نمی گیرند (</a:t>
            </a:r>
            <a:r>
              <a:rPr lang="en-US" sz="2400" b="1" dirty="0" smtClean="0">
                <a:cs typeface="B Nazanin" panose="00000400000000000000" pitchFamily="2" charset="-78"/>
              </a:rPr>
              <a:t>EDNOS</a:t>
            </a:r>
            <a:r>
              <a:rPr lang="fa-IR" sz="3200" b="1" dirty="0" smtClean="0">
                <a:cs typeface="B Nazanin" panose="00000400000000000000" pitchFamily="2" charset="-78"/>
              </a:rPr>
              <a:t>).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علایم </a:t>
            </a:r>
            <a:r>
              <a:rPr lang="fa-IR" sz="3200" b="1" dirty="0" smtClean="0">
                <a:cs typeface="B Nazanin" panose="00000400000000000000" pitchFamily="2" charset="-78"/>
              </a:rPr>
              <a:t>شناختی و خود گزارشی کمتر </a:t>
            </a:r>
            <a:r>
              <a:rPr lang="fa-IR" sz="3200" b="1" dirty="0" smtClean="0">
                <a:cs typeface="B Nazanin" panose="00000400000000000000" pitchFamily="2" charset="-78"/>
              </a:rPr>
              <a:t>مورد تاکید است و </a:t>
            </a:r>
            <a:r>
              <a:rPr lang="fa-IR" sz="3200" b="1" dirty="0" smtClean="0">
                <a:cs typeface="B Nazanin" panose="00000400000000000000" pitchFamily="2" charset="-78"/>
              </a:rPr>
              <a:t>بیشتر به تظاهرات رفتاری این اختلال </a:t>
            </a:r>
            <a:r>
              <a:rPr lang="fa-IR" sz="3200" b="1" dirty="0" smtClean="0">
                <a:cs typeface="B Nazanin" panose="00000400000000000000" pitchFamily="2" charset="-78"/>
              </a:rPr>
              <a:t>توجه می شود، به خصوص برای کودکان که </a:t>
            </a:r>
            <a:r>
              <a:rPr lang="fa-IR" sz="3200" b="1" dirty="0" smtClean="0">
                <a:cs typeface="B Nazanin" panose="00000400000000000000" pitchFamily="2" charset="-78"/>
              </a:rPr>
              <a:t>هنوز ظرفیت استدلال انتزاعی </a:t>
            </a:r>
            <a:r>
              <a:rPr lang="fa-IR" sz="3200" b="1" dirty="0" smtClean="0">
                <a:cs typeface="B Nazanin" panose="00000400000000000000" pitchFamily="2" charset="-78"/>
              </a:rPr>
              <a:t>ندارند.</a:t>
            </a:r>
            <a:endParaRPr lang="fa-IR" sz="3200" b="1" dirty="0" smtClean="0">
              <a:cs typeface="B Nazanin" panose="00000400000000000000" pitchFamily="2" charset="-78"/>
            </a:endParaRPr>
          </a:p>
          <a:p>
            <a:pPr algn="r" rtl="1">
              <a:buFont typeface="Wingdings" pitchFamily="2" charset="2"/>
              <a:buChar char="v"/>
            </a:pP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72365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126"/>
            <a:ext cx="7600950" cy="1325563"/>
          </a:xfrm>
        </p:spPr>
        <p:txBody>
          <a:bodyPr/>
          <a:lstStyle/>
          <a:p>
            <a:pPr algn="ctr"/>
            <a:r>
              <a:rPr lang="fa-IR" sz="3600" b="1" dirty="0" smtClean="0">
                <a:cs typeface="B Nazanin" panose="00000400000000000000" pitchFamily="2" charset="-78"/>
              </a:rPr>
              <a:t>از صبر و توجه شما سپاسگزاریم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6" name="Picture 8" descr="Image result for happines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0225" y="1813719"/>
            <a:ext cx="554355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27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0010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Nazanin" panose="00000400000000000000" pitchFamily="2" charset="-78"/>
              </a:rPr>
              <a:t>اختلال تغذیه </a:t>
            </a:r>
            <a:r>
              <a:rPr lang="fa-IR" sz="3600" b="1" dirty="0" smtClean="0">
                <a:cs typeface="B Nazanin" panose="00000400000000000000" pitchFamily="2" charset="-78"/>
              </a:rPr>
              <a:t>و </a:t>
            </a:r>
            <a:r>
              <a:rPr lang="fa-IR" sz="3600" b="1" dirty="0" smtClean="0">
                <a:cs typeface="B Nazanin" panose="00000400000000000000" pitchFamily="2" charset="-78"/>
              </a:rPr>
              <a:t>خوردن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001000" cy="51816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en-US" sz="2000" b="1" dirty="0" smtClean="0">
                <a:cs typeface="B Nazanin" panose="00000400000000000000" pitchFamily="2" charset="-78"/>
              </a:rPr>
              <a:t>DSM-5</a:t>
            </a:r>
            <a:r>
              <a:rPr lang="fa-IR" sz="3200" b="1" dirty="0" smtClean="0">
                <a:cs typeface="B Nazanin" panose="00000400000000000000" pitchFamily="2" charset="-78"/>
              </a:rPr>
              <a:t>، در سال 2013 توسط </a:t>
            </a:r>
            <a:r>
              <a:rPr lang="en-US" sz="2000" b="1" dirty="0" smtClean="0">
                <a:cs typeface="B Nazanin" panose="00000400000000000000" pitchFamily="2" charset="-78"/>
              </a:rPr>
              <a:t>APA</a:t>
            </a:r>
            <a:r>
              <a:rPr lang="fa-IR" sz="3200" b="1" dirty="0" smtClean="0">
                <a:cs typeface="B Nazanin" panose="00000400000000000000" pitchFamily="2" charset="-78"/>
              </a:rPr>
              <a:t> ارائه گردید.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این نسخه شامل بررسی و مرور گسترده اختلالات خوردن (</a:t>
            </a:r>
            <a:r>
              <a:rPr lang="en-US" sz="2400" b="1" dirty="0" smtClean="0">
                <a:cs typeface="B Nazanin" panose="00000400000000000000" pitchFamily="2" charset="-78"/>
              </a:rPr>
              <a:t>ED</a:t>
            </a:r>
            <a:r>
              <a:rPr lang="fa-IR" sz="3200" b="1" dirty="0" smtClean="0">
                <a:cs typeface="B Nazanin" panose="00000400000000000000" pitchFamily="2" charset="-78"/>
              </a:rPr>
              <a:t>) می باشد.</a:t>
            </a:r>
          </a:p>
          <a:p>
            <a:pPr algn="r" rtl="1">
              <a:buFont typeface="Wingdings" pitchFamily="2" charset="2"/>
              <a:buChar char="v"/>
            </a:pPr>
            <a:r>
              <a:rPr lang="en-US" sz="2400" b="1" dirty="0" smtClean="0">
                <a:cs typeface="B Nazanin" panose="00000400000000000000" pitchFamily="2" charset="-78"/>
              </a:rPr>
              <a:t>DSM-IV-TR</a:t>
            </a:r>
            <a:r>
              <a:rPr lang="fa-IR" sz="3200" b="1" dirty="0" smtClean="0">
                <a:cs typeface="B Nazanin" panose="00000400000000000000" pitchFamily="2" charset="-78"/>
              </a:rPr>
              <a:t> شامل سه طبقه بندی تشخیصی برای اختلال خوردن بود:</a:t>
            </a:r>
          </a:p>
          <a:p>
            <a:pPr algn="r" rtl="1">
              <a:buFontTx/>
              <a:buChar char="-"/>
            </a:pPr>
            <a:r>
              <a:rPr lang="fa-IR" sz="3200" b="1" dirty="0" smtClean="0">
                <a:cs typeface="B Nazanin" panose="00000400000000000000" pitchFamily="2" charset="-78"/>
              </a:rPr>
              <a:t>بی اشتهایی عصبی</a:t>
            </a:r>
          </a:p>
          <a:p>
            <a:pPr algn="r" rtl="1">
              <a:buFontTx/>
              <a:buChar char="-"/>
            </a:pPr>
            <a:r>
              <a:rPr lang="fa-IR" sz="3200" b="1" dirty="0" smtClean="0">
                <a:cs typeface="B Nazanin" panose="00000400000000000000" pitchFamily="2" charset="-78"/>
              </a:rPr>
              <a:t>پرخوری عصبی</a:t>
            </a:r>
          </a:p>
          <a:p>
            <a:pPr algn="r" rtl="1">
              <a:buFontTx/>
              <a:buChar char="-"/>
            </a:pP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اختلالات خوردنی که در طبقات دیگر قرار نمی گیرند.</a:t>
            </a:r>
            <a:endParaRPr lang="en-US" sz="2000" b="1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267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8001000" cy="6248400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در </a:t>
            </a:r>
            <a:r>
              <a:rPr lang="en-US" sz="2400" b="1" dirty="0" smtClean="0">
                <a:cs typeface="B Nazanin" panose="00000400000000000000" pitchFamily="2" charset="-78"/>
              </a:rPr>
              <a:t>DSM-5</a:t>
            </a:r>
            <a:r>
              <a:rPr lang="fa-IR" sz="3200" b="1" dirty="0" smtClean="0">
                <a:cs typeface="B Nazanin" panose="00000400000000000000" pitchFamily="2" charset="-78"/>
              </a:rPr>
              <a:t> اختلالات خوردن (</a:t>
            </a:r>
            <a:r>
              <a:rPr lang="en-US" sz="2400" b="1" dirty="0" smtClean="0">
                <a:cs typeface="B Nazanin" panose="00000400000000000000" pitchFamily="2" charset="-78"/>
              </a:rPr>
              <a:t>ED</a:t>
            </a:r>
            <a:r>
              <a:rPr lang="fa-IR" sz="3200" b="1" dirty="0" smtClean="0">
                <a:cs typeface="B Nazanin" panose="00000400000000000000" pitchFamily="2" charset="-78"/>
              </a:rPr>
              <a:t>)به اختلالات تغذیه و خوردن (</a:t>
            </a:r>
            <a:r>
              <a:rPr lang="en-US" sz="32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smtClean="0">
                <a:cs typeface="B Nazanin" panose="00000400000000000000" pitchFamily="2" charset="-78"/>
              </a:rPr>
              <a:t>FED</a:t>
            </a:r>
            <a:r>
              <a:rPr lang="fa-IR" sz="3200" b="1" dirty="0" smtClean="0">
                <a:cs typeface="B Nazanin" panose="00000400000000000000" pitchFamily="2" charset="-78"/>
              </a:rPr>
              <a:t>) تغییر نام یافت.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شامل چهار طبقه بندی تشخیصی جدید است:</a:t>
            </a:r>
          </a:p>
          <a:p>
            <a:pPr algn="r" rtl="1">
              <a:buFontTx/>
              <a:buChar char="-"/>
            </a:pPr>
            <a:r>
              <a:rPr lang="fa-IR" sz="3200" b="1" dirty="0" smtClean="0">
                <a:cs typeface="B Nazanin" panose="00000400000000000000" pitchFamily="2" charset="-78"/>
              </a:rPr>
              <a:t>اختلال پرخوری</a:t>
            </a:r>
          </a:p>
          <a:p>
            <a:pPr algn="r" rtl="1">
              <a:buFontTx/>
              <a:buChar char="-"/>
            </a:pPr>
            <a:r>
              <a:rPr lang="fa-IR" sz="3200" b="1" dirty="0" smtClean="0">
                <a:cs typeface="B Nazanin" panose="00000400000000000000" pitchFamily="2" charset="-78"/>
              </a:rPr>
              <a:t>اختلال هرزه خواری</a:t>
            </a:r>
          </a:p>
          <a:p>
            <a:pPr algn="r" rtl="1">
              <a:buFontTx/>
              <a:buChar char="-"/>
            </a:pPr>
            <a:r>
              <a:rPr lang="fa-IR" sz="3200" b="1" dirty="0" smtClean="0">
                <a:cs typeface="B Nazanin" panose="00000400000000000000" pitchFamily="2" charset="-78"/>
              </a:rPr>
              <a:t>اختلال نشخوار</a:t>
            </a:r>
          </a:p>
          <a:p>
            <a:pPr algn="r" rtl="1">
              <a:buFontTx/>
              <a:buChar char="-"/>
            </a:pPr>
            <a:r>
              <a:rPr lang="fa-IR" sz="3200" b="1" dirty="0" smtClean="0">
                <a:cs typeface="B Nazanin" panose="00000400000000000000" pitchFamily="2" charset="-78"/>
              </a:rPr>
              <a:t>اختلال مصرف غذای دوری جو/ محدود کننده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برخی از ملاک های تشخیصی </a:t>
            </a:r>
            <a:r>
              <a:rPr lang="en-US" sz="2400" b="1" dirty="0" smtClean="0">
                <a:cs typeface="B Nazanin" panose="00000400000000000000" pitchFamily="2" charset="-78"/>
              </a:rPr>
              <a:t>BN</a:t>
            </a:r>
            <a:r>
              <a:rPr lang="fa-IR" sz="3200" b="1" dirty="0" smtClean="0">
                <a:cs typeface="B Nazanin" panose="00000400000000000000" pitchFamily="2" charset="-78"/>
              </a:rPr>
              <a:t>، </a:t>
            </a:r>
            <a:r>
              <a:rPr lang="en-US" sz="2400" b="1" dirty="0" smtClean="0">
                <a:cs typeface="B Nazanin" panose="00000400000000000000" pitchFamily="2" charset="-78"/>
              </a:rPr>
              <a:t>AN</a:t>
            </a:r>
            <a:r>
              <a:rPr lang="fa-IR" sz="3200" b="1" dirty="0" smtClean="0">
                <a:cs typeface="B Nazanin" panose="00000400000000000000" pitchFamily="2" charset="-78"/>
              </a:rPr>
              <a:t>،</a:t>
            </a:r>
            <a:r>
              <a:rPr lang="en-US" sz="2400" b="1" dirty="0" smtClean="0">
                <a:cs typeface="B Nazanin" panose="00000400000000000000" pitchFamily="2" charset="-78"/>
              </a:rPr>
              <a:t>EDNOS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نیز اصلاح شده است. </a:t>
            </a:r>
            <a:endParaRPr lang="en-US" sz="3200" b="1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672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"/>
            <a:ext cx="7848600" cy="6324600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قبل از نسخه فعلی </a:t>
            </a:r>
            <a:r>
              <a:rPr lang="en-US" sz="2400" b="1" dirty="0" smtClean="0">
                <a:cs typeface="B Nazanin" panose="00000400000000000000" pitchFamily="2" charset="-78"/>
              </a:rPr>
              <a:t>DSM</a:t>
            </a:r>
            <a:r>
              <a:rPr lang="fa-IR" sz="3200" b="1" dirty="0" smtClean="0">
                <a:cs typeface="B Nazanin" panose="00000400000000000000" pitchFamily="2" charset="-78"/>
              </a:rPr>
              <a:t>، اختلال خوردن در دو بخش اصلی قرار گرفته بود:</a:t>
            </a:r>
          </a:p>
          <a:p>
            <a:pPr algn="r" rtl="1">
              <a:buFontTx/>
              <a:buChar char="-"/>
            </a:pPr>
            <a:r>
              <a:rPr lang="fa-IR" sz="3200" b="1" dirty="0" smtClean="0">
                <a:cs typeface="B Nazanin" panose="00000400000000000000" pitchFamily="2" charset="-78"/>
              </a:rPr>
              <a:t>اختلالاتی که در ابتدا به صورت معمول در دوران نوزادی، کودکی یا نوجوانی تشخیص داده شده است.</a:t>
            </a:r>
          </a:p>
          <a:p>
            <a:pPr algn="r" rtl="1">
              <a:buFontTx/>
              <a:buChar char="-"/>
            </a:pPr>
            <a:r>
              <a:rPr lang="fa-IR" sz="3200" b="1" dirty="0" smtClean="0">
                <a:cs typeface="B Nazanin" panose="00000400000000000000" pitchFamily="2" charset="-78"/>
              </a:rPr>
              <a:t>اختلالات خوردن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قرار دادن اختلالات تغذیه و خوردن در طبقه </a:t>
            </a:r>
            <a:r>
              <a:rPr lang="fa-IR" sz="3200" b="1" dirty="0" smtClean="0">
                <a:cs typeface="B Nazanin" panose="00000400000000000000" pitchFamily="2" charset="-78"/>
              </a:rPr>
              <a:t>مختص خود در </a:t>
            </a:r>
            <a:r>
              <a:rPr lang="en-US" sz="2800" b="1" dirty="0" smtClean="0">
                <a:cs typeface="B Nazanin" panose="00000400000000000000" pitchFamily="2" charset="-78"/>
              </a:rPr>
              <a:t>5 </a:t>
            </a:r>
            <a:r>
              <a:rPr lang="en-US" sz="2400" b="1" dirty="0" smtClean="0">
                <a:solidFill>
                  <a:prstClr val="white"/>
                </a:solidFill>
                <a:cs typeface="B Nazanin" panose="00000400000000000000" pitchFamily="2" charset="-78"/>
              </a:rPr>
              <a:t>DSM</a:t>
            </a:r>
            <a:r>
              <a:rPr lang="fa-IR" sz="2400" b="1" dirty="0" smtClean="0">
                <a:solidFill>
                  <a:prstClr val="white"/>
                </a:solidFill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 نشان </a:t>
            </a:r>
            <a:r>
              <a:rPr lang="fa-IR" sz="3200" b="1" dirty="0" smtClean="0">
                <a:cs typeface="B Nazanin" panose="00000400000000000000" pitchFamily="2" charset="-78"/>
              </a:rPr>
              <a:t>می </a:t>
            </a:r>
            <a:r>
              <a:rPr lang="fa-IR" sz="3200" b="1" dirty="0" smtClean="0">
                <a:cs typeface="B Nazanin" panose="00000400000000000000" pitchFamily="2" charset="-78"/>
              </a:rPr>
              <a:t>دهد که</a:t>
            </a:r>
            <a:r>
              <a:rPr lang="en-US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این اختلالات در </a:t>
            </a:r>
            <a:r>
              <a:rPr lang="fa-IR" sz="3200" b="1" dirty="0" smtClean="0">
                <a:cs typeface="B Nazanin" panose="00000400000000000000" pitchFamily="2" charset="-78"/>
              </a:rPr>
              <a:t>تمام طول عمر </a:t>
            </a:r>
            <a:r>
              <a:rPr lang="fa-IR" sz="3200" b="1" dirty="0" smtClean="0">
                <a:cs typeface="B Nazanin" panose="00000400000000000000" pitchFamily="2" charset="-78"/>
              </a:rPr>
              <a:t>وجود داشته و به تشخیص علایم آنها در </a:t>
            </a:r>
            <a:r>
              <a:rPr lang="fa-IR" sz="3200" b="1" dirty="0" smtClean="0">
                <a:cs typeface="B Nazanin" panose="00000400000000000000" pitchFamily="2" charset="-78"/>
              </a:rPr>
              <a:t>مراحل مختلف زندگی کمک خواهد کرد.</a:t>
            </a:r>
            <a:endParaRPr lang="en-US" sz="3200" b="1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860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7848600" cy="6400800"/>
          </a:xfrm>
        </p:spPr>
        <p:txBody>
          <a:bodyPr>
            <a:normAutofit/>
          </a:bodyPr>
          <a:lstStyle/>
          <a:p>
            <a:pPr lvl="0" algn="r" rtl="1">
              <a:buClr>
                <a:srgbClr val="FEDD78"/>
              </a:buClr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معیارهای تشخیصی</a:t>
            </a:r>
            <a:r>
              <a:rPr lang="en-US" sz="3200" b="1" dirty="0" smtClean="0">
                <a:cs typeface="B Nazanin" panose="00000400000000000000" pitchFamily="2" charset="-78"/>
              </a:rPr>
              <a:t>FED </a:t>
            </a:r>
            <a:r>
              <a:rPr lang="fa-IR" sz="3200" b="1" dirty="0" smtClean="0">
                <a:cs typeface="B Nazanin" panose="00000400000000000000" pitchFamily="2" charset="-78"/>
              </a:rPr>
              <a:t>منحصر </a:t>
            </a:r>
            <a:r>
              <a:rPr lang="fa-IR" sz="3200" b="1" dirty="0">
                <a:cs typeface="B Nazanin" panose="00000400000000000000" pitchFamily="2" charset="-78"/>
              </a:rPr>
              <a:t>به فرد است، </a:t>
            </a:r>
            <a:r>
              <a:rPr lang="fa-IR" sz="2900" b="1" dirty="0">
                <a:solidFill>
                  <a:prstClr val="white"/>
                </a:solidFill>
                <a:cs typeface="B Nazanin" panose="00000400000000000000" pitchFamily="2" charset="-78"/>
              </a:rPr>
              <a:t>به این صورت که اگر بیمار در یکی از طبقه ها تشخیص داده شود، نمی تواند در طبقه دیگر قرار گیرد ( به جز اختلال هرزه خواری </a:t>
            </a:r>
            <a:r>
              <a:rPr lang="fa-IR" sz="2900" b="1" dirty="0" smtClean="0">
                <a:solidFill>
                  <a:prstClr val="white"/>
                </a:solidFill>
                <a:cs typeface="B Nazanin" panose="00000400000000000000" pitchFamily="2" charset="-78"/>
              </a:rPr>
              <a:t>).</a:t>
            </a:r>
            <a:endParaRPr lang="fa-IR" sz="3200" b="1" dirty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en-US" sz="3200" b="1" dirty="0">
                <a:cs typeface="B Nazanin" panose="00000400000000000000" pitchFamily="2" charset="-78"/>
              </a:rPr>
              <a:t>DSM-5 </a:t>
            </a:r>
            <a:r>
              <a:rPr lang="fa-IR" sz="3200" b="1" dirty="0">
                <a:cs typeface="B Nazanin" panose="00000400000000000000" pitchFamily="2" charset="-78"/>
              </a:rPr>
              <a:t>قصد دارد تا </a:t>
            </a:r>
            <a:r>
              <a:rPr lang="fa-IR" sz="3200" b="1" dirty="0" smtClean="0">
                <a:cs typeface="B Nazanin" panose="00000400000000000000" pitchFamily="2" charset="-78"/>
              </a:rPr>
              <a:t>با تضمین تمایز </a:t>
            </a:r>
            <a:r>
              <a:rPr lang="fa-IR" sz="3200" b="1" dirty="0">
                <a:cs typeface="B Nazanin" panose="00000400000000000000" pitchFamily="2" charset="-78"/>
              </a:rPr>
              <a:t>هر نوع اختلال </a:t>
            </a:r>
            <a:r>
              <a:rPr lang="fa-IR" sz="3200" b="1" dirty="0" smtClean="0">
                <a:cs typeface="B Nazanin" panose="00000400000000000000" pitchFamily="2" charset="-78"/>
              </a:rPr>
              <a:t>به </a:t>
            </a:r>
            <a:r>
              <a:rPr lang="fa-IR" sz="3200" b="1" dirty="0" smtClean="0">
                <a:cs typeface="B Nazanin" panose="00000400000000000000" pitchFamily="2" charset="-78"/>
              </a:rPr>
              <a:t>پزشکان در تشخیص ویژگی های خاص و متفاوت اختلال ها کمک نماید؛ مشخص کند. 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605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9144000" cy="6248400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هدف اصلی تغییرات پیشنهادی در </a:t>
            </a:r>
            <a:r>
              <a:rPr lang="fa-IR" sz="2400" b="1" dirty="0" smtClean="0">
                <a:cs typeface="B Nazanin" panose="00000400000000000000" pitchFamily="2" charset="-78"/>
              </a:rPr>
              <a:t>D</a:t>
            </a:r>
            <a:r>
              <a:rPr lang="en-US" sz="2400" b="1" dirty="0" smtClean="0">
                <a:cs typeface="B Nazanin" panose="00000400000000000000" pitchFamily="2" charset="-78"/>
              </a:rPr>
              <a:t>SM-5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کاهش 40 تا 80 درصدی شیوع اختلال </a:t>
            </a:r>
            <a:r>
              <a:rPr lang="en-US" sz="2400" b="1" dirty="0" smtClean="0">
                <a:cs typeface="B Nazanin" panose="00000400000000000000" pitchFamily="2" charset="-78"/>
              </a:rPr>
              <a:t>EDNOS</a:t>
            </a:r>
            <a:r>
              <a:rPr lang="fa-IR" sz="3200" b="1" dirty="0" smtClean="0">
                <a:cs typeface="B Nazanin" panose="00000400000000000000" pitchFamily="2" charset="-78"/>
              </a:rPr>
              <a:t> نسبت به </a:t>
            </a:r>
            <a:r>
              <a:rPr lang="en-US" sz="2400" b="1" dirty="0" smtClean="0">
                <a:cs typeface="B Nazanin" panose="00000400000000000000" pitchFamily="2" charset="-78"/>
              </a:rPr>
              <a:t>DSM-IV-TR</a:t>
            </a:r>
            <a:r>
              <a:rPr lang="fa-IR" sz="3200" b="1" dirty="0" smtClean="0">
                <a:cs typeface="B Nazanin" panose="00000400000000000000" pitchFamily="2" charset="-78"/>
              </a:rPr>
              <a:t> است.</a:t>
            </a:r>
          </a:p>
          <a:p>
            <a:pPr marL="0" indent="0" algn="r" rtl="1">
              <a:buNone/>
            </a:pPr>
            <a:endParaRPr lang="fa-IR" sz="3200" b="1" dirty="0" smtClean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در واقع </a:t>
            </a:r>
            <a:r>
              <a:rPr lang="fa-IR" sz="3200" b="1" dirty="0" smtClean="0">
                <a:cs typeface="B Nazanin" panose="00000400000000000000" pitchFamily="2" charset="-78"/>
              </a:rPr>
              <a:t>تشخیص </a:t>
            </a:r>
            <a:r>
              <a:rPr lang="en-US" sz="2400" b="1" dirty="0">
                <a:solidFill>
                  <a:prstClr val="white"/>
                </a:solidFill>
                <a:cs typeface="B Nazanin" panose="00000400000000000000" pitchFamily="2" charset="-78"/>
              </a:rPr>
              <a:t>EDNOS</a:t>
            </a:r>
            <a:r>
              <a:rPr lang="fa-IR" sz="3200" b="1" dirty="0">
                <a:solidFill>
                  <a:prstClr val="white"/>
                </a:solidFill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solidFill>
                  <a:prstClr val="white"/>
                </a:solidFill>
                <a:cs typeface="B Nazanin" panose="00000400000000000000" pitchFamily="2" charset="-78"/>
              </a:rPr>
              <a:t>با </a:t>
            </a:r>
            <a:r>
              <a:rPr lang="fa-IR" sz="3200" b="1" dirty="0">
                <a:solidFill>
                  <a:prstClr val="white"/>
                </a:solidFill>
                <a:cs typeface="B Nazanin" panose="00000400000000000000" pitchFamily="2" charset="-78"/>
              </a:rPr>
              <a:t>استفاده از </a:t>
            </a:r>
            <a:r>
              <a:rPr lang="fa-IR" sz="3200" b="1" dirty="0" smtClean="0">
                <a:solidFill>
                  <a:prstClr val="white"/>
                </a:solidFill>
                <a:cs typeface="B Nazanin" panose="00000400000000000000" pitchFamily="2" charset="-78"/>
              </a:rPr>
              <a:t>معيارهای تشخيصی  </a:t>
            </a:r>
            <a:r>
              <a:rPr lang="en-US" sz="2400" dirty="0" smtClean="0">
                <a:solidFill>
                  <a:prstClr val="white"/>
                </a:solidFill>
                <a:cs typeface="B Nazanin" panose="00000400000000000000" pitchFamily="2" charset="-78"/>
              </a:rPr>
              <a:t>DSM-5</a:t>
            </a:r>
            <a:r>
              <a:rPr lang="en-US" sz="3200" b="1" dirty="0" smtClean="0">
                <a:solidFill>
                  <a:prstClr val="white"/>
                </a:solidFill>
                <a:cs typeface="B Nazanin" panose="00000400000000000000" pitchFamily="2" charset="-78"/>
              </a:rPr>
              <a:t> </a:t>
            </a:r>
            <a:r>
              <a:rPr lang="fa-IR" sz="3200" b="1" dirty="0">
                <a:solidFill>
                  <a:prstClr val="white"/>
                </a:solidFill>
                <a:cs typeface="B Nazanin" panose="00000400000000000000" pitchFamily="2" charset="-78"/>
              </a:rPr>
              <a:t>در مقايسه با معيار </a:t>
            </a:r>
            <a:r>
              <a:rPr lang="en-US" sz="2400" dirty="0" smtClean="0">
                <a:solidFill>
                  <a:prstClr val="white"/>
                </a:solidFill>
                <a:cs typeface="B Nazanin" panose="00000400000000000000" pitchFamily="2" charset="-78"/>
              </a:rPr>
              <a:t>DSM-IV-TR</a:t>
            </a:r>
            <a:r>
              <a:rPr lang="fa-IR" sz="3200" b="1" dirty="0" smtClean="0">
                <a:solidFill>
                  <a:prstClr val="white"/>
                </a:solidFill>
                <a:cs typeface="B Nazanin" panose="00000400000000000000" pitchFamily="2" charset="-78"/>
              </a:rPr>
              <a:t> از </a:t>
            </a:r>
            <a:r>
              <a:rPr lang="fa-IR" sz="3200" b="1" dirty="0" smtClean="0">
                <a:cs typeface="B Nazanin" panose="00000400000000000000" pitchFamily="2" charset="-78"/>
              </a:rPr>
              <a:t>حدود 62 درصد به 32 درصد کاهش یافته </a:t>
            </a:r>
            <a:r>
              <a:rPr lang="fa-IR" sz="3200" b="1" dirty="0" smtClean="0">
                <a:cs typeface="B Nazanin" panose="00000400000000000000" pitchFamily="2" charset="-78"/>
              </a:rPr>
              <a:t>است.</a:t>
            </a:r>
          </a:p>
          <a:p>
            <a:pPr marL="0" indent="0" algn="r" rtl="1">
              <a:buNone/>
            </a:pPr>
            <a:endParaRPr lang="fa-IR" sz="3200" b="1" dirty="0" smtClean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Nazanin" panose="00000400000000000000" pitchFamily="2" charset="-78"/>
              </a:rPr>
              <a:t>به طور مشابه مطالعات دیگر 20 درصد کاهش ابتلا به اختلال خوردن بزرگسالان را در جمعیت بزرگسال نشان می دهند.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en-US" sz="3200" b="1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38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2138</TotalTime>
  <Words>2578</Words>
  <Application>Microsoft Office PowerPoint</Application>
  <PresentationFormat>On-screen Show (4:3)</PresentationFormat>
  <Paragraphs>190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Summer</vt:lpstr>
      <vt:lpstr>تغذیه و اختلال خوردن</vt:lpstr>
      <vt:lpstr>PowerPoint Presentation</vt:lpstr>
      <vt:lpstr>تغذیه و اختلال خوردن</vt:lpstr>
      <vt:lpstr>تغذیه و اختلالات خوردن</vt:lpstr>
      <vt:lpstr>اختلال تغذیه و خوردن</vt:lpstr>
      <vt:lpstr>PowerPoint Presentation</vt:lpstr>
      <vt:lpstr>PowerPoint Presentation</vt:lpstr>
      <vt:lpstr>PowerPoint Presentation</vt:lpstr>
      <vt:lpstr>PowerPoint Presentation</vt:lpstr>
      <vt:lpstr>ملاک های اختلال بی اشتهایی عصبی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ملاک های اختلال پرخوری</vt:lpstr>
      <vt:lpstr>PowerPoint Presentation</vt:lpstr>
      <vt:lpstr>PowerPoint Presentation</vt:lpstr>
      <vt:lpstr>همزمانی های روانپزشکی</vt:lpstr>
      <vt:lpstr> اختلالات همبود با اختلالات خوردن در زنان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درمان های اصلی اختلالات خوردن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از صبر و توجه شما سپاسگزاریم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Parsaa</dc:creator>
  <cp:lastModifiedBy>SPC-94-8-21</cp:lastModifiedBy>
  <cp:revision>251</cp:revision>
  <dcterms:created xsi:type="dcterms:W3CDTF">2018-05-06T19:48:42Z</dcterms:created>
  <dcterms:modified xsi:type="dcterms:W3CDTF">2018-08-04T10:56:43Z</dcterms:modified>
</cp:coreProperties>
</file>