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ppt" ContentType="application/vnd.ms-powerpoi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301" r:id="rId2"/>
    <p:sldId id="268" r:id="rId3"/>
    <p:sldId id="256" r:id="rId4"/>
    <p:sldId id="304" r:id="rId5"/>
    <p:sldId id="257" r:id="rId6"/>
    <p:sldId id="258" r:id="rId7"/>
    <p:sldId id="259" r:id="rId8"/>
    <p:sldId id="271" r:id="rId9"/>
    <p:sldId id="272" r:id="rId10"/>
    <p:sldId id="273" r:id="rId11"/>
    <p:sldId id="275" r:id="rId12"/>
    <p:sldId id="276" r:id="rId13"/>
    <p:sldId id="277" r:id="rId14"/>
    <p:sldId id="303" r:id="rId15"/>
    <p:sldId id="278" r:id="rId16"/>
    <p:sldId id="279" r:id="rId17"/>
    <p:sldId id="280" r:id="rId18"/>
    <p:sldId id="281" r:id="rId19"/>
    <p:sldId id="282" r:id="rId20"/>
    <p:sldId id="283" r:id="rId21"/>
    <p:sldId id="260" r:id="rId22"/>
    <p:sldId id="263" r:id="rId23"/>
    <p:sldId id="264" r:id="rId24"/>
    <p:sldId id="284" r:id="rId25"/>
    <p:sldId id="285" r:id="rId26"/>
    <p:sldId id="286" r:id="rId27"/>
    <p:sldId id="287" r:id="rId28"/>
    <p:sldId id="265" r:id="rId29"/>
    <p:sldId id="269" r:id="rId30"/>
    <p:sldId id="288" r:id="rId31"/>
    <p:sldId id="261" r:id="rId32"/>
    <p:sldId id="262" r:id="rId33"/>
    <p:sldId id="289" r:id="rId34"/>
    <p:sldId id="290" r:id="rId35"/>
    <p:sldId id="291" r:id="rId36"/>
    <p:sldId id="292" r:id="rId37"/>
    <p:sldId id="293" r:id="rId38"/>
    <p:sldId id="294" r:id="rId39"/>
    <p:sldId id="306" r:id="rId40"/>
    <p:sldId id="295" r:id="rId41"/>
    <p:sldId id="296" r:id="rId42"/>
    <p:sldId id="297" r:id="rId43"/>
    <p:sldId id="298" r:id="rId44"/>
    <p:sldId id="299" r:id="rId45"/>
    <p:sldId id="305" r:id="rId46"/>
    <p:sldId id="30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CFA87F-B57F-4A54-8009-E22691835E83}" type="datetimeFigureOut">
              <a:rPr lang="en-US" smtClean="0"/>
              <a:pPr/>
              <a:t>3/10/2019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B95ABE-A9D6-4570-A683-B9BCA7BE00DC}" type="slidenum">
              <a:rPr lang="en-US" smtClean="0"/>
              <a:pPr/>
              <a:t>‹#›</a:t>
            </a:fld>
            <a:endParaRPr lang="en-US"/>
          </a:p>
        </p:txBody>
      </p:sp>
    </p:spTree>
    <p:extLst>
      <p:ext uri="{BB962C8B-B14F-4D97-AF65-F5344CB8AC3E}">
        <p14:creationId xmlns:p14="http://schemas.microsoft.com/office/powerpoint/2010/main" val="1225184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24BFB8-E896-4E7E-91A7-1254D32A0B25}" type="datetimeFigureOut">
              <a:rPr lang="en-US" smtClean="0"/>
              <a:pPr/>
              <a:t>3/10/2019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8AF19-0802-4C58-9832-58071A848581}" type="slidenum">
              <a:rPr lang="en-US" smtClean="0"/>
              <a:pPr/>
              <a:t>‹#›</a:t>
            </a:fld>
            <a:endParaRPr lang="en-US"/>
          </a:p>
        </p:txBody>
      </p:sp>
    </p:spTree>
    <p:extLst>
      <p:ext uri="{BB962C8B-B14F-4D97-AF65-F5344CB8AC3E}">
        <p14:creationId xmlns:p14="http://schemas.microsoft.com/office/powerpoint/2010/main" val="194478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7388"/>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0DC6D0-876D-4B61-929A-C01CD521E642}" type="slidenum">
              <a:rPr lang="en-US" smtClean="0"/>
              <a:pPr/>
              <a:t>34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Rot="1" noChangeAspect="1" noChangeArrowheads="1" noTextEdit="1"/>
          </p:cNvSpPr>
          <p:nvPr>
            <p:ph type="sldImg"/>
          </p:nvPr>
        </p:nvSpPr>
        <p:spPr>
          <a:xfrm>
            <a:off x="1143000" y="687388"/>
            <a:ext cx="4572000" cy="3429000"/>
          </a:xfrm>
          <a:ln/>
        </p:spPr>
      </p:sp>
      <p:sp>
        <p:nvSpPr>
          <p:cNvPr id="51204" name="Rectangle 3"/>
          <p:cNvSpPr>
            <a:spLocks noGrp="1" noChangeArrowheads="1"/>
          </p:cNvSpPr>
          <p:nvPr>
            <p:ph type="body" idx="1"/>
          </p:nvPr>
        </p:nvSpPr>
        <p:spPr>
          <a:xfrm>
            <a:off x="913805" y="4343704"/>
            <a:ext cx="5030391" cy="4113892"/>
          </a:xfrm>
          <a:noFill/>
          <a:ln/>
        </p:spPr>
        <p:txBody>
          <a:bodyPr/>
          <a:lstStyle/>
          <a:p>
            <a:pPr eaLnBrk="1" hangingPunct="1"/>
            <a:endParaRPr lang="en-US" dirty="0" smtClean="0"/>
          </a:p>
        </p:txBody>
      </p:sp>
      <p:sp>
        <p:nvSpPr>
          <p:cNvPr id="4" name="Date Placeholder 3"/>
          <p:cNvSpPr>
            <a:spLocks noGrp="1"/>
          </p:cNvSpPr>
          <p:nvPr>
            <p:ph type="dt" idx="10"/>
          </p:nvPr>
        </p:nvSpPr>
        <p:spPr/>
        <p:txBody>
          <a:bodyPr/>
          <a:lstStyle/>
          <a:p>
            <a:pPr>
              <a:defRPr/>
            </a:pPr>
            <a:fld id="{AB8C5918-1491-4961-B2D6-7689183F1CE0}" type="datetime1">
              <a:rPr lang="en-US" smtClean="0"/>
              <a:pPr>
                <a:defRPr/>
              </a:pPr>
              <a:t>3/10/2019</a:t>
            </a:fld>
            <a:endParaRPr lang="en-US" dirty="0"/>
          </a:p>
        </p:txBody>
      </p:sp>
      <p:sp>
        <p:nvSpPr>
          <p:cNvPr id="5" name="Header Placeholder 4"/>
          <p:cNvSpPr>
            <a:spLocks noGrp="1"/>
          </p:cNvSpPr>
          <p:nvPr>
            <p:ph type="hdr" sz="quarter" idx="11"/>
          </p:nvPr>
        </p:nvSpPr>
        <p:spPr/>
        <p:txBody>
          <a:bodyPr/>
          <a:lstStyle/>
          <a:p>
            <a:pPr>
              <a:defRPr/>
            </a:pPr>
            <a:r>
              <a:rPr lang="en-US" dirty="0" smtClean="0"/>
              <a:t>R Michael Tuttle, MD                   Memorial Sloan Kettering Cancer Center  New York</a:t>
            </a:r>
            <a:endParaRPr lang="en-US" dirty="0"/>
          </a:p>
        </p:txBody>
      </p:sp>
      <p:sp>
        <p:nvSpPr>
          <p:cNvPr id="6" name="Slide Number Placeholder 5"/>
          <p:cNvSpPr>
            <a:spLocks noGrp="1"/>
          </p:cNvSpPr>
          <p:nvPr>
            <p:ph type="sldNum" sz="quarter" idx="12"/>
          </p:nvPr>
        </p:nvSpPr>
        <p:spPr/>
        <p:txBody>
          <a:bodyPr/>
          <a:lstStyle/>
          <a:p>
            <a:pPr>
              <a:defRPr/>
            </a:pPr>
            <a:fld id="{04545FC8-C7EB-4703-9AFC-92B34C0D0E5E}" type="slidenum">
              <a:rPr lang="en-US" smtClean="0"/>
              <a:pPr>
                <a:defRPr/>
              </a:pPr>
              <a:t>43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7388"/>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0DC6D0-876D-4B61-929A-C01CD521E642}" type="slidenum">
              <a:rPr lang="en-US" smtClean="0"/>
              <a:pPr/>
              <a:t>45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F18FDB-52C3-4135-9621-9048115EA845}" type="datetimeFigureOut">
              <a:rPr lang="en-US" smtClean="0"/>
              <a:pPr/>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18FDB-52C3-4135-9621-9048115EA845}" type="datetimeFigureOut">
              <a:rPr lang="en-US" smtClean="0"/>
              <a:pPr/>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18FDB-52C3-4135-9621-9048115EA845}" type="datetimeFigureOut">
              <a:rPr lang="en-US" smtClean="0"/>
              <a:pPr/>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030BAE-0095-4BB2-9763-F6C3DF38DF8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lank with Titl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228600" y="6401238"/>
            <a:ext cx="8458200" cy="320675"/>
          </a:xfrm>
          <a:prstGeom prst="rect">
            <a:avLst/>
          </a:prstGeom>
          <a:ln/>
        </p:spPr>
        <p:txBody>
          <a:bodyPr/>
          <a:lstStyle>
            <a:lvl1pPr>
              <a:defRPr/>
            </a:lvl1pPr>
          </a:lstStyle>
          <a:p>
            <a:pPr algn="ctr" rtl="0" eaLnBrk="0" fontAlgn="base" hangingPunct="0">
              <a:spcBef>
                <a:spcPct val="0"/>
              </a:spcBef>
              <a:spcAft>
                <a:spcPct val="0"/>
              </a:spcAft>
            </a:pPr>
            <a:endParaRPr lang="en-US" sz="1400" kern="1200" dirty="0">
              <a:solidFill>
                <a:srgbClr val="FFFFFF"/>
              </a:solidFill>
              <a:latin typeface="Times New Roman"/>
              <a:ea typeface="+mn-ea"/>
              <a:cs typeface="+mn-cs"/>
            </a:endParaRPr>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18FDB-52C3-4135-9621-9048115EA845}" type="datetimeFigureOut">
              <a:rPr lang="en-US" smtClean="0"/>
              <a:pPr/>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18FDB-52C3-4135-9621-9048115EA845}" type="datetimeFigureOut">
              <a:rPr lang="en-US" smtClean="0"/>
              <a:pPr/>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F18FDB-52C3-4135-9621-9048115EA845}" type="datetimeFigureOut">
              <a:rPr lang="en-US" smtClean="0"/>
              <a:pPr/>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F18FDB-52C3-4135-9621-9048115EA845}" type="datetimeFigureOut">
              <a:rPr lang="en-US" smtClean="0"/>
              <a:pPr/>
              <a:t>3/10/2019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F18FDB-52C3-4135-9621-9048115EA845}" type="datetimeFigureOut">
              <a:rPr lang="en-US" smtClean="0"/>
              <a:pPr/>
              <a:t>3/10/2019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18FDB-52C3-4135-9621-9048115EA845}" type="datetimeFigureOut">
              <a:rPr lang="en-US" smtClean="0"/>
              <a:pPr/>
              <a:t>3/10/2019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18FDB-52C3-4135-9621-9048115EA845}" type="datetimeFigureOut">
              <a:rPr lang="en-US" smtClean="0"/>
              <a:pPr/>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18FDB-52C3-4135-9621-9048115EA845}" type="datetimeFigureOut">
              <a:rPr lang="en-US" smtClean="0"/>
              <a:pPr/>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F550E-9370-4E95-B128-D325B0AAA2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18FDB-52C3-4135-9621-9048115EA845}" type="datetimeFigureOut">
              <a:rPr lang="en-US" smtClean="0"/>
              <a:pPr/>
              <a:t>3/10/2019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F550E-9370-4E95-B128-D325B0AAA2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PowerPoint_97-2003_Presentation1.ppt"/></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2"/>
          <p:cNvGraphicFramePr>
            <a:graphicFrameLocks noChangeAspect="1"/>
          </p:cNvGraphicFramePr>
          <p:nvPr/>
        </p:nvGraphicFramePr>
        <p:xfrm>
          <a:off x="0" y="0"/>
          <a:ext cx="9296400" cy="6996113"/>
        </p:xfrm>
        <a:graphic>
          <a:graphicData uri="http://schemas.openxmlformats.org/presentationml/2006/ole">
            <mc:AlternateContent xmlns:mc="http://schemas.openxmlformats.org/markup-compatibility/2006">
              <mc:Choice xmlns:v="urn:schemas-microsoft-com:vml" Requires="v">
                <p:oleObj spid="_x0000_s15363" name="Presentation" r:id="rId4" imgW="4572180" imgH="3428932" progId="PowerPoint.Show.8">
                  <p:embed/>
                </p:oleObj>
              </mc:Choice>
              <mc:Fallback>
                <p:oleObj name="Presentation" r:id="rId4" imgW="4572180" imgH="3428932" progId="PowerPoint.Show.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296400" cy="699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71414"/>
            <a:ext cx="7772400" cy="1143000"/>
          </a:xfrm>
        </p:spPr>
        <p:txBody>
          <a:bodyPr/>
          <a:lstStyle/>
          <a:p>
            <a:pPr eaLnBrk="1" hangingPunct="1"/>
            <a:r>
              <a:rPr lang="en-US" b="1" dirty="0" smtClean="0">
                <a:solidFill>
                  <a:srgbClr val="FF0000"/>
                </a:solidFill>
              </a:rPr>
              <a:t>Thyroid nodules and cancers</a:t>
            </a:r>
          </a:p>
        </p:txBody>
      </p:sp>
      <p:sp>
        <p:nvSpPr>
          <p:cNvPr id="6147" name="Rectangle 3"/>
          <p:cNvSpPr>
            <a:spLocks noGrp="1" noChangeArrowheads="1"/>
          </p:cNvSpPr>
          <p:nvPr>
            <p:ph type="body" idx="1"/>
          </p:nvPr>
        </p:nvSpPr>
        <p:spPr>
          <a:xfrm>
            <a:off x="395288" y="1214422"/>
            <a:ext cx="8458200" cy="5246703"/>
          </a:xfrm>
        </p:spPr>
        <p:txBody>
          <a:bodyPr>
            <a:normAutofit fontScale="92500" lnSpcReduction="20000"/>
          </a:bodyPr>
          <a:lstStyle/>
          <a:p>
            <a:pPr eaLnBrk="1" hangingPunct="1">
              <a:lnSpc>
                <a:spcPct val="150000"/>
              </a:lnSpc>
            </a:pPr>
            <a:r>
              <a:rPr lang="en-US" sz="2800" b="1" dirty="0" smtClean="0">
                <a:solidFill>
                  <a:srgbClr val="002060"/>
                </a:solidFill>
              </a:rPr>
              <a:t>Thyroid nodules present in 4.2% of population (Women 6.4% Men 1.6%)</a:t>
            </a:r>
          </a:p>
          <a:p>
            <a:pPr eaLnBrk="1" hangingPunct="1">
              <a:lnSpc>
                <a:spcPct val="150000"/>
              </a:lnSpc>
            </a:pPr>
            <a:r>
              <a:rPr lang="en-US" sz="2800" b="1" dirty="0" smtClean="0">
                <a:solidFill>
                  <a:srgbClr val="002060"/>
                </a:solidFill>
              </a:rPr>
              <a:t>Only 1/1000 of nodules is a clinically recognized thyroid cancer.</a:t>
            </a:r>
          </a:p>
          <a:p>
            <a:pPr eaLnBrk="1" hangingPunct="1">
              <a:lnSpc>
                <a:spcPct val="150000"/>
              </a:lnSpc>
            </a:pPr>
            <a:r>
              <a:rPr lang="en-US" sz="2800" b="1" dirty="0" smtClean="0">
                <a:solidFill>
                  <a:srgbClr val="00B050"/>
                </a:solidFill>
              </a:rPr>
              <a:t>Yearly incidence of Cancer 40/1,000,000</a:t>
            </a:r>
          </a:p>
          <a:p>
            <a:pPr eaLnBrk="1" hangingPunct="1">
              <a:lnSpc>
                <a:spcPct val="150000"/>
              </a:lnSpc>
            </a:pPr>
            <a:r>
              <a:rPr lang="en-US" sz="2800" b="1" dirty="0" smtClean="0">
                <a:solidFill>
                  <a:srgbClr val="00B050"/>
                </a:solidFill>
              </a:rPr>
              <a:t>5 Deaths per million per year</a:t>
            </a:r>
          </a:p>
          <a:p>
            <a:pPr eaLnBrk="1" hangingPunct="1">
              <a:lnSpc>
                <a:spcPct val="150000"/>
              </a:lnSpc>
            </a:pPr>
            <a:r>
              <a:rPr lang="en-US" sz="2800" b="1" dirty="0" smtClean="0">
                <a:solidFill>
                  <a:srgbClr val="00B050"/>
                </a:solidFill>
              </a:rPr>
              <a:t>Thyroid cancer is the most frequent endocrine gland malignancies</a:t>
            </a:r>
          </a:p>
          <a:p>
            <a:pPr eaLnBrk="1" hangingPunct="1">
              <a:lnSpc>
                <a:spcPct val="150000"/>
              </a:lnSpc>
            </a:pPr>
            <a:r>
              <a:rPr lang="en-US" sz="2800" b="1" dirty="0" smtClean="0">
                <a:solidFill>
                  <a:srgbClr val="00B050"/>
                </a:solidFill>
              </a:rPr>
              <a:t>Accounting for 0.5-1.5% of all </a:t>
            </a:r>
            <a:r>
              <a:rPr lang="en-US" sz="2800" b="1" dirty="0" err="1" smtClean="0">
                <a:solidFill>
                  <a:srgbClr val="00B050"/>
                </a:solidFill>
              </a:rPr>
              <a:t>malignacies</a:t>
            </a:r>
            <a:endParaRPr lang="en-US" sz="2800" b="1" dirty="0" smtClean="0">
              <a:solidFill>
                <a:srgbClr val="00B05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42910" y="428604"/>
            <a:ext cx="8001000" cy="533400"/>
          </a:xfrm>
        </p:spPr>
        <p:txBody>
          <a:bodyPr>
            <a:noAutofit/>
          </a:bodyPr>
          <a:lstStyle/>
          <a:p>
            <a:pPr eaLnBrk="1" hangingPunct="1"/>
            <a:r>
              <a:rPr lang="ar-SA" sz="2600" dirty="0" smtClean="0">
                <a:solidFill>
                  <a:srgbClr val="FF0000"/>
                </a:solidFill>
                <a:cs typeface="A  Mitra_1 (MRT)" pitchFamily="2" charset="-78"/>
              </a:rPr>
              <a:t>فاكتورهايي كه خطر بدخيمي در گره‌هاي تيروئيدي را افزايش مي‌دهند</a:t>
            </a:r>
            <a:endParaRPr lang="en-US" sz="2600" dirty="0" smtClean="0">
              <a:solidFill>
                <a:srgbClr val="FF0000"/>
              </a:solidFill>
              <a:cs typeface="A  Mitra_1 (MRT)" pitchFamily="2" charset="-78"/>
            </a:endParaRPr>
          </a:p>
        </p:txBody>
      </p:sp>
      <p:graphicFrame>
        <p:nvGraphicFramePr>
          <p:cNvPr id="3121" name="Group 49"/>
          <p:cNvGraphicFramePr>
            <a:graphicFrameLocks noGrp="1"/>
          </p:cNvGraphicFramePr>
          <p:nvPr>
            <p:ph type="tbl" idx="1"/>
          </p:nvPr>
        </p:nvGraphicFramePr>
        <p:xfrm>
          <a:off x="152400" y="1447800"/>
          <a:ext cx="8915400" cy="4114800"/>
        </p:xfrm>
        <a:graphic>
          <a:graphicData uri="http://schemas.openxmlformats.org/drawingml/2006/table">
            <a:tbl>
              <a:tblPr/>
              <a:tblGrid>
                <a:gridCol w="8915400"/>
              </a:tblGrid>
              <a:tr h="5143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rgbClr val="002060"/>
                          </a:solidFill>
                          <a:effectLst/>
                          <a:latin typeface="Times New Roman" pitchFamily="18" charset="0"/>
                          <a:cs typeface="Yagut" pitchFamily="2" charset="-78"/>
                        </a:rPr>
                        <a:t>سابقه خانوادگي مثبت در مورد كانسرهاي تيروئيدي، هيپرپاراتيروئيدي و فئوكروموسيتوم</a:t>
                      </a:r>
                      <a:r>
                        <a:rPr kumimoji="0" lang="en-US" sz="2000" b="1" i="0" u="none" strike="noStrike" cap="none" normalizeH="0" baseline="0" dirty="0" smtClean="0">
                          <a:ln>
                            <a:noFill/>
                          </a:ln>
                          <a:solidFill>
                            <a:srgbClr val="002060"/>
                          </a:solidFill>
                          <a:effectLst/>
                          <a:latin typeface="Times New Roman" pitchFamily="18" charset="0"/>
                          <a:cs typeface="Yagut" pitchFamily="2" charset="-78"/>
                        </a:rPr>
                        <a:t> </a:t>
                      </a:r>
                    </a:p>
                  </a:txBody>
                  <a:tcPr horzOverflow="overflow">
                    <a:lnL cap="flat">
                      <a:noFill/>
                    </a:lnL>
                    <a:lnR cap="flat">
                      <a:noFill/>
                    </a:lnR>
                    <a:lnT w="38100" cap="flat" cmpd="sng" algn="ctr">
                      <a:solidFill>
                        <a:srgbClr val="FF0000"/>
                      </a:solidFill>
                      <a:prstDash val="solid"/>
                      <a:round/>
                      <a:headEnd type="none" w="med" len="med"/>
                      <a:tailEnd type="none" w="med" len="med"/>
                    </a:lnT>
                    <a:lnB>
                      <a:noFill/>
                    </a:lnB>
                    <a:lnTlToBr>
                      <a:noFill/>
                    </a:lnTlToBr>
                    <a:lnBlToTr>
                      <a:noFill/>
                    </a:lnBlToTr>
                    <a:noFill/>
                  </a:tcPr>
                </a:tc>
              </a:tr>
              <a:tr h="5143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2060"/>
                          </a:solidFill>
                          <a:effectLst/>
                          <a:latin typeface="Times New Roman" pitchFamily="18" charset="0"/>
                          <a:cs typeface="Yagut" pitchFamily="2" charset="-78"/>
                        </a:rPr>
                        <a:t>سن زير 20 سال و بالاي 60 سال</a:t>
                      </a:r>
                      <a:r>
                        <a:rPr kumimoji="0" lang="en-US" sz="2000" b="1" i="0" u="none" strike="noStrike" cap="none" normalizeH="0" baseline="0" smtClean="0">
                          <a:ln>
                            <a:noFill/>
                          </a:ln>
                          <a:solidFill>
                            <a:srgbClr val="002060"/>
                          </a:solidFill>
                          <a:effectLst/>
                          <a:latin typeface="Times New Roman" pitchFamily="18" charset="0"/>
                          <a:cs typeface="Yagut" pitchFamily="2" charset="-78"/>
                        </a:rPr>
                        <a:t> </a:t>
                      </a:r>
                    </a:p>
                  </a:txBody>
                  <a:tcPr horzOverflow="overflow">
                    <a:lnL cap="flat">
                      <a:noFill/>
                    </a:lnL>
                    <a:lnR cap="flat">
                      <a:noFill/>
                    </a:lnR>
                    <a:lnT>
                      <a:noFill/>
                    </a:lnT>
                    <a:lnB>
                      <a:noFill/>
                    </a:lnB>
                    <a:lnTlToBr>
                      <a:noFill/>
                    </a:lnTlToBr>
                    <a:lnBlToTr>
                      <a:noFill/>
                    </a:lnBlToTr>
                    <a:noFill/>
                  </a:tcPr>
                </a:tc>
              </a:tr>
              <a:tr h="5143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2060"/>
                          </a:solidFill>
                          <a:effectLst/>
                          <a:latin typeface="Times New Roman" pitchFamily="18" charset="0"/>
                          <a:cs typeface="Yagut" pitchFamily="2" charset="-78"/>
                        </a:rPr>
                        <a:t>جنس مرد (شيوع بدخيمي در گره منفرد دو برابر زنان مي‌باشد</a:t>
                      </a:r>
                      <a:r>
                        <a:rPr kumimoji="0" lang="en-US" sz="2000" b="1" i="0" u="none" strike="noStrike" cap="none" normalizeH="0" baseline="0" smtClean="0">
                          <a:ln>
                            <a:noFill/>
                          </a:ln>
                          <a:solidFill>
                            <a:srgbClr val="002060"/>
                          </a:solidFill>
                          <a:effectLst/>
                          <a:latin typeface="Times New Roman" pitchFamily="18" charset="0"/>
                          <a:cs typeface="Yagut" pitchFamily="2" charset="-78"/>
                        </a:rPr>
                        <a:t>(</a:t>
                      </a:r>
                    </a:p>
                  </a:txBody>
                  <a:tcPr horzOverflow="overflow">
                    <a:lnL cap="flat">
                      <a:noFill/>
                    </a:lnL>
                    <a:lnR cap="flat">
                      <a:noFill/>
                    </a:lnR>
                    <a:lnT>
                      <a:noFill/>
                    </a:lnT>
                    <a:lnB>
                      <a:noFill/>
                    </a:lnB>
                    <a:lnTlToBr>
                      <a:noFill/>
                    </a:lnTlToBr>
                    <a:lnBlToTr>
                      <a:noFill/>
                    </a:lnBlToTr>
                    <a:noFill/>
                  </a:tcPr>
                </a:tc>
              </a:tr>
              <a:tr h="5143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rgbClr val="002060"/>
                          </a:solidFill>
                          <a:effectLst/>
                          <a:latin typeface="Times New Roman" pitchFamily="18" charset="0"/>
                          <a:cs typeface="Yagut" pitchFamily="2" charset="-78"/>
                        </a:rPr>
                        <a:t>سابقه تشعشع به سر و گردن در كودكي و دوران بلوغ</a:t>
                      </a:r>
                      <a:r>
                        <a:rPr kumimoji="0" lang="en-US" sz="2000" b="1" i="0" u="none" strike="noStrike" cap="none" normalizeH="0" baseline="0" dirty="0" smtClean="0">
                          <a:ln>
                            <a:noFill/>
                          </a:ln>
                          <a:solidFill>
                            <a:srgbClr val="002060"/>
                          </a:solidFill>
                          <a:effectLst/>
                          <a:latin typeface="Times New Roman" pitchFamily="18" charset="0"/>
                          <a:cs typeface="Yagut" pitchFamily="2" charset="-78"/>
                        </a:rPr>
                        <a:t>  * </a:t>
                      </a:r>
                    </a:p>
                  </a:txBody>
                  <a:tcPr horzOverflow="overflow">
                    <a:lnL cap="flat">
                      <a:noFill/>
                    </a:lnL>
                    <a:lnR cap="flat">
                      <a:noFill/>
                    </a:lnR>
                    <a:lnT>
                      <a:noFill/>
                    </a:lnT>
                    <a:lnB>
                      <a:noFill/>
                    </a:lnB>
                    <a:lnTlToBr>
                      <a:noFill/>
                    </a:lnTlToBr>
                    <a:lnBlToTr>
                      <a:noFill/>
                    </a:lnBlToTr>
                    <a:noFill/>
                  </a:tcPr>
                </a:tc>
              </a:tr>
              <a:tr h="5143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2060"/>
                          </a:solidFill>
                          <a:effectLst/>
                          <a:latin typeface="Times New Roman" pitchFamily="18" charset="0"/>
                          <a:cs typeface="Yagut" pitchFamily="2" charset="-78"/>
                        </a:rPr>
                        <a:t>رشد سريع گره يا گره‌ها</a:t>
                      </a:r>
                      <a:r>
                        <a:rPr kumimoji="0" lang="en-US" sz="2000" b="1" i="0" u="none" strike="noStrike" cap="none" normalizeH="0" baseline="0" smtClean="0">
                          <a:ln>
                            <a:noFill/>
                          </a:ln>
                          <a:solidFill>
                            <a:srgbClr val="002060"/>
                          </a:solidFill>
                          <a:effectLst/>
                          <a:latin typeface="Times New Roman" pitchFamily="18" charset="0"/>
                          <a:cs typeface="Yagut" pitchFamily="2" charset="-78"/>
                        </a:rPr>
                        <a:t> </a:t>
                      </a:r>
                    </a:p>
                  </a:txBody>
                  <a:tcPr horzOverflow="overflow">
                    <a:lnL cap="flat">
                      <a:noFill/>
                    </a:lnL>
                    <a:lnR cap="flat">
                      <a:noFill/>
                    </a:lnR>
                    <a:lnT>
                      <a:noFill/>
                    </a:lnT>
                    <a:lnB>
                      <a:noFill/>
                    </a:lnB>
                    <a:lnTlToBr>
                      <a:noFill/>
                    </a:lnTlToBr>
                    <a:lnBlToTr>
                      <a:noFill/>
                    </a:lnBlToTr>
                    <a:noFill/>
                  </a:tcPr>
                </a:tc>
              </a:tr>
              <a:tr h="5143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2060"/>
                          </a:solidFill>
                          <a:effectLst/>
                          <a:latin typeface="Times New Roman" pitchFamily="18" charset="0"/>
                          <a:cs typeface="Yagut" pitchFamily="2" charset="-78"/>
                        </a:rPr>
                        <a:t>علايم فشاري: شامل گرفتگي صدا، تنگي نفس، سرفه، اختلال در بلع</a:t>
                      </a:r>
                      <a:r>
                        <a:rPr kumimoji="0" lang="en-US" sz="2000" b="1" i="0" u="none" strike="noStrike" cap="none" normalizeH="0" baseline="0" smtClean="0">
                          <a:ln>
                            <a:noFill/>
                          </a:ln>
                          <a:solidFill>
                            <a:srgbClr val="002060"/>
                          </a:solidFill>
                          <a:effectLst/>
                          <a:latin typeface="Times New Roman" pitchFamily="18" charset="0"/>
                          <a:cs typeface="Yagut" pitchFamily="2" charset="-78"/>
                        </a:rPr>
                        <a:t> </a:t>
                      </a:r>
                    </a:p>
                  </a:txBody>
                  <a:tcPr horzOverflow="overflow">
                    <a:lnL cap="flat">
                      <a:noFill/>
                    </a:lnL>
                    <a:lnR cap="flat">
                      <a:noFill/>
                    </a:lnR>
                    <a:lnT>
                      <a:noFill/>
                    </a:lnT>
                    <a:lnB>
                      <a:noFill/>
                    </a:lnB>
                    <a:lnTlToBr>
                      <a:noFill/>
                    </a:lnTlToBr>
                    <a:lnBlToTr>
                      <a:noFill/>
                    </a:lnBlToTr>
                    <a:noFill/>
                  </a:tcPr>
                </a:tc>
              </a:tr>
              <a:tr h="5143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2060"/>
                          </a:solidFill>
                          <a:effectLst/>
                          <a:latin typeface="Times New Roman" pitchFamily="18" charset="0"/>
                          <a:cs typeface="Yagut" pitchFamily="2" charset="-78"/>
                        </a:rPr>
                        <a:t>گره غيرمتحرك، نامنظم و سفت در لمس</a:t>
                      </a:r>
                      <a:r>
                        <a:rPr kumimoji="0" lang="en-US" sz="2000" b="1" i="0" u="none" strike="noStrike" cap="none" normalizeH="0" baseline="0" smtClean="0">
                          <a:ln>
                            <a:noFill/>
                          </a:ln>
                          <a:solidFill>
                            <a:srgbClr val="002060"/>
                          </a:solidFill>
                          <a:effectLst/>
                          <a:latin typeface="Times New Roman" pitchFamily="18" charset="0"/>
                          <a:cs typeface="Yagut" pitchFamily="2" charset="-78"/>
                        </a:rPr>
                        <a:t> </a:t>
                      </a:r>
                    </a:p>
                  </a:txBody>
                  <a:tcPr horzOverflow="overflow">
                    <a:lnL cap="flat">
                      <a:noFill/>
                    </a:lnL>
                    <a:lnR cap="flat">
                      <a:noFill/>
                    </a:lnR>
                    <a:lnT>
                      <a:noFill/>
                    </a:lnT>
                    <a:lnB>
                      <a:noFill/>
                    </a:lnB>
                    <a:lnTlToBr>
                      <a:noFill/>
                    </a:lnTlToBr>
                    <a:lnBlToTr>
                      <a:noFill/>
                    </a:lnBlToTr>
                    <a:noFill/>
                  </a:tcPr>
                </a:tc>
              </a:tr>
              <a:tr h="5143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rgbClr val="002060"/>
                          </a:solidFill>
                          <a:effectLst/>
                          <a:latin typeface="Times New Roman" pitchFamily="18" charset="0"/>
                          <a:cs typeface="Yagut" pitchFamily="2" charset="-78"/>
                        </a:rPr>
                        <a:t>حضور لنف آدنوپاتي در گردن</a:t>
                      </a:r>
                      <a:r>
                        <a:rPr kumimoji="0" lang="en-US" sz="2000" b="1" i="0" u="none" strike="noStrike" cap="none" normalizeH="0" baseline="0" dirty="0" smtClean="0">
                          <a:ln>
                            <a:noFill/>
                          </a:ln>
                          <a:solidFill>
                            <a:srgbClr val="002060"/>
                          </a:solidFill>
                          <a:effectLst/>
                          <a:latin typeface="Times New Roman" pitchFamily="18" charset="0"/>
                          <a:cs typeface="Yagut" pitchFamily="2" charset="-78"/>
                        </a:rPr>
                        <a:t> </a:t>
                      </a:r>
                    </a:p>
                  </a:txBody>
                  <a:tcPr horzOverflow="overflow">
                    <a:lnL cap="flat">
                      <a:noFill/>
                    </a:lnL>
                    <a:lnR cap="flat">
                      <a:noFill/>
                    </a:lnR>
                    <a:lnT>
                      <a:noFill/>
                    </a:lnT>
                    <a:lnB w="38100" cap="flat" cmpd="sng" algn="ctr">
                      <a:solidFill>
                        <a:srgbClr val="FF0000"/>
                      </a:solidFill>
                      <a:prstDash val="solid"/>
                      <a:round/>
                      <a:headEnd type="none" w="med" len="med"/>
                      <a:tailEnd type="none" w="med" len="med"/>
                    </a:lnB>
                    <a:lnTlToBr>
                      <a:noFill/>
                    </a:lnTlToBr>
                    <a:lnBlToTr>
                      <a:noFill/>
                    </a:lnBlToTr>
                    <a:noFill/>
                  </a:tcPr>
                </a:tc>
              </a:tr>
            </a:tbl>
          </a:graphicData>
        </a:graphic>
      </p:graphicFrame>
      <p:sp>
        <p:nvSpPr>
          <p:cNvPr id="8206" name="Text Box 50"/>
          <p:cNvSpPr txBox="1">
            <a:spLocks noChangeArrowheads="1"/>
          </p:cNvSpPr>
          <p:nvPr/>
        </p:nvSpPr>
        <p:spPr bwMode="auto">
          <a:xfrm>
            <a:off x="1606550" y="5673725"/>
            <a:ext cx="7461250" cy="885825"/>
          </a:xfrm>
          <a:prstGeom prst="rect">
            <a:avLst/>
          </a:prstGeom>
          <a:noFill/>
          <a:ln w="9525">
            <a:noFill/>
            <a:miter lim="800000"/>
            <a:headEnd/>
            <a:tailEnd/>
          </a:ln>
        </p:spPr>
        <p:txBody>
          <a:bodyPr wrap="none">
            <a:spAutoFit/>
          </a:bodyPr>
          <a:lstStyle/>
          <a:p>
            <a:pPr algn="r" rtl="1">
              <a:spcBef>
                <a:spcPct val="20000"/>
              </a:spcBef>
            </a:pPr>
            <a:r>
              <a:rPr lang="fa-IR" sz="2000" b="1" dirty="0">
                <a:solidFill>
                  <a:srgbClr val="0070C0"/>
                </a:solidFill>
              </a:rPr>
              <a:t>*</a:t>
            </a:r>
            <a:r>
              <a:rPr lang="fa-IR" sz="1600" b="1" dirty="0">
                <a:solidFill>
                  <a:srgbClr val="0070C0"/>
                </a:solidFill>
                <a:cs typeface="Yagut" pitchFamily="2" charset="-78"/>
              </a:rPr>
              <a:t> </a:t>
            </a:r>
            <a:r>
              <a:rPr lang="ar-SA" sz="1600" b="1" dirty="0">
                <a:solidFill>
                  <a:srgbClr val="0070C0"/>
                </a:solidFill>
                <a:cs typeface="Yagut" pitchFamily="2" charset="-78"/>
              </a:rPr>
              <a:t>در ايران در سال‌هاي 40-1330 فقط براي درمان كچلي و تشعشع به پوست سر استفاده شده است و </a:t>
            </a:r>
            <a:endParaRPr lang="en-US" sz="1600" b="1" dirty="0">
              <a:solidFill>
                <a:srgbClr val="0070C0"/>
              </a:solidFill>
              <a:cs typeface="Yagut" pitchFamily="2" charset="-78"/>
            </a:endParaRPr>
          </a:p>
          <a:p>
            <a:pPr algn="r" rtl="1"/>
            <a:r>
              <a:rPr lang="ar-SA" sz="1600" b="1" dirty="0">
                <a:solidFill>
                  <a:srgbClr val="0070C0"/>
                </a:solidFill>
                <a:cs typeface="Yagut" pitchFamily="2" charset="-78"/>
              </a:rPr>
              <a:t>خطر بدخيمي آن افزايش نداشته است. </a:t>
            </a:r>
          </a:p>
          <a:p>
            <a:pPr algn="r" rtl="1"/>
            <a:endParaRPr lang="en-US" sz="1600" b="1" dirty="0">
              <a:solidFill>
                <a:srgbClr val="0070C0"/>
              </a:solidFill>
              <a:cs typeface="Yagut"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rtl="1"/>
            <a:r>
              <a:rPr lang="fa-IR" sz="4500" b="1" smtClean="0">
                <a:solidFill>
                  <a:srgbClr val="C00000"/>
                </a:solidFill>
                <a:cs typeface="A  Mitra_2 (MRT)" pitchFamily="2" charset="-78"/>
              </a:rPr>
              <a:t>روش های تشخیصی</a:t>
            </a:r>
            <a:endParaRPr lang="en-US" sz="4500" b="1" smtClean="0">
              <a:solidFill>
                <a:srgbClr val="C00000"/>
              </a:solidFill>
              <a:cs typeface="A  Mitra_2 (MRT)" pitchFamily="2" charset="-78"/>
            </a:endParaRPr>
          </a:p>
        </p:txBody>
      </p:sp>
      <p:sp>
        <p:nvSpPr>
          <p:cNvPr id="26627" name="Content Placeholder 2"/>
          <p:cNvSpPr>
            <a:spLocks noGrp="1"/>
          </p:cNvSpPr>
          <p:nvPr>
            <p:ph idx="1"/>
          </p:nvPr>
        </p:nvSpPr>
        <p:spPr>
          <a:xfrm>
            <a:off x="1600200" y="1957388"/>
            <a:ext cx="5614988" cy="3686175"/>
          </a:xfrm>
        </p:spPr>
        <p:txBody>
          <a:bodyPr/>
          <a:lstStyle/>
          <a:p>
            <a:pPr marL="514350" indent="-514350" algn="r" rtl="1">
              <a:lnSpc>
                <a:spcPct val="200000"/>
              </a:lnSpc>
              <a:buFontTx/>
              <a:buAutoNum type="arabicPeriod"/>
            </a:pPr>
            <a:r>
              <a:rPr lang="en-US" sz="3500" smtClean="0">
                <a:solidFill>
                  <a:srgbClr val="000099"/>
                </a:solidFill>
                <a:cs typeface="A  Mitra_2 (MRT)" pitchFamily="2" charset="-78"/>
              </a:rPr>
              <a:t>TSH</a:t>
            </a:r>
            <a:r>
              <a:rPr lang="fa-IR" sz="3500" smtClean="0">
                <a:solidFill>
                  <a:srgbClr val="000099"/>
                </a:solidFill>
                <a:cs typeface="A  Mitra_2 (MRT)" pitchFamily="2" charset="-78"/>
              </a:rPr>
              <a:t>، </a:t>
            </a:r>
            <a:r>
              <a:rPr lang="en-US" sz="3500" smtClean="0">
                <a:solidFill>
                  <a:srgbClr val="000099"/>
                </a:solidFill>
                <a:cs typeface="A  Mitra_2 (MRT)" pitchFamily="2" charset="-78"/>
              </a:rPr>
              <a:t>FT4</a:t>
            </a:r>
            <a:endParaRPr lang="fa-IR" sz="3500" smtClean="0">
              <a:solidFill>
                <a:srgbClr val="000099"/>
              </a:solidFill>
              <a:cs typeface="A  Mitra_2 (MRT)" pitchFamily="2" charset="-78"/>
            </a:endParaRPr>
          </a:p>
          <a:p>
            <a:pPr marL="514350" indent="-514350" algn="r" rtl="1">
              <a:lnSpc>
                <a:spcPct val="200000"/>
              </a:lnSpc>
              <a:buFontTx/>
              <a:buAutoNum type="arabicPeriod"/>
            </a:pPr>
            <a:r>
              <a:rPr lang="fa-IR" sz="3500" smtClean="0">
                <a:solidFill>
                  <a:srgbClr val="000099"/>
                </a:solidFill>
                <a:cs typeface="A  Mitra_2 (MRT)" pitchFamily="2" charset="-78"/>
              </a:rPr>
              <a:t>سونوگرافی</a:t>
            </a:r>
          </a:p>
          <a:p>
            <a:pPr marL="514350" indent="-514350" algn="r" rtl="1">
              <a:lnSpc>
                <a:spcPct val="200000"/>
              </a:lnSpc>
              <a:buFontTx/>
              <a:buAutoNum type="arabicPeriod"/>
            </a:pPr>
            <a:r>
              <a:rPr lang="en-US" sz="3500" smtClean="0">
                <a:solidFill>
                  <a:srgbClr val="000099"/>
                </a:solidFill>
                <a:cs typeface="A  Mitra_2 (MRT)" pitchFamily="2" charset="-78"/>
              </a:rPr>
              <a:t>FNA</a:t>
            </a:r>
            <a:endParaRPr lang="fa-IR" sz="3500" smtClean="0">
              <a:solidFill>
                <a:srgbClr val="000099"/>
              </a:solidFill>
              <a:cs typeface="A  Mitra_2 (MRT)" pitchFamily="2" charset="-78"/>
            </a:endParaRPr>
          </a:p>
          <a:p>
            <a:pPr marL="514350" indent="-514350" algn="r" rtl="1">
              <a:lnSpc>
                <a:spcPct val="200000"/>
              </a:lnSpc>
              <a:buFontTx/>
              <a:buAutoNum type="arabicPeriod"/>
            </a:pPr>
            <a:endParaRPr lang="en-US" smtClean="0"/>
          </a:p>
        </p:txBody>
      </p:sp>
      <p:sp>
        <p:nvSpPr>
          <p:cNvPr id="26628" name="Slide Number Placeholder 3"/>
          <p:cNvSpPr>
            <a:spLocks noGrp="1"/>
          </p:cNvSpPr>
          <p:nvPr>
            <p:ph type="sldNum" sz="quarter" idx="12"/>
          </p:nvPr>
        </p:nvSpPr>
        <p:spPr>
          <a:noFill/>
          <a:ln>
            <a:miter lim="800000"/>
            <a:headEnd/>
            <a:tailEnd/>
          </a:ln>
        </p:spPr>
        <p:txBody>
          <a:bodyPr/>
          <a:lstStyle/>
          <a:p>
            <a:fld id="{547E8A08-CF81-4E45-B16E-BE706556F042}" type="slidenum">
              <a:rPr lang="es-ES" smtClean="0"/>
              <a:pPr/>
              <a:t>12</a:t>
            </a:fld>
            <a:endParaRPr lang="es-E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3000375" y="3175"/>
            <a:ext cx="2724150" cy="762000"/>
          </a:xfrm>
          <a:prstGeom prst="rect">
            <a:avLst/>
          </a:prstGeom>
          <a:noFill/>
          <a:ln w="9525">
            <a:noFill/>
            <a:miter lim="800000"/>
            <a:headEnd/>
            <a:tailEnd/>
          </a:ln>
        </p:spPr>
        <p:txBody>
          <a:bodyPr wrap="none">
            <a:spAutoFit/>
          </a:bodyPr>
          <a:lstStyle/>
          <a:p>
            <a:pPr algn="ctr"/>
            <a:r>
              <a:rPr lang="en-US" sz="2200" b="1" dirty="0">
                <a:solidFill>
                  <a:srgbClr val="990000"/>
                </a:solidFill>
              </a:rPr>
              <a:t>Third generation TSH </a:t>
            </a:r>
          </a:p>
          <a:p>
            <a:pPr algn="ctr"/>
            <a:r>
              <a:rPr lang="en-US" sz="2200" b="1" dirty="0">
                <a:solidFill>
                  <a:srgbClr val="990000"/>
                </a:solidFill>
              </a:rPr>
              <a:t>Free T4</a:t>
            </a:r>
          </a:p>
        </p:txBody>
      </p:sp>
      <p:sp>
        <p:nvSpPr>
          <p:cNvPr id="16387" name="Text Box 4"/>
          <p:cNvSpPr txBox="1">
            <a:spLocks noChangeArrowheads="1"/>
          </p:cNvSpPr>
          <p:nvPr/>
        </p:nvSpPr>
        <p:spPr bwMode="auto">
          <a:xfrm>
            <a:off x="4003675" y="1052513"/>
            <a:ext cx="627351" cy="430887"/>
          </a:xfrm>
          <a:prstGeom prst="rect">
            <a:avLst/>
          </a:prstGeom>
          <a:noFill/>
          <a:ln w="9525">
            <a:noFill/>
            <a:miter lim="800000"/>
            <a:headEnd/>
            <a:tailEnd/>
          </a:ln>
        </p:spPr>
        <p:txBody>
          <a:bodyPr wrap="none">
            <a:spAutoFit/>
          </a:bodyPr>
          <a:lstStyle/>
          <a:p>
            <a:r>
              <a:rPr lang="en-US" sz="2200" dirty="0">
                <a:solidFill>
                  <a:srgbClr val="7030A0"/>
                </a:solidFill>
              </a:rPr>
              <a:t>TSH</a:t>
            </a:r>
          </a:p>
        </p:txBody>
      </p:sp>
      <p:sp>
        <p:nvSpPr>
          <p:cNvPr id="16388" name="Text Box 5"/>
          <p:cNvSpPr txBox="1">
            <a:spLocks noChangeArrowheads="1"/>
          </p:cNvSpPr>
          <p:nvPr/>
        </p:nvSpPr>
        <p:spPr bwMode="auto">
          <a:xfrm>
            <a:off x="682625" y="1936750"/>
            <a:ext cx="612668" cy="369332"/>
          </a:xfrm>
          <a:prstGeom prst="rect">
            <a:avLst/>
          </a:prstGeom>
          <a:noFill/>
          <a:ln w="9525">
            <a:noFill/>
            <a:miter lim="800000"/>
            <a:headEnd/>
            <a:tailEnd/>
          </a:ln>
        </p:spPr>
        <p:txBody>
          <a:bodyPr wrap="none">
            <a:spAutoFit/>
          </a:bodyPr>
          <a:lstStyle/>
          <a:p>
            <a:r>
              <a:rPr lang="en-US" dirty="0">
                <a:solidFill>
                  <a:srgbClr val="0070C0"/>
                </a:solidFill>
              </a:rPr>
              <a:t>High</a:t>
            </a:r>
          </a:p>
        </p:txBody>
      </p:sp>
      <p:sp>
        <p:nvSpPr>
          <p:cNvPr id="16389" name="Text Box 6"/>
          <p:cNvSpPr txBox="1">
            <a:spLocks noChangeArrowheads="1"/>
          </p:cNvSpPr>
          <p:nvPr/>
        </p:nvSpPr>
        <p:spPr bwMode="auto">
          <a:xfrm>
            <a:off x="3817938" y="1892300"/>
            <a:ext cx="883575" cy="369332"/>
          </a:xfrm>
          <a:prstGeom prst="rect">
            <a:avLst/>
          </a:prstGeom>
          <a:noFill/>
          <a:ln w="9525">
            <a:noFill/>
            <a:miter lim="800000"/>
            <a:headEnd/>
            <a:tailEnd/>
          </a:ln>
        </p:spPr>
        <p:txBody>
          <a:bodyPr wrap="none">
            <a:spAutoFit/>
          </a:bodyPr>
          <a:lstStyle/>
          <a:p>
            <a:r>
              <a:rPr lang="en-US" dirty="0">
                <a:solidFill>
                  <a:srgbClr val="0070C0"/>
                </a:solidFill>
              </a:rPr>
              <a:t>Normal</a:t>
            </a:r>
          </a:p>
        </p:txBody>
      </p:sp>
      <p:sp>
        <p:nvSpPr>
          <p:cNvPr id="16390" name="Text Box 7"/>
          <p:cNvSpPr txBox="1">
            <a:spLocks noChangeArrowheads="1"/>
          </p:cNvSpPr>
          <p:nvPr/>
        </p:nvSpPr>
        <p:spPr bwMode="auto">
          <a:xfrm>
            <a:off x="6300788" y="1989138"/>
            <a:ext cx="568489" cy="369332"/>
          </a:xfrm>
          <a:prstGeom prst="rect">
            <a:avLst/>
          </a:prstGeom>
          <a:noFill/>
          <a:ln w="9525">
            <a:noFill/>
            <a:miter lim="800000"/>
            <a:headEnd/>
            <a:tailEnd/>
          </a:ln>
        </p:spPr>
        <p:txBody>
          <a:bodyPr wrap="none">
            <a:spAutoFit/>
          </a:bodyPr>
          <a:lstStyle/>
          <a:p>
            <a:r>
              <a:rPr lang="en-US" dirty="0">
                <a:solidFill>
                  <a:srgbClr val="0070C0"/>
                </a:solidFill>
              </a:rPr>
              <a:t>Low</a:t>
            </a:r>
          </a:p>
        </p:txBody>
      </p:sp>
      <p:sp>
        <p:nvSpPr>
          <p:cNvPr id="16391" name="Text Box 8"/>
          <p:cNvSpPr txBox="1">
            <a:spLocks noChangeArrowheads="1"/>
          </p:cNvSpPr>
          <p:nvPr/>
        </p:nvSpPr>
        <p:spPr bwMode="auto">
          <a:xfrm>
            <a:off x="-180975" y="3716338"/>
            <a:ext cx="3600450" cy="1107996"/>
          </a:xfrm>
          <a:prstGeom prst="rect">
            <a:avLst/>
          </a:prstGeom>
          <a:noFill/>
          <a:ln w="9525">
            <a:noFill/>
            <a:miter lim="800000"/>
            <a:headEnd/>
            <a:tailEnd/>
          </a:ln>
        </p:spPr>
        <p:txBody>
          <a:bodyPr>
            <a:spAutoFit/>
          </a:bodyPr>
          <a:lstStyle/>
          <a:p>
            <a:pPr algn="ctr"/>
            <a:r>
              <a:rPr lang="en-US" sz="2200" dirty="0">
                <a:solidFill>
                  <a:srgbClr val="7030A0"/>
                </a:solidFill>
              </a:rPr>
              <a:t>Workup and treatment of  hypothyroidism if there is single dominant nodule</a:t>
            </a:r>
          </a:p>
        </p:txBody>
      </p:sp>
      <p:sp>
        <p:nvSpPr>
          <p:cNvPr id="16392" name="Text Box 9"/>
          <p:cNvSpPr txBox="1">
            <a:spLocks noChangeArrowheads="1"/>
          </p:cNvSpPr>
          <p:nvPr/>
        </p:nvSpPr>
        <p:spPr bwMode="auto">
          <a:xfrm>
            <a:off x="4638675" y="3500438"/>
            <a:ext cx="1804988" cy="427037"/>
          </a:xfrm>
          <a:prstGeom prst="rect">
            <a:avLst/>
          </a:prstGeom>
          <a:noFill/>
          <a:ln w="9525">
            <a:noFill/>
            <a:miter lim="800000"/>
            <a:headEnd/>
            <a:tailEnd/>
          </a:ln>
        </p:spPr>
        <p:txBody>
          <a:bodyPr wrap="none">
            <a:spAutoFit/>
          </a:bodyPr>
          <a:lstStyle/>
          <a:p>
            <a:r>
              <a:rPr lang="en-US" sz="2200" dirty="0">
                <a:solidFill>
                  <a:srgbClr val="0070C0"/>
                </a:solidFill>
              </a:rPr>
              <a:t>“Cold” nodule</a:t>
            </a:r>
          </a:p>
        </p:txBody>
      </p:sp>
      <p:sp>
        <p:nvSpPr>
          <p:cNvPr id="16393" name="Text Box 10"/>
          <p:cNvSpPr txBox="1">
            <a:spLocks noChangeArrowheads="1"/>
          </p:cNvSpPr>
          <p:nvPr/>
        </p:nvSpPr>
        <p:spPr bwMode="auto">
          <a:xfrm>
            <a:off x="6707188" y="3486150"/>
            <a:ext cx="1712520" cy="430887"/>
          </a:xfrm>
          <a:prstGeom prst="rect">
            <a:avLst/>
          </a:prstGeom>
          <a:noFill/>
          <a:ln w="9525">
            <a:noFill/>
            <a:miter lim="800000"/>
            <a:headEnd/>
            <a:tailEnd/>
          </a:ln>
        </p:spPr>
        <p:txBody>
          <a:bodyPr wrap="none">
            <a:spAutoFit/>
          </a:bodyPr>
          <a:lstStyle/>
          <a:p>
            <a:r>
              <a:rPr lang="en-US" sz="2200">
                <a:solidFill>
                  <a:srgbClr val="0070C0"/>
                </a:solidFill>
              </a:rPr>
              <a:t>“Hot” nodule</a:t>
            </a:r>
          </a:p>
        </p:txBody>
      </p:sp>
      <p:sp>
        <p:nvSpPr>
          <p:cNvPr id="16394" name="Text Box 11"/>
          <p:cNvSpPr txBox="1">
            <a:spLocks noChangeArrowheads="1"/>
          </p:cNvSpPr>
          <p:nvPr/>
        </p:nvSpPr>
        <p:spPr bwMode="auto">
          <a:xfrm>
            <a:off x="7119938" y="4168775"/>
            <a:ext cx="692150" cy="457200"/>
          </a:xfrm>
          <a:prstGeom prst="rect">
            <a:avLst/>
          </a:prstGeom>
          <a:noFill/>
          <a:ln w="9525">
            <a:noFill/>
            <a:miter lim="800000"/>
            <a:headEnd/>
            <a:tailEnd/>
          </a:ln>
        </p:spPr>
        <p:txBody>
          <a:bodyPr wrap="none">
            <a:spAutoFit/>
          </a:bodyPr>
          <a:lstStyle/>
          <a:p>
            <a:r>
              <a:rPr lang="en-US" dirty="0">
                <a:solidFill>
                  <a:srgbClr val="00FFFF"/>
                </a:solidFill>
              </a:rPr>
              <a:t>FT4</a:t>
            </a:r>
          </a:p>
        </p:txBody>
      </p:sp>
      <p:sp>
        <p:nvSpPr>
          <p:cNvPr id="16395" name="Text Box 12"/>
          <p:cNvSpPr txBox="1">
            <a:spLocks noChangeArrowheads="1"/>
          </p:cNvSpPr>
          <p:nvPr/>
        </p:nvSpPr>
        <p:spPr bwMode="auto">
          <a:xfrm>
            <a:off x="6246813" y="4894263"/>
            <a:ext cx="557212" cy="427037"/>
          </a:xfrm>
          <a:prstGeom prst="rect">
            <a:avLst/>
          </a:prstGeom>
          <a:noFill/>
          <a:ln w="9525">
            <a:noFill/>
            <a:miter lim="800000"/>
            <a:headEnd/>
            <a:tailEnd/>
          </a:ln>
        </p:spPr>
        <p:txBody>
          <a:bodyPr wrap="none">
            <a:spAutoFit/>
          </a:bodyPr>
          <a:lstStyle/>
          <a:p>
            <a:r>
              <a:rPr lang="en-US" sz="2200">
                <a:solidFill>
                  <a:srgbClr val="00FFFF"/>
                </a:solidFill>
              </a:rPr>
              <a:t>NL</a:t>
            </a:r>
          </a:p>
        </p:txBody>
      </p:sp>
      <p:sp>
        <p:nvSpPr>
          <p:cNvPr id="16396" name="Text Box 13"/>
          <p:cNvSpPr txBox="1">
            <a:spLocks noChangeArrowheads="1"/>
          </p:cNvSpPr>
          <p:nvPr/>
        </p:nvSpPr>
        <p:spPr bwMode="auto">
          <a:xfrm>
            <a:off x="7862888" y="4892675"/>
            <a:ext cx="742950" cy="427038"/>
          </a:xfrm>
          <a:prstGeom prst="rect">
            <a:avLst/>
          </a:prstGeom>
          <a:noFill/>
          <a:ln w="9525">
            <a:noFill/>
            <a:miter lim="800000"/>
            <a:headEnd/>
            <a:tailEnd/>
          </a:ln>
        </p:spPr>
        <p:txBody>
          <a:bodyPr wrap="none">
            <a:spAutoFit/>
          </a:bodyPr>
          <a:lstStyle/>
          <a:p>
            <a:r>
              <a:rPr lang="en-US" sz="2200">
                <a:solidFill>
                  <a:srgbClr val="00FFFF"/>
                </a:solidFill>
              </a:rPr>
              <a:t>High</a:t>
            </a:r>
          </a:p>
        </p:txBody>
      </p:sp>
      <p:sp>
        <p:nvSpPr>
          <p:cNvPr id="16397" name="Text Box 14"/>
          <p:cNvSpPr txBox="1">
            <a:spLocks noChangeArrowheads="1"/>
          </p:cNvSpPr>
          <p:nvPr/>
        </p:nvSpPr>
        <p:spPr bwMode="auto">
          <a:xfrm>
            <a:off x="5795963" y="5753100"/>
            <a:ext cx="1114425" cy="427038"/>
          </a:xfrm>
          <a:prstGeom prst="rect">
            <a:avLst/>
          </a:prstGeom>
          <a:noFill/>
          <a:ln w="9525">
            <a:noFill/>
            <a:miter lim="800000"/>
            <a:headEnd/>
            <a:tailEnd/>
          </a:ln>
        </p:spPr>
        <p:txBody>
          <a:bodyPr wrap="none">
            <a:spAutoFit/>
          </a:bodyPr>
          <a:lstStyle/>
          <a:p>
            <a:r>
              <a:rPr lang="en-US" sz="2200">
                <a:solidFill>
                  <a:srgbClr val="00FFFF"/>
                </a:solidFill>
              </a:rPr>
              <a:t>Observe</a:t>
            </a:r>
          </a:p>
        </p:txBody>
      </p:sp>
      <p:sp>
        <p:nvSpPr>
          <p:cNvPr id="16398" name="Text Box 15"/>
          <p:cNvSpPr txBox="1">
            <a:spLocks noChangeArrowheads="1"/>
          </p:cNvSpPr>
          <p:nvPr/>
        </p:nvSpPr>
        <p:spPr bwMode="auto">
          <a:xfrm>
            <a:off x="7864475" y="5805488"/>
            <a:ext cx="1042988" cy="1054100"/>
          </a:xfrm>
          <a:prstGeom prst="rect">
            <a:avLst/>
          </a:prstGeom>
          <a:noFill/>
          <a:ln w="9525">
            <a:noFill/>
            <a:miter lim="800000"/>
            <a:headEnd/>
            <a:tailEnd/>
          </a:ln>
        </p:spPr>
        <p:txBody>
          <a:bodyPr wrap="none">
            <a:spAutoFit/>
          </a:bodyPr>
          <a:lstStyle/>
          <a:p>
            <a:pPr algn="ctr"/>
            <a:r>
              <a:rPr lang="en-US" sz="2100">
                <a:solidFill>
                  <a:srgbClr val="00FFFF"/>
                </a:solidFill>
              </a:rPr>
              <a:t>I </a:t>
            </a:r>
            <a:r>
              <a:rPr lang="en-US" sz="2100" baseline="30000">
                <a:solidFill>
                  <a:srgbClr val="00FFFF"/>
                </a:solidFill>
              </a:rPr>
              <a:t>131</a:t>
            </a:r>
            <a:r>
              <a:rPr lang="en-US" sz="2100">
                <a:solidFill>
                  <a:srgbClr val="00FFFF"/>
                </a:solidFill>
              </a:rPr>
              <a:t> RX</a:t>
            </a:r>
          </a:p>
          <a:p>
            <a:pPr algn="ctr"/>
            <a:r>
              <a:rPr lang="en-US" sz="2100">
                <a:solidFill>
                  <a:srgbClr val="00FFFF"/>
                </a:solidFill>
              </a:rPr>
              <a:t>Or</a:t>
            </a:r>
          </a:p>
          <a:p>
            <a:pPr algn="ctr"/>
            <a:r>
              <a:rPr lang="en-US" sz="2100">
                <a:solidFill>
                  <a:srgbClr val="00FFFF"/>
                </a:solidFill>
              </a:rPr>
              <a:t>Surgery</a:t>
            </a:r>
          </a:p>
        </p:txBody>
      </p:sp>
      <p:sp>
        <p:nvSpPr>
          <p:cNvPr id="16399" name="Line 16"/>
          <p:cNvSpPr>
            <a:spLocks noChangeShapeType="1"/>
          </p:cNvSpPr>
          <p:nvPr/>
        </p:nvSpPr>
        <p:spPr bwMode="auto">
          <a:xfrm>
            <a:off x="4356100" y="765175"/>
            <a:ext cx="0" cy="287338"/>
          </a:xfrm>
          <a:prstGeom prst="line">
            <a:avLst/>
          </a:prstGeom>
          <a:noFill/>
          <a:ln w="38100">
            <a:solidFill>
              <a:srgbClr val="FF0000"/>
            </a:solidFill>
            <a:round/>
            <a:headEnd/>
            <a:tailEnd type="triangle" w="med" len="med"/>
          </a:ln>
        </p:spPr>
        <p:txBody>
          <a:bodyPr/>
          <a:lstStyle/>
          <a:p>
            <a:endParaRPr lang="en-US"/>
          </a:p>
        </p:txBody>
      </p:sp>
      <p:sp>
        <p:nvSpPr>
          <p:cNvPr id="16400" name="Line 17"/>
          <p:cNvSpPr>
            <a:spLocks noChangeShapeType="1"/>
          </p:cNvSpPr>
          <p:nvPr/>
        </p:nvSpPr>
        <p:spPr bwMode="auto">
          <a:xfrm>
            <a:off x="4356100" y="1484313"/>
            <a:ext cx="0" cy="504825"/>
          </a:xfrm>
          <a:prstGeom prst="line">
            <a:avLst/>
          </a:prstGeom>
          <a:noFill/>
          <a:ln w="38100">
            <a:solidFill>
              <a:srgbClr val="FF0000"/>
            </a:solidFill>
            <a:round/>
            <a:headEnd/>
            <a:tailEnd type="triangle" w="med" len="med"/>
          </a:ln>
        </p:spPr>
        <p:txBody>
          <a:bodyPr/>
          <a:lstStyle/>
          <a:p>
            <a:endParaRPr lang="en-US"/>
          </a:p>
        </p:txBody>
      </p:sp>
      <p:sp>
        <p:nvSpPr>
          <p:cNvPr id="16401" name="Line 18"/>
          <p:cNvSpPr>
            <a:spLocks noChangeShapeType="1"/>
          </p:cNvSpPr>
          <p:nvPr/>
        </p:nvSpPr>
        <p:spPr bwMode="auto">
          <a:xfrm flipH="1">
            <a:off x="1582738" y="1504950"/>
            <a:ext cx="2736850" cy="431800"/>
          </a:xfrm>
          <a:prstGeom prst="line">
            <a:avLst/>
          </a:prstGeom>
          <a:noFill/>
          <a:ln w="38100">
            <a:solidFill>
              <a:srgbClr val="FF0000"/>
            </a:solidFill>
            <a:round/>
            <a:headEnd/>
            <a:tailEnd type="triangle" w="med" len="med"/>
          </a:ln>
        </p:spPr>
        <p:txBody>
          <a:bodyPr/>
          <a:lstStyle/>
          <a:p>
            <a:endParaRPr lang="en-US"/>
          </a:p>
        </p:txBody>
      </p:sp>
      <p:sp>
        <p:nvSpPr>
          <p:cNvPr id="16402" name="Line 19"/>
          <p:cNvSpPr>
            <a:spLocks noChangeShapeType="1"/>
          </p:cNvSpPr>
          <p:nvPr/>
        </p:nvSpPr>
        <p:spPr bwMode="auto">
          <a:xfrm>
            <a:off x="4375150" y="1522413"/>
            <a:ext cx="2089150" cy="431800"/>
          </a:xfrm>
          <a:prstGeom prst="line">
            <a:avLst/>
          </a:prstGeom>
          <a:noFill/>
          <a:ln w="38100">
            <a:solidFill>
              <a:srgbClr val="FF0000"/>
            </a:solidFill>
            <a:round/>
            <a:headEnd/>
            <a:tailEnd type="triangle" w="med" len="med"/>
          </a:ln>
        </p:spPr>
        <p:txBody>
          <a:bodyPr/>
          <a:lstStyle/>
          <a:p>
            <a:endParaRPr lang="en-US"/>
          </a:p>
        </p:txBody>
      </p:sp>
      <p:sp>
        <p:nvSpPr>
          <p:cNvPr id="16403" name="Line 20"/>
          <p:cNvSpPr>
            <a:spLocks noChangeShapeType="1"/>
          </p:cNvSpPr>
          <p:nvPr/>
        </p:nvSpPr>
        <p:spPr bwMode="auto">
          <a:xfrm>
            <a:off x="971550" y="2420938"/>
            <a:ext cx="0" cy="1223962"/>
          </a:xfrm>
          <a:prstGeom prst="line">
            <a:avLst/>
          </a:prstGeom>
          <a:noFill/>
          <a:ln w="38100">
            <a:solidFill>
              <a:srgbClr val="FF0000"/>
            </a:solidFill>
            <a:round/>
            <a:headEnd/>
            <a:tailEnd type="triangle" w="med" len="med"/>
          </a:ln>
        </p:spPr>
        <p:txBody>
          <a:bodyPr/>
          <a:lstStyle/>
          <a:p>
            <a:endParaRPr lang="en-US"/>
          </a:p>
        </p:txBody>
      </p:sp>
      <p:sp>
        <p:nvSpPr>
          <p:cNvPr id="16404" name="Text Box 21"/>
          <p:cNvSpPr txBox="1">
            <a:spLocks noChangeArrowheads="1"/>
          </p:cNvSpPr>
          <p:nvPr/>
        </p:nvSpPr>
        <p:spPr bwMode="auto">
          <a:xfrm>
            <a:off x="5867400" y="2708275"/>
            <a:ext cx="1698625" cy="427038"/>
          </a:xfrm>
          <a:prstGeom prst="rect">
            <a:avLst/>
          </a:prstGeom>
          <a:noFill/>
          <a:ln w="9525">
            <a:noFill/>
            <a:miter lim="800000"/>
            <a:headEnd/>
            <a:tailEnd/>
          </a:ln>
        </p:spPr>
        <p:txBody>
          <a:bodyPr wrap="none">
            <a:spAutoFit/>
          </a:bodyPr>
          <a:lstStyle/>
          <a:p>
            <a:r>
              <a:rPr lang="en-US" sz="2200" dirty="0">
                <a:solidFill>
                  <a:srgbClr val="0070C0"/>
                </a:solidFill>
              </a:rPr>
              <a:t>Thyroid Scan</a:t>
            </a:r>
          </a:p>
        </p:txBody>
      </p:sp>
      <p:sp>
        <p:nvSpPr>
          <p:cNvPr id="16405" name="Line 22"/>
          <p:cNvSpPr>
            <a:spLocks noChangeShapeType="1"/>
          </p:cNvSpPr>
          <p:nvPr/>
        </p:nvSpPr>
        <p:spPr bwMode="auto">
          <a:xfrm>
            <a:off x="6659563" y="2401888"/>
            <a:ext cx="0" cy="358775"/>
          </a:xfrm>
          <a:prstGeom prst="line">
            <a:avLst/>
          </a:prstGeom>
          <a:noFill/>
          <a:ln w="38100">
            <a:solidFill>
              <a:srgbClr val="FF0000"/>
            </a:solidFill>
            <a:round/>
            <a:headEnd/>
            <a:tailEnd type="triangle" w="med" len="med"/>
          </a:ln>
        </p:spPr>
        <p:txBody>
          <a:bodyPr/>
          <a:lstStyle/>
          <a:p>
            <a:endParaRPr lang="en-US"/>
          </a:p>
        </p:txBody>
      </p:sp>
      <p:sp>
        <p:nvSpPr>
          <p:cNvPr id="16406" name="Line 23"/>
          <p:cNvSpPr>
            <a:spLocks noChangeShapeType="1"/>
          </p:cNvSpPr>
          <p:nvPr/>
        </p:nvSpPr>
        <p:spPr bwMode="auto">
          <a:xfrm flipH="1">
            <a:off x="5940425" y="3141663"/>
            <a:ext cx="647700" cy="358775"/>
          </a:xfrm>
          <a:prstGeom prst="line">
            <a:avLst/>
          </a:prstGeom>
          <a:noFill/>
          <a:ln w="38100">
            <a:solidFill>
              <a:srgbClr val="FF0000"/>
            </a:solidFill>
            <a:round/>
            <a:headEnd/>
            <a:tailEnd type="triangle" w="med" len="med"/>
          </a:ln>
        </p:spPr>
        <p:txBody>
          <a:bodyPr/>
          <a:lstStyle/>
          <a:p>
            <a:endParaRPr lang="en-US"/>
          </a:p>
        </p:txBody>
      </p:sp>
      <p:sp>
        <p:nvSpPr>
          <p:cNvPr id="16407" name="Line 24"/>
          <p:cNvSpPr>
            <a:spLocks noChangeShapeType="1"/>
          </p:cNvSpPr>
          <p:nvPr/>
        </p:nvSpPr>
        <p:spPr bwMode="auto">
          <a:xfrm>
            <a:off x="6605588" y="3141663"/>
            <a:ext cx="647700" cy="358775"/>
          </a:xfrm>
          <a:prstGeom prst="line">
            <a:avLst/>
          </a:prstGeom>
          <a:noFill/>
          <a:ln w="38100">
            <a:solidFill>
              <a:srgbClr val="FF0000"/>
            </a:solidFill>
            <a:round/>
            <a:headEnd/>
            <a:tailEnd type="triangle" w="med" len="med"/>
          </a:ln>
        </p:spPr>
        <p:txBody>
          <a:bodyPr/>
          <a:lstStyle/>
          <a:p>
            <a:endParaRPr lang="en-US"/>
          </a:p>
        </p:txBody>
      </p:sp>
      <p:sp>
        <p:nvSpPr>
          <p:cNvPr id="16408" name="Line 25"/>
          <p:cNvSpPr>
            <a:spLocks noChangeShapeType="1"/>
          </p:cNvSpPr>
          <p:nvPr/>
        </p:nvSpPr>
        <p:spPr bwMode="auto">
          <a:xfrm>
            <a:off x="7451725" y="3933825"/>
            <a:ext cx="0" cy="287338"/>
          </a:xfrm>
          <a:prstGeom prst="line">
            <a:avLst/>
          </a:prstGeom>
          <a:noFill/>
          <a:ln w="38100">
            <a:solidFill>
              <a:srgbClr val="FF0000"/>
            </a:solidFill>
            <a:round/>
            <a:headEnd/>
            <a:tailEnd type="triangle" w="med" len="med"/>
          </a:ln>
        </p:spPr>
        <p:txBody>
          <a:bodyPr/>
          <a:lstStyle/>
          <a:p>
            <a:endParaRPr lang="en-US"/>
          </a:p>
        </p:txBody>
      </p:sp>
      <p:sp>
        <p:nvSpPr>
          <p:cNvPr id="16409" name="Line 26"/>
          <p:cNvSpPr>
            <a:spLocks noChangeShapeType="1"/>
          </p:cNvSpPr>
          <p:nvPr/>
        </p:nvSpPr>
        <p:spPr bwMode="auto">
          <a:xfrm flipH="1">
            <a:off x="6804025" y="4581525"/>
            <a:ext cx="647700" cy="287338"/>
          </a:xfrm>
          <a:prstGeom prst="line">
            <a:avLst/>
          </a:prstGeom>
          <a:noFill/>
          <a:ln w="38100">
            <a:solidFill>
              <a:srgbClr val="FF0000"/>
            </a:solidFill>
            <a:round/>
            <a:headEnd/>
            <a:tailEnd type="triangle" w="med" len="med"/>
          </a:ln>
        </p:spPr>
        <p:txBody>
          <a:bodyPr/>
          <a:lstStyle/>
          <a:p>
            <a:endParaRPr lang="en-US"/>
          </a:p>
        </p:txBody>
      </p:sp>
      <p:sp>
        <p:nvSpPr>
          <p:cNvPr id="16410" name="Line 27"/>
          <p:cNvSpPr>
            <a:spLocks noChangeShapeType="1"/>
          </p:cNvSpPr>
          <p:nvPr/>
        </p:nvSpPr>
        <p:spPr bwMode="auto">
          <a:xfrm>
            <a:off x="7524750" y="4581525"/>
            <a:ext cx="503238" cy="287338"/>
          </a:xfrm>
          <a:prstGeom prst="line">
            <a:avLst/>
          </a:prstGeom>
          <a:noFill/>
          <a:ln w="38100">
            <a:solidFill>
              <a:srgbClr val="FF0000"/>
            </a:solidFill>
            <a:round/>
            <a:headEnd/>
            <a:tailEnd type="triangle" w="med" len="med"/>
          </a:ln>
        </p:spPr>
        <p:txBody>
          <a:bodyPr/>
          <a:lstStyle/>
          <a:p>
            <a:endParaRPr lang="en-US"/>
          </a:p>
        </p:txBody>
      </p:sp>
      <p:sp>
        <p:nvSpPr>
          <p:cNvPr id="16411" name="Line 28"/>
          <p:cNvSpPr>
            <a:spLocks noChangeShapeType="1"/>
          </p:cNvSpPr>
          <p:nvPr/>
        </p:nvSpPr>
        <p:spPr bwMode="auto">
          <a:xfrm>
            <a:off x="8172450" y="5373688"/>
            <a:ext cx="0" cy="503237"/>
          </a:xfrm>
          <a:prstGeom prst="line">
            <a:avLst/>
          </a:prstGeom>
          <a:noFill/>
          <a:ln w="38100">
            <a:solidFill>
              <a:srgbClr val="FF0000"/>
            </a:solidFill>
            <a:round/>
            <a:headEnd/>
            <a:tailEnd type="triangle" w="med" len="med"/>
          </a:ln>
        </p:spPr>
        <p:txBody>
          <a:bodyPr/>
          <a:lstStyle/>
          <a:p>
            <a:endParaRPr lang="en-US"/>
          </a:p>
        </p:txBody>
      </p:sp>
      <p:sp>
        <p:nvSpPr>
          <p:cNvPr id="16412" name="Line 29"/>
          <p:cNvSpPr>
            <a:spLocks noChangeShapeType="1"/>
          </p:cNvSpPr>
          <p:nvPr/>
        </p:nvSpPr>
        <p:spPr bwMode="auto">
          <a:xfrm flipH="1">
            <a:off x="6372225" y="5300663"/>
            <a:ext cx="144463" cy="504825"/>
          </a:xfrm>
          <a:prstGeom prst="line">
            <a:avLst/>
          </a:prstGeom>
          <a:noFill/>
          <a:ln w="38100">
            <a:solidFill>
              <a:srgbClr val="FF0000"/>
            </a:solidFill>
            <a:round/>
            <a:headEnd/>
            <a:tailEnd type="triangle" w="med" len="med"/>
          </a:ln>
        </p:spPr>
        <p:txBody>
          <a:bodyPr/>
          <a:lstStyle/>
          <a:p>
            <a:endParaRPr lang="en-US"/>
          </a:p>
        </p:txBody>
      </p:sp>
      <p:sp>
        <p:nvSpPr>
          <p:cNvPr id="16413" name="Line 30"/>
          <p:cNvSpPr>
            <a:spLocks noChangeShapeType="1"/>
          </p:cNvSpPr>
          <p:nvPr/>
        </p:nvSpPr>
        <p:spPr bwMode="auto">
          <a:xfrm>
            <a:off x="6516688" y="5300663"/>
            <a:ext cx="1655762" cy="504825"/>
          </a:xfrm>
          <a:prstGeom prst="line">
            <a:avLst/>
          </a:prstGeom>
          <a:noFill/>
          <a:ln w="38100">
            <a:solidFill>
              <a:srgbClr val="FF0000"/>
            </a:solidFill>
            <a:round/>
            <a:headEnd/>
            <a:tailEnd type="triangle" w="med" len="med"/>
          </a:ln>
        </p:spPr>
        <p:txBody>
          <a:bodyPr/>
          <a:lstStyle/>
          <a:p>
            <a:endParaRPr lang="en-US"/>
          </a:p>
        </p:txBody>
      </p:sp>
      <p:sp>
        <p:nvSpPr>
          <p:cNvPr id="16414" name="Text Box 31"/>
          <p:cNvSpPr txBox="1">
            <a:spLocks noChangeArrowheads="1"/>
          </p:cNvSpPr>
          <p:nvPr/>
        </p:nvSpPr>
        <p:spPr bwMode="auto">
          <a:xfrm>
            <a:off x="3976688" y="5964238"/>
            <a:ext cx="582211" cy="369332"/>
          </a:xfrm>
          <a:prstGeom prst="rect">
            <a:avLst/>
          </a:prstGeom>
          <a:noFill/>
          <a:ln w="9525">
            <a:noFill/>
            <a:miter lim="800000"/>
            <a:headEnd/>
            <a:tailEnd/>
          </a:ln>
        </p:spPr>
        <p:txBody>
          <a:bodyPr wrap="none">
            <a:spAutoFit/>
          </a:bodyPr>
          <a:lstStyle/>
          <a:p>
            <a:r>
              <a:rPr lang="en-US" b="1" dirty="0">
                <a:solidFill>
                  <a:srgbClr val="0070C0"/>
                </a:solidFill>
              </a:rPr>
              <a:t>FNA</a:t>
            </a:r>
          </a:p>
        </p:txBody>
      </p:sp>
      <p:sp>
        <p:nvSpPr>
          <p:cNvPr id="16415" name="Line 32"/>
          <p:cNvSpPr>
            <a:spLocks noChangeShapeType="1"/>
          </p:cNvSpPr>
          <p:nvPr/>
        </p:nvSpPr>
        <p:spPr bwMode="auto">
          <a:xfrm>
            <a:off x="1619250" y="4797425"/>
            <a:ext cx="2376488" cy="1223963"/>
          </a:xfrm>
          <a:prstGeom prst="line">
            <a:avLst/>
          </a:prstGeom>
          <a:noFill/>
          <a:ln w="38100">
            <a:solidFill>
              <a:srgbClr val="FF0000"/>
            </a:solidFill>
            <a:round/>
            <a:headEnd/>
            <a:tailEnd type="triangle" w="med" len="med"/>
          </a:ln>
        </p:spPr>
        <p:txBody>
          <a:bodyPr/>
          <a:lstStyle/>
          <a:p>
            <a:endParaRPr lang="en-US"/>
          </a:p>
        </p:txBody>
      </p:sp>
      <p:sp>
        <p:nvSpPr>
          <p:cNvPr id="16416" name="Line 33"/>
          <p:cNvSpPr>
            <a:spLocks noChangeShapeType="1"/>
          </p:cNvSpPr>
          <p:nvPr/>
        </p:nvSpPr>
        <p:spPr bwMode="auto">
          <a:xfrm>
            <a:off x="4356100" y="2349500"/>
            <a:ext cx="0" cy="3527425"/>
          </a:xfrm>
          <a:prstGeom prst="line">
            <a:avLst/>
          </a:prstGeom>
          <a:noFill/>
          <a:ln w="38100">
            <a:solidFill>
              <a:srgbClr val="FF0000"/>
            </a:solidFill>
            <a:round/>
            <a:headEnd/>
            <a:tailEnd type="triangle" w="med" len="med"/>
          </a:ln>
        </p:spPr>
        <p:txBody>
          <a:bodyPr/>
          <a:lstStyle/>
          <a:p>
            <a:endParaRPr lang="en-US"/>
          </a:p>
        </p:txBody>
      </p:sp>
      <p:sp>
        <p:nvSpPr>
          <p:cNvPr id="16417" name="Line 34"/>
          <p:cNvSpPr>
            <a:spLocks noChangeShapeType="1"/>
          </p:cNvSpPr>
          <p:nvPr/>
        </p:nvSpPr>
        <p:spPr bwMode="auto">
          <a:xfrm flipH="1">
            <a:off x="4572000" y="3933825"/>
            <a:ext cx="1152525" cy="194310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005"/>
          <p:cNvPicPr>
            <a:picLocks noChangeAspect="1" noChangeArrowheads="1"/>
          </p:cNvPicPr>
          <p:nvPr/>
        </p:nvPicPr>
        <p:blipFill>
          <a:blip r:embed="rId2" cstate="print"/>
          <a:srcRect/>
          <a:stretch>
            <a:fillRect/>
          </a:stretch>
        </p:blipFill>
        <p:spPr bwMode="auto">
          <a:xfrm>
            <a:off x="422275" y="533400"/>
            <a:ext cx="8264525" cy="608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357188"/>
            <a:ext cx="9144000" cy="1143000"/>
          </a:xfrm>
        </p:spPr>
        <p:style>
          <a:lnRef idx="1">
            <a:schemeClr val="accent6"/>
          </a:lnRef>
          <a:fillRef idx="2">
            <a:schemeClr val="accent6"/>
          </a:fillRef>
          <a:effectRef idx="1">
            <a:schemeClr val="accent6"/>
          </a:effectRef>
          <a:fontRef idx="minor">
            <a:schemeClr val="dk1"/>
          </a:fontRef>
        </p:style>
        <p:txBody>
          <a:bodyPr/>
          <a:lstStyle/>
          <a:p>
            <a:pPr eaLnBrk="1" hangingPunct="1">
              <a:defRPr/>
            </a:pPr>
            <a:r>
              <a:rPr lang="en-US" sz="3200" dirty="0" smtClean="0">
                <a:solidFill>
                  <a:srgbClr val="C00000"/>
                </a:solidFill>
              </a:rPr>
              <a:t>US Features of Thyroid Malignancy</a:t>
            </a:r>
            <a:br>
              <a:rPr lang="en-US" sz="3200" dirty="0" smtClean="0">
                <a:solidFill>
                  <a:srgbClr val="C00000"/>
                </a:solidFill>
              </a:rPr>
            </a:br>
            <a:r>
              <a:rPr lang="en-US" sz="3200" dirty="0" smtClean="0">
                <a:solidFill>
                  <a:srgbClr val="C00000"/>
                </a:solidFill>
              </a:rPr>
              <a:t>Value  and Limitation</a:t>
            </a:r>
          </a:p>
        </p:txBody>
      </p:sp>
      <p:sp>
        <p:nvSpPr>
          <p:cNvPr id="30723" name="Content Placeholder 2"/>
          <p:cNvSpPr>
            <a:spLocks noGrp="1"/>
          </p:cNvSpPr>
          <p:nvPr>
            <p:ph idx="1"/>
          </p:nvPr>
        </p:nvSpPr>
        <p:spPr>
          <a:xfrm>
            <a:off x="571500" y="2332038"/>
            <a:ext cx="8229600" cy="4240212"/>
          </a:xfrm>
        </p:spPr>
        <p:txBody>
          <a:bodyPr/>
          <a:lstStyle/>
          <a:p>
            <a:pPr eaLnBrk="1" hangingPunct="1"/>
            <a:r>
              <a:rPr lang="en-US" smtClean="0">
                <a:solidFill>
                  <a:srgbClr val="000099"/>
                </a:solidFill>
              </a:rPr>
              <a:t>Microcalcification</a:t>
            </a:r>
          </a:p>
          <a:p>
            <a:pPr eaLnBrk="1" hangingPunct="1"/>
            <a:r>
              <a:rPr lang="en-US" smtClean="0">
                <a:solidFill>
                  <a:srgbClr val="000099"/>
                </a:solidFill>
              </a:rPr>
              <a:t>Marked Hypoechogenicity</a:t>
            </a:r>
          </a:p>
          <a:p>
            <a:pPr eaLnBrk="1" hangingPunct="1"/>
            <a:r>
              <a:rPr lang="en-US" smtClean="0">
                <a:solidFill>
                  <a:srgbClr val="000099"/>
                </a:solidFill>
              </a:rPr>
              <a:t>Irregular margin </a:t>
            </a:r>
          </a:p>
          <a:p>
            <a:pPr eaLnBrk="1" hangingPunct="1"/>
            <a:r>
              <a:rPr lang="en-US" smtClean="0">
                <a:solidFill>
                  <a:srgbClr val="000099"/>
                </a:solidFill>
              </a:rPr>
              <a:t>Absence of a hypoechoic halo</a:t>
            </a:r>
          </a:p>
          <a:p>
            <a:pPr eaLnBrk="1" hangingPunct="1"/>
            <a:r>
              <a:rPr lang="en-US" smtClean="0">
                <a:solidFill>
                  <a:srgbClr val="000099"/>
                </a:solidFill>
              </a:rPr>
              <a:t>Vascularity </a:t>
            </a:r>
          </a:p>
          <a:p>
            <a:pPr eaLnBrk="1" hangingPunct="1"/>
            <a:r>
              <a:rPr lang="en-US" smtClean="0">
                <a:solidFill>
                  <a:srgbClr val="000099"/>
                </a:solidFill>
              </a:rPr>
              <a:t>Lymphadenopathy &amp; local invasion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p:style>
          <a:lnRef idx="1">
            <a:schemeClr val="accent6"/>
          </a:lnRef>
          <a:fillRef idx="2">
            <a:schemeClr val="accent6"/>
          </a:fillRef>
          <a:effectRef idx="1">
            <a:schemeClr val="accent6"/>
          </a:effectRef>
          <a:fontRef idx="minor">
            <a:schemeClr val="dk1"/>
          </a:fontRef>
        </p:style>
        <p:txBody>
          <a:bodyPr/>
          <a:lstStyle/>
          <a:p>
            <a:pPr eaLnBrk="1" hangingPunct="1">
              <a:defRPr/>
            </a:pPr>
            <a:r>
              <a:rPr lang="en-US" dirty="0" smtClean="0">
                <a:solidFill>
                  <a:srgbClr val="C00000"/>
                </a:solidFill>
              </a:rPr>
              <a:t>Papillary Carcinoma</a:t>
            </a:r>
          </a:p>
        </p:txBody>
      </p:sp>
      <p:pic>
        <p:nvPicPr>
          <p:cNvPr id="32771" name="Content Placeholder 3" descr="g07ma09g10x.gif"/>
          <p:cNvPicPr>
            <a:picLocks noGrp="1" noChangeAspect="1"/>
          </p:cNvPicPr>
          <p:nvPr>
            <p:ph idx="4294967295"/>
          </p:nvPr>
        </p:nvPicPr>
        <p:blipFill>
          <a:blip r:embed="rId2" cstate="print"/>
          <a:srcRect/>
          <a:stretch>
            <a:fillRect/>
          </a:stretch>
        </p:blipFill>
        <p:spPr>
          <a:xfrm>
            <a:off x="2000250" y="1785938"/>
            <a:ext cx="4786313" cy="3714750"/>
          </a:xfrm>
        </p:spPr>
      </p:pic>
      <p:sp>
        <p:nvSpPr>
          <p:cNvPr id="32772" name="TextBox 3"/>
          <p:cNvSpPr txBox="1">
            <a:spLocks noChangeArrowheads="1"/>
          </p:cNvSpPr>
          <p:nvPr/>
        </p:nvSpPr>
        <p:spPr bwMode="auto">
          <a:xfrm>
            <a:off x="1441450" y="5715000"/>
            <a:ext cx="5024438" cy="554038"/>
          </a:xfrm>
          <a:prstGeom prst="rect">
            <a:avLst/>
          </a:prstGeom>
          <a:noFill/>
          <a:ln w="9525">
            <a:noFill/>
            <a:miter lim="800000"/>
            <a:headEnd/>
            <a:tailEnd/>
          </a:ln>
        </p:spPr>
        <p:txBody>
          <a:bodyPr wrap="none">
            <a:spAutoFit/>
          </a:bodyPr>
          <a:lstStyle/>
          <a:p>
            <a:r>
              <a:rPr lang="en-US" sz="1500">
                <a:solidFill>
                  <a:srgbClr val="000099"/>
                </a:solidFill>
              </a:rPr>
              <a:t>Poorly  defined  tumor  with  marked  hypoechogenicity</a:t>
            </a:r>
          </a:p>
          <a:p>
            <a:r>
              <a:rPr lang="en-US" sz="1500">
                <a:solidFill>
                  <a:srgbClr val="000099"/>
                </a:solidFill>
              </a:rPr>
              <a:t>and  irregular  margins  and  without  a  yhpoechoic  halo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57188" y="500063"/>
            <a:ext cx="8229600" cy="2214562"/>
          </a:xfrm>
        </p:spPr>
        <p:txBody>
          <a:bodyPr/>
          <a:lstStyle/>
          <a:p>
            <a:pPr algn="l"/>
            <a:r>
              <a:rPr lang="en-US" sz="2000" b="1" smtClean="0">
                <a:solidFill>
                  <a:srgbClr val="C00000"/>
                </a:solidFill>
              </a:rPr>
              <a:t>Demonstration of nonsuction FNA of the thyroid</a:t>
            </a:r>
            <a:br>
              <a:rPr lang="en-US" sz="2000" b="1" smtClean="0">
                <a:solidFill>
                  <a:srgbClr val="C00000"/>
                </a:solidFill>
              </a:rPr>
            </a:br>
            <a:r>
              <a:rPr lang="en-US" sz="2000" b="1" smtClean="0">
                <a:solidFill>
                  <a:srgbClr val="C00000"/>
                </a:solidFill>
              </a:rPr>
              <a:t>(modified from reference</a:t>
            </a:r>
            <a:br>
              <a:rPr lang="en-US" sz="2000" b="1" smtClean="0">
                <a:solidFill>
                  <a:srgbClr val="C00000"/>
                </a:solidFill>
              </a:rPr>
            </a:br>
            <a:r>
              <a:rPr lang="en-US" sz="2000" b="1" smtClean="0">
                <a:solidFill>
                  <a:srgbClr val="C00000"/>
                </a:solidFill>
              </a:rPr>
              <a:t>(A) The needle is held directly between the thumb and the index finger. The nodule is immobilized with the index and middle fingers of the other hand. The needle is moved back and forth several times within the nodule with a rapid, gentle, stabbing motion</a:t>
            </a:r>
          </a:p>
        </p:txBody>
      </p:sp>
      <p:pic>
        <p:nvPicPr>
          <p:cNvPr id="33795" name="Picture 2"/>
          <p:cNvPicPr>
            <a:picLocks noGrp="1" noChangeAspect="1" noChangeArrowheads="1"/>
          </p:cNvPicPr>
          <p:nvPr>
            <p:ph idx="1"/>
          </p:nvPr>
        </p:nvPicPr>
        <p:blipFill>
          <a:blip r:embed="rId2" cstate="print"/>
          <a:srcRect/>
          <a:stretch>
            <a:fillRect/>
          </a:stretch>
        </p:blipFill>
        <p:spPr>
          <a:xfrm>
            <a:off x="1928813" y="2786063"/>
            <a:ext cx="5072062" cy="352425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42938" y="357188"/>
            <a:ext cx="7772400" cy="1143000"/>
          </a:xfrm>
        </p:spPr>
        <p:txBody>
          <a:bodyPr/>
          <a:lstStyle/>
          <a:p>
            <a:pPr rtl="1" eaLnBrk="1" hangingPunct="1"/>
            <a:r>
              <a:rPr lang="ar-SA" sz="4000" b="1" smtClean="0">
                <a:solidFill>
                  <a:srgbClr val="C00000"/>
                </a:solidFill>
                <a:cs typeface="A  Mitra_2 (MRT)" pitchFamily="2" charset="-78"/>
              </a:rPr>
              <a:t>آسپيراسيون سوزني</a:t>
            </a:r>
            <a:r>
              <a:rPr lang="en-US" sz="3200" b="1" smtClean="0">
                <a:solidFill>
                  <a:srgbClr val="C00000"/>
                </a:solidFill>
                <a:cs typeface="Yagut" pitchFamily="2" charset="-78"/>
              </a:rPr>
              <a:t> (FNA)</a:t>
            </a:r>
          </a:p>
        </p:txBody>
      </p:sp>
      <p:sp>
        <p:nvSpPr>
          <p:cNvPr id="34819" name="Rectangle 3"/>
          <p:cNvSpPr>
            <a:spLocks noGrp="1" noChangeArrowheads="1"/>
          </p:cNvSpPr>
          <p:nvPr>
            <p:ph type="subTitle" idx="1"/>
          </p:nvPr>
        </p:nvSpPr>
        <p:spPr>
          <a:xfrm>
            <a:off x="457200" y="1500188"/>
            <a:ext cx="8229600" cy="4857750"/>
          </a:xfrm>
        </p:spPr>
        <p:txBody>
          <a:bodyPr/>
          <a:lstStyle/>
          <a:p>
            <a:pPr algn="just" rtl="1" eaLnBrk="1" hangingPunct="1">
              <a:lnSpc>
                <a:spcPct val="150000"/>
              </a:lnSpc>
            </a:pPr>
            <a:r>
              <a:rPr lang="ar-SA" sz="3000" b="1" smtClean="0">
                <a:solidFill>
                  <a:srgbClr val="000099"/>
                </a:solidFill>
                <a:cs typeface="Yagut" pitchFamily="2" charset="-78"/>
              </a:rPr>
              <a:t>آسپيراسيون سوزني به عنوان مهمترين روش تشخيصي در اتيولوژي گره‌هاي تيروئيد به كار مي‌رود. گرچه تكنيك آن ساده به نظر مي‌رسد، ليكن نتايج مطلوب زماني حاصل مي‌شود كه شخص نمونه گيرنده مهارت كافي در لمس و معاينه دقيق تيروئيد داشته باشد. تاكنون كنترانديكاسيون مطلقي براي انجام آسپيراسيون و نمونه‌گيري سوزني تيروئيد گزارش نشده است</a:t>
            </a:r>
            <a:r>
              <a:rPr lang="en-US" sz="3000" b="1" smtClean="0">
                <a:solidFill>
                  <a:srgbClr val="000099"/>
                </a:solidFill>
                <a:cs typeface="Yagut" pitchFamily="2" charset="-78"/>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rtl="1" eaLnBrk="1" hangingPunct="1"/>
            <a:r>
              <a:rPr lang="fa-IR" b="1" smtClean="0">
                <a:solidFill>
                  <a:srgbClr val="C00000"/>
                </a:solidFill>
                <a:cs typeface="Mitra" pitchFamily="2" charset="-78"/>
              </a:rPr>
              <a:t>عوامل تاثير گذار در موفقيت </a:t>
            </a:r>
            <a:r>
              <a:rPr lang="en-US" b="1" smtClean="0">
                <a:solidFill>
                  <a:srgbClr val="C00000"/>
                </a:solidFill>
                <a:cs typeface="Mitra" pitchFamily="2" charset="-78"/>
              </a:rPr>
              <a:t>FNA</a:t>
            </a:r>
          </a:p>
        </p:txBody>
      </p:sp>
      <p:sp>
        <p:nvSpPr>
          <p:cNvPr id="35843" name="Rectangle 3"/>
          <p:cNvSpPr>
            <a:spLocks noGrp="1" noChangeArrowheads="1"/>
          </p:cNvSpPr>
          <p:nvPr>
            <p:ph type="body" idx="1"/>
          </p:nvPr>
        </p:nvSpPr>
        <p:spPr/>
        <p:txBody>
          <a:bodyPr/>
          <a:lstStyle/>
          <a:p>
            <a:pPr algn="r" rtl="1" eaLnBrk="1" hangingPunct="1">
              <a:buClr>
                <a:srgbClr val="FF0000"/>
              </a:buClr>
              <a:buSzPct val="120000"/>
            </a:pPr>
            <a:r>
              <a:rPr lang="fa-IR" sz="4000" b="1" smtClean="0">
                <a:solidFill>
                  <a:srgbClr val="000099"/>
                </a:solidFill>
                <a:cs typeface="Mitra" pitchFamily="2" charset="-78"/>
              </a:rPr>
              <a:t>مهارت كافي فرد نمونه گير( </a:t>
            </a:r>
            <a:r>
              <a:rPr lang="fa-IR" sz="5000" b="1" smtClean="0">
                <a:solidFill>
                  <a:srgbClr val="000099"/>
                </a:solidFill>
                <a:cs typeface="Mitra" pitchFamily="2" charset="-78"/>
              </a:rPr>
              <a:t>+</a:t>
            </a:r>
            <a:r>
              <a:rPr lang="fa-IR" sz="4000" b="1" smtClean="0">
                <a:solidFill>
                  <a:srgbClr val="000099"/>
                </a:solidFill>
                <a:cs typeface="Mitra" pitchFamily="2" charset="-78"/>
              </a:rPr>
              <a:t> )</a:t>
            </a:r>
          </a:p>
          <a:p>
            <a:pPr algn="r" rtl="1" eaLnBrk="1" hangingPunct="1">
              <a:buClr>
                <a:srgbClr val="FF0000"/>
              </a:buClr>
              <a:buSzPct val="120000"/>
            </a:pPr>
            <a:r>
              <a:rPr lang="fa-IR" sz="4000" b="1" smtClean="0">
                <a:solidFill>
                  <a:srgbClr val="000099"/>
                </a:solidFill>
                <a:cs typeface="Mitra" pitchFamily="2" charset="-78"/>
              </a:rPr>
              <a:t>پر عروق بودن گره( </a:t>
            </a:r>
            <a:r>
              <a:rPr lang="fa-IR" sz="5000" b="1" smtClean="0">
                <a:solidFill>
                  <a:srgbClr val="000099"/>
                </a:solidFill>
                <a:cs typeface="Mitra" pitchFamily="2" charset="-78"/>
              </a:rPr>
              <a:t>-</a:t>
            </a:r>
            <a:r>
              <a:rPr lang="fa-IR" sz="4000" b="1" smtClean="0">
                <a:solidFill>
                  <a:srgbClr val="000099"/>
                </a:solidFill>
                <a:cs typeface="Mitra" pitchFamily="2" charset="-78"/>
              </a:rPr>
              <a:t> )</a:t>
            </a:r>
          </a:p>
          <a:p>
            <a:pPr algn="r" rtl="1" eaLnBrk="1" hangingPunct="1">
              <a:buClr>
                <a:srgbClr val="FF0000"/>
              </a:buClr>
              <a:buSzPct val="120000"/>
            </a:pPr>
            <a:r>
              <a:rPr lang="fa-IR" sz="4000" b="1" smtClean="0">
                <a:solidFill>
                  <a:srgbClr val="000099"/>
                </a:solidFill>
                <a:cs typeface="Mitra" pitchFamily="2" charset="-78"/>
              </a:rPr>
              <a:t>خيلي كوچك يا خيلي بزرگ بودن گره(</a:t>
            </a:r>
            <a:r>
              <a:rPr lang="fa-IR" sz="5000" b="1" smtClean="0">
                <a:solidFill>
                  <a:srgbClr val="000099"/>
                </a:solidFill>
                <a:cs typeface="Mitra" pitchFamily="2" charset="-78"/>
              </a:rPr>
              <a:t> -</a:t>
            </a:r>
            <a:r>
              <a:rPr lang="fa-IR" sz="4000" b="1" smtClean="0">
                <a:solidFill>
                  <a:srgbClr val="000099"/>
                </a:solidFill>
                <a:cs typeface="Mitra" pitchFamily="2" charset="-78"/>
              </a:rPr>
              <a:t> )</a:t>
            </a:r>
          </a:p>
          <a:p>
            <a:pPr algn="r" rtl="1" eaLnBrk="1" hangingPunct="1">
              <a:buClr>
                <a:srgbClr val="FF0000"/>
              </a:buClr>
              <a:buSzPct val="120000"/>
            </a:pPr>
            <a:r>
              <a:rPr lang="fa-IR" sz="4000" b="1" smtClean="0">
                <a:solidFill>
                  <a:srgbClr val="000099"/>
                </a:solidFill>
                <a:cs typeface="Mitra" pitchFamily="2" charset="-78"/>
              </a:rPr>
              <a:t>سيتولوژيست مجرب( </a:t>
            </a:r>
            <a:r>
              <a:rPr lang="fa-IR" sz="5000" b="1" smtClean="0">
                <a:solidFill>
                  <a:srgbClr val="000099"/>
                </a:solidFill>
                <a:cs typeface="Mitra" pitchFamily="2" charset="-78"/>
              </a:rPr>
              <a:t>+</a:t>
            </a:r>
            <a:r>
              <a:rPr lang="fa-IR" sz="4000" b="1" smtClean="0">
                <a:solidFill>
                  <a:srgbClr val="000099"/>
                </a:solidFill>
                <a:cs typeface="Mitra" pitchFamily="2" charset="-78"/>
              </a:rPr>
              <a:t> )</a:t>
            </a:r>
            <a:endParaRPr lang="en-US" sz="4000" b="1" smtClean="0">
              <a:solidFill>
                <a:srgbClr val="000099"/>
              </a:solidFill>
              <a:cs typeface="Mitr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42853"/>
            <a:ext cx="7772400" cy="714380"/>
          </a:xfrm>
        </p:spPr>
        <p:txBody>
          <a:bodyPr>
            <a:noAutofit/>
          </a:bodyPr>
          <a:lstStyle/>
          <a:p>
            <a:pPr rtl="1"/>
            <a:r>
              <a:rPr lang="fa-IR" sz="4500" b="1" dirty="0" smtClean="0">
                <a:solidFill>
                  <a:srgbClr val="C00000"/>
                </a:solidFill>
                <a:effectLst>
                  <a:outerShdw blurRad="38100" dist="38100" dir="2700000" algn="tl">
                    <a:srgbClr val="000000">
                      <a:alpha val="43137"/>
                    </a:srgbClr>
                  </a:outerShdw>
                </a:effectLst>
                <a:cs typeface="A  Mitra_1 (MRT)" pitchFamily="2" charset="-78"/>
              </a:rPr>
              <a:t>اهداف</a:t>
            </a:r>
            <a:endParaRPr lang="en-US" sz="4500" b="1" dirty="0">
              <a:solidFill>
                <a:srgbClr val="C00000"/>
              </a:solidFill>
              <a:effectLst>
                <a:outerShdw blurRad="38100" dist="38100" dir="2700000" algn="tl">
                  <a:srgbClr val="000000">
                    <a:alpha val="43137"/>
                  </a:srgbClr>
                </a:outerShdw>
              </a:effectLst>
              <a:cs typeface="A  Mitra_1 (MRT)" pitchFamily="2" charset="-78"/>
            </a:endParaRPr>
          </a:p>
        </p:txBody>
      </p:sp>
      <p:sp>
        <p:nvSpPr>
          <p:cNvPr id="3" name="Subtitle 2"/>
          <p:cNvSpPr>
            <a:spLocks noGrp="1"/>
          </p:cNvSpPr>
          <p:nvPr>
            <p:ph type="subTitle" idx="1"/>
          </p:nvPr>
        </p:nvSpPr>
        <p:spPr>
          <a:xfrm>
            <a:off x="214282" y="1000108"/>
            <a:ext cx="8715436" cy="5500726"/>
          </a:xfrm>
        </p:spPr>
        <p:txBody>
          <a:bodyPr>
            <a:noAutofit/>
          </a:bodyPr>
          <a:lstStyle/>
          <a:p>
            <a:pPr marL="742950" indent="-742950" algn="just" rtl="1">
              <a:buFont typeface="+mj-lt"/>
              <a:buAutoNum type="arabicPeriod"/>
            </a:pPr>
            <a:r>
              <a:rPr lang="fa-IR" sz="3000" dirty="0" smtClean="0">
                <a:solidFill>
                  <a:srgbClr val="002060"/>
                </a:solidFill>
                <a:cs typeface="A  Mitra_1 (MRT)" pitchFamily="2" charset="-78"/>
              </a:rPr>
              <a:t>آشنایی با چالش های اندازه گیری هورمون های تیروئید و </a:t>
            </a:r>
            <a:r>
              <a:rPr lang="en-US" sz="3000" dirty="0" smtClean="0">
                <a:solidFill>
                  <a:srgbClr val="002060"/>
                </a:solidFill>
                <a:cs typeface="A  Mitra_1 (MRT)" pitchFamily="2" charset="-78"/>
              </a:rPr>
              <a:t>TSH</a:t>
            </a:r>
            <a:endParaRPr lang="fa-IR" sz="3000" dirty="0" smtClean="0">
              <a:solidFill>
                <a:srgbClr val="002060"/>
              </a:solidFill>
              <a:cs typeface="A  Mitra_1 (MRT)" pitchFamily="2" charset="-78"/>
            </a:endParaRPr>
          </a:p>
          <a:p>
            <a:pPr marL="742950" indent="-742950" algn="just" rtl="1">
              <a:buFont typeface="+mj-lt"/>
              <a:buAutoNum type="arabicPeriod"/>
            </a:pPr>
            <a:r>
              <a:rPr lang="fa-IR" sz="3000" dirty="0" smtClean="0">
                <a:solidFill>
                  <a:srgbClr val="002060"/>
                </a:solidFill>
                <a:cs typeface="A  Mitra_1 (MRT)" pitchFamily="2" charset="-78"/>
              </a:rPr>
              <a:t>آشنایی با مفاهیم و چالش های اندازه گیری </a:t>
            </a:r>
            <a:r>
              <a:rPr lang="en-US" sz="3000" dirty="0" err="1" smtClean="0">
                <a:solidFill>
                  <a:srgbClr val="002060"/>
                </a:solidFill>
                <a:cs typeface="A  Mitra_1 (MRT)" pitchFamily="2" charset="-78"/>
              </a:rPr>
              <a:t>TPOAb</a:t>
            </a:r>
            <a:endParaRPr lang="fa-IR" sz="3000" dirty="0" smtClean="0">
              <a:solidFill>
                <a:srgbClr val="002060"/>
              </a:solidFill>
              <a:cs typeface="A  Mitra_1 (MRT)" pitchFamily="2" charset="-78"/>
            </a:endParaRPr>
          </a:p>
          <a:p>
            <a:pPr marL="742950" indent="-742950" algn="just" rtl="1">
              <a:buFont typeface="+mj-lt"/>
              <a:buAutoNum type="arabicPeriod"/>
            </a:pPr>
            <a:r>
              <a:rPr lang="fa-IR" sz="3000" dirty="0" smtClean="0">
                <a:solidFill>
                  <a:srgbClr val="002060"/>
                </a:solidFill>
                <a:cs typeface="A  Mitra_1 (MRT)" pitchFamily="2" charset="-78"/>
              </a:rPr>
              <a:t>آشنایی با نحوه تشخیص و درمان کم کاری تیروئید</a:t>
            </a:r>
          </a:p>
          <a:p>
            <a:pPr marL="742950" indent="-742950" algn="just" rtl="1">
              <a:buFont typeface="+mj-lt"/>
              <a:buAutoNum type="arabicPeriod"/>
            </a:pPr>
            <a:r>
              <a:rPr lang="fa-IR" sz="3000" dirty="0" smtClean="0">
                <a:solidFill>
                  <a:srgbClr val="002060"/>
                </a:solidFill>
                <a:cs typeface="A  Mitra_1 (MRT)" pitchFamily="2" charset="-78"/>
              </a:rPr>
              <a:t>آشنایی با مراقبت های کم کاری تیروئید حین بارداری</a:t>
            </a:r>
          </a:p>
          <a:p>
            <a:pPr marL="742950" indent="-742950" algn="just" rtl="1">
              <a:buFont typeface="+mj-lt"/>
              <a:buAutoNum type="arabicPeriod"/>
            </a:pPr>
            <a:r>
              <a:rPr lang="fa-IR" sz="3000" dirty="0" smtClean="0">
                <a:solidFill>
                  <a:srgbClr val="002060"/>
                </a:solidFill>
                <a:cs typeface="A  Mitra_1 (MRT)" pitchFamily="2" charset="-78"/>
              </a:rPr>
              <a:t>نحوه برخورد با گره های تیروئید</a:t>
            </a:r>
          </a:p>
          <a:p>
            <a:pPr marL="742950" indent="-742950" algn="just" rtl="1">
              <a:buFont typeface="+mj-lt"/>
              <a:buAutoNum type="arabicPeriod"/>
            </a:pPr>
            <a:r>
              <a:rPr lang="fa-IR" sz="3000" dirty="0" smtClean="0">
                <a:solidFill>
                  <a:srgbClr val="002060"/>
                </a:solidFill>
                <a:cs typeface="A  Mitra_1 (MRT)" pitchFamily="2" charset="-78"/>
              </a:rPr>
              <a:t>چالش های تفسیر و تحلیل </a:t>
            </a:r>
            <a:r>
              <a:rPr lang="en-US" sz="3000" dirty="0" smtClean="0">
                <a:solidFill>
                  <a:srgbClr val="002060"/>
                </a:solidFill>
                <a:cs typeface="A  Mitra_1 (MRT)" pitchFamily="2" charset="-78"/>
              </a:rPr>
              <a:t>FNA</a:t>
            </a:r>
          </a:p>
          <a:p>
            <a:pPr marL="742950" indent="-742950" algn="just" rtl="1">
              <a:buFont typeface="+mj-lt"/>
              <a:buAutoNum type="arabicPeriod"/>
            </a:pPr>
            <a:r>
              <a:rPr lang="fa-IR" sz="3000" dirty="0" smtClean="0">
                <a:solidFill>
                  <a:srgbClr val="002060"/>
                </a:solidFill>
                <a:cs typeface="A  Mitra_1 (MRT)" pitchFamily="2" charset="-78"/>
              </a:rPr>
              <a:t>تشخیص </a:t>
            </a:r>
            <a:r>
              <a:rPr lang="en-US" sz="3000" dirty="0" smtClean="0">
                <a:solidFill>
                  <a:srgbClr val="002060"/>
                </a:solidFill>
                <a:cs typeface="A  Mitra_1 (MRT)" pitchFamily="2" charset="-78"/>
              </a:rPr>
              <a:t>MTC</a:t>
            </a:r>
          </a:p>
          <a:p>
            <a:pPr marL="742950" indent="-742950" algn="just" rtl="1">
              <a:buFont typeface="+mj-lt"/>
              <a:buAutoNum type="arabicPeriod"/>
            </a:pPr>
            <a:r>
              <a:rPr lang="fa-IR" sz="3000" dirty="0" smtClean="0">
                <a:solidFill>
                  <a:srgbClr val="002060"/>
                </a:solidFill>
                <a:cs typeface="A  Mitra_1 (MRT)" pitchFamily="2" charset="-78"/>
              </a:rPr>
              <a:t> مراقبت بیماران مبتلا به سرطان تیروئید</a:t>
            </a:r>
          </a:p>
          <a:p>
            <a:pPr marL="742950" indent="-742950" algn="just" rtl="1">
              <a:buFont typeface="+mj-lt"/>
              <a:buAutoNum type="arabicPeriod"/>
            </a:pPr>
            <a:r>
              <a:rPr lang="fa-IR" sz="3000" dirty="0" smtClean="0">
                <a:solidFill>
                  <a:srgbClr val="002060"/>
                </a:solidFill>
                <a:cs typeface="A  Mitra_1 (MRT)" pitchFamily="2" charset="-78"/>
              </a:rPr>
              <a:t>تومور مارکرهای سرطان تیروئید</a:t>
            </a:r>
          </a:p>
          <a:p>
            <a:pPr algn="just" rtl="1"/>
            <a:endParaRPr lang="fa-IR" sz="3000" dirty="0" smtClean="0">
              <a:solidFill>
                <a:srgbClr val="002060"/>
              </a:solidFill>
              <a:cs typeface="A  Mitra_1 (MRT)" pitchFamily="2" charset="-78"/>
            </a:endParaRPr>
          </a:p>
          <a:p>
            <a:pPr algn="just" rtl="1"/>
            <a:r>
              <a:rPr lang="fa-IR" sz="3000" dirty="0" smtClean="0">
                <a:solidFill>
                  <a:srgbClr val="002060"/>
                </a:solidFill>
                <a:cs typeface="A  Mitra_1 (MRT)" pitchFamily="2" charset="-78"/>
              </a:rPr>
              <a:t>		</a:t>
            </a:r>
            <a:endParaRPr lang="en-US" sz="3000" dirty="0">
              <a:solidFill>
                <a:srgbClr val="002060"/>
              </a:solidFill>
              <a:cs typeface="A  Mitra_1 (MRT)"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85813" y="285750"/>
            <a:ext cx="7772400" cy="762000"/>
          </a:xfrm>
        </p:spPr>
        <p:txBody>
          <a:bodyPr/>
          <a:lstStyle/>
          <a:p>
            <a:pPr eaLnBrk="1" hangingPunct="1"/>
            <a:r>
              <a:rPr lang="fa-IR" sz="3400" b="1" smtClean="0">
                <a:solidFill>
                  <a:srgbClr val="C00000"/>
                </a:solidFill>
                <a:cs typeface="Yagut" pitchFamily="2" charset="-78"/>
              </a:rPr>
              <a:t>نتايج آسپيراسيون با سوزن نازک تيروئيد</a:t>
            </a:r>
            <a:endParaRPr lang="en-US" sz="3400" b="1" smtClean="0">
              <a:solidFill>
                <a:srgbClr val="C00000"/>
              </a:solidFill>
              <a:cs typeface="Yagut" pitchFamily="2" charset="-78"/>
            </a:endParaRPr>
          </a:p>
        </p:txBody>
      </p:sp>
      <p:graphicFrame>
        <p:nvGraphicFramePr>
          <p:cNvPr id="36952" name="Group 88"/>
          <p:cNvGraphicFramePr>
            <a:graphicFrameLocks noGrp="1"/>
          </p:cNvGraphicFramePr>
          <p:nvPr>
            <p:ph type="tbl" idx="1"/>
          </p:nvPr>
        </p:nvGraphicFramePr>
        <p:xfrm>
          <a:off x="914400" y="1752600"/>
          <a:ext cx="7543800" cy="4676794"/>
        </p:xfrm>
        <a:graphic>
          <a:graphicData uri="http://schemas.openxmlformats.org/drawingml/2006/table">
            <a:tbl>
              <a:tblPr/>
              <a:tblGrid>
                <a:gridCol w="1511300"/>
                <a:gridCol w="1689100"/>
                <a:gridCol w="4343400"/>
              </a:tblGrid>
              <a:tr h="920974">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300" b="1" i="0" u="none" strike="noStrike" cap="none" normalizeH="0" baseline="0" dirty="0" smtClean="0">
                        <a:ln>
                          <a:noFill/>
                        </a:ln>
                        <a:solidFill>
                          <a:srgbClr val="000099"/>
                        </a:solidFill>
                        <a:effectLst/>
                        <a:latin typeface="Times New Roman" pitchFamily="18" charset="0"/>
                        <a:cs typeface="Yagut" pitchFamily="2" charset="-78"/>
                      </a:endParaRPr>
                    </a:p>
                  </a:txBody>
                  <a:tcPr horzOverflow="overflow">
                    <a:lnL cap="flat">
                      <a:noFill/>
                    </a:lnL>
                    <a:lnR>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300" b="1" i="0" u="none" strike="noStrike" cap="none" normalizeH="0" baseline="0" dirty="0" smtClean="0">
                        <a:ln>
                          <a:noFill/>
                        </a:ln>
                        <a:solidFill>
                          <a:srgbClr val="000099"/>
                        </a:solidFill>
                        <a:effectLst/>
                        <a:latin typeface="Times New Roman" pitchFamily="18" charset="0"/>
                        <a:cs typeface="Yagut" pitchFamily="2" charset="-78"/>
                      </a:endParaRPr>
                    </a:p>
                  </a:txBody>
                  <a:tcPr horzOverflow="overflow">
                    <a:lnL>
                      <a:noFill/>
                    </a:lnL>
                    <a:lnR>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dirty="0" smtClean="0">
                          <a:ln>
                            <a:noFill/>
                          </a:ln>
                          <a:solidFill>
                            <a:srgbClr val="000099"/>
                          </a:solidFill>
                          <a:effectLst/>
                          <a:latin typeface="Times New Roman" pitchFamily="18" charset="0"/>
                          <a:cs typeface="Yagut" pitchFamily="2" charset="-78"/>
                        </a:rPr>
                        <a:t>نتيجه گزارش</a:t>
                      </a:r>
                      <a:endParaRPr kumimoji="0" lang="en-US" sz="2300" b="1" i="0" u="none" strike="noStrike" cap="none" normalizeH="0" baseline="0" dirty="0" smtClean="0">
                        <a:ln>
                          <a:noFill/>
                        </a:ln>
                        <a:solidFill>
                          <a:srgbClr val="000099"/>
                        </a:solidFill>
                        <a:effectLst/>
                        <a:latin typeface="Times New Roman" pitchFamily="18" charset="0"/>
                        <a:cs typeface="Yagut" pitchFamily="2" charset="-78"/>
                      </a:endParaRPr>
                    </a:p>
                  </a:txBody>
                  <a:tcPr horzOverflow="overflow">
                    <a:lnL>
                      <a:noFill/>
                    </a:lnL>
                    <a:lnR cap="flat">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r>
              <a:tr h="920974">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smtClean="0">
                          <a:ln>
                            <a:noFill/>
                          </a:ln>
                          <a:solidFill>
                            <a:srgbClr val="00602B"/>
                          </a:solidFill>
                          <a:effectLst/>
                          <a:latin typeface="Times New Roman" pitchFamily="18" charset="0"/>
                          <a:cs typeface="Yagut" pitchFamily="2" charset="-78"/>
                        </a:rPr>
                        <a:t>53 تا 90</a:t>
                      </a:r>
                      <a:endParaRPr kumimoji="0" lang="en-US" sz="2300" b="1" i="0" u="none" strike="noStrike" cap="none" normalizeH="0" baseline="0" smtClean="0">
                        <a:ln>
                          <a:noFill/>
                        </a:ln>
                        <a:solidFill>
                          <a:srgbClr val="00602B"/>
                        </a:solidFill>
                        <a:effectLst/>
                        <a:latin typeface="Times New Roman" pitchFamily="18" charset="0"/>
                        <a:cs typeface="Yagut" pitchFamily="2" charset="-78"/>
                      </a:endParaRPr>
                    </a:p>
                  </a:txBody>
                  <a:tcPr horzOverflow="overflow">
                    <a:lnL cap="flat">
                      <a:noFill/>
                    </a:lnL>
                    <a:lnR>
                      <a:noFill/>
                    </a:lnR>
                    <a:lnT w="28575" cap="flat" cmpd="sng" algn="ctr">
                      <a:solidFill>
                        <a:srgbClr val="FF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smtClean="0">
                          <a:ln>
                            <a:noFill/>
                          </a:ln>
                          <a:solidFill>
                            <a:srgbClr val="00602B"/>
                          </a:solidFill>
                          <a:effectLst/>
                          <a:latin typeface="Times New Roman" pitchFamily="18" charset="0"/>
                          <a:cs typeface="Yagut" pitchFamily="2" charset="-78"/>
                        </a:rPr>
                        <a:t>70</a:t>
                      </a:r>
                      <a:endParaRPr kumimoji="0" lang="en-US" sz="2300" b="1" i="0" u="none" strike="noStrike" cap="none" normalizeH="0" baseline="0" smtClean="0">
                        <a:ln>
                          <a:noFill/>
                        </a:ln>
                        <a:solidFill>
                          <a:srgbClr val="00602B"/>
                        </a:solidFill>
                        <a:effectLst/>
                        <a:latin typeface="Times New Roman" pitchFamily="18" charset="0"/>
                        <a:cs typeface="Yagut" pitchFamily="2" charset="-78"/>
                      </a:endParaRPr>
                    </a:p>
                  </a:txBody>
                  <a:tcPr horzOverflow="overflow">
                    <a:lnL>
                      <a:noFill/>
                    </a:lnL>
                    <a:lnR>
                      <a:noFill/>
                    </a:lnR>
                    <a:lnT w="28575" cap="flat" cmpd="sng" algn="ctr">
                      <a:solidFill>
                        <a:srgbClr val="FF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dirty="0" smtClean="0">
                          <a:ln>
                            <a:noFill/>
                          </a:ln>
                          <a:solidFill>
                            <a:srgbClr val="00602B"/>
                          </a:solidFill>
                          <a:effectLst/>
                          <a:latin typeface="Times New Roman" pitchFamily="18" charset="0"/>
                          <a:cs typeface="Yagut" pitchFamily="2" charset="-78"/>
                        </a:rPr>
                        <a:t>خوش خيم </a:t>
                      </a:r>
                      <a:r>
                        <a:rPr kumimoji="0" lang="en-US" sz="2300" b="1" i="0" u="none" strike="noStrike" cap="none" normalizeH="0" baseline="0" dirty="0" smtClean="0">
                          <a:ln>
                            <a:noFill/>
                          </a:ln>
                          <a:solidFill>
                            <a:srgbClr val="00602B"/>
                          </a:solidFill>
                          <a:effectLst/>
                          <a:latin typeface="Times New Roman" pitchFamily="18" charset="0"/>
                          <a:cs typeface="Yagut" pitchFamily="2" charset="-78"/>
                        </a:rPr>
                        <a:t> (</a:t>
                      </a:r>
                      <a:r>
                        <a:rPr kumimoji="0" lang="en-US" sz="2300" b="1" i="0" u="none" strike="noStrike" cap="none" normalizeH="0" baseline="0" dirty="0" err="1" smtClean="0">
                          <a:ln>
                            <a:noFill/>
                          </a:ln>
                          <a:solidFill>
                            <a:srgbClr val="00602B"/>
                          </a:solidFill>
                          <a:effectLst/>
                          <a:latin typeface="Times New Roman" pitchFamily="18" charset="0"/>
                          <a:cs typeface="Yagut" pitchFamily="2" charset="-78"/>
                        </a:rPr>
                        <a:t>Bengin</a:t>
                      </a:r>
                      <a:r>
                        <a:rPr kumimoji="0" lang="en-US" sz="2300" b="1" i="0" u="none" strike="noStrike" cap="none" normalizeH="0" baseline="0" dirty="0" smtClean="0">
                          <a:ln>
                            <a:noFill/>
                          </a:ln>
                          <a:solidFill>
                            <a:srgbClr val="00602B"/>
                          </a:solidFill>
                          <a:effectLst/>
                          <a:latin typeface="Times New Roman" pitchFamily="18" charset="0"/>
                          <a:cs typeface="Yagut" pitchFamily="2" charset="-78"/>
                        </a:rPr>
                        <a:t>)</a:t>
                      </a:r>
                    </a:p>
                  </a:txBody>
                  <a:tcPr horzOverflow="overflow">
                    <a:lnL>
                      <a:noFill/>
                    </a:lnL>
                    <a:lnR cap="flat">
                      <a:noFill/>
                    </a:lnR>
                    <a:lnT w="28575" cap="flat" cmpd="sng" algn="ctr">
                      <a:solidFill>
                        <a:srgbClr val="FF0000"/>
                      </a:solidFill>
                      <a:prstDash val="solid"/>
                      <a:round/>
                      <a:headEnd type="none" w="med" len="med"/>
                      <a:tailEnd type="none" w="med" len="med"/>
                    </a:lnT>
                    <a:lnB>
                      <a:noFill/>
                    </a:lnB>
                    <a:lnTlToBr>
                      <a:noFill/>
                    </a:lnTlToBr>
                    <a:lnBlToTr>
                      <a:noFill/>
                    </a:lnBlToTr>
                    <a:noFill/>
                  </a:tcPr>
                </a:tc>
              </a:tr>
              <a:tr h="99289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smtClean="0">
                          <a:ln>
                            <a:noFill/>
                          </a:ln>
                          <a:solidFill>
                            <a:srgbClr val="00602B"/>
                          </a:solidFill>
                          <a:effectLst/>
                          <a:latin typeface="Times New Roman" pitchFamily="18" charset="0"/>
                          <a:cs typeface="Yagut" pitchFamily="2" charset="-78"/>
                        </a:rPr>
                        <a:t>15 تا 20</a:t>
                      </a:r>
                      <a:endParaRPr kumimoji="0" lang="en-US" sz="2300" b="1" i="0" u="none" strike="noStrike" cap="none" normalizeH="0" baseline="0" smtClean="0">
                        <a:ln>
                          <a:noFill/>
                        </a:ln>
                        <a:solidFill>
                          <a:srgbClr val="00602B"/>
                        </a:solidFill>
                        <a:effectLst/>
                        <a:latin typeface="Times New Roman" pitchFamily="18" charset="0"/>
                        <a:cs typeface="Yagut"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smtClean="0">
                          <a:ln>
                            <a:noFill/>
                          </a:ln>
                          <a:solidFill>
                            <a:srgbClr val="00602B"/>
                          </a:solidFill>
                          <a:effectLst/>
                          <a:latin typeface="Times New Roman" pitchFamily="18" charset="0"/>
                          <a:cs typeface="Yagut" pitchFamily="2" charset="-78"/>
                        </a:rPr>
                        <a:t>16</a:t>
                      </a:r>
                      <a:endParaRPr kumimoji="0" lang="en-US" sz="2300" b="1" i="0" u="none" strike="noStrike" cap="none" normalizeH="0" baseline="0" smtClean="0">
                        <a:ln>
                          <a:noFill/>
                        </a:ln>
                        <a:solidFill>
                          <a:srgbClr val="00602B"/>
                        </a:solidFill>
                        <a:effectLst/>
                        <a:latin typeface="Times New Roman" pitchFamily="18" charset="0"/>
                        <a:cs typeface="Yagut"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dirty="0" smtClean="0">
                          <a:ln>
                            <a:noFill/>
                          </a:ln>
                          <a:solidFill>
                            <a:srgbClr val="00602B"/>
                          </a:solidFill>
                          <a:effectLst/>
                          <a:latin typeface="Times New Roman" pitchFamily="18" charset="0"/>
                          <a:cs typeface="Yagut" pitchFamily="2" charset="-78"/>
                        </a:rPr>
                        <a:t>نمونه ناکافي براي تشخيص</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300" b="1" i="0" u="none" strike="noStrike" cap="none" normalizeH="0" baseline="0" dirty="0" smtClean="0">
                          <a:ln>
                            <a:noFill/>
                          </a:ln>
                          <a:solidFill>
                            <a:srgbClr val="00602B"/>
                          </a:solidFill>
                          <a:effectLst/>
                          <a:latin typeface="Times New Roman" pitchFamily="18" charset="0"/>
                          <a:cs typeface="Yagut" pitchFamily="2" charset="-78"/>
                        </a:rPr>
                        <a:t>(</a:t>
                      </a:r>
                      <a:r>
                        <a:rPr kumimoji="0" lang="en-US" sz="2300" b="1" i="0" u="none" strike="noStrike" cap="none" normalizeH="0" baseline="0" dirty="0" err="1" smtClean="0">
                          <a:ln>
                            <a:noFill/>
                          </a:ln>
                          <a:solidFill>
                            <a:srgbClr val="00602B"/>
                          </a:solidFill>
                          <a:effectLst/>
                          <a:latin typeface="Times New Roman" pitchFamily="18" charset="0"/>
                          <a:cs typeface="Yagut" pitchFamily="2" charset="-78"/>
                        </a:rPr>
                        <a:t>Inssufficient</a:t>
                      </a:r>
                      <a:r>
                        <a:rPr kumimoji="0" lang="en-US" sz="2300" b="1" i="0" u="none" strike="noStrike" cap="none" normalizeH="0" baseline="0" dirty="0" smtClean="0">
                          <a:ln>
                            <a:noFill/>
                          </a:ln>
                          <a:solidFill>
                            <a:srgbClr val="00602B"/>
                          </a:solidFill>
                          <a:effectLst/>
                          <a:latin typeface="Times New Roman" pitchFamily="18" charset="0"/>
                          <a:cs typeface="Yagut" pitchFamily="2" charset="-78"/>
                        </a:rPr>
                        <a:t>)</a:t>
                      </a:r>
                    </a:p>
                  </a:txBody>
                  <a:tcPr horzOverflow="overflow">
                    <a:lnL>
                      <a:noFill/>
                    </a:lnL>
                    <a:lnR cap="flat">
                      <a:noFill/>
                    </a:lnR>
                    <a:lnT>
                      <a:noFill/>
                    </a:lnT>
                    <a:lnB>
                      <a:noFill/>
                    </a:lnB>
                    <a:lnTlToBr>
                      <a:noFill/>
                    </a:lnTlToBr>
                    <a:lnBlToTr>
                      <a:noFill/>
                    </a:lnBlToTr>
                    <a:noFill/>
                  </a:tcPr>
                </a:tc>
              </a:tr>
              <a:tr h="920974">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smtClean="0">
                          <a:ln>
                            <a:noFill/>
                          </a:ln>
                          <a:solidFill>
                            <a:srgbClr val="00602B"/>
                          </a:solidFill>
                          <a:effectLst/>
                          <a:latin typeface="Times New Roman" pitchFamily="18" charset="0"/>
                          <a:cs typeface="Yagut" pitchFamily="2" charset="-78"/>
                        </a:rPr>
                        <a:t>5 تا 23</a:t>
                      </a:r>
                      <a:endParaRPr kumimoji="0" lang="en-US" sz="2300" b="1" i="0" u="none" strike="noStrike" cap="none" normalizeH="0" baseline="0" smtClean="0">
                        <a:ln>
                          <a:noFill/>
                        </a:ln>
                        <a:solidFill>
                          <a:srgbClr val="00602B"/>
                        </a:solidFill>
                        <a:effectLst/>
                        <a:latin typeface="Times New Roman" pitchFamily="18" charset="0"/>
                        <a:cs typeface="Yagut"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smtClean="0">
                          <a:ln>
                            <a:noFill/>
                          </a:ln>
                          <a:solidFill>
                            <a:srgbClr val="00602B"/>
                          </a:solidFill>
                          <a:effectLst/>
                          <a:latin typeface="Times New Roman" pitchFamily="18" charset="0"/>
                          <a:cs typeface="Yagut" pitchFamily="2" charset="-78"/>
                        </a:rPr>
                        <a:t>10</a:t>
                      </a:r>
                      <a:endParaRPr kumimoji="0" lang="en-US" sz="2300" b="1" i="0" u="none" strike="noStrike" cap="none" normalizeH="0" baseline="0" smtClean="0">
                        <a:ln>
                          <a:noFill/>
                        </a:ln>
                        <a:solidFill>
                          <a:srgbClr val="00602B"/>
                        </a:solidFill>
                        <a:effectLst/>
                        <a:latin typeface="Times New Roman" pitchFamily="18" charset="0"/>
                        <a:cs typeface="Yagut"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dirty="0" smtClean="0">
                          <a:ln>
                            <a:noFill/>
                          </a:ln>
                          <a:solidFill>
                            <a:srgbClr val="00602B"/>
                          </a:solidFill>
                          <a:effectLst/>
                          <a:latin typeface="Times New Roman" pitchFamily="18" charset="0"/>
                          <a:cs typeface="Yagut" pitchFamily="2" charset="-78"/>
                        </a:rPr>
                        <a:t>مشکوک </a:t>
                      </a:r>
                      <a:r>
                        <a:rPr kumimoji="0" lang="en-US" sz="2300" b="1" i="0" u="none" strike="noStrike" cap="none" normalizeH="0" baseline="0" dirty="0" smtClean="0">
                          <a:ln>
                            <a:noFill/>
                          </a:ln>
                          <a:solidFill>
                            <a:srgbClr val="00602B"/>
                          </a:solidFill>
                          <a:effectLst/>
                          <a:latin typeface="Times New Roman" pitchFamily="18" charset="0"/>
                          <a:cs typeface="Yagut" pitchFamily="2" charset="-78"/>
                        </a:rPr>
                        <a:t>( suspicious)</a:t>
                      </a:r>
                    </a:p>
                  </a:txBody>
                  <a:tcPr horzOverflow="overflow">
                    <a:lnL>
                      <a:noFill/>
                    </a:lnL>
                    <a:lnR cap="flat">
                      <a:noFill/>
                    </a:lnR>
                    <a:lnT>
                      <a:noFill/>
                    </a:lnT>
                    <a:lnB>
                      <a:noFill/>
                    </a:lnB>
                    <a:lnTlToBr>
                      <a:noFill/>
                    </a:lnTlToBr>
                    <a:lnBlToTr>
                      <a:noFill/>
                    </a:lnBlToTr>
                    <a:noFill/>
                  </a:tcPr>
                </a:tc>
              </a:tr>
              <a:tr h="920974">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smtClean="0">
                          <a:ln>
                            <a:noFill/>
                          </a:ln>
                          <a:solidFill>
                            <a:srgbClr val="00602B"/>
                          </a:solidFill>
                          <a:effectLst/>
                          <a:latin typeface="Times New Roman" pitchFamily="18" charset="0"/>
                          <a:cs typeface="Yagut" pitchFamily="2" charset="-78"/>
                        </a:rPr>
                        <a:t>1 تا 10</a:t>
                      </a:r>
                      <a:endParaRPr kumimoji="0" lang="en-US" sz="2300" b="1" i="0" u="none" strike="noStrike" cap="none" normalizeH="0" baseline="0" smtClean="0">
                        <a:ln>
                          <a:noFill/>
                        </a:ln>
                        <a:solidFill>
                          <a:srgbClr val="00602B"/>
                        </a:solidFill>
                        <a:effectLst/>
                        <a:latin typeface="Times New Roman" pitchFamily="18" charset="0"/>
                        <a:cs typeface="Yagut" pitchFamily="2" charset="-78"/>
                      </a:endParaRPr>
                    </a:p>
                  </a:txBody>
                  <a:tcPr horzOverflow="overflow">
                    <a:lnL cap="flat">
                      <a:noFill/>
                    </a:lnL>
                    <a:lnR>
                      <a:noFill/>
                    </a:lnR>
                    <a:lnT>
                      <a:noFill/>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smtClean="0">
                          <a:ln>
                            <a:noFill/>
                          </a:ln>
                          <a:solidFill>
                            <a:srgbClr val="00602B"/>
                          </a:solidFill>
                          <a:effectLst/>
                          <a:latin typeface="Times New Roman" pitchFamily="18" charset="0"/>
                          <a:cs typeface="Yagut" pitchFamily="2" charset="-78"/>
                        </a:rPr>
                        <a:t>4</a:t>
                      </a:r>
                      <a:endParaRPr kumimoji="0" lang="en-US" sz="2300" b="1" i="0" u="none" strike="noStrike" cap="none" normalizeH="0" baseline="0" smtClean="0">
                        <a:ln>
                          <a:noFill/>
                        </a:ln>
                        <a:solidFill>
                          <a:srgbClr val="00602B"/>
                        </a:solidFill>
                        <a:effectLst/>
                        <a:latin typeface="Times New Roman" pitchFamily="18" charset="0"/>
                        <a:cs typeface="Yagut" pitchFamily="2" charset="-78"/>
                      </a:endParaRPr>
                    </a:p>
                  </a:txBody>
                  <a:tcPr horzOverflow="overflow">
                    <a:lnL>
                      <a:noFill/>
                    </a:lnL>
                    <a:lnR>
                      <a:noFill/>
                    </a:lnR>
                    <a:lnT>
                      <a:noFill/>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300" b="1" i="0" u="none" strike="noStrike" cap="none" normalizeH="0" baseline="0" dirty="0" smtClean="0">
                          <a:ln>
                            <a:noFill/>
                          </a:ln>
                          <a:solidFill>
                            <a:srgbClr val="00602B"/>
                          </a:solidFill>
                          <a:effectLst/>
                          <a:latin typeface="Times New Roman" pitchFamily="18" charset="0"/>
                          <a:cs typeface="Yagut" pitchFamily="2" charset="-78"/>
                        </a:rPr>
                        <a:t>بد خيم </a:t>
                      </a:r>
                      <a:r>
                        <a:rPr kumimoji="0" lang="en-US" sz="2300" b="1" i="0" u="none" strike="noStrike" cap="none" normalizeH="0" baseline="0" dirty="0" smtClean="0">
                          <a:ln>
                            <a:noFill/>
                          </a:ln>
                          <a:solidFill>
                            <a:srgbClr val="00602B"/>
                          </a:solidFill>
                          <a:effectLst/>
                          <a:latin typeface="Times New Roman" pitchFamily="18" charset="0"/>
                          <a:cs typeface="Yagut" pitchFamily="2" charset="-78"/>
                        </a:rPr>
                        <a:t>(</a:t>
                      </a:r>
                      <a:r>
                        <a:rPr kumimoji="0" lang="en-US" sz="2300" b="1" i="0" u="none" strike="noStrike" cap="none" normalizeH="0" baseline="0" dirty="0" err="1" smtClean="0">
                          <a:ln>
                            <a:noFill/>
                          </a:ln>
                          <a:solidFill>
                            <a:srgbClr val="00602B"/>
                          </a:solidFill>
                          <a:effectLst/>
                          <a:latin typeface="Times New Roman" pitchFamily="18" charset="0"/>
                          <a:cs typeface="Yagut" pitchFamily="2" charset="-78"/>
                        </a:rPr>
                        <a:t>Malignat</a:t>
                      </a:r>
                      <a:r>
                        <a:rPr kumimoji="0" lang="en-US" sz="2300" b="1" i="0" u="none" strike="noStrike" cap="none" normalizeH="0" baseline="0" dirty="0" smtClean="0">
                          <a:ln>
                            <a:noFill/>
                          </a:ln>
                          <a:solidFill>
                            <a:srgbClr val="00602B"/>
                          </a:solidFill>
                          <a:effectLst/>
                          <a:latin typeface="Times New Roman" pitchFamily="18" charset="0"/>
                          <a:cs typeface="Yagut" pitchFamily="2" charset="-78"/>
                        </a:rPr>
                        <a:t>)</a:t>
                      </a:r>
                    </a:p>
                  </a:txBody>
                  <a:tcPr horzOverflow="overflow">
                    <a:lnL>
                      <a:noFill/>
                    </a:lnL>
                    <a:lnR cap="flat">
                      <a:noFill/>
                    </a:lnR>
                    <a:lnT>
                      <a:noFill/>
                    </a:lnT>
                    <a:lnB w="28575" cap="flat" cmpd="sng" algn="ctr">
                      <a:solidFill>
                        <a:srgbClr val="FF0000"/>
                      </a:solidFill>
                      <a:prstDash val="solid"/>
                      <a:round/>
                      <a:headEnd type="none" w="med" len="med"/>
                      <a:tailEnd type="none" w="med" len="med"/>
                    </a:lnB>
                    <a:lnTlToBr>
                      <a:noFill/>
                    </a:lnTlToBr>
                    <a:lnBlToTr>
                      <a:noFill/>
                    </a:lnBlToTr>
                    <a:noFill/>
                  </a:tcPr>
                </a:tc>
              </a:tr>
            </a:tbl>
          </a:graphicData>
        </a:graphic>
      </p:graphicFrame>
      <p:sp>
        <p:nvSpPr>
          <p:cNvPr id="38934" name="Text Box 89"/>
          <p:cNvSpPr txBox="1">
            <a:spLocks noChangeArrowheads="1"/>
          </p:cNvSpPr>
          <p:nvPr/>
        </p:nvSpPr>
        <p:spPr bwMode="auto">
          <a:xfrm>
            <a:off x="1423988" y="2189163"/>
            <a:ext cx="785812" cy="396875"/>
          </a:xfrm>
          <a:prstGeom prst="rect">
            <a:avLst/>
          </a:prstGeom>
          <a:noFill/>
          <a:ln w="9525">
            <a:noFill/>
            <a:miter lim="800000"/>
            <a:headEnd/>
            <a:tailEnd/>
          </a:ln>
        </p:spPr>
        <p:txBody>
          <a:bodyPr wrap="none">
            <a:spAutoFit/>
          </a:bodyPr>
          <a:lstStyle/>
          <a:p>
            <a:pPr rtl="1">
              <a:spcBef>
                <a:spcPct val="20000"/>
              </a:spcBef>
            </a:pPr>
            <a:r>
              <a:rPr lang="fa-IR" sz="2000" b="1">
                <a:solidFill>
                  <a:srgbClr val="000099"/>
                </a:solidFill>
                <a:cs typeface="Mitra" pitchFamily="2" charset="-78"/>
              </a:rPr>
              <a:t>متوسط</a:t>
            </a:r>
            <a:endParaRPr lang="en-US" sz="2000">
              <a:solidFill>
                <a:srgbClr val="000099"/>
              </a:solidFill>
              <a:cs typeface="Mitra" pitchFamily="2" charset="-78"/>
            </a:endParaRPr>
          </a:p>
        </p:txBody>
      </p:sp>
      <p:sp>
        <p:nvSpPr>
          <p:cNvPr id="38935" name="Text Box 90"/>
          <p:cNvSpPr txBox="1">
            <a:spLocks noChangeArrowheads="1"/>
          </p:cNvSpPr>
          <p:nvPr/>
        </p:nvSpPr>
        <p:spPr bwMode="auto">
          <a:xfrm>
            <a:off x="3000375" y="2205038"/>
            <a:ext cx="608013" cy="396875"/>
          </a:xfrm>
          <a:prstGeom prst="rect">
            <a:avLst/>
          </a:prstGeom>
          <a:noFill/>
          <a:ln w="9525">
            <a:noFill/>
            <a:miter lim="800000"/>
            <a:headEnd/>
            <a:tailEnd/>
          </a:ln>
        </p:spPr>
        <p:txBody>
          <a:bodyPr wrap="none">
            <a:spAutoFit/>
          </a:bodyPr>
          <a:lstStyle/>
          <a:p>
            <a:r>
              <a:rPr lang="fa-IR" sz="2000" b="1">
                <a:solidFill>
                  <a:srgbClr val="000099"/>
                </a:solidFill>
                <a:cs typeface="Mitra" pitchFamily="2" charset="-78"/>
              </a:rPr>
              <a:t>دامنه</a:t>
            </a:r>
            <a:endParaRPr lang="en-US" sz="2000" b="1">
              <a:solidFill>
                <a:srgbClr val="000099"/>
              </a:solidFill>
              <a:cs typeface="Mitra" pitchFamily="2" charset="-78"/>
            </a:endParaRPr>
          </a:p>
        </p:txBody>
      </p:sp>
      <p:sp>
        <p:nvSpPr>
          <p:cNvPr id="38936" name="Text Box 91"/>
          <p:cNvSpPr txBox="1">
            <a:spLocks noChangeArrowheads="1"/>
          </p:cNvSpPr>
          <p:nvPr/>
        </p:nvSpPr>
        <p:spPr bwMode="auto">
          <a:xfrm>
            <a:off x="2117725" y="1725613"/>
            <a:ext cx="869950" cy="519112"/>
          </a:xfrm>
          <a:prstGeom prst="rect">
            <a:avLst/>
          </a:prstGeom>
          <a:noFill/>
          <a:ln w="9525">
            <a:noFill/>
            <a:miter lim="800000"/>
            <a:headEnd/>
            <a:tailEnd/>
          </a:ln>
        </p:spPr>
        <p:txBody>
          <a:bodyPr wrap="none">
            <a:spAutoFit/>
          </a:bodyPr>
          <a:lstStyle/>
          <a:p>
            <a:r>
              <a:rPr lang="fa-IR" sz="2800" b="1">
                <a:solidFill>
                  <a:srgbClr val="000099"/>
                </a:solidFill>
                <a:cs typeface="Mitra" pitchFamily="2" charset="-78"/>
              </a:rPr>
              <a:t>درصد</a:t>
            </a:r>
            <a:endParaRPr lang="en-US" sz="2800" b="1">
              <a:solidFill>
                <a:srgbClr val="000099"/>
              </a:solidFill>
              <a:cs typeface="Mitra"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642918"/>
            <a:ext cx="8572560" cy="5429288"/>
          </a:xfrm>
        </p:spPr>
        <p:txBody>
          <a:bodyPr>
            <a:noAutofit/>
          </a:bodyPr>
          <a:lstStyle/>
          <a:p>
            <a:pPr algn="just" rtl="1">
              <a:lnSpc>
                <a:spcPct val="150000"/>
              </a:lnSpc>
            </a:pPr>
            <a:r>
              <a:rPr lang="fa-IR" sz="4500" b="1" dirty="0">
                <a:solidFill>
                  <a:srgbClr val="C00000"/>
                </a:solidFill>
                <a:cs typeface="A  Mitra_1 (MRT)" pitchFamily="2" charset="-78"/>
              </a:rPr>
              <a:t>گزارش </a:t>
            </a:r>
            <a:r>
              <a:rPr lang="en-US" sz="4500" b="1" dirty="0">
                <a:solidFill>
                  <a:srgbClr val="C00000"/>
                </a:solidFill>
                <a:cs typeface="A  Mitra_1 (MRT)" pitchFamily="2" charset="-78"/>
              </a:rPr>
              <a:t>FNA</a:t>
            </a:r>
            <a:r>
              <a:rPr lang="fa-IR" sz="4500" b="1" dirty="0">
                <a:solidFill>
                  <a:srgbClr val="C00000"/>
                </a:solidFill>
                <a:cs typeface="A  Mitra_1 (MRT)" pitchFamily="2" charset="-78"/>
              </a:rPr>
              <a:t> </a:t>
            </a:r>
            <a:r>
              <a:rPr lang="fa-IR" sz="4500" b="1" dirty="0" smtClean="0">
                <a:solidFill>
                  <a:srgbClr val="C00000"/>
                </a:solidFill>
                <a:cs typeface="A  Mitra_1 (MRT)" pitchFamily="2" charset="-78"/>
              </a:rPr>
              <a:t>مشـــکـــوک </a:t>
            </a:r>
            <a:r>
              <a:rPr lang="fa-IR" sz="4500" b="1" dirty="0">
                <a:solidFill>
                  <a:srgbClr val="C00000"/>
                </a:solidFill>
                <a:cs typeface="A  Mitra_1 (MRT)" pitchFamily="2" charset="-78"/>
              </a:rPr>
              <a:t>به </a:t>
            </a:r>
            <a:r>
              <a:rPr lang="en-US" sz="4500" b="1" dirty="0" err="1">
                <a:solidFill>
                  <a:srgbClr val="C00000"/>
                </a:solidFill>
                <a:cs typeface="A  Mitra_1 (MRT)" pitchFamily="2" charset="-78"/>
              </a:rPr>
              <a:t>Medullary</a:t>
            </a:r>
            <a:r>
              <a:rPr lang="en-US" sz="4500" b="1" dirty="0">
                <a:solidFill>
                  <a:srgbClr val="C00000"/>
                </a:solidFill>
                <a:cs typeface="A  Mitra_1 (MRT)" pitchFamily="2" charset="-78"/>
              </a:rPr>
              <a:t> thyroid carcinoma</a:t>
            </a:r>
            <a:r>
              <a:rPr lang="fa-IR" sz="4500" b="1" dirty="0">
                <a:solidFill>
                  <a:srgbClr val="C00000"/>
                </a:solidFill>
                <a:cs typeface="A  Mitra_1 (MRT)" pitchFamily="2" charset="-78"/>
              </a:rPr>
              <a:t> است</a:t>
            </a:r>
            <a:r>
              <a:rPr lang="fa-IR" sz="4500" b="1" dirty="0" smtClean="0">
                <a:solidFill>
                  <a:srgbClr val="C00000"/>
                </a:solidFill>
                <a:cs typeface="A  Mitra_1 (MRT)" pitchFamily="2" charset="-78"/>
              </a:rPr>
              <a:t>.</a:t>
            </a:r>
            <a:endParaRPr lang="en-US" sz="4500" b="1" dirty="0" smtClean="0">
              <a:solidFill>
                <a:srgbClr val="C00000"/>
              </a:solidFill>
              <a:cs typeface="A  Mitra_1 (MRT)" pitchFamily="2" charset="-78"/>
            </a:endParaRPr>
          </a:p>
          <a:p>
            <a:pPr lvl="0" algn="just" rtl="1">
              <a:lnSpc>
                <a:spcPct val="150000"/>
              </a:lnSpc>
            </a:pPr>
            <a:r>
              <a:rPr lang="en-US" sz="5400" dirty="0" smtClean="0">
                <a:solidFill>
                  <a:srgbClr val="0070C0"/>
                </a:solidFill>
                <a:cs typeface="A  Mitra_1 (MRT)" pitchFamily="2" charset="-78"/>
              </a:rPr>
              <a:t>Pitfall</a:t>
            </a:r>
            <a:r>
              <a:rPr lang="fa-IR" sz="5400" dirty="0" smtClean="0">
                <a:solidFill>
                  <a:srgbClr val="0070C0"/>
                </a:solidFill>
                <a:cs typeface="A  Mitra_1 (MRT)" pitchFamily="2" charset="-78"/>
              </a:rPr>
              <a:t> های بیوپسی کدامند. </a:t>
            </a:r>
          </a:p>
          <a:p>
            <a:pPr algn="just" rtl="1">
              <a:lnSpc>
                <a:spcPct val="150000"/>
              </a:lnSpc>
            </a:pPr>
            <a:endParaRPr lang="en-US" sz="5400" b="1" dirty="0">
              <a:solidFill>
                <a:srgbClr val="C00000"/>
              </a:solidFill>
              <a:cs typeface="A  Mitra_1 (MRT)"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500042"/>
            <a:ext cx="8929718" cy="2143140"/>
          </a:xfrm>
        </p:spPr>
        <p:txBody>
          <a:bodyPr>
            <a:normAutofit fontScale="90000"/>
          </a:bodyPr>
          <a:lstStyle/>
          <a:p>
            <a:pPr rtl="1">
              <a:lnSpc>
                <a:spcPct val="150000"/>
              </a:lnSpc>
            </a:pPr>
            <a:r>
              <a:rPr lang="fa-IR" b="1" dirty="0" smtClean="0">
                <a:solidFill>
                  <a:srgbClr val="C00000"/>
                </a:solidFill>
                <a:cs typeface="A  Mitra_1 (MRT)" pitchFamily="2" charset="-78"/>
              </a:rPr>
              <a:t>گزارش </a:t>
            </a:r>
            <a:r>
              <a:rPr lang="en-US" b="1" dirty="0" smtClean="0">
                <a:solidFill>
                  <a:srgbClr val="C00000"/>
                </a:solidFill>
                <a:cs typeface="A  Mitra_1 (MRT)" pitchFamily="2" charset="-78"/>
              </a:rPr>
              <a:t>FNA</a:t>
            </a:r>
            <a:r>
              <a:rPr lang="fa-IR" b="1" dirty="0" smtClean="0">
                <a:solidFill>
                  <a:srgbClr val="C00000"/>
                </a:solidFill>
                <a:cs typeface="A  Mitra_1 (MRT)" pitchFamily="2" charset="-78"/>
              </a:rPr>
              <a:t> </a:t>
            </a:r>
            <a:r>
              <a:rPr lang="fa-IR" sz="5000" b="1" dirty="0" smtClean="0">
                <a:solidFill>
                  <a:srgbClr val="C00000"/>
                </a:solidFill>
                <a:cs typeface="A  Mitra_1 (MRT)" pitchFamily="2" charset="-78"/>
              </a:rPr>
              <a:t>مشکوک</a:t>
            </a:r>
            <a:r>
              <a:rPr lang="fa-IR" b="1" dirty="0" smtClean="0">
                <a:solidFill>
                  <a:srgbClr val="C00000"/>
                </a:solidFill>
                <a:cs typeface="A  Mitra_1 (MRT)" pitchFamily="2" charset="-78"/>
              </a:rPr>
              <a:t> به</a:t>
            </a:r>
            <a:br>
              <a:rPr lang="fa-IR" b="1" dirty="0" smtClean="0">
                <a:solidFill>
                  <a:srgbClr val="C00000"/>
                </a:solidFill>
                <a:cs typeface="A  Mitra_1 (MRT)" pitchFamily="2" charset="-78"/>
              </a:rPr>
            </a:br>
            <a:r>
              <a:rPr lang="fa-IR" b="1" dirty="0" smtClean="0">
                <a:solidFill>
                  <a:srgbClr val="C00000"/>
                </a:solidFill>
                <a:cs typeface="A  Mitra_1 (MRT)" pitchFamily="2" charset="-78"/>
              </a:rPr>
              <a:t> </a:t>
            </a:r>
            <a:r>
              <a:rPr lang="en-US" b="1" dirty="0" err="1" smtClean="0">
                <a:solidFill>
                  <a:srgbClr val="C00000"/>
                </a:solidFill>
                <a:cs typeface="A  Mitra_1 (MRT)" pitchFamily="2" charset="-78"/>
              </a:rPr>
              <a:t>Medullary</a:t>
            </a:r>
            <a:r>
              <a:rPr lang="en-US" b="1" dirty="0" smtClean="0">
                <a:solidFill>
                  <a:srgbClr val="C00000"/>
                </a:solidFill>
                <a:cs typeface="A  Mitra_1 (MRT)" pitchFamily="2" charset="-78"/>
              </a:rPr>
              <a:t> thyroid carcinoma</a:t>
            </a:r>
            <a:r>
              <a:rPr lang="fa-IR" b="1" dirty="0" smtClean="0">
                <a:solidFill>
                  <a:srgbClr val="C00000"/>
                </a:solidFill>
                <a:cs typeface="A  Mitra_1 (MRT)" pitchFamily="2" charset="-78"/>
              </a:rPr>
              <a:t> است.</a:t>
            </a:r>
            <a:r>
              <a:rPr lang="en-US" b="1" dirty="0" smtClean="0">
                <a:solidFill>
                  <a:srgbClr val="C00000"/>
                </a:solidFill>
                <a:cs typeface="A  Mitra_1 (MRT)" pitchFamily="2" charset="-78"/>
              </a:rPr>
              <a:t/>
            </a:r>
            <a:br>
              <a:rPr lang="en-US" b="1" dirty="0" smtClean="0">
                <a:solidFill>
                  <a:srgbClr val="C00000"/>
                </a:solidFill>
                <a:cs typeface="A  Mitra_1 (MRT)" pitchFamily="2" charset="-78"/>
              </a:rPr>
            </a:br>
            <a:endParaRPr lang="en-US" dirty="0"/>
          </a:p>
        </p:txBody>
      </p:sp>
      <p:sp>
        <p:nvSpPr>
          <p:cNvPr id="3" name="Subtitle 2"/>
          <p:cNvSpPr>
            <a:spLocks noGrp="1"/>
          </p:cNvSpPr>
          <p:nvPr>
            <p:ph type="subTitle" idx="1"/>
          </p:nvPr>
        </p:nvSpPr>
        <p:spPr>
          <a:xfrm>
            <a:off x="285720" y="2643182"/>
            <a:ext cx="8572560" cy="3857652"/>
          </a:xfrm>
        </p:spPr>
        <p:txBody>
          <a:bodyPr>
            <a:noAutofit/>
          </a:bodyPr>
          <a:lstStyle/>
          <a:p>
            <a:pPr lvl="0" algn="just" rtl="1">
              <a:lnSpc>
                <a:spcPct val="150000"/>
              </a:lnSpc>
            </a:pPr>
            <a:r>
              <a:rPr lang="fa-IR" sz="5400" dirty="0" smtClean="0">
                <a:solidFill>
                  <a:srgbClr val="0070C0"/>
                </a:solidFill>
                <a:cs typeface="A  Mitra_1 (MRT)" pitchFamily="2" charset="-78"/>
              </a:rPr>
              <a:t>آیا </a:t>
            </a:r>
            <a:r>
              <a:rPr lang="fa-IR" sz="5400" dirty="0">
                <a:solidFill>
                  <a:srgbClr val="0070C0"/>
                </a:solidFill>
                <a:cs typeface="A  Mitra_1 (MRT)" pitchFamily="2" charset="-78"/>
              </a:rPr>
              <a:t>می‌توان </a:t>
            </a:r>
            <a:r>
              <a:rPr lang="en-US" sz="5400" dirty="0">
                <a:solidFill>
                  <a:srgbClr val="0070C0"/>
                </a:solidFill>
                <a:cs typeface="A  Mitra_1 (MRT)" pitchFamily="2" charset="-78"/>
              </a:rPr>
              <a:t>MTC</a:t>
            </a:r>
            <a:r>
              <a:rPr lang="fa-IR" sz="5400" dirty="0">
                <a:solidFill>
                  <a:srgbClr val="0070C0"/>
                </a:solidFill>
                <a:cs typeface="A  Mitra_1 (MRT)" pitchFamily="2" charset="-78"/>
              </a:rPr>
              <a:t> را در </a:t>
            </a:r>
            <a:r>
              <a:rPr lang="en-US" sz="5400" dirty="0">
                <a:solidFill>
                  <a:srgbClr val="0070C0"/>
                </a:solidFill>
                <a:cs typeface="A  Mitra_1 (MRT)" pitchFamily="2" charset="-78"/>
              </a:rPr>
              <a:t>FNA</a:t>
            </a:r>
            <a:r>
              <a:rPr lang="fa-IR" sz="5400" dirty="0">
                <a:solidFill>
                  <a:srgbClr val="0070C0"/>
                </a:solidFill>
                <a:cs typeface="A  Mitra_1 (MRT)" pitchFamily="2" charset="-78"/>
              </a:rPr>
              <a:t> تشخیص داد؟ </a:t>
            </a:r>
            <a:endParaRPr lang="en-US" sz="5400" dirty="0">
              <a:solidFill>
                <a:srgbClr val="0070C0"/>
              </a:solidFill>
              <a:cs typeface="A  Mitra_1 (MRT)"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572560" cy="6143668"/>
          </a:xfrm>
        </p:spPr>
        <p:txBody>
          <a:bodyPr>
            <a:noAutofit/>
          </a:bodyPr>
          <a:lstStyle/>
          <a:p>
            <a:pPr lvl="0" algn="just" rtl="1">
              <a:lnSpc>
                <a:spcPct val="150000"/>
              </a:lnSpc>
              <a:buFont typeface="Wingdings" pitchFamily="2" charset="2"/>
              <a:buChar char="v"/>
            </a:pPr>
            <a:r>
              <a:rPr lang="en-US" sz="4500" dirty="0" smtClean="0">
                <a:solidFill>
                  <a:schemeClr val="tx2">
                    <a:lumMod val="20000"/>
                    <a:lumOff val="80000"/>
                  </a:schemeClr>
                </a:solidFill>
                <a:cs typeface="A  Mitra_1 (MRT)" pitchFamily="2" charset="-78"/>
              </a:rPr>
              <a:t>Pitfall</a:t>
            </a:r>
            <a:r>
              <a:rPr lang="fa-IR" sz="4500" dirty="0" smtClean="0">
                <a:solidFill>
                  <a:schemeClr val="tx2">
                    <a:lumMod val="20000"/>
                    <a:lumOff val="80000"/>
                  </a:schemeClr>
                </a:solidFill>
                <a:cs typeface="A  Mitra_1 (MRT)" pitchFamily="2" charset="-78"/>
              </a:rPr>
              <a:t> </a:t>
            </a:r>
            <a:r>
              <a:rPr lang="fa-IR" sz="4500" dirty="0">
                <a:solidFill>
                  <a:schemeClr val="tx2">
                    <a:lumMod val="20000"/>
                    <a:lumOff val="80000"/>
                  </a:schemeClr>
                </a:solidFill>
                <a:cs typeface="A  Mitra_1 (MRT)" pitchFamily="2" charset="-78"/>
              </a:rPr>
              <a:t>های بیوپسی کدامند. آیا می‌توان </a:t>
            </a:r>
            <a:r>
              <a:rPr lang="en-US" sz="4500" dirty="0">
                <a:solidFill>
                  <a:schemeClr val="tx2">
                    <a:lumMod val="20000"/>
                    <a:lumOff val="80000"/>
                  </a:schemeClr>
                </a:solidFill>
                <a:cs typeface="A  Mitra_1 (MRT)" pitchFamily="2" charset="-78"/>
              </a:rPr>
              <a:t>MTC</a:t>
            </a:r>
            <a:r>
              <a:rPr lang="fa-IR" sz="4500" dirty="0">
                <a:solidFill>
                  <a:schemeClr val="tx2">
                    <a:lumMod val="20000"/>
                    <a:lumOff val="80000"/>
                  </a:schemeClr>
                </a:solidFill>
                <a:cs typeface="A  Mitra_1 (MRT)" pitchFamily="2" charset="-78"/>
              </a:rPr>
              <a:t> را در </a:t>
            </a:r>
            <a:r>
              <a:rPr lang="en-US" sz="4500" dirty="0">
                <a:solidFill>
                  <a:schemeClr val="tx2">
                    <a:lumMod val="20000"/>
                    <a:lumOff val="80000"/>
                  </a:schemeClr>
                </a:solidFill>
                <a:cs typeface="A  Mitra_1 (MRT)" pitchFamily="2" charset="-78"/>
              </a:rPr>
              <a:t>FNA</a:t>
            </a:r>
            <a:r>
              <a:rPr lang="fa-IR" sz="4500" dirty="0">
                <a:solidFill>
                  <a:schemeClr val="tx2">
                    <a:lumMod val="20000"/>
                    <a:lumOff val="80000"/>
                  </a:schemeClr>
                </a:solidFill>
                <a:cs typeface="A  Mitra_1 (MRT)" pitchFamily="2" charset="-78"/>
              </a:rPr>
              <a:t> تشخیص داد؟ </a:t>
            </a:r>
            <a:endParaRPr lang="fa-IR" sz="4500" dirty="0" smtClean="0">
              <a:solidFill>
                <a:schemeClr val="tx2">
                  <a:lumMod val="20000"/>
                  <a:lumOff val="80000"/>
                </a:schemeClr>
              </a:solidFill>
              <a:cs typeface="A  Mitra_1 (MRT)" pitchFamily="2" charset="-78"/>
            </a:endParaRPr>
          </a:p>
          <a:p>
            <a:pPr lvl="0" algn="just" rtl="1">
              <a:lnSpc>
                <a:spcPct val="150000"/>
              </a:lnSpc>
            </a:pPr>
            <a:endParaRPr lang="fa-IR" sz="4500" dirty="0" smtClean="0">
              <a:solidFill>
                <a:srgbClr val="0070C0"/>
              </a:solidFill>
              <a:cs typeface="A  Mitra_1 (MRT)" pitchFamily="2" charset="-78"/>
            </a:endParaRPr>
          </a:p>
          <a:p>
            <a:pPr lvl="0" algn="just" rtl="1">
              <a:lnSpc>
                <a:spcPct val="150000"/>
              </a:lnSpc>
              <a:buFont typeface="Wingdings" pitchFamily="2" charset="2"/>
              <a:buChar char="v"/>
            </a:pPr>
            <a:r>
              <a:rPr lang="fa-IR" sz="4500" dirty="0" smtClean="0">
                <a:solidFill>
                  <a:srgbClr val="0070C0"/>
                </a:solidFill>
                <a:cs typeface="A  Mitra_1 (MRT)" pitchFamily="2" charset="-78"/>
              </a:rPr>
              <a:t>برای </a:t>
            </a:r>
            <a:r>
              <a:rPr lang="fa-IR" sz="4500" dirty="0">
                <a:solidFill>
                  <a:srgbClr val="0070C0"/>
                </a:solidFill>
                <a:cs typeface="A  Mitra_1 (MRT)" pitchFamily="2" charset="-78"/>
              </a:rPr>
              <a:t>تشخیص </a:t>
            </a:r>
            <a:r>
              <a:rPr lang="en-US" sz="4500" dirty="0">
                <a:solidFill>
                  <a:srgbClr val="0070C0"/>
                </a:solidFill>
                <a:cs typeface="A  Mitra_1 (MRT)" pitchFamily="2" charset="-78"/>
              </a:rPr>
              <a:t>MTC</a:t>
            </a:r>
            <a:r>
              <a:rPr lang="fa-IR" sz="4500" dirty="0">
                <a:solidFill>
                  <a:srgbClr val="0070C0"/>
                </a:solidFill>
                <a:cs typeface="A  Mitra_1 (MRT)" pitchFamily="2" charset="-78"/>
              </a:rPr>
              <a:t> چه آزمونی معتبر است؟ </a:t>
            </a:r>
            <a:endParaRPr lang="en-US" sz="4500" dirty="0">
              <a:solidFill>
                <a:srgbClr val="0070C0"/>
              </a:solidFill>
              <a:cs typeface="A  Mitra_1 (MRT)"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357188" y="1071563"/>
            <a:ext cx="8643937" cy="5054600"/>
          </a:xfrm>
        </p:spPr>
        <p:txBody>
          <a:bodyPr/>
          <a:lstStyle/>
          <a:p>
            <a:pPr marL="457200" indent="-457200" algn="just">
              <a:lnSpc>
                <a:spcPct val="150000"/>
              </a:lnSpc>
              <a:buFontTx/>
              <a:buAutoNum type="arabicPeriod"/>
            </a:pPr>
            <a:r>
              <a:rPr lang="en-US" sz="2700" b="1" smtClean="0">
                <a:solidFill>
                  <a:srgbClr val="00B050"/>
                </a:solidFill>
              </a:rPr>
              <a:t>Highly sensitive</a:t>
            </a:r>
            <a:r>
              <a:rPr lang="en-US" sz="2700" b="1" smtClean="0">
                <a:solidFill>
                  <a:schemeClr val="tx2"/>
                </a:solidFill>
              </a:rPr>
              <a:t> tool for the presurgical diagnosis of MTC , far more sensitive than cytology. </a:t>
            </a:r>
          </a:p>
          <a:p>
            <a:pPr marL="457200" indent="-457200" algn="just">
              <a:lnSpc>
                <a:spcPct val="150000"/>
              </a:lnSpc>
              <a:buFontTx/>
              <a:buAutoNum type="arabicPeriod"/>
            </a:pPr>
            <a:r>
              <a:rPr lang="en-US" sz="2700" b="1" smtClean="0">
                <a:solidFill>
                  <a:schemeClr val="tx2"/>
                </a:solidFill>
              </a:rPr>
              <a:t>Allows </a:t>
            </a:r>
            <a:r>
              <a:rPr lang="en-US" sz="2700" b="1" smtClean="0">
                <a:solidFill>
                  <a:srgbClr val="222268"/>
                </a:solidFill>
              </a:rPr>
              <a:t>earlier diagnosis </a:t>
            </a:r>
            <a:r>
              <a:rPr lang="en-US" sz="2700" b="1" smtClean="0">
                <a:solidFill>
                  <a:schemeClr val="tx2"/>
                </a:solidFill>
              </a:rPr>
              <a:t>of MTC than the classical approach</a:t>
            </a:r>
          </a:p>
          <a:p>
            <a:pPr marL="457200" indent="-457200" algn="just">
              <a:lnSpc>
                <a:spcPct val="150000"/>
              </a:lnSpc>
              <a:buFontTx/>
              <a:buAutoNum type="arabicPeriod"/>
            </a:pPr>
            <a:r>
              <a:rPr lang="en-US" sz="2700" b="1" smtClean="0">
                <a:solidFill>
                  <a:schemeClr val="tx2"/>
                </a:solidFill>
              </a:rPr>
              <a:t>Two recent independent reports—one from Europe and the other from the U.S.— suggested that CT screening is actually </a:t>
            </a:r>
            <a:r>
              <a:rPr lang="en-US" sz="2700" b="1" smtClean="0">
                <a:solidFill>
                  <a:srgbClr val="FF0000"/>
                </a:solidFill>
              </a:rPr>
              <a:t>cost-effective</a:t>
            </a:r>
          </a:p>
        </p:txBody>
      </p:sp>
      <p:sp>
        <p:nvSpPr>
          <p:cNvPr id="50179" name="TextBox 3"/>
          <p:cNvSpPr txBox="1">
            <a:spLocks noChangeArrowheads="1"/>
          </p:cNvSpPr>
          <p:nvPr/>
        </p:nvSpPr>
        <p:spPr bwMode="auto">
          <a:xfrm>
            <a:off x="571500" y="6215063"/>
            <a:ext cx="5500688" cy="338137"/>
          </a:xfrm>
          <a:prstGeom prst="rect">
            <a:avLst/>
          </a:prstGeom>
          <a:noFill/>
          <a:ln w="9525">
            <a:noFill/>
            <a:miter lim="800000"/>
            <a:headEnd/>
            <a:tailEnd/>
          </a:ln>
        </p:spPr>
        <p:txBody>
          <a:bodyPr>
            <a:spAutoFit/>
          </a:bodyPr>
          <a:lstStyle/>
          <a:p>
            <a:r>
              <a:rPr lang="en-US" sz="1600"/>
              <a:t>Costante &amp; Filetti. Occologist 2011; 16: 49.</a:t>
            </a:r>
          </a:p>
        </p:txBody>
      </p:sp>
      <p:sp>
        <p:nvSpPr>
          <p:cNvPr id="5" name="Title 1"/>
          <p:cNvSpPr txBox="1">
            <a:spLocks/>
          </p:cNvSpPr>
          <p:nvPr/>
        </p:nvSpPr>
        <p:spPr>
          <a:xfrm>
            <a:off x="142875" y="214313"/>
            <a:ext cx="8858250" cy="785812"/>
          </a:xfrm>
          <a:prstGeom prst="rect">
            <a:avLst/>
          </a:prstGeom>
        </p:spPr>
        <p:txBody>
          <a:bodyPr anchor="ctr">
            <a:normAutofit/>
          </a:bodyPr>
          <a:lstStyle/>
          <a:p>
            <a:pPr algn="ctr" fontAlgn="auto">
              <a:spcAft>
                <a:spcPts val="0"/>
              </a:spcAft>
              <a:defRPr/>
            </a:pPr>
            <a:r>
              <a:rPr lang="en-US" sz="4000" b="1" dirty="0" err="1">
                <a:solidFill>
                  <a:srgbClr val="C00000"/>
                </a:solidFill>
                <a:latin typeface="+mj-lt"/>
                <a:ea typeface="+mj-ea"/>
                <a:cs typeface="Aharoni" pitchFamily="2" charset="-79"/>
              </a:rPr>
              <a:t>Calcitonin</a:t>
            </a:r>
            <a:r>
              <a:rPr lang="en-US" sz="4000" b="1" dirty="0">
                <a:solidFill>
                  <a:srgbClr val="C00000"/>
                </a:solidFill>
                <a:latin typeface="+mj-lt"/>
                <a:ea typeface="+mj-ea"/>
                <a:cs typeface="Aharoni" pitchFamily="2" charset="-79"/>
              </a:rPr>
              <a:t> Screening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50"/>
            <a:ext cx="8229600" cy="5072063"/>
          </a:xfrm>
        </p:spPr>
        <p:txBody>
          <a:bodyPr>
            <a:normAutofit fontScale="92500"/>
          </a:bodyPr>
          <a:lstStyle/>
          <a:p>
            <a:pPr algn="just">
              <a:lnSpc>
                <a:spcPct val="150000"/>
              </a:lnSpc>
              <a:defRPr/>
            </a:pPr>
            <a:r>
              <a:rPr lang="en-US" sz="3500" b="1" dirty="0" smtClean="0">
                <a:solidFill>
                  <a:srgbClr val="00602B"/>
                </a:solidFill>
              </a:rPr>
              <a:t>Smoking</a:t>
            </a:r>
          </a:p>
          <a:p>
            <a:pPr algn="just">
              <a:lnSpc>
                <a:spcPct val="150000"/>
              </a:lnSpc>
              <a:defRPr/>
            </a:pPr>
            <a:r>
              <a:rPr lang="en-US" sz="3500" b="1" dirty="0" smtClean="0">
                <a:solidFill>
                  <a:srgbClr val="00602B"/>
                </a:solidFill>
              </a:rPr>
              <a:t>Renal failure</a:t>
            </a:r>
          </a:p>
          <a:p>
            <a:pPr algn="just">
              <a:lnSpc>
                <a:spcPct val="150000"/>
              </a:lnSpc>
              <a:defRPr/>
            </a:pPr>
            <a:r>
              <a:rPr lang="en-US" sz="3500" b="1" dirty="0" smtClean="0">
                <a:solidFill>
                  <a:srgbClr val="00602B"/>
                </a:solidFill>
              </a:rPr>
              <a:t>Autoimmune </a:t>
            </a:r>
            <a:r>
              <a:rPr lang="en-US" sz="3500" b="1" dirty="0" err="1" smtClean="0">
                <a:solidFill>
                  <a:srgbClr val="00602B"/>
                </a:solidFill>
              </a:rPr>
              <a:t>thyroiditis</a:t>
            </a:r>
            <a:endParaRPr lang="en-US" sz="3500" b="1" dirty="0" smtClean="0">
              <a:solidFill>
                <a:srgbClr val="00602B"/>
              </a:solidFill>
            </a:endParaRPr>
          </a:p>
          <a:p>
            <a:pPr>
              <a:lnSpc>
                <a:spcPct val="150000"/>
              </a:lnSpc>
              <a:defRPr/>
            </a:pPr>
            <a:r>
              <a:rPr lang="en-US" sz="3500" b="1" dirty="0" err="1" smtClean="0">
                <a:solidFill>
                  <a:srgbClr val="00602B"/>
                </a:solidFill>
              </a:rPr>
              <a:t>Nonthyroidal</a:t>
            </a:r>
            <a:r>
              <a:rPr lang="en-US" sz="3500" b="1" dirty="0" smtClean="0">
                <a:solidFill>
                  <a:srgbClr val="00602B"/>
                </a:solidFill>
              </a:rPr>
              <a:t> </a:t>
            </a:r>
            <a:r>
              <a:rPr lang="en-US" sz="3500" b="1" dirty="0" err="1" smtClean="0">
                <a:solidFill>
                  <a:srgbClr val="00602B"/>
                </a:solidFill>
              </a:rPr>
              <a:t>neuroendocrine</a:t>
            </a:r>
            <a:r>
              <a:rPr lang="en-US" sz="3500" b="1" dirty="0" smtClean="0">
                <a:solidFill>
                  <a:srgbClr val="00602B"/>
                </a:solidFill>
              </a:rPr>
              <a:t> </a:t>
            </a:r>
            <a:r>
              <a:rPr lang="en-US" sz="3500" b="1" dirty="0" err="1" smtClean="0">
                <a:solidFill>
                  <a:srgbClr val="00602B"/>
                </a:solidFill>
              </a:rPr>
              <a:t>neoplasms</a:t>
            </a:r>
            <a:endParaRPr lang="en-US" sz="3500" b="1" dirty="0" smtClean="0">
              <a:solidFill>
                <a:srgbClr val="00602B"/>
              </a:solidFill>
            </a:endParaRPr>
          </a:p>
          <a:p>
            <a:pPr algn="just">
              <a:lnSpc>
                <a:spcPct val="150000"/>
              </a:lnSpc>
              <a:defRPr/>
            </a:pPr>
            <a:r>
              <a:rPr lang="en-US" sz="3500" b="1" dirty="0" err="1" smtClean="0">
                <a:solidFill>
                  <a:srgbClr val="00602B"/>
                </a:solidFill>
              </a:rPr>
              <a:t>Heterophilic</a:t>
            </a:r>
            <a:r>
              <a:rPr lang="en-US" sz="3500" b="1" dirty="0" smtClean="0">
                <a:solidFill>
                  <a:srgbClr val="00602B"/>
                </a:solidFill>
              </a:rPr>
              <a:t> antibodies</a:t>
            </a:r>
          </a:p>
          <a:p>
            <a:pPr algn="just">
              <a:lnSpc>
                <a:spcPct val="150000"/>
              </a:lnSpc>
              <a:defRPr/>
            </a:pPr>
            <a:r>
              <a:rPr lang="en-US" sz="3500" b="1" dirty="0" smtClean="0">
                <a:solidFill>
                  <a:srgbClr val="00602B"/>
                </a:solidFill>
              </a:rPr>
              <a:t>Injury to thyroid tissue</a:t>
            </a:r>
            <a:endParaRPr lang="en-US" sz="3500" b="1" dirty="0">
              <a:solidFill>
                <a:srgbClr val="00602B"/>
              </a:solidFill>
            </a:endParaRPr>
          </a:p>
        </p:txBody>
      </p:sp>
      <p:sp>
        <p:nvSpPr>
          <p:cNvPr id="4" name="Title 1"/>
          <p:cNvSpPr txBox="1">
            <a:spLocks/>
          </p:cNvSpPr>
          <p:nvPr/>
        </p:nvSpPr>
        <p:spPr>
          <a:xfrm>
            <a:off x="142875" y="500063"/>
            <a:ext cx="8858250" cy="785812"/>
          </a:xfrm>
          <a:prstGeom prst="rect">
            <a:avLst/>
          </a:prstGeom>
        </p:spPr>
        <p:txBody>
          <a:bodyPr anchor="ctr">
            <a:normAutofit/>
          </a:bodyPr>
          <a:lstStyle/>
          <a:p>
            <a:pPr algn="ctr" fontAlgn="auto">
              <a:spcAft>
                <a:spcPts val="0"/>
              </a:spcAft>
              <a:defRPr/>
            </a:pPr>
            <a:r>
              <a:rPr lang="en-US" sz="4000" b="1" dirty="0">
                <a:solidFill>
                  <a:srgbClr val="C00000"/>
                </a:solidFill>
                <a:latin typeface="+mj-lt"/>
                <a:ea typeface="+mj-ea"/>
                <a:cs typeface="Aharoni" pitchFamily="2" charset="-79"/>
              </a:rPr>
              <a:t>Warning: False positives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642938"/>
            <a:ext cx="8401050" cy="5857875"/>
          </a:xfrm>
        </p:spPr>
        <p:txBody>
          <a:bodyPr>
            <a:noAutofit/>
          </a:bodyPr>
          <a:lstStyle/>
          <a:p>
            <a:pPr algn="just">
              <a:lnSpc>
                <a:spcPct val="150000"/>
              </a:lnSpc>
              <a:buFontTx/>
              <a:buNone/>
              <a:defRPr/>
            </a:pPr>
            <a:r>
              <a:rPr lang="en-US" sz="2300" b="1" dirty="0" smtClean="0">
                <a:solidFill>
                  <a:schemeClr val="tx2"/>
                </a:solidFill>
              </a:rPr>
              <a:t>      </a:t>
            </a:r>
            <a:r>
              <a:rPr lang="en-US" sz="2300" b="1" dirty="0" smtClean="0">
                <a:solidFill>
                  <a:srgbClr val="00B050"/>
                </a:solidFill>
              </a:rPr>
              <a:t>Selective </a:t>
            </a:r>
            <a:r>
              <a:rPr lang="en-US" sz="2300" b="1" dirty="0">
                <a:solidFill>
                  <a:srgbClr val="00B050"/>
                </a:solidFill>
              </a:rPr>
              <a:t>aggressive case finding</a:t>
            </a:r>
            <a:r>
              <a:rPr lang="en-US" sz="2300" b="1" dirty="0" smtClean="0">
                <a:solidFill>
                  <a:srgbClr val="00B050"/>
                </a:solidFill>
              </a:rPr>
              <a:t>. Attention </a:t>
            </a:r>
            <a:r>
              <a:rPr lang="en-US" sz="2300" b="1" dirty="0">
                <a:solidFill>
                  <a:srgbClr val="00B050"/>
                </a:solidFill>
              </a:rPr>
              <a:t>should be focused on clinical risk factors </a:t>
            </a:r>
            <a:r>
              <a:rPr lang="en-US" sz="2300" b="1" dirty="0" smtClean="0">
                <a:solidFill>
                  <a:srgbClr val="00B050"/>
                </a:solidFill>
              </a:rPr>
              <a:t>for MTC</a:t>
            </a:r>
            <a:r>
              <a:rPr lang="en-US" sz="2300" b="1" dirty="0">
                <a:solidFill>
                  <a:srgbClr val="00B050"/>
                </a:solidFill>
              </a:rPr>
              <a:t>. </a:t>
            </a:r>
            <a:endParaRPr lang="en-US" sz="2300" b="1" dirty="0" smtClean="0">
              <a:solidFill>
                <a:srgbClr val="00B050"/>
              </a:solidFill>
            </a:endParaRPr>
          </a:p>
          <a:p>
            <a:pPr marL="457200" indent="-457200" algn="just">
              <a:lnSpc>
                <a:spcPct val="150000"/>
              </a:lnSpc>
              <a:buFont typeface="+mj-lt"/>
              <a:buAutoNum type="arabicPeriod"/>
              <a:defRPr/>
            </a:pPr>
            <a:r>
              <a:rPr lang="en-US" sz="2300" b="1" dirty="0" smtClean="0">
                <a:solidFill>
                  <a:schemeClr val="accent6">
                    <a:lumMod val="75000"/>
                  </a:schemeClr>
                </a:solidFill>
              </a:rPr>
              <a:t>In </a:t>
            </a:r>
            <a:r>
              <a:rPr lang="en-US" sz="2300" b="1" dirty="0">
                <a:solidFill>
                  <a:schemeClr val="accent6">
                    <a:lumMod val="75000"/>
                  </a:schemeClr>
                </a:solidFill>
              </a:rPr>
              <a:t>affected families with documented RET mutations</a:t>
            </a:r>
            <a:r>
              <a:rPr lang="en-US" sz="2300" b="1" dirty="0" smtClean="0">
                <a:solidFill>
                  <a:schemeClr val="accent6">
                    <a:lumMod val="75000"/>
                  </a:schemeClr>
                </a:solidFill>
              </a:rPr>
              <a:t>, </a:t>
            </a:r>
            <a:r>
              <a:rPr lang="en-US" sz="2300" b="1" dirty="0" smtClean="0">
                <a:solidFill>
                  <a:schemeClr val="tx2"/>
                </a:solidFill>
              </a:rPr>
              <a:t>basal </a:t>
            </a:r>
            <a:r>
              <a:rPr lang="en-US" sz="2300" b="1" dirty="0">
                <a:solidFill>
                  <a:schemeClr val="tx2"/>
                </a:solidFill>
              </a:rPr>
              <a:t>and stimulated CT assays play pivotal </a:t>
            </a:r>
            <a:r>
              <a:rPr lang="en-US" sz="2300" b="1" dirty="0" smtClean="0">
                <a:solidFill>
                  <a:schemeClr val="tx2"/>
                </a:solidFill>
              </a:rPr>
              <a:t>roles in </a:t>
            </a:r>
            <a:r>
              <a:rPr lang="en-US" sz="2300" b="1" dirty="0">
                <a:solidFill>
                  <a:schemeClr val="tx2"/>
                </a:solidFill>
              </a:rPr>
              <a:t>decisions regarding the timing of prophylactic </a:t>
            </a:r>
            <a:r>
              <a:rPr lang="en-US" sz="2300" b="1" dirty="0" smtClean="0">
                <a:solidFill>
                  <a:schemeClr val="tx2"/>
                </a:solidFill>
              </a:rPr>
              <a:t>surgery for </a:t>
            </a:r>
            <a:r>
              <a:rPr lang="en-US" sz="2300" b="1" dirty="0">
                <a:solidFill>
                  <a:schemeClr val="tx2"/>
                </a:solidFill>
              </a:rPr>
              <a:t>mutation carriers </a:t>
            </a:r>
            <a:endParaRPr lang="en-US" sz="2300" b="1" dirty="0" smtClean="0">
              <a:solidFill>
                <a:schemeClr val="tx2"/>
              </a:solidFill>
            </a:endParaRPr>
          </a:p>
          <a:p>
            <a:pPr marL="457200" indent="-457200" algn="just">
              <a:lnSpc>
                <a:spcPct val="150000"/>
              </a:lnSpc>
              <a:buFont typeface="+mj-lt"/>
              <a:buAutoNum type="arabicPeriod"/>
              <a:defRPr/>
            </a:pPr>
            <a:r>
              <a:rPr lang="en-US" sz="2300" b="1" dirty="0" smtClean="0">
                <a:solidFill>
                  <a:schemeClr val="tx2"/>
                </a:solidFill>
              </a:rPr>
              <a:t>Periodic </a:t>
            </a:r>
            <a:r>
              <a:rPr lang="en-US" sz="2300" b="1" dirty="0">
                <a:solidFill>
                  <a:schemeClr val="tx2"/>
                </a:solidFill>
              </a:rPr>
              <a:t>CT assays </a:t>
            </a:r>
            <a:r>
              <a:rPr lang="en-US" sz="2300" b="1" dirty="0" smtClean="0">
                <a:solidFill>
                  <a:schemeClr val="tx2"/>
                </a:solidFill>
              </a:rPr>
              <a:t>indicated for relatives </a:t>
            </a:r>
            <a:r>
              <a:rPr lang="en-US" sz="2300" b="1" dirty="0">
                <a:solidFill>
                  <a:schemeClr val="tx2"/>
                </a:solidFill>
              </a:rPr>
              <a:t>of MTC patients belonging to the rare </a:t>
            </a:r>
            <a:r>
              <a:rPr lang="en-US" sz="2300" b="1" dirty="0" err="1" smtClean="0">
                <a:solidFill>
                  <a:schemeClr val="tx2"/>
                </a:solidFill>
              </a:rPr>
              <a:t>kindreds</a:t>
            </a:r>
            <a:r>
              <a:rPr lang="en-US" sz="2300" b="1" dirty="0" smtClean="0">
                <a:solidFill>
                  <a:schemeClr val="tx2"/>
                </a:solidFill>
              </a:rPr>
              <a:t> that </a:t>
            </a:r>
            <a:r>
              <a:rPr lang="en-US" sz="2300" b="1" dirty="0">
                <a:solidFill>
                  <a:schemeClr val="tx2"/>
                </a:solidFill>
              </a:rPr>
              <a:t>are </a:t>
            </a:r>
            <a:r>
              <a:rPr lang="en-US" sz="2300" b="1" dirty="0">
                <a:solidFill>
                  <a:schemeClr val="accent6">
                    <a:lumMod val="75000"/>
                  </a:schemeClr>
                </a:solidFill>
              </a:rPr>
              <a:t>negative for RET mutations but still meet </a:t>
            </a:r>
            <a:r>
              <a:rPr lang="en-US" sz="2300" b="1" dirty="0" smtClean="0">
                <a:solidFill>
                  <a:schemeClr val="accent6">
                    <a:lumMod val="75000"/>
                  </a:schemeClr>
                </a:solidFill>
              </a:rPr>
              <a:t>the clinical </a:t>
            </a:r>
            <a:r>
              <a:rPr lang="en-US" sz="2300" b="1" dirty="0">
                <a:solidFill>
                  <a:schemeClr val="accent6">
                    <a:lumMod val="75000"/>
                  </a:schemeClr>
                </a:solidFill>
              </a:rPr>
              <a:t>criteria for multiple endocrine </a:t>
            </a:r>
            <a:r>
              <a:rPr lang="en-US" sz="2300" b="1" dirty="0" err="1">
                <a:solidFill>
                  <a:schemeClr val="accent6">
                    <a:lumMod val="75000"/>
                  </a:schemeClr>
                </a:solidFill>
              </a:rPr>
              <a:t>neoplasia</a:t>
            </a:r>
            <a:r>
              <a:rPr lang="en-US" sz="2300" b="1" dirty="0">
                <a:solidFill>
                  <a:schemeClr val="accent6">
                    <a:lumMod val="75000"/>
                  </a:schemeClr>
                </a:solidFill>
              </a:rPr>
              <a:t> (MEN</a:t>
            </a:r>
            <a:r>
              <a:rPr lang="en-US" sz="2300" b="1" dirty="0" smtClean="0">
                <a:solidFill>
                  <a:schemeClr val="accent6">
                    <a:lumMod val="75000"/>
                  </a:schemeClr>
                </a:solidFill>
              </a:rPr>
              <a:t>) 2A </a:t>
            </a:r>
            <a:r>
              <a:rPr lang="en-US" sz="2300" b="1" dirty="0">
                <a:solidFill>
                  <a:schemeClr val="accent6">
                    <a:lumMod val="75000"/>
                  </a:schemeClr>
                </a:solidFill>
              </a:rPr>
              <a:t>or MEN 2B</a:t>
            </a:r>
          </a:p>
        </p:txBody>
      </p:sp>
      <p:sp>
        <p:nvSpPr>
          <p:cNvPr id="52227" name="TextBox 3"/>
          <p:cNvSpPr txBox="1">
            <a:spLocks noChangeArrowheads="1"/>
          </p:cNvSpPr>
          <p:nvPr/>
        </p:nvSpPr>
        <p:spPr bwMode="auto">
          <a:xfrm>
            <a:off x="500063" y="6519863"/>
            <a:ext cx="5500687" cy="338137"/>
          </a:xfrm>
          <a:prstGeom prst="rect">
            <a:avLst/>
          </a:prstGeom>
          <a:noFill/>
          <a:ln w="9525">
            <a:noFill/>
            <a:miter lim="800000"/>
            <a:headEnd/>
            <a:tailEnd/>
          </a:ln>
        </p:spPr>
        <p:txBody>
          <a:bodyPr>
            <a:spAutoFit/>
          </a:bodyPr>
          <a:lstStyle/>
          <a:p>
            <a:r>
              <a:rPr lang="en-US" sz="1600"/>
              <a:t>Costante &amp; Filetti. Occologist 2011; 16: 49.</a:t>
            </a:r>
          </a:p>
        </p:txBody>
      </p:sp>
      <p:sp>
        <p:nvSpPr>
          <p:cNvPr id="5" name="Title 1"/>
          <p:cNvSpPr txBox="1">
            <a:spLocks/>
          </p:cNvSpPr>
          <p:nvPr/>
        </p:nvSpPr>
        <p:spPr>
          <a:xfrm>
            <a:off x="142875" y="142875"/>
            <a:ext cx="8858250" cy="500063"/>
          </a:xfrm>
          <a:prstGeom prst="rect">
            <a:avLst/>
          </a:prstGeom>
        </p:spPr>
        <p:txBody>
          <a:bodyPr anchor="ctr">
            <a:normAutofit fontScale="77500" lnSpcReduction="20000"/>
          </a:bodyPr>
          <a:lstStyle/>
          <a:p>
            <a:pPr algn="ctr">
              <a:defRPr/>
            </a:pPr>
            <a:r>
              <a:rPr lang="en-US" sz="4000" b="1" dirty="0">
                <a:solidFill>
                  <a:srgbClr val="C00000"/>
                </a:solidFill>
                <a:cs typeface="Aharoni" pitchFamily="2" charset="-79"/>
              </a:rPr>
              <a:t>Reasonable approach</a:t>
            </a:r>
            <a:endParaRPr lang="en-US" sz="4000" b="1" dirty="0">
              <a:solidFill>
                <a:srgbClr val="C00000"/>
              </a:solidFill>
              <a:latin typeface="+mj-lt"/>
              <a:ea typeface="+mj-ea"/>
              <a:cs typeface="Aharoni" pitchFamily="2" charset="-79"/>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214313" y="1071563"/>
            <a:ext cx="8686800" cy="5572125"/>
          </a:xfrm>
        </p:spPr>
        <p:txBody>
          <a:bodyPr/>
          <a:lstStyle/>
          <a:p>
            <a:pPr>
              <a:buFontTx/>
              <a:buNone/>
            </a:pPr>
            <a:r>
              <a:rPr lang="en-US" sz="3000" b="1" smtClean="0">
                <a:solidFill>
                  <a:schemeClr val="tx2"/>
                </a:solidFill>
              </a:rPr>
              <a:t>    More aggressive workup is needed:</a:t>
            </a:r>
          </a:p>
          <a:p>
            <a:pPr>
              <a:buFontTx/>
              <a:buNone/>
            </a:pPr>
            <a:endParaRPr lang="en-US" sz="3000" b="1" smtClean="0">
              <a:solidFill>
                <a:schemeClr val="tx2"/>
              </a:solidFill>
            </a:endParaRPr>
          </a:p>
          <a:p>
            <a:r>
              <a:rPr lang="en-US" sz="3000" b="1" smtClean="0">
                <a:solidFill>
                  <a:srgbClr val="7030A0"/>
                </a:solidFill>
              </a:rPr>
              <a:t>Thyroid nodules with clinical features that are suggestive of MTC </a:t>
            </a:r>
          </a:p>
          <a:p>
            <a:pPr>
              <a:buFontTx/>
              <a:buAutoNum type="arabicPeriod"/>
            </a:pPr>
            <a:r>
              <a:rPr lang="en-US" sz="3000" b="1" smtClean="0">
                <a:solidFill>
                  <a:schemeClr val="tx2"/>
                </a:solidFill>
              </a:rPr>
              <a:t>location in the </a:t>
            </a:r>
            <a:r>
              <a:rPr lang="en-US" sz="3000" b="1" smtClean="0">
                <a:solidFill>
                  <a:srgbClr val="00B050"/>
                </a:solidFill>
              </a:rPr>
              <a:t>upper third of a lobe</a:t>
            </a:r>
          </a:p>
          <a:p>
            <a:pPr>
              <a:buFontTx/>
              <a:buAutoNum type="arabicPeriod"/>
            </a:pPr>
            <a:r>
              <a:rPr lang="en-US" sz="3000" b="1" smtClean="0">
                <a:solidFill>
                  <a:srgbClr val="00B050"/>
                </a:solidFill>
              </a:rPr>
              <a:t>pain</a:t>
            </a:r>
            <a:r>
              <a:rPr lang="en-US" sz="3000" b="1" smtClean="0">
                <a:solidFill>
                  <a:schemeClr val="tx2"/>
                </a:solidFill>
              </a:rPr>
              <a:t> on palpation</a:t>
            </a:r>
          </a:p>
          <a:p>
            <a:pPr>
              <a:buFontTx/>
              <a:buAutoNum type="arabicPeriod"/>
            </a:pPr>
            <a:r>
              <a:rPr lang="en-US" sz="3000" b="1" smtClean="0">
                <a:solidFill>
                  <a:srgbClr val="00B050"/>
                </a:solidFill>
              </a:rPr>
              <a:t>Hypoechogenicity</a:t>
            </a:r>
            <a:r>
              <a:rPr lang="en-US" sz="3000" b="1" smtClean="0">
                <a:solidFill>
                  <a:schemeClr val="tx2"/>
                </a:solidFill>
              </a:rPr>
              <a:t> with </a:t>
            </a:r>
            <a:r>
              <a:rPr lang="en-US" sz="3000" b="1" smtClean="0">
                <a:solidFill>
                  <a:srgbClr val="00B050"/>
                </a:solidFill>
              </a:rPr>
              <a:t>microcalcifications</a:t>
            </a:r>
          </a:p>
          <a:p>
            <a:pPr>
              <a:buFontTx/>
              <a:buAutoNum type="arabicPeriod"/>
            </a:pPr>
            <a:r>
              <a:rPr lang="en-US" sz="3000" b="1" smtClean="0">
                <a:solidFill>
                  <a:srgbClr val="00B050"/>
                </a:solidFill>
              </a:rPr>
              <a:t>Lymph node</a:t>
            </a:r>
            <a:r>
              <a:rPr lang="en-US" sz="3000" b="1" smtClean="0">
                <a:solidFill>
                  <a:schemeClr val="tx2"/>
                </a:solidFill>
              </a:rPr>
              <a:t> abnormalities</a:t>
            </a:r>
          </a:p>
          <a:p>
            <a:pPr>
              <a:buFontTx/>
              <a:buAutoNum type="arabicPeriod"/>
            </a:pPr>
            <a:r>
              <a:rPr lang="en-US" sz="3000" b="1" smtClean="0">
                <a:solidFill>
                  <a:schemeClr val="tx2"/>
                </a:solidFill>
              </a:rPr>
              <a:t>Association with </a:t>
            </a:r>
            <a:r>
              <a:rPr lang="en-US" sz="3000" b="1" smtClean="0">
                <a:solidFill>
                  <a:srgbClr val="00B050"/>
                </a:solidFill>
              </a:rPr>
              <a:t>flushing</a:t>
            </a:r>
            <a:r>
              <a:rPr lang="en-US" sz="3000" b="1" smtClean="0">
                <a:solidFill>
                  <a:schemeClr val="tx2"/>
                </a:solidFill>
              </a:rPr>
              <a:t> and/</a:t>
            </a:r>
            <a:r>
              <a:rPr lang="en-US" sz="3000" b="1" smtClean="0">
                <a:solidFill>
                  <a:srgbClr val="00B050"/>
                </a:solidFill>
              </a:rPr>
              <a:t>or</a:t>
            </a:r>
            <a:r>
              <a:rPr lang="en-US" sz="3000" b="1" smtClean="0">
                <a:solidFill>
                  <a:schemeClr val="tx2"/>
                </a:solidFill>
              </a:rPr>
              <a:t> </a:t>
            </a:r>
            <a:r>
              <a:rPr lang="en-US" sz="3000" b="1" smtClean="0">
                <a:solidFill>
                  <a:srgbClr val="00B050"/>
                </a:solidFill>
              </a:rPr>
              <a:t>diarrhea</a:t>
            </a:r>
            <a:r>
              <a:rPr lang="en-US" sz="3000" b="1" smtClean="0">
                <a:solidFill>
                  <a:schemeClr val="tx2"/>
                </a:solidFill>
              </a:rPr>
              <a:t>).</a:t>
            </a:r>
          </a:p>
        </p:txBody>
      </p:sp>
      <p:sp>
        <p:nvSpPr>
          <p:cNvPr id="4" name="Title 1"/>
          <p:cNvSpPr txBox="1">
            <a:spLocks/>
          </p:cNvSpPr>
          <p:nvPr/>
        </p:nvSpPr>
        <p:spPr>
          <a:xfrm>
            <a:off x="142875" y="142875"/>
            <a:ext cx="8858250" cy="785813"/>
          </a:xfrm>
          <a:prstGeom prst="rect">
            <a:avLst/>
          </a:prstGeom>
        </p:spPr>
        <p:txBody>
          <a:bodyPr anchor="ctr">
            <a:normAutofit/>
          </a:bodyPr>
          <a:lstStyle/>
          <a:p>
            <a:pPr algn="ctr">
              <a:defRPr/>
            </a:pPr>
            <a:r>
              <a:rPr lang="en-US" sz="4000" b="1" dirty="0" err="1">
                <a:solidFill>
                  <a:srgbClr val="C00000"/>
                </a:solidFill>
                <a:cs typeface="Aharoni" pitchFamily="2" charset="-79"/>
              </a:rPr>
              <a:t>Vigourous</a:t>
            </a:r>
            <a:r>
              <a:rPr lang="en-US" sz="4000" b="1" dirty="0">
                <a:solidFill>
                  <a:srgbClr val="C00000"/>
                </a:solidFill>
                <a:cs typeface="Aharoni" pitchFamily="2" charset="-79"/>
              </a:rPr>
              <a:t> Screening</a:t>
            </a:r>
            <a:endParaRPr lang="en-US" sz="4000" b="1" dirty="0">
              <a:solidFill>
                <a:srgbClr val="C00000"/>
              </a:solidFill>
              <a:latin typeface="+mj-lt"/>
              <a:ea typeface="+mj-ea"/>
              <a:cs typeface="Aharoni" pitchFamily="2" charset="-79"/>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571480"/>
            <a:ext cx="8572560" cy="5929354"/>
          </a:xfrm>
        </p:spPr>
        <p:txBody>
          <a:bodyPr>
            <a:noAutofit/>
          </a:bodyPr>
          <a:lstStyle/>
          <a:p>
            <a:pPr lvl="0" algn="just" rtl="1">
              <a:lnSpc>
                <a:spcPct val="150000"/>
              </a:lnSpc>
              <a:buFont typeface="Wingdings" pitchFamily="2" charset="2"/>
              <a:buChar char="v"/>
            </a:pPr>
            <a:r>
              <a:rPr lang="en-US" sz="3300" dirty="0" smtClean="0">
                <a:solidFill>
                  <a:schemeClr val="tx2">
                    <a:lumMod val="20000"/>
                    <a:lumOff val="80000"/>
                  </a:schemeClr>
                </a:solidFill>
                <a:cs typeface="A  Mitra_1 (MRT)" pitchFamily="2" charset="-78"/>
              </a:rPr>
              <a:t>Pitfall</a:t>
            </a:r>
            <a:r>
              <a:rPr lang="fa-IR" sz="3300" dirty="0" smtClean="0">
                <a:solidFill>
                  <a:schemeClr val="tx2">
                    <a:lumMod val="20000"/>
                    <a:lumOff val="80000"/>
                  </a:schemeClr>
                </a:solidFill>
                <a:cs typeface="A  Mitra_1 (MRT)" pitchFamily="2" charset="-78"/>
              </a:rPr>
              <a:t> </a:t>
            </a:r>
            <a:r>
              <a:rPr lang="fa-IR" sz="3300" dirty="0">
                <a:solidFill>
                  <a:schemeClr val="tx2">
                    <a:lumMod val="20000"/>
                    <a:lumOff val="80000"/>
                  </a:schemeClr>
                </a:solidFill>
                <a:cs typeface="A  Mitra_1 (MRT)" pitchFamily="2" charset="-78"/>
              </a:rPr>
              <a:t>های بیوپسی کدامند. آیا می‌توان </a:t>
            </a:r>
            <a:r>
              <a:rPr lang="en-US" sz="3300" dirty="0">
                <a:solidFill>
                  <a:schemeClr val="tx2">
                    <a:lumMod val="20000"/>
                    <a:lumOff val="80000"/>
                  </a:schemeClr>
                </a:solidFill>
                <a:cs typeface="A  Mitra_1 (MRT)" pitchFamily="2" charset="-78"/>
              </a:rPr>
              <a:t>MTC</a:t>
            </a:r>
            <a:r>
              <a:rPr lang="fa-IR" sz="3300" dirty="0">
                <a:solidFill>
                  <a:schemeClr val="tx2">
                    <a:lumMod val="20000"/>
                    <a:lumOff val="80000"/>
                  </a:schemeClr>
                </a:solidFill>
                <a:cs typeface="A  Mitra_1 (MRT)" pitchFamily="2" charset="-78"/>
              </a:rPr>
              <a:t> را در </a:t>
            </a:r>
            <a:r>
              <a:rPr lang="en-US" sz="3300" dirty="0">
                <a:solidFill>
                  <a:schemeClr val="tx2">
                    <a:lumMod val="20000"/>
                    <a:lumOff val="80000"/>
                  </a:schemeClr>
                </a:solidFill>
                <a:cs typeface="A  Mitra_1 (MRT)" pitchFamily="2" charset="-78"/>
              </a:rPr>
              <a:t>FNA</a:t>
            </a:r>
            <a:r>
              <a:rPr lang="fa-IR" sz="3300" dirty="0">
                <a:solidFill>
                  <a:schemeClr val="tx2">
                    <a:lumMod val="20000"/>
                    <a:lumOff val="80000"/>
                  </a:schemeClr>
                </a:solidFill>
                <a:cs typeface="A  Mitra_1 (MRT)" pitchFamily="2" charset="-78"/>
              </a:rPr>
              <a:t> تشخیص داد؟ </a:t>
            </a:r>
            <a:endParaRPr lang="fa-IR" sz="3300" dirty="0" smtClean="0">
              <a:solidFill>
                <a:schemeClr val="tx2">
                  <a:lumMod val="20000"/>
                  <a:lumOff val="80000"/>
                </a:schemeClr>
              </a:solidFill>
              <a:cs typeface="A  Mitra_1 (MRT)" pitchFamily="2" charset="-78"/>
            </a:endParaRPr>
          </a:p>
          <a:p>
            <a:pPr lvl="0" algn="just" rtl="1">
              <a:lnSpc>
                <a:spcPct val="150000"/>
              </a:lnSpc>
            </a:pPr>
            <a:endParaRPr lang="fa-IR" sz="3300" dirty="0" smtClean="0">
              <a:solidFill>
                <a:srgbClr val="0070C0"/>
              </a:solidFill>
              <a:cs typeface="A  Mitra_1 (MRT)" pitchFamily="2" charset="-78"/>
            </a:endParaRPr>
          </a:p>
          <a:p>
            <a:pPr lvl="0" algn="just" rtl="1">
              <a:lnSpc>
                <a:spcPct val="150000"/>
              </a:lnSpc>
              <a:buFont typeface="Wingdings" pitchFamily="2" charset="2"/>
              <a:buChar char="v"/>
            </a:pPr>
            <a:r>
              <a:rPr lang="fa-IR" sz="3300" dirty="0" smtClean="0">
                <a:solidFill>
                  <a:schemeClr val="tx2">
                    <a:lumMod val="20000"/>
                    <a:lumOff val="80000"/>
                  </a:schemeClr>
                </a:solidFill>
                <a:cs typeface="A  Mitra_1 (MRT)" pitchFamily="2" charset="-78"/>
              </a:rPr>
              <a:t>برای </a:t>
            </a:r>
            <a:r>
              <a:rPr lang="fa-IR" sz="3300" dirty="0">
                <a:solidFill>
                  <a:schemeClr val="tx2">
                    <a:lumMod val="20000"/>
                    <a:lumOff val="80000"/>
                  </a:schemeClr>
                </a:solidFill>
                <a:cs typeface="A  Mitra_1 (MRT)" pitchFamily="2" charset="-78"/>
              </a:rPr>
              <a:t>تشخیص </a:t>
            </a:r>
            <a:r>
              <a:rPr lang="en-US" sz="3300" dirty="0">
                <a:solidFill>
                  <a:schemeClr val="tx2">
                    <a:lumMod val="20000"/>
                    <a:lumOff val="80000"/>
                  </a:schemeClr>
                </a:solidFill>
                <a:cs typeface="A  Mitra_1 (MRT)" pitchFamily="2" charset="-78"/>
              </a:rPr>
              <a:t>MTC</a:t>
            </a:r>
            <a:r>
              <a:rPr lang="fa-IR" sz="3300" dirty="0">
                <a:solidFill>
                  <a:schemeClr val="tx2">
                    <a:lumMod val="20000"/>
                    <a:lumOff val="80000"/>
                  </a:schemeClr>
                </a:solidFill>
                <a:cs typeface="A  Mitra_1 (MRT)" pitchFamily="2" charset="-78"/>
              </a:rPr>
              <a:t> چه آزمونی معتبر است؟ </a:t>
            </a:r>
            <a:endParaRPr lang="fa-IR" sz="3300" dirty="0" smtClean="0">
              <a:solidFill>
                <a:schemeClr val="tx2">
                  <a:lumMod val="20000"/>
                  <a:lumOff val="80000"/>
                </a:schemeClr>
              </a:solidFill>
              <a:cs typeface="A  Mitra_1 (MRT)" pitchFamily="2" charset="-78"/>
            </a:endParaRPr>
          </a:p>
          <a:p>
            <a:pPr lvl="0" algn="just" rtl="1">
              <a:lnSpc>
                <a:spcPct val="150000"/>
              </a:lnSpc>
            </a:pPr>
            <a:endParaRPr lang="fa-IR" sz="3300" dirty="0" smtClean="0">
              <a:solidFill>
                <a:srgbClr val="0070C0"/>
              </a:solidFill>
              <a:cs typeface="A  Mitra_1 (MRT)" pitchFamily="2" charset="-78"/>
            </a:endParaRPr>
          </a:p>
          <a:p>
            <a:pPr lvl="0" algn="just" rtl="1">
              <a:lnSpc>
                <a:spcPct val="150000"/>
              </a:lnSpc>
              <a:buFont typeface="Wingdings" pitchFamily="2" charset="2"/>
              <a:buChar char="v"/>
            </a:pPr>
            <a:r>
              <a:rPr lang="fa-IR" sz="3300" dirty="0" smtClean="0">
                <a:solidFill>
                  <a:srgbClr val="0070C0"/>
                </a:solidFill>
                <a:cs typeface="A  Mitra_1 (MRT)" pitchFamily="2" charset="-78"/>
              </a:rPr>
              <a:t>اندازه‌گیری‌های </a:t>
            </a:r>
            <a:r>
              <a:rPr lang="fa-IR" sz="3300" dirty="0">
                <a:solidFill>
                  <a:srgbClr val="0070C0"/>
                </a:solidFill>
                <a:cs typeface="A  Mitra_1 (MRT)" pitchFamily="2" charset="-78"/>
              </a:rPr>
              <a:t>جدید در مایع حاصل از </a:t>
            </a:r>
            <a:r>
              <a:rPr lang="en-US" sz="3300" dirty="0">
                <a:solidFill>
                  <a:srgbClr val="0070C0"/>
                </a:solidFill>
                <a:cs typeface="A  Mitra_1 (MRT)" pitchFamily="2" charset="-78"/>
              </a:rPr>
              <a:t>FNA</a:t>
            </a:r>
            <a:r>
              <a:rPr lang="fa-IR" sz="3300" dirty="0">
                <a:solidFill>
                  <a:srgbClr val="0070C0"/>
                </a:solidFill>
                <a:cs typeface="A  Mitra_1 (MRT)" pitchFamily="2" charset="-78"/>
              </a:rPr>
              <a:t> چقدر معتبر است و چه چیزی را مشخص می‌کند</a:t>
            </a:r>
            <a:r>
              <a:rPr lang="fa-IR" sz="3300" dirty="0" smtClean="0">
                <a:solidFill>
                  <a:srgbClr val="0070C0"/>
                </a:solidFill>
                <a:cs typeface="A  Mitra_1 (MRT)" pitchFamily="2" charset="-78"/>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4414" y="1142984"/>
            <a:ext cx="7000924" cy="4286280"/>
          </a:xfrm>
        </p:spPr>
        <p:txBody>
          <a:bodyPr>
            <a:noAutofit/>
          </a:bodyPr>
          <a:lstStyle/>
          <a:p>
            <a:pPr lvl="0" algn="r" rtl="1">
              <a:lnSpc>
                <a:spcPct val="250000"/>
              </a:lnSpc>
            </a:pPr>
            <a:r>
              <a:rPr lang="en-US" sz="4500" dirty="0" smtClean="0">
                <a:solidFill>
                  <a:srgbClr val="0070C0"/>
                </a:solidFill>
                <a:cs typeface="A  Mitra_1 (MRT)" pitchFamily="2" charset="-78"/>
              </a:rPr>
              <a:t>RET</a:t>
            </a:r>
            <a:r>
              <a:rPr lang="fa-IR" sz="4500" dirty="0" smtClean="0">
                <a:solidFill>
                  <a:srgbClr val="0070C0"/>
                </a:solidFill>
                <a:cs typeface="A  Mitra_1 (MRT)" pitchFamily="2" charset="-78"/>
              </a:rPr>
              <a:t> چیست و موارد استفاده از آن کدام است؟</a:t>
            </a:r>
            <a:endParaRPr lang="en-US" sz="4500" dirty="0" smtClean="0">
              <a:solidFill>
                <a:srgbClr val="0070C0"/>
              </a:solidFill>
              <a:cs typeface="A  Mitra_1 (MRT)" pitchFamily="2" charset="-78"/>
            </a:endParaRPr>
          </a:p>
          <a:p>
            <a:pPr algn="r" rtl="1">
              <a:lnSpc>
                <a:spcPct val="250000"/>
              </a:lnSpc>
            </a:pPr>
            <a:endParaRPr lang="en-US" sz="45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428604"/>
            <a:ext cx="8715436" cy="6143668"/>
          </a:xfrm>
        </p:spPr>
        <p:txBody>
          <a:bodyPr>
            <a:normAutofit fontScale="70000" lnSpcReduction="20000"/>
          </a:bodyPr>
          <a:lstStyle/>
          <a:p>
            <a:pPr algn="just" rtl="1">
              <a:lnSpc>
                <a:spcPct val="200000"/>
              </a:lnSpc>
            </a:pPr>
            <a:r>
              <a:rPr lang="fa-IR" sz="3600" dirty="0" smtClean="0">
                <a:solidFill>
                  <a:schemeClr val="tx1"/>
                </a:solidFill>
                <a:cs typeface="A  Mitra_1 (MRT)" pitchFamily="2" charset="-78"/>
              </a:rPr>
              <a:t>خـانم </a:t>
            </a:r>
            <a:r>
              <a:rPr lang="fa-IR" sz="3600" dirty="0">
                <a:solidFill>
                  <a:schemeClr val="tx1"/>
                </a:solidFill>
                <a:cs typeface="A  Mitra_1 (MRT)" pitchFamily="2" charset="-78"/>
              </a:rPr>
              <a:t>23 ساله‌ای به علت بزرگی </a:t>
            </a:r>
            <a:r>
              <a:rPr lang="fa-IR" sz="3600" dirty="0" smtClean="0">
                <a:solidFill>
                  <a:schemeClr val="tx1"/>
                </a:solidFill>
                <a:cs typeface="A  Mitra_1 (MRT)" pitchFamily="2" charset="-78"/>
              </a:rPr>
              <a:t>تیروئید </a:t>
            </a:r>
            <a:r>
              <a:rPr lang="fa-IR" sz="3600" dirty="0">
                <a:solidFill>
                  <a:schemeClr val="tx1"/>
                </a:solidFill>
                <a:cs typeface="A  Mitra_1 (MRT)" pitchFamily="2" charset="-78"/>
              </a:rPr>
              <a:t>در 2 سال اخیر مراجعه می‌کند. مادر ایشان مبتلا به کم‌کاری تیروئید و تحت درمان با لووتیروکسین است. در معاینه تیروئید حدود 40 گرم با قوام سفت و چرمی و بدون ندول است. </a:t>
            </a:r>
            <a:r>
              <a:rPr lang="fa-IR" sz="3600" dirty="0" smtClean="0">
                <a:solidFill>
                  <a:schemeClr val="tx1"/>
                </a:solidFill>
                <a:cs typeface="A  Mitra_1 (MRT)" pitchFamily="2" charset="-78"/>
              </a:rPr>
              <a:t>بیمار علایم </a:t>
            </a:r>
            <a:r>
              <a:rPr lang="fa-IR" sz="3600" dirty="0">
                <a:solidFill>
                  <a:schemeClr val="tx1"/>
                </a:solidFill>
                <a:cs typeface="A  Mitra_1 (MRT)" pitchFamily="2" charset="-78"/>
              </a:rPr>
              <a:t>کم‌کاری و پرکاری تیروئید را ندارد. </a:t>
            </a:r>
            <a:r>
              <a:rPr lang="en-US" sz="3600" dirty="0">
                <a:solidFill>
                  <a:schemeClr val="tx1"/>
                </a:solidFill>
                <a:cs typeface="A  Mitra_1 (MRT)" pitchFamily="2" charset="-78"/>
              </a:rPr>
              <a:t>T4= 8 µg/dl (n=4.5-12.5)</a:t>
            </a:r>
            <a:r>
              <a:rPr lang="fa-IR" sz="3600" dirty="0">
                <a:solidFill>
                  <a:schemeClr val="tx1"/>
                </a:solidFill>
                <a:cs typeface="A  Mitra_1 (MRT)" pitchFamily="2" charset="-78"/>
              </a:rPr>
              <a:t>، </a:t>
            </a:r>
            <a:r>
              <a:rPr lang="en-US" sz="3600" dirty="0">
                <a:solidFill>
                  <a:schemeClr val="tx1"/>
                </a:solidFill>
                <a:cs typeface="A  Mitra_1 (MRT)" pitchFamily="2" charset="-78"/>
              </a:rPr>
              <a:t>TSH= 8 </a:t>
            </a:r>
            <a:r>
              <a:rPr lang="en-US" sz="3600" dirty="0" err="1">
                <a:solidFill>
                  <a:schemeClr val="tx1"/>
                </a:solidFill>
                <a:cs typeface="A  Mitra_1 (MRT)" pitchFamily="2" charset="-78"/>
              </a:rPr>
              <a:t>mU</a:t>
            </a:r>
            <a:r>
              <a:rPr lang="en-US" sz="3600" dirty="0">
                <a:solidFill>
                  <a:schemeClr val="tx1"/>
                </a:solidFill>
                <a:cs typeface="A  Mitra_1 (MRT)" pitchFamily="2" charset="-78"/>
              </a:rPr>
              <a:t>/L (n= 0.4-5)</a:t>
            </a:r>
            <a:r>
              <a:rPr lang="fa-IR" sz="3600" dirty="0">
                <a:solidFill>
                  <a:schemeClr val="tx1"/>
                </a:solidFill>
                <a:cs typeface="A  Mitra_1 (MRT)" pitchFamily="2" charset="-78"/>
              </a:rPr>
              <a:t> و </a:t>
            </a:r>
            <a:r>
              <a:rPr lang="en-US" sz="3600" dirty="0">
                <a:solidFill>
                  <a:schemeClr val="tx1"/>
                </a:solidFill>
                <a:cs typeface="A  Mitra_1 (MRT)" pitchFamily="2" charset="-78"/>
              </a:rPr>
              <a:t>T3 </a:t>
            </a:r>
            <a:r>
              <a:rPr lang="en-US" sz="3600" dirty="0" err="1">
                <a:solidFill>
                  <a:schemeClr val="tx1"/>
                </a:solidFill>
                <a:cs typeface="A  Mitra_1 (MRT)" pitchFamily="2" charset="-78"/>
              </a:rPr>
              <a:t>resine</a:t>
            </a:r>
            <a:r>
              <a:rPr lang="en-US" sz="3600" dirty="0">
                <a:solidFill>
                  <a:schemeClr val="tx1"/>
                </a:solidFill>
                <a:cs typeface="A  Mitra_1 (MRT)" pitchFamily="2" charset="-78"/>
              </a:rPr>
              <a:t> uptake= (THBR)</a:t>
            </a:r>
            <a:r>
              <a:rPr lang="fa-IR" sz="3600" dirty="0">
                <a:solidFill>
                  <a:schemeClr val="tx1"/>
                </a:solidFill>
                <a:cs typeface="A  Mitra_1 (MRT)" pitchFamily="2" charset="-78"/>
              </a:rPr>
              <a:t> بالاتر از حد طبیعی است. </a:t>
            </a:r>
            <a:endParaRPr lang="fa-IR" sz="3600" dirty="0" smtClean="0">
              <a:solidFill>
                <a:schemeClr val="tx1"/>
              </a:solidFill>
              <a:cs typeface="A  Mitra_1 (MRT)" pitchFamily="2" charset="-78"/>
            </a:endParaRPr>
          </a:p>
          <a:p>
            <a:pPr algn="just" rtl="1">
              <a:lnSpc>
                <a:spcPct val="200000"/>
              </a:lnSpc>
            </a:pPr>
            <a:endParaRPr lang="fa-IR" dirty="0" smtClean="0">
              <a:solidFill>
                <a:schemeClr val="tx1"/>
              </a:solidFill>
              <a:cs typeface="A  Mitra_1 (MRT)" pitchFamily="2" charset="-78"/>
            </a:endParaRPr>
          </a:p>
          <a:p>
            <a:pPr algn="just" rtl="1">
              <a:lnSpc>
                <a:spcPct val="200000"/>
              </a:lnSpc>
              <a:buFont typeface="Arial" pitchFamily="34" charset="0"/>
              <a:buChar char="•"/>
            </a:pPr>
            <a:r>
              <a:rPr lang="fa-IR" dirty="0" smtClean="0">
                <a:solidFill>
                  <a:srgbClr val="FF0000"/>
                </a:solidFill>
                <a:cs typeface="A  Mitra_1 (MRT)" pitchFamily="2" charset="-78"/>
              </a:rPr>
              <a:t>علت طبیعی بودن </a:t>
            </a:r>
            <a:r>
              <a:rPr lang="en-US" dirty="0" smtClean="0">
                <a:solidFill>
                  <a:srgbClr val="FF0000"/>
                </a:solidFill>
                <a:cs typeface="A  Mitra_1 (MRT)" pitchFamily="2" charset="-78"/>
              </a:rPr>
              <a:t>T4</a:t>
            </a:r>
            <a:r>
              <a:rPr lang="fa-IR" dirty="0" smtClean="0">
                <a:solidFill>
                  <a:srgbClr val="FF0000"/>
                </a:solidFill>
                <a:cs typeface="A  Mitra_1 (MRT)" pitchFamily="2" charset="-78"/>
              </a:rPr>
              <a:t> و بالا بودن تست های مربوط به اتصال </a:t>
            </a:r>
            <a:r>
              <a:rPr lang="en-US" dirty="0" smtClean="0">
                <a:solidFill>
                  <a:srgbClr val="FF0000"/>
                </a:solidFill>
                <a:cs typeface="A  Mitra_1 (MRT)" pitchFamily="2" charset="-78"/>
              </a:rPr>
              <a:t>T4</a:t>
            </a:r>
            <a:r>
              <a:rPr lang="fa-IR" dirty="0" smtClean="0">
                <a:solidFill>
                  <a:srgbClr val="FF0000"/>
                </a:solidFill>
                <a:cs typeface="A  Mitra_1 (MRT)" pitchFamily="2" charset="-78"/>
              </a:rPr>
              <a:t> به پروتئین ها چیست؟</a:t>
            </a:r>
          </a:p>
          <a:p>
            <a:pPr algn="just" rtl="1">
              <a:lnSpc>
                <a:spcPct val="200000"/>
              </a:lnSpc>
              <a:buFont typeface="Arial" pitchFamily="34" charset="0"/>
              <a:buChar char="•"/>
            </a:pPr>
            <a:r>
              <a:rPr lang="fa-IR" dirty="0" smtClean="0">
                <a:solidFill>
                  <a:srgbClr val="FF0000"/>
                </a:solidFill>
                <a:cs typeface="A  Mitra_1 (MRT)" pitchFamily="2" charset="-78"/>
              </a:rPr>
              <a:t>علت افزایش </a:t>
            </a:r>
            <a:r>
              <a:rPr lang="en-US" dirty="0" smtClean="0">
                <a:solidFill>
                  <a:srgbClr val="FF0000"/>
                </a:solidFill>
                <a:cs typeface="A  Mitra_1 (MRT)" pitchFamily="2" charset="-78"/>
              </a:rPr>
              <a:t>TSH</a:t>
            </a:r>
            <a:r>
              <a:rPr lang="fa-IR" dirty="0" smtClean="0">
                <a:solidFill>
                  <a:srgbClr val="FF0000"/>
                </a:solidFill>
                <a:cs typeface="A  Mitra_1 (MRT)" pitchFamily="2" charset="-78"/>
              </a:rPr>
              <a:t> سرم چیست؟</a:t>
            </a:r>
            <a:endParaRPr lang="en-US" dirty="0">
              <a:solidFill>
                <a:srgbClr val="FF0000"/>
              </a:solidFill>
              <a:cs typeface="A  Mitra_1 (MRT)"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214313" y="928688"/>
            <a:ext cx="8715375" cy="5143500"/>
          </a:xfrm>
        </p:spPr>
        <p:txBody>
          <a:bodyPr/>
          <a:lstStyle/>
          <a:p>
            <a:pPr algn="just">
              <a:lnSpc>
                <a:spcPct val="150000"/>
              </a:lnSpc>
              <a:buFontTx/>
              <a:buNone/>
            </a:pPr>
            <a:r>
              <a:rPr lang="en-US" sz="2300" b="1" smtClean="0">
                <a:solidFill>
                  <a:schemeClr val="tx2"/>
                </a:solidFill>
              </a:rPr>
              <a:t>RET analysis of MEN has revolutionized the </a:t>
            </a:r>
            <a:r>
              <a:rPr lang="en-US" sz="2300" b="1" smtClean="0">
                <a:solidFill>
                  <a:srgbClr val="00B050"/>
                </a:solidFill>
              </a:rPr>
              <a:t>management of children of families with MEN2 </a:t>
            </a:r>
            <a:r>
              <a:rPr lang="en-US" sz="2300" b="1" smtClean="0">
                <a:solidFill>
                  <a:schemeClr val="tx2"/>
                </a:solidFill>
              </a:rPr>
              <a:t>and allowed surgical prediction and prophylaxis to take place.</a:t>
            </a:r>
          </a:p>
          <a:p>
            <a:pPr algn="just">
              <a:lnSpc>
                <a:spcPct val="150000"/>
              </a:lnSpc>
              <a:buFontTx/>
              <a:buNone/>
            </a:pPr>
            <a:r>
              <a:rPr lang="en-US" sz="2300" b="1" smtClean="0">
                <a:solidFill>
                  <a:schemeClr val="tx2"/>
                </a:solidFill>
              </a:rPr>
              <a:t>The REarranged during Transfection (RET) proto-oncogene is the major etiologic factor in inherited medullary thyroid carcinoma (MTC) and is strongly associated with several clinical conditions such as </a:t>
            </a:r>
            <a:r>
              <a:rPr lang="en-US" sz="2300" b="1" smtClean="0">
                <a:solidFill>
                  <a:srgbClr val="00B050"/>
                </a:solidFill>
              </a:rPr>
              <a:t>multiple endocrine neoplasia types 2A and 2B </a:t>
            </a:r>
            <a:r>
              <a:rPr lang="en-US" sz="2300" b="1" smtClean="0">
                <a:solidFill>
                  <a:schemeClr val="tx2"/>
                </a:solidFill>
              </a:rPr>
              <a:t>(MEN2A and MEN2B), </a:t>
            </a:r>
            <a:r>
              <a:rPr lang="en-US" sz="2300" b="1" smtClean="0">
                <a:solidFill>
                  <a:srgbClr val="00B050"/>
                </a:solidFill>
              </a:rPr>
              <a:t>familial MTC</a:t>
            </a:r>
            <a:r>
              <a:rPr lang="en-US" sz="2300" b="1" smtClean="0">
                <a:solidFill>
                  <a:schemeClr val="tx2"/>
                </a:solidFill>
              </a:rPr>
              <a:t>, </a:t>
            </a:r>
            <a:r>
              <a:rPr lang="en-US" sz="2300" b="1" smtClean="0">
                <a:solidFill>
                  <a:srgbClr val="00B050"/>
                </a:solidFill>
              </a:rPr>
              <a:t>Hirschsprung’s disease</a:t>
            </a:r>
            <a:r>
              <a:rPr lang="en-US" sz="2300" b="1" smtClean="0">
                <a:solidFill>
                  <a:schemeClr val="tx2"/>
                </a:solidFill>
              </a:rPr>
              <a:t>, </a:t>
            </a:r>
            <a:r>
              <a:rPr lang="en-US" sz="2300" b="1" smtClean="0">
                <a:solidFill>
                  <a:srgbClr val="00B050"/>
                </a:solidFill>
              </a:rPr>
              <a:t>papillary thyroid carcinoma</a:t>
            </a:r>
            <a:r>
              <a:rPr lang="en-US" sz="2300" b="1" smtClean="0">
                <a:solidFill>
                  <a:schemeClr val="tx2"/>
                </a:solidFill>
              </a:rPr>
              <a:t>. </a:t>
            </a:r>
          </a:p>
        </p:txBody>
      </p:sp>
      <p:sp>
        <p:nvSpPr>
          <p:cNvPr id="4" name="Title 1"/>
          <p:cNvSpPr txBox="1">
            <a:spLocks/>
          </p:cNvSpPr>
          <p:nvPr/>
        </p:nvSpPr>
        <p:spPr>
          <a:xfrm>
            <a:off x="142875" y="142875"/>
            <a:ext cx="8858250" cy="785813"/>
          </a:xfrm>
          <a:prstGeom prst="rect">
            <a:avLst/>
          </a:prstGeom>
        </p:spPr>
        <p:txBody>
          <a:bodyPr anchor="ctr">
            <a:normAutofit/>
          </a:bodyPr>
          <a:lstStyle/>
          <a:p>
            <a:pPr algn="ctr">
              <a:defRPr/>
            </a:pPr>
            <a:r>
              <a:rPr lang="en-US" sz="4000" b="1" dirty="0">
                <a:solidFill>
                  <a:srgbClr val="C00000"/>
                </a:solidFill>
                <a:cs typeface="Aharoni" pitchFamily="2" charset="-79"/>
              </a:rPr>
              <a:t>RET Analysis</a:t>
            </a:r>
            <a:endParaRPr lang="en-US" sz="4000" b="1" dirty="0">
              <a:solidFill>
                <a:srgbClr val="C00000"/>
              </a:solidFill>
              <a:latin typeface="+mj-lt"/>
              <a:ea typeface="+mj-ea"/>
              <a:cs typeface="Aharoni" pitchFamily="2" charset="-79"/>
            </a:endParaRPr>
          </a:p>
        </p:txBody>
      </p:sp>
      <p:sp>
        <p:nvSpPr>
          <p:cNvPr id="55300" name="TextBox 4"/>
          <p:cNvSpPr txBox="1">
            <a:spLocks noChangeArrowheads="1"/>
          </p:cNvSpPr>
          <p:nvPr/>
        </p:nvSpPr>
        <p:spPr bwMode="auto">
          <a:xfrm>
            <a:off x="571500" y="6215063"/>
            <a:ext cx="5500688" cy="338137"/>
          </a:xfrm>
          <a:prstGeom prst="rect">
            <a:avLst/>
          </a:prstGeom>
          <a:noFill/>
          <a:ln w="9525">
            <a:noFill/>
            <a:miter lim="800000"/>
            <a:headEnd/>
            <a:tailEnd/>
          </a:ln>
        </p:spPr>
        <p:txBody>
          <a:bodyPr>
            <a:spAutoFit/>
          </a:bodyPr>
          <a:lstStyle/>
          <a:p>
            <a:r>
              <a:rPr lang="en-US" sz="1600"/>
              <a:t>Moore SW. J Pediatr Surg 2007; 24: 326.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428604"/>
            <a:ext cx="8572560" cy="6072230"/>
          </a:xfrm>
        </p:spPr>
        <p:txBody>
          <a:bodyPr>
            <a:normAutofit fontScale="92500"/>
          </a:bodyPr>
          <a:lstStyle/>
          <a:p>
            <a:pPr algn="just" rtl="1">
              <a:lnSpc>
                <a:spcPct val="250000"/>
              </a:lnSpc>
            </a:pPr>
            <a:r>
              <a:rPr lang="fa-IR" sz="3500" dirty="0">
                <a:solidFill>
                  <a:schemeClr val="tx1"/>
                </a:solidFill>
                <a:cs typeface="A  Mitra_1 (MRT)" pitchFamily="2" charset="-78"/>
              </a:rPr>
              <a:t>بیمار تحت عمل جراحی تیروئیدکتومی کامل قرار می‌گیرد. گره تیروئید به اندازه </a:t>
            </a:r>
            <a:r>
              <a:rPr lang="fa-IR" sz="3500" dirty="0" smtClean="0">
                <a:solidFill>
                  <a:schemeClr val="tx1"/>
                </a:solidFill>
                <a:cs typeface="A  Mitra_1 (MRT)" pitchFamily="2" charset="-78"/>
              </a:rPr>
              <a:t>1/7 </a:t>
            </a:r>
            <a:r>
              <a:rPr lang="fa-IR" sz="3500" dirty="0">
                <a:solidFill>
                  <a:schemeClr val="tx1"/>
                </a:solidFill>
                <a:cs typeface="A  Mitra_1 (MRT)" pitchFamily="2" charset="-78"/>
              </a:rPr>
              <a:t>سانتیمتر در لب راست، در پاتولوژی </a:t>
            </a:r>
            <a:r>
              <a:rPr lang="en-US" sz="3500" dirty="0">
                <a:solidFill>
                  <a:schemeClr val="tx1"/>
                </a:solidFill>
                <a:cs typeface="A  Mitra_1 (MRT)" pitchFamily="2" charset="-78"/>
              </a:rPr>
              <a:t>PTC</a:t>
            </a:r>
            <a:r>
              <a:rPr lang="fa-IR" sz="3500" dirty="0">
                <a:solidFill>
                  <a:schemeClr val="tx1"/>
                </a:solidFill>
                <a:cs typeface="A  Mitra_1 (MRT)" pitchFamily="2" charset="-78"/>
              </a:rPr>
              <a:t> بدون تهاجم به عروق خونی و نسج مجاور است و سه غدد لنفاوی که برداشته شده از نظر تومور منفی </a:t>
            </a:r>
            <a:r>
              <a:rPr lang="fa-IR" sz="3500" dirty="0" smtClean="0">
                <a:solidFill>
                  <a:schemeClr val="tx1"/>
                </a:solidFill>
                <a:cs typeface="A  Mitra_1 (MRT)" pitchFamily="2" charset="-78"/>
              </a:rPr>
              <a:t>است.</a:t>
            </a:r>
            <a:endParaRPr lang="en-US" sz="3500" dirty="0">
              <a:solidFill>
                <a:schemeClr val="tx1"/>
              </a:solidFill>
              <a:cs typeface="A  Mitra_1 (MRT)"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285728"/>
            <a:ext cx="8572560" cy="6215106"/>
          </a:xfrm>
        </p:spPr>
        <p:txBody>
          <a:bodyPr>
            <a:normAutofit/>
          </a:bodyPr>
          <a:lstStyle/>
          <a:p>
            <a:pPr algn="just" rtl="1">
              <a:lnSpc>
                <a:spcPct val="250000"/>
              </a:lnSpc>
            </a:pPr>
            <a:r>
              <a:rPr lang="fa-IR" sz="3500" dirty="0">
                <a:solidFill>
                  <a:schemeClr val="tx1"/>
                </a:solidFill>
                <a:cs typeface="A  Mitra_1 (MRT)" pitchFamily="2" charset="-78"/>
              </a:rPr>
              <a:t>اقدامات بعدی در مورد این بیمار چگونه است؟ آیا نیاز به مصرف ید رادیواکتیو دارد؟ اگر بله چه مقدار؟ آیا نیاز به جراحی مجدد است؟ آیا نیاز به رادیوتراپی است؟ </a:t>
            </a:r>
            <a:r>
              <a:rPr lang="en-US" sz="3500" dirty="0">
                <a:solidFill>
                  <a:schemeClr val="tx1"/>
                </a:solidFill>
                <a:cs typeface="A  Mitra_1 (MRT)" pitchFamily="2" charset="-78"/>
              </a:rPr>
              <a:t>Tumor marker</a:t>
            </a:r>
            <a:r>
              <a:rPr lang="fa-IR" sz="3500" dirty="0">
                <a:solidFill>
                  <a:schemeClr val="tx1"/>
                </a:solidFill>
                <a:cs typeface="A  Mitra_1 (MRT)" pitchFamily="2" charset="-78"/>
              </a:rPr>
              <a:t> برای پیگیری بیمار کدام است</a:t>
            </a:r>
            <a:r>
              <a:rPr lang="fa-IR" sz="3500" dirty="0" smtClean="0">
                <a:solidFill>
                  <a:schemeClr val="tx1"/>
                </a:solidFill>
                <a:cs typeface="A  Mitra_1 (MRT)" pitchFamily="2" charset="-78"/>
              </a:rPr>
              <a:t>؟</a:t>
            </a:r>
            <a:endParaRPr lang="en-US" sz="3500" dirty="0">
              <a:solidFill>
                <a:schemeClr val="tx1"/>
              </a:solidFill>
              <a:cs typeface="A  Mitra_1 (MRT)"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fontScale="90000"/>
          </a:bodyPr>
          <a:lstStyle/>
          <a:p>
            <a:r>
              <a:rPr lang="en-US" sz="3500" b="1" smtClean="0">
                <a:solidFill>
                  <a:srgbClr val="C00000"/>
                </a:solidFill>
              </a:rPr>
              <a:t>Features of papillary and follicular </a:t>
            </a:r>
            <a:br>
              <a:rPr lang="en-US" sz="3500" b="1" smtClean="0">
                <a:solidFill>
                  <a:srgbClr val="C00000"/>
                </a:solidFill>
              </a:rPr>
            </a:br>
            <a:r>
              <a:rPr lang="en-US" sz="3500" b="1" smtClean="0">
                <a:solidFill>
                  <a:srgbClr val="C00000"/>
                </a:solidFill>
              </a:rPr>
              <a:t>thyroid cancer</a:t>
            </a:r>
          </a:p>
        </p:txBody>
      </p:sp>
      <p:pic>
        <p:nvPicPr>
          <p:cNvPr id="44035" name="Picture 2"/>
          <p:cNvPicPr>
            <a:picLocks noGrp="1" noChangeAspect="1" noChangeArrowheads="1"/>
          </p:cNvPicPr>
          <p:nvPr>
            <p:ph idx="1"/>
          </p:nvPr>
        </p:nvPicPr>
        <p:blipFill>
          <a:blip r:embed="rId2" cstate="print"/>
          <a:srcRect/>
          <a:stretch>
            <a:fillRect/>
          </a:stretch>
        </p:blipFill>
        <p:spPr>
          <a:xfrm>
            <a:off x="857250" y="1928813"/>
            <a:ext cx="7572375" cy="4143375"/>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p:cNvSpPr>
            <a:spLocks noGrp="1" noChangeArrowheads="1"/>
          </p:cNvSpPr>
          <p:nvPr>
            <p:ph type="title" idx="4294967295"/>
          </p:nvPr>
        </p:nvSpPr>
        <p:spPr>
          <a:xfrm>
            <a:off x="94599" y="-130052"/>
            <a:ext cx="8770938" cy="1143000"/>
          </a:xfrm>
        </p:spPr>
        <p:txBody>
          <a:bodyPr/>
          <a:lstStyle/>
          <a:p>
            <a:r>
              <a:rPr lang="en-US" sz="2400" b="1" dirty="0" smtClean="0">
                <a:solidFill>
                  <a:srgbClr val="FF0000"/>
                </a:solidFill>
                <a:effectLst/>
                <a:latin typeface="Comic Sans MS" pitchFamily="66" charset="0"/>
              </a:rPr>
              <a:t>Changing Paradigms in the Management of Thyroid Cancer</a:t>
            </a:r>
            <a:endParaRPr lang="en-US" sz="2400" b="1" dirty="0">
              <a:solidFill>
                <a:srgbClr val="FF0000"/>
              </a:solidFill>
              <a:effectLst/>
              <a:latin typeface="Comic Sans MS" pitchFamily="66" charset="0"/>
            </a:endParaRPr>
          </a:p>
        </p:txBody>
      </p:sp>
      <p:sp>
        <p:nvSpPr>
          <p:cNvPr id="10" name="Rectangle 9"/>
          <p:cNvSpPr/>
          <p:nvPr/>
        </p:nvSpPr>
        <p:spPr>
          <a:xfrm>
            <a:off x="2607402" y="4164341"/>
            <a:ext cx="3819098" cy="1631216"/>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Increased Emphasis</a:t>
            </a:r>
          </a:p>
          <a:p>
            <a:pPr algn="ctr"/>
            <a:r>
              <a:rPr lang="en-US" sz="2000" b="1" dirty="0" smtClean="0">
                <a:solidFill>
                  <a:schemeClr val="tx2"/>
                </a:solidFill>
                <a:latin typeface="Comic Sans MS" pitchFamily="66" charset="0"/>
              </a:rPr>
              <a:t>Risk of death</a:t>
            </a:r>
          </a:p>
          <a:p>
            <a:pPr algn="ctr"/>
            <a:r>
              <a:rPr lang="en-US" sz="2000" b="1" dirty="0" smtClean="0">
                <a:solidFill>
                  <a:schemeClr val="tx2"/>
                </a:solidFill>
                <a:latin typeface="Comic Sans MS" pitchFamily="66" charset="0"/>
              </a:rPr>
              <a:t>Risk of recurrence</a:t>
            </a:r>
          </a:p>
          <a:p>
            <a:pPr algn="ctr"/>
            <a:r>
              <a:rPr lang="en-US" sz="2000" b="1" dirty="0" smtClean="0">
                <a:solidFill>
                  <a:schemeClr val="tx2"/>
                </a:solidFill>
                <a:latin typeface="Comic Sans MS" pitchFamily="66" charset="0"/>
              </a:rPr>
              <a:t>Risk of persistent disease</a:t>
            </a:r>
          </a:p>
          <a:p>
            <a:pPr algn="ctr"/>
            <a:r>
              <a:rPr lang="en-US" sz="2000" b="1" dirty="0" smtClean="0">
                <a:solidFill>
                  <a:schemeClr val="tx2"/>
                </a:solidFill>
                <a:latin typeface="Comic Sans MS" pitchFamily="66" charset="0"/>
              </a:rPr>
              <a:t>Risk of failing initial therapy</a:t>
            </a:r>
            <a:endParaRPr lang="en-US" sz="2000" b="1" dirty="0">
              <a:solidFill>
                <a:schemeClr val="tx2"/>
              </a:solidFill>
              <a:latin typeface="Comic Sans MS" pitchFamily="66" charset="0"/>
            </a:endParaRPr>
          </a:p>
        </p:txBody>
      </p:sp>
      <p:grpSp>
        <p:nvGrpSpPr>
          <p:cNvPr id="2" name="Group 13"/>
          <p:cNvGrpSpPr/>
          <p:nvPr/>
        </p:nvGrpSpPr>
        <p:grpSpPr>
          <a:xfrm>
            <a:off x="491320" y="1994848"/>
            <a:ext cx="8163637" cy="1653964"/>
            <a:chOff x="491320" y="1994848"/>
            <a:chExt cx="8163637" cy="1653964"/>
          </a:xfrm>
        </p:grpSpPr>
        <p:sp>
          <p:nvSpPr>
            <p:cNvPr id="8" name="Rectangle 7"/>
            <p:cNvSpPr/>
            <p:nvPr/>
          </p:nvSpPr>
          <p:spPr>
            <a:xfrm>
              <a:off x="491320" y="2017596"/>
              <a:ext cx="3807725" cy="1631216"/>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“Traditional Paradigm”</a:t>
              </a:r>
            </a:p>
            <a:p>
              <a:pPr algn="ctr"/>
              <a:r>
                <a:rPr lang="en-US" sz="2000" b="1" dirty="0" smtClean="0">
                  <a:solidFill>
                    <a:schemeClr val="tx2"/>
                  </a:solidFill>
                  <a:latin typeface="Comic Sans MS" pitchFamily="66" charset="0"/>
                </a:rPr>
                <a:t>One Size Fits All </a:t>
              </a:r>
            </a:p>
            <a:p>
              <a:pPr algn="ctr"/>
              <a:r>
                <a:rPr lang="en-US" sz="2000" b="1" dirty="0" smtClean="0">
                  <a:solidFill>
                    <a:schemeClr val="tx2"/>
                  </a:solidFill>
                  <a:latin typeface="Comic Sans MS" pitchFamily="66" charset="0"/>
                </a:rPr>
                <a:t>Total thyroidectomy</a:t>
              </a:r>
            </a:p>
            <a:p>
              <a:pPr algn="ctr"/>
              <a:r>
                <a:rPr lang="en-US" sz="2000" b="1" dirty="0" smtClean="0">
                  <a:solidFill>
                    <a:schemeClr val="tx2"/>
                  </a:solidFill>
                  <a:latin typeface="Comic Sans MS" pitchFamily="66" charset="0"/>
                </a:rPr>
                <a:t>RAI remnant ablation</a:t>
              </a:r>
            </a:p>
            <a:p>
              <a:pPr algn="ctr"/>
              <a:r>
                <a:rPr lang="en-US" sz="2000" b="1" dirty="0" smtClean="0">
                  <a:solidFill>
                    <a:schemeClr val="tx2"/>
                  </a:solidFill>
                  <a:latin typeface="Comic Sans MS" pitchFamily="66" charset="0"/>
                </a:rPr>
                <a:t>All with same follow up</a:t>
              </a:r>
              <a:endParaRPr lang="en-US" sz="2000" b="1" dirty="0">
                <a:solidFill>
                  <a:schemeClr val="tx2"/>
                </a:solidFill>
                <a:latin typeface="Comic Sans MS" pitchFamily="66" charset="0"/>
              </a:endParaRPr>
            </a:p>
          </p:txBody>
        </p:sp>
        <p:sp>
          <p:nvSpPr>
            <p:cNvPr id="11" name="Rectangle 10"/>
            <p:cNvSpPr/>
            <p:nvPr/>
          </p:nvSpPr>
          <p:spPr>
            <a:xfrm>
              <a:off x="4835859" y="1994848"/>
              <a:ext cx="3819098" cy="1631216"/>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“Risk Adapted Paradigm”</a:t>
              </a:r>
            </a:p>
            <a:p>
              <a:pPr algn="ctr"/>
              <a:r>
                <a:rPr lang="en-US" sz="2000" b="1" dirty="0" smtClean="0">
                  <a:solidFill>
                    <a:schemeClr val="tx2"/>
                  </a:solidFill>
                  <a:latin typeface="Comic Sans MS" pitchFamily="66" charset="0"/>
                </a:rPr>
                <a:t>Management recommendations based individualized risk assessment</a:t>
              </a:r>
              <a:endParaRPr lang="en-US" sz="2000" b="1" dirty="0">
                <a:solidFill>
                  <a:schemeClr val="tx2"/>
                </a:solidFill>
                <a:latin typeface="Comic Sans MS" pitchFamily="66" charset="0"/>
              </a:endParaRPr>
            </a:p>
          </p:txBody>
        </p:sp>
        <p:sp>
          <p:nvSpPr>
            <p:cNvPr id="12" name="Right Arrow 11"/>
            <p:cNvSpPr/>
            <p:nvPr/>
          </p:nvSpPr>
          <p:spPr bwMode="auto">
            <a:xfrm>
              <a:off x="4503761" y="2634018"/>
              <a:ext cx="286603" cy="395785"/>
            </a:xfrm>
            <a:prstGeom prst="rightArrow">
              <a:avLst/>
            </a:prstGeom>
            <a:solidFill>
              <a:srgbClr val="FF0000"/>
            </a:solidFill>
            <a:ln w="12700" cap="flat" cmpd="sng" algn="ctr">
              <a:noFill/>
              <a:prstDash val="solid"/>
              <a:round/>
              <a:headEnd type="none" w="med" len="med"/>
              <a:tailEnd type="none" w="lg" len="lg"/>
            </a:ln>
            <a:effectLst>
              <a:glow rad="101600">
                <a:schemeClr val="accent1">
                  <a:satMod val="175000"/>
                  <a:alpha val="40000"/>
                </a:schemeClr>
              </a:glow>
            </a:effectLst>
            <a:scene3d>
              <a:camera prst="orthographicFront"/>
              <a:lightRig rig="threePt" dir="t"/>
            </a:scene3d>
            <a:sp3d>
              <a:bevelT/>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rgbClr val="FFFF00"/>
                </a:solidFill>
                <a:effectLst>
                  <a:outerShdw blurRad="38100" dist="38100" dir="2700000" algn="tl">
                    <a:srgbClr val="000000">
                      <a:alpha val="43137"/>
                    </a:srgbClr>
                  </a:outerShdw>
                </a:effectLst>
                <a:latin typeface="Tahoma"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08" y="1857364"/>
            <a:ext cx="4057521" cy="769441"/>
          </a:xfrm>
          <a:prstGeom prst="rect">
            <a:avLst/>
          </a:prstGeom>
          <a:solidFill>
            <a:schemeClr val="bg2">
              <a:lumMod val="50000"/>
            </a:schemeClr>
          </a:solidFill>
          <a:scene3d>
            <a:camera prst="orthographicFront"/>
            <a:lightRig rig="threePt" dir="t"/>
          </a:scene3d>
          <a:sp3d>
            <a:bevelT/>
          </a:sp3d>
        </p:spPr>
        <p:txBody>
          <a:bodyPr wrap="none" rtlCol="0">
            <a:spAutoFit/>
          </a:bodyPr>
          <a:lstStyle/>
          <a:p>
            <a:pPr algn="ctr"/>
            <a:r>
              <a:rPr lang="en-US" sz="2400" b="1" dirty="0" smtClean="0">
                <a:latin typeface="Comic Sans MS" pitchFamily="66" charset="0"/>
              </a:rPr>
              <a:t>Systemic Therapies</a:t>
            </a:r>
          </a:p>
          <a:p>
            <a:pPr algn="ctr"/>
            <a:r>
              <a:rPr lang="en-US" sz="2000" b="1" i="1" dirty="0" smtClean="0">
                <a:solidFill>
                  <a:schemeClr val="tx1"/>
                </a:solidFill>
                <a:latin typeface="Comic Sans MS" pitchFamily="66" charset="0"/>
              </a:rPr>
              <a:t>Chemotherapy/Novel Therapies</a:t>
            </a:r>
          </a:p>
        </p:txBody>
      </p:sp>
      <p:sp>
        <p:nvSpPr>
          <p:cNvPr id="4" name="Title 3"/>
          <p:cNvSpPr txBox="1">
            <a:spLocks noGrp="1"/>
          </p:cNvSpPr>
          <p:nvPr>
            <p:ph type="title"/>
          </p:nvPr>
        </p:nvSpPr>
        <p:spPr>
          <a:xfrm>
            <a:off x="443552" y="47624"/>
            <a:ext cx="8229600" cy="954107"/>
          </a:xfrm>
          <a:prstGeom prst="rect">
            <a:avLst/>
          </a:prstGeom>
          <a:noFill/>
        </p:spPr>
        <p:txBody>
          <a:bodyPr wrap="square" rtlCol="0">
            <a:spAutoFit/>
          </a:bodyPr>
          <a:lstStyle/>
          <a:p>
            <a:pPr algn="ctr"/>
            <a:r>
              <a:rPr lang="en-US" sz="2800" b="1" dirty="0" smtClean="0">
                <a:solidFill>
                  <a:srgbClr val="FF0000"/>
                </a:solidFill>
                <a:effectLst>
                  <a:outerShdw blurRad="38100" dist="38100" dir="2700000" algn="tl">
                    <a:srgbClr val="000000">
                      <a:alpha val="43137"/>
                    </a:srgbClr>
                  </a:outerShdw>
                </a:effectLst>
                <a:latin typeface="Comic Sans MS" pitchFamily="66" charset="0"/>
              </a:rPr>
              <a:t>Targeted Therapies</a:t>
            </a:r>
            <a:br>
              <a:rPr lang="en-US" sz="2800" b="1" dirty="0" smtClean="0">
                <a:solidFill>
                  <a:srgbClr val="FF0000"/>
                </a:solidFill>
                <a:effectLst>
                  <a:outerShdw blurRad="38100" dist="38100" dir="2700000" algn="tl">
                    <a:srgbClr val="000000">
                      <a:alpha val="43137"/>
                    </a:srgbClr>
                  </a:outerShdw>
                </a:effectLst>
                <a:latin typeface="Comic Sans MS" pitchFamily="66" charset="0"/>
              </a:rPr>
            </a:br>
            <a:r>
              <a:rPr lang="en-US" sz="2800" b="1" dirty="0" smtClean="0">
                <a:solidFill>
                  <a:srgbClr val="FF0000"/>
                </a:solidFill>
                <a:effectLst>
                  <a:outerShdw blurRad="38100" dist="38100" dir="2700000" algn="tl">
                    <a:srgbClr val="000000">
                      <a:alpha val="43137"/>
                    </a:srgbClr>
                  </a:outerShdw>
                </a:effectLst>
                <a:latin typeface="Comic Sans MS" pitchFamily="66" charset="0"/>
              </a:rPr>
              <a:t>What are our options?</a:t>
            </a:r>
          </a:p>
        </p:txBody>
      </p:sp>
      <p:sp>
        <p:nvSpPr>
          <p:cNvPr id="5" name="TextBox 4"/>
          <p:cNvSpPr txBox="1"/>
          <p:nvPr/>
        </p:nvSpPr>
        <p:spPr>
          <a:xfrm>
            <a:off x="785786" y="3857628"/>
            <a:ext cx="1358065" cy="461665"/>
          </a:xfrm>
          <a:prstGeom prst="rect">
            <a:avLst/>
          </a:prstGeom>
          <a:solidFill>
            <a:schemeClr val="bg2">
              <a:lumMod val="50000"/>
            </a:schemeClr>
          </a:solidFill>
          <a:scene3d>
            <a:camera prst="orthographicFront"/>
            <a:lightRig rig="threePt" dir="t"/>
          </a:scene3d>
          <a:sp3d>
            <a:bevelT/>
          </a:sp3d>
        </p:spPr>
        <p:txBody>
          <a:bodyPr wrap="none" rtlCol="0">
            <a:spAutoFit/>
          </a:bodyPr>
          <a:lstStyle/>
          <a:p>
            <a:pPr algn="ctr"/>
            <a:r>
              <a:rPr lang="en-US" sz="2400" b="1" dirty="0" smtClean="0">
                <a:latin typeface="Comic Sans MS" pitchFamily="66" charset="0"/>
              </a:rPr>
              <a:t>Surgery</a:t>
            </a:r>
            <a:endParaRPr lang="en-US" sz="2400" b="1" dirty="0">
              <a:solidFill>
                <a:srgbClr val="FFFFFF"/>
              </a:solidFill>
              <a:latin typeface="Comic Sans MS" pitchFamily="66" charset="0"/>
            </a:endParaRPr>
          </a:p>
        </p:txBody>
      </p:sp>
      <p:sp>
        <p:nvSpPr>
          <p:cNvPr id="6" name="TextBox 5"/>
          <p:cNvSpPr txBox="1"/>
          <p:nvPr/>
        </p:nvSpPr>
        <p:spPr>
          <a:xfrm>
            <a:off x="2428860" y="3857628"/>
            <a:ext cx="3844322" cy="461665"/>
          </a:xfrm>
          <a:prstGeom prst="rect">
            <a:avLst/>
          </a:prstGeom>
          <a:solidFill>
            <a:schemeClr val="bg2">
              <a:lumMod val="50000"/>
            </a:schemeClr>
          </a:solidFill>
          <a:scene3d>
            <a:camera prst="orthographicFront"/>
            <a:lightRig rig="threePt" dir="t"/>
          </a:scene3d>
          <a:sp3d>
            <a:bevelT/>
          </a:sp3d>
        </p:spPr>
        <p:txBody>
          <a:bodyPr wrap="none" rtlCol="0">
            <a:spAutoFit/>
          </a:bodyPr>
          <a:lstStyle/>
          <a:p>
            <a:pPr algn="ctr"/>
            <a:r>
              <a:rPr lang="en-US" sz="2400" b="1" dirty="0" smtClean="0">
                <a:latin typeface="Comic Sans MS" pitchFamily="66" charset="0"/>
              </a:rPr>
              <a:t>External Beam Radiation</a:t>
            </a:r>
            <a:endParaRPr lang="en-US" sz="2400" b="1" dirty="0">
              <a:solidFill>
                <a:srgbClr val="FFFFFF"/>
              </a:solidFill>
              <a:latin typeface="Comic Sans MS" pitchFamily="66" charset="0"/>
            </a:endParaRPr>
          </a:p>
        </p:txBody>
      </p:sp>
      <p:sp>
        <p:nvSpPr>
          <p:cNvPr id="7" name="TextBox 6"/>
          <p:cNvSpPr txBox="1"/>
          <p:nvPr/>
        </p:nvSpPr>
        <p:spPr>
          <a:xfrm>
            <a:off x="6623957" y="3824591"/>
            <a:ext cx="2023311" cy="461665"/>
          </a:xfrm>
          <a:prstGeom prst="rect">
            <a:avLst/>
          </a:prstGeom>
          <a:solidFill>
            <a:schemeClr val="bg2">
              <a:lumMod val="50000"/>
            </a:schemeClr>
          </a:solidFill>
          <a:scene3d>
            <a:camera prst="orthographicFront"/>
            <a:lightRig rig="threePt" dir="t"/>
          </a:scene3d>
          <a:sp3d>
            <a:bevelT/>
          </a:sp3d>
        </p:spPr>
        <p:txBody>
          <a:bodyPr wrap="none" rtlCol="0">
            <a:spAutoFit/>
          </a:bodyPr>
          <a:lstStyle/>
          <a:p>
            <a:pPr algn="ctr"/>
            <a:r>
              <a:rPr lang="en-US" sz="2400" b="1" dirty="0" err="1" smtClean="0">
                <a:latin typeface="Comic Sans MS" pitchFamily="66" charset="0"/>
              </a:rPr>
              <a:t>Embolization</a:t>
            </a:r>
            <a:endParaRPr lang="en-US" sz="2400" b="1" dirty="0">
              <a:solidFill>
                <a:srgbClr val="FFFFFF"/>
              </a:solidFill>
              <a:latin typeface="Comic Sans MS" pitchFamily="66" charset="0"/>
            </a:endParaRPr>
          </a:p>
        </p:txBody>
      </p:sp>
      <p:sp>
        <p:nvSpPr>
          <p:cNvPr id="8" name="TextBox 7"/>
          <p:cNvSpPr txBox="1"/>
          <p:nvPr/>
        </p:nvSpPr>
        <p:spPr>
          <a:xfrm>
            <a:off x="2857488" y="3071810"/>
            <a:ext cx="2929007" cy="461665"/>
          </a:xfrm>
          <a:prstGeom prst="rect">
            <a:avLst/>
          </a:prstGeom>
          <a:solidFill>
            <a:schemeClr val="bg2">
              <a:lumMod val="50000"/>
            </a:schemeClr>
          </a:solidFill>
          <a:scene3d>
            <a:camera prst="orthographicFront"/>
            <a:lightRig rig="threePt" dir="t"/>
          </a:scene3d>
          <a:sp3d>
            <a:bevelT/>
          </a:sp3d>
        </p:spPr>
        <p:txBody>
          <a:bodyPr wrap="none" rtlCol="0">
            <a:spAutoFit/>
          </a:bodyPr>
          <a:lstStyle/>
          <a:p>
            <a:pPr algn="ctr"/>
            <a:r>
              <a:rPr lang="en-US" sz="2400" b="1" dirty="0" smtClean="0">
                <a:latin typeface="Comic Sans MS" pitchFamily="66" charset="0"/>
              </a:rPr>
              <a:t>Radioactive Iodine</a:t>
            </a:r>
            <a:endParaRPr lang="en-US" sz="2400" b="1" dirty="0">
              <a:solidFill>
                <a:srgbClr val="FFFFFF"/>
              </a:solidFill>
              <a:latin typeface="Comic Sans MS" pitchFamily="66" charset="0"/>
            </a:endParaRPr>
          </a:p>
        </p:txBody>
      </p:sp>
      <p:sp>
        <p:nvSpPr>
          <p:cNvPr id="9" name="TextBox 8"/>
          <p:cNvSpPr txBox="1"/>
          <p:nvPr/>
        </p:nvSpPr>
        <p:spPr>
          <a:xfrm>
            <a:off x="805218" y="5086191"/>
            <a:ext cx="7779223" cy="1200329"/>
          </a:xfrm>
          <a:prstGeom prst="rect">
            <a:avLst/>
          </a:prstGeom>
          <a:solidFill>
            <a:schemeClr val="bg2">
              <a:lumMod val="50000"/>
            </a:schemeClr>
          </a:solidFill>
          <a:scene3d>
            <a:camera prst="orthographicFront"/>
            <a:lightRig rig="threePt" dir="t"/>
          </a:scene3d>
          <a:sp3d>
            <a:bevelT/>
          </a:sp3d>
        </p:spPr>
        <p:txBody>
          <a:bodyPr wrap="square" rtlCol="0">
            <a:spAutoFit/>
          </a:bodyPr>
          <a:lstStyle/>
          <a:p>
            <a:pPr algn="ctr"/>
            <a:r>
              <a:rPr lang="en-US" sz="2400" b="1" dirty="0" smtClean="0">
                <a:solidFill>
                  <a:srgbClr val="FFC000"/>
                </a:solidFill>
                <a:latin typeface="Comic Sans MS" pitchFamily="66" charset="0"/>
              </a:rPr>
              <a:t>Often, multiple “targeted therapies” are used over the life time of a patient with advanced thyroid cancer</a:t>
            </a:r>
            <a:endParaRPr lang="en-US" sz="2400" b="1" dirty="0">
              <a:solidFill>
                <a:srgbClr val="FFC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500"/>
                                        <p:tgtEl>
                                          <p:spTgt spid="5"/>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dissolv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74638"/>
            <a:ext cx="8229600" cy="1868487"/>
          </a:xfrm>
        </p:spPr>
        <p:txBody>
          <a:bodyPr/>
          <a:lstStyle/>
          <a:p>
            <a:r>
              <a:rPr lang="en-US" sz="2200" b="1" smtClean="0">
                <a:solidFill>
                  <a:srgbClr val="C00000"/>
                </a:solidFill>
              </a:rPr>
              <a:t>Risk stratification for the likelihood of clinically evident thyroid cancer recurrence following complete resection of primary tumor in patients with no evidence of distant metastases at initial evaluation</a:t>
            </a:r>
          </a:p>
        </p:txBody>
      </p:sp>
      <p:pic>
        <p:nvPicPr>
          <p:cNvPr id="46083" name="Picture 2"/>
          <p:cNvPicPr>
            <a:picLocks noGrp="1" noChangeAspect="1" noChangeArrowheads="1"/>
          </p:cNvPicPr>
          <p:nvPr>
            <p:ph idx="1"/>
          </p:nvPr>
        </p:nvPicPr>
        <p:blipFill>
          <a:blip r:embed="rId2" cstate="print"/>
          <a:srcRect/>
          <a:stretch>
            <a:fillRect/>
          </a:stretch>
        </p:blipFill>
        <p:spPr>
          <a:xfrm>
            <a:off x="1214438" y="2357438"/>
            <a:ext cx="6643687" cy="3929062"/>
          </a:xfr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43167" y="5497027"/>
            <a:ext cx="1938090" cy="584775"/>
          </a:xfrm>
          <a:prstGeom prst="rect">
            <a:avLst/>
          </a:prstGeom>
          <a:noFill/>
          <a:ln>
            <a:noFill/>
          </a:ln>
        </p:spPr>
        <p:txBody>
          <a:bodyPr wrap="square" rtlCol="0">
            <a:spAutoFit/>
          </a:bodyPr>
          <a:lstStyle/>
          <a:p>
            <a:pPr algn="ctr" fontAlgn="auto">
              <a:spcBef>
                <a:spcPts val="0"/>
              </a:spcBef>
              <a:spcAft>
                <a:spcPts val="0"/>
              </a:spcAft>
            </a:pPr>
            <a:r>
              <a:rPr lang="en-US" sz="1600" b="1" dirty="0" smtClean="0">
                <a:solidFill>
                  <a:prstClr val="black"/>
                </a:solidFill>
                <a:latin typeface="Times New Roman" pitchFamily="18" charset="0"/>
                <a:cs typeface="Times New Roman" pitchFamily="18" charset="0"/>
              </a:rPr>
              <a:t>Low Risk</a:t>
            </a:r>
          </a:p>
          <a:p>
            <a:pPr algn="ctr" fontAlgn="auto">
              <a:spcBef>
                <a:spcPts val="0"/>
              </a:spcBef>
              <a:spcAft>
                <a:spcPts val="0"/>
              </a:spcAft>
            </a:pPr>
            <a:r>
              <a:rPr lang="en-US" sz="1600" b="1" i="1" dirty="0" err="1" smtClean="0">
                <a:solidFill>
                  <a:prstClr val="black"/>
                </a:solidFill>
                <a:latin typeface="Times New Roman" pitchFamily="18" charset="0"/>
                <a:cs typeface="Times New Roman" pitchFamily="18" charset="0"/>
              </a:rPr>
              <a:t>Intrathyroidal</a:t>
            </a:r>
            <a:r>
              <a:rPr lang="en-US" sz="1600" b="1" i="1" dirty="0" smtClean="0">
                <a:solidFill>
                  <a:prstClr val="black"/>
                </a:solidFill>
                <a:latin typeface="Times New Roman" pitchFamily="18" charset="0"/>
                <a:cs typeface="Times New Roman" pitchFamily="18" charset="0"/>
              </a:rPr>
              <a:t> DTC</a:t>
            </a:r>
            <a:endParaRPr lang="en-US" sz="1600" b="1" i="1" dirty="0">
              <a:solidFill>
                <a:prstClr val="black"/>
              </a:solidFill>
              <a:latin typeface="Times New Roman" pitchFamily="18" charset="0"/>
              <a:cs typeface="Times New Roman" pitchFamily="18" charset="0"/>
            </a:endParaRPr>
          </a:p>
        </p:txBody>
      </p:sp>
      <p:sp>
        <p:nvSpPr>
          <p:cNvPr id="9" name="TextBox 8"/>
          <p:cNvSpPr txBox="1"/>
          <p:nvPr/>
        </p:nvSpPr>
        <p:spPr>
          <a:xfrm>
            <a:off x="643468" y="3276602"/>
            <a:ext cx="3337484" cy="1323439"/>
          </a:xfrm>
          <a:prstGeom prst="rect">
            <a:avLst/>
          </a:prstGeom>
          <a:noFill/>
          <a:ln>
            <a:noFill/>
          </a:ln>
        </p:spPr>
        <p:txBody>
          <a:bodyPr wrap="square" rtlCol="0">
            <a:spAutoFit/>
          </a:bodyPr>
          <a:lstStyle/>
          <a:p>
            <a:pPr algn="ctr" fontAlgn="auto">
              <a:spcBef>
                <a:spcPts val="0"/>
              </a:spcBef>
              <a:spcAft>
                <a:spcPts val="0"/>
              </a:spcAft>
            </a:pPr>
            <a:r>
              <a:rPr lang="en-US" sz="1600" b="1" dirty="0" smtClean="0">
                <a:solidFill>
                  <a:prstClr val="black"/>
                </a:solidFill>
                <a:latin typeface="Times New Roman" pitchFamily="18" charset="0"/>
                <a:cs typeface="Times New Roman" pitchFamily="18" charset="0"/>
              </a:rPr>
              <a:t>Intermediate Risk</a:t>
            </a:r>
          </a:p>
          <a:p>
            <a:pPr algn="ctr" fontAlgn="auto">
              <a:spcBef>
                <a:spcPts val="0"/>
              </a:spcBef>
              <a:spcAft>
                <a:spcPts val="0"/>
              </a:spcAft>
            </a:pPr>
            <a:r>
              <a:rPr lang="en-US" sz="1600" b="1" i="1" dirty="0" smtClean="0">
                <a:solidFill>
                  <a:prstClr val="black"/>
                </a:solidFill>
                <a:latin typeface="Times New Roman" pitchFamily="18" charset="0"/>
                <a:cs typeface="Times New Roman" pitchFamily="18" charset="0"/>
              </a:rPr>
              <a:t>N1 disease, </a:t>
            </a:r>
          </a:p>
          <a:p>
            <a:pPr algn="ctr" fontAlgn="auto">
              <a:spcBef>
                <a:spcPts val="0"/>
              </a:spcBef>
              <a:spcAft>
                <a:spcPts val="0"/>
              </a:spcAft>
            </a:pPr>
            <a:r>
              <a:rPr lang="en-US" sz="1600" b="1" i="1" dirty="0" smtClean="0">
                <a:solidFill>
                  <a:prstClr val="black"/>
                </a:solidFill>
                <a:latin typeface="Times New Roman" pitchFamily="18" charset="0"/>
                <a:cs typeface="Times New Roman" pitchFamily="18" charset="0"/>
              </a:rPr>
              <a:t>minor </a:t>
            </a:r>
            <a:r>
              <a:rPr lang="en-US" sz="1600" b="1" i="1" dirty="0" err="1" smtClean="0">
                <a:solidFill>
                  <a:prstClr val="black"/>
                </a:solidFill>
                <a:latin typeface="Times New Roman" pitchFamily="18" charset="0"/>
                <a:cs typeface="Times New Roman" pitchFamily="18" charset="0"/>
              </a:rPr>
              <a:t>extrathyroidal</a:t>
            </a:r>
            <a:r>
              <a:rPr lang="en-US" sz="1600" b="1" i="1" dirty="0" smtClean="0">
                <a:solidFill>
                  <a:prstClr val="black"/>
                </a:solidFill>
                <a:latin typeface="Times New Roman" pitchFamily="18" charset="0"/>
                <a:cs typeface="Times New Roman" pitchFamily="18" charset="0"/>
              </a:rPr>
              <a:t> extension</a:t>
            </a:r>
          </a:p>
          <a:p>
            <a:pPr algn="ctr" fontAlgn="auto">
              <a:spcBef>
                <a:spcPts val="0"/>
              </a:spcBef>
              <a:spcAft>
                <a:spcPts val="0"/>
              </a:spcAft>
            </a:pPr>
            <a:r>
              <a:rPr lang="en-US" sz="1600" b="1" i="1" dirty="0" smtClean="0">
                <a:solidFill>
                  <a:prstClr val="black"/>
                </a:solidFill>
                <a:latin typeface="Times New Roman" pitchFamily="18" charset="0"/>
                <a:cs typeface="Times New Roman" pitchFamily="18" charset="0"/>
              </a:rPr>
              <a:t>vascular invasion, </a:t>
            </a:r>
          </a:p>
          <a:p>
            <a:pPr algn="ctr" fontAlgn="auto">
              <a:spcBef>
                <a:spcPts val="0"/>
              </a:spcBef>
              <a:spcAft>
                <a:spcPts val="0"/>
              </a:spcAft>
            </a:pPr>
            <a:r>
              <a:rPr lang="en-US" sz="1600" b="1" i="1" dirty="0" smtClean="0">
                <a:solidFill>
                  <a:prstClr val="black"/>
                </a:solidFill>
                <a:latin typeface="Times New Roman" pitchFamily="18" charset="0"/>
                <a:cs typeface="Times New Roman" pitchFamily="18" charset="0"/>
              </a:rPr>
              <a:t>or aggressive histology</a:t>
            </a:r>
          </a:p>
        </p:txBody>
      </p:sp>
      <p:sp>
        <p:nvSpPr>
          <p:cNvPr id="10" name="TextBox 9"/>
          <p:cNvSpPr txBox="1"/>
          <p:nvPr/>
        </p:nvSpPr>
        <p:spPr>
          <a:xfrm>
            <a:off x="596954" y="1600203"/>
            <a:ext cx="3430516" cy="1077218"/>
          </a:xfrm>
          <a:prstGeom prst="rect">
            <a:avLst/>
          </a:prstGeom>
          <a:noFill/>
          <a:ln>
            <a:noFill/>
          </a:ln>
        </p:spPr>
        <p:txBody>
          <a:bodyPr wrap="square" rtlCol="0">
            <a:spAutoFit/>
          </a:bodyPr>
          <a:lstStyle/>
          <a:p>
            <a:pPr algn="ctr" fontAlgn="auto">
              <a:spcBef>
                <a:spcPts val="0"/>
              </a:spcBef>
              <a:spcAft>
                <a:spcPts val="0"/>
              </a:spcAft>
            </a:pPr>
            <a:r>
              <a:rPr lang="en-US" sz="1600" b="1" dirty="0" smtClean="0">
                <a:solidFill>
                  <a:prstClr val="black"/>
                </a:solidFill>
                <a:latin typeface="Times New Roman" pitchFamily="18" charset="0"/>
                <a:cs typeface="Times New Roman" pitchFamily="18" charset="0"/>
              </a:rPr>
              <a:t>High Risk</a:t>
            </a:r>
          </a:p>
          <a:p>
            <a:pPr algn="ctr" fontAlgn="auto">
              <a:spcBef>
                <a:spcPts val="0"/>
              </a:spcBef>
              <a:spcAft>
                <a:spcPts val="0"/>
              </a:spcAft>
            </a:pPr>
            <a:r>
              <a:rPr lang="en-US" sz="1600" b="1" i="1" dirty="0" smtClean="0">
                <a:solidFill>
                  <a:prstClr val="black"/>
                </a:solidFill>
                <a:latin typeface="Times New Roman" pitchFamily="18" charset="0"/>
                <a:cs typeface="Times New Roman" pitchFamily="18" charset="0"/>
              </a:rPr>
              <a:t>Gross </a:t>
            </a:r>
            <a:r>
              <a:rPr lang="en-US" sz="1600" b="1" i="1" dirty="0" err="1" smtClean="0">
                <a:solidFill>
                  <a:prstClr val="black"/>
                </a:solidFill>
                <a:latin typeface="Times New Roman" pitchFamily="18" charset="0"/>
                <a:cs typeface="Times New Roman" pitchFamily="18" charset="0"/>
              </a:rPr>
              <a:t>extrathyroidal</a:t>
            </a:r>
            <a:r>
              <a:rPr lang="en-US" sz="1600" b="1" i="1" dirty="0" smtClean="0">
                <a:solidFill>
                  <a:prstClr val="black"/>
                </a:solidFill>
                <a:latin typeface="Times New Roman" pitchFamily="18" charset="0"/>
                <a:cs typeface="Times New Roman" pitchFamily="18" charset="0"/>
              </a:rPr>
              <a:t> extension</a:t>
            </a:r>
          </a:p>
          <a:p>
            <a:pPr algn="ctr" fontAlgn="auto">
              <a:spcBef>
                <a:spcPts val="0"/>
              </a:spcBef>
              <a:spcAft>
                <a:spcPts val="0"/>
              </a:spcAft>
            </a:pPr>
            <a:r>
              <a:rPr lang="en-US" sz="1600" b="1" i="1" dirty="0" smtClean="0">
                <a:solidFill>
                  <a:prstClr val="black"/>
                </a:solidFill>
                <a:latin typeface="Times New Roman" pitchFamily="18" charset="0"/>
                <a:cs typeface="Times New Roman" pitchFamily="18" charset="0"/>
              </a:rPr>
              <a:t>incomplete tumor resection, </a:t>
            </a:r>
          </a:p>
          <a:p>
            <a:pPr algn="ctr" fontAlgn="auto">
              <a:spcBef>
                <a:spcPts val="0"/>
              </a:spcBef>
              <a:spcAft>
                <a:spcPts val="0"/>
              </a:spcAft>
            </a:pPr>
            <a:r>
              <a:rPr lang="en-US" sz="1600" b="1" i="1" dirty="0" smtClean="0">
                <a:solidFill>
                  <a:prstClr val="black"/>
                </a:solidFill>
                <a:latin typeface="Times New Roman" pitchFamily="18" charset="0"/>
                <a:cs typeface="Times New Roman" pitchFamily="18" charset="0"/>
              </a:rPr>
              <a:t>or distant metastases</a:t>
            </a:r>
          </a:p>
        </p:txBody>
      </p:sp>
      <p:sp>
        <p:nvSpPr>
          <p:cNvPr id="13" name="Down Arrow 12"/>
          <p:cNvSpPr/>
          <p:nvPr/>
        </p:nvSpPr>
        <p:spPr>
          <a:xfrm flipV="1">
            <a:off x="2083609" y="2743200"/>
            <a:ext cx="457200" cy="3810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4" name="Down Arrow 13"/>
          <p:cNvSpPr/>
          <p:nvPr/>
        </p:nvSpPr>
        <p:spPr>
          <a:xfrm flipV="1">
            <a:off x="2083609" y="4876800"/>
            <a:ext cx="457200" cy="3810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25" name="Straight Arrow Connector 24"/>
          <p:cNvCxnSpPr/>
          <p:nvPr/>
        </p:nvCxnSpPr>
        <p:spPr>
          <a:xfrm flipH="1">
            <a:off x="4769392" y="6245423"/>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077301" y="6093473"/>
            <a:ext cx="1867819" cy="307777"/>
          </a:xfrm>
          <a:prstGeom prst="rect">
            <a:avLst/>
          </a:prstGeom>
          <a:noFill/>
          <a:ln>
            <a:noFill/>
          </a:ln>
        </p:spPr>
        <p:txBody>
          <a:bodyPr wrap="none" rtlCol="0">
            <a:spAutoFit/>
          </a:bodyPr>
          <a:lstStyle/>
          <a:p>
            <a:pPr algn="ctr" fontAlgn="auto">
              <a:spcBef>
                <a:spcPts val="0"/>
              </a:spcBef>
              <a:spcAft>
                <a:spcPts val="0"/>
              </a:spcAft>
            </a:pPr>
            <a:r>
              <a:rPr lang="en-US" sz="1400" b="1" dirty="0" err="1" smtClean="0">
                <a:solidFill>
                  <a:prstClr val="black"/>
                </a:solidFill>
                <a:latin typeface="Times New Roman" pitchFamily="18" charset="0"/>
                <a:cs typeface="Times New Roman" pitchFamily="18" charset="0"/>
              </a:rPr>
              <a:t>Unifocal</a:t>
            </a:r>
            <a:r>
              <a:rPr lang="en-US" sz="1400" b="1" dirty="0" smtClean="0">
                <a:solidFill>
                  <a:prstClr val="black"/>
                </a:solidFill>
                <a:latin typeface="Times New Roman" pitchFamily="18" charset="0"/>
                <a:cs typeface="Times New Roman" pitchFamily="18" charset="0"/>
              </a:rPr>
              <a:t> PMC (1-2%)</a:t>
            </a:r>
          </a:p>
        </p:txBody>
      </p:sp>
      <p:sp>
        <p:nvSpPr>
          <p:cNvPr id="28" name="TextBox 27"/>
          <p:cNvSpPr txBox="1"/>
          <p:nvPr/>
        </p:nvSpPr>
        <p:spPr>
          <a:xfrm>
            <a:off x="5068795" y="5410650"/>
            <a:ext cx="2016899"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Multifocal PMC (4-6%)</a:t>
            </a:r>
          </a:p>
        </p:txBody>
      </p:sp>
      <p:sp>
        <p:nvSpPr>
          <p:cNvPr id="30" name="TextBox 29"/>
          <p:cNvSpPr txBox="1"/>
          <p:nvPr/>
        </p:nvSpPr>
        <p:spPr>
          <a:xfrm>
            <a:off x="5023558" y="5105850"/>
            <a:ext cx="2831160" cy="307777"/>
          </a:xfrm>
          <a:prstGeom prst="rect">
            <a:avLst/>
          </a:prstGeom>
          <a:noFill/>
          <a:ln>
            <a:noFill/>
          </a:ln>
        </p:spPr>
        <p:txBody>
          <a:bodyPr wrap="none" rtlCol="0">
            <a:spAutoFit/>
          </a:bodyPr>
          <a:lstStyle/>
          <a:p>
            <a:pPr algn="ctr" fontAlgn="auto">
              <a:spcBef>
                <a:spcPts val="0"/>
              </a:spcBef>
              <a:spcAft>
                <a:spcPts val="0"/>
              </a:spcAft>
            </a:pPr>
            <a:r>
              <a:rPr lang="en-US" sz="1400" b="1" dirty="0" err="1" smtClean="0">
                <a:solidFill>
                  <a:prstClr val="black"/>
                </a:solidFill>
                <a:latin typeface="Times New Roman" pitchFamily="18" charset="0"/>
                <a:cs typeface="Times New Roman" pitchFamily="18" charset="0"/>
              </a:rPr>
              <a:t>Intrathyroidal</a:t>
            </a:r>
            <a:r>
              <a:rPr lang="en-US" sz="1400" b="1" dirty="0" smtClean="0">
                <a:solidFill>
                  <a:prstClr val="black"/>
                </a:solidFill>
                <a:latin typeface="Times New Roman" pitchFamily="18" charset="0"/>
                <a:cs typeface="Times New Roman" pitchFamily="18" charset="0"/>
              </a:rPr>
              <a:t> 2-4 cm PTC (5-6%)</a:t>
            </a:r>
          </a:p>
        </p:txBody>
      </p:sp>
      <p:cxnSp>
        <p:nvCxnSpPr>
          <p:cNvPr id="44" name="Straight Arrow Connector 43"/>
          <p:cNvCxnSpPr/>
          <p:nvPr/>
        </p:nvCxnSpPr>
        <p:spPr>
          <a:xfrm flipH="1">
            <a:off x="4769392" y="52607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4769392" y="55655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 name="Group 49"/>
          <p:cNvGrpSpPr/>
          <p:nvPr/>
        </p:nvGrpSpPr>
        <p:grpSpPr>
          <a:xfrm>
            <a:off x="4006702" y="1084521"/>
            <a:ext cx="762000" cy="5334000"/>
            <a:chOff x="5986130" y="769227"/>
            <a:chExt cx="762000" cy="5555373"/>
          </a:xfrm>
        </p:grpSpPr>
        <p:grpSp>
          <p:nvGrpSpPr>
            <p:cNvPr id="3" name="Group 19"/>
            <p:cNvGrpSpPr/>
            <p:nvPr/>
          </p:nvGrpSpPr>
          <p:grpSpPr>
            <a:xfrm>
              <a:off x="5986130" y="769227"/>
              <a:ext cx="762000" cy="5555373"/>
              <a:chOff x="6290930" y="769227"/>
              <a:chExt cx="762000" cy="5555373"/>
            </a:xfrm>
          </p:grpSpPr>
          <p:sp>
            <p:nvSpPr>
              <p:cNvPr id="15" name="Down Arrow 14"/>
              <p:cNvSpPr/>
              <p:nvPr/>
            </p:nvSpPr>
            <p:spPr>
              <a:xfrm flipV="1">
                <a:off x="6290930" y="769227"/>
                <a:ext cx="762000" cy="7620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 name="Rectangle 18"/>
              <p:cNvSpPr/>
              <p:nvPr/>
            </p:nvSpPr>
            <p:spPr>
              <a:xfrm>
                <a:off x="6405230" y="1143000"/>
                <a:ext cx="533400" cy="5181600"/>
              </a:xfrm>
              <a:prstGeom prst="rect">
                <a:avLst/>
              </a:prstGeom>
              <a:gradFill flip="none" rotWithShape="1">
                <a:gsLst>
                  <a:gs pos="12000">
                    <a:schemeClr val="tx1">
                      <a:lumMod val="95000"/>
                      <a:lumOff val="5000"/>
                    </a:schemeClr>
                  </a:gs>
                  <a:gs pos="88000">
                    <a:srgbClr val="B2B2B2"/>
                  </a:gs>
                  <a:gs pos="85000">
                    <a:srgbClr val="B2B2B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cxnSp>
          <p:nvCxnSpPr>
            <p:cNvPr id="48" name="Straight Connector 47"/>
            <p:cNvCxnSpPr/>
            <p:nvPr/>
          </p:nvCxnSpPr>
          <p:spPr>
            <a:xfrm>
              <a:off x="6096000" y="4982271"/>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094228" y="2576107"/>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TextBox 51"/>
          <p:cNvSpPr txBox="1"/>
          <p:nvPr/>
        </p:nvSpPr>
        <p:spPr>
          <a:xfrm>
            <a:off x="5056015" y="4798073"/>
            <a:ext cx="2250937"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pN1, &lt; 5 LN involved (4%)</a:t>
            </a:r>
          </a:p>
        </p:txBody>
      </p:sp>
      <p:cxnSp>
        <p:nvCxnSpPr>
          <p:cNvPr id="53" name="Straight Arrow Connector 52"/>
          <p:cNvCxnSpPr/>
          <p:nvPr/>
        </p:nvCxnSpPr>
        <p:spPr>
          <a:xfrm flipH="1">
            <a:off x="4769392" y="4953000"/>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050805" y="3505200"/>
            <a:ext cx="2340705"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pN1, &gt; 5 LN involved (19%)</a:t>
            </a:r>
          </a:p>
        </p:txBody>
      </p:sp>
      <p:cxnSp>
        <p:nvCxnSpPr>
          <p:cNvPr id="56" name="Straight Arrow Connector 55"/>
          <p:cNvCxnSpPr/>
          <p:nvPr/>
        </p:nvCxnSpPr>
        <p:spPr>
          <a:xfrm flipH="1">
            <a:off x="4769392" y="36605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093642" y="3200850"/>
            <a:ext cx="1569660"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Clinical N1 (22%)</a:t>
            </a:r>
          </a:p>
        </p:txBody>
      </p:sp>
      <p:cxnSp>
        <p:nvCxnSpPr>
          <p:cNvPr id="58" name="Straight Arrow Connector 57"/>
          <p:cNvCxnSpPr/>
          <p:nvPr/>
        </p:nvCxnSpPr>
        <p:spPr>
          <a:xfrm flipH="1">
            <a:off x="4769392" y="33557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058555" y="4569473"/>
            <a:ext cx="2201244"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pN1, all LN &lt; 0.2 cm (5%)</a:t>
            </a:r>
          </a:p>
        </p:txBody>
      </p:sp>
      <p:cxnSp>
        <p:nvCxnSpPr>
          <p:cNvPr id="60" name="Straight Arrow Connector 59"/>
          <p:cNvCxnSpPr/>
          <p:nvPr/>
        </p:nvCxnSpPr>
        <p:spPr>
          <a:xfrm flipH="1">
            <a:off x="4769392" y="4721423"/>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056060" y="2969273"/>
            <a:ext cx="2246128"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pN1, any LN &gt; 3 cm (27%)</a:t>
            </a:r>
          </a:p>
        </p:txBody>
      </p:sp>
      <p:cxnSp>
        <p:nvCxnSpPr>
          <p:cNvPr id="62" name="Straight Arrow Connector 61"/>
          <p:cNvCxnSpPr/>
          <p:nvPr/>
        </p:nvCxnSpPr>
        <p:spPr>
          <a:xfrm flipH="1">
            <a:off x="4769392" y="3124200"/>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070223" y="4112183"/>
            <a:ext cx="1991187"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pT3 minor ETE (3-8%)</a:t>
            </a:r>
          </a:p>
        </p:txBody>
      </p:sp>
      <p:cxnSp>
        <p:nvCxnSpPr>
          <p:cNvPr id="66" name="Straight Arrow Connector 65"/>
          <p:cNvCxnSpPr/>
          <p:nvPr/>
        </p:nvCxnSpPr>
        <p:spPr>
          <a:xfrm flipH="1">
            <a:off x="4769392" y="4267200"/>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059003" y="2359673"/>
            <a:ext cx="2193164"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pT4a gross ETE (23-40%)</a:t>
            </a:r>
          </a:p>
        </p:txBody>
      </p:sp>
      <p:cxnSp>
        <p:nvCxnSpPr>
          <p:cNvPr id="68" name="Straight Arrow Connector 67"/>
          <p:cNvCxnSpPr/>
          <p:nvPr/>
        </p:nvCxnSpPr>
        <p:spPr>
          <a:xfrm flipH="1">
            <a:off x="4769392" y="2514600"/>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778934" y="876301"/>
            <a:ext cx="3448725" cy="369332"/>
          </a:xfrm>
          <a:prstGeom prst="rect">
            <a:avLst/>
          </a:prstGeom>
        </p:spPr>
        <p:txBody>
          <a:bodyPr wrap="square">
            <a:spAutoFit/>
          </a:bodyPr>
          <a:lstStyle/>
          <a:p>
            <a:pPr algn="ctr" fontAlgn="auto">
              <a:spcBef>
                <a:spcPts val="0"/>
              </a:spcBef>
              <a:spcAft>
                <a:spcPts val="0"/>
              </a:spcAft>
            </a:pPr>
            <a:r>
              <a:rPr lang="en-US" sz="1800" b="1" dirty="0" smtClean="0">
                <a:solidFill>
                  <a:prstClr val="black"/>
                </a:solidFill>
                <a:latin typeface="Times New Roman" pitchFamily="18" charset="0"/>
                <a:cs typeface="Times New Roman" pitchFamily="18" charset="0"/>
              </a:rPr>
              <a:t>Risk stratification by category</a:t>
            </a:r>
            <a:endParaRPr lang="en-US" sz="1800" dirty="0">
              <a:solidFill>
                <a:prstClr val="black"/>
              </a:solidFill>
              <a:latin typeface="Calibri"/>
              <a:cs typeface="+mn-cs"/>
            </a:endParaRPr>
          </a:p>
        </p:txBody>
      </p:sp>
      <p:sp>
        <p:nvSpPr>
          <p:cNvPr id="70" name="Rectangle 69"/>
          <p:cNvSpPr/>
          <p:nvPr/>
        </p:nvSpPr>
        <p:spPr>
          <a:xfrm>
            <a:off x="4876800" y="876479"/>
            <a:ext cx="3420533" cy="646331"/>
          </a:xfrm>
          <a:prstGeom prst="rect">
            <a:avLst/>
          </a:prstGeom>
        </p:spPr>
        <p:txBody>
          <a:bodyPr wrap="square">
            <a:spAutoFit/>
          </a:bodyPr>
          <a:lstStyle/>
          <a:p>
            <a:pPr algn="ctr" fontAlgn="auto">
              <a:spcBef>
                <a:spcPts val="0"/>
              </a:spcBef>
              <a:spcAft>
                <a:spcPts val="0"/>
              </a:spcAft>
            </a:pPr>
            <a:r>
              <a:rPr lang="en-US" sz="1800" b="1" dirty="0" smtClean="0">
                <a:solidFill>
                  <a:prstClr val="black"/>
                </a:solidFill>
                <a:latin typeface="Times New Roman" pitchFamily="18" charset="0"/>
                <a:cs typeface="Times New Roman" pitchFamily="18" charset="0"/>
              </a:rPr>
              <a:t>Risk stratification within categories*</a:t>
            </a:r>
            <a:endParaRPr lang="en-US" sz="1800" dirty="0">
              <a:solidFill>
                <a:prstClr val="black"/>
              </a:solidFill>
              <a:latin typeface="Calibri"/>
              <a:cs typeface="+mn-cs"/>
            </a:endParaRPr>
          </a:p>
        </p:txBody>
      </p:sp>
      <p:sp>
        <p:nvSpPr>
          <p:cNvPr id="71" name="Rectangle 70"/>
          <p:cNvSpPr/>
          <p:nvPr/>
        </p:nvSpPr>
        <p:spPr>
          <a:xfrm>
            <a:off x="2286000" y="152752"/>
            <a:ext cx="5204502" cy="461665"/>
          </a:xfrm>
          <a:prstGeom prst="rect">
            <a:avLst/>
          </a:prstGeom>
        </p:spPr>
        <p:txBody>
          <a:bodyPr wrap="none">
            <a:spAutoFit/>
          </a:bodyPr>
          <a:lstStyle/>
          <a:p>
            <a:pPr fontAlgn="auto">
              <a:spcBef>
                <a:spcPts val="0"/>
              </a:spcBef>
              <a:spcAft>
                <a:spcPts val="0"/>
              </a:spcAft>
            </a:pPr>
            <a:r>
              <a:rPr lang="en-US" sz="2400" b="1" dirty="0" smtClean="0">
                <a:solidFill>
                  <a:prstClr val="black"/>
                </a:solidFill>
                <a:latin typeface="Times New Roman" pitchFamily="18" charset="0"/>
                <a:cs typeface="Times New Roman" pitchFamily="18" charset="0"/>
              </a:rPr>
              <a:t>Risk of Structural Disease Recurrence</a:t>
            </a:r>
          </a:p>
        </p:txBody>
      </p:sp>
      <p:sp>
        <p:nvSpPr>
          <p:cNvPr id="43" name="TextBox 42"/>
          <p:cNvSpPr txBox="1"/>
          <p:nvPr/>
        </p:nvSpPr>
        <p:spPr>
          <a:xfrm>
            <a:off x="4988203" y="1981553"/>
            <a:ext cx="3467552"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FTC, extensive vascular invasion (30-55%)</a:t>
            </a:r>
          </a:p>
        </p:txBody>
      </p:sp>
      <p:cxnSp>
        <p:nvCxnSpPr>
          <p:cNvPr id="46" name="Straight Arrow Connector 45"/>
          <p:cNvCxnSpPr/>
          <p:nvPr/>
        </p:nvCxnSpPr>
        <p:spPr>
          <a:xfrm flipH="1">
            <a:off x="4769392" y="2139554"/>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034686" y="5715450"/>
            <a:ext cx="2630848"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Minimally invasive FTC (0-7%)</a:t>
            </a:r>
          </a:p>
        </p:txBody>
      </p:sp>
      <p:cxnSp>
        <p:nvCxnSpPr>
          <p:cNvPr id="74" name="Straight Arrow Connector 73"/>
          <p:cNvCxnSpPr/>
          <p:nvPr/>
        </p:nvCxnSpPr>
        <p:spPr>
          <a:xfrm flipH="1">
            <a:off x="4769392" y="5873354"/>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029672" y="2743650"/>
            <a:ext cx="2723759"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PTC, vascular invasion (16-30%)</a:t>
            </a:r>
          </a:p>
        </p:txBody>
      </p:sp>
      <p:cxnSp>
        <p:nvCxnSpPr>
          <p:cNvPr id="50" name="Straight Arrow Connector 49"/>
          <p:cNvCxnSpPr/>
          <p:nvPr/>
        </p:nvCxnSpPr>
        <p:spPr>
          <a:xfrm flipH="1">
            <a:off x="4781152" y="28985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1+#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1+#ppt_w/2"/>
                                          </p:val>
                                        </p:tav>
                                        <p:tav tm="100000">
                                          <p:val>
                                            <p:strVal val="#ppt_x"/>
                                          </p:val>
                                        </p:tav>
                                      </p:tavLst>
                                    </p:anim>
                                    <p:anim calcmode="lin" valueType="num">
                                      <p:cBhvr additive="base">
                                        <p:cTn id="16" dur="5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1+#ppt_w/2"/>
                                          </p:val>
                                        </p:tav>
                                        <p:tav tm="100000">
                                          <p:val>
                                            <p:strVal val="#ppt_x"/>
                                          </p:val>
                                        </p:tav>
                                      </p:tavLst>
                                    </p:anim>
                                    <p:anim calcmode="lin" valueType="num">
                                      <p:cBhvr additive="base">
                                        <p:cTn id="20" dur="500" fill="hold"/>
                                        <p:tgtEl>
                                          <p:spTgt spid="30"/>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additive="base">
                                        <p:cTn id="23" dur="500" fill="hold"/>
                                        <p:tgtEl>
                                          <p:spTgt spid="44"/>
                                        </p:tgtEl>
                                        <p:attrNameLst>
                                          <p:attrName>ppt_x</p:attrName>
                                        </p:attrNameLst>
                                      </p:cBhvr>
                                      <p:tavLst>
                                        <p:tav tm="0">
                                          <p:val>
                                            <p:strVal val="1+#ppt_w/2"/>
                                          </p:val>
                                        </p:tav>
                                        <p:tav tm="100000">
                                          <p:val>
                                            <p:strVal val="#ppt_x"/>
                                          </p:val>
                                        </p:tav>
                                      </p:tavLst>
                                    </p:anim>
                                    <p:anim calcmode="lin" valueType="num">
                                      <p:cBhvr additive="base">
                                        <p:cTn id="24" dur="500" fill="hold"/>
                                        <p:tgtEl>
                                          <p:spTgt spid="44"/>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fill="hold"/>
                                        <p:tgtEl>
                                          <p:spTgt spid="45"/>
                                        </p:tgtEl>
                                        <p:attrNameLst>
                                          <p:attrName>ppt_x</p:attrName>
                                        </p:attrNameLst>
                                      </p:cBhvr>
                                      <p:tavLst>
                                        <p:tav tm="0">
                                          <p:val>
                                            <p:strVal val="1+#ppt_w/2"/>
                                          </p:val>
                                        </p:tav>
                                        <p:tav tm="100000">
                                          <p:val>
                                            <p:strVal val="#ppt_x"/>
                                          </p:val>
                                        </p:tav>
                                      </p:tavLst>
                                    </p:anim>
                                    <p:anim calcmode="lin" valueType="num">
                                      <p:cBhvr additive="base">
                                        <p:cTn id="28" dur="500" fill="hold"/>
                                        <p:tgtEl>
                                          <p:spTgt spid="45"/>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anim calcmode="lin" valueType="num">
                                      <p:cBhvr additive="base">
                                        <p:cTn id="31" dur="500" fill="hold"/>
                                        <p:tgtEl>
                                          <p:spTgt spid="73"/>
                                        </p:tgtEl>
                                        <p:attrNameLst>
                                          <p:attrName>ppt_x</p:attrName>
                                        </p:attrNameLst>
                                      </p:cBhvr>
                                      <p:tavLst>
                                        <p:tav tm="0">
                                          <p:val>
                                            <p:strVal val="1+#ppt_w/2"/>
                                          </p:val>
                                        </p:tav>
                                        <p:tav tm="100000">
                                          <p:val>
                                            <p:strVal val="#ppt_x"/>
                                          </p:val>
                                        </p:tav>
                                      </p:tavLst>
                                    </p:anim>
                                    <p:anim calcmode="lin" valueType="num">
                                      <p:cBhvr additive="base">
                                        <p:cTn id="32" dur="500" fill="hold"/>
                                        <p:tgtEl>
                                          <p:spTgt spid="73"/>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74"/>
                                        </p:tgtEl>
                                        <p:attrNameLst>
                                          <p:attrName>style.visibility</p:attrName>
                                        </p:attrNameLst>
                                      </p:cBhvr>
                                      <p:to>
                                        <p:strVal val="visible"/>
                                      </p:to>
                                    </p:set>
                                    <p:anim calcmode="lin" valueType="num">
                                      <p:cBhvr additive="base">
                                        <p:cTn id="35" dur="500" fill="hold"/>
                                        <p:tgtEl>
                                          <p:spTgt spid="74"/>
                                        </p:tgtEl>
                                        <p:attrNameLst>
                                          <p:attrName>ppt_x</p:attrName>
                                        </p:attrNameLst>
                                      </p:cBhvr>
                                      <p:tavLst>
                                        <p:tav tm="0">
                                          <p:val>
                                            <p:strVal val="1+#ppt_w/2"/>
                                          </p:val>
                                        </p:tav>
                                        <p:tav tm="100000">
                                          <p:val>
                                            <p:strVal val="#ppt_x"/>
                                          </p:val>
                                        </p:tav>
                                      </p:tavLst>
                                    </p:anim>
                                    <p:anim calcmode="lin" valueType="num">
                                      <p:cBhvr additive="base">
                                        <p:cTn id="36"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additive="base">
                                        <p:cTn id="41" dur="500" fill="hold"/>
                                        <p:tgtEl>
                                          <p:spTgt spid="55"/>
                                        </p:tgtEl>
                                        <p:attrNameLst>
                                          <p:attrName>ppt_x</p:attrName>
                                        </p:attrNameLst>
                                      </p:cBhvr>
                                      <p:tavLst>
                                        <p:tav tm="0">
                                          <p:val>
                                            <p:strVal val="1+#ppt_w/2"/>
                                          </p:val>
                                        </p:tav>
                                        <p:tav tm="100000">
                                          <p:val>
                                            <p:strVal val="#ppt_x"/>
                                          </p:val>
                                        </p:tav>
                                      </p:tavLst>
                                    </p:anim>
                                    <p:anim calcmode="lin" valueType="num">
                                      <p:cBhvr additive="base">
                                        <p:cTn id="42" dur="500" fill="hold"/>
                                        <p:tgtEl>
                                          <p:spTgt spid="5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additive="base">
                                        <p:cTn id="45" dur="500" fill="hold"/>
                                        <p:tgtEl>
                                          <p:spTgt spid="56"/>
                                        </p:tgtEl>
                                        <p:attrNameLst>
                                          <p:attrName>ppt_x</p:attrName>
                                        </p:attrNameLst>
                                      </p:cBhvr>
                                      <p:tavLst>
                                        <p:tav tm="0">
                                          <p:val>
                                            <p:strVal val="1+#ppt_w/2"/>
                                          </p:val>
                                        </p:tav>
                                        <p:tav tm="100000">
                                          <p:val>
                                            <p:strVal val="#ppt_x"/>
                                          </p:val>
                                        </p:tav>
                                      </p:tavLst>
                                    </p:anim>
                                    <p:anim calcmode="lin" valueType="num">
                                      <p:cBhvr additive="base">
                                        <p:cTn id="46" dur="500" fill="hold"/>
                                        <p:tgtEl>
                                          <p:spTgt spid="56"/>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additive="base">
                                        <p:cTn id="49" dur="500" fill="hold"/>
                                        <p:tgtEl>
                                          <p:spTgt spid="57"/>
                                        </p:tgtEl>
                                        <p:attrNameLst>
                                          <p:attrName>ppt_x</p:attrName>
                                        </p:attrNameLst>
                                      </p:cBhvr>
                                      <p:tavLst>
                                        <p:tav tm="0">
                                          <p:val>
                                            <p:strVal val="1+#ppt_w/2"/>
                                          </p:val>
                                        </p:tav>
                                        <p:tav tm="100000">
                                          <p:val>
                                            <p:strVal val="#ppt_x"/>
                                          </p:val>
                                        </p:tav>
                                      </p:tavLst>
                                    </p:anim>
                                    <p:anim calcmode="lin" valueType="num">
                                      <p:cBhvr additive="base">
                                        <p:cTn id="50" dur="500" fill="hold"/>
                                        <p:tgtEl>
                                          <p:spTgt spid="57"/>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additive="base">
                                        <p:cTn id="53" dur="500" fill="hold"/>
                                        <p:tgtEl>
                                          <p:spTgt spid="58"/>
                                        </p:tgtEl>
                                        <p:attrNameLst>
                                          <p:attrName>ppt_x</p:attrName>
                                        </p:attrNameLst>
                                      </p:cBhvr>
                                      <p:tavLst>
                                        <p:tav tm="0">
                                          <p:val>
                                            <p:strVal val="1+#ppt_w/2"/>
                                          </p:val>
                                        </p:tav>
                                        <p:tav tm="100000">
                                          <p:val>
                                            <p:strVal val="#ppt_x"/>
                                          </p:val>
                                        </p:tav>
                                      </p:tavLst>
                                    </p:anim>
                                    <p:anim calcmode="lin" valueType="num">
                                      <p:cBhvr additive="base">
                                        <p:cTn id="54" dur="500" fill="hold"/>
                                        <p:tgtEl>
                                          <p:spTgt spid="58"/>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60"/>
                                        </p:tgtEl>
                                        <p:attrNameLst>
                                          <p:attrName>style.visibility</p:attrName>
                                        </p:attrNameLst>
                                      </p:cBhvr>
                                      <p:to>
                                        <p:strVal val="visible"/>
                                      </p:to>
                                    </p:set>
                                    <p:anim calcmode="lin" valueType="num">
                                      <p:cBhvr additive="base">
                                        <p:cTn id="57" dur="500" fill="hold"/>
                                        <p:tgtEl>
                                          <p:spTgt spid="60"/>
                                        </p:tgtEl>
                                        <p:attrNameLst>
                                          <p:attrName>ppt_x</p:attrName>
                                        </p:attrNameLst>
                                      </p:cBhvr>
                                      <p:tavLst>
                                        <p:tav tm="0">
                                          <p:val>
                                            <p:strVal val="1+#ppt_w/2"/>
                                          </p:val>
                                        </p:tav>
                                        <p:tav tm="100000">
                                          <p:val>
                                            <p:strVal val="#ppt_x"/>
                                          </p:val>
                                        </p:tav>
                                      </p:tavLst>
                                    </p:anim>
                                    <p:anim calcmode="lin" valueType="num">
                                      <p:cBhvr additive="base">
                                        <p:cTn id="58" dur="500" fill="hold"/>
                                        <p:tgtEl>
                                          <p:spTgt spid="60"/>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61"/>
                                        </p:tgtEl>
                                        <p:attrNameLst>
                                          <p:attrName>style.visibility</p:attrName>
                                        </p:attrNameLst>
                                      </p:cBhvr>
                                      <p:to>
                                        <p:strVal val="visible"/>
                                      </p:to>
                                    </p:set>
                                    <p:anim calcmode="lin" valueType="num">
                                      <p:cBhvr additive="base">
                                        <p:cTn id="61" dur="500" fill="hold"/>
                                        <p:tgtEl>
                                          <p:spTgt spid="61"/>
                                        </p:tgtEl>
                                        <p:attrNameLst>
                                          <p:attrName>ppt_x</p:attrName>
                                        </p:attrNameLst>
                                      </p:cBhvr>
                                      <p:tavLst>
                                        <p:tav tm="0">
                                          <p:val>
                                            <p:strVal val="1+#ppt_w/2"/>
                                          </p:val>
                                        </p:tav>
                                        <p:tav tm="100000">
                                          <p:val>
                                            <p:strVal val="#ppt_x"/>
                                          </p:val>
                                        </p:tav>
                                      </p:tavLst>
                                    </p:anim>
                                    <p:anim calcmode="lin" valueType="num">
                                      <p:cBhvr additive="base">
                                        <p:cTn id="62" dur="500" fill="hold"/>
                                        <p:tgtEl>
                                          <p:spTgt spid="61"/>
                                        </p:tgtEl>
                                        <p:attrNameLst>
                                          <p:attrName>ppt_y</p:attrName>
                                        </p:attrNameLst>
                                      </p:cBhvr>
                                      <p:tavLst>
                                        <p:tav tm="0">
                                          <p:val>
                                            <p:strVal val="#ppt_y"/>
                                          </p:val>
                                        </p:tav>
                                        <p:tav tm="100000">
                                          <p:val>
                                            <p:strVal val="#ppt_y"/>
                                          </p:val>
                                        </p:tav>
                                      </p:tavLst>
                                    </p:anim>
                                  </p:childTnLst>
                                </p:cTn>
                              </p:par>
                              <p:par>
                                <p:cTn id="63" presetID="2" presetClass="entr" presetSubtype="2" fill="hold" nodeType="withEffect">
                                  <p:stCondLst>
                                    <p:cond delay="0"/>
                                  </p:stCondLst>
                                  <p:childTnLst>
                                    <p:set>
                                      <p:cBhvr>
                                        <p:cTn id="64" dur="1" fill="hold">
                                          <p:stCondLst>
                                            <p:cond delay="0"/>
                                          </p:stCondLst>
                                        </p:cTn>
                                        <p:tgtEl>
                                          <p:spTgt spid="62"/>
                                        </p:tgtEl>
                                        <p:attrNameLst>
                                          <p:attrName>style.visibility</p:attrName>
                                        </p:attrNameLst>
                                      </p:cBhvr>
                                      <p:to>
                                        <p:strVal val="visible"/>
                                      </p:to>
                                    </p:set>
                                    <p:anim calcmode="lin" valueType="num">
                                      <p:cBhvr additive="base">
                                        <p:cTn id="65" dur="500" fill="hold"/>
                                        <p:tgtEl>
                                          <p:spTgt spid="62"/>
                                        </p:tgtEl>
                                        <p:attrNameLst>
                                          <p:attrName>ppt_x</p:attrName>
                                        </p:attrNameLst>
                                      </p:cBhvr>
                                      <p:tavLst>
                                        <p:tav tm="0">
                                          <p:val>
                                            <p:strVal val="1+#ppt_w/2"/>
                                          </p:val>
                                        </p:tav>
                                        <p:tav tm="100000">
                                          <p:val>
                                            <p:strVal val="#ppt_x"/>
                                          </p:val>
                                        </p:tav>
                                      </p:tavLst>
                                    </p:anim>
                                    <p:anim calcmode="lin" valueType="num">
                                      <p:cBhvr additive="base">
                                        <p:cTn id="66" dur="500" fill="hold"/>
                                        <p:tgtEl>
                                          <p:spTgt spid="62"/>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65"/>
                                        </p:tgtEl>
                                        <p:attrNameLst>
                                          <p:attrName>style.visibility</p:attrName>
                                        </p:attrNameLst>
                                      </p:cBhvr>
                                      <p:to>
                                        <p:strVal val="visible"/>
                                      </p:to>
                                    </p:set>
                                    <p:anim calcmode="lin" valueType="num">
                                      <p:cBhvr additive="base">
                                        <p:cTn id="69" dur="500" fill="hold"/>
                                        <p:tgtEl>
                                          <p:spTgt spid="65"/>
                                        </p:tgtEl>
                                        <p:attrNameLst>
                                          <p:attrName>ppt_x</p:attrName>
                                        </p:attrNameLst>
                                      </p:cBhvr>
                                      <p:tavLst>
                                        <p:tav tm="0">
                                          <p:val>
                                            <p:strVal val="1+#ppt_w/2"/>
                                          </p:val>
                                        </p:tav>
                                        <p:tav tm="100000">
                                          <p:val>
                                            <p:strVal val="#ppt_x"/>
                                          </p:val>
                                        </p:tav>
                                      </p:tavLst>
                                    </p:anim>
                                    <p:anim calcmode="lin" valueType="num">
                                      <p:cBhvr additive="base">
                                        <p:cTn id="70" dur="500" fill="hold"/>
                                        <p:tgtEl>
                                          <p:spTgt spid="65"/>
                                        </p:tgtEl>
                                        <p:attrNameLst>
                                          <p:attrName>ppt_y</p:attrName>
                                        </p:attrNameLst>
                                      </p:cBhvr>
                                      <p:tavLst>
                                        <p:tav tm="0">
                                          <p:val>
                                            <p:strVal val="#ppt_y"/>
                                          </p:val>
                                        </p:tav>
                                        <p:tav tm="100000">
                                          <p:val>
                                            <p:strVal val="#ppt_y"/>
                                          </p:val>
                                        </p:tav>
                                      </p:tavLst>
                                    </p:anim>
                                  </p:childTnLst>
                                </p:cTn>
                              </p:par>
                              <p:par>
                                <p:cTn id="71" presetID="2" presetClass="entr" presetSubtype="2" fill="hold" nodeType="withEffect">
                                  <p:stCondLst>
                                    <p:cond delay="0"/>
                                  </p:stCondLst>
                                  <p:childTnLst>
                                    <p:set>
                                      <p:cBhvr>
                                        <p:cTn id="72" dur="1" fill="hold">
                                          <p:stCondLst>
                                            <p:cond delay="0"/>
                                          </p:stCondLst>
                                        </p:cTn>
                                        <p:tgtEl>
                                          <p:spTgt spid="66"/>
                                        </p:tgtEl>
                                        <p:attrNameLst>
                                          <p:attrName>style.visibility</p:attrName>
                                        </p:attrNameLst>
                                      </p:cBhvr>
                                      <p:to>
                                        <p:strVal val="visible"/>
                                      </p:to>
                                    </p:set>
                                    <p:anim calcmode="lin" valueType="num">
                                      <p:cBhvr additive="base">
                                        <p:cTn id="73" dur="500" fill="hold"/>
                                        <p:tgtEl>
                                          <p:spTgt spid="66"/>
                                        </p:tgtEl>
                                        <p:attrNameLst>
                                          <p:attrName>ppt_x</p:attrName>
                                        </p:attrNameLst>
                                      </p:cBhvr>
                                      <p:tavLst>
                                        <p:tav tm="0">
                                          <p:val>
                                            <p:strVal val="1+#ppt_w/2"/>
                                          </p:val>
                                        </p:tav>
                                        <p:tav tm="100000">
                                          <p:val>
                                            <p:strVal val="#ppt_x"/>
                                          </p:val>
                                        </p:tav>
                                      </p:tavLst>
                                    </p:anim>
                                    <p:anim calcmode="lin" valueType="num">
                                      <p:cBhvr additive="base">
                                        <p:cTn id="74" dur="500" fill="hold"/>
                                        <p:tgtEl>
                                          <p:spTgt spid="66"/>
                                        </p:tgtEl>
                                        <p:attrNameLst>
                                          <p:attrName>ppt_y</p:attrName>
                                        </p:attrNameLst>
                                      </p:cBhvr>
                                      <p:tavLst>
                                        <p:tav tm="0">
                                          <p:val>
                                            <p:strVal val="#ppt_y"/>
                                          </p:val>
                                        </p:tav>
                                        <p:tav tm="100000">
                                          <p:val>
                                            <p:strVal val="#ppt_y"/>
                                          </p:val>
                                        </p:tav>
                                      </p:tavLst>
                                    </p:anim>
                                  </p:childTnLst>
                                </p:cTn>
                              </p:par>
                              <p:par>
                                <p:cTn id="75" presetID="2" presetClass="entr" presetSubtype="2" fill="hold" nodeType="with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additive="base">
                                        <p:cTn id="77" dur="500" fill="hold"/>
                                        <p:tgtEl>
                                          <p:spTgt spid="50"/>
                                        </p:tgtEl>
                                        <p:attrNameLst>
                                          <p:attrName>ppt_x</p:attrName>
                                        </p:attrNameLst>
                                      </p:cBhvr>
                                      <p:tavLst>
                                        <p:tav tm="0">
                                          <p:val>
                                            <p:strVal val="1+#ppt_w/2"/>
                                          </p:val>
                                        </p:tav>
                                        <p:tav tm="100000">
                                          <p:val>
                                            <p:strVal val="#ppt_x"/>
                                          </p:val>
                                        </p:tav>
                                      </p:tavLst>
                                    </p:anim>
                                    <p:anim calcmode="lin" valueType="num">
                                      <p:cBhvr additive="base">
                                        <p:cTn id="78" dur="500" fill="hold"/>
                                        <p:tgtEl>
                                          <p:spTgt spid="50"/>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additive="base">
                                        <p:cTn id="81" dur="500" fill="hold"/>
                                        <p:tgtEl>
                                          <p:spTgt spid="47"/>
                                        </p:tgtEl>
                                        <p:attrNameLst>
                                          <p:attrName>ppt_x</p:attrName>
                                        </p:attrNameLst>
                                      </p:cBhvr>
                                      <p:tavLst>
                                        <p:tav tm="0">
                                          <p:val>
                                            <p:strVal val="1+#ppt_w/2"/>
                                          </p:val>
                                        </p:tav>
                                        <p:tav tm="100000">
                                          <p:val>
                                            <p:strVal val="#ppt_x"/>
                                          </p:val>
                                        </p:tav>
                                      </p:tavLst>
                                    </p:anim>
                                    <p:anim calcmode="lin" valueType="num">
                                      <p:cBhvr additive="base">
                                        <p:cTn id="82" dur="500" fill="hold"/>
                                        <p:tgtEl>
                                          <p:spTgt spid="47"/>
                                        </p:tgtEl>
                                        <p:attrNameLst>
                                          <p:attrName>ppt_y</p:attrName>
                                        </p:attrNameLst>
                                      </p:cBhvr>
                                      <p:tavLst>
                                        <p:tav tm="0">
                                          <p:val>
                                            <p:strVal val="#ppt_y"/>
                                          </p:val>
                                        </p:tav>
                                        <p:tav tm="100000">
                                          <p:val>
                                            <p:strVal val="#ppt_y"/>
                                          </p:val>
                                        </p:tav>
                                      </p:tavLst>
                                    </p:anim>
                                  </p:childTnLst>
                                </p:cTn>
                              </p:par>
                              <p:par>
                                <p:cTn id="83" presetID="2" presetClass="entr" presetSubtype="2" fill="hold" nodeType="withEffect">
                                  <p:stCondLst>
                                    <p:cond delay="0"/>
                                  </p:stCondLst>
                                  <p:childTnLst>
                                    <p:set>
                                      <p:cBhvr>
                                        <p:cTn id="84" dur="1" fill="hold">
                                          <p:stCondLst>
                                            <p:cond delay="0"/>
                                          </p:stCondLst>
                                        </p:cTn>
                                        <p:tgtEl>
                                          <p:spTgt spid="53"/>
                                        </p:tgtEl>
                                        <p:attrNameLst>
                                          <p:attrName>style.visibility</p:attrName>
                                        </p:attrNameLst>
                                      </p:cBhvr>
                                      <p:to>
                                        <p:strVal val="visible"/>
                                      </p:to>
                                    </p:set>
                                    <p:anim calcmode="lin" valueType="num">
                                      <p:cBhvr additive="base">
                                        <p:cTn id="85" dur="500" fill="hold"/>
                                        <p:tgtEl>
                                          <p:spTgt spid="53"/>
                                        </p:tgtEl>
                                        <p:attrNameLst>
                                          <p:attrName>ppt_x</p:attrName>
                                        </p:attrNameLst>
                                      </p:cBhvr>
                                      <p:tavLst>
                                        <p:tav tm="0">
                                          <p:val>
                                            <p:strVal val="1+#ppt_w/2"/>
                                          </p:val>
                                        </p:tav>
                                        <p:tav tm="100000">
                                          <p:val>
                                            <p:strVal val="#ppt_x"/>
                                          </p:val>
                                        </p:tav>
                                      </p:tavLst>
                                    </p:anim>
                                    <p:anim calcmode="lin" valueType="num">
                                      <p:cBhvr additive="base">
                                        <p:cTn id="86" dur="500" fill="hold"/>
                                        <p:tgtEl>
                                          <p:spTgt spid="53"/>
                                        </p:tgtEl>
                                        <p:attrNameLst>
                                          <p:attrName>ppt_y</p:attrName>
                                        </p:attrNameLst>
                                      </p:cBhvr>
                                      <p:tavLst>
                                        <p:tav tm="0">
                                          <p:val>
                                            <p:strVal val="#ppt_y"/>
                                          </p:val>
                                        </p:tav>
                                        <p:tav tm="100000">
                                          <p:val>
                                            <p:strVal val="#ppt_y"/>
                                          </p:val>
                                        </p:tav>
                                      </p:tavLst>
                                    </p:anim>
                                  </p:childTnLst>
                                </p:cTn>
                              </p:par>
                              <p:par>
                                <p:cTn id="87" presetID="2" presetClass="entr" presetSubtype="2" fill="hold" grpId="0" nodeType="withEffect">
                                  <p:stCondLst>
                                    <p:cond delay="0"/>
                                  </p:stCondLst>
                                  <p:childTnLst>
                                    <p:set>
                                      <p:cBhvr>
                                        <p:cTn id="88" dur="1" fill="hold">
                                          <p:stCondLst>
                                            <p:cond delay="0"/>
                                          </p:stCondLst>
                                        </p:cTn>
                                        <p:tgtEl>
                                          <p:spTgt spid="59"/>
                                        </p:tgtEl>
                                        <p:attrNameLst>
                                          <p:attrName>style.visibility</p:attrName>
                                        </p:attrNameLst>
                                      </p:cBhvr>
                                      <p:to>
                                        <p:strVal val="visible"/>
                                      </p:to>
                                    </p:set>
                                    <p:anim calcmode="lin" valueType="num">
                                      <p:cBhvr additive="base">
                                        <p:cTn id="89" dur="500" fill="hold"/>
                                        <p:tgtEl>
                                          <p:spTgt spid="59"/>
                                        </p:tgtEl>
                                        <p:attrNameLst>
                                          <p:attrName>ppt_x</p:attrName>
                                        </p:attrNameLst>
                                      </p:cBhvr>
                                      <p:tavLst>
                                        <p:tav tm="0">
                                          <p:val>
                                            <p:strVal val="1+#ppt_w/2"/>
                                          </p:val>
                                        </p:tav>
                                        <p:tav tm="100000">
                                          <p:val>
                                            <p:strVal val="#ppt_x"/>
                                          </p:val>
                                        </p:tav>
                                      </p:tavLst>
                                    </p:anim>
                                    <p:anim calcmode="lin" valueType="num">
                                      <p:cBhvr additive="base">
                                        <p:cTn id="90" dur="500" fill="hold"/>
                                        <p:tgtEl>
                                          <p:spTgt spid="59"/>
                                        </p:tgtEl>
                                        <p:attrNameLst>
                                          <p:attrName>ppt_y</p:attrName>
                                        </p:attrNameLst>
                                      </p:cBhvr>
                                      <p:tavLst>
                                        <p:tav tm="0">
                                          <p:val>
                                            <p:strVal val="#ppt_y"/>
                                          </p:val>
                                        </p:tav>
                                        <p:tav tm="100000">
                                          <p:val>
                                            <p:strVal val="#ppt_y"/>
                                          </p:val>
                                        </p:tav>
                                      </p:tavLst>
                                    </p:anim>
                                  </p:childTnLst>
                                </p:cTn>
                              </p:par>
                              <p:par>
                                <p:cTn id="91" presetID="2" presetClass="entr" presetSubtype="2" fill="hold" grpId="0" nodeType="withEffect">
                                  <p:stCondLst>
                                    <p:cond delay="0"/>
                                  </p:stCondLst>
                                  <p:childTnLst>
                                    <p:set>
                                      <p:cBhvr>
                                        <p:cTn id="92" dur="1" fill="hold">
                                          <p:stCondLst>
                                            <p:cond delay="0"/>
                                          </p:stCondLst>
                                        </p:cTn>
                                        <p:tgtEl>
                                          <p:spTgt spid="52"/>
                                        </p:tgtEl>
                                        <p:attrNameLst>
                                          <p:attrName>style.visibility</p:attrName>
                                        </p:attrNameLst>
                                      </p:cBhvr>
                                      <p:to>
                                        <p:strVal val="visible"/>
                                      </p:to>
                                    </p:set>
                                    <p:anim calcmode="lin" valueType="num">
                                      <p:cBhvr additive="base">
                                        <p:cTn id="93" dur="500" fill="hold"/>
                                        <p:tgtEl>
                                          <p:spTgt spid="52"/>
                                        </p:tgtEl>
                                        <p:attrNameLst>
                                          <p:attrName>ppt_x</p:attrName>
                                        </p:attrNameLst>
                                      </p:cBhvr>
                                      <p:tavLst>
                                        <p:tav tm="0">
                                          <p:val>
                                            <p:strVal val="1+#ppt_w/2"/>
                                          </p:val>
                                        </p:tav>
                                        <p:tav tm="100000">
                                          <p:val>
                                            <p:strVal val="#ppt_x"/>
                                          </p:val>
                                        </p:tav>
                                      </p:tavLst>
                                    </p:anim>
                                    <p:anim calcmode="lin" valueType="num">
                                      <p:cBhvr additive="base">
                                        <p:cTn id="94"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67"/>
                                        </p:tgtEl>
                                        <p:attrNameLst>
                                          <p:attrName>style.visibility</p:attrName>
                                        </p:attrNameLst>
                                      </p:cBhvr>
                                      <p:to>
                                        <p:strVal val="visible"/>
                                      </p:to>
                                    </p:set>
                                    <p:anim calcmode="lin" valueType="num">
                                      <p:cBhvr additive="base">
                                        <p:cTn id="99" dur="500" fill="hold"/>
                                        <p:tgtEl>
                                          <p:spTgt spid="67"/>
                                        </p:tgtEl>
                                        <p:attrNameLst>
                                          <p:attrName>ppt_x</p:attrName>
                                        </p:attrNameLst>
                                      </p:cBhvr>
                                      <p:tavLst>
                                        <p:tav tm="0">
                                          <p:val>
                                            <p:strVal val="1+#ppt_w/2"/>
                                          </p:val>
                                        </p:tav>
                                        <p:tav tm="100000">
                                          <p:val>
                                            <p:strVal val="#ppt_x"/>
                                          </p:val>
                                        </p:tav>
                                      </p:tavLst>
                                    </p:anim>
                                    <p:anim calcmode="lin" valueType="num">
                                      <p:cBhvr additive="base">
                                        <p:cTn id="100" dur="500" fill="hold"/>
                                        <p:tgtEl>
                                          <p:spTgt spid="67"/>
                                        </p:tgtEl>
                                        <p:attrNameLst>
                                          <p:attrName>ppt_y</p:attrName>
                                        </p:attrNameLst>
                                      </p:cBhvr>
                                      <p:tavLst>
                                        <p:tav tm="0">
                                          <p:val>
                                            <p:strVal val="#ppt_y"/>
                                          </p:val>
                                        </p:tav>
                                        <p:tav tm="100000">
                                          <p:val>
                                            <p:strVal val="#ppt_y"/>
                                          </p:val>
                                        </p:tav>
                                      </p:tavLst>
                                    </p:anim>
                                  </p:childTnLst>
                                </p:cTn>
                              </p:par>
                              <p:par>
                                <p:cTn id="101" presetID="2" presetClass="entr" presetSubtype="2" fill="hold" nodeType="withEffect">
                                  <p:stCondLst>
                                    <p:cond delay="0"/>
                                  </p:stCondLst>
                                  <p:childTnLst>
                                    <p:set>
                                      <p:cBhvr>
                                        <p:cTn id="102" dur="1" fill="hold">
                                          <p:stCondLst>
                                            <p:cond delay="0"/>
                                          </p:stCondLst>
                                        </p:cTn>
                                        <p:tgtEl>
                                          <p:spTgt spid="68"/>
                                        </p:tgtEl>
                                        <p:attrNameLst>
                                          <p:attrName>style.visibility</p:attrName>
                                        </p:attrNameLst>
                                      </p:cBhvr>
                                      <p:to>
                                        <p:strVal val="visible"/>
                                      </p:to>
                                    </p:set>
                                    <p:anim calcmode="lin" valueType="num">
                                      <p:cBhvr additive="base">
                                        <p:cTn id="103" dur="500" fill="hold"/>
                                        <p:tgtEl>
                                          <p:spTgt spid="68"/>
                                        </p:tgtEl>
                                        <p:attrNameLst>
                                          <p:attrName>ppt_x</p:attrName>
                                        </p:attrNameLst>
                                      </p:cBhvr>
                                      <p:tavLst>
                                        <p:tav tm="0">
                                          <p:val>
                                            <p:strVal val="1+#ppt_w/2"/>
                                          </p:val>
                                        </p:tav>
                                        <p:tav tm="100000">
                                          <p:val>
                                            <p:strVal val="#ppt_x"/>
                                          </p:val>
                                        </p:tav>
                                      </p:tavLst>
                                    </p:anim>
                                    <p:anim calcmode="lin" valueType="num">
                                      <p:cBhvr additive="base">
                                        <p:cTn id="104" dur="500" fill="hold"/>
                                        <p:tgtEl>
                                          <p:spTgt spid="68"/>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 calcmode="lin" valueType="num">
                                      <p:cBhvr additive="base">
                                        <p:cTn id="107" dur="500" fill="hold"/>
                                        <p:tgtEl>
                                          <p:spTgt spid="43"/>
                                        </p:tgtEl>
                                        <p:attrNameLst>
                                          <p:attrName>ppt_x</p:attrName>
                                        </p:attrNameLst>
                                      </p:cBhvr>
                                      <p:tavLst>
                                        <p:tav tm="0">
                                          <p:val>
                                            <p:strVal val="1+#ppt_w/2"/>
                                          </p:val>
                                        </p:tav>
                                        <p:tav tm="100000">
                                          <p:val>
                                            <p:strVal val="#ppt_x"/>
                                          </p:val>
                                        </p:tav>
                                      </p:tavLst>
                                    </p:anim>
                                    <p:anim calcmode="lin" valueType="num">
                                      <p:cBhvr additive="base">
                                        <p:cTn id="108" dur="500" fill="hold"/>
                                        <p:tgtEl>
                                          <p:spTgt spid="43"/>
                                        </p:tgtEl>
                                        <p:attrNameLst>
                                          <p:attrName>ppt_y</p:attrName>
                                        </p:attrNameLst>
                                      </p:cBhvr>
                                      <p:tavLst>
                                        <p:tav tm="0">
                                          <p:val>
                                            <p:strVal val="#ppt_y"/>
                                          </p:val>
                                        </p:tav>
                                        <p:tav tm="100000">
                                          <p:val>
                                            <p:strVal val="#ppt_y"/>
                                          </p:val>
                                        </p:tav>
                                      </p:tavLst>
                                    </p:anim>
                                  </p:childTnLst>
                                </p:cTn>
                              </p:par>
                              <p:par>
                                <p:cTn id="109" presetID="2" presetClass="entr" presetSubtype="2" fill="hold" nodeType="with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additive="base">
                                        <p:cTn id="111" dur="500" fill="hold"/>
                                        <p:tgtEl>
                                          <p:spTgt spid="46"/>
                                        </p:tgtEl>
                                        <p:attrNameLst>
                                          <p:attrName>ppt_x</p:attrName>
                                        </p:attrNameLst>
                                      </p:cBhvr>
                                      <p:tavLst>
                                        <p:tav tm="0">
                                          <p:val>
                                            <p:strVal val="1+#ppt_w/2"/>
                                          </p:val>
                                        </p:tav>
                                        <p:tav tm="100000">
                                          <p:val>
                                            <p:strVal val="#ppt_x"/>
                                          </p:val>
                                        </p:tav>
                                      </p:tavLst>
                                    </p:anim>
                                    <p:anim calcmode="lin" valueType="num">
                                      <p:cBhvr additive="base">
                                        <p:cTn id="112"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p:bldP spid="30" grpId="0"/>
      <p:bldP spid="52" grpId="0"/>
      <p:bldP spid="55" grpId="0"/>
      <p:bldP spid="57" grpId="0"/>
      <p:bldP spid="59" grpId="0"/>
      <p:bldP spid="61" grpId="0"/>
      <p:bldP spid="65" grpId="0"/>
      <p:bldP spid="67" grpId="0"/>
      <p:bldP spid="43" grpId="0"/>
      <p:bldP spid="73" grpId="0"/>
      <p:bldP spid="4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996" y="1386185"/>
            <a:ext cx="5263116" cy="3785652"/>
          </a:xfrm>
          <a:prstGeom prst="rect">
            <a:avLst/>
          </a:prstGeom>
        </p:spPr>
        <p:txBody>
          <a:bodyPr wrap="square">
            <a:spAutoFit/>
          </a:bodyPr>
          <a:lstStyle/>
          <a:p>
            <a:pPr algn="ctr"/>
            <a:r>
              <a:rPr lang="en-US" sz="2400" b="1" dirty="0" smtClean="0">
                <a:latin typeface="Comic Sans MS" pitchFamily="66" charset="0"/>
              </a:rPr>
              <a:t>32 yr old male</a:t>
            </a:r>
          </a:p>
          <a:p>
            <a:pPr algn="ctr"/>
            <a:r>
              <a:rPr lang="en-US" sz="2400" b="1" dirty="0" smtClean="0">
                <a:solidFill>
                  <a:schemeClr val="tx1"/>
                </a:solidFill>
                <a:latin typeface="Comic Sans MS" pitchFamily="66" charset="0"/>
              </a:rPr>
              <a:t>Total </a:t>
            </a:r>
            <a:r>
              <a:rPr lang="en-US" sz="2400" b="1" dirty="0" err="1" smtClean="0">
                <a:solidFill>
                  <a:schemeClr val="tx1"/>
                </a:solidFill>
                <a:latin typeface="Comic Sans MS" pitchFamily="66" charset="0"/>
              </a:rPr>
              <a:t>thyroidectomy</a:t>
            </a:r>
            <a:r>
              <a:rPr lang="en-US" sz="2400" b="1" dirty="0" smtClean="0">
                <a:solidFill>
                  <a:schemeClr val="tx1"/>
                </a:solidFill>
                <a:latin typeface="Comic Sans MS" pitchFamily="66" charset="0"/>
              </a:rPr>
              <a:t> </a:t>
            </a:r>
          </a:p>
          <a:p>
            <a:pPr algn="ctr"/>
            <a:r>
              <a:rPr lang="en-US" sz="2400" b="1" dirty="0" smtClean="0">
                <a:solidFill>
                  <a:schemeClr val="tx1"/>
                </a:solidFill>
                <a:latin typeface="Comic Sans MS" pitchFamily="66" charset="0"/>
              </a:rPr>
              <a:t>1.9 cm </a:t>
            </a:r>
            <a:r>
              <a:rPr lang="en-US" sz="2400" b="1" dirty="0" err="1" smtClean="0">
                <a:solidFill>
                  <a:schemeClr val="tx1"/>
                </a:solidFill>
                <a:latin typeface="Comic Sans MS" pitchFamily="66" charset="0"/>
              </a:rPr>
              <a:t>unifocal</a:t>
            </a:r>
            <a:endParaRPr lang="en-US" sz="2400" b="1" dirty="0" smtClean="0">
              <a:solidFill>
                <a:schemeClr val="tx1"/>
              </a:solidFill>
              <a:latin typeface="Comic Sans MS" pitchFamily="66" charset="0"/>
            </a:endParaRPr>
          </a:p>
          <a:p>
            <a:pPr algn="ctr"/>
            <a:r>
              <a:rPr lang="en-US" sz="2400" b="1" dirty="0" err="1" smtClean="0">
                <a:solidFill>
                  <a:schemeClr val="tx1"/>
                </a:solidFill>
                <a:latin typeface="Comic Sans MS" pitchFamily="66" charset="0"/>
              </a:rPr>
              <a:t>Intrathyroidal</a:t>
            </a:r>
            <a:r>
              <a:rPr lang="en-US" sz="2400" b="1" dirty="0" smtClean="0">
                <a:solidFill>
                  <a:schemeClr val="tx1"/>
                </a:solidFill>
                <a:latin typeface="Comic Sans MS" pitchFamily="66" charset="0"/>
              </a:rPr>
              <a:t> PTC</a:t>
            </a:r>
          </a:p>
          <a:p>
            <a:pPr algn="ctr"/>
            <a:r>
              <a:rPr lang="en-US" sz="2400" b="1" dirty="0" smtClean="0">
                <a:solidFill>
                  <a:schemeClr val="tx1"/>
                </a:solidFill>
                <a:latin typeface="Comic Sans MS" pitchFamily="66" charset="0"/>
              </a:rPr>
              <a:t>No lymph nodes were sampled</a:t>
            </a:r>
          </a:p>
          <a:p>
            <a:pPr algn="ctr"/>
            <a:endParaRPr lang="en-US" sz="2400" b="1" dirty="0" smtClean="0">
              <a:solidFill>
                <a:schemeClr val="tx1"/>
              </a:solidFill>
              <a:latin typeface="Comic Sans MS" pitchFamily="66" charset="0"/>
            </a:endParaRPr>
          </a:p>
          <a:p>
            <a:pPr algn="ctr"/>
            <a:r>
              <a:rPr lang="en-US" sz="2400" b="1" dirty="0" smtClean="0">
                <a:solidFill>
                  <a:schemeClr val="tx1"/>
                </a:solidFill>
                <a:latin typeface="Comic Sans MS" pitchFamily="66" charset="0"/>
              </a:rPr>
              <a:t>2-3 months post-op: </a:t>
            </a:r>
            <a:r>
              <a:rPr lang="en-US" sz="2400" b="1" dirty="0" err="1" smtClean="0">
                <a:solidFill>
                  <a:schemeClr val="tx1"/>
                </a:solidFill>
                <a:latin typeface="Comic Sans MS" pitchFamily="66" charset="0"/>
              </a:rPr>
              <a:t>Tg</a:t>
            </a:r>
            <a:r>
              <a:rPr lang="en-US" sz="2400" b="1" dirty="0" smtClean="0">
                <a:solidFill>
                  <a:schemeClr val="tx1"/>
                </a:solidFill>
                <a:latin typeface="Comic Sans MS" pitchFamily="66" charset="0"/>
              </a:rPr>
              <a:t> 1 </a:t>
            </a:r>
            <a:r>
              <a:rPr lang="en-US" sz="2400" b="1" dirty="0" err="1" smtClean="0">
                <a:solidFill>
                  <a:schemeClr val="tx1"/>
                </a:solidFill>
                <a:latin typeface="Comic Sans MS" pitchFamily="66" charset="0"/>
              </a:rPr>
              <a:t>ng</a:t>
            </a:r>
            <a:r>
              <a:rPr lang="en-US" sz="2400" b="1" dirty="0" smtClean="0">
                <a:solidFill>
                  <a:schemeClr val="tx1"/>
                </a:solidFill>
                <a:latin typeface="Comic Sans MS" pitchFamily="66" charset="0"/>
              </a:rPr>
              <a:t>/</a:t>
            </a:r>
            <a:r>
              <a:rPr lang="en-US" sz="2400" b="1" dirty="0" err="1" smtClean="0">
                <a:solidFill>
                  <a:schemeClr val="tx1"/>
                </a:solidFill>
                <a:latin typeface="Comic Sans MS" pitchFamily="66" charset="0"/>
              </a:rPr>
              <a:t>mL</a:t>
            </a:r>
            <a:endParaRPr lang="en-US" sz="2400" b="1" dirty="0" smtClean="0">
              <a:solidFill>
                <a:schemeClr val="tx1"/>
              </a:solidFill>
              <a:latin typeface="Comic Sans MS" pitchFamily="66" charset="0"/>
            </a:endParaRPr>
          </a:p>
          <a:p>
            <a:pPr algn="ctr"/>
            <a:r>
              <a:rPr lang="en-US" sz="2400" b="1" dirty="0" smtClean="0">
                <a:solidFill>
                  <a:schemeClr val="tx1"/>
                </a:solidFill>
                <a:latin typeface="Comic Sans MS" pitchFamily="66" charset="0"/>
              </a:rPr>
              <a:t>TSH was 1 </a:t>
            </a:r>
            <a:r>
              <a:rPr lang="en-US" sz="2400" b="1" dirty="0" err="1" smtClean="0">
                <a:solidFill>
                  <a:schemeClr val="tx1"/>
                </a:solidFill>
                <a:latin typeface="Comic Sans MS" pitchFamily="66" charset="0"/>
              </a:rPr>
              <a:t>mIU</a:t>
            </a:r>
            <a:r>
              <a:rPr lang="en-US" sz="2400" b="1" dirty="0" smtClean="0">
                <a:solidFill>
                  <a:schemeClr val="tx1"/>
                </a:solidFill>
                <a:latin typeface="Comic Sans MS" pitchFamily="66" charset="0"/>
              </a:rPr>
              <a:t>/</a:t>
            </a:r>
            <a:r>
              <a:rPr lang="en-US" sz="2400" b="1" dirty="0" err="1" smtClean="0">
                <a:solidFill>
                  <a:schemeClr val="tx1"/>
                </a:solidFill>
                <a:latin typeface="Comic Sans MS" pitchFamily="66" charset="0"/>
              </a:rPr>
              <a:t>mL</a:t>
            </a:r>
            <a:endParaRPr lang="en-US" sz="2400" b="1" dirty="0" smtClean="0">
              <a:solidFill>
                <a:schemeClr val="tx1"/>
              </a:solidFill>
              <a:latin typeface="Comic Sans MS" pitchFamily="66" charset="0"/>
            </a:endParaRPr>
          </a:p>
          <a:p>
            <a:pPr algn="ctr"/>
            <a:r>
              <a:rPr lang="en-US" sz="2400" b="1" dirty="0" err="1" smtClean="0">
                <a:solidFill>
                  <a:schemeClr val="tx1"/>
                </a:solidFill>
                <a:latin typeface="Comic Sans MS" pitchFamily="66" charset="0"/>
              </a:rPr>
              <a:t>Tg</a:t>
            </a:r>
            <a:r>
              <a:rPr lang="en-US" sz="2400" b="1" dirty="0" smtClean="0">
                <a:solidFill>
                  <a:schemeClr val="tx1"/>
                </a:solidFill>
                <a:latin typeface="Comic Sans MS" pitchFamily="66" charset="0"/>
              </a:rPr>
              <a:t> </a:t>
            </a:r>
            <a:r>
              <a:rPr lang="en-US" sz="2400" b="1" dirty="0" err="1" smtClean="0">
                <a:solidFill>
                  <a:schemeClr val="tx1"/>
                </a:solidFill>
                <a:latin typeface="Comic Sans MS" pitchFamily="66" charset="0"/>
              </a:rPr>
              <a:t>Ab</a:t>
            </a:r>
            <a:r>
              <a:rPr lang="en-US" sz="2400" b="1" dirty="0" smtClean="0">
                <a:solidFill>
                  <a:schemeClr val="tx1"/>
                </a:solidFill>
                <a:latin typeface="Comic Sans MS" pitchFamily="66" charset="0"/>
              </a:rPr>
              <a:t> negative </a:t>
            </a:r>
          </a:p>
          <a:p>
            <a:pPr algn="ctr"/>
            <a:r>
              <a:rPr lang="en-US" sz="2400" b="1" dirty="0" smtClean="0">
                <a:solidFill>
                  <a:schemeClr val="tx1"/>
                </a:solidFill>
                <a:latin typeface="Comic Sans MS" pitchFamily="66" charset="0"/>
              </a:rPr>
              <a:t>Neck US is normal</a:t>
            </a:r>
            <a:endParaRPr lang="en-US" sz="2400" b="1" dirty="0">
              <a:solidFill>
                <a:schemeClr val="tx1"/>
              </a:solidFill>
              <a:latin typeface="Comic Sans MS" pitchFamily="66" charset="0"/>
            </a:endParaRPr>
          </a:p>
        </p:txBody>
      </p:sp>
      <p:sp>
        <p:nvSpPr>
          <p:cNvPr id="3" name="Rectangle 2"/>
          <p:cNvSpPr/>
          <p:nvPr/>
        </p:nvSpPr>
        <p:spPr>
          <a:xfrm>
            <a:off x="1928794" y="285728"/>
            <a:ext cx="4222631" cy="553998"/>
          </a:xfrm>
          <a:prstGeom prst="rect">
            <a:avLst/>
          </a:prstGeom>
        </p:spPr>
        <p:txBody>
          <a:bodyPr wrap="none">
            <a:spAutoFit/>
          </a:bodyPr>
          <a:lstStyle/>
          <a:p>
            <a:pPr algn="ctr"/>
            <a:r>
              <a:rPr lang="en-US" sz="3000" b="1" dirty="0" smtClean="0">
                <a:solidFill>
                  <a:srgbClr val="FF0000"/>
                </a:solidFill>
                <a:latin typeface="Comic Sans MS" pitchFamily="66" charset="0"/>
              </a:rPr>
              <a:t>First Example Patient</a:t>
            </a:r>
            <a:endParaRPr lang="en-US" sz="3000" dirty="0">
              <a:solidFill>
                <a:srgbClr val="FF0000"/>
              </a:solidFill>
            </a:endParaRPr>
          </a:p>
        </p:txBody>
      </p:sp>
      <p:sp>
        <p:nvSpPr>
          <p:cNvPr id="4" name="Rectangle 3"/>
          <p:cNvSpPr/>
          <p:nvPr/>
        </p:nvSpPr>
        <p:spPr>
          <a:xfrm>
            <a:off x="5996778" y="1453039"/>
            <a:ext cx="2169028" cy="707886"/>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RAI Ablation</a:t>
            </a:r>
          </a:p>
          <a:p>
            <a:pPr algn="ctr"/>
            <a:r>
              <a:rPr lang="en-US" sz="2000" b="1" dirty="0" smtClean="0">
                <a:solidFill>
                  <a:schemeClr val="tx2"/>
                </a:solidFill>
                <a:latin typeface="Comic Sans MS" pitchFamily="66" charset="0"/>
              </a:rPr>
              <a:t>Yes or No?</a:t>
            </a:r>
            <a:endParaRPr lang="en-US" sz="2000" b="1" dirty="0">
              <a:solidFill>
                <a:schemeClr val="tx2"/>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dissolve">
                                      <p:cBhvr>
                                        <p:cTn id="7" dur="500"/>
                                        <p:tgtEl>
                                          <p:spTgt spid="2">
                                            <p:txEl>
                                              <p:pRg st="6" end="6"/>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dissolve">
                                      <p:cBhvr>
                                        <p:cTn id="10" dur="500"/>
                                        <p:tgtEl>
                                          <p:spTgt spid="2">
                                            <p:txEl>
                                              <p:pRg st="7" end="7"/>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dissolve">
                                      <p:cBhvr>
                                        <p:cTn id="13" dur="500"/>
                                        <p:tgtEl>
                                          <p:spTgt spid="2">
                                            <p:txEl>
                                              <p:pRg st="8" end="8"/>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dissolve">
                                      <p:cBhvr>
                                        <p:cTn id="16" dur="500"/>
                                        <p:tgtEl>
                                          <p:spTgt spid="2">
                                            <p:txEl>
                                              <p:pRg st="9" end="9"/>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5786" y="1142984"/>
            <a:ext cx="7715304" cy="4286280"/>
          </a:xfrm>
        </p:spPr>
        <p:txBody>
          <a:bodyPr>
            <a:noAutofit/>
          </a:bodyPr>
          <a:lstStyle/>
          <a:p>
            <a:pPr lvl="0" algn="just" rtl="1">
              <a:lnSpc>
                <a:spcPct val="250000"/>
              </a:lnSpc>
            </a:pPr>
            <a:r>
              <a:rPr lang="fa-IR" sz="3500" dirty="0" smtClean="0">
                <a:solidFill>
                  <a:srgbClr val="0070C0"/>
                </a:solidFill>
                <a:cs typeface="A  Mitra_1 (MRT)" pitchFamily="2" charset="-78"/>
              </a:rPr>
              <a:t>چرا همزمان با </a:t>
            </a:r>
            <a:r>
              <a:rPr lang="en-US" sz="3500" dirty="0" err="1" smtClean="0">
                <a:solidFill>
                  <a:srgbClr val="0070C0"/>
                </a:solidFill>
                <a:cs typeface="A  Mitra_1 (MRT)" pitchFamily="2" charset="-78"/>
              </a:rPr>
              <a:t>Tg</a:t>
            </a:r>
            <a:r>
              <a:rPr lang="fa-IR" sz="3500" dirty="0" smtClean="0">
                <a:solidFill>
                  <a:srgbClr val="0070C0"/>
                </a:solidFill>
                <a:cs typeface="A  Mitra_1 (MRT)" pitchFamily="2" charset="-78"/>
              </a:rPr>
              <a:t> باید </a:t>
            </a:r>
            <a:r>
              <a:rPr lang="en-US" sz="3500" dirty="0" err="1" smtClean="0">
                <a:solidFill>
                  <a:srgbClr val="0070C0"/>
                </a:solidFill>
                <a:cs typeface="A  Mitra_1 (MRT)" pitchFamily="2" charset="-78"/>
              </a:rPr>
              <a:t>TgAb</a:t>
            </a:r>
            <a:r>
              <a:rPr lang="fa-IR" sz="3500" dirty="0" smtClean="0">
                <a:solidFill>
                  <a:srgbClr val="0070C0"/>
                </a:solidFill>
                <a:cs typeface="A  Mitra_1 (MRT)" pitchFamily="2" charset="-78"/>
              </a:rPr>
              <a:t> (یا آنتی </a:t>
            </a:r>
            <a:r>
              <a:rPr lang="en-US" sz="3500" dirty="0" err="1" smtClean="0">
                <a:solidFill>
                  <a:srgbClr val="0070C0"/>
                </a:solidFill>
                <a:cs typeface="A  Mitra_1 (MRT)" pitchFamily="2" charset="-78"/>
              </a:rPr>
              <a:t>Tg</a:t>
            </a:r>
            <a:r>
              <a:rPr lang="fa-IR" sz="3500" dirty="0" smtClean="0">
                <a:solidFill>
                  <a:srgbClr val="0070C0"/>
                </a:solidFill>
                <a:cs typeface="A  Mitra_1 (MRT)" pitchFamily="2" charset="-78"/>
              </a:rPr>
              <a:t>) را نیز اندازه‌گیری کرد؟ </a:t>
            </a:r>
            <a:r>
              <a:rPr lang="en-US" sz="3500" dirty="0" smtClean="0">
                <a:solidFill>
                  <a:srgbClr val="0070C0"/>
                </a:solidFill>
                <a:cs typeface="A  Mitra_1 (MRT)" pitchFamily="2" charset="-78"/>
              </a:rPr>
              <a:t>Pitfall</a:t>
            </a:r>
            <a:r>
              <a:rPr lang="fa-IR" sz="3500" dirty="0" smtClean="0">
                <a:solidFill>
                  <a:srgbClr val="0070C0"/>
                </a:solidFill>
                <a:cs typeface="A  Mitra_1 (MRT)" pitchFamily="2" charset="-78"/>
              </a:rPr>
              <a:t>های اندازه‌گیری </a:t>
            </a:r>
            <a:r>
              <a:rPr lang="en-US" sz="3500" dirty="0" err="1" smtClean="0">
                <a:solidFill>
                  <a:srgbClr val="0070C0"/>
                </a:solidFill>
                <a:cs typeface="A  Mitra_1 (MRT)" pitchFamily="2" charset="-78"/>
              </a:rPr>
              <a:t>Tg</a:t>
            </a:r>
            <a:r>
              <a:rPr lang="fa-IR" sz="3500" dirty="0" smtClean="0">
                <a:solidFill>
                  <a:srgbClr val="0070C0"/>
                </a:solidFill>
                <a:cs typeface="A  Mitra_1 (MRT)" pitchFamily="2" charset="-78"/>
              </a:rPr>
              <a:t> کدام است؟</a:t>
            </a:r>
            <a:endParaRPr lang="en-US" sz="3500" dirty="0" smtClean="0">
              <a:solidFill>
                <a:srgbClr val="0070C0"/>
              </a:solidFill>
              <a:cs typeface="A  Mitra_1 (MRT)"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428604"/>
            <a:ext cx="8715436" cy="6143668"/>
          </a:xfrm>
        </p:spPr>
        <p:txBody>
          <a:bodyPr>
            <a:normAutofit fontScale="62500" lnSpcReduction="20000"/>
          </a:bodyPr>
          <a:lstStyle/>
          <a:p>
            <a:pPr algn="just" rtl="1">
              <a:lnSpc>
                <a:spcPct val="200000"/>
              </a:lnSpc>
            </a:pPr>
            <a:r>
              <a:rPr lang="fa-IR" sz="3600" dirty="0" smtClean="0">
                <a:solidFill>
                  <a:schemeClr val="tx1"/>
                </a:solidFill>
                <a:cs typeface="A  Mitra_1 (MRT)" pitchFamily="2" charset="-78"/>
              </a:rPr>
              <a:t>خـانم </a:t>
            </a:r>
            <a:r>
              <a:rPr lang="fa-IR" sz="3600" dirty="0">
                <a:solidFill>
                  <a:schemeClr val="tx1"/>
                </a:solidFill>
                <a:cs typeface="A  Mitra_1 (MRT)" pitchFamily="2" charset="-78"/>
              </a:rPr>
              <a:t>23 ساله‌ای به علت بزرگی </a:t>
            </a:r>
            <a:r>
              <a:rPr lang="fa-IR" sz="3600" dirty="0" smtClean="0">
                <a:solidFill>
                  <a:schemeClr val="tx1"/>
                </a:solidFill>
                <a:cs typeface="A  Mitra_1 (MRT)" pitchFamily="2" charset="-78"/>
              </a:rPr>
              <a:t>تیروئید </a:t>
            </a:r>
            <a:r>
              <a:rPr lang="fa-IR" sz="3600" dirty="0">
                <a:solidFill>
                  <a:schemeClr val="tx1"/>
                </a:solidFill>
                <a:cs typeface="A  Mitra_1 (MRT)" pitchFamily="2" charset="-78"/>
              </a:rPr>
              <a:t>در 2 سال اخیر مراجعه می‌کند. مادر ایشان مبتلا به کم‌کاری تیروئید و تحت درمان با لووتیروکسین است. در معاینه تیروئید حدود 40 گرم با قوام سفت و چرمی و بدون ندول است. </a:t>
            </a:r>
            <a:r>
              <a:rPr lang="fa-IR" sz="3600" dirty="0" smtClean="0">
                <a:solidFill>
                  <a:schemeClr val="tx1"/>
                </a:solidFill>
                <a:cs typeface="A  Mitra_1 (MRT)" pitchFamily="2" charset="-78"/>
              </a:rPr>
              <a:t>بیمار علایم </a:t>
            </a:r>
            <a:r>
              <a:rPr lang="fa-IR" sz="3600" dirty="0">
                <a:solidFill>
                  <a:schemeClr val="tx1"/>
                </a:solidFill>
                <a:cs typeface="A  Mitra_1 (MRT)" pitchFamily="2" charset="-78"/>
              </a:rPr>
              <a:t>کم‌کاری و پرکاری تیروئید را ندارد. </a:t>
            </a:r>
            <a:r>
              <a:rPr lang="en-US" sz="3600" dirty="0">
                <a:solidFill>
                  <a:schemeClr val="tx1"/>
                </a:solidFill>
                <a:cs typeface="A  Mitra_1 (MRT)" pitchFamily="2" charset="-78"/>
              </a:rPr>
              <a:t>T4= 8 µg/dl (n=4.5-12.5)</a:t>
            </a:r>
            <a:r>
              <a:rPr lang="fa-IR" sz="3600" dirty="0">
                <a:solidFill>
                  <a:schemeClr val="tx1"/>
                </a:solidFill>
                <a:cs typeface="A  Mitra_1 (MRT)" pitchFamily="2" charset="-78"/>
              </a:rPr>
              <a:t>، </a:t>
            </a:r>
            <a:r>
              <a:rPr lang="en-US" sz="3600" dirty="0">
                <a:solidFill>
                  <a:schemeClr val="tx1"/>
                </a:solidFill>
                <a:cs typeface="A  Mitra_1 (MRT)" pitchFamily="2" charset="-78"/>
              </a:rPr>
              <a:t>TSH= 8 </a:t>
            </a:r>
            <a:r>
              <a:rPr lang="en-US" sz="3600" dirty="0" err="1">
                <a:solidFill>
                  <a:schemeClr val="tx1"/>
                </a:solidFill>
                <a:cs typeface="A  Mitra_1 (MRT)" pitchFamily="2" charset="-78"/>
              </a:rPr>
              <a:t>mU</a:t>
            </a:r>
            <a:r>
              <a:rPr lang="en-US" sz="3600" dirty="0">
                <a:solidFill>
                  <a:schemeClr val="tx1"/>
                </a:solidFill>
                <a:cs typeface="A  Mitra_1 (MRT)" pitchFamily="2" charset="-78"/>
              </a:rPr>
              <a:t>/L (n= 0.4-5)</a:t>
            </a:r>
            <a:r>
              <a:rPr lang="fa-IR" sz="3600" dirty="0">
                <a:solidFill>
                  <a:schemeClr val="tx1"/>
                </a:solidFill>
                <a:cs typeface="A  Mitra_1 (MRT)" pitchFamily="2" charset="-78"/>
              </a:rPr>
              <a:t> و </a:t>
            </a:r>
            <a:r>
              <a:rPr lang="en-US" sz="3600" dirty="0">
                <a:solidFill>
                  <a:schemeClr val="tx1"/>
                </a:solidFill>
                <a:cs typeface="A  Mitra_1 (MRT)" pitchFamily="2" charset="-78"/>
              </a:rPr>
              <a:t>T3 </a:t>
            </a:r>
            <a:r>
              <a:rPr lang="en-US" sz="3600" dirty="0" err="1">
                <a:solidFill>
                  <a:schemeClr val="tx1"/>
                </a:solidFill>
                <a:cs typeface="A  Mitra_1 (MRT)" pitchFamily="2" charset="-78"/>
              </a:rPr>
              <a:t>resine</a:t>
            </a:r>
            <a:r>
              <a:rPr lang="en-US" sz="3600" dirty="0">
                <a:solidFill>
                  <a:schemeClr val="tx1"/>
                </a:solidFill>
                <a:cs typeface="A  Mitra_1 (MRT)" pitchFamily="2" charset="-78"/>
              </a:rPr>
              <a:t> uptake= (THBR)</a:t>
            </a:r>
            <a:r>
              <a:rPr lang="fa-IR" sz="3600" dirty="0">
                <a:solidFill>
                  <a:schemeClr val="tx1"/>
                </a:solidFill>
                <a:cs typeface="A  Mitra_1 (MRT)" pitchFamily="2" charset="-78"/>
              </a:rPr>
              <a:t> بالاتر از حد طبیعی است. </a:t>
            </a:r>
            <a:endParaRPr lang="fa-IR" sz="3600" dirty="0" smtClean="0">
              <a:solidFill>
                <a:schemeClr val="tx1"/>
              </a:solidFill>
              <a:cs typeface="A  Mitra_1 (MRT)" pitchFamily="2" charset="-78"/>
            </a:endParaRPr>
          </a:p>
          <a:p>
            <a:pPr algn="just" rtl="1">
              <a:lnSpc>
                <a:spcPct val="200000"/>
              </a:lnSpc>
            </a:pPr>
            <a:endParaRPr lang="fa-IR" dirty="0" smtClean="0">
              <a:solidFill>
                <a:schemeClr val="tx1"/>
              </a:solidFill>
              <a:cs typeface="A  Mitra_1 (MRT)" pitchFamily="2" charset="-78"/>
            </a:endParaRPr>
          </a:p>
          <a:p>
            <a:pPr algn="just" rtl="1">
              <a:lnSpc>
                <a:spcPct val="200000"/>
              </a:lnSpc>
              <a:buFont typeface="Arial" pitchFamily="34" charset="0"/>
              <a:buChar char="•"/>
            </a:pPr>
            <a:r>
              <a:rPr lang="fa-IR" dirty="0" smtClean="0">
                <a:solidFill>
                  <a:srgbClr val="FF0000"/>
                </a:solidFill>
                <a:cs typeface="A  Mitra_1 (MRT)" pitchFamily="2" charset="-78"/>
              </a:rPr>
              <a:t>تشخیص شما چیست و چه آزمون هایی پیشنهاد می کنید؟ </a:t>
            </a:r>
          </a:p>
          <a:p>
            <a:pPr algn="just" rtl="1">
              <a:lnSpc>
                <a:spcPct val="200000"/>
              </a:lnSpc>
              <a:buFont typeface="Arial" pitchFamily="34" charset="0"/>
              <a:buChar char="•"/>
            </a:pPr>
            <a:r>
              <a:rPr lang="fa-IR" dirty="0" smtClean="0">
                <a:solidFill>
                  <a:srgbClr val="FF0000"/>
                </a:solidFill>
                <a:cs typeface="A  Mitra_1 (MRT)" pitchFamily="2" charset="-78"/>
              </a:rPr>
              <a:t>آیا بیمار نیاز به درمان دارد؟ </a:t>
            </a:r>
          </a:p>
          <a:p>
            <a:pPr algn="just" rtl="1">
              <a:lnSpc>
                <a:spcPct val="200000"/>
              </a:lnSpc>
              <a:buFont typeface="Arial" pitchFamily="34" charset="0"/>
              <a:buChar char="•"/>
            </a:pPr>
            <a:r>
              <a:rPr lang="fa-IR" dirty="0" smtClean="0">
                <a:solidFill>
                  <a:srgbClr val="FF0000"/>
                </a:solidFill>
                <a:cs typeface="A  Mitra_1 (MRT)" pitchFamily="2" charset="-78"/>
              </a:rPr>
              <a:t>پیگیری را چگونه ادامه می دهید؟</a:t>
            </a:r>
            <a:endParaRPr lang="en-US" dirty="0">
              <a:solidFill>
                <a:srgbClr val="FF0000"/>
              </a:solidFill>
              <a:cs typeface="A  Mitra_1 (MRT)"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857" y="127599"/>
            <a:ext cx="7836195" cy="830997"/>
          </a:xfrm>
          <a:prstGeom prst="rect">
            <a:avLst/>
          </a:prstGeom>
        </p:spPr>
        <p:txBody>
          <a:bodyPr wrap="square">
            <a:spAutoFit/>
          </a:bodyPr>
          <a:lstStyle/>
          <a:p>
            <a:pPr algn="ctr"/>
            <a:r>
              <a:rPr lang="en-US" sz="2400" b="1" dirty="0" smtClean="0">
                <a:solidFill>
                  <a:srgbClr val="FF0000"/>
                </a:solidFill>
                <a:latin typeface="Comic Sans MS" pitchFamily="66" charset="0"/>
              </a:rPr>
              <a:t>32 yr old male</a:t>
            </a:r>
          </a:p>
          <a:p>
            <a:pPr algn="ctr"/>
            <a:r>
              <a:rPr lang="en-US" sz="2400" b="1" dirty="0" smtClean="0">
                <a:solidFill>
                  <a:srgbClr val="FF0000"/>
                </a:solidFill>
                <a:latin typeface="Comic Sans MS" pitchFamily="66" charset="0"/>
              </a:rPr>
              <a:t>Total </a:t>
            </a:r>
            <a:r>
              <a:rPr lang="en-US" sz="2400" b="1" dirty="0" err="1" smtClean="0">
                <a:solidFill>
                  <a:srgbClr val="FF0000"/>
                </a:solidFill>
                <a:latin typeface="Comic Sans MS" pitchFamily="66" charset="0"/>
              </a:rPr>
              <a:t>thyroidectomy</a:t>
            </a:r>
            <a:r>
              <a:rPr lang="en-US" sz="2400" b="1" dirty="0" smtClean="0">
                <a:solidFill>
                  <a:srgbClr val="FF0000"/>
                </a:solidFill>
                <a:latin typeface="Comic Sans MS" pitchFamily="66" charset="0"/>
              </a:rPr>
              <a:t>, 1.9 cm </a:t>
            </a:r>
            <a:r>
              <a:rPr lang="en-US" sz="2400" b="1" dirty="0" err="1" smtClean="0">
                <a:solidFill>
                  <a:srgbClr val="FF0000"/>
                </a:solidFill>
                <a:latin typeface="Comic Sans MS" pitchFamily="66" charset="0"/>
              </a:rPr>
              <a:t>intrathyroidal</a:t>
            </a:r>
            <a:r>
              <a:rPr lang="en-US" sz="2400" b="1" dirty="0" smtClean="0">
                <a:solidFill>
                  <a:srgbClr val="FF0000"/>
                </a:solidFill>
                <a:latin typeface="Comic Sans MS" pitchFamily="66" charset="0"/>
              </a:rPr>
              <a:t> PTC</a:t>
            </a:r>
          </a:p>
        </p:txBody>
      </p:sp>
      <p:sp>
        <p:nvSpPr>
          <p:cNvPr id="4" name="Rectangle 3"/>
          <p:cNvSpPr/>
          <p:nvPr/>
        </p:nvSpPr>
        <p:spPr>
          <a:xfrm>
            <a:off x="2488026" y="1251022"/>
            <a:ext cx="4795283" cy="1323439"/>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Risk Without RRA</a:t>
            </a:r>
          </a:p>
          <a:p>
            <a:pPr algn="ctr"/>
            <a:r>
              <a:rPr lang="en-US" sz="2000" b="1" dirty="0" smtClean="0">
                <a:solidFill>
                  <a:schemeClr val="tx2"/>
                </a:solidFill>
                <a:latin typeface="Comic Sans MS" pitchFamily="66" charset="0"/>
              </a:rPr>
              <a:t>Recurrence 2-4%</a:t>
            </a:r>
          </a:p>
          <a:p>
            <a:pPr algn="ctr"/>
            <a:r>
              <a:rPr lang="en-US" sz="2000" b="1" dirty="0" smtClean="0">
                <a:solidFill>
                  <a:schemeClr val="tx2"/>
                </a:solidFill>
                <a:latin typeface="Comic Sans MS" pitchFamily="66" charset="0"/>
              </a:rPr>
              <a:t>Disease Specific Mortality &lt; 1%</a:t>
            </a:r>
          </a:p>
          <a:p>
            <a:pPr algn="ctr"/>
            <a:r>
              <a:rPr lang="en-US" sz="2000" b="1" dirty="0" smtClean="0">
                <a:solidFill>
                  <a:schemeClr val="tx2"/>
                </a:solidFill>
                <a:latin typeface="Comic Sans MS" pitchFamily="66" charset="0"/>
              </a:rPr>
              <a:t>Distant Metastases about 1%</a:t>
            </a:r>
            <a:endParaRPr lang="en-US" sz="2000" b="1" dirty="0">
              <a:solidFill>
                <a:schemeClr val="tx2"/>
              </a:solidFill>
              <a:latin typeface="Comic Sans MS" pitchFamily="66" charset="0"/>
            </a:endParaRPr>
          </a:p>
        </p:txBody>
      </p:sp>
      <p:sp>
        <p:nvSpPr>
          <p:cNvPr id="5" name="Rectangle 4"/>
          <p:cNvSpPr/>
          <p:nvPr/>
        </p:nvSpPr>
        <p:spPr>
          <a:xfrm>
            <a:off x="733648" y="3125871"/>
            <a:ext cx="3817088" cy="1323439"/>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Risks of RAI</a:t>
            </a:r>
          </a:p>
          <a:p>
            <a:pPr algn="ctr"/>
            <a:r>
              <a:rPr lang="en-US" sz="2000" b="1" dirty="0" smtClean="0">
                <a:solidFill>
                  <a:schemeClr val="tx2"/>
                </a:solidFill>
                <a:latin typeface="Comic Sans MS" pitchFamily="66" charset="0"/>
              </a:rPr>
              <a:t>Permanent dry mouth 1-2%</a:t>
            </a:r>
          </a:p>
          <a:p>
            <a:pPr algn="ctr"/>
            <a:r>
              <a:rPr lang="en-US" sz="2000" b="1" dirty="0" smtClean="0">
                <a:solidFill>
                  <a:schemeClr val="tx2"/>
                </a:solidFill>
                <a:latin typeface="Comic Sans MS" pitchFamily="66" charset="0"/>
              </a:rPr>
              <a:t>Blocked tear duct 1%</a:t>
            </a:r>
          </a:p>
          <a:p>
            <a:pPr algn="ctr"/>
            <a:r>
              <a:rPr lang="en-US" sz="2000" b="1" dirty="0" smtClean="0">
                <a:solidFill>
                  <a:schemeClr val="tx2"/>
                </a:solidFill>
                <a:latin typeface="Comic Sans MS" pitchFamily="66" charset="0"/>
              </a:rPr>
              <a:t>Second cancer &lt; 1%</a:t>
            </a:r>
            <a:endParaRPr lang="en-US" sz="2000" b="1" dirty="0">
              <a:solidFill>
                <a:schemeClr val="tx2"/>
              </a:solidFill>
              <a:latin typeface="Comic Sans MS" pitchFamily="66" charset="0"/>
            </a:endParaRPr>
          </a:p>
        </p:txBody>
      </p:sp>
      <p:sp>
        <p:nvSpPr>
          <p:cNvPr id="9" name="Rectangle 8"/>
          <p:cNvSpPr/>
          <p:nvPr/>
        </p:nvSpPr>
        <p:spPr>
          <a:xfrm>
            <a:off x="5135526" y="3140050"/>
            <a:ext cx="3817088" cy="1323439"/>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Potential Benefits of RAI</a:t>
            </a:r>
          </a:p>
          <a:p>
            <a:pPr algn="ctr"/>
            <a:r>
              <a:rPr lang="en-US" sz="2000" b="1" dirty="0" smtClean="0">
                <a:solidFill>
                  <a:schemeClr val="tx2"/>
                </a:solidFill>
                <a:latin typeface="Comic Sans MS" pitchFamily="66" charset="0"/>
              </a:rPr>
              <a:t>Facilitate Staging/Follow-up</a:t>
            </a:r>
          </a:p>
          <a:p>
            <a:pPr algn="ctr"/>
            <a:r>
              <a:rPr lang="en-US" sz="2000" b="1" dirty="0" smtClean="0">
                <a:solidFill>
                  <a:schemeClr val="tx2"/>
                </a:solidFill>
                <a:latin typeface="Comic Sans MS" pitchFamily="66" charset="0"/>
              </a:rPr>
              <a:t>+/- Recurrence</a:t>
            </a:r>
          </a:p>
          <a:p>
            <a:pPr algn="ctr"/>
            <a:r>
              <a:rPr lang="en-US" sz="2000" b="1" dirty="0" smtClean="0">
                <a:solidFill>
                  <a:schemeClr val="tx2"/>
                </a:solidFill>
                <a:latin typeface="Comic Sans MS" pitchFamily="66" charset="0"/>
              </a:rPr>
              <a:t>No impact on mortality</a:t>
            </a:r>
            <a:endParaRPr lang="en-US" sz="2000" b="1" dirty="0">
              <a:solidFill>
                <a:schemeClr val="tx2"/>
              </a:solidFill>
              <a:latin typeface="Comic Sans MS" pitchFamily="66" charset="0"/>
            </a:endParaRPr>
          </a:p>
        </p:txBody>
      </p:sp>
      <p:sp>
        <p:nvSpPr>
          <p:cNvPr id="10" name="Rectangle 9"/>
          <p:cNvSpPr/>
          <p:nvPr/>
        </p:nvSpPr>
        <p:spPr>
          <a:xfrm>
            <a:off x="2317899" y="4993681"/>
            <a:ext cx="5369442" cy="1631216"/>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Tilting the Balance Toward Benefit</a:t>
            </a:r>
          </a:p>
          <a:p>
            <a:pPr algn="ctr"/>
            <a:r>
              <a:rPr lang="en-US" sz="2000" b="1" dirty="0" smtClean="0">
                <a:solidFill>
                  <a:schemeClr val="tx2"/>
                </a:solidFill>
                <a:latin typeface="Comic Sans MS" pitchFamily="66" charset="0"/>
              </a:rPr>
              <a:t>Selective Use</a:t>
            </a:r>
          </a:p>
          <a:p>
            <a:pPr algn="ctr"/>
            <a:r>
              <a:rPr lang="en-US" sz="2000" b="1" dirty="0" smtClean="0">
                <a:solidFill>
                  <a:schemeClr val="tx2"/>
                </a:solidFill>
                <a:latin typeface="Comic Sans MS" pitchFamily="66" charset="0"/>
              </a:rPr>
              <a:t>Lower administered activities (30 </a:t>
            </a:r>
            <a:r>
              <a:rPr lang="en-US" sz="2000" b="1" dirty="0" err="1" smtClean="0">
                <a:solidFill>
                  <a:schemeClr val="tx2"/>
                </a:solidFill>
                <a:latin typeface="Comic Sans MS" pitchFamily="66" charset="0"/>
              </a:rPr>
              <a:t>mCi</a:t>
            </a:r>
            <a:r>
              <a:rPr lang="en-US" sz="2000" b="1" dirty="0" smtClean="0">
                <a:solidFill>
                  <a:schemeClr val="tx2"/>
                </a:solidFill>
                <a:latin typeface="Comic Sans MS" pitchFamily="66" charset="0"/>
              </a:rPr>
              <a:t>)</a:t>
            </a:r>
          </a:p>
          <a:p>
            <a:pPr algn="ctr"/>
            <a:r>
              <a:rPr lang="en-US" sz="2000" b="1" dirty="0" err="1" smtClean="0">
                <a:solidFill>
                  <a:schemeClr val="tx2"/>
                </a:solidFill>
                <a:latin typeface="Comic Sans MS" pitchFamily="66" charset="0"/>
              </a:rPr>
              <a:t>rhTSH</a:t>
            </a:r>
            <a:r>
              <a:rPr lang="en-US" sz="2000" b="1" dirty="0" smtClean="0">
                <a:solidFill>
                  <a:schemeClr val="tx2"/>
                </a:solidFill>
                <a:latin typeface="Comic Sans MS" pitchFamily="66" charset="0"/>
              </a:rPr>
              <a:t> preparation</a:t>
            </a:r>
          </a:p>
          <a:p>
            <a:pPr algn="ctr"/>
            <a:r>
              <a:rPr lang="en-US" sz="2000" b="1" dirty="0" smtClean="0">
                <a:solidFill>
                  <a:schemeClr val="tx2"/>
                </a:solidFill>
                <a:latin typeface="Comic Sans MS" pitchFamily="66" charset="0"/>
              </a:rPr>
              <a:t>Using RAI as salvage therapy</a:t>
            </a:r>
            <a:endParaRPr lang="en-US" sz="2000" b="1" dirty="0">
              <a:solidFill>
                <a:schemeClr val="tx2"/>
              </a:solidFill>
              <a:latin typeface="Comic Sans MS" pitchFamily="66" charset="0"/>
            </a:endParaRPr>
          </a:p>
        </p:txBody>
      </p:sp>
      <p:pic>
        <p:nvPicPr>
          <p:cNvPr id="279554" name="Picture 2" descr="C:\Users\tuttler\AppData\Local\Microsoft\Windows\Temporary Internet Files\Content.IE5\HEU4GZY4\MC900391748[1].wmf"/>
          <p:cNvPicPr>
            <a:picLocks noChangeAspect="1" noChangeArrowheads="1"/>
          </p:cNvPicPr>
          <p:nvPr/>
        </p:nvPicPr>
        <p:blipFill>
          <a:blip r:embed="rId2" cstate="print"/>
          <a:srcRect/>
          <a:stretch>
            <a:fillRect/>
          </a:stretch>
        </p:blipFill>
        <p:spPr bwMode="auto">
          <a:xfrm>
            <a:off x="706322" y="1239282"/>
            <a:ext cx="1143744" cy="1140871"/>
          </a:xfrm>
          <a:prstGeom prst="rect">
            <a:avLst/>
          </a:prstGeom>
          <a:noFill/>
        </p:spPr>
      </p:pic>
      <p:pic>
        <p:nvPicPr>
          <p:cNvPr id="12" name="Picture 2" descr="C:\Users\tuttler\AppData\Local\Microsoft\Windows\Temporary Internet Files\Content.IE5\HEU4GZY4\MC900391748[1].wmf"/>
          <p:cNvPicPr>
            <a:picLocks noChangeAspect="1" noChangeArrowheads="1"/>
          </p:cNvPicPr>
          <p:nvPr/>
        </p:nvPicPr>
        <p:blipFill>
          <a:blip r:embed="rId2" cstate="print"/>
          <a:srcRect/>
          <a:stretch>
            <a:fillRect/>
          </a:stretch>
        </p:blipFill>
        <p:spPr bwMode="auto">
          <a:xfrm>
            <a:off x="7663559" y="1285355"/>
            <a:ext cx="1143744" cy="114087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Arrow Connector 24"/>
          <p:cNvCxnSpPr/>
          <p:nvPr/>
        </p:nvCxnSpPr>
        <p:spPr>
          <a:xfrm flipH="1">
            <a:off x="4769392" y="6245423"/>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077298" y="6093467"/>
            <a:ext cx="1867819" cy="307777"/>
          </a:xfrm>
          <a:prstGeom prst="rect">
            <a:avLst/>
          </a:prstGeom>
          <a:noFill/>
          <a:ln>
            <a:noFill/>
          </a:ln>
        </p:spPr>
        <p:txBody>
          <a:bodyPr wrap="none" rtlCol="0">
            <a:spAutoFit/>
          </a:bodyPr>
          <a:lstStyle/>
          <a:p>
            <a:pPr algn="ctr" fontAlgn="auto">
              <a:spcBef>
                <a:spcPts val="0"/>
              </a:spcBef>
              <a:spcAft>
                <a:spcPts val="0"/>
              </a:spcAft>
            </a:pPr>
            <a:r>
              <a:rPr lang="en-US" sz="1400" b="1" dirty="0" err="1" smtClean="0">
                <a:solidFill>
                  <a:prstClr val="black"/>
                </a:solidFill>
                <a:latin typeface="Times New Roman" pitchFamily="18" charset="0"/>
                <a:cs typeface="Times New Roman" pitchFamily="18" charset="0"/>
              </a:rPr>
              <a:t>Unifocal</a:t>
            </a:r>
            <a:r>
              <a:rPr lang="en-US" sz="1400" b="1" dirty="0" smtClean="0">
                <a:solidFill>
                  <a:prstClr val="black"/>
                </a:solidFill>
                <a:latin typeface="Times New Roman" pitchFamily="18" charset="0"/>
                <a:cs typeface="Times New Roman" pitchFamily="18" charset="0"/>
              </a:rPr>
              <a:t> PMC (1-2%)</a:t>
            </a:r>
          </a:p>
        </p:txBody>
      </p:sp>
      <p:sp>
        <p:nvSpPr>
          <p:cNvPr id="28" name="TextBox 27"/>
          <p:cNvSpPr txBox="1"/>
          <p:nvPr/>
        </p:nvSpPr>
        <p:spPr>
          <a:xfrm>
            <a:off x="5068795" y="5410644"/>
            <a:ext cx="2016899"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Multifocal PMC (4-6%)</a:t>
            </a:r>
          </a:p>
        </p:txBody>
      </p:sp>
      <p:sp>
        <p:nvSpPr>
          <p:cNvPr id="30" name="TextBox 29"/>
          <p:cNvSpPr txBox="1"/>
          <p:nvPr/>
        </p:nvSpPr>
        <p:spPr>
          <a:xfrm>
            <a:off x="5023558" y="5105844"/>
            <a:ext cx="2831160" cy="307777"/>
          </a:xfrm>
          <a:prstGeom prst="rect">
            <a:avLst/>
          </a:prstGeom>
          <a:noFill/>
          <a:ln>
            <a:noFill/>
          </a:ln>
        </p:spPr>
        <p:txBody>
          <a:bodyPr wrap="none" rtlCol="0">
            <a:spAutoFit/>
          </a:bodyPr>
          <a:lstStyle/>
          <a:p>
            <a:pPr algn="ctr" fontAlgn="auto">
              <a:spcBef>
                <a:spcPts val="0"/>
              </a:spcBef>
              <a:spcAft>
                <a:spcPts val="0"/>
              </a:spcAft>
            </a:pPr>
            <a:r>
              <a:rPr lang="en-US" sz="1400" b="1" dirty="0" err="1" smtClean="0">
                <a:solidFill>
                  <a:prstClr val="black"/>
                </a:solidFill>
                <a:latin typeface="Times New Roman" pitchFamily="18" charset="0"/>
                <a:cs typeface="Times New Roman" pitchFamily="18" charset="0"/>
              </a:rPr>
              <a:t>Intrathyroidal</a:t>
            </a:r>
            <a:r>
              <a:rPr lang="en-US" sz="1400" b="1" dirty="0" smtClean="0">
                <a:solidFill>
                  <a:prstClr val="black"/>
                </a:solidFill>
                <a:latin typeface="Times New Roman" pitchFamily="18" charset="0"/>
                <a:cs typeface="Times New Roman" pitchFamily="18" charset="0"/>
              </a:rPr>
              <a:t> 2-4 cm PTC (5-6%)</a:t>
            </a:r>
          </a:p>
        </p:txBody>
      </p:sp>
      <p:cxnSp>
        <p:nvCxnSpPr>
          <p:cNvPr id="44" name="Straight Arrow Connector 43"/>
          <p:cNvCxnSpPr/>
          <p:nvPr/>
        </p:nvCxnSpPr>
        <p:spPr>
          <a:xfrm flipH="1">
            <a:off x="4769392" y="52607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4769392" y="55655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 name="Group 49"/>
          <p:cNvGrpSpPr/>
          <p:nvPr/>
        </p:nvGrpSpPr>
        <p:grpSpPr>
          <a:xfrm>
            <a:off x="4006702" y="1084521"/>
            <a:ext cx="762000" cy="5334000"/>
            <a:chOff x="5986130" y="769227"/>
            <a:chExt cx="762000" cy="5555373"/>
          </a:xfrm>
        </p:grpSpPr>
        <p:grpSp>
          <p:nvGrpSpPr>
            <p:cNvPr id="3" name="Group 19"/>
            <p:cNvGrpSpPr/>
            <p:nvPr/>
          </p:nvGrpSpPr>
          <p:grpSpPr>
            <a:xfrm>
              <a:off x="5986130" y="769227"/>
              <a:ext cx="762000" cy="5555373"/>
              <a:chOff x="6290930" y="769227"/>
              <a:chExt cx="762000" cy="5555373"/>
            </a:xfrm>
          </p:grpSpPr>
          <p:sp>
            <p:nvSpPr>
              <p:cNvPr id="15" name="Down Arrow 14"/>
              <p:cNvSpPr/>
              <p:nvPr/>
            </p:nvSpPr>
            <p:spPr>
              <a:xfrm flipV="1">
                <a:off x="6290930" y="769227"/>
                <a:ext cx="762000" cy="7620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 name="Rectangle 18"/>
              <p:cNvSpPr/>
              <p:nvPr/>
            </p:nvSpPr>
            <p:spPr>
              <a:xfrm>
                <a:off x="6405230" y="1143000"/>
                <a:ext cx="533400" cy="5181600"/>
              </a:xfrm>
              <a:prstGeom prst="rect">
                <a:avLst/>
              </a:prstGeom>
              <a:gradFill flip="none" rotWithShape="1">
                <a:gsLst>
                  <a:gs pos="12000">
                    <a:schemeClr val="tx1">
                      <a:lumMod val="95000"/>
                      <a:lumOff val="5000"/>
                    </a:schemeClr>
                  </a:gs>
                  <a:gs pos="88000">
                    <a:srgbClr val="B2B2B2"/>
                  </a:gs>
                  <a:gs pos="85000">
                    <a:srgbClr val="B2B2B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cxnSp>
          <p:nvCxnSpPr>
            <p:cNvPr id="48" name="Straight Connector 47"/>
            <p:cNvCxnSpPr/>
            <p:nvPr/>
          </p:nvCxnSpPr>
          <p:spPr>
            <a:xfrm>
              <a:off x="6096000" y="4982271"/>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094228" y="2576107"/>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TextBox 51"/>
          <p:cNvSpPr txBox="1"/>
          <p:nvPr/>
        </p:nvSpPr>
        <p:spPr>
          <a:xfrm>
            <a:off x="5056012" y="4798067"/>
            <a:ext cx="2250937"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pN1, &lt; 5 LN involved (4%)</a:t>
            </a:r>
          </a:p>
        </p:txBody>
      </p:sp>
      <p:cxnSp>
        <p:nvCxnSpPr>
          <p:cNvPr id="53" name="Straight Arrow Connector 52"/>
          <p:cNvCxnSpPr/>
          <p:nvPr/>
        </p:nvCxnSpPr>
        <p:spPr>
          <a:xfrm flipH="1">
            <a:off x="4769392" y="4953000"/>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050805" y="3505200"/>
            <a:ext cx="2340705"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pN1, &gt; 5 LN involved (19%)</a:t>
            </a:r>
          </a:p>
        </p:txBody>
      </p:sp>
      <p:cxnSp>
        <p:nvCxnSpPr>
          <p:cNvPr id="56" name="Straight Arrow Connector 55"/>
          <p:cNvCxnSpPr/>
          <p:nvPr/>
        </p:nvCxnSpPr>
        <p:spPr>
          <a:xfrm flipH="1">
            <a:off x="4769392" y="36605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093642" y="3200844"/>
            <a:ext cx="1569660"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Clinical N1 (22%)</a:t>
            </a:r>
          </a:p>
        </p:txBody>
      </p:sp>
      <p:cxnSp>
        <p:nvCxnSpPr>
          <p:cNvPr id="58" name="Straight Arrow Connector 57"/>
          <p:cNvCxnSpPr/>
          <p:nvPr/>
        </p:nvCxnSpPr>
        <p:spPr>
          <a:xfrm flipH="1">
            <a:off x="4769392" y="33557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058555" y="4569467"/>
            <a:ext cx="2201244"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pN1, all LN &lt; 0.2 cm (5%)</a:t>
            </a:r>
          </a:p>
        </p:txBody>
      </p:sp>
      <p:cxnSp>
        <p:nvCxnSpPr>
          <p:cNvPr id="60" name="Straight Arrow Connector 59"/>
          <p:cNvCxnSpPr/>
          <p:nvPr/>
        </p:nvCxnSpPr>
        <p:spPr>
          <a:xfrm flipH="1">
            <a:off x="4769392" y="4721423"/>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056060" y="2969267"/>
            <a:ext cx="2246128"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pN1, any LN &gt; 3 cm (27%)</a:t>
            </a:r>
          </a:p>
        </p:txBody>
      </p:sp>
      <p:cxnSp>
        <p:nvCxnSpPr>
          <p:cNvPr id="62" name="Straight Arrow Connector 61"/>
          <p:cNvCxnSpPr/>
          <p:nvPr/>
        </p:nvCxnSpPr>
        <p:spPr>
          <a:xfrm flipH="1">
            <a:off x="4769392" y="3124200"/>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070223" y="4112177"/>
            <a:ext cx="1991187"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pT3 minor ETE (3-8%)</a:t>
            </a:r>
          </a:p>
        </p:txBody>
      </p:sp>
      <p:cxnSp>
        <p:nvCxnSpPr>
          <p:cNvPr id="66" name="Straight Arrow Connector 65"/>
          <p:cNvCxnSpPr/>
          <p:nvPr/>
        </p:nvCxnSpPr>
        <p:spPr>
          <a:xfrm flipH="1">
            <a:off x="4769392" y="4267200"/>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059003" y="2359667"/>
            <a:ext cx="2193164"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pT4a gross ETE (23-40%)</a:t>
            </a:r>
          </a:p>
        </p:txBody>
      </p:sp>
      <p:cxnSp>
        <p:nvCxnSpPr>
          <p:cNvPr id="68" name="Straight Arrow Connector 67"/>
          <p:cNvCxnSpPr/>
          <p:nvPr/>
        </p:nvCxnSpPr>
        <p:spPr>
          <a:xfrm flipH="1">
            <a:off x="4769392" y="2514600"/>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778934" y="876301"/>
            <a:ext cx="3448725" cy="369332"/>
          </a:xfrm>
          <a:prstGeom prst="rect">
            <a:avLst/>
          </a:prstGeom>
        </p:spPr>
        <p:txBody>
          <a:bodyPr wrap="square">
            <a:spAutoFit/>
          </a:bodyPr>
          <a:lstStyle/>
          <a:p>
            <a:pPr algn="ctr" fontAlgn="auto">
              <a:spcBef>
                <a:spcPts val="0"/>
              </a:spcBef>
              <a:spcAft>
                <a:spcPts val="0"/>
              </a:spcAft>
            </a:pPr>
            <a:r>
              <a:rPr lang="en-US" sz="1800" b="1" dirty="0" smtClean="0">
                <a:solidFill>
                  <a:prstClr val="black"/>
                </a:solidFill>
                <a:latin typeface="Times New Roman" pitchFamily="18" charset="0"/>
                <a:cs typeface="Times New Roman" pitchFamily="18" charset="0"/>
              </a:rPr>
              <a:t>Risk stratification by category</a:t>
            </a:r>
            <a:endParaRPr lang="en-US" sz="1800" dirty="0">
              <a:solidFill>
                <a:prstClr val="black"/>
              </a:solidFill>
              <a:latin typeface="Calibri"/>
              <a:cs typeface="+mn-cs"/>
            </a:endParaRPr>
          </a:p>
        </p:txBody>
      </p:sp>
      <p:sp>
        <p:nvSpPr>
          <p:cNvPr id="70" name="Rectangle 69"/>
          <p:cNvSpPr/>
          <p:nvPr/>
        </p:nvSpPr>
        <p:spPr>
          <a:xfrm>
            <a:off x="4876800" y="876476"/>
            <a:ext cx="3420533" cy="646331"/>
          </a:xfrm>
          <a:prstGeom prst="rect">
            <a:avLst/>
          </a:prstGeom>
        </p:spPr>
        <p:txBody>
          <a:bodyPr wrap="square">
            <a:spAutoFit/>
          </a:bodyPr>
          <a:lstStyle/>
          <a:p>
            <a:pPr algn="ctr" fontAlgn="auto">
              <a:spcBef>
                <a:spcPts val="0"/>
              </a:spcBef>
              <a:spcAft>
                <a:spcPts val="0"/>
              </a:spcAft>
            </a:pPr>
            <a:r>
              <a:rPr lang="en-US" sz="1800" b="1" dirty="0" smtClean="0">
                <a:solidFill>
                  <a:prstClr val="black"/>
                </a:solidFill>
                <a:latin typeface="Times New Roman" pitchFamily="18" charset="0"/>
                <a:cs typeface="Times New Roman" pitchFamily="18" charset="0"/>
              </a:rPr>
              <a:t>Risk stratification within categories*</a:t>
            </a:r>
            <a:endParaRPr lang="en-US" sz="1800" dirty="0">
              <a:solidFill>
                <a:prstClr val="black"/>
              </a:solidFill>
              <a:latin typeface="Calibri"/>
              <a:cs typeface="+mn-cs"/>
            </a:endParaRPr>
          </a:p>
        </p:txBody>
      </p:sp>
      <p:sp>
        <p:nvSpPr>
          <p:cNvPr id="71" name="Rectangle 70"/>
          <p:cNvSpPr/>
          <p:nvPr/>
        </p:nvSpPr>
        <p:spPr>
          <a:xfrm>
            <a:off x="2286000" y="152746"/>
            <a:ext cx="5204502" cy="769441"/>
          </a:xfrm>
          <a:prstGeom prst="rect">
            <a:avLst/>
          </a:prstGeom>
        </p:spPr>
        <p:txBody>
          <a:bodyPr wrap="none">
            <a:spAutoFit/>
          </a:bodyPr>
          <a:lstStyle/>
          <a:p>
            <a:pPr fontAlgn="auto">
              <a:spcBef>
                <a:spcPts val="0"/>
              </a:spcBef>
              <a:spcAft>
                <a:spcPts val="0"/>
              </a:spcAft>
            </a:pPr>
            <a:r>
              <a:rPr lang="en-US" sz="2400" b="1" dirty="0" smtClean="0">
                <a:solidFill>
                  <a:srgbClr val="FF0000"/>
                </a:solidFill>
                <a:latin typeface="Times New Roman" pitchFamily="18" charset="0"/>
                <a:cs typeface="Times New Roman" pitchFamily="18" charset="0"/>
              </a:rPr>
              <a:t>Risk of Structural Disease Recurrence</a:t>
            </a:r>
          </a:p>
          <a:p>
            <a:pPr algn="ctr" fontAlgn="auto">
              <a:spcBef>
                <a:spcPts val="0"/>
              </a:spcBef>
              <a:spcAft>
                <a:spcPts val="0"/>
              </a:spcAft>
            </a:pPr>
            <a:r>
              <a:rPr lang="en-US" sz="2000" b="1" i="1" dirty="0" smtClean="0">
                <a:solidFill>
                  <a:srgbClr val="FF0000"/>
                </a:solidFill>
                <a:latin typeface="Times New Roman" pitchFamily="18" charset="0"/>
                <a:cs typeface="Times New Roman" pitchFamily="18" charset="0"/>
              </a:rPr>
              <a:t>My personal practice as of Jan 2014</a:t>
            </a:r>
          </a:p>
        </p:txBody>
      </p:sp>
      <p:sp>
        <p:nvSpPr>
          <p:cNvPr id="43" name="TextBox 42"/>
          <p:cNvSpPr txBox="1"/>
          <p:nvPr/>
        </p:nvSpPr>
        <p:spPr>
          <a:xfrm>
            <a:off x="4988203" y="1981547"/>
            <a:ext cx="3467552"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FTC, extensive vascular invasion (30-55%)</a:t>
            </a:r>
          </a:p>
        </p:txBody>
      </p:sp>
      <p:cxnSp>
        <p:nvCxnSpPr>
          <p:cNvPr id="46" name="Straight Arrow Connector 45"/>
          <p:cNvCxnSpPr/>
          <p:nvPr/>
        </p:nvCxnSpPr>
        <p:spPr>
          <a:xfrm flipH="1">
            <a:off x="4769392" y="2139554"/>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034686" y="5715444"/>
            <a:ext cx="2630848"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Minimally invasive FTC (0-7%)</a:t>
            </a:r>
          </a:p>
        </p:txBody>
      </p:sp>
      <p:cxnSp>
        <p:nvCxnSpPr>
          <p:cNvPr id="74" name="Straight Arrow Connector 73"/>
          <p:cNvCxnSpPr/>
          <p:nvPr/>
        </p:nvCxnSpPr>
        <p:spPr>
          <a:xfrm flipH="1">
            <a:off x="4769392" y="5873354"/>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029672" y="2743644"/>
            <a:ext cx="2723759" cy="307777"/>
          </a:xfrm>
          <a:prstGeom prst="rect">
            <a:avLst/>
          </a:prstGeom>
          <a:noFill/>
          <a:ln>
            <a:noFill/>
          </a:ln>
        </p:spPr>
        <p:txBody>
          <a:bodyPr wrap="none" rtlCol="0">
            <a:spAutoFit/>
          </a:bodyPr>
          <a:lstStyle/>
          <a:p>
            <a:pPr algn="ctr" fontAlgn="auto">
              <a:spcBef>
                <a:spcPts val="0"/>
              </a:spcBef>
              <a:spcAft>
                <a:spcPts val="0"/>
              </a:spcAft>
            </a:pPr>
            <a:r>
              <a:rPr lang="en-US" sz="1400" b="1" dirty="0" smtClean="0">
                <a:solidFill>
                  <a:prstClr val="black"/>
                </a:solidFill>
                <a:latin typeface="Times New Roman" pitchFamily="18" charset="0"/>
                <a:cs typeface="Times New Roman" pitchFamily="18" charset="0"/>
              </a:rPr>
              <a:t>PTC, vascular invasion (16-30%)</a:t>
            </a:r>
          </a:p>
        </p:txBody>
      </p:sp>
      <p:cxnSp>
        <p:nvCxnSpPr>
          <p:cNvPr id="50" name="Straight Arrow Connector 49"/>
          <p:cNvCxnSpPr/>
          <p:nvPr/>
        </p:nvCxnSpPr>
        <p:spPr>
          <a:xfrm flipH="1">
            <a:off x="4781152" y="2898577"/>
            <a:ext cx="304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 77"/>
          <p:cNvGrpSpPr/>
          <p:nvPr/>
        </p:nvGrpSpPr>
        <p:grpSpPr>
          <a:xfrm>
            <a:off x="169530" y="1447806"/>
            <a:ext cx="3793503" cy="4904715"/>
            <a:chOff x="287114" y="1515195"/>
            <a:chExt cx="4267691" cy="4904715"/>
          </a:xfrm>
        </p:grpSpPr>
        <p:sp>
          <p:nvSpPr>
            <p:cNvPr id="51" name="TextBox 50"/>
            <p:cNvSpPr txBox="1"/>
            <p:nvPr/>
          </p:nvSpPr>
          <p:spPr>
            <a:xfrm>
              <a:off x="856282" y="5496580"/>
              <a:ext cx="3129294" cy="923330"/>
            </a:xfrm>
            <a:prstGeom prst="rect">
              <a:avLst/>
            </a:prstGeom>
            <a:noFill/>
            <a:ln>
              <a:noFill/>
            </a:ln>
          </p:spPr>
          <p:txBody>
            <a:bodyPr wrap="square" rtlCol="0">
              <a:spAutoFit/>
            </a:bodyPr>
            <a:lstStyle/>
            <a:p>
              <a:pPr algn="ctr" fontAlgn="auto">
                <a:spcBef>
                  <a:spcPts val="0"/>
                </a:spcBef>
                <a:spcAft>
                  <a:spcPts val="0"/>
                </a:spcAft>
              </a:pPr>
              <a:r>
                <a:rPr lang="en-US" sz="1800" b="1" dirty="0" smtClean="0">
                  <a:solidFill>
                    <a:prstClr val="black"/>
                  </a:solidFill>
                  <a:latin typeface="Times New Roman" pitchFamily="18" charset="0"/>
                  <a:cs typeface="Times New Roman" pitchFamily="18" charset="0"/>
                </a:rPr>
                <a:t>Low Risk</a:t>
              </a:r>
            </a:p>
            <a:p>
              <a:pPr algn="ctr" fontAlgn="auto">
                <a:spcBef>
                  <a:spcPts val="0"/>
                </a:spcBef>
                <a:spcAft>
                  <a:spcPts val="0"/>
                </a:spcAft>
              </a:pPr>
              <a:r>
                <a:rPr lang="en-US" sz="1800" dirty="0" smtClean="0">
                  <a:solidFill>
                    <a:prstClr val="black"/>
                  </a:solidFill>
                  <a:latin typeface="Times New Roman" pitchFamily="18" charset="0"/>
                  <a:cs typeface="Times New Roman" pitchFamily="18" charset="0"/>
                </a:rPr>
                <a:t>Usually no RAI</a:t>
              </a:r>
            </a:p>
            <a:p>
              <a:pPr algn="ctr" fontAlgn="auto">
                <a:spcBef>
                  <a:spcPts val="0"/>
                </a:spcBef>
                <a:spcAft>
                  <a:spcPts val="0"/>
                </a:spcAft>
              </a:pPr>
              <a:r>
                <a:rPr lang="en-US" sz="1800" dirty="0" smtClean="0">
                  <a:solidFill>
                    <a:prstClr val="black"/>
                  </a:solidFill>
                  <a:latin typeface="Times New Roman" pitchFamily="18" charset="0"/>
                  <a:cs typeface="Times New Roman" pitchFamily="18" charset="0"/>
                </a:rPr>
                <a:t>If given, 30 </a:t>
              </a:r>
              <a:r>
                <a:rPr lang="en-US" sz="1800" dirty="0" err="1" smtClean="0">
                  <a:solidFill>
                    <a:prstClr val="black"/>
                  </a:solidFill>
                  <a:latin typeface="Times New Roman" pitchFamily="18" charset="0"/>
                  <a:cs typeface="Times New Roman" pitchFamily="18" charset="0"/>
                </a:rPr>
                <a:t>mCi</a:t>
              </a:r>
              <a:r>
                <a:rPr lang="en-US" sz="1800" dirty="0" smtClean="0">
                  <a:solidFill>
                    <a:prstClr val="black"/>
                  </a:solidFill>
                  <a:latin typeface="Times New Roman" pitchFamily="18" charset="0"/>
                  <a:cs typeface="Times New Roman" pitchFamily="18" charset="0"/>
                </a:rPr>
                <a:t> </a:t>
              </a:r>
              <a:r>
                <a:rPr lang="en-US" sz="1800" dirty="0" err="1" smtClean="0">
                  <a:solidFill>
                    <a:prstClr val="black"/>
                  </a:solidFill>
                  <a:latin typeface="Times New Roman" pitchFamily="18" charset="0"/>
                  <a:cs typeface="Times New Roman" pitchFamily="18" charset="0"/>
                </a:rPr>
                <a:t>rhTSH</a:t>
              </a:r>
              <a:endParaRPr lang="en-US" sz="1800" dirty="0">
                <a:solidFill>
                  <a:prstClr val="black"/>
                </a:solidFill>
                <a:latin typeface="Times New Roman" pitchFamily="18" charset="0"/>
                <a:cs typeface="Times New Roman" pitchFamily="18" charset="0"/>
              </a:endParaRPr>
            </a:p>
          </p:txBody>
        </p:sp>
        <p:grpSp>
          <p:nvGrpSpPr>
            <p:cNvPr id="5" name="Group 49"/>
            <p:cNvGrpSpPr/>
            <p:nvPr/>
          </p:nvGrpSpPr>
          <p:grpSpPr>
            <a:xfrm>
              <a:off x="478412" y="1515195"/>
              <a:ext cx="3885023" cy="1683495"/>
              <a:chOff x="552894" y="1515136"/>
              <a:chExt cx="3453354" cy="1683495"/>
            </a:xfrm>
          </p:grpSpPr>
          <p:sp>
            <p:nvSpPr>
              <p:cNvPr id="63" name="TextBox 62"/>
              <p:cNvSpPr txBox="1"/>
              <p:nvPr/>
            </p:nvSpPr>
            <p:spPr>
              <a:xfrm>
                <a:off x="552894" y="1515136"/>
                <a:ext cx="3453354" cy="1200329"/>
              </a:xfrm>
              <a:prstGeom prst="rect">
                <a:avLst/>
              </a:prstGeom>
              <a:noFill/>
              <a:ln>
                <a:noFill/>
              </a:ln>
            </p:spPr>
            <p:txBody>
              <a:bodyPr wrap="square" rtlCol="0">
                <a:spAutoFit/>
              </a:bodyPr>
              <a:lstStyle/>
              <a:p>
                <a:pPr algn="ctr" fontAlgn="auto">
                  <a:spcBef>
                    <a:spcPts val="0"/>
                  </a:spcBef>
                  <a:spcAft>
                    <a:spcPts val="0"/>
                  </a:spcAft>
                </a:pPr>
                <a:r>
                  <a:rPr lang="en-US" sz="1800" b="1" dirty="0" smtClean="0">
                    <a:solidFill>
                      <a:prstClr val="black"/>
                    </a:solidFill>
                    <a:latin typeface="Times New Roman" pitchFamily="18" charset="0"/>
                    <a:cs typeface="Times New Roman" pitchFamily="18" charset="0"/>
                  </a:rPr>
                  <a:t>High Risk</a:t>
                </a:r>
              </a:p>
              <a:p>
                <a:pPr algn="ctr" fontAlgn="auto">
                  <a:spcBef>
                    <a:spcPts val="0"/>
                  </a:spcBef>
                  <a:spcAft>
                    <a:spcPts val="0"/>
                  </a:spcAft>
                </a:pPr>
                <a:r>
                  <a:rPr lang="en-US" sz="1800" dirty="0" smtClean="0">
                    <a:solidFill>
                      <a:prstClr val="black"/>
                    </a:solidFill>
                    <a:latin typeface="Times New Roman" pitchFamily="18" charset="0"/>
                    <a:cs typeface="Times New Roman" pitchFamily="18" charset="0"/>
                  </a:rPr>
                  <a:t>RAI given</a:t>
                </a:r>
              </a:p>
              <a:p>
                <a:pPr algn="ctr" fontAlgn="auto">
                  <a:spcBef>
                    <a:spcPts val="0"/>
                  </a:spcBef>
                  <a:spcAft>
                    <a:spcPts val="0"/>
                  </a:spcAft>
                </a:pPr>
                <a:r>
                  <a:rPr lang="en-US" sz="1800" dirty="0" smtClean="0">
                    <a:solidFill>
                      <a:prstClr val="black"/>
                    </a:solidFill>
                    <a:latin typeface="Times New Roman" pitchFamily="18" charset="0"/>
                    <a:cs typeface="Times New Roman" pitchFamily="18" charset="0"/>
                  </a:rPr>
                  <a:t>Probably withdrawal</a:t>
                </a:r>
              </a:p>
              <a:p>
                <a:pPr algn="ctr" fontAlgn="auto">
                  <a:spcBef>
                    <a:spcPts val="0"/>
                  </a:spcBef>
                  <a:spcAft>
                    <a:spcPts val="0"/>
                  </a:spcAft>
                </a:pPr>
                <a:r>
                  <a:rPr lang="en-US" sz="1800" dirty="0" smtClean="0">
                    <a:solidFill>
                      <a:prstClr val="black"/>
                    </a:solidFill>
                    <a:latin typeface="Times New Roman" pitchFamily="18" charset="0"/>
                    <a:cs typeface="Times New Roman" pitchFamily="18" charset="0"/>
                  </a:rPr>
                  <a:t>150 </a:t>
                </a:r>
                <a:r>
                  <a:rPr lang="en-US" sz="1800" dirty="0" err="1" smtClean="0">
                    <a:solidFill>
                      <a:prstClr val="black"/>
                    </a:solidFill>
                    <a:latin typeface="Times New Roman" pitchFamily="18" charset="0"/>
                    <a:cs typeface="Times New Roman" pitchFamily="18" charset="0"/>
                  </a:rPr>
                  <a:t>mCi</a:t>
                </a:r>
                <a:endParaRPr lang="en-US" sz="1800" dirty="0" smtClean="0">
                  <a:solidFill>
                    <a:prstClr val="black"/>
                  </a:solidFill>
                  <a:latin typeface="Times New Roman" pitchFamily="18" charset="0"/>
                  <a:cs typeface="Times New Roman" pitchFamily="18" charset="0"/>
                </a:endParaRPr>
              </a:p>
            </p:txBody>
          </p:sp>
          <p:sp>
            <p:nvSpPr>
              <p:cNvPr id="64" name="Down Arrow 63"/>
              <p:cNvSpPr/>
              <p:nvPr/>
            </p:nvSpPr>
            <p:spPr>
              <a:xfrm flipV="1">
                <a:off x="2117357" y="2817631"/>
                <a:ext cx="457200" cy="3810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grpSp>
          <p:nvGrpSpPr>
            <p:cNvPr id="6" name="Group 46"/>
            <p:cNvGrpSpPr/>
            <p:nvPr/>
          </p:nvGrpSpPr>
          <p:grpSpPr>
            <a:xfrm>
              <a:off x="287114" y="3351091"/>
              <a:ext cx="4267691" cy="1906769"/>
              <a:chOff x="255181" y="3351031"/>
              <a:chExt cx="3793503" cy="1906769"/>
            </a:xfrm>
          </p:grpSpPr>
          <p:sp>
            <p:nvSpPr>
              <p:cNvPr id="76" name="TextBox 75"/>
              <p:cNvSpPr txBox="1"/>
              <p:nvPr/>
            </p:nvSpPr>
            <p:spPr>
              <a:xfrm>
                <a:off x="255181" y="3351031"/>
                <a:ext cx="3793503" cy="1200329"/>
              </a:xfrm>
              <a:prstGeom prst="rect">
                <a:avLst/>
              </a:prstGeom>
              <a:noFill/>
              <a:ln>
                <a:noFill/>
              </a:ln>
            </p:spPr>
            <p:txBody>
              <a:bodyPr wrap="square" rtlCol="0">
                <a:spAutoFit/>
              </a:bodyPr>
              <a:lstStyle/>
              <a:p>
                <a:pPr algn="ctr" fontAlgn="auto">
                  <a:spcBef>
                    <a:spcPts val="0"/>
                  </a:spcBef>
                  <a:spcAft>
                    <a:spcPts val="0"/>
                  </a:spcAft>
                </a:pPr>
                <a:r>
                  <a:rPr lang="en-US" sz="1800" b="1" dirty="0" smtClean="0">
                    <a:solidFill>
                      <a:prstClr val="black"/>
                    </a:solidFill>
                    <a:latin typeface="Times New Roman" pitchFamily="18" charset="0"/>
                    <a:cs typeface="Times New Roman" pitchFamily="18" charset="0"/>
                  </a:rPr>
                  <a:t>Intermediate Risk</a:t>
                </a:r>
              </a:p>
              <a:p>
                <a:pPr algn="ctr" fontAlgn="auto">
                  <a:spcBef>
                    <a:spcPts val="0"/>
                  </a:spcBef>
                  <a:spcAft>
                    <a:spcPts val="0"/>
                  </a:spcAft>
                </a:pPr>
                <a:r>
                  <a:rPr lang="en-US" sz="1800" dirty="0" smtClean="0">
                    <a:solidFill>
                      <a:prstClr val="black"/>
                    </a:solidFill>
                    <a:latin typeface="Times New Roman" pitchFamily="18" charset="0"/>
                    <a:cs typeface="Times New Roman" pitchFamily="18" charset="0"/>
                  </a:rPr>
                  <a:t>Selective use</a:t>
                </a:r>
              </a:p>
              <a:p>
                <a:pPr algn="ctr" fontAlgn="auto">
                  <a:spcBef>
                    <a:spcPts val="0"/>
                  </a:spcBef>
                  <a:spcAft>
                    <a:spcPts val="0"/>
                  </a:spcAft>
                </a:pPr>
                <a:r>
                  <a:rPr lang="en-US" sz="1800" dirty="0" err="1" smtClean="0">
                    <a:solidFill>
                      <a:prstClr val="black"/>
                    </a:solidFill>
                    <a:latin typeface="Times New Roman" pitchFamily="18" charset="0"/>
                    <a:cs typeface="Times New Roman" pitchFamily="18" charset="0"/>
                  </a:rPr>
                  <a:t>rhTSH</a:t>
                </a:r>
                <a:r>
                  <a:rPr lang="en-US" sz="1800" dirty="0" smtClean="0">
                    <a:solidFill>
                      <a:prstClr val="black"/>
                    </a:solidFill>
                    <a:latin typeface="Times New Roman" pitchFamily="18" charset="0"/>
                    <a:cs typeface="Times New Roman" pitchFamily="18" charset="0"/>
                  </a:rPr>
                  <a:t> or withdrawal</a:t>
                </a:r>
              </a:p>
              <a:p>
                <a:pPr algn="ctr" fontAlgn="auto">
                  <a:spcBef>
                    <a:spcPts val="0"/>
                  </a:spcBef>
                  <a:spcAft>
                    <a:spcPts val="0"/>
                  </a:spcAft>
                </a:pPr>
                <a:r>
                  <a:rPr lang="en-US" sz="1800" dirty="0" smtClean="0">
                    <a:solidFill>
                      <a:prstClr val="black"/>
                    </a:solidFill>
                    <a:latin typeface="Times New Roman" pitchFamily="18" charset="0"/>
                    <a:cs typeface="Times New Roman" pitchFamily="18" charset="0"/>
                  </a:rPr>
                  <a:t>0  to 30 to 150 </a:t>
                </a:r>
                <a:r>
                  <a:rPr lang="en-US" sz="1800" dirty="0" err="1" smtClean="0">
                    <a:solidFill>
                      <a:prstClr val="black"/>
                    </a:solidFill>
                    <a:latin typeface="Times New Roman" pitchFamily="18" charset="0"/>
                    <a:cs typeface="Times New Roman" pitchFamily="18" charset="0"/>
                  </a:rPr>
                  <a:t>mCi</a:t>
                </a:r>
                <a:r>
                  <a:rPr lang="en-US" sz="1800" dirty="0" smtClean="0">
                    <a:solidFill>
                      <a:prstClr val="black"/>
                    </a:solidFill>
                    <a:latin typeface="Times New Roman" pitchFamily="18" charset="0"/>
                    <a:cs typeface="Times New Roman" pitchFamily="18" charset="0"/>
                  </a:rPr>
                  <a:t> depending on risk</a:t>
                </a:r>
              </a:p>
            </p:txBody>
          </p:sp>
          <p:sp>
            <p:nvSpPr>
              <p:cNvPr id="77" name="Down Arrow 76"/>
              <p:cNvSpPr/>
              <p:nvPr/>
            </p:nvSpPr>
            <p:spPr>
              <a:xfrm flipV="1">
                <a:off x="2133581" y="4876800"/>
                <a:ext cx="457200" cy="3810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457200" y="285750"/>
            <a:ext cx="8229600" cy="6215063"/>
          </a:xfrm>
        </p:spPr>
        <p:txBody>
          <a:bodyPr/>
          <a:lstStyle/>
          <a:p>
            <a:pPr>
              <a:buFontTx/>
              <a:buNone/>
            </a:pPr>
            <a:r>
              <a:rPr lang="en-US" sz="2800" b="1" smtClean="0">
                <a:solidFill>
                  <a:srgbClr val="FF0000"/>
                </a:solidFill>
              </a:rPr>
              <a:t>RAI ablation is recommended for: </a:t>
            </a:r>
          </a:p>
          <a:p>
            <a:r>
              <a:rPr lang="en-US" sz="2400" b="1" smtClean="0">
                <a:solidFill>
                  <a:srgbClr val="000099"/>
                </a:solidFill>
              </a:rPr>
              <a:t>All patients with known distant metastases, gross extrathyroidal extension of the tumor regardless of the rumor regardless of tumor size, or primary tumor size &gt;4 cm even in the absence of other higher risk features. </a:t>
            </a:r>
          </a:p>
          <a:p>
            <a:r>
              <a:rPr lang="en-US" sz="2400" b="1" smtClean="0">
                <a:solidFill>
                  <a:srgbClr val="000099"/>
                </a:solidFill>
              </a:rPr>
              <a:t>Selected patients with 1-4 cm thyroid cancers confined to the thyroid, who have documented lymph node metastases, or other higher risk features.</a:t>
            </a:r>
          </a:p>
          <a:p>
            <a:endParaRPr lang="en-US" sz="2400" b="1" smtClean="0">
              <a:solidFill>
                <a:srgbClr val="000099"/>
              </a:solidFill>
            </a:endParaRPr>
          </a:p>
          <a:p>
            <a:pPr>
              <a:buFontTx/>
              <a:buNone/>
            </a:pPr>
            <a:r>
              <a:rPr lang="en-US" sz="2400" b="1" smtClean="0">
                <a:solidFill>
                  <a:srgbClr val="FF0000"/>
                </a:solidFill>
              </a:rPr>
              <a:t>RAI ablation is not recommended for: </a:t>
            </a:r>
          </a:p>
          <a:p>
            <a:r>
              <a:rPr lang="en-US" sz="2000" b="1" smtClean="0">
                <a:solidFill>
                  <a:srgbClr val="000099"/>
                </a:solidFill>
              </a:rPr>
              <a:t>For patients with univocal cancer &lt;1 cm without other higher risk features.</a:t>
            </a:r>
            <a:endParaRPr lang="en-US" sz="2400" b="1" smtClean="0">
              <a:solidFill>
                <a:srgbClr val="000099"/>
              </a:solidFill>
            </a:endParaRPr>
          </a:p>
        </p:txBody>
      </p:sp>
      <p:sp>
        <p:nvSpPr>
          <p:cNvPr id="48131" name="Slide Number Placeholder 3"/>
          <p:cNvSpPr>
            <a:spLocks noGrp="1"/>
          </p:cNvSpPr>
          <p:nvPr>
            <p:ph type="sldNum" sz="quarter" idx="12"/>
          </p:nvPr>
        </p:nvSpPr>
        <p:spPr>
          <a:noFill/>
          <a:ln>
            <a:miter lim="800000"/>
            <a:headEnd/>
            <a:tailEnd/>
          </a:ln>
        </p:spPr>
        <p:txBody>
          <a:bodyPr/>
          <a:lstStyle/>
          <a:p>
            <a:fld id="{ADFD9571-FA1E-4889-97F6-B9FE65B7BBAE}" type="slidenum">
              <a:rPr lang="es-ES" smtClean="0"/>
              <a:pPr/>
              <a:t>42</a:t>
            </a:fld>
            <a:endParaRPr lang="es-ES" smtClean="0"/>
          </a:p>
        </p:txBody>
      </p:sp>
      <p:sp>
        <p:nvSpPr>
          <p:cNvPr id="48132" name="TextBox 3"/>
          <p:cNvSpPr txBox="1">
            <a:spLocks noChangeArrowheads="1"/>
          </p:cNvSpPr>
          <p:nvPr/>
        </p:nvSpPr>
        <p:spPr bwMode="auto">
          <a:xfrm>
            <a:off x="571500" y="6215063"/>
            <a:ext cx="6448425" cy="276225"/>
          </a:xfrm>
          <a:prstGeom prst="rect">
            <a:avLst/>
          </a:prstGeom>
          <a:noFill/>
          <a:ln w="9525">
            <a:noFill/>
            <a:miter lim="800000"/>
            <a:headEnd/>
            <a:tailEnd/>
          </a:ln>
        </p:spPr>
        <p:txBody>
          <a:bodyPr>
            <a:spAutoFit/>
          </a:bodyPr>
          <a:lstStyle/>
          <a:p>
            <a:r>
              <a:rPr lang="en-US" sz="1200"/>
              <a:t>The American Thyroid Association Guideline. Thyroid 2009; 19: 1167</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b="1" dirty="0" smtClean="0">
                <a:solidFill>
                  <a:srgbClr val="FF0000"/>
                </a:solidFill>
                <a:effectLst>
                  <a:outerShdw blurRad="38100" dist="38100" dir="2700000" algn="tl">
                    <a:srgbClr val="000000">
                      <a:alpha val="43137"/>
                    </a:srgbClr>
                  </a:outerShdw>
                </a:effectLst>
                <a:latin typeface="Comic Sans MS" pitchFamily="66" charset="0"/>
              </a:rPr>
              <a:t>Second Example Patient</a:t>
            </a:r>
            <a:endParaRPr lang="en-US" sz="3600" dirty="0">
              <a:solidFill>
                <a:srgbClr val="FF00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33920" y="2472320"/>
            <a:ext cx="8550592" cy="2477815"/>
          </a:xfrm>
        </p:spPr>
        <p:txBody>
          <a:bodyPr>
            <a:normAutofit lnSpcReduction="10000"/>
          </a:bodyPr>
          <a:lstStyle/>
          <a:p>
            <a:r>
              <a:rPr lang="en-US" sz="2400" b="1" dirty="0" smtClean="0">
                <a:effectLst/>
                <a:latin typeface="Comic Sans MS" pitchFamily="66" charset="0"/>
              </a:rPr>
              <a:t>22 year old female</a:t>
            </a:r>
          </a:p>
          <a:p>
            <a:r>
              <a:rPr lang="en-US" sz="2400" b="1" dirty="0" smtClean="0">
                <a:effectLst/>
                <a:latin typeface="Comic Sans MS" pitchFamily="66" charset="0"/>
              </a:rPr>
              <a:t>Total thyroidectomy &amp; left MRN dissection</a:t>
            </a:r>
          </a:p>
          <a:p>
            <a:r>
              <a:rPr lang="en-US" sz="2400" b="1" dirty="0" smtClean="0">
                <a:effectLst/>
                <a:latin typeface="Comic Sans MS" pitchFamily="66" charset="0"/>
              </a:rPr>
              <a:t>2.5 cm, multifocal, well differentiated PTC</a:t>
            </a:r>
          </a:p>
          <a:p>
            <a:r>
              <a:rPr lang="en-US" sz="2400" b="1" dirty="0" smtClean="0">
                <a:effectLst/>
                <a:latin typeface="Comic Sans MS" pitchFamily="66" charset="0"/>
              </a:rPr>
              <a:t>20/32 lymph nodes positive</a:t>
            </a:r>
          </a:p>
          <a:p>
            <a:r>
              <a:rPr lang="en-US" sz="2400" b="1" dirty="0" smtClean="0">
                <a:effectLst/>
                <a:latin typeface="Comic Sans MS" pitchFamily="66" charset="0"/>
              </a:rPr>
              <a:t>No extrathyroidal extension</a:t>
            </a:r>
          </a:p>
          <a:p>
            <a:r>
              <a:rPr lang="en-US" sz="2400" b="1" dirty="0" smtClean="0">
                <a:effectLst/>
                <a:latin typeface="Comic Sans MS" pitchFamily="66" charset="0"/>
              </a:rPr>
              <a:t>No vascular invasion</a:t>
            </a:r>
          </a:p>
        </p:txBody>
      </p:sp>
      <p:sp>
        <p:nvSpPr>
          <p:cNvPr id="6" name="Rectangle 5"/>
          <p:cNvSpPr/>
          <p:nvPr/>
        </p:nvSpPr>
        <p:spPr>
          <a:xfrm>
            <a:off x="5996778" y="1453039"/>
            <a:ext cx="2169028" cy="707886"/>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RAI Ablation</a:t>
            </a:r>
          </a:p>
          <a:p>
            <a:pPr algn="ctr"/>
            <a:r>
              <a:rPr lang="en-US" sz="2000" b="1" dirty="0" smtClean="0">
                <a:solidFill>
                  <a:schemeClr val="tx2"/>
                </a:solidFill>
                <a:latin typeface="Comic Sans MS" pitchFamily="66" charset="0"/>
              </a:rPr>
              <a:t>Yes or No?</a:t>
            </a:r>
            <a:endParaRPr lang="en-US" sz="2000" b="1" dirty="0">
              <a:solidFill>
                <a:schemeClr val="tx2"/>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080" y="127599"/>
            <a:ext cx="8527312" cy="830997"/>
          </a:xfrm>
          <a:prstGeom prst="rect">
            <a:avLst/>
          </a:prstGeom>
        </p:spPr>
        <p:txBody>
          <a:bodyPr wrap="square">
            <a:spAutoFit/>
          </a:bodyPr>
          <a:lstStyle/>
          <a:p>
            <a:pPr algn="ctr"/>
            <a:r>
              <a:rPr lang="en-US" sz="2400" b="1" dirty="0" smtClean="0">
                <a:solidFill>
                  <a:srgbClr val="FF0000"/>
                </a:solidFill>
                <a:latin typeface="Comic Sans MS" pitchFamily="66" charset="0"/>
              </a:rPr>
              <a:t>22yr old female</a:t>
            </a:r>
          </a:p>
          <a:p>
            <a:pPr algn="ctr"/>
            <a:r>
              <a:rPr lang="en-US" sz="2400" b="1" dirty="0" smtClean="0">
                <a:solidFill>
                  <a:srgbClr val="FF0000"/>
                </a:solidFill>
                <a:latin typeface="Comic Sans MS" pitchFamily="66" charset="0"/>
              </a:rPr>
              <a:t>Total </a:t>
            </a:r>
            <a:r>
              <a:rPr lang="en-US" sz="2400" b="1" dirty="0" err="1" smtClean="0">
                <a:solidFill>
                  <a:srgbClr val="FF0000"/>
                </a:solidFill>
                <a:latin typeface="Comic Sans MS" pitchFamily="66" charset="0"/>
              </a:rPr>
              <a:t>thyroidectomy</a:t>
            </a:r>
            <a:r>
              <a:rPr lang="en-US" sz="2400" b="1" dirty="0" smtClean="0">
                <a:solidFill>
                  <a:srgbClr val="FF0000"/>
                </a:solidFill>
                <a:latin typeface="Comic Sans MS" pitchFamily="66" charset="0"/>
              </a:rPr>
              <a:t>, 2.5 cm </a:t>
            </a:r>
            <a:r>
              <a:rPr lang="en-US" sz="2400" b="1" dirty="0" err="1" smtClean="0">
                <a:solidFill>
                  <a:srgbClr val="FF0000"/>
                </a:solidFill>
                <a:latin typeface="Comic Sans MS" pitchFamily="66" charset="0"/>
              </a:rPr>
              <a:t>intrathyroidal</a:t>
            </a:r>
            <a:r>
              <a:rPr lang="en-US" sz="2400" b="1" dirty="0" smtClean="0">
                <a:solidFill>
                  <a:srgbClr val="FF0000"/>
                </a:solidFill>
                <a:latin typeface="Comic Sans MS" pitchFamily="66" charset="0"/>
              </a:rPr>
              <a:t> PTC, N1b</a:t>
            </a:r>
          </a:p>
        </p:txBody>
      </p:sp>
      <p:sp>
        <p:nvSpPr>
          <p:cNvPr id="4" name="Rectangle 3"/>
          <p:cNvSpPr/>
          <p:nvPr/>
        </p:nvSpPr>
        <p:spPr>
          <a:xfrm>
            <a:off x="2488026" y="1251022"/>
            <a:ext cx="4795283" cy="1323439"/>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Risk Without RRA</a:t>
            </a:r>
          </a:p>
          <a:p>
            <a:pPr algn="ctr"/>
            <a:r>
              <a:rPr lang="en-US" sz="2000" b="1" dirty="0" smtClean="0">
                <a:solidFill>
                  <a:schemeClr val="tx2"/>
                </a:solidFill>
                <a:latin typeface="Comic Sans MS" pitchFamily="66" charset="0"/>
              </a:rPr>
              <a:t>Recurrence 25-30%</a:t>
            </a:r>
          </a:p>
          <a:p>
            <a:pPr algn="ctr"/>
            <a:r>
              <a:rPr lang="en-US" sz="2000" b="1" dirty="0" smtClean="0">
                <a:solidFill>
                  <a:schemeClr val="tx2"/>
                </a:solidFill>
                <a:latin typeface="Comic Sans MS" pitchFamily="66" charset="0"/>
              </a:rPr>
              <a:t>Disease Specific Mortality &lt; 1%</a:t>
            </a:r>
          </a:p>
          <a:p>
            <a:pPr algn="ctr"/>
            <a:r>
              <a:rPr lang="en-US" sz="2000" b="1" dirty="0" smtClean="0">
                <a:solidFill>
                  <a:schemeClr val="tx2"/>
                </a:solidFill>
                <a:latin typeface="Comic Sans MS" pitchFamily="66" charset="0"/>
              </a:rPr>
              <a:t>Distant Metastases about 5-10%</a:t>
            </a:r>
            <a:endParaRPr lang="en-US" sz="2000" b="1" dirty="0">
              <a:solidFill>
                <a:schemeClr val="tx2"/>
              </a:solidFill>
              <a:latin typeface="Comic Sans MS" pitchFamily="66" charset="0"/>
            </a:endParaRPr>
          </a:p>
        </p:txBody>
      </p:sp>
      <p:sp>
        <p:nvSpPr>
          <p:cNvPr id="5" name="Rectangle 4"/>
          <p:cNvSpPr/>
          <p:nvPr/>
        </p:nvSpPr>
        <p:spPr>
          <a:xfrm>
            <a:off x="733648" y="3125871"/>
            <a:ext cx="3817088" cy="1323439"/>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Risks of RAI</a:t>
            </a:r>
          </a:p>
          <a:p>
            <a:pPr algn="ctr"/>
            <a:r>
              <a:rPr lang="en-US" sz="2000" b="1" dirty="0" smtClean="0">
                <a:solidFill>
                  <a:schemeClr val="tx2"/>
                </a:solidFill>
                <a:latin typeface="Comic Sans MS" pitchFamily="66" charset="0"/>
              </a:rPr>
              <a:t>Permanent dry mouth 1-2%</a:t>
            </a:r>
          </a:p>
          <a:p>
            <a:pPr algn="ctr"/>
            <a:r>
              <a:rPr lang="en-US" sz="2000" b="1" dirty="0" smtClean="0">
                <a:solidFill>
                  <a:schemeClr val="tx2"/>
                </a:solidFill>
                <a:latin typeface="Comic Sans MS" pitchFamily="66" charset="0"/>
              </a:rPr>
              <a:t>Blocked tear duct 1%</a:t>
            </a:r>
          </a:p>
          <a:p>
            <a:pPr algn="ctr"/>
            <a:r>
              <a:rPr lang="en-US" sz="2000" b="1" dirty="0" smtClean="0">
                <a:solidFill>
                  <a:schemeClr val="tx2"/>
                </a:solidFill>
                <a:latin typeface="Comic Sans MS" pitchFamily="66" charset="0"/>
              </a:rPr>
              <a:t>Second cancer &lt; 1%</a:t>
            </a:r>
            <a:endParaRPr lang="en-US" sz="2000" b="1" dirty="0">
              <a:solidFill>
                <a:schemeClr val="tx2"/>
              </a:solidFill>
              <a:latin typeface="Comic Sans MS" pitchFamily="66" charset="0"/>
            </a:endParaRPr>
          </a:p>
        </p:txBody>
      </p:sp>
      <p:sp>
        <p:nvSpPr>
          <p:cNvPr id="9" name="Rectangle 8"/>
          <p:cNvSpPr/>
          <p:nvPr/>
        </p:nvSpPr>
        <p:spPr>
          <a:xfrm>
            <a:off x="5135526" y="3140050"/>
            <a:ext cx="3817088" cy="1323439"/>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Potential Benefits of RAI</a:t>
            </a:r>
          </a:p>
          <a:p>
            <a:pPr algn="ctr"/>
            <a:r>
              <a:rPr lang="en-US" sz="2000" b="1" dirty="0" smtClean="0">
                <a:solidFill>
                  <a:schemeClr val="tx2"/>
                </a:solidFill>
                <a:latin typeface="Comic Sans MS" pitchFamily="66" charset="0"/>
              </a:rPr>
              <a:t>Facilitate Staging/Follow-up</a:t>
            </a:r>
          </a:p>
          <a:p>
            <a:pPr algn="ctr"/>
            <a:r>
              <a:rPr lang="en-US" sz="2000" b="1" dirty="0" smtClean="0">
                <a:solidFill>
                  <a:schemeClr val="tx2"/>
                </a:solidFill>
                <a:latin typeface="Comic Sans MS" pitchFamily="66" charset="0"/>
              </a:rPr>
              <a:t>+/- Recurrence</a:t>
            </a:r>
          </a:p>
          <a:p>
            <a:pPr algn="ctr"/>
            <a:r>
              <a:rPr lang="en-US" sz="2000" b="1" dirty="0" smtClean="0">
                <a:solidFill>
                  <a:schemeClr val="tx2"/>
                </a:solidFill>
                <a:latin typeface="Comic Sans MS" pitchFamily="66" charset="0"/>
              </a:rPr>
              <a:t>No impact on mortality</a:t>
            </a:r>
            <a:endParaRPr lang="en-US" sz="2000" b="1" dirty="0">
              <a:solidFill>
                <a:schemeClr val="tx2"/>
              </a:solidFill>
              <a:latin typeface="Comic Sans MS" pitchFamily="66" charset="0"/>
            </a:endParaRPr>
          </a:p>
        </p:txBody>
      </p:sp>
      <p:sp>
        <p:nvSpPr>
          <p:cNvPr id="10" name="Rectangle 9"/>
          <p:cNvSpPr/>
          <p:nvPr/>
        </p:nvSpPr>
        <p:spPr>
          <a:xfrm>
            <a:off x="2480929" y="4993695"/>
            <a:ext cx="4813005" cy="1323439"/>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Tilting the Balance Toward Benefit</a:t>
            </a:r>
          </a:p>
          <a:p>
            <a:pPr algn="ctr"/>
            <a:r>
              <a:rPr lang="en-US" sz="2000" b="1" dirty="0" smtClean="0">
                <a:solidFill>
                  <a:schemeClr val="tx2"/>
                </a:solidFill>
                <a:latin typeface="Comic Sans MS" pitchFamily="66" charset="0"/>
              </a:rPr>
              <a:t>Selective Use</a:t>
            </a:r>
          </a:p>
          <a:p>
            <a:pPr algn="ctr"/>
            <a:r>
              <a:rPr lang="en-US" sz="2000" b="1" dirty="0" smtClean="0">
                <a:solidFill>
                  <a:schemeClr val="tx2"/>
                </a:solidFill>
                <a:latin typeface="Comic Sans MS" pitchFamily="66" charset="0"/>
              </a:rPr>
              <a:t>100 </a:t>
            </a:r>
            <a:r>
              <a:rPr lang="en-US" sz="2000" b="1" dirty="0" err="1" smtClean="0">
                <a:solidFill>
                  <a:schemeClr val="tx2"/>
                </a:solidFill>
                <a:latin typeface="Comic Sans MS" pitchFamily="66" charset="0"/>
              </a:rPr>
              <a:t>mCi</a:t>
            </a:r>
            <a:endParaRPr lang="en-US" sz="2000" b="1" dirty="0" smtClean="0">
              <a:solidFill>
                <a:schemeClr val="tx2"/>
              </a:solidFill>
              <a:latin typeface="Comic Sans MS" pitchFamily="66" charset="0"/>
            </a:endParaRPr>
          </a:p>
          <a:p>
            <a:pPr algn="ctr"/>
            <a:r>
              <a:rPr lang="en-US" sz="2000" b="1" dirty="0" err="1" smtClean="0">
                <a:solidFill>
                  <a:schemeClr val="tx2"/>
                </a:solidFill>
                <a:latin typeface="Comic Sans MS" pitchFamily="66" charset="0"/>
              </a:rPr>
              <a:t>rhTSH</a:t>
            </a:r>
            <a:r>
              <a:rPr lang="en-US" sz="2000" b="1" dirty="0" smtClean="0">
                <a:solidFill>
                  <a:schemeClr val="tx2"/>
                </a:solidFill>
                <a:latin typeface="Comic Sans MS" pitchFamily="66" charset="0"/>
              </a:rPr>
              <a:t>?</a:t>
            </a:r>
            <a:endParaRPr lang="en-US" sz="2000" b="1" dirty="0">
              <a:solidFill>
                <a:schemeClr val="tx2"/>
              </a:solidFill>
              <a:latin typeface="Comic Sans MS" pitchFamily="66" charset="0"/>
            </a:endParaRPr>
          </a:p>
        </p:txBody>
      </p:sp>
      <p:pic>
        <p:nvPicPr>
          <p:cNvPr id="279554" name="Picture 2" descr="C:\Users\tuttler\AppData\Local\Microsoft\Windows\Temporary Internet Files\Content.IE5\HEU4GZY4\MC900391748[1].wmf"/>
          <p:cNvPicPr>
            <a:picLocks noChangeAspect="1" noChangeArrowheads="1"/>
          </p:cNvPicPr>
          <p:nvPr/>
        </p:nvPicPr>
        <p:blipFill>
          <a:blip r:embed="rId2" cstate="print"/>
          <a:srcRect/>
          <a:stretch>
            <a:fillRect/>
          </a:stretch>
        </p:blipFill>
        <p:spPr bwMode="auto">
          <a:xfrm>
            <a:off x="706322" y="1239282"/>
            <a:ext cx="1143744" cy="1140871"/>
          </a:xfrm>
          <a:prstGeom prst="rect">
            <a:avLst/>
          </a:prstGeom>
          <a:noFill/>
        </p:spPr>
      </p:pic>
      <p:pic>
        <p:nvPicPr>
          <p:cNvPr id="12" name="Picture 2" descr="C:\Users\tuttler\AppData\Local\Microsoft\Windows\Temporary Internet Files\Content.IE5\HEU4GZY4\MC900391748[1].wmf"/>
          <p:cNvPicPr>
            <a:picLocks noChangeAspect="1" noChangeArrowheads="1"/>
          </p:cNvPicPr>
          <p:nvPr/>
        </p:nvPicPr>
        <p:blipFill>
          <a:blip r:embed="rId2" cstate="print"/>
          <a:srcRect/>
          <a:stretch>
            <a:fillRect/>
          </a:stretch>
        </p:blipFill>
        <p:spPr bwMode="auto">
          <a:xfrm>
            <a:off x="7663559" y="1285355"/>
            <a:ext cx="1143744" cy="1140871"/>
          </a:xfrm>
          <a:prstGeom prst="rect">
            <a:avLst/>
          </a:prstGeom>
          <a:noFill/>
        </p:spPr>
      </p:pic>
      <p:sp>
        <p:nvSpPr>
          <p:cNvPr id="11" name="Rectangle 10"/>
          <p:cNvSpPr/>
          <p:nvPr/>
        </p:nvSpPr>
        <p:spPr>
          <a:xfrm>
            <a:off x="106334" y="2668695"/>
            <a:ext cx="8793125" cy="338554"/>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1600" b="1" dirty="0" smtClean="0">
                <a:solidFill>
                  <a:schemeClr val="tx1"/>
                </a:solidFill>
                <a:latin typeface="Comic Sans MS" pitchFamily="66" charset="0"/>
              </a:rPr>
              <a:t>What if her post-operative </a:t>
            </a:r>
            <a:r>
              <a:rPr lang="en-US" sz="1600" b="1" dirty="0" err="1" smtClean="0">
                <a:solidFill>
                  <a:schemeClr val="tx1"/>
                </a:solidFill>
                <a:latin typeface="Comic Sans MS" pitchFamily="66" charset="0"/>
              </a:rPr>
              <a:t>Tg</a:t>
            </a:r>
            <a:r>
              <a:rPr lang="en-US" sz="1600" b="1" dirty="0" smtClean="0">
                <a:solidFill>
                  <a:schemeClr val="tx1"/>
                </a:solidFill>
                <a:latin typeface="Comic Sans MS" pitchFamily="66" charset="0"/>
              </a:rPr>
              <a:t> was &lt;0.2 </a:t>
            </a:r>
            <a:r>
              <a:rPr lang="en-US" sz="1600" b="1" dirty="0" err="1" smtClean="0">
                <a:solidFill>
                  <a:schemeClr val="tx1"/>
                </a:solidFill>
                <a:latin typeface="Comic Sans MS" pitchFamily="66" charset="0"/>
              </a:rPr>
              <a:t>ng</a:t>
            </a:r>
            <a:r>
              <a:rPr lang="en-US" sz="1600" b="1" dirty="0" smtClean="0">
                <a:solidFill>
                  <a:schemeClr val="tx1"/>
                </a:solidFill>
                <a:latin typeface="Comic Sans MS" pitchFamily="66" charset="0"/>
              </a:rPr>
              <a:t>/</a:t>
            </a:r>
            <a:r>
              <a:rPr lang="en-US" sz="1600" b="1" dirty="0" err="1" smtClean="0">
                <a:solidFill>
                  <a:schemeClr val="tx1"/>
                </a:solidFill>
                <a:latin typeface="Comic Sans MS" pitchFamily="66" charset="0"/>
              </a:rPr>
              <a:t>mL</a:t>
            </a:r>
            <a:r>
              <a:rPr lang="en-US" sz="1600" b="1" dirty="0" smtClean="0">
                <a:solidFill>
                  <a:schemeClr val="tx1"/>
                </a:solidFill>
                <a:latin typeface="Comic Sans MS" pitchFamily="66" charset="0"/>
              </a:rPr>
              <a:t> (TSH of 56 </a:t>
            </a:r>
            <a:r>
              <a:rPr lang="en-US" sz="1600" b="1" dirty="0" err="1" smtClean="0">
                <a:solidFill>
                  <a:schemeClr val="tx1"/>
                </a:solidFill>
                <a:latin typeface="Comic Sans MS" pitchFamily="66" charset="0"/>
              </a:rPr>
              <a:t>mU</a:t>
            </a:r>
            <a:r>
              <a:rPr lang="en-US" sz="1600" b="1" dirty="0" smtClean="0">
                <a:solidFill>
                  <a:schemeClr val="tx1"/>
                </a:solidFill>
                <a:latin typeface="Comic Sans MS" pitchFamily="66" charset="0"/>
              </a:rPr>
              <a:t>/L, no </a:t>
            </a:r>
            <a:r>
              <a:rPr lang="en-US" sz="1600" b="1" dirty="0" err="1" smtClean="0">
                <a:solidFill>
                  <a:schemeClr val="tx1"/>
                </a:solidFill>
                <a:latin typeface="Comic Sans MS" pitchFamily="66" charset="0"/>
              </a:rPr>
              <a:t>Tg</a:t>
            </a:r>
            <a:r>
              <a:rPr lang="en-US" sz="1600" b="1" dirty="0" smtClean="0">
                <a:solidFill>
                  <a:schemeClr val="tx1"/>
                </a:solidFill>
                <a:latin typeface="Comic Sans MS" pitchFamily="66" charset="0"/>
              </a:rPr>
              <a:t> antibodies)?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0" grpId="0" animBg="1"/>
      <p:bldP spid="1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p:cNvSpPr>
            <a:spLocks noGrp="1" noChangeArrowheads="1"/>
          </p:cNvSpPr>
          <p:nvPr>
            <p:ph type="title" idx="4294967295"/>
          </p:nvPr>
        </p:nvSpPr>
        <p:spPr>
          <a:xfrm>
            <a:off x="94599" y="-130052"/>
            <a:ext cx="8770938" cy="1143000"/>
          </a:xfrm>
        </p:spPr>
        <p:txBody>
          <a:bodyPr/>
          <a:lstStyle/>
          <a:p>
            <a:r>
              <a:rPr lang="en-US" sz="2400" b="1" dirty="0" smtClean="0">
                <a:solidFill>
                  <a:srgbClr val="FF0000"/>
                </a:solidFill>
                <a:effectLst/>
                <a:latin typeface="Comic Sans MS" pitchFamily="66" charset="0"/>
              </a:rPr>
              <a:t>Changing Paradigms in the Management of Thyroid Cancer</a:t>
            </a:r>
            <a:endParaRPr lang="en-US" sz="2400" b="1" dirty="0">
              <a:solidFill>
                <a:srgbClr val="FF0000"/>
              </a:solidFill>
              <a:effectLst/>
              <a:latin typeface="Comic Sans MS" pitchFamily="66" charset="0"/>
            </a:endParaRPr>
          </a:p>
        </p:txBody>
      </p:sp>
      <p:sp>
        <p:nvSpPr>
          <p:cNvPr id="10" name="Rectangle 9"/>
          <p:cNvSpPr/>
          <p:nvPr/>
        </p:nvSpPr>
        <p:spPr>
          <a:xfrm>
            <a:off x="2607402" y="4164341"/>
            <a:ext cx="3819098" cy="1631216"/>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Increased Emphasis</a:t>
            </a:r>
          </a:p>
          <a:p>
            <a:pPr algn="ctr"/>
            <a:r>
              <a:rPr lang="en-US" sz="2000" b="1" dirty="0" smtClean="0">
                <a:solidFill>
                  <a:schemeClr val="tx2"/>
                </a:solidFill>
                <a:latin typeface="Comic Sans MS" pitchFamily="66" charset="0"/>
              </a:rPr>
              <a:t>Risk of death</a:t>
            </a:r>
          </a:p>
          <a:p>
            <a:pPr algn="ctr"/>
            <a:r>
              <a:rPr lang="en-US" sz="2000" b="1" dirty="0" smtClean="0">
                <a:solidFill>
                  <a:schemeClr val="tx2"/>
                </a:solidFill>
                <a:latin typeface="Comic Sans MS" pitchFamily="66" charset="0"/>
              </a:rPr>
              <a:t>Risk of recurrence</a:t>
            </a:r>
          </a:p>
          <a:p>
            <a:pPr algn="ctr"/>
            <a:r>
              <a:rPr lang="en-US" sz="2000" b="1" dirty="0" smtClean="0">
                <a:solidFill>
                  <a:schemeClr val="tx2"/>
                </a:solidFill>
                <a:latin typeface="Comic Sans MS" pitchFamily="66" charset="0"/>
              </a:rPr>
              <a:t>Risk of persistent disease</a:t>
            </a:r>
          </a:p>
          <a:p>
            <a:pPr algn="ctr"/>
            <a:r>
              <a:rPr lang="en-US" sz="2000" b="1" dirty="0" smtClean="0">
                <a:solidFill>
                  <a:schemeClr val="tx2"/>
                </a:solidFill>
                <a:latin typeface="Comic Sans MS" pitchFamily="66" charset="0"/>
              </a:rPr>
              <a:t>Risk of failing initial therapy</a:t>
            </a:r>
            <a:endParaRPr lang="en-US" sz="2000" b="1" dirty="0">
              <a:solidFill>
                <a:schemeClr val="tx2"/>
              </a:solidFill>
              <a:latin typeface="Comic Sans MS" pitchFamily="66" charset="0"/>
            </a:endParaRPr>
          </a:p>
        </p:txBody>
      </p:sp>
      <p:grpSp>
        <p:nvGrpSpPr>
          <p:cNvPr id="2" name="Group 13"/>
          <p:cNvGrpSpPr/>
          <p:nvPr/>
        </p:nvGrpSpPr>
        <p:grpSpPr>
          <a:xfrm>
            <a:off x="491320" y="1994848"/>
            <a:ext cx="8163637" cy="1653964"/>
            <a:chOff x="491320" y="1994848"/>
            <a:chExt cx="8163637" cy="1653964"/>
          </a:xfrm>
        </p:grpSpPr>
        <p:sp>
          <p:nvSpPr>
            <p:cNvPr id="8" name="Rectangle 7"/>
            <p:cNvSpPr/>
            <p:nvPr/>
          </p:nvSpPr>
          <p:spPr>
            <a:xfrm>
              <a:off x="491320" y="2017596"/>
              <a:ext cx="3807725" cy="1631216"/>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“Traditional Paradigm”</a:t>
              </a:r>
            </a:p>
            <a:p>
              <a:pPr algn="ctr"/>
              <a:r>
                <a:rPr lang="en-US" sz="2000" b="1" dirty="0" smtClean="0">
                  <a:solidFill>
                    <a:schemeClr val="tx2"/>
                  </a:solidFill>
                  <a:latin typeface="Comic Sans MS" pitchFamily="66" charset="0"/>
                </a:rPr>
                <a:t>One Size Fits All </a:t>
              </a:r>
            </a:p>
            <a:p>
              <a:pPr algn="ctr"/>
              <a:r>
                <a:rPr lang="en-US" sz="2000" b="1" dirty="0" smtClean="0">
                  <a:solidFill>
                    <a:schemeClr val="tx2"/>
                  </a:solidFill>
                  <a:latin typeface="Comic Sans MS" pitchFamily="66" charset="0"/>
                </a:rPr>
                <a:t>Total thyroidectomy</a:t>
              </a:r>
            </a:p>
            <a:p>
              <a:pPr algn="ctr"/>
              <a:r>
                <a:rPr lang="en-US" sz="2000" b="1" dirty="0" smtClean="0">
                  <a:solidFill>
                    <a:schemeClr val="tx2"/>
                  </a:solidFill>
                  <a:latin typeface="Comic Sans MS" pitchFamily="66" charset="0"/>
                </a:rPr>
                <a:t>RAI remnant ablation</a:t>
              </a:r>
            </a:p>
            <a:p>
              <a:pPr algn="ctr"/>
              <a:r>
                <a:rPr lang="en-US" sz="2000" b="1" dirty="0" smtClean="0">
                  <a:solidFill>
                    <a:schemeClr val="tx2"/>
                  </a:solidFill>
                  <a:latin typeface="Comic Sans MS" pitchFamily="66" charset="0"/>
                </a:rPr>
                <a:t>All with same follow up</a:t>
              </a:r>
              <a:endParaRPr lang="en-US" sz="2000" b="1" dirty="0">
                <a:solidFill>
                  <a:schemeClr val="tx2"/>
                </a:solidFill>
                <a:latin typeface="Comic Sans MS" pitchFamily="66" charset="0"/>
              </a:endParaRPr>
            </a:p>
          </p:txBody>
        </p:sp>
        <p:sp>
          <p:nvSpPr>
            <p:cNvPr id="11" name="Rectangle 10"/>
            <p:cNvSpPr/>
            <p:nvPr/>
          </p:nvSpPr>
          <p:spPr>
            <a:xfrm>
              <a:off x="4835859" y="1994848"/>
              <a:ext cx="3819098" cy="1631216"/>
            </a:xfrm>
            <a:prstGeom prst="rect">
              <a:avLst/>
            </a:prstGeom>
            <a:solidFill>
              <a:schemeClr val="bg1">
                <a:lumMod val="50000"/>
              </a:schemeClr>
            </a:solidFill>
            <a:effectLst>
              <a:glow rad="228600">
                <a:schemeClr val="accent1">
                  <a:satMod val="175000"/>
                  <a:alpha val="40000"/>
                </a:schemeClr>
              </a:glow>
            </a:effectLst>
            <a:scene3d>
              <a:camera prst="orthographicFront"/>
              <a:lightRig rig="threePt" dir="t"/>
            </a:scene3d>
            <a:sp3d>
              <a:bevelT/>
            </a:sp3d>
          </p:spPr>
          <p:txBody>
            <a:bodyPr wrap="square">
              <a:spAutoFit/>
            </a:bodyPr>
            <a:lstStyle/>
            <a:p>
              <a:pPr algn="ctr"/>
              <a:r>
                <a:rPr lang="en-US" sz="2000" b="1" dirty="0" smtClean="0">
                  <a:latin typeface="Comic Sans MS" pitchFamily="66" charset="0"/>
                </a:rPr>
                <a:t>“Risk Adapted Paradigm”</a:t>
              </a:r>
            </a:p>
            <a:p>
              <a:pPr algn="ctr"/>
              <a:r>
                <a:rPr lang="en-US" sz="2000" b="1" dirty="0" smtClean="0">
                  <a:solidFill>
                    <a:schemeClr val="tx2"/>
                  </a:solidFill>
                  <a:latin typeface="Comic Sans MS" pitchFamily="66" charset="0"/>
                </a:rPr>
                <a:t>Management recommendations based individualized risk assessment</a:t>
              </a:r>
              <a:endParaRPr lang="en-US" sz="2000" b="1" dirty="0">
                <a:solidFill>
                  <a:schemeClr val="tx2"/>
                </a:solidFill>
                <a:latin typeface="Comic Sans MS" pitchFamily="66" charset="0"/>
              </a:endParaRPr>
            </a:p>
          </p:txBody>
        </p:sp>
        <p:sp>
          <p:nvSpPr>
            <p:cNvPr id="12" name="Right Arrow 11"/>
            <p:cNvSpPr/>
            <p:nvPr/>
          </p:nvSpPr>
          <p:spPr bwMode="auto">
            <a:xfrm>
              <a:off x="4503761" y="2634018"/>
              <a:ext cx="286603" cy="395785"/>
            </a:xfrm>
            <a:prstGeom prst="rightArrow">
              <a:avLst/>
            </a:prstGeom>
            <a:solidFill>
              <a:srgbClr val="FF0000"/>
            </a:solidFill>
            <a:ln w="12700" cap="flat" cmpd="sng" algn="ctr">
              <a:noFill/>
              <a:prstDash val="solid"/>
              <a:round/>
              <a:headEnd type="none" w="med" len="med"/>
              <a:tailEnd type="none" w="lg" len="lg"/>
            </a:ln>
            <a:effectLst>
              <a:glow rad="101600">
                <a:schemeClr val="accent1">
                  <a:satMod val="175000"/>
                  <a:alpha val="40000"/>
                </a:schemeClr>
              </a:glow>
            </a:effectLst>
            <a:scene3d>
              <a:camera prst="orthographicFront"/>
              <a:lightRig rig="threePt" dir="t"/>
            </a:scene3d>
            <a:sp3d>
              <a:bevelT/>
            </a:sp3d>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rgbClr val="FFFF00"/>
                </a:solidFill>
                <a:effectLst>
                  <a:outerShdw blurRad="38100" dist="38100" dir="2700000" algn="tl">
                    <a:srgbClr val="000000">
                      <a:alpha val="43137"/>
                    </a:srgbClr>
                  </a:outerShdw>
                </a:effectLst>
                <a:latin typeface="Tahoma"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42-15799716"/>
          <p:cNvPicPr>
            <a:picLocks noChangeAspect="1" noChangeArrowheads="1"/>
          </p:cNvPicPr>
          <p:nvPr/>
        </p:nvPicPr>
        <p:blipFill>
          <a:blip r:embed="rId2" cstate="print"/>
          <a:srcRect/>
          <a:stretch>
            <a:fillRect/>
          </a:stretch>
        </p:blipFill>
        <p:spPr bwMode="auto">
          <a:xfrm>
            <a:off x="0" y="360363"/>
            <a:ext cx="9144000" cy="6237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572560" cy="6143668"/>
          </a:xfrm>
        </p:spPr>
        <p:txBody>
          <a:bodyPr>
            <a:normAutofit fontScale="70000" lnSpcReduction="20000"/>
          </a:bodyPr>
          <a:lstStyle/>
          <a:p>
            <a:pPr algn="just" rtl="1">
              <a:lnSpc>
                <a:spcPct val="250000"/>
              </a:lnSpc>
            </a:pPr>
            <a:r>
              <a:rPr lang="fa-IR" sz="3600" dirty="0">
                <a:solidFill>
                  <a:schemeClr val="tx1"/>
                </a:solidFill>
                <a:cs typeface="A  Mitra_1 (MRT)" pitchFamily="2" charset="-78"/>
              </a:rPr>
              <a:t>بیمار به مدت 2 ماه مراجعه نمی‌کند و سپس برای یک مشاوره قبل از بارداری با شما مشورت می‌کند. معاینه بالینی تغییر واضحی را در اندازه تیروئید نشان نمی‌دهد. </a:t>
            </a:r>
            <a:r>
              <a:rPr lang="en-US" sz="3600" dirty="0">
                <a:solidFill>
                  <a:schemeClr val="tx1"/>
                </a:solidFill>
                <a:cs typeface="A  Mitra_1 (MRT)" pitchFamily="2" charset="-78"/>
              </a:rPr>
              <a:t>FT4= 1.0 </a:t>
            </a:r>
            <a:r>
              <a:rPr lang="en-US" sz="3600" dirty="0" err="1">
                <a:solidFill>
                  <a:schemeClr val="tx1"/>
                </a:solidFill>
                <a:cs typeface="A  Mitra_1 (MRT)" pitchFamily="2" charset="-78"/>
              </a:rPr>
              <a:t>ng</a:t>
            </a:r>
            <a:r>
              <a:rPr lang="en-US" sz="3600" dirty="0">
                <a:solidFill>
                  <a:schemeClr val="tx1"/>
                </a:solidFill>
                <a:cs typeface="A  Mitra_1 (MRT)" pitchFamily="2" charset="-78"/>
              </a:rPr>
              <a:t>/dl (n= </a:t>
            </a:r>
            <a:r>
              <a:rPr lang="en-US" sz="3600" dirty="0" smtClean="0">
                <a:solidFill>
                  <a:schemeClr val="tx1"/>
                </a:solidFill>
                <a:cs typeface="A  Mitra_1 (MRT)" pitchFamily="2" charset="-78"/>
              </a:rPr>
              <a:t>0.7-2.0</a:t>
            </a:r>
            <a:r>
              <a:rPr lang="en-US" sz="3600" dirty="0">
                <a:solidFill>
                  <a:schemeClr val="tx1"/>
                </a:solidFill>
                <a:cs typeface="A  Mitra_1 (MRT)" pitchFamily="2" charset="-78"/>
              </a:rPr>
              <a:t>)</a:t>
            </a:r>
            <a:r>
              <a:rPr lang="fa-IR" sz="3600" dirty="0">
                <a:solidFill>
                  <a:schemeClr val="tx1"/>
                </a:solidFill>
                <a:cs typeface="A  Mitra_1 (MRT)" pitchFamily="2" charset="-78"/>
              </a:rPr>
              <a:t> و </a:t>
            </a:r>
            <a:r>
              <a:rPr lang="en-US" sz="3600" dirty="0">
                <a:solidFill>
                  <a:schemeClr val="tx1"/>
                </a:solidFill>
                <a:cs typeface="A  Mitra_1 (MRT)" pitchFamily="2" charset="-78"/>
              </a:rPr>
              <a:t>TSH = 4.8 (</a:t>
            </a:r>
            <a:r>
              <a:rPr lang="en-US" sz="3600" dirty="0" smtClean="0">
                <a:solidFill>
                  <a:schemeClr val="tx1"/>
                </a:solidFill>
                <a:cs typeface="A  Mitra_1 (MRT)" pitchFamily="2" charset="-78"/>
              </a:rPr>
              <a:t>n=0.4-0.5)</a:t>
            </a:r>
            <a:r>
              <a:rPr lang="fa-IR" sz="3600" dirty="0" smtClean="0">
                <a:solidFill>
                  <a:schemeClr val="tx1"/>
                </a:solidFill>
                <a:cs typeface="A  Mitra_1 (MRT)" pitchFamily="2" charset="-78"/>
              </a:rPr>
              <a:t> می‌باشد.</a:t>
            </a:r>
          </a:p>
          <a:p>
            <a:pPr algn="just" rtl="1">
              <a:lnSpc>
                <a:spcPct val="250000"/>
              </a:lnSpc>
              <a:buFont typeface="Arial" pitchFamily="34" charset="0"/>
              <a:buChar char="•"/>
            </a:pPr>
            <a:endParaRPr lang="fa-IR" sz="2900" dirty="0" smtClean="0">
              <a:solidFill>
                <a:srgbClr val="FF0000"/>
              </a:solidFill>
              <a:cs typeface="A  Mitra_1 (MRT)" pitchFamily="2" charset="-78"/>
            </a:endParaRPr>
          </a:p>
          <a:p>
            <a:pPr algn="just" rtl="1">
              <a:lnSpc>
                <a:spcPct val="250000"/>
              </a:lnSpc>
              <a:buFont typeface="Arial" pitchFamily="34" charset="0"/>
              <a:buChar char="•"/>
            </a:pPr>
            <a:r>
              <a:rPr lang="fa-IR" sz="2900" dirty="0" smtClean="0">
                <a:solidFill>
                  <a:srgbClr val="FF0000"/>
                </a:solidFill>
                <a:cs typeface="A  Mitra_1 (MRT)" pitchFamily="2" charset="-78"/>
              </a:rPr>
              <a:t>چه مشورتی به بیمار می دهید؟ چه آزمون هایی ضروری است؟ چه مراقبتی را پیشنهاد می کنید؟ </a:t>
            </a:r>
          </a:p>
          <a:p>
            <a:pPr algn="just" rtl="1">
              <a:lnSpc>
                <a:spcPct val="250000"/>
              </a:lnSpc>
              <a:buFont typeface="Arial" pitchFamily="34" charset="0"/>
              <a:buChar char="•"/>
            </a:pPr>
            <a:r>
              <a:rPr lang="fa-IR" dirty="0" smtClean="0">
                <a:solidFill>
                  <a:srgbClr val="FF0000"/>
                </a:solidFill>
                <a:cs typeface="A  Mitra_1 (MRT)" pitchFamily="2" charset="-78"/>
              </a:rPr>
              <a:t>آیا اندازه گیری </a:t>
            </a:r>
            <a:r>
              <a:rPr lang="en-US" dirty="0" smtClean="0">
                <a:solidFill>
                  <a:srgbClr val="FF0000"/>
                </a:solidFill>
                <a:cs typeface="A  Mitra_1 (MRT)" pitchFamily="2" charset="-78"/>
              </a:rPr>
              <a:t>FT4</a:t>
            </a:r>
            <a:r>
              <a:rPr lang="fa-IR" dirty="0" smtClean="0">
                <a:solidFill>
                  <a:srgbClr val="FF0000"/>
                </a:solidFill>
                <a:cs typeface="A  Mitra_1 (MRT)" pitchFamily="2" charset="-78"/>
              </a:rPr>
              <a:t> در زمان بارداری مناسب است؟ اصولا فعالیت هورمونی غده تیروئید در زمان بارداری را چگونه ارزیابی می کنید؟</a:t>
            </a:r>
            <a:endParaRPr lang="fa-IR" dirty="0" smtClean="0">
              <a:solidFill>
                <a:schemeClr val="tx1"/>
              </a:solidFill>
              <a:cs typeface="A  Mitra_1 (MRT)" pitchFamily="2" charset="-78"/>
            </a:endParaRPr>
          </a:p>
          <a:p>
            <a:pPr algn="just" rtl="1">
              <a:lnSpc>
                <a:spcPct val="250000"/>
              </a:lnSpc>
            </a:pPr>
            <a:endParaRPr lang="en-US" sz="3500" dirty="0">
              <a:solidFill>
                <a:schemeClr val="tx1"/>
              </a:solidFill>
              <a:cs typeface="A  Mitra_1 (MRT)"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500042"/>
            <a:ext cx="8572560" cy="6097310"/>
          </a:xfrm>
        </p:spPr>
        <p:txBody>
          <a:bodyPr>
            <a:normAutofit fontScale="40000" lnSpcReduction="20000"/>
          </a:bodyPr>
          <a:lstStyle/>
          <a:p>
            <a:pPr algn="just" rtl="1">
              <a:lnSpc>
                <a:spcPct val="250000"/>
              </a:lnSpc>
            </a:pPr>
            <a:r>
              <a:rPr lang="fa-IR" sz="7400" dirty="0">
                <a:solidFill>
                  <a:schemeClr val="tx1"/>
                </a:solidFill>
                <a:cs typeface="A  Mitra_1 (MRT)" pitchFamily="2" charset="-78"/>
              </a:rPr>
              <a:t>بیمار باردار می‌شود و در هفته سوم بارداری </a:t>
            </a:r>
            <a:r>
              <a:rPr lang="en-US" sz="7400" dirty="0">
                <a:solidFill>
                  <a:schemeClr val="tx1"/>
                </a:solidFill>
                <a:cs typeface="A  Mitra_1 (MRT)" pitchFamily="2" charset="-78"/>
              </a:rPr>
              <a:t>T3= 240 </a:t>
            </a:r>
            <a:r>
              <a:rPr lang="en-US" sz="7400" dirty="0" err="1">
                <a:solidFill>
                  <a:schemeClr val="tx1"/>
                </a:solidFill>
                <a:cs typeface="A  Mitra_1 (MRT)" pitchFamily="2" charset="-78"/>
              </a:rPr>
              <a:t>ng</a:t>
            </a:r>
            <a:r>
              <a:rPr lang="en-US" sz="7400" dirty="0">
                <a:solidFill>
                  <a:schemeClr val="tx1"/>
                </a:solidFill>
                <a:cs typeface="A  Mitra_1 (MRT)" pitchFamily="2" charset="-78"/>
              </a:rPr>
              <a:t>/dl, T4= 16.5 µg/dl</a:t>
            </a:r>
            <a:r>
              <a:rPr lang="fa-IR" sz="7400" dirty="0">
                <a:solidFill>
                  <a:schemeClr val="tx1"/>
                </a:solidFill>
                <a:cs typeface="A  Mitra_1 (MRT)" pitchFamily="2" charset="-78"/>
              </a:rPr>
              <a:t>، </a:t>
            </a:r>
            <a:r>
              <a:rPr lang="en-US" sz="7400" dirty="0">
                <a:solidFill>
                  <a:schemeClr val="tx1"/>
                </a:solidFill>
                <a:cs typeface="A  Mitra_1 (MRT)" pitchFamily="2" charset="-78"/>
              </a:rPr>
              <a:t>FT4= 2.0 </a:t>
            </a:r>
            <a:r>
              <a:rPr lang="en-US" sz="7400" dirty="0" err="1">
                <a:solidFill>
                  <a:schemeClr val="tx1"/>
                </a:solidFill>
                <a:cs typeface="A  Mitra_1 (MRT)" pitchFamily="2" charset="-78"/>
              </a:rPr>
              <a:t>ng</a:t>
            </a:r>
            <a:r>
              <a:rPr lang="en-US" sz="7400" dirty="0">
                <a:solidFill>
                  <a:schemeClr val="tx1"/>
                </a:solidFill>
                <a:cs typeface="A  Mitra_1 (MRT)" pitchFamily="2" charset="-78"/>
              </a:rPr>
              <a:t>/dl</a:t>
            </a:r>
            <a:r>
              <a:rPr lang="fa-IR" sz="7400" dirty="0">
                <a:solidFill>
                  <a:schemeClr val="tx1"/>
                </a:solidFill>
                <a:cs typeface="A  Mitra_1 (MRT)" pitchFamily="2" charset="-78"/>
              </a:rPr>
              <a:t> و </a:t>
            </a:r>
            <a:r>
              <a:rPr lang="en-US" sz="7400" dirty="0">
                <a:solidFill>
                  <a:schemeClr val="tx1"/>
                </a:solidFill>
                <a:cs typeface="A  Mitra_1 (MRT)" pitchFamily="2" charset="-78"/>
              </a:rPr>
              <a:t>TSH&lt;0.1 </a:t>
            </a:r>
            <a:r>
              <a:rPr lang="en-US" sz="7400" dirty="0" err="1">
                <a:solidFill>
                  <a:schemeClr val="tx1"/>
                </a:solidFill>
                <a:cs typeface="A  Mitra_1 (MRT)" pitchFamily="2" charset="-78"/>
              </a:rPr>
              <a:t>mU</a:t>
            </a:r>
            <a:r>
              <a:rPr lang="en-US" sz="7400" dirty="0">
                <a:solidFill>
                  <a:schemeClr val="tx1"/>
                </a:solidFill>
                <a:cs typeface="A  Mitra_1 (MRT)" pitchFamily="2" charset="-78"/>
              </a:rPr>
              <a:t>/L</a:t>
            </a:r>
            <a:r>
              <a:rPr lang="fa-IR" sz="7400" dirty="0">
                <a:solidFill>
                  <a:schemeClr val="tx1"/>
                </a:solidFill>
                <a:cs typeface="A  Mitra_1 (MRT)" pitchFamily="2" charset="-78"/>
              </a:rPr>
              <a:t> است. از نظر بالینی بیمار کاملا </a:t>
            </a:r>
            <a:r>
              <a:rPr lang="en-US" sz="7400" dirty="0" err="1">
                <a:solidFill>
                  <a:schemeClr val="tx1"/>
                </a:solidFill>
                <a:cs typeface="A  Mitra_1 (MRT)" pitchFamily="2" charset="-78"/>
              </a:rPr>
              <a:t>Euthyroid</a:t>
            </a:r>
            <a:r>
              <a:rPr lang="fa-IR" sz="7400" dirty="0">
                <a:solidFill>
                  <a:schemeClr val="tx1"/>
                </a:solidFill>
                <a:cs typeface="A  Mitra_1 (MRT)" pitchFamily="2" charset="-78"/>
              </a:rPr>
              <a:t> </a:t>
            </a:r>
            <a:r>
              <a:rPr lang="fa-IR" sz="7400" dirty="0" smtClean="0">
                <a:solidFill>
                  <a:schemeClr val="tx1"/>
                </a:solidFill>
                <a:cs typeface="A  Mitra_1 (MRT)" pitchFamily="2" charset="-78"/>
              </a:rPr>
              <a:t>است.</a:t>
            </a:r>
          </a:p>
          <a:p>
            <a:pPr algn="just" rtl="1">
              <a:lnSpc>
                <a:spcPct val="250000"/>
              </a:lnSpc>
            </a:pPr>
            <a:endParaRPr lang="fa-IR" sz="4300" dirty="0" smtClean="0">
              <a:solidFill>
                <a:schemeClr val="tx1"/>
              </a:solidFill>
              <a:cs typeface="A  Mitra_1 (MRT)" pitchFamily="2" charset="-78"/>
            </a:endParaRPr>
          </a:p>
          <a:p>
            <a:pPr algn="just" rtl="1">
              <a:lnSpc>
                <a:spcPct val="250000"/>
              </a:lnSpc>
              <a:buFont typeface="Arial" pitchFamily="34" charset="0"/>
              <a:buChar char="•"/>
            </a:pPr>
            <a:r>
              <a:rPr lang="en-US" sz="5500" dirty="0" smtClean="0">
                <a:solidFill>
                  <a:srgbClr val="FF0000"/>
                </a:solidFill>
                <a:cs typeface="A  Mitra_1 (MRT)" pitchFamily="2" charset="-78"/>
              </a:rPr>
              <a:t>TSH</a:t>
            </a:r>
            <a:r>
              <a:rPr lang="fa-IR" sz="5500" dirty="0" smtClean="0">
                <a:solidFill>
                  <a:srgbClr val="FF0000"/>
                </a:solidFill>
                <a:cs typeface="A  Mitra_1 (MRT)" pitchFamily="2" charset="-78"/>
              </a:rPr>
              <a:t> طبیعی در زمان بارداری چه میزان است؟ حدود طبیعی </a:t>
            </a:r>
            <a:r>
              <a:rPr lang="en-US" sz="5500" dirty="0" smtClean="0">
                <a:solidFill>
                  <a:srgbClr val="FF0000"/>
                </a:solidFill>
                <a:cs typeface="A  Mitra_1 (MRT)" pitchFamily="2" charset="-78"/>
              </a:rPr>
              <a:t>T4</a:t>
            </a:r>
            <a:r>
              <a:rPr lang="fa-IR" sz="5500" dirty="0" smtClean="0">
                <a:solidFill>
                  <a:srgbClr val="FF0000"/>
                </a:solidFill>
                <a:cs typeface="A  Mitra_1 (MRT)" pitchFamily="2" charset="-78"/>
              </a:rPr>
              <a:t> تام در بارداری چیست؟</a:t>
            </a:r>
          </a:p>
          <a:p>
            <a:pPr algn="just" rtl="1">
              <a:lnSpc>
                <a:spcPct val="250000"/>
              </a:lnSpc>
              <a:buFont typeface="Arial" pitchFamily="34" charset="0"/>
              <a:buChar char="•"/>
            </a:pPr>
            <a:r>
              <a:rPr lang="fa-IR" sz="5500" dirty="0" smtClean="0">
                <a:solidFill>
                  <a:srgbClr val="FF0000"/>
                </a:solidFill>
                <a:cs typeface="A  Mitra_1 (MRT)" pitchFamily="2" charset="-78"/>
              </a:rPr>
              <a:t>برای مراقبت از بیمار چه اقدامی لازم است؟</a:t>
            </a:r>
            <a:endParaRPr lang="en-US" sz="5500" dirty="0">
              <a:solidFill>
                <a:srgbClr val="FF0000"/>
              </a:solidFill>
              <a:cs typeface="A  Mitra_1 (MRT)"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500042"/>
            <a:ext cx="8572560" cy="6000792"/>
          </a:xfrm>
        </p:spPr>
        <p:txBody>
          <a:bodyPr>
            <a:normAutofit fontScale="92500"/>
          </a:bodyPr>
          <a:lstStyle/>
          <a:p>
            <a:pPr algn="just" rtl="1">
              <a:lnSpc>
                <a:spcPct val="200000"/>
              </a:lnSpc>
            </a:pPr>
            <a:r>
              <a:rPr lang="fa-IR" sz="3500" dirty="0">
                <a:solidFill>
                  <a:schemeClr val="tx1"/>
                </a:solidFill>
                <a:cs typeface="A  Mitra_1 (MRT)" pitchFamily="2" charset="-78"/>
              </a:rPr>
              <a:t>بیمار در طول بارداری به نحو مناسب مراقبت می‌شود و فرزند سالمی را متولد می‌کند. </a:t>
            </a:r>
            <a:r>
              <a:rPr lang="fa-IR" sz="3500" dirty="0" smtClean="0">
                <a:solidFill>
                  <a:schemeClr val="tx1"/>
                </a:solidFill>
                <a:cs typeface="A  Mitra_1 (MRT)" pitchFamily="2" charset="-78"/>
              </a:rPr>
              <a:t>لووتیروکسین یک </a:t>
            </a:r>
            <a:r>
              <a:rPr lang="fa-IR" sz="3500" dirty="0">
                <a:solidFill>
                  <a:schemeClr val="tx1"/>
                </a:solidFill>
                <a:cs typeface="A  Mitra_1 (MRT)" pitchFamily="2" charset="-78"/>
              </a:rPr>
              <a:t>سال بعد قطع می‌شود. سه سال بعد بیمار به علت بزرگ شدن یک طرف گردن مراجعه می‌کند. در معاینه </a:t>
            </a:r>
            <a:r>
              <a:rPr lang="fa-IR" sz="3500" dirty="0" smtClean="0">
                <a:solidFill>
                  <a:schemeClr val="tx1"/>
                </a:solidFill>
                <a:cs typeface="A  Mitra_1 (MRT)" pitchFamily="2" charset="-78"/>
              </a:rPr>
              <a:t>علاوه </a:t>
            </a:r>
            <a:r>
              <a:rPr lang="fa-IR" sz="3500" dirty="0">
                <a:solidFill>
                  <a:schemeClr val="tx1"/>
                </a:solidFill>
                <a:cs typeface="A  Mitra_1 (MRT)" pitchFamily="2" charset="-78"/>
              </a:rPr>
              <a:t>بر یک گواتر 40 گرمی، گره‌ای به اندازه </a:t>
            </a:r>
            <a:r>
              <a:rPr lang="fa-IR" sz="3500" dirty="0" smtClean="0">
                <a:solidFill>
                  <a:schemeClr val="tx1"/>
                </a:solidFill>
                <a:cs typeface="A  Mitra_1 (MRT)" pitchFamily="2" charset="-78"/>
              </a:rPr>
              <a:t>یک و نیم </a:t>
            </a:r>
            <a:r>
              <a:rPr lang="fa-IR" sz="3500" dirty="0">
                <a:solidFill>
                  <a:schemeClr val="tx1"/>
                </a:solidFill>
                <a:cs typeface="A  Mitra_1 (MRT)" pitchFamily="2" charset="-78"/>
              </a:rPr>
              <a:t>سانتیمتر در لب راست لمس </a:t>
            </a:r>
            <a:r>
              <a:rPr lang="fa-IR" sz="3500" dirty="0" smtClean="0">
                <a:solidFill>
                  <a:schemeClr val="tx1"/>
                </a:solidFill>
                <a:cs typeface="A  Mitra_1 (MRT)" pitchFamily="2" charset="-78"/>
              </a:rPr>
              <a:t>می‌شود.</a:t>
            </a:r>
            <a:endParaRPr lang="en-US" sz="3500" dirty="0">
              <a:solidFill>
                <a:schemeClr val="tx1"/>
              </a:solidFill>
              <a:cs typeface="A  Mitra_1 (MRT)"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5786" y="1142984"/>
            <a:ext cx="7572428" cy="4286280"/>
          </a:xfrm>
        </p:spPr>
        <p:txBody>
          <a:bodyPr>
            <a:noAutofit/>
          </a:bodyPr>
          <a:lstStyle/>
          <a:p>
            <a:pPr algn="r" rtl="1">
              <a:lnSpc>
                <a:spcPct val="250000"/>
              </a:lnSpc>
            </a:pPr>
            <a:r>
              <a:rPr lang="fa-IR" sz="3500" dirty="0" smtClean="0">
                <a:solidFill>
                  <a:srgbClr val="0070C0"/>
                </a:solidFill>
                <a:cs typeface="A  Mitra_1 (MRT)" pitchFamily="2" charset="-78"/>
              </a:rPr>
              <a:t>گام اول شما برای بررسی گره تیروئید چیست؟ چگونه مراقبت را ادامه می‌دهید؟ آیا اسکن تیروئید ضروری است؟</a:t>
            </a:r>
            <a:endParaRPr lang="en-US" sz="3500" dirty="0" smtClean="0">
              <a:solidFill>
                <a:srgbClr val="0070C0"/>
              </a:solidFill>
              <a:cs typeface="A  Mitra_1 (MRT)"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07950" y="285750"/>
            <a:ext cx="8820150" cy="6357938"/>
          </a:xfrm>
        </p:spPr>
        <p:txBody>
          <a:bodyPr/>
          <a:lstStyle/>
          <a:p>
            <a:pPr algn="just" rtl="1">
              <a:lnSpc>
                <a:spcPct val="150000"/>
              </a:lnSpc>
              <a:buFontTx/>
              <a:buNone/>
            </a:pPr>
            <a:r>
              <a:rPr lang="en-US" sz="3300" dirty="0" smtClean="0">
                <a:solidFill>
                  <a:srgbClr val="000099"/>
                </a:solidFill>
                <a:cs typeface="A  Mitra_2 (MRT)" pitchFamily="2" charset="-78"/>
              </a:rPr>
              <a:t>   </a:t>
            </a:r>
            <a:r>
              <a:rPr lang="fa-IR" sz="3300" dirty="0" smtClean="0">
                <a:solidFill>
                  <a:srgbClr val="000099"/>
                </a:solidFill>
                <a:cs typeface="A  Mitra_2 (MRT)" pitchFamily="2" charset="-78"/>
              </a:rPr>
              <a:t>گره های تیروئید مشکل بالینی شایعی هستند که با وجود یک یا چند گره در تیروئید مشخص می شوند.ندول های قابل لمس تیروئید در </a:t>
            </a:r>
            <a:r>
              <a:rPr lang="fa-IR" sz="3300" dirty="0" smtClean="0">
                <a:solidFill>
                  <a:srgbClr val="FF0000"/>
                </a:solidFill>
                <a:cs typeface="A  Mitra_2 (MRT)" pitchFamily="2" charset="-78"/>
              </a:rPr>
              <a:t>مطالعه ویکهام در 8/0 درصد مردان و 5/3 درصد زنان</a:t>
            </a:r>
            <a:r>
              <a:rPr lang="fa-IR" sz="3300" dirty="0" smtClean="0">
                <a:solidFill>
                  <a:srgbClr val="000099"/>
                </a:solidFill>
                <a:cs typeface="A  Mitra_2 (MRT)" pitchFamily="2" charset="-78"/>
              </a:rPr>
              <a:t> و در مطالعه فرامینگهام در 1/5 درصد مردان و 6/4 درصد زنان 30-59 ساله گزارش شده است. در </a:t>
            </a:r>
            <a:r>
              <a:rPr lang="fa-IR" sz="3300" dirty="0" smtClean="0">
                <a:solidFill>
                  <a:srgbClr val="FF0000"/>
                </a:solidFill>
                <a:cs typeface="A  Mitra_2 (MRT)" pitchFamily="2" charset="-78"/>
              </a:rPr>
              <a:t>مطالعه تیروئید تهران </a:t>
            </a:r>
            <a:r>
              <a:rPr lang="fa-IR" sz="3300" dirty="0" smtClean="0">
                <a:solidFill>
                  <a:srgbClr val="000099"/>
                </a:solidFill>
                <a:cs typeface="A  Mitra_2 (MRT)" pitchFamily="2" charset="-78"/>
              </a:rPr>
              <a:t>سال 1379 شیوع گره های تیروئید </a:t>
            </a:r>
            <a:r>
              <a:rPr lang="fa-IR" sz="3300" dirty="0" smtClean="0">
                <a:solidFill>
                  <a:srgbClr val="FF0000"/>
                </a:solidFill>
                <a:cs typeface="A  Mitra_2 (MRT)" pitchFamily="2" charset="-78"/>
              </a:rPr>
              <a:t>در مردان 3 درصد، در زنان 8/3 درصد </a:t>
            </a:r>
            <a:r>
              <a:rPr lang="fa-IR" sz="3300" dirty="0" smtClean="0">
                <a:solidFill>
                  <a:srgbClr val="000099"/>
                </a:solidFill>
                <a:cs typeface="A  Mitra_2 (MRT)" pitchFamily="2" charset="-78"/>
              </a:rPr>
              <a:t>و در کل 5/9 درصد بود.</a:t>
            </a:r>
            <a:endParaRPr lang="en-US" sz="3300" dirty="0" smtClean="0">
              <a:solidFill>
                <a:srgbClr val="000099"/>
              </a:solidFill>
              <a:cs typeface="A  Mitra_2 (MRT)" pitchFamily="2" charset="-7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2340</Words>
  <Application>Microsoft Office PowerPoint</Application>
  <PresentationFormat>On-screen Show (4:3)</PresentationFormat>
  <Paragraphs>319</Paragraphs>
  <Slides>46</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Presentation</vt:lpstr>
      <vt:lpstr>PowerPoint Presentation</vt:lpstr>
      <vt:lpstr>اهداف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Thyroid nodules and cancers</vt:lpstr>
      <vt:lpstr>فاكتورهايي كه خطر بدخيمي در گره‌هاي تيروئيدي را افزايش مي‌دهند</vt:lpstr>
      <vt:lpstr>روش های تشخیصی</vt:lpstr>
      <vt:lpstr>PowerPoint Presentation</vt:lpstr>
      <vt:lpstr>PowerPoint Presentation</vt:lpstr>
      <vt:lpstr>US Features of Thyroid Malignancy Value  and Limitation</vt:lpstr>
      <vt:lpstr>Papillary Carcinoma</vt:lpstr>
      <vt:lpstr>Demonstration of nonsuction FNA of the thyroid (modified from reference (A) The needle is held directly between the thumb and the index finger. The nodule is immobilized with the index and middle fingers of the other hand. The needle is moved back and forth several times within the nodule with a rapid, gentle, stabbing motion</vt:lpstr>
      <vt:lpstr>آسپيراسيون سوزني (FNA)</vt:lpstr>
      <vt:lpstr>عوامل تاثير گذار در موفقيت FNA</vt:lpstr>
      <vt:lpstr>نتايج آسپيراسيون با سوزن نازک تيروئيد</vt:lpstr>
      <vt:lpstr>PowerPoint Presentation</vt:lpstr>
      <vt:lpstr>گزارش FNA مشکوک به  Medullary thyroid carcinoma است.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Features of papillary and follicular  thyroid cancer</vt:lpstr>
      <vt:lpstr>Changing Paradigms in the Management of Thyroid Cancer</vt:lpstr>
      <vt:lpstr>Targeted Therapies What are our options?</vt:lpstr>
      <vt:lpstr>Risk stratification for the likelihood of clinically evident thyroid cancer recurrence following complete resection of primary tumor in patients with no evidence of distant metastases at initial evaluation</vt:lpstr>
      <vt:lpstr>PowerPoint Presentation</vt:lpstr>
      <vt:lpstr>PowerPoint Presentation</vt:lpstr>
      <vt:lpstr>PowerPoint Presentation</vt:lpstr>
      <vt:lpstr>PowerPoint Presentation</vt:lpstr>
      <vt:lpstr>PowerPoint Presentation</vt:lpstr>
      <vt:lpstr>PowerPoint Presentation</vt:lpstr>
      <vt:lpstr>Second Example Patient</vt:lpstr>
      <vt:lpstr>PowerPoint Presentation</vt:lpstr>
      <vt:lpstr>Changing Paradigms in the Management of Thyroid Cancer</vt:lpstr>
      <vt:lpstr>PowerPoint Presentation</vt:lpstr>
    </vt:vector>
  </TitlesOfParts>
  <Company>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ri-f507c014-f</dc:creator>
  <cp:lastModifiedBy>Art</cp:lastModifiedBy>
  <cp:revision>25</cp:revision>
  <dcterms:created xsi:type="dcterms:W3CDTF">2014-02-01T04:02:53Z</dcterms:created>
  <dcterms:modified xsi:type="dcterms:W3CDTF">2019-03-10T11:11:44Z</dcterms:modified>
</cp:coreProperties>
</file>