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88" r:id="rId2"/>
    <p:sldId id="257" r:id="rId3"/>
    <p:sldId id="348" r:id="rId4"/>
    <p:sldId id="349" r:id="rId5"/>
    <p:sldId id="258" r:id="rId6"/>
    <p:sldId id="261" r:id="rId7"/>
    <p:sldId id="259" r:id="rId8"/>
    <p:sldId id="262" r:id="rId9"/>
    <p:sldId id="260" r:id="rId10"/>
    <p:sldId id="263" r:id="rId11"/>
    <p:sldId id="264" r:id="rId12"/>
    <p:sldId id="361" r:id="rId13"/>
    <p:sldId id="362" r:id="rId14"/>
    <p:sldId id="364" r:id="rId15"/>
    <p:sldId id="363" r:id="rId16"/>
    <p:sldId id="365" r:id="rId17"/>
    <p:sldId id="366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0" r:id="rId29"/>
    <p:sldId id="382" r:id="rId30"/>
    <p:sldId id="383" r:id="rId31"/>
    <p:sldId id="266" r:id="rId32"/>
    <p:sldId id="267" r:id="rId33"/>
    <p:sldId id="268" r:id="rId34"/>
    <p:sldId id="269" r:id="rId35"/>
    <p:sldId id="270" r:id="rId36"/>
    <p:sldId id="273" r:id="rId37"/>
    <p:sldId id="274" r:id="rId38"/>
    <p:sldId id="271" r:id="rId39"/>
    <p:sldId id="272" r:id="rId40"/>
    <p:sldId id="275" r:id="rId41"/>
    <p:sldId id="276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7" r:id="rId71"/>
    <p:sldId id="336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6" r:id="rId81"/>
    <p:sldId id="347" r:id="rId82"/>
    <p:sldId id="287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896" autoAdjust="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27B96-CFA4-4F95-A9D0-1B609D7FCF8C}" type="datetimeFigureOut">
              <a:rPr lang="en-US" smtClean="0"/>
              <a:pPr/>
              <a:t>11/23/2016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A8B4D-BD21-4EED-AD51-A9DC1D63F1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0726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C59A-7EF4-4D71-B03B-0EAFAF42D734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655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3CAF-7261-43E1-B840-1018770581F0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1384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E61C6-39DD-41BA-8013-7A5DFD5614BC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283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8CEE-1B17-4EAA-9995-7CA3BCCCE9DB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929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ABA4F-63F3-4319-ABE8-6C36649E087E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13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52C29-DCD4-43C6-ABCF-51AD25B72081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644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2C3F-2C48-4196-8089-EDCC38083BD0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118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FCD4-7BC4-4FB9-8FD0-AC9512B10619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004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6325-5578-4549-9D37-B86CDD586AD0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630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5744-4064-4274-BC52-0A4FC0789369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30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F5B0-751D-4F68-B0B9-54BE8BE9D930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588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13D13-E60A-4432-A5BB-D486CEDD9CA1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99E03-BB95-4B8D-B787-010094D512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99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F8CEE-1B17-4EAA-9995-7CA3BCCCE9DB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Besmeallah-00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266677"/>
            <a:ext cx="3022979" cy="30848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267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001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Case Presentation</a:t>
            </a:r>
            <a:endParaRPr lang="en-US" sz="45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362200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levels have been measured yearly since 2006 and have been persistently undetectable. The anti-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antibody levels are as follows (IU/ml):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February 2006, 209;	 	- October 2006, 159;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September 2007, 162;		- January 2009, 152; 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July 2010, 74;			- August 2011, 53; 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August 2012, 37.6 (reference range,40; lower limit of detection,20)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001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Case Presentation</a:t>
            </a:r>
            <a:endParaRPr lang="en-US" sz="45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362200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Chest computed tomography (CT) scans without iv contrast in 2010 and 2012 revealed 2 stable tiny lung nodules that were not felt to be consistent with metastases. </a:t>
            </a:r>
          </a:p>
          <a:p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Thus, at this time the patient has dropping anti-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antibodies and no certain radiographic or functional evidence of residual thyroid cancer.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001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Case Presentation</a:t>
            </a:r>
            <a:endParaRPr lang="en-US" sz="45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362200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Chest computed tomography (CT) scans without iv contrast in 2010 and 2012 revealed 2 stable tiny lung nodules that were not felt to be consistent with metastases. </a:t>
            </a:r>
          </a:p>
          <a:p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Thus, at this time the patient has dropping anti-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antibodies and no certain radiographic or functional evidence of residual thyroid cancer.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001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1.Thyroglobulin Antigen </a:t>
            </a:r>
            <a:endParaRPr lang="en-US" sz="4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362200"/>
            <a:ext cx="8305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a storage form of T4 and T3.</a:t>
            </a:r>
          </a:p>
          <a:p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It is synthesized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only by thyroid follicular cells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released into serum along with the thyroid hormones.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001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1.Thyroglobulin Antigen </a:t>
            </a:r>
            <a:endParaRPr lang="en-US" sz="4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362200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Given the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cellular specificity of </a:t>
            </a:r>
            <a:r>
              <a:rPr lang="en-US" sz="3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its detection in biopsy specimens provides proof of the thyroid origin of the tissue. </a:t>
            </a:r>
          </a:p>
          <a:p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In addition, measurements of serum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provide important information about the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presence or absence of residual, recurrent, or metastatic disease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patients with DTC.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85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1.THYROGLOBULIN  ASSAY, Methodology 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362200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THYROGLOBULIN ASSAY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 Testing of serum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thyroglobulin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should be done using a sensitive assay, ideally using the same assay for each sample.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85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1.THYROGLOBULIN  ASSAY, Methodology 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209800"/>
            <a:ext cx="8305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en-US" sz="3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Serum </a:t>
            </a:r>
            <a:r>
              <a:rPr lang="en-US" sz="30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now generally measured by two-antibody “sandwich” </a:t>
            </a:r>
            <a:r>
              <a:rPr lang="en-US" sz="30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immunometric</a:t>
            </a:r>
            <a:r>
              <a:rPr lang="en-US" sz="3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assays (the antigen is sandwiched between the two antibodies)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which the capture antibody is bound to a solid support and the detection antibody is labeled with either </a:t>
            </a:r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an isotopic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immunoradiometric</a:t>
            </a:r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assay, IRMA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or </a:t>
            </a:r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non-isotopic (usually </a:t>
            </a:r>
            <a:r>
              <a:rPr lang="en-US" sz="3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immuno-chemiluminescent</a:t>
            </a:r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assay, ICMA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marker.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85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1.THYROGLOBULIN  ASSAY, Methodology 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476143"/>
            <a:ext cx="8305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The values in normal subjects in most laboratories range from 1 to about 30 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mL.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These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immunometric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assays are quicker, readily automated, and have greater sensitivity </a:t>
            </a:r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(0.1 to 1 </a:t>
            </a:r>
            <a:r>
              <a:rPr lang="en-US" sz="3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 than most </a:t>
            </a:r>
            <a:r>
              <a:rPr lang="en-US" sz="3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radioimmunoassays</a:t>
            </a:r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4582" y="685800"/>
            <a:ext cx="8102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Sandwich indirect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immunodetection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8077200" cy="514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8077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2362200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Approach to  Follow-up of the Patient With Differentiated Thyroid Cancer and Positive </a:t>
            </a:r>
          </a:p>
          <a:p>
            <a:pPr algn="ctr"/>
            <a:r>
              <a:rPr lang="en-US" sz="4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en-US" sz="4000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Thyroglobulin</a:t>
            </a:r>
            <a:r>
              <a:rPr lang="en-US" sz="40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Antibodies</a:t>
            </a:r>
            <a:endParaRPr lang="en-US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5715000"/>
            <a:ext cx="488249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en-US" sz="25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Hadaegh</a:t>
            </a:r>
            <a:r>
              <a:rPr lang="en-US" sz="25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MD. Endocrinologist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914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1.Inter-assay variation of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153483"/>
            <a:ext cx="8305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Despite a trend toward assay standardization, serum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values obtained with different assays cannot be directly compared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as inter-assay variability remains substantial.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variability in assay results is due to :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1. Variations in the anti-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antibodies used.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2. The heterogeneity of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 consequence of </a:t>
            </a:r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alternative processing and differences in iodination of </a:t>
            </a:r>
            <a:r>
              <a:rPr lang="en-US" sz="3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914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1.Inter-assay variation of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153483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3.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produced by thyroid cancer cells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be even 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more heterogeneous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(because of </a:t>
            </a:r>
            <a:r>
              <a:rPr lang="en-US" sz="3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dysregulation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of the 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enzymatic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glycosylation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iodination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within malignant thyroid cells)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occasionally has </a:t>
            </a:r>
            <a:r>
              <a:rPr lang="en-US" sz="3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enough conformational difference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that it may not be recognized by a standard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assay.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4. The net effect can be widely variable antigen (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detection among different assays.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9144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1.Inter-assay variation of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47800" y="3429000"/>
            <a:ext cx="6629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Serial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measurements in thyroid cancer patients be performed using the same assay.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90600" y="3200400"/>
            <a:ext cx="7467600" cy="190500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85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Intraassay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variation &amp;Functional sensitivity  of serum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2319278"/>
            <a:ext cx="8305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Even using the same assay, between run variability can affect the comparability of serial determinations over time While these differences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are far less than the between-assay differences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they can be responsible for small fluctuations in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measurements over time within the same patient.</a:t>
            </a:r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85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Intraassay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variation &amp;Functional sensitivity  of serum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2319278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Functional sensitivity is defined as the lowest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concentration that an assay </a:t>
            </a:r>
            <a:r>
              <a:rPr lang="en-US" sz="30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can reliably and consistently measure under clinically relevant conditions with less than 20 percent CV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For many years, the functional sensitivity of most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assays had been about 0.9 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mL.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However, several assays with functional sensitivities of 0.2 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are commercially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available.</a:t>
            </a:r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968514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TSH suppressed vs. stimulated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2025908"/>
            <a:ext cx="8458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When using the less sensitive assays (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functional sensitivities of approximately 1 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 TSH stimulation will result in a previously undetectable serum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value becoming measurable in as many as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 to 25 percent of patients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In the newer, more sensitive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assays, serum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concentrations measured while receiving LT4 correlate with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rhTSH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-stimulated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concentrations and, therefore, may decrease the need for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rhTSH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-stimulated measurements .</a:t>
            </a:r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968514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TSH suppressed vs. stimulated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1600" y="2971800"/>
            <a:ext cx="6629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Patients with a TSH-suppressed serum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concentration &lt;0.1 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(measured with an assay with </a:t>
            </a:r>
            <a:r>
              <a:rPr lang="en-US" sz="3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functional sensitivity of 0.05 </a:t>
            </a:r>
            <a:r>
              <a:rPr lang="en-US" sz="3000" b="1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0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000" b="1" i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3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were unlikely to have </a:t>
            </a:r>
            <a:r>
              <a:rPr lang="en-US" sz="3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0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rhTSH</a:t>
            </a:r>
            <a:r>
              <a:rPr lang="en-US" sz="3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stimulated </a:t>
            </a:r>
            <a:r>
              <a:rPr lang="en-US" sz="30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above 2.0 </a:t>
            </a:r>
            <a:r>
              <a:rPr lang="en-US" sz="30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0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90600" y="2819400"/>
            <a:ext cx="7467600" cy="3252806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858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Thyroglobuln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Measurement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2025908"/>
            <a:ext cx="8458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Similar findings were noted in a study of 178 low-risk patients that compared basal and post thyroid hormone withdrawal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levels. Basal serum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levels were &lt;0.1 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in 130 patients. After withdrawal of thyroid  hormone, 5 of 130 (3.8 percent) had a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&gt;1 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and recurrence was diagnosed in only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patient. </a:t>
            </a:r>
          </a:p>
          <a:p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Among the 48 patients with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&gt;0.1 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42 percent had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&gt;1 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after withdrawal and </a:t>
            </a:r>
            <a:r>
              <a:rPr lang="en-US" sz="28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percent had recurrences.</a:t>
            </a:r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968514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(Hook effect,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Prozon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effect)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09600" y="2179637"/>
            <a:ext cx="40386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Occasionally,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immunometric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assays may fail to detect very high serum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concentrations due to the so-called "hook effect," in which extremely high concentrations of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bind to each antibody, preventing the formation of the two-antibody sandwich upon which the assay depends 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If this effect is suspected, the sample should be reanalyzed after dilution to obtain a reliable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measurement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828801"/>
            <a:ext cx="3733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-14290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968514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09600" y="2179637"/>
            <a:ext cx="40386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14290"/>
            <a:ext cx="671517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2571736" y="1000108"/>
            <a:ext cx="1500198" cy="200026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143900" y="5643578"/>
            <a:ext cx="138656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ATA 2015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001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Agenda</a:t>
            </a:r>
            <a:endParaRPr lang="en-US" sz="45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305883"/>
            <a:ext cx="8153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Case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presentation </a:t>
            </a:r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Thyroglobulin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Antigen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Frequency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Measurement of Anti-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Abs</a:t>
            </a:r>
          </a:p>
          <a:p>
            <a:pPr algn="just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Concordance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Positive Anti-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Antibodies</a:t>
            </a:r>
          </a:p>
          <a:p>
            <a:pPr algn="just"/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Among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Different Assays</a:t>
            </a:r>
          </a:p>
          <a:p>
            <a:pPr algn="just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Alternative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Methods of Detecting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Antibody</a:t>
            </a:r>
          </a:p>
          <a:p>
            <a:pPr algn="just"/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Interference</a:t>
            </a:r>
          </a:p>
          <a:p>
            <a:pPr algn="just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Assays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That Are Unaffected by Anti-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Antibody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Interference</a:t>
            </a:r>
          </a:p>
          <a:p>
            <a:pPr algn="just"/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991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09600" y="2179637"/>
            <a:ext cx="40386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7158" y="2274838"/>
            <a:ext cx="83582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specific cut point that defines an “abnormal </a:t>
            </a:r>
            <a:r>
              <a:rPr lang="en-US" sz="2400" dirty="0" err="1" smtClean="0">
                <a:solidFill>
                  <a:schemeClr val="bg1"/>
                </a:solidFill>
              </a:rPr>
              <a:t>Tg</a:t>
            </a:r>
            <a:r>
              <a:rPr lang="en-US" sz="2400" dirty="0" smtClean="0">
                <a:solidFill>
                  <a:schemeClr val="bg1"/>
                </a:solidFill>
              </a:rPr>
              <a:t>” is dependent </a:t>
            </a:r>
            <a:r>
              <a:rPr lang="en-US" sz="2400" dirty="0" smtClean="0">
                <a:solidFill>
                  <a:schemeClr val="bg1"/>
                </a:solidFill>
              </a:rPr>
              <a:t>on:(In the absence of Anti-</a:t>
            </a:r>
            <a:r>
              <a:rPr lang="en-US" sz="2400" dirty="0" err="1" smtClean="0">
                <a:solidFill>
                  <a:schemeClr val="bg1"/>
                </a:solidFill>
              </a:rPr>
              <a:t>Tg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Ab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1.The </a:t>
            </a:r>
            <a:r>
              <a:rPr lang="en-US" sz="2400" dirty="0" smtClean="0">
                <a:solidFill>
                  <a:schemeClr val="bg1"/>
                </a:solidFill>
              </a:rPr>
              <a:t>corresponding TSH value, 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2.The </a:t>
            </a:r>
            <a:r>
              <a:rPr lang="en-US" sz="2400" dirty="0" smtClean="0">
                <a:solidFill>
                  <a:schemeClr val="bg1"/>
                </a:solidFill>
              </a:rPr>
              <a:t>amount of residual normal thyroid tissue remaining after </a:t>
            </a:r>
            <a:r>
              <a:rPr lang="en-US" sz="2400" dirty="0" err="1" smtClean="0">
                <a:solidFill>
                  <a:schemeClr val="bg1"/>
                </a:solidFill>
              </a:rPr>
              <a:t>thyroidectomy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3.Whether </a:t>
            </a:r>
            <a:r>
              <a:rPr lang="en-US" sz="2400" dirty="0" smtClean="0">
                <a:solidFill>
                  <a:schemeClr val="bg1"/>
                </a:solidFill>
              </a:rPr>
              <a:t>or not RAI ablation was performed, 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4. Duration  of </a:t>
            </a:r>
            <a:r>
              <a:rPr lang="en-US" sz="2400" dirty="0" smtClean="0">
                <a:solidFill>
                  <a:schemeClr val="bg1"/>
                </a:solidFill>
              </a:rPr>
              <a:t>time since ablation since </a:t>
            </a:r>
            <a:r>
              <a:rPr lang="en-US" sz="2400" dirty="0" err="1" smtClean="0">
                <a:solidFill>
                  <a:schemeClr val="bg1"/>
                </a:solidFill>
              </a:rPr>
              <a:t>Tg</a:t>
            </a:r>
            <a:r>
              <a:rPr lang="en-US" sz="2400" dirty="0" smtClean="0">
                <a:solidFill>
                  <a:schemeClr val="bg1"/>
                </a:solidFill>
              </a:rPr>
              <a:t> values often decline for months to years after ablation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5984" y="642918"/>
            <a:ext cx="44291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Abnormal </a:t>
            </a:r>
            <a:r>
              <a:rPr lang="en-US" sz="3200" dirty="0" err="1" smtClean="0">
                <a:solidFill>
                  <a:srgbClr val="FFFF00"/>
                </a:solidFill>
              </a:rPr>
              <a:t>Thyroglobulin</a:t>
            </a:r>
            <a:r>
              <a:rPr lang="en-US" sz="3200" dirty="0" smtClean="0">
                <a:solidFill>
                  <a:srgbClr val="FFFF00"/>
                </a:solidFill>
              </a:rPr>
              <a:t> Levels 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85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Frequency and Measurement of Anti-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Antibodies</a:t>
            </a:r>
            <a:endParaRPr lang="en-US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362200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a critical biochemical marker used to monitor patients with DTC of follicular cell-derived thyroid cancer.</a:t>
            </a:r>
          </a:p>
          <a:p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measurement can be affected by the presence of anti-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antibodies causing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inaccurate results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thereby limiting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its usefulness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patients with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circulatinganti-Tg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antibodies 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85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Frequency and Measurement of Anti-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Antibodies</a:t>
            </a:r>
            <a:endParaRPr lang="en-US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209800"/>
            <a:ext cx="8305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The frequency of these antibodies in patients with DTC varies,(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20–25% &gt; 10% in general population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depending on the assay used and the particular study population.</a:t>
            </a:r>
          </a:p>
          <a:p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Different anti-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antibody assays?</a:t>
            </a:r>
          </a:p>
          <a:p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Differences in the frequency of lymphocytic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thyroiditis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85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Frequency and Measurement of Anti-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Antibodies</a:t>
            </a:r>
            <a:endParaRPr lang="en-US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362200"/>
            <a:ext cx="8305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The prevalence of anti-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antibodies was higher in those with DTC and lymphocytic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thyroiditis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(29.2–50%) &gt;&gt;&gt;in those with DTC alone (1.9–6.7%), depending on the assays used.</a:t>
            </a:r>
          </a:p>
          <a:p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The effects of anti-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antibodies on measured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levels vary according to the type of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assay.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85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Frequency and Measurement of Anti-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Antibodies</a:t>
            </a:r>
            <a:endParaRPr lang="en-US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47800" y="3166408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antibodies tend to cause an underestimation of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when IMA is used, whereas they can cause either an under- or overestimation of RIA measurements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90600" y="3048000"/>
            <a:ext cx="7467600" cy="228600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85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Frequency and Measurement of Anti-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Antibodies</a:t>
            </a:r>
            <a:endParaRPr lang="en-US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990600" y="2819400"/>
            <a:ext cx="7467600" cy="2819400"/>
            <a:chOff x="990600" y="2819400"/>
            <a:chExt cx="7467600" cy="2819400"/>
          </a:xfrm>
        </p:grpSpPr>
        <p:sp>
          <p:nvSpPr>
            <p:cNvPr id="13" name="Rounded Rectangle 12"/>
            <p:cNvSpPr/>
            <p:nvPr/>
          </p:nvSpPr>
          <p:spPr>
            <a:xfrm>
              <a:off x="990600" y="2819400"/>
              <a:ext cx="7467600" cy="2819400"/>
            </a:xfrm>
            <a:prstGeom prst="round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5400" y="3048000"/>
              <a:ext cx="6858000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most laboratories use IMAs to measure </a:t>
              </a:r>
              <a:r>
                <a:rPr lang="en-US" sz="30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Tg</a:t>
              </a:r>
              <a:r>
                <a:rPr lang="en-US" sz="3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Importantly, with this type of assay, undetectable </a:t>
              </a:r>
              <a:r>
                <a:rPr lang="en-US" sz="30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Tg</a:t>
              </a:r>
              <a:r>
                <a:rPr lang="en-US" sz="3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levels in the   presence of anti-</a:t>
              </a:r>
              <a:r>
                <a:rPr lang="en-US" sz="30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Tg</a:t>
              </a:r>
              <a:r>
                <a:rPr lang="en-US" sz="3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r>
                <a:rPr lang="en-US" sz="3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may not correlate with </a:t>
              </a:r>
              <a:r>
                <a:rPr lang="en-US" sz="3000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the absence</a:t>
              </a:r>
              <a:r>
                <a:rPr lang="en-US" sz="3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of disease.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85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Concordance of Positive Anti-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Antibodies Among Different Assays</a:t>
            </a:r>
            <a:endParaRPr lang="en-US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286000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The correlation was higher between assays using the </a:t>
            </a:r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same methodology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(IMA vs. RIA) and also in </a:t>
            </a:r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patients with lymphocytic </a:t>
            </a:r>
            <a:r>
              <a:rPr lang="en-US" sz="3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thyroiditis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Among 143 patients in whom + anti-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were detected using a semi-automated RIA,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only 35–62.2%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were detected on 1 or more of 3 IMAs. 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85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Concordance of Positive Anti-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Antibodies Among Different Assays</a:t>
            </a:r>
            <a:endParaRPr lang="en-US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2895600"/>
            <a:ext cx="701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clinical practice, this variability presents a challenge when determining whether an individual patient has an </a:t>
            </a:r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accurate </a:t>
            </a:r>
            <a:r>
              <a:rPr lang="en-US" sz="3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measurement and also whether anti-</a:t>
            </a:r>
            <a:r>
              <a:rPr lang="en-US" sz="3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levels are used as a biochemical marker of tumor progression or persistence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2743200"/>
            <a:ext cx="7467600" cy="312420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85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Concordance of Positive Anti-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Antibodies Among Different Assays</a:t>
            </a:r>
            <a:endParaRPr lang="en-US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286000"/>
            <a:ext cx="8305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It is important to recognize that the </a:t>
            </a:r>
            <a:r>
              <a:rPr lang="en-US" sz="30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lower limit of detection</a:t>
            </a:r>
            <a:r>
              <a:rPr lang="en-US" sz="3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anti-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a possible partial cause of the discordance.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Indeed, when the “cutoff” was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lowered to the </a:t>
            </a:r>
            <a:r>
              <a:rPr lang="en-US" sz="30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lowest limit of accurate assay detection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&gt;&gt;&gt;&gt;&gt;rather than the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reference range for an individual assay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(often used to identify patients with ( Hashimoto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Thyroiditis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greater concordance was observed 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00034" y="4143380"/>
            <a:ext cx="6286544" cy="5715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85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Concordance of Positive Anti-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Antibodies Among Different Assays</a:t>
            </a:r>
            <a:endParaRPr lang="en-US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3048000"/>
            <a:ext cx="7010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 patients with thyroid cancer, the approach is to use </a:t>
            </a:r>
            <a:r>
              <a:rPr lang="en-US" sz="3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lower limit of detection, rather than the lower part of the normal range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 define the presence of anti-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antibodies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2819400"/>
            <a:ext cx="7467600" cy="281940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0" y="2214554"/>
            <a:ext cx="1000100" cy="914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001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Agenda</a:t>
            </a:r>
            <a:endParaRPr lang="en-US" sz="45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305883"/>
            <a:ext cx="8153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Management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Patients with DTC Who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</a:t>
            </a:r>
          </a:p>
          <a:p>
            <a:pPr algn="just"/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Anti-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Antibody Positive</a:t>
            </a:r>
          </a:p>
          <a:p>
            <a:pPr algn="just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Clinical Approach to DTC Patients With Anti-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Antibodies</a:t>
            </a:r>
          </a:p>
          <a:p>
            <a:pPr algn="just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Areas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Where Further Information Is Needed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 algn="just"/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Optimize Clinical Management</a:t>
            </a:r>
          </a:p>
          <a:p>
            <a:pPr algn="just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Summary</a:t>
            </a:r>
          </a:p>
          <a:p>
            <a:pPr algn="just"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Back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the Patient</a:t>
            </a:r>
          </a:p>
          <a:p>
            <a:pPr algn="just"/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53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85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Concordance of Positive Anti-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Antibodies Among Different Assays</a:t>
            </a:r>
            <a:endParaRPr lang="en-US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509897"/>
            <a:ext cx="7848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Another potential cause of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discordance is the heterogeneity of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epitopes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to which the antibodies are directed and their recognition in the different anti-</a:t>
            </a:r>
            <a:r>
              <a:rPr lang="en-US" sz="3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antibody assays 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85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Concordance of Positive Anti-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Antibodies Among Different Assays</a:t>
            </a:r>
            <a:endParaRPr lang="en-US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2819400"/>
            <a:ext cx="7315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patients with proven or suspected DTC who have undetectable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anti-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results,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is reasonable to repeat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measurements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using a different method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enhance confidence that </a:t>
            </a:r>
            <a:r>
              <a:rPr lang="en-US" sz="3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undetected anti-</a:t>
            </a:r>
            <a:r>
              <a:rPr lang="en-US" sz="3000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antibodies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 not the cause of the discordance.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2743200"/>
            <a:ext cx="7467600" cy="312420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0" y="2143116"/>
            <a:ext cx="928662" cy="7143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858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Alternative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Methods of Detecting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Antibody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Interference</a:t>
            </a:r>
            <a:endParaRPr lang="en-US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9212" y="2305883"/>
            <a:ext cx="79975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there is concern regarding inaccuracy of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measurement, </a:t>
            </a:r>
            <a:r>
              <a:rPr lang="en-US" sz="30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recovery assays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detect interference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measurement have been advocated. Indeed,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reduced recovery result often correlates with the presence of interference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The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routine use of recovery assays has been limited due to the </a:t>
            </a:r>
            <a:r>
              <a:rPr lang="en-US" sz="30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relative insensitivity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&lt;&lt;&lt;&lt;&lt;&lt;measurement of anti-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antibodies.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749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858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Alternative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Methods of Detecting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Antibody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Interference</a:t>
            </a:r>
            <a:endParaRPr lang="en-US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3200400"/>
            <a:ext cx="731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second, less common type of antibody,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heterophile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antibodies against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can also occur .These are 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nonhuman antibodies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that cross-react with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8200" y="2895600"/>
            <a:ext cx="7467600" cy="259080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95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858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Alternative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Methods of Detecting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Antibody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Interference</a:t>
            </a:r>
            <a:endParaRPr lang="en-US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9212" y="2480608"/>
            <a:ext cx="79975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comparison with human anti-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heterophile</a:t>
            </a:r>
            <a:r>
              <a:rPr lang="en-US" sz="30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antibodies </a:t>
            </a:r>
            <a:r>
              <a:rPr lang="en-US" sz="3000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tend to </a:t>
            </a:r>
            <a:r>
              <a:rPr lang="en-US" sz="3000" u="sng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IMA </a:t>
            </a:r>
            <a:r>
              <a:rPr lang="en-US" sz="3000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results for </a:t>
            </a:r>
            <a:r>
              <a:rPr lang="en-US" sz="3000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do not typically cause positive anti-</a:t>
            </a:r>
            <a:r>
              <a:rPr lang="en-US" sz="30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antibody measurements</a:t>
            </a:r>
            <a:r>
              <a:rPr lang="en-US" sz="3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Up Arrow 9"/>
          <p:cNvSpPr/>
          <p:nvPr/>
        </p:nvSpPr>
        <p:spPr>
          <a:xfrm flipH="1">
            <a:off x="5429256" y="3000372"/>
            <a:ext cx="71438" cy="357190"/>
          </a:xfrm>
          <a:prstGeom prst="upArrow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5-Point Star 10"/>
          <p:cNvSpPr/>
          <p:nvPr/>
        </p:nvSpPr>
        <p:spPr>
          <a:xfrm>
            <a:off x="5214942" y="4000504"/>
            <a:ext cx="1071570" cy="85725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230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858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Alternative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Methods of Detecting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Antibody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Interference</a:t>
            </a:r>
            <a:endParaRPr lang="en-US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2209612"/>
            <a:ext cx="7848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Heterophile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antibodies are suspected when:</a:t>
            </a:r>
          </a:p>
          <a:p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results do not match clinical course </a:t>
            </a:r>
          </a:p>
          <a:p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2.or radiographic findings, such as when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levels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    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000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absence of identifiable residual or recurrent thyroid tissue, 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3.When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levels are inexplicably variable despite 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stable TSH levels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and when  there is </a:t>
            </a:r>
            <a:r>
              <a:rPr lang="en-US" sz="3000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no rise of </a:t>
            </a:r>
            <a:r>
              <a:rPr lang="en-US" sz="3000" u="sng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level with TSH stimulation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7200" y="2209611"/>
            <a:ext cx="8153400" cy="4247317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 flipH="1">
            <a:off x="2357422" y="3714752"/>
            <a:ext cx="142876" cy="357190"/>
          </a:xfrm>
          <a:prstGeom prst="upArrow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5175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858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Alternative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Methods of Detecting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Antibody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Interference</a:t>
            </a:r>
            <a:endParaRPr lang="en-US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2971800"/>
            <a:ext cx="7315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This type of interfering antibody can often be detected using proprietary </a:t>
            </a:r>
            <a:r>
              <a:rPr lang="en-US" sz="3000" u="sng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antiheterophile</a:t>
            </a:r>
            <a:r>
              <a:rPr lang="en-US" sz="30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antibody tubes, by performing recovery assays, or by performing serial dilutions of </a:t>
            </a:r>
            <a:r>
              <a:rPr lang="en-US" sz="3000" u="sng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samples if levels are high enough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be reliably measured.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8200" y="2895600"/>
            <a:ext cx="7467600" cy="304800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276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858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Assays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That Are Unaffected by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Antibody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Interference</a:t>
            </a:r>
            <a:endParaRPr lang="en-US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9212" y="2480608"/>
            <a:ext cx="79975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Peptide </a:t>
            </a:r>
            <a:r>
              <a:rPr lang="en-US" sz="3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immunoaffinity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enrichment in concert with </a:t>
            </a:r>
            <a:r>
              <a:rPr lang="en-US" sz="30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liquid chromatography–tandem mass spectrometry</a:t>
            </a:r>
            <a:r>
              <a:rPr lang="en-US" sz="30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 been used to measure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and it appears not to be influenced by the presence of anti-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antibodies .</a:t>
            </a:r>
          </a:p>
        </p:txBody>
      </p:sp>
    </p:spTree>
    <p:extLst>
      <p:ext uri="{BB962C8B-B14F-4D97-AF65-F5344CB8AC3E}">
        <p14:creationId xmlns="" xmlns:p14="http://schemas.microsoft.com/office/powerpoint/2010/main" val="11744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858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.Assays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That Are Unaffected by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Antibody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Interference</a:t>
            </a:r>
            <a:endParaRPr lang="en-US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9212" y="2480608"/>
            <a:ext cx="79975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 this time, this method appears to lack adequate sensitivity to detect low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levels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A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second approach evaluated by several groups has been to detect thyroid or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thyroid cancer- specific m RNA or DNA transcripts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from circulating blood.</a:t>
            </a:r>
          </a:p>
        </p:txBody>
      </p:sp>
    </p:spTree>
    <p:extLst>
      <p:ext uri="{BB962C8B-B14F-4D97-AF65-F5344CB8AC3E}">
        <p14:creationId xmlns="" xmlns:p14="http://schemas.microsoft.com/office/powerpoint/2010/main" val="20332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6096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.Management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Patients with DTC Who</a:t>
            </a:r>
            <a:b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Are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Antibody Positive </a:t>
            </a:r>
            <a:endParaRPr lang="en-US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Following patients with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antibodies)</a:t>
            </a:r>
            <a:endParaRPr lang="en-US" sz="3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9212" y="2209800"/>
            <a:ext cx="79975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Whether the presence of anti-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antibodies should influence a decision on administering I-131 after thyroidectomy is not well-studied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??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A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potential advantage of I-131 treatment in these patients is the theoretical possibility that this treatment will eliminate thyroid tissue, the antigen source for anti-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antibodies, thereby leading to antibody disappearance. ??</a:t>
            </a:r>
          </a:p>
        </p:txBody>
      </p:sp>
    </p:spTree>
    <p:extLst>
      <p:ext uri="{BB962C8B-B14F-4D97-AF65-F5344CB8AC3E}">
        <p14:creationId xmlns="" xmlns:p14="http://schemas.microsoft.com/office/powerpoint/2010/main" val="96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001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Case Presentation</a:t>
            </a:r>
            <a:endParaRPr lang="en-US" sz="45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209800"/>
            <a:ext cx="8305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A36-year-old woman was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seen in follow-up for further management of PTC.</a:t>
            </a:r>
          </a:p>
          <a:p>
            <a:pPr algn="just"/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She initially presented with a right lobe thyroid nodule in 2002. FNA revealed a follicular neoplasm, and she underwent a right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hemi-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thyroidectomy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that revealed a 4.6-cm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follicular variant of PTC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peri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-vascular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lymphatic invasion and 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lymphocytic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thyroiditis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6096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Management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Patients with DTC Who</a:t>
            </a:r>
            <a:b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Are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Antibody Positive </a:t>
            </a:r>
            <a:endParaRPr lang="en-US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Following patients with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antibodies)</a:t>
            </a:r>
            <a:endParaRPr lang="en-US" sz="3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9212" y="2395478"/>
            <a:ext cx="7997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current data do </a:t>
            </a:r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support the hypothesis that the presence of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antibodies alone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should primarily drive the indication or approach to treatment with I-131, but rather that </a:t>
            </a:r>
            <a:r>
              <a:rPr lang="en-US" sz="30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this should be considered along with other clinical and pathological data in the decision-making process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7515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6096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Management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Patients with DTC Who</a:t>
            </a:r>
            <a:b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Are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Antibody Positive </a:t>
            </a:r>
            <a:endParaRPr lang="en-US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Following patients with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antibodies)</a:t>
            </a:r>
            <a:endParaRPr lang="en-US" sz="3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9212" y="2395478"/>
            <a:ext cx="79975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presence of the antibodies leads to greater reliance on the </a:t>
            </a:r>
            <a:r>
              <a:rPr lang="en-US" sz="3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pathology, postsurgical ultrasound, and diagnostic scan </a:t>
            </a:r>
            <a:r>
              <a:rPr lang="en-US" sz="30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esults (if performed) to inform therapeutic decisions.</a:t>
            </a:r>
          </a:p>
          <a:p>
            <a:pPr>
              <a:buFont typeface="Arial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7500958" y="3714752"/>
            <a:ext cx="857256" cy="71438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060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6096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Management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Patients with DTC Who</a:t>
            </a:r>
            <a:b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Are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Antibody Positive </a:t>
            </a:r>
            <a:endParaRPr lang="en-US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Following patients with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antibodies)</a:t>
            </a:r>
            <a:endParaRPr lang="en-US" sz="3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9212" y="2395478"/>
            <a:ext cx="79975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levels themselves may serve as a surrogate biochemical marker of disease persistence and response to therapy. </a:t>
            </a:r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timing of testing and the duration to see a maximal response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appear to differ from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levels in patients without anti-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antibodies.</a:t>
            </a:r>
          </a:p>
          <a:p>
            <a:pPr>
              <a:buFont typeface="Arial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17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6096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.Management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Patients with DTC Who</a:t>
            </a:r>
            <a:b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Are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Antibody Positive </a:t>
            </a:r>
            <a:endParaRPr lang="en-US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Following patients with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antibodies)</a:t>
            </a:r>
            <a:endParaRPr lang="en-US" sz="3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90600" y="3124200"/>
            <a:ext cx="7315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There may be an initial transient rise in anti-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after radioactive iodine treatment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has been shown that the 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eventual  disappearance of </a:t>
            </a:r>
            <a:r>
              <a:rPr lang="en-US" sz="3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antibodies takes approximately 2–3 years on average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38200" y="2895600"/>
            <a:ext cx="7467600" cy="289560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161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6096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Management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Patients with DTC Who</a:t>
            </a:r>
            <a:b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Are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Antibody Positive </a:t>
            </a:r>
            <a:endParaRPr lang="en-US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Following patients with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antibodies)</a:t>
            </a:r>
            <a:endParaRPr lang="en-US" sz="3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908300"/>
            <a:ext cx="8229600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747844" y="225072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&amp; preferably </a:t>
            </a:r>
            <a:r>
              <a:rPr lang="en-US" dirty="0">
                <a:solidFill>
                  <a:schemeClr val="bg1"/>
                </a:solidFill>
              </a:rPr>
              <a:t>consistent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laboratories</a:t>
            </a:r>
          </a:p>
        </p:txBody>
      </p:sp>
      <p:sp>
        <p:nvSpPr>
          <p:cNvPr id="13" name="Right Brace 12"/>
          <p:cNvSpPr/>
          <p:nvPr/>
        </p:nvSpPr>
        <p:spPr>
          <a:xfrm rot="5400000">
            <a:off x="6814644" y="2014044"/>
            <a:ext cx="304800" cy="191551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6042" y="5218151"/>
            <a:ext cx="128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ATA 2015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29221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6096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Management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Patients with DTC Who</a:t>
            </a:r>
            <a:b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Are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Antibody Positive </a:t>
            </a:r>
            <a:endParaRPr lang="en-US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Following patients with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antibodies)</a:t>
            </a:r>
            <a:endParaRPr lang="en-US" sz="3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1250" y="2177177"/>
            <a:ext cx="823414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variability in the rate of disappearance of antibodies may reflect: 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1.the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heterogeneity in the population studied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2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and may be influenced by factors such as </a:t>
            </a:r>
          </a:p>
          <a:p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a- Duration </a:t>
            </a:r>
            <a:endParaRPr lang="en-US" sz="3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b- Height 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of anti-</a:t>
            </a:r>
            <a:r>
              <a:rPr lang="en-US" sz="3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antibody levels </a:t>
            </a:r>
          </a:p>
          <a:p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c- and 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potential differences in patients with underlying chronic lymphocytic thyroiditis </a:t>
            </a:r>
            <a:r>
              <a:rPr lang="en-US" sz="3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those with tumor-associated lymphocytic </a:t>
            </a:r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infiltrates</a:t>
            </a:r>
            <a:endParaRPr lang="en-US" sz="3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98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6096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Management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Patients with DTC Who</a:t>
            </a:r>
            <a:b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Are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Antibody Positive </a:t>
            </a:r>
            <a:endParaRPr lang="en-US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Following patients with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antibodies)</a:t>
            </a:r>
            <a:endParaRPr lang="en-US" sz="3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2057400"/>
            <a:ext cx="84581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There is evidence that decrement in anti-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after I-131 therapy may predict rates of residual thyroid cancer. </a:t>
            </a:r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Kim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 al reported that patients who were positive for anti-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antibodies that either became negative or had  </a:t>
            </a:r>
            <a:r>
              <a:rPr lang="en-US" sz="30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en-US" sz="3000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decline </a:t>
            </a:r>
            <a:r>
              <a:rPr lang="en-US" sz="3000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sz="30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 pretreatment value over </a:t>
            </a:r>
            <a:r>
              <a:rPr lang="en-US" sz="30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6–12</a:t>
            </a:r>
            <a:r>
              <a:rPr lang="en-US" sz="30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months after I-131 therapy had a lower recurrence rate than patients with lesser reductions or increased anti-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antibodies</a:t>
            </a:r>
          </a:p>
        </p:txBody>
      </p:sp>
    </p:spTree>
    <p:extLst>
      <p:ext uri="{BB962C8B-B14F-4D97-AF65-F5344CB8AC3E}">
        <p14:creationId xmlns="" xmlns:p14="http://schemas.microsoft.com/office/powerpoint/2010/main" val="122454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6096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Management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Patients with DTC Who</a:t>
            </a:r>
            <a:b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Are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Antibody Positive </a:t>
            </a:r>
            <a:endParaRPr lang="en-US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Following patients with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antibodies)</a:t>
            </a:r>
            <a:endParaRPr lang="en-US" sz="3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1250" y="2177177"/>
            <a:ext cx="82341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There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no consensus on the extent of the workup that should be performed for patients with persistently elevated anti-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Abs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One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approach could be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that if anti-</a:t>
            </a:r>
            <a:r>
              <a:rPr lang="en-US" sz="3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remain detectable without dropping or if levels are rising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this should prompt an evaluation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similar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a patient with persistent or rising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the absence of antibodies.</a:t>
            </a:r>
          </a:p>
          <a:p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21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6096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.Management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Patients with DTC Who</a:t>
            </a:r>
            <a:b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Are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Antibody Positive </a:t>
            </a:r>
            <a:endParaRPr lang="en-US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Following patients with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antibodies)</a:t>
            </a:r>
            <a:endParaRPr lang="en-US" sz="3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1250" y="2391013"/>
            <a:ext cx="823414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0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likelihood of finding thyroid CA in this setting and the best methods for disease localization are not firmly established.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Individualization of therapy based on their overall risk of recurrent or persistent disease</a:t>
            </a:r>
          </a:p>
          <a:p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360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6096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Management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Patients with DTC Who</a:t>
            </a:r>
            <a:b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Are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Antibody Positive </a:t>
            </a:r>
            <a:endParaRPr lang="en-US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Following patients with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antibodies)</a:t>
            </a:r>
            <a:endParaRPr lang="en-US" sz="3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1250" y="2471678"/>
            <a:ext cx="82341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this group of thyroid cancer patients with positive anti-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Abs, TSH stimulation of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did not predict the</a:t>
            </a:r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presence or absence of residual or recurrent thyroid cancer</a:t>
            </a:r>
            <a:r>
              <a:rPr lang="en-US" sz="3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4786314" y="3929066"/>
            <a:ext cx="914400" cy="91440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03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001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Case Presentation</a:t>
            </a:r>
            <a:endParaRPr lang="en-US" sz="45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552343"/>
            <a:ext cx="8305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She had completion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thyroidectomy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that revealed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lymphocytic </a:t>
            </a:r>
            <a:r>
              <a:rPr lang="en-US" sz="3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thyroiditis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was then treated with 157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mCi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I-131 therapy after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levothyroxine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(LT4) withdrawal.</a:t>
            </a:r>
          </a:p>
          <a:p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6096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Management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Patients with DTC Who</a:t>
            </a:r>
            <a:b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Are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Antibody Positive </a:t>
            </a:r>
            <a:endParaRPr lang="en-US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Following patients with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antibodies)</a:t>
            </a:r>
            <a:endParaRPr lang="en-US" sz="3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1250" y="2471678"/>
            <a:ext cx="82341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Neck USG </a:t>
            </a:r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perhaps 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 combination with other </a:t>
            </a:r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imaging (</a:t>
            </a:r>
            <a:r>
              <a:rPr lang="en-US" sz="3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DxWBS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based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 risk of metastatic disease determined by risk features of individual patients, should be performed in an effort to identify disease in patients with persistent or rising anti-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antibodies.</a:t>
            </a:r>
          </a:p>
          <a:p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0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6096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Management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of Patients with DTC Who</a:t>
            </a:r>
            <a:b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Are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Antibody Positive </a:t>
            </a:r>
            <a:endParaRPr lang="en-US" sz="3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Following patients with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antibodies)</a:t>
            </a:r>
            <a:endParaRPr lang="en-US" sz="3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1250" y="2057400"/>
            <a:ext cx="823414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It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remains uncertain 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whether the degree of elevation of anti-</a:t>
            </a:r>
            <a:r>
              <a:rPr lang="en-US" sz="3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or the degree of change in levels correlates with radiographic disease</a:t>
            </a:r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If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suspicious lesions are detected on imaging, FNA for cytology can be performed if indicated, and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can be measured FNA samples.(Although it is not certain whether anti-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Abs can alter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Tglevels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nodes, the data support its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usefulness as a diagnostic test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this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population)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7500958" y="3000372"/>
            <a:ext cx="914400" cy="914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718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858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Approach to DTC Patients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With Anti-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Antibodies</a:t>
            </a:r>
            <a:endParaRPr lang="en-US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9212" y="2480608"/>
            <a:ext cx="79975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Approach is based on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The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pattern of change in anti-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levels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Correlation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 clinical or radiographic findings tailored to the clinical-pathological risk of an individual patient.</a:t>
            </a:r>
          </a:p>
        </p:txBody>
      </p:sp>
    </p:spTree>
    <p:extLst>
      <p:ext uri="{BB962C8B-B14F-4D97-AF65-F5344CB8AC3E}">
        <p14:creationId xmlns="" xmlns:p14="http://schemas.microsoft.com/office/powerpoint/2010/main" val="12788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4046"/>
            <a:ext cx="84582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285852" y="5000636"/>
            <a:ext cx="3571900" cy="13573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14612" y="1214422"/>
            <a:ext cx="2143140" cy="16430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21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8382000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214414" y="5500702"/>
            <a:ext cx="2071702" cy="214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43504" y="6072206"/>
            <a:ext cx="2786082" cy="2143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71670" y="3929066"/>
            <a:ext cx="1785950" cy="14287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715008" y="3929066"/>
            <a:ext cx="1785950" cy="1581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65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858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 Approach to DTC Patients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With Anti-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Antibodies</a:t>
            </a:r>
            <a:endParaRPr lang="en-US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9212" y="2286000"/>
            <a:ext cx="79975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patients with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low-risk PTC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periodic </a:t>
            </a:r>
            <a:r>
              <a:rPr lang="en-US" sz="30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neck USG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seems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 appropriate for imaging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In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patients with </a:t>
            </a:r>
            <a:r>
              <a:rPr lang="en-US" sz="30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low-risk FTC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without metastatic disease on post-therapy </a:t>
            </a:r>
            <a:r>
              <a:rPr lang="en-US" sz="3000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whole body scan if treated with I-131, neck USG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still may be useful to monitor presumed residual normal thyroid tissue depending on the comfort level and experience of the ultrasound operator.</a:t>
            </a:r>
          </a:p>
        </p:txBody>
      </p:sp>
    </p:spTree>
    <p:extLst>
      <p:ext uri="{BB962C8B-B14F-4D97-AF65-F5344CB8AC3E}">
        <p14:creationId xmlns="" xmlns:p14="http://schemas.microsoft.com/office/powerpoint/2010/main" val="64536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096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B-Patients with rising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antibodies or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those who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become positive for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antibodies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after being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negative)</a:t>
            </a:r>
            <a:endParaRPr lang="en-US" sz="3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9212" y="2209800"/>
            <a:ext cx="79975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These patients are more concerning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progressive or recurrent thyroid cancer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and a more aggressive approach to imaging is generally performed. </a:t>
            </a:r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In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our practice, the approach is similar to that of patients with </a:t>
            </a:r>
            <a:r>
              <a:rPr lang="en-US" sz="30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elevated </a:t>
            </a:r>
            <a:r>
              <a:rPr lang="en-US" sz="3000" u="sng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levels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which usually include </a:t>
            </a:r>
            <a:r>
              <a:rPr lang="en-US" sz="30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neck USG, CT scans, </a:t>
            </a:r>
            <a:r>
              <a:rPr lang="en-US" sz="3000" u="sng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DxWBS</a:t>
            </a:r>
            <a:r>
              <a:rPr lang="en-US" sz="30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or PET/CT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scans depending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on: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99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6096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B-Patients with rising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antibodies or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those who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become positive for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antibodies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after being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negative)</a:t>
            </a:r>
            <a:endParaRPr lang="en-US" sz="3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9212" y="2209800"/>
            <a:ext cx="79975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stage of the tumor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prior imaging,</a:t>
            </a:r>
          </a:p>
          <a:p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3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presence of poorly differentiated features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95400" y="4313872"/>
            <a:ext cx="6629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perform empiric I-131 therapy if imaging tests are unrevealing, other than in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highly selected high-risk situations</a:t>
            </a:r>
            <a:endParaRPr lang="en-US" sz="3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4165600"/>
            <a:ext cx="7467600" cy="1778000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095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735449"/>
            <a:ext cx="8382000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C-Patients whose anti-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antibody levels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have reached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plateau after declining )</a:t>
            </a:r>
            <a:endParaRPr lang="en-US" sz="32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9212" y="2404408"/>
            <a:ext cx="79975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When anti-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Abs stop declining, it is unclear whether this correlates </a:t>
            </a:r>
            <a:r>
              <a:rPr lang="en-US" sz="30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a residual benign thyroid tissue or thyroid cancer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 whether it is related to the immune response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40435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735449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C-Patients whose anti-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antibody levels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have reached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plateau after declining )</a:t>
            </a:r>
            <a:endParaRPr lang="en-US" sz="32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9212" y="2404408"/>
            <a:ext cx="79975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Depending on the clinical scenario, these patients should be evaluated as for patient group 1 or 2 above. </a:t>
            </a:r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It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important also to monitor stable anti-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Abs over an extended period of time to be confident the level is not changing.</a:t>
            </a:r>
          </a:p>
        </p:txBody>
      </p:sp>
    </p:spTree>
    <p:extLst>
      <p:ext uri="{BB962C8B-B14F-4D97-AF65-F5344CB8AC3E}">
        <p14:creationId xmlns="" xmlns:p14="http://schemas.microsoft.com/office/powerpoint/2010/main" val="5279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001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Case Presentation</a:t>
            </a:r>
            <a:endParaRPr lang="en-US" sz="45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362200"/>
            <a:ext cx="8305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Anti-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antibodies were elevated at the time of treatment, and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levels were undetectable. Pre- and post-therapy whole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body radioiodine scans revealed uptake in the thyroid bed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with no evidence of regional or distant metastases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3810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D-Patients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who are considered biochemically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free of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disease because of undetectable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levels in</a:t>
            </a:r>
            <a:b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absence of anti-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antibodies but who have</a:t>
            </a:r>
            <a:b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suspicious or proven disease on imaging</a:t>
            </a:r>
            <a:endParaRPr lang="en-US" sz="28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9212" y="2695813"/>
            <a:ext cx="79975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Inaccurate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because of failure to detect anti-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antibodies that are interfering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A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tumor secreting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that is not measured by the assay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A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tumor that does not express or secrete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500826" y="3214686"/>
            <a:ext cx="714380" cy="771524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1 10"/>
          <p:cNvSpPr/>
          <p:nvPr/>
        </p:nvSpPr>
        <p:spPr>
          <a:xfrm>
            <a:off x="2714612" y="4572008"/>
            <a:ext cx="785818" cy="785818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1 12"/>
          <p:cNvSpPr/>
          <p:nvPr/>
        </p:nvSpPr>
        <p:spPr>
          <a:xfrm>
            <a:off x="6715140" y="5943600"/>
            <a:ext cx="714380" cy="70011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008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3810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D-Patients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who are considered biochemically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free of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disease because of undetectable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levels in</a:t>
            </a:r>
            <a:b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absence of anti-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antibodies but who have</a:t>
            </a:r>
            <a:b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suspicious or proven disease on imaging</a:t>
            </a:r>
            <a:endParaRPr lang="en-US" sz="28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9212" y="2565737"/>
            <a:ext cx="7997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In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such cases, it may be helpful to </a:t>
            </a:r>
            <a:r>
              <a:rPr lang="en-US" sz="3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immunostain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the tumor for </a:t>
            </a:r>
            <a:r>
              <a:rPr lang="en-US" sz="3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8200" y="4038600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cases of DTC or a confirmed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-expressing  tumor, the primary option is to run 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the same sample on Different Assays , optimally including 1 that uses a different Method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8200" y="3962400"/>
            <a:ext cx="7467600" cy="2055158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07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3810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D-Patients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who are considered biochemically 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free of 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disease because of undetectable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levels in</a:t>
            </a:r>
            <a:b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 absence of anti-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antibodies but who have</a:t>
            </a:r>
            <a:b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suspicious or proven disease on imaging</a:t>
            </a:r>
            <a:endParaRPr lang="en-US" sz="28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3333750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thyroid cancer is confirmed and the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undetectable with both a low and high TSH,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levels will be 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insensitive for monitoring that particular patient.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14400" y="3124200"/>
            <a:ext cx="7467600" cy="2417108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60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656272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E-Patients who have </a:t>
            </a:r>
            <a:r>
              <a:rPr lang="en-US" sz="30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 evidence of disease</a:t>
            </a:r>
            <a:br>
              <a:rPr lang="en-US" sz="30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clinically or </a:t>
            </a:r>
            <a:r>
              <a:rPr lang="en-US" sz="30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radiographically</a:t>
            </a:r>
            <a:r>
              <a:rPr lang="en-US" sz="30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but have erratic </a:t>
            </a:r>
            <a:r>
              <a:rPr lang="en-US" sz="3000" b="1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levels </a:t>
            </a:r>
            <a:r>
              <a:rPr lang="en-US" sz="3000" b="1" u="sng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that do not rise with TSH stimulation</a:t>
            </a:r>
            <a:endParaRPr lang="en-US" sz="3000" b="1" u="sng" dirty="0">
              <a:ln w="12700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4400" y="3333750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This situation raises suspicion for the presence of </a:t>
            </a:r>
            <a:r>
              <a:rPr lang="en-US" sz="3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heterophile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antibodies against 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These can be directly measured or assessed using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serial dilutions of the </a:t>
            </a:r>
            <a:r>
              <a:rPr lang="en-US" sz="3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samples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14400" y="3124200"/>
            <a:ext cx="7467600" cy="2417108"/>
          </a:xfrm>
          <a:prstGeom prst="round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 1 11"/>
          <p:cNvSpPr/>
          <p:nvPr/>
        </p:nvSpPr>
        <p:spPr>
          <a:xfrm>
            <a:off x="7215206" y="2143116"/>
            <a:ext cx="914400" cy="914400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80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656272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.F-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Patients who have negative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antibodies on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assay but then are positive by a different assay</a:t>
            </a:r>
            <a:endParaRPr lang="en-US" sz="3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9212" y="2404408"/>
            <a:ext cx="79975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this scenario, it is important to confirm the results of both assays 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by repeating the test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Then one can consider </a:t>
            </a:r>
            <a:r>
              <a:rPr lang="en-US" sz="3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 recovery study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prove whether anti-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antibodies are truly present and whether they are interfering.</a:t>
            </a:r>
          </a:p>
        </p:txBody>
      </p:sp>
    </p:spTree>
    <p:extLst>
      <p:ext uri="{BB962C8B-B14F-4D97-AF65-F5344CB8AC3E}">
        <p14:creationId xmlns="" xmlns:p14="http://schemas.microsoft.com/office/powerpoint/2010/main" val="5105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656272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F-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Patients who have negative anti-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antibodies on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assay but then are positive by a different assay</a:t>
            </a:r>
            <a:endParaRPr lang="en-US" sz="3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2404408"/>
            <a:ext cx="7848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When it is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not clear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whether anti-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Abs are truly positive, </a:t>
            </a:r>
            <a:r>
              <a:rPr lang="en-US" sz="30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general approach would be similar to other patients with positive anti-</a:t>
            </a:r>
            <a:r>
              <a:rPr lang="en-US" sz="3000" u="sng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antibodies in whom there is greater reliance on imaging testing</a:t>
            </a:r>
            <a:r>
              <a:rPr lang="en-US" sz="30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5-Point Star 9"/>
          <p:cNvSpPr/>
          <p:nvPr/>
        </p:nvSpPr>
        <p:spPr>
          <a:xfrm>
            <a:off x="3857620" y="4429132"/>
            <a:ext cx="1214446" cy="100013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12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735449"/>
            <a:ext cx="838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5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Areas </a:t>
            </a: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Where Further Information Is</a:t>
            </a:r>
            <a:b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Needed to Optimize Clinical Management</a:t>
            </a:r>
            <a:endParaRPr lang="en-US" sz="35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76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0"/>
            <a:ext cx="4038600" cy="24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2098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148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968514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2209800"/>
            <a:ext cx="7848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Patients with elevated anti-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Abs should initially be treated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away similar to other thyroid cancer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patients based on clinical and pathological characteristics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If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radioactive iodine therapy is indicated based on pathology staging and other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characteristics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 may take up to a few years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before the anti-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Abs become undetectable.</a:t>
            </a:r>
          </a:p>
        </p:txBody>
      </p:sp>
    </p:spTree>
    <p:extLst>
      <p:ext uri="{BB962C8B-B14F-4D97-AF65-F5344CB8AC3E}">
        <p14:creationId xmlns="" xmlns:p14="http://schemas.microsoft.com/office/powerpoint/2010/main" val="32318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968514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2328208"/>
            <a:ext cx="7848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patients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with low-risk DTC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who are not treated with I-131, the levels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Anti-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should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 monitored, and imaging can be performed based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 the pattern of antibody level change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It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important whenever possible to employ a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consistent anti-</a:t>
            </a:r>
            <a:r>
              <a:rPr lang="en-US" sz="3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antibody</a:t>
            </a:r>
            <a:r>
              <a:rPr lang="en-US" sz="3000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assay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over time to enable comparison of results. </a:t>
            </a:r>
          </a:p>
          <a:p>
            <a:pPr>
              <a:buFont typeface="Arial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260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968514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2209800"/>
            <a:ext cx="7848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is also important for clinicians to consider that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anti-</a:t>
            </a:r>
            <a:r>
              <a:rPr lang="en-US" sz="3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Abs may not be detected by 1 assay in situations where there is a mismatch between clinical findings of disease and undetectable </a:t>
            </a:r>
            <a:r>
              <a:rPr lang="en-US" sz="3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anti-</a:t>
            </a:r>
            <a:r>
              <a:rPr lang="en-US" sz="3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antibodies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Rising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levels of anti-</a:t>
            </a:r>
            <a:r>
              <a:rPr lang="en-US" sz="3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Abs maybe a harbinger of cancer progression and warrant further assessment</a:t>
            </a:r>
          </a:p>
          <a:p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5072066" y="4429132"/>
            <a:ext cx="45719" cy="7143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2 10"/>
          <p:cNvSpPr/>
          <p:nvPr/>
        </p:nvSpPr>
        <p:spPr>
          <a:xfrm>
            <a:off x="4643438" y="4071942"/>
            <a:ext cx="914400" cy="9144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559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001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Case Presentation</a:t>
            </a:r>
            <a:endParaRPr lang="en-US" sz="45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533233"/>
            <a:ext cx="8305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patient was placed on TSH-suppressive doses of L-T4 and was monitored thereafter with a combination of neck USG, TSH,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and anti-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levels with persistently positive anti-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endParaRPr lang="en-U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968514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US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2057400"/>
            <a:ext cx="7848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Dropping levels may be associated with reduced tumor burden,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persistent stable levels may warrant imaging, depending on the clinical situation.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The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best imaging approach is uncertain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and more data are needed in this area.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If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recurrent or residual disease is localized, then treatment or active surveillance should be employed as for other patients with thyroid cancer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73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89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968514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Back to the Patient</a:t>
            </a:r>
            <a:endParaRPr lang="en-US" sz="40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8200" y="2057400"/>
            <a:ext cx="7848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Although it is not possible to definitively state that our patient is in a complete biochemical remission, it is reassuring that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anti-</a:t>
            </a:r>
            <a:r>
              <a:rPr lang="en-US" sz="3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antibody level is declining and there is no obvious residual thyroid  cancer on imaging 10 years from her diagnosis.</a:t>
            </a:r>
          </a:p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We 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will continue to perform periodic neck USG, 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if her anti-</a:t>
            </a:r>
            <a:r>
              <a:rPr lang="en-US" sz="3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antibodies become undetectable, will consider performing a TSH-stimulated </a:t>
            </a:r>
            <a:r>
              <a:rPr lang="en-US" sz="3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24127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C59A-7EF4-4D71-B03B-0EAFAF42D734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82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381000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b="1" i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Thanks for your patience, </a:t>
            </a:r>
            <a:br>
              <a:rPr lang="en-US" sz="6000" b="1" i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i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dear colleagues!</a:t>
            </a:r>
            <a:endParaRPr lang="fa-IR" sz="60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47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990600"/>
            <a:ext cx="8001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Case Presentation</a:t>
            </a:r>
            <a:endParaRPr lang="en-US" sz="45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448104"/>
            <a:ext cx="83058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She also had a 4-mCi I-131 whole body scan after L-T4 withdrawal in 2004 with no uptake. Since 2006, the 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anti-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antibody measurements have been performed in the same laboratory </a:t>
            </a:r>
            <a:r>
              <a:rPr lang="en-US" sz="3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using a single assay system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Immulite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2000 and L2KTG, respectively; Siemens, Deerfield, Illinois).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749D8-E1E2-4F6A-AC6F-9FA79044C9A5}" type="datetime1">
              <a:rPr lang="en-US" smtClean="0"/>
              <a:pPr/>
              <a:t>11/23/2016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9E03-BB95-4B8D-B787-010094D512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56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3814</Words>
  <Application>Microsoft Office PowerPoint</Application>
  <PresentationFormat>On-screen Show (4:3)</PresentationFormat>
  <Paragraphs>445</Paragraphs>
  <Slides>82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</dc:creator>
  <cp:lastModifiedBy>user1</cp:lastModifiedBy>
  <cp:revision>151</cp:revision>
  <dcterms:created xsi:type="dcterms:W3CDTF">2016-11-19T04:37:58Z</dcterms:created>
  <dcterms:modified xsi:type="dcterms:W3CDTF">2016-11-23T10:13:21Z</dcterms:modified>
</cp:coreProperties>
</file>