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261" r:id="rId6"/>
    <p:sldId id="262" r:id="rId7"/>
    <p:sldId id="360" r:id="rId8"/>
    <p:sldId id="361" r:id="rId9"/>
    <p:sldId id="362" r:id="rId10"/>
    <p:sldId id="364" r:id="rId11"/>
    <p:sldId id="369" r:id="rId12"/>
    <p:sldId id="368" r:id="rId13"/>
    <p:sldId id="370" r:id="rId14"/>
    <p:sldId id="363" r:id="rId15"/>
    <p:sldId id="365" r:id="rId16"/>
    <p:sldId id="366" r:id="rId17"/>
    <p:sldId id="367" r:id="rId18"/>
    <p:sldId id="376" r:id="rId19"/>
    <p:sldId id="375" r:id="rId20"/>
    <p:sldId id="378" r:id="rId21"/>
    <p:sldId id="377" r:id="rId22"/>
    <p:sldId id="379" r:id="rId23"/>
    <p:sldId id="405" r:id="rId24"/>
    <p:sldId id="406" r:id="rId25"/>
    <p:sldId id="407" r:id="rId26"/>
    <p:sldId id="408" r:id="rId27"/>
    <p:sldId id="434" r:id="rId28"/>
    <p:sldId id="435" r:id="rId29"/>
    <p:sldId id="436" r:id="rId30"/>
    <p:sldId id="437" r:id="rId31"/>
    <p:sldId id="430" r:id="rId32"/>
    <p:sldId id="431" r:id="rId33"/>
    <p:sldId id="409" r:id="rId34"/>
    <p:sldId id="404" r:id="rId35"/>
    <p:sldId id="414" r:id="rId36"/>
    <p:sldId id="415" r:id="rId37"/>
    <p:sldId id="416" r:id="rId38"/>
    <p:sldId id="417" r:id="rId39"/>
    <p:sldId id="418" r:id="rId40"/>
    <p:sldId id="411" r:id="rId41"/>
    <p:sldId id="422" r:id="rId42"/>
    <p:sldId id="423" r:id="rId43"/>
    <p:sldId id="424" r:id="rId44"/>
    <p:sldId id="425" r:id="rId45"/>
    <p:sldId id="426" r:id="rId46"/>
    <p:sldId id="427" r:id="rId47"/>
    <p:sldId id="410" r:id="rId48"/>
    <p:sldId id="433" r:id="rId49"/>
    <p:sldId id="412" r:id="rId50"/>
    <p:sldId id="413" r:id="rId51"/>
    <p:sldId id="387" r:id="rId52"/>
    <p:sldId id="385" r:id="rId53"/>
    <p:sldId id="389" r:id="rId54"/>
    <p:sldId id="392" r:id="rId55"/>
    <p:sldId id="391" r:id="rId56"/>
    <p:sldId id="393" r:id="rId57"/>
    <p:sldId id="419" r:id="rId58"/>
    <p:sldId id="420" r:id="rId59"/>
    <p:sldId id="421" r:id="rId60"/>
    <p:sldId id="284" r:id="rId61"/>
    <p:sldId id="285" r:id="rId62"/>
    <p:sldId id="432" r:id="rId63"/>
    <p:sldId id="396" r:id="rId64"/>
    <p:sldId id="395" r:id="rId65"/>
    <p:sldId id="394" r:id="rId66"/>
    <p:sldId id="286" r:id="rId67"/>
    <p:sldId id="428" r:id="rId68"/>
    <p:sldId id="429" r:id="rId69"/>
    <p:sldId id="282" r:id="rId70"/>
    <p:sldId id="283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78"/>
    <a:srgbClr val="5B9BD5"/>
    <a:srgbClr val="FF0000"/>
    <a:srgbClr val="33CC33"/>
    <a:srgbClr val="00467A"/>
    <a:srgbClr val="FF6699"/>
    <a:srgbClr val="FFFF00"/>
    <a:srgbClr val="235889"/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CF660-A381-41C3-820B-06A7D17B9900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83120-87E9-4475-84DE-0B1558A3C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1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258"/>
            </a:gs>
            <a:gs pos="100000">
              <a:srgbClr val="23588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بسم الله الرحمن الرحيم‬‎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2" y="2063743"/>
            <a:ext cx="2343150" cy="228600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998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72" y="179164"/>
            <a:ext cx="10353675" cy="2352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405" y="2722431"/>
            <a:ext cx="10603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179 patients between 1983 and </a:t>
            </a:r>
            <a:r>
              <a:rPr lang="en-US" dirty="0"/>
              <a:t>1990 with </a:t>
            </a:r>
            <a:r>
              <a:rPr lang="en-US" dirty="0" smtClean="0"/>
              <a:t>hyperthyroidism caused </a:t>
            </a:r>
            <a:r>
              <a:rPr lang="en-US" dirty="0"/>
              <a:t>by Graves’ </a:t>
            </a:r>
            <a:r>
              <a:rPr lang="en-US" dirty="0" smtClean="0"/>
              <a:t>disease.</a:t>
            </a:r>
          </a:p>
          <a:p>
            <a:endParaRPr lang="en-US" dirty="0"/>
          </a:p>
          <a:p>
            <a:r>
              <a:rPr lang="en-US" dirty="0" smtClean="0"/>
              <a:t>Young adult : 20-34 Yr.</a:t>
            </a:r>
          </a:p>
          <a:p>
            <a:r>
              <a:rPr lang="en-US" dirty="0" smtClean="0"/>
              <a:t>Old adult : 35-55 Yr.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6" y="4066838"/>
            <a:ext cx="111347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0444" y="295171"/>
            <a:ext cx="7094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Clinical outcome in the </a:t>
            </a:r>
            <a:r>
              <a:rPr lang="en-US" sz="2400" dirty="0" smtClean="0"/>
              <a:t>five treatment groups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86378" y="872745"/>
            <a:ext cx="7682716" cy="5515177"/>
            <a:chOff x="2086378" y="885624"/>
            <a:chExt cx="7682716" cy="55151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1934"/>
            <a:stretch/>
          </p:blipFill>
          <p:spPr>
            <a:xfrm>
              <a:off x="2086378" y="885624"/>
              <a:ext cx="7682716" cy="551517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7650051" y="2859110"/>
              <a:ext cx="231819" cy="154546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37171" y="3168202"/>
              <a:ext cx="231819" cy="154546"/>
            </a:xfrm>
            <a:prstGeom prst="roundRect">
              <a:avLst/>
            </a:prstGeom>
            <a:solidFill>
              <a:schemeClr val="accent6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26686" y="4546243"/>
              <a:ext cx="195331" cy="886493"/>
            </a:xfrm>
            <a:prstGeom prst="roundRect">
              <a:avLst/>
            </a:prstGeom>
            <a:solidFill>
              <a:schemeClr val="accent6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87166" y="4675032"/>
              <a:ext cx="152399" cy="757706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5247" y="345515"/>
            <a:ext cx="11496038" cy="5982723"/>
            <a:chOff x="345247" y="345515"/>
            <a:chExt cx="11496038" cy="59827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247" y="345515"/>
              <a:ext cx="5485440" cy="25393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247" y="3520425"/>
              <a:ext cx="5485440" cy="25627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2379" y="1358385"/>
              <a:ext cx="5628906" cy="28530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247" y="2884867"/>
              <a:ext cx="5485440" cy="3905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247" y="5937713"/>
              <a:ext cx="5485440" cy="3905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2379" y="4194320"/>
              <a:ext cx="5628906" cy="3905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326310" y="5494800"/>
            <a:ext cx="5514975" cy="638175"/>
            <a:chOff x="6326310" y="5494800"/>
            <a:chExt cx="5514975" cy="638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6310" y="5494800"/>
              <a:ext cx="5514975" cy="638175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8538692" y="5801008"/>
              <a:ext cx="1300767" cy="2693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9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053" y="1565118"/>
            <a:ext cx="11860573" cy="2762183"/>
            <a:chOff x="194053" y="1565118"/>
            <a:chExt cx="11860573" cy="27621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053" y="1565118"/>
              <a:ext cx="11860573" cy="276218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675031" y="2614411"/>
              <a:ext cx="914400" cy="991674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364828" y="2614411"/>
              <a:ext cx="914400" cy="991674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854744" y="2614411"/>
              <a:ext cx="914400" cy="991674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41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0619" y="151663"/>
            <a:ext cx="6146107" cy="1818805"/>
            <a:chOff x="2778951" y="216057"/>
            <a:chExt cx="6146107" cy="1994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8951" y="216057"/>
              <a:ext cx="6146107" cy="19943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9879" y="267573"/>
              <a:ext cx="2981325" cy="3143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185" y="2137893"/>
            <a:ext cx="4846970" cy="45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26" y="241545"/>
            <a:ext cx="8943975" cy="1609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769" y="2024861"/>
            <a:ext cx="7036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retrospective review of patients treated with RAI from </a:t>
            </a:r>
            <a:r>
              <a:rPr lang="en-US" dirty="0" smtClean="0"/>
              <a:t>2007–2010.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769" y="2493845"/>
            <a:ext cx="429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Patient Characteristics (n = 325)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1769" y="2962829"/>
            <a:ext cx="11232591" cy="3638551"/>
            <a:chOff x="201769" y="2962829"/>
            <a:chExt cx="11232591" cy="3638551"/>
          </a:xfrm>
        </p:grpSpPr>
        <p:grpSp>
          <p:nvGrpSpPr>
            <p:cNvPr id="10" name="Group 9"/>
            <p:cNvGrpSpPr/>
            <p:nvPr/>
          </p:nvGrpSpPr>
          <p:grpSpPr>
            <a:xfrm>
              <a:off x="201769" y="2962830"/>
              <a:ext cx="3455831" cy="3638550"/>
              <a:chOff x="201769" y="2962830"/>
              <a:chExt cx="3455831" cy="36385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70" y="2962830"/>
                <a:ext cx="3455830" cy="5429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69" y="3505755"/>
                <a:ext cx="3455831" cy="309562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945530" y="2962830"/>
              <a:ext cx="3549975" cy="3631154"/>
              <a:chOff x="3945530" y="2962830"/>
              <a:chExt cx="3549975" cy="363115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531" y="2962830"/>
                <a:ext cx="3549974" cy="5429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b="8669"/>
              <a:stretch/>
            </p:blipFill>
            <p:spPr>
              <a:xfrm>
                <a:off x="3945530" y="3505754"/>
                <a:ext cx="3549975" cy="308823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8052985" y="2962829"/>
              <a:ext cx="3381375" cy="3618276"/>
              <a:chOff x="8052985" y="2962829"/>
              <a:chExt cx="3381375" cy="36182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2985" y="2962829"/>
                <a:ext cx="3381375" cy="5429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/>
              <a:srcRect b="8014"/>
              <a:stretch/>
            </p:blipFill>
            <p:spPr>
              <a:xfrm>
                <a:off x="8052985" y="3505755"/>
                <a:ext cx="3381375" cy="3075350"/>
              </a:xfrm>
              <a:prstGeom prst="rect">
                <a:avLst/>
              </a:prstGeom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347730" y="4048680"/>
              <a:ext cx="3168202" cy="304015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69725" y="3757498"/>
              <a:ext cx="3168202" cy="304015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499" y="6362163"/>
              <a:ext cx="3168202" cy="218942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6017" y="4113029"/>
              <a:ext cx="3168202" cy="304015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56017" y="5615189"/>
              <a:ext cx="3168202" cy="927279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6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1476" y="383615"/>
            <a:ext cx="4891893" cy="6304414"/>
            <a:chOff x="491476" y="383615"/>
            <a:chExt cx="4891893" cy="63044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76" y="383615"/>
              <a:ext cx="4891893" cy="6304414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759855" y="3181083"/>
              <a:ext cx="4121238" cy="354740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59855" y="4260762"/>
              <a:ext cx="4121238" cy="354740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748" y="603740"/>
            <a:ext cx="6248331" cy="58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9" y="5446414"/>
            <a:ext cx="112475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Conclusions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/>
              <a:t>Laboratory values at presentation can predict which patients with hyperthyroidism are at risk for failing RAI treatment.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Higher </a:t>
            </a:r>
            <a:r>
              <a:rPr lang="en-US" dirty="0"/>
              <a:t>doses of RAI or surgical referral may prevent the need for repeat RAI in selected patients.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5456" y="148096"/>
            <a:ext cx="410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Final Multivariate </a:t>
            </a:r>
            <a:r>
              <a:rPr lang="en-US" dirty="0" smtClean="0"/>
              <a:t>Model for failure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20987" y="517428"/>
            <a:ext cx="5419725" cy="5057775"/>
            <a:chOff x="3720987" y="517428"/>
            <a:chExt cx="5419725" cy="5057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0987" y="517428"/>
              <a:ext cx="5419725" cy="505777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02299" y="2910624"/>
              <a:ext cx="4932607" cy="325939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02298" y="4344097"/>
              <a:ext cx="4932607" cy="910483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02298" y="3500419"/>
              <a:ext cx="4932607" cy="569305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7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5" r="4618"/>
          <a:stretch/>
        </p:blipFill>
        <p:spPr>
          <a:xfrm>
            <a:off x="2907276" y="191373"/>
            <a:ext cx="6089639" cy="219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7" y="4790113"/>
            <a:ext cx="6585734" cy="1930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275" y="2490743"/>
            <a:ext cx="6089639" cy="21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65" y="296012"/>
            <a:ext cx="7026991" cy="167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2529" y="2908865"/>
            <a:ext cx="10577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</a:t>
            </a:r>
            <a:r>
              <a:rPr lang="en-US" dirty="0" smtClean="0"/>
              <a:t>echo-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thyroid lodge </a:t>
            </a:r>
            <a:r>
              <a:rPr lang="en-US" dirty="0"/>
              <a:t>in 102 patients who had undergone TT for benign thyroid </a:t>
            </a:r>
            <a:r>
              <a:rPr lang="en-US" dirty="0" smtClean="0"/>
              <a:t>pathologies: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Significant </a:t>
            </a:r>
            <a:r>
              <a:rPr lang="en-US" dirty="0"/>
              <a:t>thyroid tissue remnants after TT </a:t>
            </a:r>
            <a:r>
              <a:rPr lang="en-US" dirty="0" smtClean="0"/>
              <a:t>in 34 </a:t>
            </a:r>
            <a:r>
              <a:rPr lang="en-US" dirty="0"/>
              <a:t>cases of 102 (</a:t>
            </a:r>
            <a:r>
              <a:rPr lang="en-US" dirty="0" smtClean="0"/>
              <a:t>33%). </a:t>
            </a:r>
          </a:p>
          <a:p>
            <a:endParaRPr lang="en-US" dirty="0"/>
          </a:p>
          <a:p>
            <a:r>
              <a:rPr lang="en-US" dirty="0" smtClean="0"/>
              <a:t>	Only </a:t>
            </a:r>
            <a:r>
              <a:rPr lang="en-US" b="1" dirty="0" smtClean="0">
                <a:solidFill>
                  <a:srgbClr val="FFFF00"/>
                </a:solidFill>
              </a:rPr>
              <a:t>67%</a:t>
            </a:r>
            <a:r>
              <a:rPr lang="en-US" dirty="0" smtClean="0"/>
              <a:t> </a:t>
            </a:r>
            <a:r>
              <a:rPr lang="en-US" dirty="0"/>
              <a:t>were really </a:t>
            </a:r>
            <a:r>
              <a:rPr lang="en-US" b="1" dirty="0" smtClean="0">
                <a:solidFill>
                  <a:srgbClr val="FFFF00"/>
                </a:solidFill>
              </a:rPr>
              <a:t>total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thyroidectomy.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12% </a:t>
            </a:r>
            <a:r>
              <a:rPr lang="en-US" dirty="0"/>
              <a:t>had </a:t>
            </a:r>
            <a:r>
              <a:rPr lang="en-US" b="1" dirty="0" smtClean="0">
                <a:solidFill>
                  <a:srgbClr val="FFFF00"/>
                </a:solidFill>
              </a:rPr>
              <a:t>near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total thyroidectomy( </a:t>
            </a:r>
            <a:r>
              <a:rPr lang="en-US" dirty="0"/>
              <a:t>leaving tissue remnants &lt; 1 </a:t>
            </a:r>
            <a:r>
              <a:rPr lang="en-US" dirty="0" smtClean="0"/>
              <a:t>cm )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21%</a:t>
            </a:r>
            <a:r>
              <a:rPr lang="en-US" dirty="0" smtClean="0"/>
              <a:t> </a:t>
            </a:r>
            <a:r>
              <a:rPr lang="en-US" dirty="0"/>
              <a:t>had </a:t>
            </a:r>
            <a:r>
              <a:rPr lang="en-US" b="1" dirty="0">
                <a:solidFill>
                  <a:srgbClr val="FFFF00"/>
                </a:solidFill>
              </a:rPr>
              <a:t>subtotal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thyroidectomy( </a:t>
            </a:r>
            <a:r>
              <a:rPr lang="en-US" dirty="0"/>
              <a:t>with tissue remnants ≥ 1 </a:t>
            </a:r>
            <a:r>
              <a:rPr lang="en-US" dirty="0" smtClean="0"/>
              <a:t>cm)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7132" y="2112136"/>
            <a:ext cx="860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35-Year-Old Woman with </a:t>
            </a:r>
            <a:r>
              <a:rPr lang="en-US" sz="3200" dirty="0" smtClean="0"/>
              <a:t>Thyrotoxicosis</a:t>
            </a:r>
          </a:p>
          <a:p>
            <a:pPr algn="ctr"/>
            <a:r>
              <a:rPr lang="en-US" sz="2400" dirty="0" smtClean="0"/>
              <a:t>(with fatigue &amp; frequent syncope)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9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99481" y="230409"/>
            <a:ext cx="6562726" cy="1664189"/>
            <a:chOff x="1900236" y="809959"/>
            <a:chExt cx="6562726" cy="1664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0444"/>
            <a:stretch/>
          </p:blipFill>
          <p:spPr>
            <a:xfrm>
              <a:off x="4989402" y="2210134"/>
              <a:ext cx="3473560" cy="26401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237" y="809959"/>
              <a:ext cx="6562725" cy="140017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900236" y="2210135"/>
              <a:ext cx="3089165" cy="2640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5278" y="2041503"/>
            <a:ext cx="8637364" cy="4714090"/>
            <a:chOff x="1395278" y="2041503"/>
            <a:chExt cx="8637364" cy="47140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278" y="2041503"/>
              <a:ext cx="8637364" cy="471409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493949" y="6542468"/>
              <a:ext cx="8371268" cy="2060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7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192" y="397568"/>
            <a:ext cx="11343916" cy="3208516"/>
            <a:chOff x="423192" y="397568"/>
            <a:chExt cx="11343916" cy="32085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192" y="397568"/>
              <a:ext cx="11343916" cy="3208516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540912" y="2665926"/>
              <a:ext cx="10985679" cy="23181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2" y="3988225"/>
            <a:ext cx="11464156" cy="20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2" y="360137"/>
            <a:ext cx="5970767" cy="5714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503" y="655145"/>
            <a:ext cx="5737159" cy="52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9462" y="238461"/>
            <a:ext cx="8033935" cy="1835038"/>
            <a:chOff x="1599462" y="238461"/>
            <a:chExt cx="8497575" cy="26131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9462" y="238461"/>
              <a:ext cx="8497575" cy="20607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9462" y="2299181"/>
              <a:ext cx="8497575" cy="55245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21019" y="2424557"/>
            <a:ext cx="11357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Methods</a:t>
            </a:r>
            <a:r>
              <a:rPr lang="en-US" dirty="0">
                <a:solidFill>
                  <a:schemeClr val="bg1"/>
                </a:solidFill>
              </a:rPr>
              <a:t>: Patients with hypothyroidism were selected in a cross-sectional study, </a:t>
            </a:r>
            <a:r>
              <a:rPr lang="en-US" b="1" dirty="0">
                <a:solidFill>
                  <a:schemeClr val="bg1"/>
                </a:solidFill>
              </a:rPr>
              <a:t>followed </a:t>
            </a:r>
            <a:r>
              <a:rPr lang="en-US" b="1" dirty="0" smtClean="0">
                <a:solidFill>
                  <a:schemeClr val="bg1"/>
                </a:solidFill>
              </a:rPr>
              <a:t> prospectively </a:t>
            </a:r>
            <a:r>
              <a:rPr lang="en-US" b="1" dirty="0">
                <a:solidFill>
                  <a:schemeClr val="bg1"/>
                </a:solidFill>
              </a:rPr>
              <a:t>for 12 months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dirty="0">
                <a:solidFill>
                  <a:schemeClr val="bg1"/>
                </a:solidFill>
              </a:rPr>
              <a:t>classified as subclinical or overt hypothyroidism.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patients were divided into two groups: with and without HAH.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5587" y="3975944"/>
            <a:ext cx="10267950" cy="2543175"/>
            <a:chOff x="871872" y="212702"/>
            <a:chExt cx="10267950" cy="25431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72" y="212702"/>
              <a:ext cx="10267950" cy="2543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22751" y="592428"/>
              <a:ext cx="656822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34%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2298" y="320362"/>
            <a:ext cx="5057775" cy="3771900"/>
            <a:chOff x="3476960" y="3037804"/>
            <a:chExt cx="5057775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6960" y="3037804"/>
              <a:ext cx="5057775" cy="37719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476960" y="6194738"/>
              <a:ext cx="5057775" cy="257577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838684" y="867484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Fronto-orbital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smtClean="0">
                <a:solidFill>
                  <a:srgbClr val="33CC33"/>
                </a:solidFill>
              </a:rPr>
              <a:t>49%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Temporal</a:t>
            </a:r>
            <a:r>
              <a:rPr lang="en-US" dirty="0" smtClean="0">
                <a:solidFill>
                  <a:schemeClr val="bg1"/>
                </a:solidFill>
              </a:rPr>
              <a:t> :  </a:t>
            </a:r>
            <a:r>
              <a:rPr lang="en-US" dirty="0" smtClean="0">
                <a:solidFill>
                  <a:srgbClr val="33CC33"/>
                </a:solidFill>
              </a:rPr>
              <a:t>37%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Posterior </a:t>
            </a:r>
            <a:r>
              <a:rPr lang="en-US" b="1" dirty="0">
                <a:solidFill>
                  <a:schemeClr val="bg1"/>
                </a:solidFill>
              </a:rPr>
              <a:t>part of the </a:t>
            </a:r>
            <a:r>
              <a:rPr lang="en-US" b="1" dirty="0" smtClean="0">
                <a:solidFill>
                  <a:schemeClr val="bg1"/>
                </a:solidFill>
              </a:rPr>
              <a:t>head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33CC33"/>
                </a:solidFill>
              </a:rPr>
              <a:t>15%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684" y="446080"/>
            <a:ext cx="166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nvolving  </a:t>
            </a:r>
            <a:r>
              <a:rPr lang="en-US" b="1" dirty="0">
                <a:solidFill>
                  <a:srgbClr val="FFFF00"/>
                </a:solidFill>
              </a:rPr>
              <a:t>areas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096" y="4716915"/>
            <a:ext cx="115781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Conclusion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with HAH may present with </a:t>
            </a:r>
            <a:r>
              <a:rPr lang="en-US" b="1" dirty="0">
                <a:solidFill>
                  <a:schemeClr val="bg1"/>
                </a:solidFill>
              </a:rPr>
              <a:t>unilateral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pulsatile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episodic pattern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chemeClr val="bg1"/>
                </a:solidFill>
              </a:rPr>
              <a:t>nausea/vomiting</a:t>
            </a:r>
            <a:r>
              <a:rPr lang="en-US" dirty="0">
                <a:solidFill>
                  <a:schemeClr val="bg1"/>
                </a:solidFill>
              </a:rPr>
              <a:t>, which is </a:t>
            </a:r>
            <a:r>
              <a:rPr lang="en-US" dirty="0" smtClean="0">
                <a:solidFill>
                  <a:schemeClr val="bg1"/>
                </a:solidFill>
              </a:rPr>
              <a:t>at odds </a:t>
            </a:r>
            <a:r>
              <a:rPr lang="en-US" dirty="0">
                <a:solidFill>
                  <a:schemeClr val="bg1"/>
                </a:solidFill>
              </a:rPr>
              <a:t>with the criteria for HAH established by ICHD 3 beta. </a:t>
            </a:r>
          </a:p>
        </p:txBody>
      </p:sp>
    </p:spTree>
    <p:extLst>
      <p:ext uri="{BB962C8B-B14F-4D97-AF65-F5344CB8AC3E}">
        <p14:creationId xmlns:p14="http://schemas.microsoft.com/office/powerpoint/2010/main" val="22455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1435519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Six months ago, the patient had symptoms compatible with hyperthyroidism and the decision was taken to have another round of treatment with RAI.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93961" y="2385800"/>
          <a:ext cx="6078828" cy="21234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0788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TSH : &lt;0.1 mIU/L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fT4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: 2.1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24H-RAIU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: &lt;5%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One month after discontinuation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of Methimazole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24H-RAIU :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&lt;5%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761" y="4936426"/>
            <a:ext cx="1106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S Reference Sans Serif" panose="020B0604030504040204" pitchFamily="34" charset="0"/>
              </a:rPr>
              <a:t>Whole body scan with </a:t>
            </a:r>
            <a:r>
              <a:rPr lang="en-US" sz="2000" b="1" dirty="0">
                <a:latin typeface="MS Reference Sans Serif" panose="020B0604030504040204" pitchFamily="34" charset="0"/>
              </a:rPr>
              <a:t>RAI </a:t>
            </a:r>
            <a:r>
              <a:rPr lang="en-US" sz="2000" dirty="0">
                <a:latin typeface="MS Reference Sans Serif" panose="020B0604030504040204" pitchFamily="34" charset="0"/>
              </a:rPr>
              <a:t>:No absorption was found in any </a:t>
            </a:r>
            <a:r>
              <a:rPr lang="en-US" sz="2000" dirty="0" smtClean="0">
                <a:latin typeface="MS Reference Sans Serif" panose="020B0604030504040204" pitchFamily="34" charset="0"/>
              </a:rPr>
              <a:t>point. 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761" y="5616860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S Reference Sans Serif" panose="020B0604030504040204" pitchFamily="34" charset="0"/>
              </a:rPr>
              <a:t>Neck, Chest and Abdomen CT Scan: </a:t>
            </a:r>
            <a:r>
              <a:rPr lang="en-US" sz="2000" dirty="0" smtClean="0">
                <a:latin typeface="MS Reference Sans Serif" panose="020B0604030504040204" pitchFamily="34" charset="0"/>
              </a:rPr>
              <a:t>Normal findings.</a:t>
            </a:r>
          </a:p>
          <a:p>
            <a:r>
              <a:rPr lang="en-US" sz="2000" dirty="0">
                <a:latin typeface="MS Reference Sans Serif" panose="020B0604030504040204" pitchFamily="34" charset="0"/>
              </a:rPr>
              <a:t>	</a:t>
            </a:r>
            <a:r>
              <a:rPr lang="en-US" sz="2000" dirty="0" smtClean="0">
                <a:latin typeface="MS Reference Sans Serif" panose="020B0604030504040204" pitchFamily="34" charset="0"/>
              </a:rPr>
              <a:t>				  The thyroid gland was not seen. 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589" y="2064437"/>
            <a:ext cx="84356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S Reference Sans Serif" panose="020B0604030504040204" pitchFamily="34" charset="0"/>
              </a:rPr>
              <a:t>What is your plan/recommendation ?</a:t>
            </a:r>
          </a:p>
          <a:p>
            <a:pPr algn="ctr"/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66" y="762066"/>
            <a:ext cx="9725025" cy="2371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224" y="3314859"/>
            <a:ext cx="11144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aim of the present study was to assess the apparent diffusion coefficient (ADC) in diffusion-weighted imaging (DWI), thyroid radioactive iodine uptake (RAIU), thyroid scintigraphy and thyrotropin receptor antibody (TRAb) levels in the differential diagnosis between Graves' disease (GD) and painless thyroiditis (PT). A total of </a:t>
            </a:r>
            <a:r>
              <a:rPr lang="en-US" b="1" dirty="0"/>
              <a:t>102</a:t>
            </a:r>
            <a:r>
              <a:rPr lang="en-US" dirty="0"/>
              <a:t> patients with GD and </a:t>
            </a:r>
            <a:r>
              <a:rPr lang="en-US" b="1" dirty="0"/>
              <a:t>37</a:t>
            </a:r>
            <a:r>
              <a:rPr lang="en-US" dirty="0"/>
              <a:t> patients with PT were enrolled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388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2481" y="577604"/>
            <a:ext cx="11338898" cy="5179252"/>
            <a:chOff x="372481" y="577604"/>
            <a:chExt cx="11338898" cy="51792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481" y="577604"/>
              <a:ext cx="11338898" cy="5179252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79550" y="3103808"/>
              <a:ext cx="11024315" cy="360609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8409" y="3951667"/>
              <a:ext cx="11024315" cy="360609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9550" y="1980225"/>
              <a:ext cx="11024315" cy="636333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8" y="702904"/>
            <a:ext cx="5534025" cy="540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08" y="194575"/>
            <a:ext cx="5869882" cy="64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1378039"/>
            <a:ext cx="1106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 panose="020B0604030504040204" pitchFamily="34" charset="0"/>
              </a:rPr>
              <a:t>The </a:t>
            </a:r>
            <a:r>
              <a:rPr lang="en-US" sz="2000" dirty="0">
                <a:latin typeface="MS Reference Sans Serif" panose="020B0604030504040204" pitchFamily="34" charset="0"/>
              </a:rPr>
              <a:t>patient is a 35-year-old woman who presented to a physician with complaints associated with hyperthyroidism 5 years ago, for first time and has been treated initially with </a:t>
            </a:r>
            <a:r>
              <a:rPr lang="en-US" sz="2000" dirty="0" smtClean="0">
                <a:latin typeface="MS Reference Sans Serif" panose="020B0604030504040204" pitchFamily="34" charset="0"/>
              </a:rPr>
              <a:t>Methimazole </a:t>
            </a:r>
            <a:r>
              <a:rPr lang="en-US" sz="2000" dirty="0">
                <a:latin typeface="MS Reference Sans Serif" panose="020B0604030504040204" pitchFamily="34" charset="0"/>
              </a:rPr>
              <a:t>and then with radioactive iodine with a diagnosis of Graves' disease.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761" y="2925232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 panose="020B0604030504040204" pitchFamily="34" charset="0"/>
              </a:rPr>
              <a:t>Despite a high RAIU (always &gt; 40%), Radioiodine therapy was repeated 3 times due to RAI resistance and disease recurrence.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761" y="3856872"/>
            <a:ext cx="1106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After the third round of radioiodine therapy, severe Graves ophthalmopathy has occurred that has been controlled with multiple injections of intravenous glucocorticoid (Methyl Prednisolone).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1" y="5096289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Finally, thyroidectomy was </a:t>
            </a:r>
            <a:r>
              <a:rPr lang="en-US" sz="2000" dirty="0" smtClean="0">
                <a:latin typeface="MS Reference Sans Serif" panose="020B0604030504040204" pitchFamily="34" charset="0"/>
              </a:rPr>
              <a:t>performed </a:t>
            </a:r>
            <a:r>
              <a:rPr lang="en-US" sz="2000" dirty="0">
                <a:latin typeface="MS Reference Sans Serif" panose="020B0604030504040204" pitchFamily="34" charset="0"/>
              </a:rPr>
              <a:t>4 years ago due to resistant hyperthyroidism and thereafter, replacement therapy with LT4 (700 µg/week) was started.</a:t>
            </a:r>
          </a:p>
        </p:txBody>
      </p:sp>
    </p:spTree>
    <p:extLst>
      <p:ext uri="{BB962C8B-B14F-4D97-AF65-F5344CB8AC3E}">
        <p14:creationId xmlns:p14="http://schemas.microsoft.com/office/powerpoint/2010/main" val="31626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475" y="223436"/>
            <a:ext cx="7292192" cy="5268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286" y="5594626"/>
            <a:ext cx="1023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present study showed that </a:t>
            </a:r>
            <a:r>
              <a:rPr lang="en-US" b="1" dirty="0">
                <a:solidFill>
                  <a:srgbClr val="FFFF00"/>
                </a:solidFill>
              </a:rPr>
              <a:t>RAIU</a:t>
            </a:r>
            <a:r>
              <a:rPr lang="en-US" dirty="0"/>
              <a:t>, </a:t>
            </a:r>
            <a:r>
              <a:rPr lang="en-US" b="1" dirty="0">
                <a:solidFill>
                  <a:srgbClr val="FFFF00"/>
                </a:solidFill>
              </a:rPr>
              <a:t>ADC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FF00"/>
                </a:solidFill>
              </a:rPr>
              <a:t>TRAb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are all of diagnostic value for reliably differentiating</a:t>
            </a:r>
          </a:p>
          <a:p>
            <a:r>
              <a:rPr lang="en-US" dirty="0"/>
              <a:t>between GD and PT.</a:t>
            </a:r>
          </a:p>
        </p:txBody>
      </p:sp>
    </p:spTree>
    <p:extLst>
      <p:ext uri="{BB962C8B-B14F-4D97-AF65-F5344CB8AC3E}">
        <p14:creationId xmlns:p14="http://schemas.microsoft.com/office/powerpoint/2010/main" val="734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58" y="248924"/>
            <a:ext cx="8770740" cy="1670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405" y="2252454"/>
            <a:ext cx="10655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clinical data on 2543 patients were retrospectively reviewed.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were divided into 2 groups depending on present or absent with rapid 131I turnover defined as a 4-hour to 24-hour 131I uptake ratio of ≥1.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Overall</a:t>
            </a:r>
            <a:r>
              <a:rPr lang="en-US" dirty="0"/>
              <a:t>, 590 cases (23.2%) had a rapid 131I turnover.</a:t>
            </a:r>
          </a:p>
        </p:txBody>
      </p:sp>
    </p:spTree>
    <p:extLst>
      <p:ext uri="{BB962C8B-B14F-4D97-AF65-F5344CB8AC3E}">
        <p14:creationId xmlns:p14="http://schemas.microsoft.com/office/powerpoint/2010/main" val="3802452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7" y="213775"/>
            <a:ext cx="5729795" cy="5543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r="29682"/>
          <a:stretch/>
        </p:blipFill>
        <p:spPr>
          <a:xfrm>
            <a:off x="5971436" y="701161"/>
            <a:ext cx="5980158" cy="30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93961" y="1394127"/>
          <a:ext cx="6078828" cy="1879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0788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TSH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: &lt;0.01 mIU/L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467A"/>
                          </a:solidFill>
                          <a:latin typeface="+mj-lt"/>
                          <a:ea typeface="+mn-ea"/>
                          <a:cs typeface="+mn-cs"/>
                        </a:rPr>
                        <a:t>fT4</a:t>
                      </a:r>
                      <a:r>
                        <a:rPr lang="en-US" sz="1800" kern="1200" baseline="0" dirty="0" smtClean="0">
                          <a:solidFill>
                            <a:srgbClr val="00467A"/>
                          </a:solidFill>
                          <a:latin typeface="+mj-lt"/>
                          <a:ea typeface="+mn-ea"/>
                          <a:cs typeface="+mn-cs"/>
                        </a:rPr>
                        <a:t> : 2.3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467A"/>
                          </a:solidFill>
                          <a:latin typeface="+mj-lt"/>
                          <a:ea typeface="+mn-ea"/>
                          <a:cs typeface="+mn-cs"/>
                        </a:rPr>
                        <a:t>T3 : 225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Thyroglobulin : 0.7 ng/ml (NL. 4-70)     </a:t>
                      </a:r>
                      <a:r>
                        <a:rPr lang="en-US" sz="2000" b="0" dirty="0" smtClean="0">
                          <a:solidFill>
                            <a:srgbClr val="FF6699"/>
                          </a:solidFill>
                          <a:latin typeface="+mj-lt"/>
                        </a:rPr>
                        <a:t>× </a:t>
                      </a:r>
                      <a:r>
                        <a:rPr lang="en-US" sz="1800" dirty="0" smtClean="0">
                          <a:solidFill>
                            <a:srgbClr val="FF6699"/>
                          </a:solidFill>
                          <a:latin typeface="+mj-lt"/>
                        </a:rPr>
                        <a:t>3 Times</a:t>
                      </a:r>
                      <a:endParaRPr lang="en-US" sz="3600" dirty="0">
                        <a:solidFill>
                          <a:srgbClr val="FF6699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0761" y="3573412"/>
            <a:ext cx="1106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Although repeatedly asked, the patient has denied taking thyroid hormones.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92" y="4640211"/>
            <a:ext cx="1106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S Reference Sans Serif" panose="020B0604030504040204" pitchFamily="34" charset="0"/>
              </a:rPr>
              <a:t>?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47" y="311440"/>
            <a:ext cx="7029115" cy="2283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592" y="2806452"/>
            <a:ext cx="417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40 untreated patients with Graves'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591" y="3517752"/>
            <a:ext cx="106220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Anti-</a:t>
            </a:r>
            <a:r>
              <a:rPr lang="en-US" b="1" dirty="0" err="1">
                <a:solidFill>
                  <a:srgbClr val="FFFF00"/>
                </a:solidFill>
              </a:rPr>
              <a:t>Tg</a:t>
            </a:r>
            <a:r>
              <a:rPr lang="en-US" b="1" dirty="0">
                <a:solidFill>
                  <a:srgbClr val="FFFF00"/>
                </a:solidFill>
              </a:rPr>
              <a:t> antibody (</a:t>
            </a:r>
            <a:r>
              <a:rPr lang="en-US" b="1" dirty="0" err="1">
                <a:solidFill>
                  <a:srgbClr val="FFFF00"/>
                </a:solidFill>
              </a:rPr>
              <a:t>Tg</a:t>
            </a:r>
            <a:r>
              <a:rPr lang="en-US" b="1" dirty="0">
                <a:solidFill>
                  <a:srgbClr val="FFFF00"/>
                </a:solidFill>
              </a:rPr>
              <a:t>-Ab) </a:t>
            </a:r>
            <a:r>
              <a:rPr lang="en-US" dirty="0"/>
              <a:t>was positive in 34 out of 40 (</a:t>
            </a:r>
            <a:r>
              <a:rPr lang="en-US" b="1" dirty="0">
                <a:solidFill>
                  <a:srgbClr val="FFFF00"/>
                </a:solidFill>
              </a:rPr>
              <a:t>85%</a:t>
            </a:r>
            <a:r>
              <a:rPr lang="en-US" dirty="0"/>
              <a:t>) untreated cases and its </a:t>
            </a:r>
            <a:r>
              <a:rPr lang="en-US" dirty="0" smtClean="0"/>
              <a:t>level </a:t>
            </a:r>
            <a:r>
              <a:rPr lang="en-US" dirty="0"/>
              <a:t>decreased</a:t>
            </a:r>
            <a:r>
              <a:rPr lang="en-US" dirty="0" smtClean="0"/>
              <a:t> after </a:t>
            </a:r>
            <a:r>
              <a:rPr lang="en-US" dirty="0"/>
              <a:t>treatment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Anti-thyroid peroxidase antibody (TPO-Ab) </a:t>
            </a:r>
            <a:r>
              <a:rPr lang="en-US" dirty="0"/>
              <a:t>was positive in 32 of the 40 (</a:t>
            </a:r>
            <a:r>
              <a:rPr lang="en-US" b="1" dirty="0">
                <a:solidFill>
                  <a:srgbClr val="FFFF00"/>
                </a:solidFill>
              </a:rPr>
              <a:t>80%</a:t>
            </a:r>
            <a:r>
              <a:rPr lang="en-US" dirty="0"/>
              <a:t>) untreated Graves' patients and its level significantly decreased after treatment. </a:t>
            </a:r>
          </a:p>
        </p:txBody>
      </p:sp>
    </p:spTree>
    <p:extLst>
      <p:ext uri="{BB962C8B-B14F-4D97-AF65-F5344CB8AC3E}">
        <p14:creationId xmlns:p14="http://schemas.microsoft.com/office/powerpoint/2010/main" val="4288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31" y="276024"/>
            <a:ext cx="8753475" cy="2390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437" y="2967130"/>
            <a:ext cx="1114451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studied </a:t>
            </a:r>
            <a:r>
              <a:rPr lang="en-US" b="1" dirty="0"/>
              <a:t>1050</a:t>
            </a:r>
            <a:r>
              <a:rPr lang="en-US" dirty="0"/>
              <a:t> subjects: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233 were euthyroid (</a:t>
            </a:r>
            <a:r>
              <a:rPr lang="en-US" dirty="0" err="1"/>
              <a:t>Eu</a:t>
            </a:r>
            <a:r>
              <a:rPr lang="en-US" dirty="0" smtClean="0"/>
              <a:t>),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239 </a:t>
            </a:r>
            <a:r>
              <a:rPr lang="en-US" dirty="0"/>
              <a:t>hypothyroid (Hypo) with initial TSH levels &gt;15 mU/L</a:t>
            </a:r>
            <a:r>
              <a:rPr lang="en-US" dirty="0" smtClean="0"/>
              <a:t>,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273 hypothyroid on </a:t>
            </a:r>
            <a:r>
              <a:rPr lang="en-US" dirty="0"/>
              <a:t>substitution therapy with L-thyroxine alone </a:t>
            </a:r>
            <a:r>
              <a:rPr lang="en-US" dirty="0" smtClean="0"/>
              <a:t>(</a:t>
            </a:r>
            <a:r>
              <a:rPr lang="en-US" dirty="0" err="1"/>
              <a:t>hypoRx</a:t>
            </a:r>
            <a:r>
              <a:rPr lang="en-US" dirty="0" smtClean="0"/>
              <a:t>),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236 </a:t>
            </a:r>
            <a:r>
              <a:rPr lang="en-US" dirty="0"/>
              <a:t>hyperthyroid (hyper) 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69 </a:t>
            </a:r>
            <a:r>
              <a:rPr lang="en-US" dirty="0"/>
              <a:t>in the acute phase of </a:t>
            </a:r>
            <a:r>
              <a:rPr lang="en-US" dirty="0" smtClean="0"/>
              <a:t>sub acute </a:t>
            </a:r>
            <a:r>
              <a:rPr lang="en-US" dirty="0"/>
              <a:t>thyroiditis De </a:t>
            </a:r>
            <a:r>
              <a:rPr lang="en-US" dirty="0" err="1" smtClean="0"/>
              <a:t>Quervain’s</a:t>
            </a:r>
            <a:r>
              <a:rPr lang="en-US" dirty="0" smtClean="0"/>
              <a:t> </a:t>
            </a:r>
            <a:r>
              <a:rPr lang="en-US" dirty="0"/>
              <a:t>(DQ).</a:t>
            </a:r>
          </a:p>
        </p:txBody>
      </p:sp>
    </p:spTree>
    <p:extLst>
      <p:ext uri="{BB962C8B-B14F-4D97-AF65-F5344CB8AC3E}">
        <p14:creationId xmlns:p14="http://schemas.microsoft.com/office/powerpoint/2010/main" val="2829529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5" y="955519"/>
            <a:ext cx="10661224" cy="34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72" y="237520"/>
            <a:ext cx="5798646" cy="63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1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6" y="631065"/>
            <a:ext cx="11668898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5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7" y="5230437"/>
            <a:ext cx="110157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Conclusions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Thyrotoxicosis, a </a:t>
            </a:r>
            <a:r>
              <a:rPr lang="en-US" dirty="0" smtClean="0"/>
              <a:t>ratio of </a:t>
            </a:r>
            <a:r>
              <a:rPr lang="en-US" dirty="0"/>
              <a:t>total T3/T4 &gt;18.9 suggests </a:t>
            </a:r>
            <a:r>
              <a:rPr lang="en-US" dirty="0" smtClean="0"/>
              <a:t>Graves’ Disease or </a:t>
            </a:r>
            <a:r>
              <a:rPr lang="en-US" dirty="0"/>
              <a:t>toxic multinodular goiter whereas T3/T4 &lt;</a:t>
            </a:r>
            <a:r>
              <a:rPr lang="en-US" dirty="0" smtClean="0"/>
              <a:t>16 suggests </a:t>
            </a:r>
            <a:r>
              <a:rPr lang="en-US" dirty="0"/>
              <a:t>thyroiditis </a:t>
            </a:r>
            <a:r>
              <a:rPr lang="en-US" dirty="0" smtClean="0"/>
              <a:t>(sub acute </a:t>
            </a:r>
            <a:r>
              <a:rPr lang="en-US" dirty="0"/>
              <a:t>or silent).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4355858"/>
            <a:ext cx="10856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finding means that in order to </a:t>
            </a:r>
            <a:r>
              <a:rPr lang="en-US" dirty="0" smtClean="0"/>
              <a:t>achieve normal </a:t>
            </a:r>
            <a:r>
              <a:rPr lang="en-US" dirty="0"/>
              <a:t>T3 levels in hypothyroid patients, we have </a:t>
            </a:r>
            <a:r>
              <a:rPr lang="en-US" dirty="0" smtClean="0"/>
              <a:t>to give </a:t>
            </a:r>
            <a:r>
              <a:rPr lang="en-US" dirty="0"/>
              <a:t>higher doses of L-Thyroxine as replacement therapy.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6808" y="231886"/>
            <a:ext cx="5057775" cy="3895725"/>
            <a:chOff x="3386808" y="231886"/>
            <a:chExt cx="5057775" cy="3895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6808" y="231886"/>
              <a:ext cx="5057775" cy="389572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490175" y="1571223"/>
              <a:ext cx="4610636" cy="30909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23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1378039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Six months after starting treatment with LT4, the patient returned complaining of severe headache and 5kg weight gain.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69506"/>
              </p:ext>
            </p:extLst>
          </p:nvPr>
        </p:nvGraphicFramePr>
        <p:xfrm>
          <a:off x="2225184" y="2643377"/>
          <a:ext cx="6957454" cy="1188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77127"/>
                <a:gridCol w="3580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Physical Exam</a:t>
                      </a:r>
                      <a:endParaRPr lang="en-US" sz="2000" dirty="0"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467A"/>
                          </a:solidFill>
                        </a:rPr>
                        <a:t>Mild puffiness</a:t>
                      </a:r>
                      <a:endParaRPr lang="en-US" sz="2000" dirty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TSH : 40 mIU/L</a:t>
                      </a:r>
                      <a:endParaRPr lang="en-US" sz="1800" dirty="0" smtClean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467A"/>
                          </a:solidFill>
                        </a:rPr>
                        <a:t>Nonpalpable thyroid</a:t>
                      </a:r>
                      <a:endParaRPr lang="en-US" sz="2000" dirty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T4 : 2.5 µg/dL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761" y="4389549"/>
            <a:ext cx="1119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LT4 was restarted and the importance of taking </a:t>
            </a:r>
            <a:r>
              <a:rPr lang="en-US" sz="2000" dirty="0" smtClean="0">
                <a:latin typeface="MS Reference Sans Serif" panose="020B0604030504040204" pitchFamily="34" charset="0"/>
              </a:rPr>
              <a:t>medication </a:t>
            </a:r>
            <a:r>
              <a:rPr lang="en-US" sz="2000" dirty="0">
                <a:latin typeface="MS Reference Sans Serif" panose="020B0604030504040204" pitchFamily="34" charset="0"/>
              </a:rPr>
              <a:t>regularly was emphasized to the patient</a:t>
            </a:r>
            <a:r>
              <a:rPr lang="en-US" sz="2000" dirty="0" smtClean="0">
                <a:latin typeface="MS Reference Sans Serif" panose="020B0604030504040204" pitchFamily="34" charset="0"/>
              </a:rPr>
              <a:t>. 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68" y="198347"/>
            <a:ext cx="8421107" cy="16706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92922" y="1977644"/>
            <a:ext cx="10038210" cy="4778638"/>
            <a:chOff x="792922" y="1977644"/>
            <a:chExt cx="10038210" cy="4778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922" y="1977644"/>
              <a:ext cx="10038210" cy="4778638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901521" y="4803819"/>
              <a:ext cx="9762185" cy="412124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672034" y="5048518"/>
              <a:ext cx="8886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3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92" y="347393"/>
            <a:ext cx="7286625" cy="1552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226" y="2503696"/>
            <a:ext cx="1050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retrospective </a:t>
            </a:r>
            <a:r>
              <a:rPr lang="en-US" dirty="0"/>
              <a:t>pathological analysis of 1390 </a:t>
            </a:r>
            <a:r>
              <a:rPr lang="en-US" dirty="0" smtClean="0"/>
              <a:t>surgically removed </a:t>
            </a:r>
            <a:r>
              <a:rPr lang="en-US" dirty="0"/>
              <a:t>ovarian tumors at 2 major academic centers.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226" y="3118498"/>
            <a:ext cx="11012420" cy="2535327"/>
            <a:chOff x="472226" y="3118498"/>
            <a:chExt cx="11012420" cy="2535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226" y="3118498"/>
              <a:ext cx="11012420" cy="2535327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31064" y="4623516"/>
              <a:ext cx="10483403" cy="257578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046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81" y="201836"/>
            <a:ext cx="7536892" cy="1951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93" y="2262166"/>
            <a:ext cx="1084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study was conducted from </a:t>
            </a:r>
            <a:r>
              <a:rPr lang="en-US" dirty="0" smtClean="0"/>
              <a:t>1994 </a:t>
            </a:r>
            <a:r>
              <a:rPr lang="en-US" dirty="0"/>
              <a:t>to </a:t>
            </a:r>
            <a:r>
              <a:rPr lang="en-US" dirty="0" smtClean="0"/>
              <a:t>2007</a:t>
            </a:r>
            <a:r>
              <a:rPr lang="en-US" dirty="0"/>
              <a:t>, and included 25 patients with histologically confirmed </a:t>
            </a:r>
            <a:r>
              <a:rPr lang="en-US" dirty="0" smtClean="0"/>
              <a:t>struma </a:t>
            </a:r>
            <a:r>
              <a:rPr lang="en-US" dirty="0"/>
              <a:t>ovarii whose medical records were retrospectively </a:t>
            </a:r>
            <a:r>
              <a:rPr lang="en-US" dirty="0" smtClean="0"/>
              <a:t>reviewed.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59575" y="2908497"/>
            <a:ext cx="5230634" cy="3755618"/>
            <a:chOff x="3359575" y="2908497"/>
            <a:chExt cx="5230634" cy="3755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575" y="2908497"/>
              <a:ext cx="5230634" cy="375561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02298" y="4250028"/>
              <a:ext cx="4082603" cy="193183"/>
            </a:xfrm>
            <a:prstGeom prst="roundRect">
              <a:avLst/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15176" y="5920715"/>
              <a:ext cx="4082603" cy="193183"/>
            </a:xfrm>
            <a:prstGeom prst="roundRect">
              <a:avLst/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27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48" y="249595"/>
            <a:ext cx="6773592" cy="1450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406" y="1791159"/>
            <a:ext cx="10886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January 1990 to January 2012, a total of 68 patients were diagnosed struma ovarii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RESULTS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age of patients was </a:t>
            </a:r>
            <a:r>
              <a:rPr lang="en-US" b="1" dirty="0">
                <a:solidFill>
                  <a:srgbClr val="33CC33"/>
                </a:solidFill>
              </a:rPr>
              <a:t>42 years old </a:t>
            </a:r>
            <a:r>
              <a:rPr lang="en-US" dirty="0"/>
              <a:t>(17-81 years</a:t>
            </a:r>
            <a:r>
              <a:rPr lang="en-US" dirty="0" smtClean="0"/>
              <a:t>). </a:t>
            </a:r>
          </a:p>
          <a:p>
            <a:r>
              <a:rPr lang="en-US" dirty="0"/>
              <a:t>[</a:t>
            </a:r>
            <a:r>
              <a:rPr lang="en-US" dirty="0" smtClean="0"/>
              <a:t>Struma </a:t>
            </a:r>
            <a:r>
              <a:rPr lang="en-US" dirty="0"/>
              <a:t>ovarii is most common between the ages of </a:t>
            </a:r>
            <a:r>
              <a:rPr lang="en-US" b="1" dirty="0">
                <a:solidFill>
                  <a:srgbClr val="33CC33"/>
                </a:solidFill>
              </a:rPr>
              <a:t>40 and 60 years</a:t>
            </a:r>
            <a:r>
              <a:rPr lang="en-US" dirty="0" smtClean="0"/>
              <a:t>.] </a:t>
            </a:r>
            <a:r>
              <a:rPr lang="en-US" dirty="0" err="1" smtClean="0"/>
              <a:t>Uptodate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94% </a:t>
            </a:r>
            <a:r>
              <a:rPr lang="en-US" dirty="0"/>
              <a:t>were diagnosed </a:t>
            </a:r>
            <a:r>
              <a:rPr lang="en-US" b="1" dirty="0" smtClean="0">
                <a:solidFill>
                  <a:srgbClr val="33CC33"/>
                </a:solidFill>
              </a:rPr>
              <a:t>benign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/>
              <a:t>struma ovarii and </a:t>
            </a:r>
            <a:r>
              <a:rPr lang="en-US" dirty="0" smtClean="0"/>
              <a:t>6% </a:t>
            </a:r>
            <a:r>
              <a:rPr lang="en-US" dirty="0"/>
              <a:t>were malignant struma ovarii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47% </a:t>
            </a:r>
            <a:r>
              <a:rPr lang="en-US" dirty="0"/>
              <a:t>patients were identified with </a:t>
            </a:r>
            <a:r>
              <a:rPr lang="en-US" b="1" dirty="0">
                <a:solidFill>
                  <a:srgbClr val="33CC33"/>
                </a:solidFill>
              </a:rPr>
              <a:t>pelvic mass </a:t>
            </a:r>
            <a:r>
              <a:rPr lang="en-US" dirty="0"/>
              <a:t>by ultrasonic </a:t>
            </a:r>
            <a:r>
              <a:rPr lang="en-US" dirty="0" smtClean="0"/>
              <a:t>test, 41% </a:t>
            </a:r>
            <a:r>
              <a:rPr lang="en-US" dirty="0"/>
              <a:t>had clinical abdominal </a:t>
            </a:r>
            <a:r>
              <a:rPr lang="en-US" dirty="0" smtClean="0"/>
              <a:t>pain, 12% </a:t>
            </a:r>
            <a:r>
              <a:rPr lang="en-US" dirty="0"/>
              <a:t>touched a mass from abdominal wall</a:t>
            </a:r>
            <a:r>
              <a:rPr lang="en-US" dirty="0" smtClean="0"/>
              <a:t>.</a:t>
            </a:r>
            <a:r>
              <a:rPr lang="en-US" dirty="0"/>
              <a:t> Ascites was present in </a:t>
            </a:r>
            <a:r>
              <a:rPr lang="en-US" dirty="0" smtClean="0"/>
              <a:t>6% patients.</a:t>
            </a:r>
          </a:p>
          <a:p>
            <a:endParaRPr lang="en-US" dirty="0"/>
          </a:p>
          <a:p>
            <a:r>
              <a:rPr lang="en-US" dirty="0" smtClean="0"/>
              <a:t>75% </a:t>
            </a:r>
            <a:r>
              <a:rPr lang="en-US" dirty="0"/>
              <a:t>were </a:t>
            </a:r>
            <a:r>
              <a:rPr lang="en-US" b="1" dirty="0">
                <a:solidFill>
                  <a:srgbClr val="33CC33"/>
                </a:solidFill>
              </a:rPr>
              <a:t>mulitcystic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smtClean="0"/>
              <a:t>lesions, 4% </a:t>
            </a:r>
            <a:r>
              <a:rPr lang="en-US" dirty="0"/>
              <a:t>solid lesions and </a:t>
            </a:r>
            <a:r>
              <a:rPr lang="en-US" dirty="0" smtClean="0"/>
              <a:t>21% </a:t>
            </a:r>
            <a:r>
              <a:rPr lang="en-US" dirty="0"/>
              <a:t>solid-cystic tumors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33CC33"/>
                </a:solidFill>
              </a:rPr>
              <a:t>No </a:t>
            </a:r>
            <a:r>
              <a:rPr lang="en-US" b="1" dirty="0">
                <a:solidFill>
                  <a:srgbClr val="33CC33"/>
                </a:solidFill>
              </a:rPr>
              <a:t>patient had hyperthyroidism </a:t>
            </a:r>
            <a:r>
              <a:rPr lang="en-US" b="1" dirty="0" smtClean="0">
                <a:solidFill>
                  <a:srgbClr val="33CC33"/>
                </a:solidFill>
              </a:rPr>
              <a:t>presentation.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405" y="6038476"/>
            <a:ext cx="9779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[Approximately </a:t>
            </a:r>
            <a:r>
              <a:rPr lang="en-US" b="1" dirty="0">
                <a:solidFill>
                  <a:srgbClr val="33CC33"/>
                </a:solidFill>
              </a:rPr>
              <a:t>5 to 15 percent </a:t>
            </a:r>
            <a:r>
              <a:rPr lang="en-US" dirty="0"/>
              <a:t>of women with struma ovarii have </a:t>
            </a:r>
            <a:r>
              <a:rPr lang="en-US" b="1" dirty="0">
                <a:solidFill>
                  <a:srgbClr val="33CC33"/>
                </a:solidFill>
              </a:rPr>
              <a:t>hyperthyroidism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/>
              <a:t>due to a thyroid adenoma in the </a:t>
            </a:r>
            <a:r>
              <a:rPr lang="en-US" dirty="0" smtClean="0"/>
              <a:t>struma]</a:t>
            </a:r>
            <a:r>
              <a:rPr lang="en-US" dirty="0" err="1" smtClean="0"/>
              <a:t>Uptodate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09132" y="213373"/>
            <a:ext cx="6195477" cy="2272250"/>
            <a:chOff x="6606124" y="818680"/>
            <a:chExt cx="4848225" cy="21002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6605"/>
            <a:stretch/>
          </p:blipFill>
          <p:spPr>
            <a:xfrm>
              <a:off x="6606124" y="1840169"/>
              <a:ext cx="4848225" cy="10788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56260"/>
            <a:stretch/>
          </p:blipFill>
          <p:spPr>
            <a:xfrm>
              <a:off x="6606124" y="818680"/>
              <a:ext cx="4848225" cy="108739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61131" y="2741851"/>
            <a:ext cx="1157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Scintigraphy</a:t>
            </a:r>
            <a:r>
              <a:rPr lang="en-US" dirty="0" smtClean="0"/>
              <a:t>  performed </a:t>
            </a:r>
            <a:r>
              <a:rPr lang="en-US" dirty="0"/>
              <a:t>with either iodine-123 or </a:t>
            </a:r>
            <a:r>
              <a:rPr lang="en-US" dirty="0" smtClean="0"/>
              <a:t>iodine-131 is </a:t>
            </a:r>
            <a:r>
              <a:rPr lang="en-US" dirty="0"/>
              <a:t>useful for diagnosing </a:t>
            </a:r>
            <a:r>
              <a:rPr lang="en-US" dirty="0" smtClean="0"/>
              <a:t>a </a:t>
            </a:r>
            <a:r>
              <a:rPr lang="en-US" b="1" dirty="0" smtClean="0"/>
              <a:t>hyperfunctioning</a:t>
            </a:r>
            <a:r>
              <a:rPr lang="en-US" dirty="0" smtClean="0"/>
              <a:t> </a:t>
            </a:r>
            <a:r>
              <a:rPr lang="en-US" dirty="0"/>
              <a:t>struma </a:t>
            </a:r>
            <a:r>
              <a:rPr lang="en-US" dirty="0" smtClean="0"/>
              <a:t>ovarii on </a:t>
            </a:r>
            <a:r>
              <a:rPr lang="en-US" dirty="0"/>
              <a:t>the basis of higher uptake of the radionuclide by </a:t>
            </a:r>
            <a:r>
              <a:rPr lang="en-US" dirty="0" smtClean="0"/>
              <a:t>the ovarian </a:t>
            </a:r>
            <a:r>
              <a:rPr lang="en-US" dirty="0"/>
              <a:t>mass compared with the thyroid </a:t>
            </a:r>
            <a:r>
              <a:rPr lang="en-US" dirty="0" smtClean="0"/>
              <a:t>gland.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64" y="3388182"/>
            <a:ext cx="5039689" cy="3170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131" y="4234850"/>
            <a:ext cx="6590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Whole-body I-123 imaging shows significantly increased I-123</a:t>
            </a:r>
          </a:p>
          <a:p>
            <a:r>
              <a:rPr lang="en-US" dirty="0"/>
              <a:t>uptake within the left hemi-pelvis in a 61-year-old woman with a </a:t>
            </a:r>
            <a:r>
              <a:rPr lang="en-US" dirty="0" smtClean="0"/>
              <a:t>history of </a:t>
            </a:r>
            <a:r>
              <a:rPr lang="en-US" dirty="0"/>
              <a:t>thyrotoxicosis treated with radioiodine treatment twice over the </a:t>
            </a:r>
            <a:r>
              <a:rPr lang="en-US" dirty="0" smtClean="0"/>
              <a:t>last 30 </a:t>
            </a:r>
            <a:r>
              <a:rPr lang="en-US" dirty="0"/>
              <a:t>years, who ultimately had a </a:t>
            </a:r>
            <a:r>
              <a:rPr lang="en-US" dirty="0" smtClean="0"/>
              <a:t> thyroidectomy </a:t>
            </a:r>
            <a:r>
              <a:rPr lang="en-US" dirty="0"/>
              <a:t>which showed </a:t>
            </a:r>
            <a:r>
              <a:rPr lang="en-US" dirty="0" smtClean="0"/>
              <a:t>Graves disease </a:t>
            </a:r>
            <a:r>
              <a:rPr lang="en-US" dirty="0"/>
              <a:t>but who remained thyrotoxic post surgery.</a:t>
            </a:r>
          </a:p>
        </p:txBody>
      </p:sp>
    </p:spTree>
    <p:extLst>
      <p:ext uri="{BB962C8B-B14F-4D97-AF65-F5344CB8AC3E}">
        <p14:creationId xmlns:p14="http://schemas.microsoft.com/office/powerpoint/2010/main" val="19941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67" y="125501"/>
            <a:ext cx="7724775" cy="204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0" y="2408148"/>
            <a:ext cx="11560421" cy="38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6" t="1799"/>
          <a:stretch/>
        </p:blipFill>
        <p:spPr>
          <a:xfrm>
            <a:off x="437882" y="1197735"/>
            <a:ext cx="3503054" cy="3563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84" r="4005" b="4187"/>
          <a:stretch/>
        </p:blipFill>
        <p:spPr>
          <a:xfrm>
            <a:off x="4198513" y="1197735"/>
            <a:ext cx="3931454" cy="3563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0243" y="385224"/>
            <a:ext cx="182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struma ovarii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545" y="1197735"/>
            <a:ext cx="3525414" cy="3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1435519"/>
            <a:ext cx="1106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The patient was treated with </a:t>
            </a:r>
            <a:r>
              <a:rPr lang="en-US" sz="2000" dirty="0" smtClean="0">
                <a:latin typeface="MS Reference Sans Serif" panose="020B0604030504040204" pitchFamily="34" charset="0"/>
              </a:rPr>
              <a:t>Cholestyramine 4 gr. QID for 2 months.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8682" y="2038070"/>
          <a:ext cx="2720303" cy="14833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203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TSH : 0.8  mIU/L</a:t>
                      </a:r>
                      <a:endParaRPr lang="en-US" sz="1800" dirty="0" smtClean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fT4 : 1.2  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n-lt"/>
                        </a:rPr>
                        <a:t>T3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n-lt"/>
                        </a:rPr>
                        <a:t> : 110  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792" y="4640211"/>
            <a:ext cx="1106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S Reference Sans Serif" panose="020B0604030504040204" pitchFamily="34" charset="0"/>
              </a:rPr>
              <a:t>?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094" y="1723958"/>
            <a:ext cx="11730388" cy="4947299"/>
            <a:chOff x="310367" y="616374"/>
            <a:chExt cx="11730388" cy="49472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67" y="616374"/>
              <a:ext cx="11730388" cy="4947299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893972" y="1197735"/>
              <a:ext cx="3193960" cy="3606085"/>
            </a:xfrm>
            <a:prstGeom prst="roundRect">
              <a:avLst>
                <a:gd name="adj" fmla="val 336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778" y="97414"/>
            <a:ext cx="10919020" cy="1335863"/>
            <a:chOff x="233093" y="93691"/>
            <a:chExt cx="10919020" cy="13358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7318" y="93691"/>
              <a:ext cx="4274795" cy="5541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093" y="93691"/>
              <a:ext cx="6644225" cy="133586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6877317" y="576137"/>
              <a:ext cx="4274795" cy="8534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884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75341" y="152201"/>
            <a:ext cx="6162274" cy="1663720"/>
            <a:chOff x="2002932" y="384020"/>
            <a:chExt cx="6723376" cy="21084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8733" y="2025737"/>
              <a:ext cx="3457575" cy="4667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2932" y="384020"/>
              <a:ext cx="6723376" cy="164171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002932" y="2025737"/>
              <a:ext cx="3265801" cy="4667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8067" y="1919231"/>
            <a:ext cx="10822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order </a:t>
            </a:r>
            <a:r>
              <a:rPr lang="en-US" dirty="0"/>
              <a:t>to evaluate the effect of </a:t>
            </a:r>
            <a:r>
              <a:rPr lang="en-US" dirty="0" smtClean="0"/>
              <a:t>Cholestyramine administration </a:t>
            </a:r>
            <a:r>
              <a:rPr lang="en-US" dirty="0"/>
              <a:t>on the absorption of thyroxine, </a:t>
            </a:r>
            <a:r>
              <a:rPr lang="en-US" dirty="0" smtClean="0"/>
              <a:t>absorption </a:t>
            </a:r>
            <a:r>
              <a:rPr lang="en-US" dirty="0"/>
              <a:t>studies with thyroxine I 131 were </a:t>
            </a:r>
            <a:r>
              <a:rPr lang="en-US" dirty="0" smtClean="0"/>
              <a:t>performed on </a:t>
            </a:r>
            <a:r>
              <a:rPr lang="en-US" dirty="0"/>
              <a:t>both patients 1 and 2 during </a:t>
            </a:r>
            <a:r>
              <a:rPr lang="en-US" dirty="0" smtClean="0"/>
              <a:t>Cholestyramine administration </a:t>
            </a:r>
            <a:r>
              <a:rPr lang="en-US" dirty="0"/>
              <a:t>and during control periods </a:t>
            </a:r>
            <a:r>
              <a:rPr lang="en-US" dirty="0" smtClean="0"/>
              <a:t>without Cholestyramine. Each </a:t>
            </a:r>
            <a:r>
              <a:rPr lang="en-US" dirty="0"/>
              <a:t>period was of seven days' duration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12890" y="2919741"/>
            <a:ext cx="8487177" cy="3894854"/>
            <a:chOff x="1712890" y="2919741"/>
            <a:chExt cx="8487177" cy="38948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2890" y="2919741"/>
              <a:ext cx="8487177" cy="389485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9388699" y="3554569"/>
              <a:ext cx="721216" cy="3013656"/>
            </a:xfrm>
            <a:prstGeom prst="roundRect">
              <a:avLst/>
            </a:prstGeom>
            <a:solidFill>
              <a:srgbClr val="EC447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8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1378039"/>
            <a:ext cx="1106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 panose="020B0604030504040204" pitchFamily="34" charset="0"/>
              </a:rPr>
              <a:t>After 2 months, the patient referred with complaints of hyperthyroidism symptoms.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63232"/>
              </p:ext>
            </p:extLst>
          </p:nvPr>
        </p:nvGraphicFramePr>
        <p:xfrm>
          <a:off x="4298682" y="2038070"/>
          <a:ext cx="2720303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203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TSH : &lt;0.01  mIU/L</a:t>
                      </a:r>
                      <a:endParaRPr lang="en-US" sz="1800" dirty="0" smtClean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fT4 : 3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761" y="3663689"/>
            <a:ext cx="1106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 panose="020B0604030504040204" pitchFamily="34" charset="0"/>
              </a:rPr>
              <a:t>Despite stopping LT4, TSH was suppressed and fT4 was elevated. 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4601"/>
              </p:ext>
            </p:extLst>
          </p:nvPr>
        </p:nvGraphicFramePr>
        <p:xfrm>
          <a:off x="3794258" y="4474969"/>
          <a:ext cx="3765640" cy="7416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656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</a:rPr>
                        <a:t>TRAb : 3.93  IU/L  (NL. &lt;1.75 )</a:t>
                      </a:r>
                      <a:endParaRPr lang="en-US" sz="1800" dirty="0" smtClean="0">
                        <a:solidFill>
                          <a:srgbClr val="00467A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1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1" y="6127593"/>
            <a:ext cx="1105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Malabsorption of thyroxine can be </a:t>
            </a:r>
            <a:r>
              <a:rPr lang="en-US" dirty="0" smtClean="0"/>
              <a:t>avoided to </a:t>
            </a:r>
            <a:r>
              <a:rPr lang="en-US" dirty="0"/>
              <a:t>a large extent by allowing a time interval of </a:t>
            </a:r>
            <a:r>
              <a:rPr lang="en-US" b="1" dirty="0" smtClean="0"/>
              <a:t>four to </a:t>
            </a:r>
            <a:r>
              <a:rPr lang="en-US" b="1" dirty="0"/>
              <a:t>five hours </a:t>
            </a:r>
            <a:r>
              <a:rPr lang="en-US" dirty="0"/>
              <a:t>to elapse between the ingestion of </a:t>
            </a:r>
            <a:r>
              <a:rPr lang="en-US" dirty="0" smtClean="0"/>
              <a:t>the two </a:t>
            </a:r>
            <a:r>
              <a:rPr lang="en-US" dirty="0"/>
              <a:t>drugs.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23671"/>
            <a:ext cx="3917256" cy="5903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7" t="71252" r="2958" b="10642"/>
          <a:stretch/>
        </p:blipFill>
        <p:spPr>
          <a:xfrm>
            <a:off x="4597757" y="2382591"/>
            <a:ext cx="7174919" cy="20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3536" y="170175"/>
            <a:ext cx="6480824" cy="1813171"/>
            <a:chOff x="1903323" y="54265"/>
            <a:chExt cx="6985796" cy="22252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3607"/>
            <a:stretch/>
          </p:blipFill>
          <p:spPr>
            <a:xfrm>
              <a:off x="1903323" y="559090"/>
              <a:ext cx="6985796" cy="17204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323" y="54265"/>
              <a:ext cx="4562475" cy="50482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6465797" y="54266"/>
              <a:ext cx="2423321" cy="5048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50440"/>
          <a:stretch/>
        </p:blipFill>
        <p:spPr>
          <a:xfrm>
            <a:off x="363225" y="2265887"/>
            <a:ext cx="5297178" cy="3787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0929"/>
          <a:stretch/>
        </p:blipFill>
        <p:spPr>
          <a:xfrm>
            <a:off x="6194708" y="2265887"/>
            <a:ext cx="5349990" cy="37871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889" y="6091706"/>
            <a:ext cx="114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 plasma concentration-time profiles for </a:t>
            </a:r>
            <a:r>
              <a:rPr lang="en-US" dirty="0" smtClean="0"/>
              <a:t>levothyroxine administered </a:t>
            </a:r>
            <a:r>
              <a:rPr lang="en-US" dirty="0"/>
              <a:t>alone or with </a:t>
            </a:r>
            <a:r>
              <a:rPr lang="en-US" dirty="0" err="1"/>
              <a:t>colesevelam</a:t>
            </a:r>
            <a:r>
              <a:rPr lang="en-US" dirty="0"/>
              <a:t>. (A</a:t>
            </a:r>
            <a:r>
              <a:rPr lang="en-US" dirty="0" smtClean="0"/>
              <a:t>) </a:t>
            </a:r>
            <a:r>
              <a:rPr lang="en-US" dirty="0" err="1" smtClean="0"/>
              <a:t>Unsubtracted</a:t>
            </a:r>
            <a:r>
              <a:rPr lang="en-US" dirty="0" smtClean="0"/>
              <a:t> levothyroxine plasma </a:t>
            </a:r>
            <a:r>
              <a:rPr lang="en-US" dirty="0"/>
              <a:t>concentration-time curve. (B) </a:t>
            </a:r>
            <a:r>
              <a:rPr lang="en-US" dirty="0" smtClean="0"/>
              <a:t>Baseline-subtracted levothyroxine </a:t>
            </a:r>
            <a:r>
              <a:rPr lang="en-US" dirty="0"/>
              <a:t>plasma concentration-time curve.</a:t>
            </a:r>
          </a:p>
        </p:txBody>
      </p:sp>
    </p:spTree>
    <p:extLst>
      <p:ext uri="{BB962C8B-B14F-4D97-AF65-F5344CB8AC3E}">
        <p14:creationId xmlns:p14="http://schemas.microsoft.com/office/powerpoint/2010/main" val="625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269" y="174065"/>
            <a:ext cx="5631758" cy="2085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72" y="2381048"/>
            <a:ext cx="8891991" cy="43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3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1" y="622679"/>
            <a:ext cx="10748469" cy="4451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581" y="5434884"/>
            <a:ext cx="10946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conclusion, CS could be </a:t>
            </a:r>
            <a:r>
              <a:rPr lang="en-US" b="1" dirty="0">
                <a:solidFill>
                  <a:srgbClr val="FFFF00"/>
                </a:solidFill>
              </a:rPr>
              <a:t>safely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applicable adjunctive </a:t>
            </a:r>
            <a:r>
              <a:rPr lang="en-US" dirty="0" smtClean="0"/>
              <a:t>therapy for </a:t>
            </a:r>
            <a:r>
              <a:rPr lang="en-US" dirty="0"/>
              <a:t>4 weeks when first-line antithyroid medications are not enough to adequately control severe thyrotoxicosis or side </a:t>
            </a:r>
            <a:r>
              <a:rPr lang="en-US" dirty="0" smtClean="0"/>
              <a:t>effects of </a:t>
            </a:r>
            <a:r>
              <a:rPr lang="en-US" dirty="0"/>
              <a:t>antithyroid drug would be of great concern at the initial stage of treatment.</a:t>
            </a:r>
          </a:p>
        </p:txBody>
      </p:sp>
    </p:spTree>
    <p:extLst>
      <p:ext uri="{BB962C8B-B14F-4D97-AF65-F5344CB8AC3E}">
        <p14:creationId xmlns:p14="http://schemas.microsoft.com/office/powerpoint/2010/main" val="3187419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8" y="236313"/>
            <a:ext cx="10582275" cy="223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42" y="2812222"/>
            <a:ext cx="102203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07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5" y="339210"/>
            <a:ext cx="10353675" cy="4505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54" y="4953437"/>
            <a:ext cx="114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two patients who were </a:t>
            </a:r>
            <a:r>
              <a:rPr lang="en-US" dirty="0" smtClean="0"/>
              <a:t>on thyroid </a:t>
            </a:r>
            <a:r>
              <a:rPr lang="en-US" dirty="0"/>
              <a:t>hormone replacement therapy, absorption tests were conducted by administering </a:t>
            </a:r>
            <a:r>
              <a:rPr lang="en-US" dirty="0" smtClean="0"/>
              <a:t>I131- thyroxine </a:t>
            </a:r>
            <a:r>
              <a:rPr lang="en-US" dirty="0"/>
              <a:t>with and without </a:t>
            </a:r>
            <a:r>
              <a:rPr lang="en-US" dirty="0" err="1"/>
              <a:t>cholestyramine</a:t>
            </a:r>
            <a:r>
              <a:rPr lang="en-US" dirty="0"/>
              <a:t>. A scanning-bed whole-body counter was used to </a:t>
            </a:r>
            <a:r>
              <a:rPr lang="en-US" dirty="0" smtClean="0"/>
              <a:t>determine the </a:t>
            </a:r>
            <a:r>
              <a:rPr lang="en-US" dirty="0"/>
              <a:t>amount of 131I-thyroxine retained within the body. Urine and stool samples were </a:t>
            </a:r>
            <a:r>
              <a:rPr lang="en-US" dirty="0" smtClean="0"/>
              <a:t>collected and </a:t>
            </a:r>
            <a:r>
              <a:rPr lang="en-US" dirty="0" err="1"/>
              <a:t>analysed</a:t>
            </a:r>
            <a:r>
              <a:rPr lang="en-US" dirty="0"/>
              <a:t> for 131I-thyroxine. Treatment with </a:t>
            </a:r>
            <a:r>
              <a:rPr lang="en-US" dirty="0" err="1"/>
              <a:t>cholestyraminewas</a:t>
            </a:r>
            <a:r>
              <a:rPr lang="en-US" dirty="0"/>
              <a:t> associated with a twofold </a:t>
            </a:r>
            <a:r>
              <a:rPr lang="en-US" dirty="0" smtClean="0"/>
              <a:t>increase in </a:t>
            </a:r>
            <a:r>
              <a:rPr lang="en-US" dirty="0"/>
              <a:t>total stool radioactivity and decrease in urinary radioactivity, representing decreased </a:t>
            </a:r>
            <a:r>
              <a:rPr lang="en-US" dirty="0" smtClean="0"/>
              <a:t>intestinal absorption </a:t>
            </a:r>
            <a:r>
              <a:rPr lang="en-US" dirty="0"/>
              <a:t>and subsequent loss of </a:t>
            </a:r>
            <a:r>
              <a:rPr lang="en-US" dirty="0" smtClean="0"/>
              <a:t>I131-thyroxine.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28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6" y="203311"/>
            <a:ext cx="4656853" cy="2000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384" y="293464"/>
            <a:ext cx="4562475" cy="62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40" y="165211"/>
            <a:ext cx="7752478" cy="1832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830" y="2432553"/>
            <a:ext cx="853010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Diagnosis was </a:t>
            </a:r>
            <a:r>
              <a:rPr lang="en-US" dirty="0"/>
              <a:t>supported by the finding of </a:t>
            </a:r>
            <a:endParaRPr lang="en-US" dirty="0" smtClean="0"/>
          </a:p>
          <a:p>
            <a:pPr lvl="7">
              <a:lnSpc>
                <a:spcPct val="150000"/>
              </a:lnSpc>
            </a:pPr>
            <a:r>
              <a:rPr lang="en-US" dirty="0" smtClean="0"/>
              <a:t>elevated </a:t>
            </a:r>
            <a:r>
              <a:rPr lang="en-US" dirty="0"/>
              <a:t>free </a:t>
            </a:r>
            <a:r>
              <a:rPr lang="en-US" dirty="0" smtClean="0"/>
              <a:t>thyroxine (FT4)</a:t>
            </a:r>
          </a:p>
          <a:p>
            <a:pPr lvl="7">
              <a:lnSpc>
                <a:spcPct val="150000"/>
              </a:lnSpc>
            </a:pPr>
            <a:r>
              <a:rPr lang="en-US" dirty="0" smtClean="0"/>
              <a:t>elevated </a:t>
            </a:r>
            <a:r>
              <a:rPr lang="en-US" dirty="0"/>
              <a:t>free triiodothyronine (FT3</a:t>
            </a:r>
            <a:r>
              <a:rPr lang="en-US" dirty="0" smtClean="0"/>
              <a:t>)</a:t>
            </a:r>
          </a:p>
          <a:p>
            <a:pPr lvl="7">
              <a:lnSpc>
                <a:spcPct val="150000"/>
              </a:lnSpc>
            </a:pPr>
            <a:r>
              <a:rPr lang="en-US" dirty="0" smtClean="0"/>
              <a:t>Undetectable TSH</a:t>
            </a:r>
          </a:p>
          <a:p>
            <a:pPr lvl="7">
              <a:lnSpc>
                <a:spcPct val="150000"/>
              </a:lnSpc>
            </a:pPr>
            <a:r>
              <a:rPr lang="en-US" dirty="0" smtClean="0"/>
              <a:t>absent </a:t>
            </a:r>
            <a:r>
              <a:rPr lang="en-US" dirty="0"/>
              <a:t>anti-thyroid </a:t>
            </a:r>
            <a:r>
              <a:rPr lang="en-US" dirty="0" smtClean="0"/>
              <a:t>antibodies</a:t>
            </a:r>
          </a:p>
          <a:p>
            <a:pPr lvl="7">
              <a:lnSpc>
                <a:spcPct val="150000"/>
              </a:lnSpc>
            </a:pPr>
            <a:r>
              <a:rPr lang="en-US" dirty="0" smtClean="0"/>
              <a:t>undetectable </a:t>
            </a:r>
            <a:r>
              <a:rPr lang="en-US" dirty="0"/>
              <a:t>serum </a:t>
            </a:r>
            <a:r>
              <a:rPr lang="en-US" dirty="0" smtClean="0"/>
              <a:t>thyroglobulin </a:t>
            </a:r>
            <a:endParaRPr lang="en-US" dirty="0"/>
          </a:p>
          <a:p>
            <a:pPr lvl="7">
              <a:lnSpc>
                <a:spcPct val="150000"/>
              </a:lnSpc>
            </a:pPr>
            <a:r>
              <a:rPr lang="en-US" dirty="0"/>
              <a:t>very low/suppressed thyroidal </a:t>
            </a:r>
            <a:r>
              <a:rPr lang="en-US" dirty="0" smtClean="0"/>
              <a:t>radioiodine uptake</a:t>
            </a:r>
          </a:p>
          <a:p>
            <a:pPr lvl="7">
              <a:lnSpc>
                <a:spcPct val="150000"/>
              </a:lnSpc>
            </a:pPr>
            <a:r>
              <a:rPr lang="en-US" dirty="0" smtClean="0"/>
              <a:t>normal/low </a:t>
            </a:r>
            <a:r>
              <a:rPr lang="en-US" dirty="0"/>
              <a:t>urinary iodine excretion.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830" y="5939187"/>
            <a:ext cx="965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Five women with thyrotoxicosis factitia were </a:t>
            </a:r>
            <a:r>
              <a:rPr lang="en-US" dirty="0" smtClean="0"/>
              <a:t>evaluated by </a:t>
            </a:r>
            <a:r>
              <a:rPr lang="en-US" dirty="0"/>
              <a:t>CFDS (age range 40-72 </a:t>
            </a:r>
            <a:r>
              <a:rPr lang="en-US" dirty="0" smtClean="0"/>
              <a:t>yr., </a:t>
            </a:r>
            <a:r>
              <a:rPr lang="en-US" dirty="0"/>
              <a:t>mean 58 </a:t>
            </a:r>
            <a:r>
              <a:rPr lang="en-US" dirty="0" smtClean="0"/>
              <a:t>yr.).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3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2" y="1214571"/>
            <a:ext cx="11351537" cy="42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263412"/>
            <a:ext cx="5705475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817" y="5618829"/>
            <a:ext cx="107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CFDS </a:t>
            </a:r>
            <a:r>
              <a:rPr lang="en-US" dirty="0"/>
              <a:t>showing an absent </a:t>
            </a:r>
            <a:r>
              <a:rPr lang="en-US" dirty="0" smtClean="0"/>
              <a:t>intrathyroidal hypervascularity </a:t>
            </a:r>
            <a:r>
              <a:rPr lang="en-US" dirty="0"/>
              <a:t>in spite of elevated </a:t>
            </a:r>
            <a:r>
              <a:rPr lang="en-US" dirty="0" smtClean="0"/>
              <a:t>circulating free </a:t>
            </a:r>
            <a:r>
              <a:rPr lang="en-US" dirty="0"/>
              <a:t>thyroid </a:t>
            </a:r>
            <a:r>
              <a:rPr lang="en-US" dirty="0" smtClean="0"/>
              <a:t>hormones.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CFDS can be </a:t>
            </a:r>
            <a:r>
              <a:rPr lang="en-US" sz="2000" dirty="0">
                <a:solidFill>
                  <a:srgbClr val="FFFF00"/>
                </a:solidFill>
              </a:rPr>
              <a:t>used as an additional, rapid and </a:t>
            </a:r>
            <a:r>
              <a:rPr lang="en-US" sz="2000" dirty="0" smtClean="0">
                <a:solidFill>
                  <a:srgbClr val="FFFF00"/>
                </a:solidFill>
              </a:rPr>
              <a:t>noninvasive aid </a:t>
            </a:r>
            <a:r>
              <a:rPr lang="en-US" sz="2000" dirty="0">
                <a:solidFill>
                  <a:srgbClr val="FFFF00"/>
                </a:solidFill>
              </a:rPr>
              <a:t>to confirm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6620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1435519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 panose="020B0604030504040204" pitchFamily="34" charset="0"/>
              </a:rPr>
              <a:t>Based on a diagnosis of recurrence of Graves’ Disease, the patient was treated with Methimazole 10 mg/day and this treatment was continued for 3 years.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631065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Patient History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24429"/>
              </p:ext>
            </p:extLst>
          </p:nvPr>
        </p:nvGraphicFramePr>
        <p:xfrm>
          <a:off x="4311561" y="2385800"/>
          <a:ext cx="2720303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203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Lab.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(Average)</a:t>
                      </a:r>
                      <a:r>
                        <a:rPr lang="en-US" sz="1800" baseline="0" dirty="0" smtClean="0">
                          <a:solidFill>
                            <a:srgbClr val="00467A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fT4 : 2.16 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467A"/>
                          </a:solidFill>
                          <a:latin typeface="+mj-lt"/>
                        </a:rPr>
                        <a:t>(Average) T3 : 210 ng/dL</a:t>
                      </a:r>
                      <a:endParaRPr lang="en-US" sz="1800" dirty="0">
                        <a:solidFill>
                          <a:srgbClr val="00467A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3195" y="4485665"/>
            <a:ext cx="799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S Reference Sans Serif" panose="020B0604030504040204" pitchFamily="34" charset="0"/>
              </a:rPr>
              <a:t>What is your plan/recommendation ?</a:t>
            </a:r>
            <a:endParaRPr lang="en-US" sz="14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72" y="300171"/>
            <a:ext cx="8829675" cy="2162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164" y="2680419"/>
            <a:ext cx="109770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patients with prolonged thyrotoxicosis are presented with </a:t>
            </a:r>
            <a:endParaRPr lang="en-US" dirty="0" smtClean="0"/>
          </a:p>
          <a:p>
            <a:r>
              <a:rPr lang="en-US" dirty="0" smtClean="0"/>
              <a:t>		low radioiodine </a:t>
            </a:r>
            <a:r>
              <a:rPr lang="en-US" dirty="0"/>
              <a:t>uptake</a:t>
            </a:r>
            <a:r>
              <a:rPr lang="en-US" dirty="0" smtClean="0"/>
              <a:t>,</a:t>
            </a:r>
          </a:p>
          <a:p>
            <a:r>
              <a:rPr lang="en-US" dirty="0" smtClean="0"/>
              <a:t>		low-normal </a:t>
            </a:r>
            <a:r>
              <a:rPr lang="en-US" dirty="0"/>
              <a:t>serum </a:t>
            </a:r>
            <a:r>
              <a:rPr lang="en-US" dirty="0" smtClean="0"/>
              <a:t>thyroglobulin </a:t>
            </a:r>
            <a:r>
              <a:rPr lang="en-US" dirty="0"/>
              <a:t>concentrations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		and </a:t>
            </a:r>
            <a:r>
              <a:rPr lang="en-US" dirty="0"/>
              <a:t>low iodide content of the neck on x-ray fluorescence </a:t>
            </a:r>
            <a:r>
              <a:rPr lang="en-US" dirty="0" smtClean="0"/>
              <a:t>studies.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surreptitious intake </a:t>
            </a:r>
            <a:r>
              <a:rPr lang="en-US" dirty="0" smtClean="0"/>
              <a:t>of thyroid </a:t>
            </a:r>
            <a:r>
              <a:rPr lang="en-US" dirty="0"/>
              <a:t>hormone was directly proven by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/>
              <a:t>high </a:t>
            </a:r>
            <a:r>
              <a:rPr lang="en-US" b="1" dirty="0">
                <a:solidFill>
                  <a:srgbClr val="FFFF00"/>
                </a:solidFill>
              </a:rPr>
              <a:t>fecal concentration of T4 </a:t>
            </a:r>
            <a:r>
              <a:rPr lang="en-US" dirty="0"/>
              <a:t>(</a:t>
            </a:r>
            <a:r>
              <a:rPr lang="en-US" b="1" dirty="0">
                <a:solidFill>
                  <a:srgbClr val="33CC33"/>
                </a:solidFill>
              </a:rPr>
              <a:t>12.38</a:t>
            </a:r>
            <a:r>
              <a:rPr lang="en-US" dirty="0"/>
              <a:t> and </a:t>
            </a:r>
            <a:r>
              <a:rPr lang="en-US" b="1" dirty="0">
                <a:solidFill>
                  <a:srgbClr val="33CC33"/>
                </a:solidFill>
              </a:rPr>
              <a:t>23.99</a:t>
            </a:r>
            <a:r>
              <a:rPr lang="en-US" dirty="0"/>
              <a:t> </a:t>
            </a:r>
            <a:r>
              <a:rPr lang="en-US" dirty="0" err="1"/>
              <a:t>nmol</a:t>
            </a:r>
            <a:r>
              <a:rPr lang="en-US" dirty="0"/>
              <a:t>/g)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compared </a:t>
            </a:r>
            <a:r>
              <a:rPr lang="en-US" dirty="0"/>
              <a:t>with </a:t>
            </a:r>
            <a:r>
              <a:rPr lang="en-US" dirty="0" smtClean="0"/>
              <a:t>low concentrations </a:t>
            </a:r>
            <a:r>
              <a:rPr lang="en-US" dirty="0"/>
              <a:t>in healthy subjects (</a:t>
            </a:r>
            <a:r>
              <a:rPr lang="en-US" b="1" dirty="0">
                <a:solidFill>
                  <a:srgbClr val="33CC33"/>
                </a:solidFill>
              </a:rPr>
              <a:t>1.03</a:t>
            </a:r>
            <a:r>
              <a:rPr lang="en-US" dirty="0"/>
              <a:t> ± 0.64 </a:t>
            </a:r>
            <a:r>
              <a:rPr lang="en-US" dirty="0" err="1"/>
              <a:t>nmol</a:t>
            </a:r>
            <a:r>
              <a:rPr lang="en-US" dirty="0"/>
              <a:t>/g; mean ± SD, = 6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in patients with hyperthyroidism </a:t>
            </a:r>
            <a:r>
              <a:rPr lang="en-US" dirty="0" smtClean="0"/>
              <a:t>due to </a:t>
            </a:r>
            <a:r>
              <a:rPr lang="en-US" dirty="0"/>
              <a:t>Graves' disease (</a:t>
            </a:r>
            <a:r>
              <a:rPr lang="en-US" b="1" dirty="0">
                <a:solidFill>
                  <a:srgbClr val="33CC33"/>
                </a:solidFill>
              </a:rPr>
              <a:t>1.93</a:t>
            </a:r>
            <a:r>
              <a:rPr lang="en-US" dirty="0"/>
              <a:t> ± 1.86; = 8).</a:t>
            </a:r>
          </a:p>
        </p:txBody>
      </p:sp>
    </p:spTree>
    <p:extLst>
      <p:ext uri="{BB962C8B-B14F-4D97-AF65-F5344CB8AC3E}">
        <p14:creationId xmlns:p14="http://schemas.microsoft.com/office/powerpoint/2010/main" val="15708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65681" y="441436"/>
            <a:ext cx="7790444" cy="4813145"/>
            <a:chOff x="1572497" y="544467"/>
            <a:chExt cx="8588935" cy="56485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497" y="544467"/>
              <a:ext cx="8588935" cy="5648579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7856114" y="4842455"/>
              <a:ext cx="1815920" cy="811369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521262" y="3301640"/>
              <a:ext cx="2421227" cy="254788"/>
            </a:xfrm>
            <a:prstGeom prst="round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856114" y="3594600"/>
              <a:ext cx="1815920" cy="308163"/>
            </a:xfrm>
            <a:prstGeom prst="roundRect">
              <a:avLst/>
            </a:prstGeom>
            <a:solidFill>
              <a:srgbClr val="EC447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856114" y="3917966"/>
              <a:ext cx="1815920" cy="308163"/>
            </a:xfrm>
            <a:prstGeom prst="roundRect">
              <a:avLst/>
            </a:prstGeom>
            <a:solidFill>
              <a:srgbClr val="5B9BD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3038" y="5519636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measurement of </a:t>
            </a:r>
            <a:r>
              <a:rPr lang="en-US" dirty="0" smtClean="0"/>
              <a:t>fecal T4 </a:t>
            </a:r>
            <a:r>
              <a:rPr lang="en-US" dirty="0"/>
              <a:t>is </a:t>
            </a:r>
            <a:r>
              <a:rPr lang="en-US" b="1" dirty="0">
                <a:solidFill>
                  <a:srgbClr val="FFFF00"/>
                </a:solidFill>
              </a:rPr>
              <a:t>technically simple and reliable</a:t>
            </a:r>
            <a:r>
              <a:rPr lang="en-US" dirty="0"/>
              <a:t> and could help in </a:t>
            </a:r>
            <a:r>
              <a:rPr lang="en-US" dirty="0" smtClean="0"/>
              <a:t>clarifying the </a:t>
            </a:r>
            <a:r>
              <a:rPr lang="en-US" dirty="0"/>
              <a:t>origin of difficult cases of </a:t>
            </a:r>
            <a:r>
              <a:rPr lang="en-US" dirty="0" smtClean="0"/>
              <a:t>thyrotoxicosis.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2" y="121342"/>
            <a:ext cx="8771262" cy="1295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2" y="1699408"/>
            <a:ext cx="6604289" cy="21548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93228" y="1931226"/>
            <a:ext cx="5100721" cy="4482451"/>
            <a:chOff x="6993228" y="1931226"/>
            <a:chExt cx="5100721" cy="44824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3228" y="1931226"/>
              <a:ext cx="5100721" cy="448245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7122017" y="3670479"/>
              <a:ext cx="4275786" cy="60530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10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452" y="289572"/>
            <a:ext cx="7096125" cy="2028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648" y="2516163"/>
            <a:ext cx="10899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25 patients were women. </a:t>
            </a:r>
            <a:endParaRPr lang="en-US" dirty="0" smtClean="0"/>
          </a:p>
          <a:p>
            <a:r>
              <a:rPr lang="en-US" dirty="0" smtClean="0"/>
              <a:t>Analysis </a:t>
            </a:r>
            <a:r>
              <a:rPr lang="en-US" dirty="0"/>
              <a:t>was restricted to 17 patients who were born and lived in Tuscany (our </a:t>
            </a:r>
            <a:r>
              <a:rPr lang="en-US" dirty="0" smtClean="0"/>
              <a:t>region).</a:t>
            </a:r>
          </a:p>
          <a:p>
            <a:endParaRPr lang="en-US" dirty="0"/>
          </a:p>
          <a:p>
            <a:r>
              <a:rPr lang="en-US" dirty="0" smtClean="0"/>
              <a:t>Diagnosis </a:t>
            </a:r>
            <a:r>
              <a:rPr lang="en-US" dirty="0"/>
              <a:t>of thyrotoxicosis factitia was based on the following parameters: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Elevated </a:t>
            </a:r>
            <a:r>
              <a:rPr lang="en-US" dirty="0"/>
              <a:t>serum total and/or free thyroid hormone </a:t>
            </a:r>
            <a:r>
              <a:rPr lang="en-US" dirty="0" smtClean="0"/>
              <a:t>levels</a:t>
            </a:r>
          </a:p>
          <a:p>
            <a:r>
              <a:rPr lang="en-US" dirty="0"/>
              <a:t>	</a:t>
            </a:r>
            <a:r>
              <a:rPr lang="en-US" dirty="0" smtClean="0"/>
              <a:t>	Undetectable </a:t>
            </a:r>
            <a:r>
              <a:rPr lang="en-US" dirty="0"/>
              <a:t>serum thyrotropin </a:t>
            </a:r>
            <a:r>
              <a:rPr lang="en-US" dirty="0" smtClean="0"/>
              <a:t>levels</a:t>
            </a:r>
          </a:p>
          <a:p>
            <a:r>
              <a:rPr lang="en-US" dirty="0"/>
              <a:t>	</a:t>
            </a:r>
            <a:r>
              <a:rPr lang="en-US" dirty="0" smtClean="0"/>
              <a:t>	Low/undetectable </a:t>
            </a:r>
            <a:r>
              <a:rPr lang="en-US" dirty="0"/>
              <a:t>serum thyroglobulin </a:t>
            </a:r>
            <a:r>
              <a:rPr lang="en-US" dirty="0" smtClean="0"/>
              <a:t>concentration</a:t>
            </a:r>
          </a:p>
          <a:p>
            <a:r>
              <a:rPr lang="en-US" dirty="0"/>
              <a:t>	</a:t>
            </a:r>
            <a:r>
              <a:rPr lang="en-US" dirty="0" smtClean="0"/>
              <a:t>	Normal </a:t>
            </a:r>
            <a:r>
              <a:rPr lang="en-US" dirty="0"/>
              <a:t>urinary iodine </a:t>
            </a:r>
            <a:r>
              <a:rPr lang="en-US" dirty="0" smtClean="0"/>
              <a:t>excretion</a:t>
            </a:r>
          </a:p>
          <a:p>
            <a:r>
              <a:rPr lang="en-US" dirty="0"/>
              <a:t>	</a:t>
            </a:r>
            <a:r>
              <a:rPr lang="en-US" dirty="0" smtClean="0"/>
              <a:t>	Low/suppressed thyroidal RAIU</a:t>
            </a:r>
          </a:p>
          <a:p>
            <a:r>
              <a:rPr lang="en-US" dirty="0"/>
              <a:t>	</a:t>
            </a:r>
            <a:r>
              <a:rPr lang="en-US" dirty="0" smtClean="0"/>
              <a:t>	Absence </a:t>
            </a:r>
            <a:r>
              <a:rPr lang="en-US" dirty="0"/>
              <a:t>of </a:t>
            </a:r>
            <a:r>
              <a:rPr lang="en-US" dirty="0" smtClean="0"/>
              <a:t>goiter</a:t>
            </a:r>
          </a:p>
          <a:p>
            <a:r>
              <a:rPr lang="en-US" dirty="0"/>
              <a:t>	</a:t>
            </a:r>
            <a:r>
              <a:rPr lang="en-US" dirty="0" smtClean="0"/>
              <a:t>	Absence </a:t>
            </a:r>
            <a:r>
              <a:rPr lang="en-US" dirty="0"/>
              <a:t>of circulating anti-thyroid antibodies.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648" y="5853250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Age at diagnosis was &gt;50 </a:t>
            </a:r>
            <a:r>
              <a:rPr lang="en-US" dirty="0" smtClean="0">
                <a:solidFill>
                  <a:srgbClr val="FFFF00"/>
                </a:solidFill>
              </a:rPr>
              <a:t>yr. </a:t>
            </a:r>
            <a:r>
              <a:rPr lang="en-US" dirty="0">
                <a:solidFill>
                  <a:srgbClr val="FFFF00"/>
                </a:solidFill>
              </a:rPr>
              <a:t>in 7/17 patients (41</a:t>
            </a:r>
            <a:r>
              <a:rPr lang="en-US" dirty="0" smtClean="0">
                <a:solidFill>
                  <a:srgbClr val="FFFF00"/>
                </a:solidFill>
              </a:rPr>
              <a:t>%).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Patients </a:t>
            </a:r>
            <a:r>
              <a:rPr lang="en-US" dirty="0">
                <a:solidFill>
                  <a:srgbClr val="FFFF00"/>
                </a:solidFill>
              </a:rPr>
              <a:t>older than 60 </a:t>
            </a:r>
            <a:r>
              <a:rPr lang="en-US" dirty="0" smtClean="0">
                <a:solidFill>
                  <a:srgbClr val="FFFF00"/>
                </a:solidFill>
              </a:rPr>
              <a:t>yr. </a:t>
            </a:r>
            <a:r>
              <a:rPr lang="en-US" dirty="0">
                <a:solidFill>
                  <a:srgbClr val="FFFF00"/>
                </a:solidFill>
              </a:rPr>
              <a:t>were 5/17 (29</a:t>
            </a:r>
            <a:r>
              <a:rPr lang="en-US" dirty="0" smtClean="0">
                <a:solidFill>
                  <a:srgbClr val="FFFF00"/>
                </a:solidFill>
              </a:rPr>
              <a:t>%).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22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02" y="134893"/>
            <a:ext cx="7530468" cy="65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38112"/>
            <a:ext cx="70008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99" y="256974"/>
            <a:ext cx="5534025" cy="425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077" y="5178920"/>
            <a:ext cx="10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Advanced </a:t>
            </a:r>
            <a:r>
              <a:rPr lang="en-US" sz="2000" dirty="0">
                <a:solidFill>
                  <a:srgbClr val="FFFF00"/>
                </a:solidFill>
              </a:rPr>
              <a:t>age is not a sufficient reason </a:t>
            </a:r>
            <a:r>
              <a:rPr lang="en-US" sz="2000" dirty="0" smtClean="0">
                <a:solidFill>
                  <a:srgbClr val="FFFF00"/>
                </a:solidFill>
              </a:rPr>
              <a:t>to rule </a:t>
            </a:r>
            <a:r>
              <a:rPr lang="en-US" sz="2000" dirty="0">
                <a:solidFill>
                  <a:srgbClr val="FFFF00"/>
                </a:solidFill>
              </a:rPr>
              <a:t>out thyrotoxicosis </a:t>
            </a:r>
            <a:r>
              <a:rPr lang="en-US" sz="2000" dirty="0" smtClean="0">
                <a:solidFill>
                  <a:srgbClr val="FFFF00"/>
                </a:solidFill>
              </a:rPr>
              <a:t>factitia.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54" y="242618"/>
            <a:ext cx="7902919" cy="1946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4" y="2583622"/>
            <a:ext cx="5977080" cy="3302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97" y="2583622"/>
            <a:ext cx="5478069" cy="33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60" y="280182"/>
            <a:ext cx="8090415" cy="64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317477"/>
            <a:ext cx="9153525" cy="23336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66786" y="3051554"/>
            <a:ext cx="10258425" cy="2867025"/>
            <a:chOff x="966786" y="3051554"/>
            <a:chExt cx="10258425" cy="2867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786" y="3051554"/>
              <a:ext cx="10258425" cy="286702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081826" y="4533364"/>
              <a:ext cx="9800822" cy="489397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3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92" y="267974"/>
            <a:ext cx="7101650" cy="15479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7333" y="2162510"/>
            <a:ext cx="11549869" cy="4133850"/>
            <a:chOff x="363091" y="2201147"/>
            <a:chExt cx="11549869" cy="4133850"/>
          </a:xfrm>
        </p:grpSpPr>
        <p:grpSp>
          <p:nvGrpSpPr>
            <p:cNvPr id="6" name="Group 5"/>
            <p:cNvGrpSpPr/>
            <p:nvPr/>
          </p:nvGrpSpPr>
          <p:grpSpPr>
            <a:xfrm>
              <a:off x="363091" y="2201147"/>
              <a:ext cx="11549869" cy="4133850"/>
              <a:chOff x="337333" y="2201147"/>
              <a:chExt cx="11549869" cy="41338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33" y="2201147"/>
                <a:ext cx="11549868" cy="52387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34" y="2725022"/>
                <a:ext cx="11549868" cy="3609975"/>
              </a:xfrm>
              <a:prstGeom prst="rect">
                <a:avLst/>
              </a:prstGeom>
            </p:spPr>
          </p:pic>
        </p:grpSp>
        <p:sp>
          <p:nvSpPr>
            <p:cNvPr id="7" name="Rounded Rectangle 6"/>
            <p:cNvSpPr/>
            <p:nvPr/>
          </p:nvSpPr>
          <p:spPr>
            <a:xfrm>
              <a:off x="363091" y="3103808"/>
              <a:ext cx="1375557" cy="296215"/>
            </a:xfrm>
            <a:prstGeom prst="roundRect">
              <a:avLst/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6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7" y="1039048"/>
            <a:ext cx="1168113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MS Reference Sans Serif" panose="020B0604030504040204" pitchFamily="34" charset="0"/>
              </a:rPr>
              <a:t>Clues to this diagnosis </a:t>
            </a:r>
            <a:r>
              <a:rPr lang="en-US" sz="2000" dirty="0" smtClean="0">
                <a:latin typeface="MS Reference Sans Serif" panose="020B0604030504040204" pitchFamily="34" charset="0"/>
              </a:rPr>
              <a:t>:</a:t>
            </a:r>
          </a:p>
          <a:p>
            <a:r>
              <a:rPr lang="en-US" dirty="0" smtClean="0">
                <a:latin typeface="MS Reference Sans Serif" panose="020B0604030504040204" pitchFamily="34" charset="0"/>
              </a:rPr>
              <a:t>			</a:t>
            </a:r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Absence </a:t>
            </a:r>
            <a:r>
              <a:rPr lang="en-US" dirty="0">
                <a:solidFill>
                  <a:srgbClr val="33CC33"/>
                </a:solidFill>
                <a:latin typeface="MS Reference Sans Serif" panose="020B0604030504040204" pitchFamily="34" charset="0"/>
              </a:rPr>
              <a:t>of </a:t>
            </a:r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goiter</a:t>
            </a:r>
          </a:p>
          <a:p>
            <a:r>
              <a:rPr lang="en-US" dirty="0">
                <a:solidFill>
                  <a:srgbClr val="33CC33"/>
                </a:solidFill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		Suppressed </a:t>
            </a:r>
            <a:r>
              <a:rPr lang="en-US" dirty="0">
                <a:solidFill>
                  <a:srgbClr val="33CC33"/>
                </a:solidFill>
                <a:latin typeface="MS Reference Sans Serif" panose="020B0604030504040204" pitchFamily="34" charset="0"/>
              </a:rPr>
              <a:t>serum </a:t>
            </a:r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TG</a:t>
            </a:r>
            <a:endParaRPr lang="en-US" dirty="0">
              <a:solidFill>
                <a:srgbClr val="33CC33"/>
              </a:solidFill>
              <a:latin typeface="MS Reference Sans Serif" panose="020B0604030504040204" pitchFamily="34" charset="0"/>
            </a:endParaRPr>
          </a:p>
          <a:p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			Decreased RAIU</a:t>
            </a:r>
          </a:p>
          <a:p>
            <a:endParaRPr lang="en-US" dirty="0">
              <a:latin typeface="MS Reference Sans Serif" panose="020B0604030504040204" pitchFamily="34" charset="0"/>
            </a:endParaRPr>
          </a:p>
          <a:p>
            <a:r>
              <a:rPr lang="en-US" dirty="0" smtClean="0">
                <a:latin typeface="MS Reference Sans Serif" panose="020B0604030504040204" pitchFamily="34" charset="0"/>
              </a:rPr>
              <a:t>Distinction </a:t>
            </a:r>
            <a:r>
              <a:rPr lang="en-US" dirty="0">
                <a:latin typeface="MS Reference Sans Serif" panose="020B0604030504040204" pitchFamily="34" charset="0"/>
              </a:rPr>
              <a:t>between painless thyroiditis and factitious </a:t>
            </a:r>
            <a:r>
              <a:rPr lang="en-US" dirty="0" smtClean="0">
                <a:latin typeface="MS Reference Sans Serif" panose="020B0604030504040204" pitchFamily="34" charset="0"/>
              </a:rPr>
              <a:t>thyrotoxicosis in Anti TG Positive :</a:t>
            </a:r>
            <a:endParaRPr lang="en-US" dirty="0">
              <a:latin typeface="MS Reference Sans Serif" panose="020B0604030504040204" pitchFamily="34" charset="0"/>
            </a:endParaRPr>
          </a:p>
          <a:p>
            <a:r>
              <a:rPr lang="en-US" dirty="0" smtClean="0">
                <a:latin typeface="MS Reference Sans Serif" panose="020B0604030504040204" pitchFamily="34" charset="0"/>
              </a:rPr>
              <a:t>	</a:t>
            </a:r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Elevated </a:t>
            </a:r>
            <a:r>
              <a:rPr lang="en-US" dirty="0">
                <a:latin typeface="MS Reference Sans Serif" panose="020B0604030504040204" pitchFamily="34" charset="0"/>
              </a:rPr>
              <a:t>levels of </a:t>
            </a:r>
            <a:r>
              <a:rPr lang="en-US" dirty="0" smtClean="0">
                <a:latin typeface="MS Reference Sans Serif" panose="020B0604030504040204" pitchFamily="34" charset="0"/>
              </a:rPr>
              <a:t>T4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A </a:t>
            </a:r>
            <a:r>
              <a:rPr lang="en-US" dirty="0">
                <a:latin typeface="MS Reference Sans Serif" panose="020B0604030504040204" pitchFamily="34" charset="0"/>
              </a:rPr>
              <a:t>high T4/T3 ratio (with </a:t>
            </a:r>
            <a:r>
              <a:rPr lang="en-US" dirty="0" smtClean="0">
                <a:latin typeface="MS Reference Sans Serif" panose="020B0604030504040204" pitchFamily="34" charset="0"/>
              </a:rPr>
              <a:t>exogenous levothyroxine)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A </a:t>
            </a:r>
            <a:r>
              <a:rPr lang="en-US" dirty="0">
                <a:latin typeface="MS Reference Sans Serif" panose="020B0604030504040204" pitchFamily="34" charset="0"/>
              </a:rPr>
              <a:t>small </a:t>
            </a:r>
            <a:r>
              <a:rPr lang="en-US" dirty="0" smtClean="0">
                <a:latin typeface="MS Reference Sans Serif" panose="020B0604030504040204" pitchFamily="34" charset="0"/>
              </a:rPr>
              <a:t>thyroid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A </a:t>
            </a:r>
            <a:r>
              <a:rPr lang="en-US" dirty="0">
                <a:latin typeface="MS Reference Sans Serif" panose="020B0604030504040204" pitchFamily="34" charset="0"/>
              </a:rPr>
              <a:t>low thyroidal </a:t>
            </a:r>
            <a:r>
              <a:rPr lang="en-US" dirty="0" smtClean="0">
                <a:latin typeface="MS Reference Sans Serif" panose="020B0604030504040204" pitchFamily="34" charset="0"/>
              </a:rPr>
              <a:t>RAIU</a:t>
            </a:r>
          </a:p>
          <a:p>
            <a:endParaRPr lang="en-US" dirty="0">
              <a:latin typeface="MS Reference Sans Serif" panose="020B0604030504040204" pitchFamily="34" charset="0"/>
            </a:endParaRP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Thyroid </a:t>
            </a:r>
            <a:r>
              <a:rPr lang="en-US" dirty="0">
                <a:solidFill>
                  <a:srgbClr val="33CC33"/>
                </a:solidFill>
                <a:latin typeface="MS Reference Sans Serif" panose="020B0604030504040204" pitchFamily="34" charset="0"/>
              </a:rPr>
              <a:t>ultrasound</a:t>
            </a:r>
            <a:r>
              <a:rPr lang="en-US" dirty="0">
                <a:latin typeface="MS Reference Sans Serif" panose="020B0604030504040204" pitchFamily="34" charset="0"/>
              </a:rPr>
              <a:t> may be </a:t>
            </a:r>
            <a:r>
              <a:rPr lang="en-US" dirty="0" smtClean="0">
                <a:latin typeface="MS Reference Sans Serif" panose="020B0604030504040204" pitchFamily="34" charset="0"/>
              </a:rPr>
              <a:t>helpful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	</a:t>
            </a:r>
            <a:r>
              <a:rPr lang="en-US" dirty="0">
                <a:latin typeface="MS Reference Sans Serif" panose="020B0604030504040204" pitchFamily="34" charset="0"/>
              </a:rPr>
              <a:t> painless </a:t>
            </a:r>
            <a:r>
              <a:rPr lang="en-US" dirty="0" smtClean="0">
                <a:latin typeface="MS Reference Sans Serif" panose="020B0604030504040204" pitchFamily="34" charset="0"/>
              </a:rPr>
              <a:t>thyroiditis: The </a:t>
            </a:r>
            <a:r>
              <a:rPr lang="en-US" dirty="0">
                <a:latin typeface="MS Reference Sans Serif" panose="020B0604030504040204" pitchFamily="34" charset="0"/>
              </a:rPr>
              <a:t>thyroid has </a:t>
            </a:r>
            <a:r>
              <a:rPr lang="en-US" dirty="0" smtClean="0">
                <a:latin typeface="MS Reference Sans Serif" panose="020B0604030504040204" pitchFamily="34" charset="0"/>
              </a:rPr>
              <a:t>a heterogeneous echo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			        Normal </a:t>
            </a:r>
            <a:r>
              <a:rPr lang="en-US" dirty="0">
                <a:latin typeface="MS Reference Sans Serif" panose="020B0604030504040204" pitchFamily="34" charset="0"/>
              </a:rPr>
              <a:t>sized or </a:t>
            </a:r>
            <a:r>
              <a:rPr lang="en-US" dirty="0" smtClean="0">
                <a:latin typeface="MS Reference Sans Serif" panose="020B0604030504040204" pitchFamily="34" charset="0"/>
              </a:rPr>
              <a:t>slightly enlarged</a:t>
            </a:r>
          </a:p>
          <a:p>
            <a:r>
              <a:rPr lang="en-US" dirty="0" smtClean="0">
                <a:latin typeface="MS Reference Sans Serif" panose="020B0604030504040204" pitchFamily="34" charset="0"/>
              </a:rPr>
              <a:t>			Ingesting </a:t>
            </a:r>
            <a:r>
              <a:rPr lang="en-US" dirty="0">
                <a:latin typeface="MS Reference Sans Serif" panose="020B0604030504040204" pitchFamily="34" charset="0"/>
              </a:rPr>
              <a:t>thyroid </a:t>
            </a:r>
            <a:r>
              <a:rPr lang="en-US" dirty="0" smtClean="0">
                <a:latin typeface="MS Reference Sans Serif" panose="020B0604030504040204" pitchFamily="34" charset="0"/>
              </a:rPr>
              <a:t>hormone : Small </a:t>
            </a:r>
            <a:r>
              <a:rPr lang="en-US" dirty="0">
                <a:latin typeface="MS Reference Sans Serif" panose="020B0604030504040204" pitchFamily="34" charset="0"/>
              </a:rPr>
              <a:t>with a </a:t>
            </a:r>
            <a:r>
              <a:rPr lang="en-US" dirty="0" smtClean="0">
                <a:latin typeface="MS Reference Sans Serif" panose="020B0604030504040204" pitchFamily="34" charset="0"/>
              </a:rPr>
              <a:t>normal echo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</a:t>
            </a:r>
          </a:p>
          <a:p>
            <a:r>
              <a:rPr lang="en-US" dirty="0">
                <a:latin typeface="MS Reference Sans Serif" panose="020B0604030504040204" pitchFamily="34" charset="0"/>
              </a:rPr>
              <a:t>	</a:t>
            </a:r>
            <a:r>
              <a:rPr lang="en-US" dirty="0" smtClean="0">
                <a:latin typeface="MS Reference Sans Serif" panose="020B0604030504040204" pitchFamily="34" charset="0"/>
              </a:rPr>
              <a:t>		</a:t>
            </a:r>
            <a:r>
              <a:rPr lang="en-US" dirty="0" smtClean="0">
                <a:solidFill>
                  <a:srgbClr val="33CC33"/>
                </a:solidFill>
                <a:latin typeface="MS Reference Sans Serif" panose="020B0604030504040204" pitchFamily="34" charset="0"/>
              </a:rPr>
              <a:t>Fecal </a:t>
            </a:r>
            <a:r>
              <a:rPr lang="en-US" dirty="0">
                <a:solidFill>
                  <a:srgbClr val="33CC33"/>
                </a:solidFill>
                <a:latin typeface="MS Reference Sans Serif" panose="020B0604030504040204" pitchFamily="34" charset="0"/>
              </a:rPr>
              <a:t>levothyroxine</a:t>
            </a:r>
          </a:p>
          <a:p>
            <a:endParaRPr lang="en-US" dirty="0" smtClean="0">
              <a:latin typeface="MS Reference Sans Serif" panose="020B0604030504040204" pitchFamily="34" charset="0"/>
            </a:endParaRPr>
          </a:p>
          <a:p>
            <a:r>
              <a:rPr lang="en-US" dirty="0" smtClean="0">
                <a:latin typeface="MS Reference Sans Serif" panose="020B0604030504040204" pitchFamily="34" charset="0"/>
              </a:rPr>
              <a:t>A </a:t>
            </a:r>
            <a:r>
              <a:rPr lang="en-US" dirty="0">
                <a:latin typeface="MS Reference Sans Serif" panose="020B0604030504040204" pitchFamily="34" charset="0"/>
              </a:rPr>
              <a:t>disproportionately elevated T3 level suggests that </a:t>
            </a:r>
            <a:r>
              <a:rPr lang="en-US" dirty="0" smtClean="0">
                <a:latin typeface="MS Reference Sans Serif" panose="020B0604030504040204" pitchFamily="34" charset="0"/>
              </a:rPr>
              <a:t>the patient </a:t>
            </a:r>
            <a:r>
              <a:rPr lang="en-US" dirty="0">
                <a:latin typeface="MS Reference Sans Serif" panose="020B0604030504040204" pitchFamily="34" charset="0"/>
              </a:rPr>
              <a:t>may be ingesting </a:t>
            </a:r>
            <a:r>
              <a:rPr lang="en-US" dirty="0" smtClean="0">
                <a:latin typeface="MS Reference Sans Serif" panose="020B0604030504040204" pitchFamily="34" charset="0"/>
              </a:rPr>
              <a:t>Liothyronine </a:t>
            </a:r>
            <a:r>
              <a:rPr lang="en-US" dirty="0">
                <a:latin typeface="MS Reference Sans Serif" panose="020B0604030504040204" pitchFamily="34" charset="0"/>
              </a:rPr>
              <a:t>or a combination </a:t>
            </a:r>
            <a:r>
              <a:rPr lang="en-US" dirty="0" smtClean="0">
                <a:latin typeface="MS Reference Sans Serif" panose="020B0604030504040204" pitchFamily="34" charset="0"/>
              </a:rPr>
              <a:t>T4/T3 preparation</a:t>
            </a:r>
            <a:r>
              <a:rPr lang="en-US" dirty="0">
                <a:latin typeface="MS Reference Sans Serif" panose="020B060403050404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457" y="385224"/>
            <a:ext cx="2966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Thyrotoxicosis factitia</a:t>
            </a:r>
          </a:p>
        </p:txBody>
      </p:sp>
    </p:spTree>
    <p:extLst>
      <p:ext uri="{BB962C8B-B14F-4D97-AF65-F5344CB8AC3E}">
        <p14:creationId xmlns:p14="http://schemas.microsoft.com/office/powerpoint/2010/main" val="1374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941" y="179162"/>
            <a:ext cx="11622847" cy="6530731"/>
            <a:chOff x="218941" y="179162"/>
            <a:chExt cx="11622847" cy="6530731"/>
          </a:xfrm>
        </p:grpSpPr>
        <p:grpSp>
          <p:nvGrpSpPr>
            <p:cNvPr id="5" name="Group 4"/>
            <p:cNvGrpSpPr/>
            <p:nvPr/>
          </p:nvGrpSpPr>
          <p:grpSpPr>
            <a:xfrm>
              <a:off x="218941" y="179162"/>
              <a:ext cx="11622847" cy="6530731"/>
              <a:chOff x="218941" y="192041"/>
              <a:chExt cx="11622847" cy="653073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941" y="192041"/>
                <a:ext cx="11622847" cy="52387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t="50090" b="-1"/>
              <a:stretch/>
            </p:blipFill>
            <p:spPr>
              <a:xfrm>
                <a:off x="218941" y="703439"/>
                <a:ext cx="11622847" cy="22343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41" y="926874"/>
                <a:ext cx="11622847" cy="5795898"/>
              </a:xfrm>
              <a:prstGeom prst="rect">
                <a:avLst/>
              </a:prstGeom>
            </p:spPr>
          </p:pic>
        </p:grpSp>
        <p:sp>
          <p:nvSpPr>
            <p:cNvPr id="6" name="Rounded Rectangle 5"/>
            <p:cNvSpPr/>
            <p:nvPr/>
          </p:nvSpPr>
          <p:spPr>
            <a:xfrm>
              <a:off x="272939" y="913996"/>
              <a:ext cx="1581618" cy="300440"/>
            </a:xfrm>
            <a:prstGeom prst="roundRect">
              <a:avLst/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2939" y="3515932"/>
              <a:ext cx="1040706" cy="235274"/>
            </a:xfrm>
            <a:prstGeom prst="roundRect">
              <a:avLst/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7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72189"/>
            <a:ext cx="6684134" cy="65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16384</TotalTime>
  <Words>1657</Words>
  <Application>Microsoft Office PowerPoint</Application>
  <PresentationFormat>Widescreen</PresentationFormat>
  <Paragraphs>194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MS Reference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</dc:creator>
  <cp:lastModifiedBy>maid</cp:lastModifiedBy>
  <cp:revision>900</cp:revision>
  <dcterms:created xsi:type="dcterms:W3CDTF">2018-01-27T16:35:59Z</dcterms:created>
  <dcterms:modified xsi:type="dcterms:W3CDTF">2018-08-27T02:17:55Z</dcterms:modified>
</cp:coreProperties>
</file>