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5" r:id="rId1"/>
  </p:sldMasterIdLst>
  <p:notesMasterIdLst>
    <p:notesMasterId r:id="rId328"/>
  </p:notesMasterIdLst>
  <p:sldIdLst>
    <p:sldId id="256" r:id="rId2"/>
    <p:sldId id="450" r:id="rId3"/>
    <p:sldId id="442" r:id="rId4"/>
    <p:sldId id="573" r:id="rId5"/>
    <p:sldId id="445" r:id="rId6"/>
    <p:sldId id="446" r:id="rId7"/>
    <p:sldId id="447" r:id="rId8"/>
    <p:sldId id="258" r:id="rId9"/>
    <p:sldId id="349" r:id="rId10"/>
    <p:sldId id="257" r:id="rId11"/>
    <p:sldId id="751" r:id="rId12"/>
    <p:sldId id="546" r:id="rId13"/>
    <p:sldId id="547" r:id="rId14"/>
    <p:sldId id="259" r:id="rId15"/>
    <p:sldId id="260" r:id="rId16"/>
    <p:sldId id="261" r:id="rId17"/>
    <p:sldId id="264" r:id="rId18"/>
    <p:sldId id="262" r:id="rId19"/>
    <p:sldId id="452" r:id="rId20"/>
    <p:sldId id="454" r:id="rId21"/>
    <p:sldId id="455" r:id="rId22"/>
    <p:sldId id="453" r:id="rId23"/>
    <p:sldId id="456" r:id="rId24"/>
    <p:sldId id="457" r:id="rId25"/>
    <p:sldId id="458" r:id="rId26"/>
    <p:sldId id="459" r:id="rId27"/>
    <p:sldId id="752" r:id="rId28"/>
    <p:sldId id="460" r:id="rId29"/>
    <p:sldId id="461" r:id="rId30"/>
    <p:sldId id="462" r:id="rId31"/>
    <p:sldId id="737" r:id="rId32"/>
    <p:sldId id="738" r:id="rId33"/>
    <p:sldId id="739" r:id="rId34"/>
    <p:sldId id="463" r:id="rId35"/>
    <p:sldId id="464" r:id="rId36"/>
    <p:sldId id="753" r:id="rId37"/>
    <p:sldId id="465" r:id="rId38"/>
    <p:sldId id="760" r:id="rId39"/>
    <p:sldId id="449" r:id="rId40"/>
    <p:sldId id="451" r:id="rId41"/>
    <p:sldId id="467" r:id="rId42"/>
    <p:sldId id="720" r:id="rId43"/>
    <p:sldId id="353" r:id="rId44"/>
    <p:sldId id="721" r:id="rId45"/>
    <p:sldId id="729" r:id="rId46"/>
    <p:sldId id="727" r:id="rId47"/>
    <p:sldId id="730" r:id="rId48"/>
    <p:sldId id="731" r:id="rId49"/>
    <p:sldId id="728" r:id="rId50"/>
    <p:sldId id="468" r:id="rId51"/>
    <p:sldId id="722" r:id="rId52"/>
    <p:sldId id="723" r:id="rId53"/>
    <p:sldId id="724" r:id="rId54"/>
    <p:sldId id="673" r:id="rId55"/>
    <p:sldId id="732" r:id="rId56"/>
    <p:sldId id="733" r:id="rId57"/>
    <p:sldId id="736" r:id="rId58"/>
    <p:sldId id="735" r:id="rId59"/>
    <p:sldId id="761" r:id="rId60"/>
    <p:sldId id="762" r:id="rId61"/>
    <p:sldId id="763" r:id="rId62"/>
    <p:sldId id="350" r:id="rId63"/>
    <p:sldId id="515" r:id="rId64"/>
    <p:sldId id="416" r:id="rId65"/>
    <p:sldId id="398" r:id="rId66"/>
    <p:sldId id="757" r:id="rId67"/>
    <p:sldId id="607" r:id="rId68"/>
    <p:sldId id="609" r:id="rId69"/>
    <p:sldId id="610" r:id="rId70"/>
    <p:sldId id="611" r:id="rId71"/>
    <p:sldId id="612" r:id="rId72"/>
    <p:sldId id="608" r:id="rId73"/>
    <p:sldId id="621" r:id="rId74"/>
    <p:sldId id="614" r:id="rId75"/>
    <p:sldId id="620" r:id="rId76"/>
    <p:sldId id="615" r:id="rId77"/>
    <p:sldId id="619" r:id="rId78"/>
    <p:sldId id="613" r:id="rId79"/>
    <p:sldId id="616" r:id="rId80"/>
    <p:sldId id="623" r:id="rId81"/>
    <p:sldId id="617" r:id="rId82"/>
    <p:sldId id="624" r:id="rId83"/>
    <p:sldId id="625" r:id="rId84"/>
    <p:sldId id="514" r:id="rId85"/>
    <p:sldId id="399" r:id="rId86"/>
    <p:sldId id="754" r:id="rId87"/>
    <p:sldId id="403" r:id="rId88"/>
    <p:sldId id="404" r:id="rId89"/>
    <p:sldId id="405" r:id="rId90"/>
    <p:sldId id="406" r:id="rId91"/>
    <p:sldId id="409" r:id="rId92"/>
    <p:sldId id="408" r:id="rId93"/>
    <p:sldId id="407" r:id="rId94"/>
    <p:sldId id="755" r:id="rId95"/>
    <p:sldId id="410" r:id="rId96"/>
    <p:sldId id="756" r:id="rId97"/>
    <p:sldId id="412" r:id="rId98"/>
    <p:sldId id="411" r:id="rId99"/>
    <p:sldId id="413" r:id="rId100"/>
    <p:sldId id="414" r:id="rId101"/>
    <p:sldId id="401" r:id="rId102"/>
    <p:sldId id="750" r:id="rId103"/>
    <p:sldId id="749" r:id="rId104"/>
    <p:sldId id="516" r:id="rId105"/>
    <p:sldId id="517" r:id="rId106"/>
    <p:sldId id="518" r:id="rId107"/>
    <p:sldId id="591" r:id="rId108"/>
    <p:sldId id="520" r:id="rId109"/>
    <p:sldId id="521" r:id="rId110"/>
    <p:sldId id="523" r:id="rId111"/>
    <p:sldId id="526" r:id="rId112"/>
    <p:sldId id="527" r:id="rId113"/>
    <p:sldId id="525" r:id="rId114"/>
    <p:sldId id="528" r:id="rId115"/>
    <p:sldId id="529" r:id="rId116"/>
    <p:sldId id="586" r:id="rId117"/>
    <p:sldId id="592" r:id="rId118"/>
    <p:sldId id="594" r:id="rId119"/>
    <p:sldId id="600" r:id="rId120"/>
    <p:sldId id="595" r:id="rId121"/>
    <p:sldId id="596" r:id="rId122"/>
    <p:sldId id="602" r:id="rId123"/>
    <p:sldId id="597" r:id="rId124"/>
    <p:sldId id="598" r:id="rId125"/>
    <p:sldId id="605" r:id="rId126"/>
    <p:sldId id="606" r:id="rId127"/>
    <p:sldId id="593" r:id="rId128"/>
    <p:sldId id="590" r:id="rId129"/>
    <p:sldId id="599" r:id="rId130"/>
    <p:sldId id="589" r:id="rId131"/>
    <p:sldId id="530" r:id="rId132"/>
    <p:sldId id="532" r:id="rId133"/>
    <p:sldId id="534" r:id="rId134"/>
    <p:sldId id="535" r:id="rId135"/>
    <p:sldId id="536" r:id="rId136"/>
    <p:sldId id="537" r:id="rId137"/>
    <p:sldId id="538" r:id="rId138"/>
    <p:sldId id="539" r:id="rId139"/>
    <p:sldId id="540" r:id="rId140"/>
    <p:sldId id="541" r:id="rId141"/>
    <p:sldId id="542" r:id="rId142"/>
    <p:sldId id="543" r:id="rId143"/>
    <p:sldId id="758" r:id="rId144"/>
    <p:sldId id="492" r:id="rId145"/>
    <p:sldId id="544" r:id="rId146"/>
    <p:sldId id="574" r:id="rId147"/>
    <p:sldId id="577" r:id="rId148"/>
    <p:sldId id="581" r:id="rId149"/>
    <p:sldId id="582" r:id="rId150"/>
    <p:sldId id="584" r:id="rId151"/>
    <p:sldId id="583" r:id="rId152"/>
    <p:sldId id="578" r:id="rId153"/>
    <p:sldId id="585" r:id="rId154"/>
    <p:sldId id="545" r:id="rId155"/>
    <p:sldId id="575" r:id="rId156"/>
    <p:sldId id="360" r:id="rId157"/>
    <p:sldId id="361" r:id="rId158"/>
    <p:sldId id="548" r:id="rId159"/>
    <p:sldId id="684" r:id="rId160"/>
    <p:sldId id="685" r:id="rId161"/>
    <p:sldId id="686" r:id="rId162"/>
    <p:sldId id="693" r:id="rId163"/>
    <p:sldId id="697" r:id="rId164"/>
    <p:sldId id="694" r:id="rId165"/>
    <p:sldId id="699" r:id="rId166"/>
    <p:sldId id="687" r:id="rId167"/>
    <p:sldId id="696" r:id="rId168"/>
    <p:sldId id="695" r:id="rId169"/>
    <p:sldId id="698" r:id="rId170"/>
    <p:sldId id="701" r:id="rId171"/>
    <p:sldId id="704" r:id="rId172"/>
    <p:sldId id="702" r:id="rId173"/>
    <p:sldId id="703" r:id="rId174"/>
    <p:sldId id="713" r:id="rId175"/>
    <p:sldId id="705" r:id="rId176"/>
    <p:sldId id="714" r:id="rId177"/>
    <p:sldId id="711" r:id="rId178"/>
    <p:sldId id="715" r:id="rId179"/>
    <p:sldId id="712" r:id="rId180"/>
    <p:sldId id="716" r:id="rId181"/>
    <p:sldId id="692" r:id="rId182"/>
    <p:sldId id="719" r:id="rId183"/>
    <p:sldId id="764" r:id="rId184"/>
    <p:sldId id="765" r:id="rId185"/>
    <p:sldId id="740" r:id="rId186"/>
    <p:sldId id="767" r:id="rId187"/>
    <p:sldId id="741" r:id="rId188"/>
    <p:sldId id="742" r:id="rId189"/>
    <p:sldId id="743" r:id="rId190"/>
    <p:sldId id="768" r:id="rId191"/>
    <p:sldId id="744" r:id="rId192"/>
    <p:sldId id="769" r:id="rId193"/>
    <p:sldId id="745" r:id="rId194"/>
    <p:sldId id="772" r:id="rId195"/>
    <p:sldId id="770" r:id="rId196"/>
    <p:sldId id="747" r:id="rId197"/>
    <p:sldId id="746" r:id="rId198"/>
    <p:sldId id="362" r:id="rId199"/>
    <p:sldId id="766" r:id="rId200"/>
    <p:sldId id="363" r:id="rId201"/>
    <p:sldId id="775" r:id="rId202"/>
    <p:sldId id="776" r:id="rId203"/>
    <p:sldId id="777" r:id="rId204"/>
    <p:sldId id="310" r:id="rId205"/>
    <p:sldId id="324" r:id="rId206"/>
    <p:sldId id="268" r:id="rId207"/>
    <p:sldId id="481" r:id="rId208"/>
    <p:sldId id="325" r:id="rId209"/>
    <p:sldId id="327" r:id="rId210"/>
    <p:sldId id="326" r:id="rId211"/>
    <p:sldId id="331" r:id="rId212"/>
    <p:sldId id="332" r:id="rId213"/>
    <p:sldId id="498" r:id="rId214"/>
    <p:sldId id="336" r:id="rId215"/>
    <p:sldId id="499" r:id="rId216"/>
    <p:sldId id="343" r:id="rId217"/>
    <p:sldId id="344" r:id="rId218"/>
    <p:sldId id="560" r:id="rId219"/>
    <p:sldId id="311" r:id="rId220"/>
    <p:sldId id="568" r:id="rId221"/>
    <p:sldId id="564" r:id="rId222"/>
    <p:sldId id="316" r:id="rId223"/>
    <p:sldId id="317" r:id="rId224"/>
    <p:sldId id="500" r:id="rId225"/>
    <p:sldId id="782" r:id="rId226"/>
    <p:sldId id="501" r:id="rId227"/>
    <p:sldId id="502" r:id="rId228"/>
    <p:sldId id="503" r:id="rId229"/>
    <p:sldId id="558" r:id="rId230"/>
    <p:sldId id="561" r:id="rId231"/>
    <p:sldId id="783" r:id="rId232"/>
    <p:sldId id="559" r:id="rId233"/>
    <p:sldId id="781" r:id="rId234"/>
    <p:sldId id="551" r:id="rId235"/>
    <p:sldId id="269" r:id="rId236"/>
    <p:sldId id="270" r:id="rId237"/>
    <p:sldId id="312" r:id="rId238"/>
    <p:sldId id="318" r:id="rId239"/>
    <p:sldId id="320" r:id="rId240"/>
    <p:sldId id="313" r:id="rId241"/>
    <p:sldId id="314" r:id="rId242"/>
    <p:sldId id="315" r:id="rId243"/>
    <p:sldId id="319" r:id="rId244"/>
    <p:sldId id="778" r:id="rId245"/>
    <p:sldId id="567" r:id="rId246"/>
    <p:sldId id="780" r:id="rId247"/>
    <p:sldId id="779" r:id="rId248"/>
    <p:sldId id="272" r:id="rId249"/>
    <p:sldId id="364" r:id="rId250"/>
    <p:sldId id="365" r:id="rId251"/>
    <p:sldId id="569" r:id="rId252"/>
    <p:sldId id="786" r:id="rId253"/>
    <p:sldId id="784" r:id="rId254"/>
    <p:sldId id="785" r:id="rId255"/>
    <p:sldId id="366" r:id="rId256"/>
    <p:sldId id="367" r:id="rId257"/>
    <p:sldId id="570" r:id="rId258"/>
    <p:sldId id="787" r:id="rId259"/>
    <p:sldId id="788" r:id="rId260"/>
    <p:sldId id="789" r:id="rId261"/>
    <p:sldId id="790" r:id="rId262"/>
    <p:sldId id="791" r:id="rId263"/>
    <p:sldId id="572" r:id="rId264"/>
    <p:sldId id="793" r:id="rId265"/>
    <p:sldId id="792" r:id="rId266"/>
    <p:sldId id="795" r:id="rId267"/>
    <p:sldId id="794" r:id="rId268"/>
    <p:sldId id="368" r:id="rId269"/>
    <p:sldId id="371" r:id="rId270"/>
    <p:sldId id="421" r:id="rId271"/>
    <p:sldId id="422" r:id="rId272"/>
    <p:sldId id="423" r:id="rId273"/>
    <p:sldId id="429" r:id="rId274"/>
    <p:sldId id="431" r:id="rId275"/>
    <p:sldId id="432" r:id="rId276"/>
    <p:sldId id="430" r:id="rId277"/>
    <p:sldId id="437" r:id="rId278"/>
    <p:sldId id="435" r:id="rId279"/>
    <p:sldId id="436" r:id="rId280"/>
    <p:sldId id="438" r:id="rId281"/>
    <p:sldId id="439" r:id="rId282"/>
    <p:sldId id="372" r:id="rId283"/>
    <p:sldId id="373" r:id="rId284"/>
    <p:sldId id="796" r:id="rId285"/>
    <p:sldId id="807" r:id="rId286"/>
    <p:sldId id="797" r:id="rId287"/>
    <p:sldId id="800" r:id="rId288"/>
    <p:sldId id="802" r:id="rId289"/>
    <p:sldId id="803" r:id="rId290"/>
    <p:sldId id="799" r:id="rId291"/>
    <p:sldId id="804" r:id="rId292"/>
    <p:sldId id="808" r:id="rId293"/>
    <p:sldId id="805" r:id="rId294"/>
    <p:sldId id="810" r:id="rId295"/>
    <p:sldId id="809" r:id="rId296"/>
    <p:sldId id="798" r:id="rId297"/>
    <p:sldId id="812" r:id="rId298"/>
    <p:sldId id="811" r:id="rId299"/>
    <p:sldId id="813" r:id="rId300"/>
    <p:sldId id="801" r:id="rId301"/>
    <p:sldId id="370" r:id="rId302"/>
    <p:sldId id="359" r:id="rId303"/>
    <p:sldId id="388" r:id="rId304"/>
    <p:sldId id="389" r:id="rId305"/>
    <p:sldId id="391" r:id="rId306"/>
    <p:sldId id="392" r:id="rId307"/>
    <p:sldId id="396" r:id="rId308"/>
    <p:sldId id="393" r:id="rId309"/>
    <p:sldId id="390" r:id="rId310"/>
    <p:sldId id="394" r:id="rId311"/>
    <p:sldId id="395" r:id="rId312"/>
    <p:sldId id="397" r:id="rId313"/>
    <p:sldId id="374" r:id="rId314"/>
    <p:sldId id="375" r:id="rId315"/>
    <p:sldId id="376" r:id="rId316"/>
    <p:sldId id="377" r:id="rId317"/>
    <p:sldId id="380" r:id="rId318"/>
    <p:sldId id="379" r:id="rId319"/>
    <p:sldId id="381" r:id="rId320"/>
    <p:sldId id="383" r:id="rId321"/>
    <p:sldId id="384" r:id="rId322"/>
    <p:sldId id="386" r:id="rId323"/>
    <p:sldId id="385" r:id="rId324"/>
    <p:sldId id="378" r:id="rId325"/>
    <p:sldId id="387" r:id="rId326"/>
    <p:sldId id="748" r:id="rId3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Amin Asbafkan" initials="AA" lastIdx="3" clrIdx="1">
    <p:extLst>
      <p:ext uri="{19B8F6BF-5375-455C-9EA6-DF929625EA0E}">
        <p15:presenceInfo xmlns:p15="http://schemas.microsoft.com/office/powerpoint/2012/main" userId="5da90219622a7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00"/>
    <a:srgbClr val="FF3399"/>
    <a:srgbClr val="FFFF99"/>
    <a:srgbClr val="0033CC"/>
    <a:srgbClr val="FFFFCC"/>
    <a:srgbClr val="5204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1" autoAdjust="0"/>
    <p:restoredTop sz="94660"/>
  </p:normalViewPr>
  <p:slideViewPr>
    <p:cSldViewPr snapToGrid="0">
      <p:cViewPr varScale="1">
        <p:scale>
          <a:sx n="92" d="100"/>
          <a:sy n="92" d="100"/>
        </p:scale>
        <p:origin x="210" y="90"/>
      </p:cViewPr>
      <p:guideLst/>
    </p:cSldViewPr>
  </p:slideViewPr>
  <p:notesTextViewPr>
    <p:cViewPr>
      <p:scale>
        <a:sx n="1" d="1"/>
        <a:sy n="1" d="1"/>
      </p:scale>
      <p:origin x="0" y="0"/>
    </p:cViewPr>
  </p:notesTextViewPr>
  <p:sorterViewPr>
    <p:cViewPr>
      <p:scale>
        <a:sx n="100" d="100"/>
        <a:sy n="100" d="100"/>
      </p:scale>
      <p:origin x="0" y="-8483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commentAuthors" Target="commentAuthor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presProps" Target="pres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1-18T23:44:50.675" idx="1">
    <p:pos x="10" y="10"/>
    <p:text/>
    <p:extLst>
      <p:ext uri="{C676402C-5697-4E1C-873F-D02D1690AC5C}">
        <p15:threadingInfo xmlns:p15="http://schemas.microsoft.com/office/powerpoint/2012/main" timeZoneBias="-21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1-22T21:05:01.688" idx="2">
    <p:pos x="10" y="10"/>
    <p:text/>
    <p:extLst>
      <p:ext uri="{C676402C-5697-4E1C-873F-D02D1690AC5C}">
        <p15:threadingInfo xmlns:p15="http://schemas.microsoft.com/office/powerpoint/2012/main" timeZoneBias="-21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10A0E-91E0-4F58-B09B-9219F32793C7}" type="datetimeFigureOut">
              <a:rPr lang="en-US" smtClean="0"/>
              <a:t>1/31/2022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375D-14A9-408B-998C-D0ABC29BDCFD}" type="slidenum">
              <a:rPr lang="en-US" smtClean="0"/>
              <a:t>‹#›</a:t>
            </a:fld>
            <a:endParaRPr lang="en-US"/>
          </a:p>
        </p:txBody>
      </p:sp>
    </p:spTree>
    <p:extLst>
      <p:ext uri="{BB962C8B-B14F-4D97-AF65-F5344CB8AC3E}">
        <p14:creationId xmlns:p14="http://schemas.microsoft.com/office/powerpoint/2010/main" val="144076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378333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988807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496E47D-089B-4BF3-B1C6-54809E8CF51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039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989C281-8108-4057-928C-564D4A74DE84}"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985908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989C281-8108-4057-928C-564D4A74DE84}"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496E47D-089B-4BF3-B1C6-54809E8CF51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3384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989C281-8108-4057-928C-564D4A74DE84}"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281365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48024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331225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187221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89C281-8108-4057-928C-564D4A74DE84}"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247675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89C281-8108-4057-928C-564D4A74DE84}"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204482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9C281-8108-4057-928C-564D4A74DE84}" type="datetimeFigureOut">
              <a:rPr lang="en-US" smtClean="0"/>
              <a:t>1/31/2022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38516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89C281-8108-4057-928C-564D4A74DE84}" type="datetimeFigureOut">
              <a:rPr lang="en-US" smtClean="0"/>
              <a:t>1/31/2022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1991458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9C281-8108-4057-928C-564D4A74DE84}" type="datetimeFigureOut">
              <a:rPr lang="en-US" smtClean="0"/>
              <a:t>1/31/2022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150528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9C281-8108-4057-928C-564D4A74DE84}"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151854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9C281-8108-4057-928C-564D4A74DE84}"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496E47D-089B-4BF3-B1C6-54809E8CF510}" type="slidenum">
              <a:rPr lang="en-US" smtClean="0"/>
              <a:t>‹#›</a:t>
            </a:fld>
            <a:endParaRPr lang="en-US"/>
          </a:p>
        </p:txBody>
      </p:sp>
    </p:spTree>
    <p:extLst>
      <p:ext uri="{BB962C8B-B14F-4D97-AF65-F5344CB8AC3E}">
        <p14:creationId xmlns:p14="http://schemas.microsoft.com/office/powerpoint/2010/main" val="349676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989C281-8108-4057-928C-564D4A74DE84}" type="datetimeFigureOut">
              <a:rPr lang="en-US" smtClean="0"/>
              <a:t>1/31/2022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496E47D-089B-4BF3-B1C6-54809E8CF510}" type="slidenum">
              <a:rPr lang="en-US" smtClean="0"/>
              <a:t>‹#›</a:t>
            </a:fld>
            <a:endParaRPr lang="en-US"/>
          </a:p>
        </p:txBody>
      </p:sp>
    </p:spTree>
    <p:extLst>
      <p:ext uri="{BB962C8B-B14F-4D97-AF65-F5344CB8AC3E}">
        <p14:creationId xmlns:p14="http://schemas.microsoft.com/office/powerpoint/2010/main" val="150609420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22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24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31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106153" y="3146479"/>
            <a:ext cx="9720775" cy="1823166"/>
          </a:xfrm>
        </p:spPr>
        <p:txBody>
          <a:bodyPr>
            <a:normAutofit fontScale="90000"/>
          </a:bodyPr>
          <a:lstStyle/>
          <a:p>
            <a:pPr algn="ctr"/>
            <a:r>
              <a:rPr lang="en-US" dirty="0">
                <a:latin typeface="Pangolin" panose="00000500000000000000" pitchFamily="2" charset="0"/>
              </a:rPr>
              <a:t>A Pituitary Society update to acromegaly management guidelines</a:t>
            </a:r>
          </a:p>
        </p:txBody>
      </p:sp>
      <p:sp>
        <p:nvSpPr>
          <p:cNvPr id="3" name="Subtitle 2">
            <a:extLst>
              <a:ext uri="{FF2B5EF4-FFF2-40B4-BE49-F238E27FC236}">
                <a16:creationId xmlns:a16="http://schemas.microsoft.com/office/drawing/2014/main" xmlns="" id="{7F6AE9D7-E680-4CF9-820A-C77EF772C3D4}"/>
              </a:ext>
            </a:extLst>
          </p:cNvPr>
          <p:cNvSpPr>
            <a:spLocks noGrp="1"/>
          </p:cNvSpPr>
          <p:nvPr>
            <p:ph type="subTitle" idx="1"/>
          </p:nvPr>
        </p:nvSpPr>
        <p:spPr>
          <a:xfrm>
            <a:off x="2700996" y="6156545"/>
            <a:ext cx="9000563" cy="701455"/>
          </a:xfrm>
        </p:spPr>
        <p:txBody>
          <a:bodyPr>
            <a:normAutofit/>
          </a:bodyPr>
          <a:lstStyle/>
          <a:p>
            <a:pPr algn="ctr"/>
            <a:r>
              <a:rPr lang="en-US" sz="1200" dirty="0"/>
              <a:t>Maria Fleseriu1  · Beverly M. K. Biller2  · Pamela U. Freda3  · Monica R. Gadelha4  · Andrea Giustina5  · Laurence Katznelson6  · Mark E. Molitch7  · Susan L. Samson8  · Christian J. Strasburger9  · A. J. van der Lely10 · </a:t>
            </a:r>
            <a:r>
              <a:rPr lang="en-US" sz="1200" dirty="0" err="1"/>
              <a:t>Shlomo</a:t>
            </a:r>
            <a:r>
              <a:rPr lang="en-US" sz="1200" dirty="0"/>
              <a:t> Melmed11 Accepted: 28 September 2020</a:t>
            </a:r>
          </a:p>
        </p:txBody>
      </p:sp>
      <p:sp>
        <p:nvSpPr>
          <p:cNvPr id="4" name="TextBox 3">
            <a:extLst>
              <a:ext uri="{FF2B5EF4-FFF2-40B4-BE49-F238E27FC236}">
                <a16:creationId xmlns:a16="http://schemas.microsoft.com/office/drawing/2014/main" xmlns="" id="{D4C50FE3-17A3-4539-8D9D-04C84CF34649}"/>
              </a:ext>
            </a:extLst>
          </p:cNvPr>
          <p:cNvSpPr txBox="1"/>
          <p:nvPr/>
        </p:nvSpPr>
        <p:spPr>
          <a:xfrm>
            <a:off x="4712675" y="5099295"/>
            <a:ext cx="4740813" cy="584775"/>
          </a:xfrm>
          <a:prstGeom prst="rect">
            <a:avLst/>
          </a:prstGeom>
          <a:noFill/>
        </p:spPr>
        <p:txBody>
          <a:bodyPr wrap="square" rtlCol="0">
            <a:spAutoFit/>
          </a:bodyPr>
          <a:lstStyle/>
          <a:p>
            <a:pPr algn="ctr"/>
            <a:r>
              <a:rPr lang="en-US" sz="1600" b="1" i="1" dirty="0">
                <a:effectLst>
                  <a:outerShdw blurRad="38100" dist="38100" dir="2700000" algn="tl">
                    <a:srgbClr val="000000">
                      <a:alpha val="43137"/>
                    </a:srgbClr>
                  </a:outerShdw>
                </a:effectLst>
              </a:rPr>
              <a:t>Presented by: Dr. </a:t>
            </a:r>
            <a:r>
              <a:rPr lang="en-US" sz="1600" b="1" i="1" dirty="0" err="1">
                <a:effectLst>
                  <a:outerShdw blurRad="38100" dist="38100" dir="2700000" algn="tl">
                    <a:srgbClr val="000000">
                      <a:alpha val="43137"/>
                    </a:srgbClr>
                  </a:outerShdw>
                </a:effectLst>
              </a:rPr>
              <a:t>Elahe</a:t>
            </a:r>
            <a:r>
              <a:rPr lang="en-US" sz="1600" b="1" i="1" dirty="0">
                <a:effectLst>
                  <a:outerShdw blurRad="38100" dist="38100" dir="2700000" algn="tl">
                    <a:srgbClr val="000000">
                      <a:alpha val="43137"/>
                    </a:srgbClr>
                  </a:outerShdw>
                </a:effectLst>
              </a:rPr>
              <a:t> Sheklabadi</a:t>
            </a:r>
          </a:p>
          <a:p>
            <a:pPr algn="ctr"/>
            <a:r>
              <a:rPr lang="en-US" sz="1600" b="1" i="1" dirty="0">
                <a:effectLst>
                  <a:outerShdw blurRad="38100" dist="38100" dir="2700000" algn="tl">
                    <a:srgbClr val="000000">
                      <a:alpha val="43137"/>
                    </a:srgbClr>
                  </a:outerShdw>
                </a:effectLst>
              </a:rPr>
              <a:t>1400.10.20</a:t>
            </a:r>
          </a:p>
        </p:txBody>
      </p:sp>
      <p:pic>
        <p:nvPicPr>
          <p:cNvPr id="5" name="Picture 4">
            <a:extLst>
              <a:ext uri="{FF2B5EF4-FFF2-40B4-BE49-F238E27FC236}">
                <a16:creationId xmlns:a16="http://schemas.microsoft.com/office/drawing/2014/main" xmlns="" id="{A211ECE2-566C-4BF5-9855-6508C4B96687}"/>
              </a:ext>
            </a:extLst>
          </p:cNvPr>
          <p:cNvPicPr>
            <a:picLocks noChangeAspect="1"/>
          </p:cNvPicPr>
          <p:nvPr/>
        </p:nvPicPr>
        <p:blipFill>
          <a:blip r:embed="rId2"/>
          <a:stretch>
            <a:fillRect/>
          </a:stretch>
        </p:blipFill>
        <p:spPr>
          <a:xfrm>
            <a:off x="542045" y="149879"/>
            <a:ext cx="11401425" cy="2524125"/>
          </a:xfrm>
          <a:prstGeom prst="rect">
            <a:avLst/>
          </a:prstGeom>
        </p:spPr>
      </p:pic>
      <p:sp>
        <p:nvSpPr>
          <p:cNvPr id="7" name="TextBox 6">
            <a:extLst>
              <a:ext uri="{FF2B5EF4-FFF2-40B4-BE49-F238E27FC236}">
                <a16:creationId xmlns:a16="http://schemas.microsoft.com/office/drawing/2014/main" xmlns="" id="{21DC8167-1D20-4847-92BE-77115E593ACB}"/>
              </a:ext>
            </a:extLst>
          </p:cNvPr>
          <p:cNvSpPr txBox="1"/>
          <p:nvPr/>
        </p:nvSpPr>
        <p:spPr>
          <a:xfrm>
            <a:off x="8570259" y="2304672"/>
            <a:ext cx="3373211" cy="369332"/>
          </a:xfrm>
          <a:prstGeom prst="rect">
            <a:avLst/>
          </a:prstGeom>
          <a:noFill/>
        </p:spPr>
        <p:txBody>
          <a:bodyPr wrap="square">
            <a:spAutoFit/>
          </a:bodyPr>
          <a:lstStyle/>
          <a:p>
            <a:r>
              <a:rPr lang="en-US" sz="1800" b="0" i="0" dirty="0">
                <a:solidFill>
                  <a:srgbClr val="000000"/>
                </a:solidFill>
                <a:effectLst/>
                <a:latin typeface="MyriadPro-SemiCn"/>
              </a:rPr>
              <a:t>Pituitary 2021 Feb;24(1):1–13</a:t>
            </a:r>
            <a:endParaRPr lang="en-US" dirty="0"/>
          </a:p>
        </p:txBody>
      </p:sp>
    </p:spTree>
    <p:extLst>
      <p:ext uri="{BB962C8B-B14F-4D97-AF65-F5344CB8AC3E}">
        <p14:creationId xmlns:p14="http://schemas.microsoft.com/office/powerpoint/2010/main" val="1563768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80380"/>
            <a:ext cx="9241717" cy="1280890"/>
          </a:xfrm>
        </p:spPr>
        <p:txBody>
          <a:bodyPr/>
          <a:lstStyle/>
          <a:p>
            <a:r>
              <a:rPr lang="en-US" b="1" dirty="0"/>
              <a:t>Presentation, comorbidities, mortality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2468657"/>
            <a:ext cx="8915400" cy="2398765"/>
          </a:xfrm>
        </p:spPr>
        <p:txBody>
          <a:bodyPr>
            <a:normAutofit/>
          </a:bodyPr>
          <a:lstStyle/>
          <a:p>
            <a:pPr algn="just"/>
            <a:r>
              <a:rPr lang="en-US" sz="2400" dirty="0"/>
              <a:t>Although </a:t>
            </a:r>
            <a:r>
              <a:rPr lang="en-US" sz="2400" dirty="0">
                <a:solidFill>
                  <a:schemeClr val="accent1"/>
                </a:solidFill>
              </a:rPr>
              <a:t>men </a:t>
            </a:r>
            <a:r>
              <a:rPr lang="en-US" sz="2400" dirty="0"/>
              <a:t>present at a </a:t>
            </a:r>
            <a:r>
              <a:rPr lang="en-US" sz="2400" dirty="0">
                <a:solidFill>
                  <a:schemeClr val="accent1"/>
                </a:solidFill>
              </a:rPr>
              <a:t>younger age </a:t>
            </a:r>
            <a:r>
              <a:rPr lang="en-US" sz="2400" dirty="0"/>
              <a:t>than do women, </a:t>
            </a:r>
            <a:r>
              <a:rPr lang="en-US" sz="2400" dirty="0">
                <a:solidFill>
                  <a:schemeClr val="accent1"/>
                </a:solidFill>
              </a:rPr>
              <a:t>women</a:t>
            </a:r>
            <a:r>
              <a:rPr lang="en-US" sz="2400" dirty="0"/>
              <a:t> may show both increased incidence and </a:t>
            </a:r>
            <a:r>
              <a:rPr lang="en-US" sz="2400" dirty="0">
                <a:solidFill>
                  <a:schemeClr val="accent1"/>
                </a:solidFill>
              </a:rPr>
              <a:t>mortality risk</a:t>
            </a:r>
            <a:r>
              <a:rPr lang="en-US" sz="2400" dirty="0"/>
              <a:t>. (</a:t>
            </a:r>
            <a:r>
              <a:rPr lang="en-US" sz="2400" b="1" dirty="0">
                <a:effectLst>
                  <a:outerShdw blurRad="38100" dist="38100" dir="2700000" algn="tl">
                    <a:srgbClr val="000000">
                      <a:alpha val="43137"/>
                    </a:srgbClr>
                  </a:outerShdw>
                </a:effectLst>
              </a:rPr>
              <a:t>MQ, DR</a:t>
            </a:r>
            <a:r>
              <a:rPr lang="en-US" sz="2400" dirty="0"/>
              <a:t>)</a:t>
            </a:r>
          </a:p>
        </p:txBody>
      </p:sp>
    </p:spTree>
    <p:extLst>
      <p:ext uri="{BB962C8B-B14F-4D97-AF65-F5344CB8AC3E}">
        <p14:creationId xmlns:p14="http://schemas.microsoft.com/office/powerpoint/2010/main" val="2785565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840441" y="5678582"/>
            <a:ext cx="11367248" cy="1035984"/>
          </a:xfrm>
        </p:spPr>
        <p:txBody>
          <a:bodyPr>
            <a:normAutofit/>
          </a:bodyPr>
          <a:lstStyle/>
          <a:p>
            <a:pPr algn="just"/>
            <a:r>
              <a:rPr lang="en-US" sz="2400" dirty="0"/>
              <a:t>The degree of suppression of GH during OGTT highly depends on BMI.</a:t>
            </a:r>
          </a:p>
          <a:p>
            <a:pPr algn="just"/>
            <a:r>
              <a:rPr lang="en-US" sz="2400" dirty="0"/>
              <a:t>Mean BMI of all subjects with GH nadir ≥0.4µg/L was 21.3kg/m2. </a:t>
            </a:r>
          </a:p>
        </p:txBody>
      </p:sp>
      <p:pic>
        <p:nvPicPr>
          <p:cNvPr id="2" name="Picture 1">
            <a:extLst>
              <a:ext uri="{FF2B5EF4-FFF2-40B4-BE49-F238E27FC236}">
                <a16:creationId xmlns:a16="http://schemas.microsoft.com/office/drawing/2014/main" xmlns="" id="{4BDEAF8A-41AA-4996-B890-AC4D86247610}"/>
              </a:ext>
            </a:extLst>
          </p:cNvPr>
          <p:cNvPicPr>
            <a:picLocks noChangeAspect="1"/>
          </p:cNvPicPr>
          <p:nvPr/>
        </p:nvPicPr>
        <p:blipFill>
          <a:blip r:embed="rId2"/>
          <a:stretch>
            <a:fillRect/>
          </a:stretch>
        </p:blipFill>
        <p:spPr>
          <a:xfrm>
            <a:off x="2719668" y="322728"/>
            <a:ext cx="7200900" cy="5153025"/>
          </a:xfrm>
          <a:prstGeom prst="rect">
            <a:avLst/>
          </a:prstGeom>
        </p:spPr>
      </p:pic>
      <p:sp>
        <p:nvSpPr>
          <p:cNvPr id="5" name="TextBox 4">
            <a:extLst>
              <a:ext uri="{FF2B5EF4-FFF2-40B4-BE49-F238E27FC236}">
                <a16:creationId xmlns:a16="http://schemas.microsoft.com/office/drawing/2014/main" xmlns="" id="{FA820DE7-1594-4A4A-89F0-455B0AABF087}"/>
              </a:ext>
            </a:extLst>
          </p:cNvPr>
          <p:cNvSpPr txBox="1"/>
          <p:nvPr/>
        </p:nvSpPr>
        <p:spPr>
          <a:xfrm>
            <a:off x="8036858" y="384157"/>
            <a:ext cx="1883710" cy="369332"/>
          </a:xfrm>
          <a:prstGeom prst="rect">
            <a:avLst/>
          </a:prstGeom>
          <a:noFill/>
        </p:spPr>
        <p:txBody>
          <a:bodyPr wrap="square">
            <a:spAutoFit/>
          </a:bodyPr>
          <a:lstStyle/>
          <a:p>
            <a:r>
              <a:rPr lang="en-US" dirty="0"/>
              <a:t>BMI &lt;25 kg/m2</a:t>
            </a:r>
          </a:p>
        </p:txBody>
      </p:sp>
      <p:sp>
        <p:nvSpPr>
          <p:cNvPr id="6" name="Oval 5">
            <a:extLst>
              <a:ext uri="{FF2B5EF4-FFF2-40B4-BE49-F238E27FC236}">
                <a16:creationId xmlns:a16="http://schemas.microsoft.com/office/drawing/2014/main" xmlns="" id="{3E809499-752F-4D27-8586-35A1BCCFF2B1}"/>
              </a:ext>
            </a:extLst>
          </p:cNvPr>
          <p:cNvSpPr/>
          <p:nvPr/>
        </p:nvSpPr>
        <p:spPr>
          <a:xfrm>
            <a:off x="7800415" y="437945"/>
            <a:ext cx="251011" cy="261756"/>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2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694980"/>
            <a:ext cx="8915400" cy="4302407"/>
          </a:xfrm>
        </p:spPr>
        <p:txBody>
          <a:bodyPr>
            <a:normAutofit/>
          </a:bodyPr>
          <a:lstStyle/>
          <a:p>
            <a:pPr algn="just"/>
            <a:r>
              <a:rPr lang="en-US" sz="2400" dirty="0"/>
              <a:t>In BMI &lt; 25 vs ≥ 25 kg/m2:  the </a:t>
            </a:r>
            <a:r>
              <a:rPr lang="en-US" sz="2400" dirty="0">
                <a:solidFill>
                  <a:schemeClr val="accent1"/>
                </a:solidFill>
              </a:rPr>
              <a:t>leaner group had GH nadirs more than twice as high as the heavier.</a:t>
            </a:r>
          </a:p>
          <a:p>
            <a:pPr marL="0" indent="0" algn="just">
              <a:buNone/>
            </a:pPr>
            <a:endParaRPr lang="en-US" sz="2400" dirty="0"/>
          </a:p>
          <a:p>
            <a:pPr algn="just"/>
            <a:r>
              <a:rPr lang="en-US" sz="2400" dirty="0">
                <a:solidFill>
                  <a:schemeClr val="accent1"/>
                </a:solidFill>
              </a:rPr>
              <a:t>Pre-</a:t>
            </a:r>
            <a:r>
              <a:rPr lang="en-US" sz="2400" dirty="0"/>
              <a:t> but not postmenopausal women </a:t>
            </a:r>
            <a:r>
              <a:rPr lang="en-US" sz="2400" dirty="0">
                <a:solidFill>
                  <a:schemeClr val="accent1"/>
                </a:solidFill>
              </a:rPr>
              <a:t>had higher GH nadir </a:t>
            </a:r>
            <a:r>
              <a:rPr lang="en-US" sz="2400" dirty="0"/>
              <a:t>vs men.</a:t>
            </a:r>
          </a:p>
          <a:p>
            <a:pPr marL="0" indent="0" algn="just">
              <a:buNone/>
            </a:pPr>
            <a:r>
              <a:rPr lang="en-US" sz="2400" dirty="0"/>
              <a:t> </a:t>
            </a:r>
          </a:p>
          <a:p>
            <a:pPr algn="just"/>
            <a:r>
              <a:rPr lang="en-US" sz="2400" dirty="0">
                <a:solidFill>
                  <a:schemeClr val="accent1"/>
                </a:solidFill>
              </a:rPr>
              <a:t>Mean GH nadir in OC-using females exceeded by more than threefold</a:t>
            </a:r>
            <a:r>
              <a:rPr lang="en-US" sz="2400" dirty="0"/>
              <a:t> the GH nadir mean of premenopausal women not using OC.</a:t>
            </a:r>
          </a:p>
          <a:p>
            <a:pPr algn="just"/>
            <a:endParaRPr lang="en-US" sz="2400" dirty="0"/>
          </a:p>
        </p:txBody>
      </p:sp>
    </p:spTree>
    <p:extLst>
      <p:ext uri="{BB962C8B-B14F-4D97-AF65-F5344CB8AC3E}">
        <p14:creationId xmlns:p14="http://schemas.microsoft.com/office/powerpoint/2010/main" val="34546724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678246"/>
            <a:ext cx="8915400" cy="4406477"/>
          </a:xfrm>
        </p:spPr>
        <p:txBody>
          <a:bodyPr>
            <a:normAutofit/>
          </a:bodyPr>
          <a:lstStyle/>
          <a:p>
            <a:pPr marL="0" indent="0" algn="just">
              <a:buNone/>
            </a:pPr>
            <a:endParaRPr lang="en-US" sz="2400" dirty="0"/>
          </a:p>
          <a:p>
            <a:pPr algn="just"/>
            <a:r>
              <a:rPr lang="en-US" sz="2400" dirty="0"/>
              <a:t>Age, glucose metabolism and menstrual cycle had no impact on </a:t>
            </a:r>
            <a:r>
              <a:rPr lang="en-US" sz="2400" dirty="0" err="1"/>
              <a:t>GH</a:t>
            </a:r>
            <a:r>
              <a:rPr lang="en-US" sz="1900" dirty="0" err="1"/>
              <a:t>nadir</a:t>
            </a:r>
            <a:r>
              <a:rPr lang="en-US" sz="2400" dirty="0"/>
              <a:t>. </a:t>
            </a:r>
          </a:p>
          <a:p>
            <a:pPr algn="just"/>
            <a:endParaRPr lang="en-US" sz="2400" dirty="0"/>
          </a:p>
          <a:p>
            <a:pPr algn="just"/>
            <a:endParaRPr lang="en-US" sz="2400" dirty="0"/>
          </a:p>
          <a:p>
            <a:pPr algn="just"/>
            <a:r>
              <a:rPr lang="en-US" sz="2400" dirty="0"/>
              <a:t> BMI had no impact on </a:t>
            </a:r>
            <a:r>
              <a:rPr lang="en-US" sz="2400" dirty="0" err="1"/>
              <a:t>GHnadir</a:t>
            </a:r>
            <a:r>
              <a:rPr lang="en-US" sz="2400" dirty="0"/>
              <a:t> in FPREOC</a:t>
            </a:r>
          </a:p>
        </p:txBody>
      </p:sp>
      <p:sp>
        <p:nvSpPr>
          <p:cNvPr id="4" name="Title 1">
            <a:extLst>
              <a:ext uri="{FF2B5EF4-FFF2-40B4-BE49-F238E27FC236}">
                <a16:creationId xmlns:a16="http://schemas.microsoft.com/office/drawing/2014/main" xmlns="" id="{27EEADC5-B5D1-4391-B638-B2A7F49F42D2}"/>
              </a:ext>
            </a:extLst>
          </p:cNvPr>
          <p:cNvSpPr txBox="1">
            <a:spLocks/>
          </p:cNvSpPr>
          <p:nvPr/>
        </p:nvSpPr>
        <p:spPr>
          <a:xfrm>
            <a:off x="2741612" y="702157"/>
            <a:ext cx="9241717" cy="618643"/>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Conclusion </a:t>
            </a:r>
          </a:p>
        </p:txBody>
      </p:sp>
    </p:spTree>
    <p:extLst>
      <p:ext uri="{BB962C8B-B14F-4D97-AF65-F5344CB8AC3E}">
        <p14:creationId xmlns:p14="http://schemas.microsoft.com/office/powerpoint/2010/main" val="3372723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24556"/>
            <a:ext cx="8915400" cy="4302407"/>
          </a:xfrm>
        </p:spPr>
        <p:txBody>
          <a:bodyPr>
            <a:normAutofit/>
          </a:bodyPr>
          <a:lstStyle/>
          <a:p>
            <a:pPr algn="just"/>
            <a:r>
              <a:rPr lang="en-US" sz="2400" dirty="0"/>
              <a:t>BMI, sex and OC-EE intake are the major determinants for the </a:t>
            </a:r>
            <a:r>
              <a:rPr lang="en-US" sz="2400" dirty="0" err="1"/>
              <a:t>GH</a:t>
            </a:r>
            <a:r>
              <a:rPr lang="en-US" sz="1600" dirty="0" err="1"/>
              <a:t>nadir</a:t>
            </a:r>
            <a:r>
              <a:rPr lang="en-US" sz="2400" dirty="0"/>
              <a:t> during OGTT in healthy adults. </a:t>
            </a:r>
          </a:p>
          <a:p>
            <a:pPr algn="just"/>
            <a:endParaRPr lang="en-US" sz="2400" dirty="0"/>
          </a:p>
          <a:p>
            <a:pPr algn="just"/>
            <a:r>
              <a:rPr lang="en-US" sz="2400" dirty="0"/>
              <a:t>Using a modern sensitive GH assay, </a:t>
            </a:r>
            <a:r>
              <a:rPr lang="en-US" sz="2400" dirty="0" err="1"/>
              <a:t>GH</a:t>
            </a:r>
            <a:r>
              <a:rPr lang="en-US" dirty="0" err="1"/>
              <a:t>nadir</a:t>
            </a:r>
            <a:r>
              <a:rPr lang="en-US" sz="2400" dirty="0"/>
              <a:t> concentrations in healthy subjects are distinctly lower than cut-offs used in previous guidelines for diagnosis and monitoring of acromegaly.</a:t>
            </a:r>
          </a:p>
          <a:p>
            <a:pPr algn="just"/>
            <a:endParaRPr lang="en-US" sz="2400" dirty="0"/>
          </a:p>
          <a:p>
            <a:pPr algn="just"/>
            <a:endParaRPr lang="en-US" sz="2400" dirty="0"/>
          </a:p>
        </p:txBody>
      </p:sp>
    </p:spTree>
    <p:extLst>
      <p:ext uri="{BB962C8B-B14F-4D97-AF65-F5344CB8AC3E}">
        <p14:creationId xmlns:p14="http://schemas.microsoft.com/office/powerpoint/2010/main" val="40349367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r>
              <a:rPr lang="en-US" sz="2400" dirty="0"/>
              <a:t> Soluble Klotho, predominantly expressed in the kidney , correlates with GH levels over a wide concentration range , and has been suggested to correlate with QOL improvements.</a:t>
            </a:r>
          </a:p>
        </p:txBody>
      </p:sp>
    </p:spTree>
    <p:extLst>
      <p:ext uri="{BB962C8B-B14F-4D97-AF65-F5344CB8AC3E}">
        <p14:creationId xmlns:p14="http://schemas.microsoft.com/office/powerpoint/2010/main" val="27593559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Klotho</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 The Klotho gene:</a:t>
            </a:r>
          </a:p>
          <a:p>
            <a:pPr marL="0" indent="0" algn="just">
              <a:buNone/>
            </a:pPr>
            <a:r>
              <a:rPr lang="en-US" sz="2400" dirty="0">
                <a:solidFill>
                  <a:schemeClr val="accent1"/>
                </a:solidFill>
              </a:rPr>
              <a:t>-</a:t>
            </a:r>
            <a:r>
              <a:rPr lang="en-US" sz="2400" dirty="0"/>
              <a:t> An </a:t>
            </a:r>
            <a:r>
              <a:rPr lang="en-US" sz="2400" dirty="0">
                <a:solidFill>
                  <a:schemeClr val="accent1"/>
                </a:solidFill>
              </a:rPr>
              <a:t>ageing suppressor gene </a:t>
            </a:r>
          </a:p>
          <a:p>
            <a:pPr marL="0" indent="0" algn="just">
              <a:buNone/>
            </a:pPr>
            <a:r>
              <a:rPr lang="en-US" sz="2400" dirty="0">
                <a:solidFill>
                  <a:schemeClr val="accent1"/>
                </a:solidFill>
              </a:rPr>
              <a:t>-</a:t>
            </a:r>
            <a:r>
              <a:rPr lang="en-US" sz="2400" dirty="0"/>
              <a:t> Restricted expression (predominantly in the </a:t>
            </a:r>
            <a:r>
              <a:rPr lang="en-US" sz="2400" dirty="0">
                <a:solidFill>
                  <a:schemeClr val="accent1"/>
                </a:solidFill>
              </a:rPr>
              <a:t>kidney, brain, and parathyroid and pituitary glands</a:t>
            </a:r>
            <a:r>
              <a:rPr lang="en-US" sz="2400" dirty="0"/>
              <a:t>)</a:t>
            </a:r>
          </a:p>
          <a:p>
            <a:pPr marL="0" indent="0" algn="just">
              <a:buNone/>
            </a:pPr>
            <a:r>
              <a:rPr lang="en-US" sz="2400" dirty="0">
                <a:solidFill>
                  <a:schemeClr val="accent1"/>
                </a:solidFill>
              </a:rPr>
              <a:t>-</a:t>
            </a:r>
            <a:r>
              <a:rPr lang="en-US" sz="2400" dirty="0"/>
              <a:t> Encoding a transmembrane protein, </a:t>
            </a:r>
            <a:r>
              <a:rPr lang="en-US" sz="2400" dirty="0" err="1"/>
              <a:t>mKlotho</a:t>
            </a:r>
            <a:r>
              <a:rPr lang="en-US" sz="2400" dirty="0"/>
              <a:t>. </a:t>
            </a:r>
          </a:p>
          <a:p>
            <a:pPr algn="just"/>
            <a:endParaRPr lang="en-US" sz="2400" dirty="0"/>
          </a:p>
          <a:p>
            <a:pPr algn="just"/>
            <a:r>
              <a:rPr lang="en-US" sz="2400" dirty="0" err="1"/>
              <a:t>mKlotho</a:t>
            </a:r>
            <a:r>
              <a:rPr lang="en-US" sz="2400" dirty="0"/>
              <a:t> serves as a co-receptor in </a:t>
            </a:r>
            <a:r>
              <a:rPr lang="en-US" sz="2400" dirty="0">
                <a:solidFill>
                  <a:schemeClr val="accent1"/>
                </a:solidFill>
              </a:rPr>
              <a:t>FGF23</a:t>
            </a:r>
            <a:r>
              <a:rPr lang="en-US" sz="2400" dirty="0"/>
              <a:t> </a:t>
            </a:r>
            <a:r>
              <a:rPr lang="en-US" sz="2400" dirty="0" err="1"/>
              <a:t>signalling</a:t>
            </a:r>
            <a:r>
              <a:rPr lang="en-US" sz="2400" dirty="0"/>
              <a:t>. </a:t>
            </a:r>
          </a:p>
          <a:p>
            <a:pPr marL="0" indent="0" algn="just">
              <a:buNone/>
            </a:pPr>
            <a:endParaRPr lang="en-US" sz="2400" dirty="0"/>
          </a:p>
        </p:txBody>
      </p:sp>
      <p:sp>
        <p:nvSpPr>
          <p:cNvPr id="4" name="Rectangle 3">
            <a:extLst>
              <a:ext uri="{FF2B5EF4-FFF2-40B4-BE49-F238E27FC236}">
                <a16:creationId xmlns:a16="http://schemas.microsoft.com/office/drawing/2014/main" xmlns="" id="{900D7D9B-B9EA-478C-BA66-CF8AE4D55978}"/>
              </a:ext>
            </a:extLst>
          </p:cNvPr>
          <p:cNvSpPr/>
          <p:nvPr/>
        </p:nvSpPr>
        <p:spPr>
          <a:xfrm>
            <a:off x="2742243" y="6174369"/>
            <a:ext cx="924171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Growth hormone and Klotho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Christoph Schmid1, Marian C Neidert2, Oliver Tschopp1, Lisa Sze1,3 and Rene´ L Bernays2,4</a:t>
            </a:r>
          </a:p>
        </p:txBody>
      </p:sp>
    </p:spTree>
    <p:extLst>
      <p:ext uri="{BB962C8B-B14F-4D97-AF65-F5344CB8AC3E}">
        <p14:creationId xmlns:p14="http://schemas.microsoft.com/office/powerpoint/2010/main" val="27233305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48030" y="1375541"/>
            <a:ext cx="3497590" cy="4285673"/>
          </a:xfrm>
        </p:spPr>
        <p:txBody>
          <a:bodyPr>
            <a:normAutofit/>
          </a:bodyPr>
          <a:lstStyle/>
          <a:p>
            <a:pPr marL="0" indent="0" algn="just">
              <a:buNone/>
            </a:pPr>
            <a:endParaRPr lang="en-US" sz="2400" dirty="0"/>
          </a:p>
          <a:p>
            <a:pPr algn="just"/>
            <a:r>
              <a:rPr lang="en-US" sz="2400" dirty="0"/>
              <a:t>The extracellular domain of </a:t>
            </a:r>
            <a:r>
              <a:rPr lang="en-US" sz="2400" dirty="0" err="1"/>
              <a:t>mKlotho</a:t>
            </a:r>
            <a:r>
              <a:rPr lang="en-US" sz="2400" dirty="0"/>
              <a:t> is found as a circulating soluble α-Klotho (sKlotho) into </a:t>
            </a:r>
            <a:r>
              <a:rPr lang="en-US" sz="2400" dirty="0">
                <a:solidFill>
                  <a:schemeClr val="accent1"/>
                </a:solidFill>
              </a:rPr>
              <a:t>blood, CSF,&amp; urine.</a:t>
            </a:r>
          </a:p>
        </p:txBody>
      </p:sp>
      <p:pic>
        <p:nvPicPr>
          <p:cNvPr id="4" name="Picture 3">
            <a:extLst>
              <a:ext uri="{FF2B5EF4-FFF2-40B4-BE49-F238E27FC236}">
                <a16:creationId xmlns:a16="http://schemas.microsoft.com/office/drawing/2014/main" xmlns="" id="{7DC9E8EC-5C95-4ED0-87CF-350AB62F71DA}"/>
              </a:ext>
            </a:extLst>
          </p:cNvPr>
          <p:cNvPicPr>
            <a:picLocks noChangeAspect="1"/>
          </p:cNvPicPr>
          <p:nvPr/>
        </p:nvPicPr>
        <p:blipFill>
          <a:blip r:embed="rId2"/>
          <a:stretch>
            <a:fillRect/>
          </a:stretch>
        </p:blipFill>
        <p:spPr>
          <a:xfrm>
            <a:off x="5088965" y="485354"/>
            <a:ext cx="6858000" cy="6066046"/>
          </a:xfrm>
          <a:prstGeom prst="rect">
            <a:avLst/>
          </a:prstGeom>
        </p:spPr>
      </p:pic>
    </p:spTree>
    <p:extLst>
      <p:ext uri="{BB962C8B-B14F-4D97-AF65-F5344CB8AC3E}">
        <p14:creationId xmlns:p14="http://schemas.microsoft.com/office/powerpoint/2010/main" val="5952020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929455" y="538439"/>
            <a:ext cx="9241717" cy="823690"/>
          </a:xfrm>
        </p:spPr>
        <p:txBody>
          <a:bodyPr/>
          <a:lstStyle/>
          <a:p>
            <a:r>
              <a:rPr lang="en-US" b="1" dirty="0"/>
              <a:t>Klotho</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29455" y="1454727"/>
            <a:ext cx="4698959" cy="4285673"/>
          </a:xfrm>
        </p:spPr>
        <p:txBody>
          <a:bodyPr>
            <a:normAutofit fontScale="85000" lnSpcReduction="20000"/>
          </a:bodyPr>
          <a:lstStyle/>
          <a:p>
            <a:pPr algn="just"/>
            <a:r>
              <a:rPr lang="en-US" sz="2400" dirty="0"/>
              <a:t>sαKL may have effects on:</a:t>
            </a:r>
          </a:p>
          <a:p>
            <a:pPr marL="0" indent="0" algn="just">
              <a:buNone/>
            </a:pPr>
            <a:endParaRPr lang="en-US" sz="2400" dirty="0"/>
          </a:p>
          <a:p>
            <a:pPr algn="just">
              <a:buFontTx/>
              <a:buChar char="-"/>
            </a:pPr>
            <a:r>
              <a:rPr lang="en-US" sz="2400" dirty="0"/>
              <a:t>Calcium handling </a:t>
            </a:r>
          </a:p>
          <a:p>
            <a:pPr algn="just">
              <a:buFontTx/>
              <a:buChar char="-"/>
            </a:pPr>
            <a:r>
              <a:rPr lang="en-US" sz="2400" dirty="0"/>
              <a:t>Nitric oxide synthesis </a:t>
            </a:r>
          </a:p>
          <a:p>
            <a:pPr algn="just">
              <a:buFontTx/>
              <a:buChar char="-"/>
            </a:pPr>
            <a:r>
              <a:rPr lang="en-US" sz="2400" dirty="0"/>
              <a:t>Insulin and (e.g. insulin-like) growth factor signaling (suppressing insulin/IGF-I receptor phosphorylation &amp; downstream signaling events, such as tyrosine phosphorylation of insulin receptor substrates &amp; phosphoinositide 3-kinase, thereby </a:t>
            </a:r>
            <a:r>
              <a:rPr lang="en-US" sz="2400" dirty="0">
                <a:solidFill>
                  <a:schemeClr val="accent1"/>
                </a:solidFill>
              </a:rPr>
              <a:t>inhibiting</a:t>
            </a:r>
            <a:r>
              <a:rPr lang="en-US" sz="2400" dirty="0"/>
              <a:t> insulin and IGF-I signaling)</a:t>
            </a:r>
          </a:p>
          <a:p>
            <a:pPr marL="0" indent="0" algn="just">
              <a:buNone/>
            </a:pPr>
            <a:endParaRPr lang="en-US" sz="2400" dirty="0"/>
          </a:p>
        </p:txBody>
      </p:sp>
      <p:pic>
        <p:nvPicPr>
          <p:cNvPr id="4" name="Picture 3">
            <a:extLst>
              <a:ext uri="{FF2B5EF4-FFF2-40B4-BE49-F238E27FC236}">
                <a16:creationId xmlns:a16="http://schemas.microsoft.com/office/drawing/2014/main" xmlns="" id="{C0BAF558-229A-42A8-9563-35165EAC4BA2}"/>
              </a:ext>
            </a:extLst>
          </p:cNvPr>
          <p:cNvPicPr>
            <a:picLocks noChangeAspect="1"/>
          </p:cNvPicPr>
          <p:nvPr/>
        </p:nvPicPr>
        <p:blipFill>
          <a:blip r:embed="rId2"/>
          <a:stretch>
            <a:fillRect/>
          </a:stretch>
        </p:blipFill>
        <p:spPr>
          <a:xfrm>
            <a:off x="7288171" y="796252"/>
            <a:ext cx="4698959" cy="4944148"/>
          </a:xfrm>
          <a:prstGeom prst="rect">
            <a:avLst/>
          </a:prstGeom>
        </p:spPr>
      </p:pic>
    </p:spTree>
    <p:extLst>
      <p:ext uri="{BB962C8B-B14F-4D97-AF65-F5344CB8AC3E}">
        <p14:creationId xmlns:p14="http://schemas.microsoft.com/office/powerpoint/2010/main" val="11349271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D437645-81FA-4C00-B7D9-1BC575FD6C09}"/>
              </a:ext>
            </a:extLst>
          </p:cNvPr>
          <p:cNvSpPr/>
          <p:nvPr/>
        </p:nvSpPr>
        <p:spPr>
          <a:xfrm flipH="1">
            <a:off x="10403290" y="3552860"/>
            <a:ext cx="1737675" cy="3170099"/>
          </a:xfrm>
          <a:prstGeom prst="rect">
            <a:avLst/>
          </a:prstGeom>
        </p:spPr>
        <p:txBody>
          <a:bodyPr wrap="square">
            <a:spAutoFit/>
          </a:bodyPr>
          <a:lstStyle/>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Soluble serum Klotho levels in healthy human subjects as assessed by ELISA</a:t>
            </a: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xmlns="" id="{7E71AB4D-2962-467C-8B7A-D5D5C178C83D}"/>
              </a:ext>
            </a:extLst>
          </p:cNvPr>
          <p:cNvPicPr>
            <a:picLocks noChangeAspect="1"/>
          </p:cNvPicPr>
          <p:nvPr/>
        </p:nvPicPr>
        <p:blipFill>
          <a:blip r:embed="rId2"/>
          <a:stretch>
            <a:fillRect/>
          </a:stretch>
        </p:blipFill>
        <p:spPr>
          <a:xfrm>
            <a:off x="-17928" y="0"/>
            <a:ext cx="10421220" cy="6858000"/>
          </a:xfrm>
          <a:prstGeom prst="rect">
            <a:avLst/>
          </a:prstGeom>
        </p:spPr>
      </p:pic>
      <p:sp>
        <p:nvSpPr>
          <p:cNvPr id="7" name="Rectangle 6">
            <a:extLst>
              <a:ext uri="{FF2B5EF4-FFF2-40B4-BE49-F238E27FC236}">
                <a16:creationId xmlns:a16="http://schemas.microsoft.com/office/drawing/2014/main" xmlns="" id="{49E63555-ED02-4FB2-B4FE-C845638D6878}"/>
              </a:ext>
            </a:extLst>
          </p:cNvPr>
          <p:cNvSpPr/>
          <p:nvPr/>
        </p:nvSpPr>
        <p:spPr>
          <a:xfrm>
            <a:off x="7835153" y="1184727"/>
            <a:ext cx="2285999"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1135319F-C9A9-467E-8CEC-50B862E131B8}"/>
              </a:ext>
            </a:extLst>
          </p:cNvPr>
          <p:cNvCxnSpPr/>
          <p:nvPr/>
        </p:nvCxnSpPr>
        <p:spPr>
          <a:xfrm>
            <a:off x="8641976" y="2420471"/>
            <a:ext cx="121299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7523155-AA0D-45D4-B608-E2632BA7E875}"/>
              </a:ext>
            </a:extLst>
          </p:cNvPr>
          <p:cNvSpPr txBox="1"/>
          <p:nvPr/>
        </p:nvSpPr>
        <p:spPr>
          <a:xfrm>
            <a:off x="9952917" y="2212722"/>
            <a:ext cx="992990" cy="438582"/>
          </a:xfrm>
          <a:prstGeom prst="rect">
            <a:avLst/>
          </a:prstGeom>
          <a:solidFill>
            <a:srgbClr val="FFFF99">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b="1" dirty="0">
                <a:solidFill>
                  <a:srgbClr val="FF0000"/>
                </a:solidFill>
                <a:effectLst>
                  <a:outerShdw blurRad="38100" dist="38100" dir="2700000" algn="tl">
                    <a:srgbClr val="000000">
                      <a:alpha val="43137"/>
                    </a:srgbClr>
                  </a:outerShdw>
                </a:effectLst>
                <a:latin typeface="Century Gothic" panose="020B0502020202020204" pitchFamily="34" charset="0"/>
              </a:rPr>
              <a:t>↓</a:t>
            </a:r>
            <a:r>
              <a:rPr lang="en-US" sz="1050" b="1" dirty="0">
                <a:solidFill>
                  <a:srgbClr val="000000"/>
                </a:solidFill>
                <a:latin typeface="AdvPSA334"/>
              </a:rPr>
              <a:t>A</a:t>
            </a:r>
            <a:r>
              <a:rPr lang="en-US" sz="1050" b="1" i="0" dirty="0">
                <a:solidFill>
                  <a:srgbClr val="000000"/>
                </a:solidFill>
                <a:effectLst/>
                <a:latin typeface="AdvPSA334"/>
              </a:rPr>
              <a:t>ctivities of daily living</a:t>
            </a:r>
            <a:r>
              <a:rPr lang="en-US" sz="1050" b="1" dirty="0"/>
              <a:t> </a:t>
            </a:r>
            <a:endParaRPr lang="en-US" sz="1050" dirty="0"/>
          </a:p>
        </p:txBody>
      </p:sp>
      <p:sp>
        <p:nvSpPr>
          <p:cNvPr id="12" name="Rectangle 11">
            <a:extLst>
              <a:ext uri="{FF2B5EF4-FFF2-40B4-BE49-F238E27FC236}">
                <a16:creationId xmlns:a16="http://schemas.microsoft.com/office/drawing/2014/main" xmlns="" id="{F6D15A19-8E99-4C6C-BF31-FFF57442681F}"/>
              </a:ext>
            </a:extLst>
          </p:cNvPr>
          <p:cNvSpPr/>
          <p:nvPr/>
        </p:nvSpPr>
        <p:spPr>
          <a:xfrm>
            <a:off x="7835152" y="4196635"/>
            <a:ext cx="2285999" cy="8236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E700F2C-0E63-429C-85D6-1F15789B8DCC}"/>
              </a:ext>
            </a:extLst>
          </p:cNvPr>
          <p:cNvSpPr/>
          <p:nvPr/>
        </p:nvSpPr>
        <p:spPr>
          <a:xfrm>
            <a:off x="7835151" y="6122894"/>
            <a:ext cx="2285999" cy="6000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EDF8328-7DA1-43C0-8B5F-6A075FB13B3F}"/>
              </a:ext>
            </a:extLst>
          </p:cNvPr>
          <p:cNvSpPr/>
          <p:nvPr/>
        </p:nvSpPr>
        <p:spPr>
          <a:xfrm>
            <a:off x="7835150" y="5073208"/>
            <a:ext cx="2285999" cy="6000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023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30412" y="580237"/>
            <a:ext cx="9241717" cy="823690"/>
          </a:xfrm>
        </p:spPr>
        <p:txBody>
          <a:bodyPr/>
          <a:lstStyle/>
          <a:p>
            <a:r>
              <a:rPr lang="en-US" b="1" dirty="0"/>
              <a:t>Klotho</a:t>
            </a:r>
          </a:p>
        </p:txBody>
      </p:sp>
      <p:sp>
        <p:nvSpPr>
          <p:cNvPr id="4" name="Rectangle 3">
            <a:extLst>
              <a:ext uri="{FF2B5EF4-FFF2-40B4-BE49-F238E27FC236}">
                <a16:creationId xmlns:a16="http://schemas.microsoft.com/office/drawing/2014/main" xmlns="" id="{FD437645-81FA-4C00-B7D9-1BC575FD6C09}"/>
              </a:ext>
            </a:extLst>
          </p:cNvPr>
          <p:cNvSpPr/>
          <p:nvPr/>
        </p:nvSpPr>
        <p:spPr>
          <a:xfrm flipH="1">
            <a:off x="9766852" y="1779830"/>
            <a:ext cx="2383569" cy="2246769"/>
          </a:xfrm>
          <a:prstGeom prst="rect">
            <a:avLst/>
          </a:prstGeom>
        </p:spPr>
        <p:txBody>
          <a:bodyPr wrap="square">
            <a:spAutoFit/>
          </a:bodyPr>
          <a:lstStyle/>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Parameters &amp; phenotypes characterizing GH excess, Klotho deficiency and CKD.</a:t>
            </a: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xmlns="" id="{8350D391-ED5E-4EC0-95E1-91E75AE8EEB5}"/>
              </a:ext>
            </a:extLst>
          </p:cNvPr>
          <p:cNvPicPr>
            <a:picLocks noChangeAspect="1"/>
          </p:cNvPicPr>
          <p:nvPr/>
        </p:nvPicPr>
        <p:blipFill>
          <a:blip r:embed="rId2"/>
          <a:stretch>
            <a:fillRect/>
          </a:stretch>
        </p:blipFill>
        <p:spPr>
          <a:xfrm>
            <a:off x="0" y="0"/>
            <a:ext cx="9661844" cy="6858000"/>
          </a:xfrm>
          <a:prstGeom prst="rect">
            <a:avLst/>
          </a:prstGeom>
        </p:spPr>
      </p:pic>
      <p:sp>
        <p:nvSpPr>
          <p:cNvPr id="5" name="Rectangle: Rounded Corners 4">
            <a:extLst>
              <a:ext uri="{FF2B5EF4-FFF2-40B4-BE49-F238E27FC236}">
                <a16:creationId xmlns:a16="http://schemas.microsoft.com/office/drawing/2014/main" xmlns="" id="{7AD2B379-E3E9-4D5A-BF62-64F0DD9C544B}"/>
              </a:ext>
            </a:extLst>
          </p:cNvPr>
          <p:cNvSpPr/>
          <p:nvPr/>
        </p:nvSpPr>
        <p:spPr>
          <a:xfrm>
            <a:off x="6096000" y="1577788"/>
            <a:ext cx="699247" cy="17839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D39482EC-9E3B-4C17-B3F0-548CE459A181}"/>
              </a:ext>
            </a:extLst>
          </p:cNvPr>
          <p:cNvSpPr/>
          <p:nvPr/>
        </p:nvSpPr>
        <p:spPr>
          <a:xfrm>
            <a:off x="6095999" y="4195485"/>
            <a:ext cx="699247" cy="178397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957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2468657"/>
            <a:ext cx="8915400" cy="2398765"/>
          </a:xfrm>
        </p:spPr>
        <p:txBody>
          <a:bodyPr>
            <a:normAutofit/>
          </a:bodyPr>
          <a:lstStyle/>
          <a:p>
            <a:pPr marL="0" indent="0" algn="just">
              <a:buNone/>
            </a:pPr>
            <a:endParaRPr lang="en-US" sz="2400" dirty="0"/>
          </a:p>
        </p:txBody>
      </p:sp>
      <p:pic>
        <p:nvPicPr>
          <p:cNvPr id="5" name="Picture 4">
            <a:extLst>
              <a:ext uri="{FF2B5EF4-FFF2-40B4-BE49-F238E27FC236}">
                <a16:creationId xmlns:a16="http://schemas.microsoft.com/office/drawing/2014/main" xmlns="" id="{6AD5D977-88B1-465C-9ED5-6EF90017F3B8}"/>
              </a:ext>
            </a:extLst>
          </p:cNvPr>
          <p:cNvPicPr>
            <a:picLocks noChangeAspect="1"/>
          </p:cNvPicPr>
          <p:nvPr/>
        </p:nvPicPr>
        <p:blipFill>
          <a:blip r:embed="rId2"/>
          <a:stretch>
            <a:fillRect/>
          </a:stretch>
        </p:blipFill>
        <p:spPr>
          <a:xfrm>
            <a:off x="1264023" y="1624012"/>
            <a:ext cx="10658755" cy="3609975"/>
          </a:xfrm>
          <a:prstGeom prst="rect">
            <a:avLst/>
          </a:prstGeom>
        </p:spPr>
      </p:pic>
      <p:sp>
        <p:nvSpPr>
          <p:cNvPr id="7" name="TextBox 6">
            <a:extLst>
              <a:ext uri="{FF2B5EF4-FFF2-40B4-BE49-F238E27FC236}">
                <a16:creationId xmlns:a16="http://schemas.microsoft.com/office/drawing/2014/main" xmlns="" id="{54F57D5A-AFBD-491D-80F5-6895934CF69C}"/>
              </a:ext>
            </a:extLst>
          </p:cNvPr>
          <p:cNvSpPr txBox="1"/>
          <p:nvPr/>
        </p:nvSpPr>
        <p:spPr>
          <a:xfrm>
            <a:off x="3903989" y="1254680"/>
            <a:ext cx="482763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a:t>Evidence and recommendations grading</a:t>
            </a:r>
          </a:p>
        </p:txBody>
      </p:sp>
    </p:spTree>
    <p:extLst>
      <p:ext uri="{BB962C8B-B14F-4D97-AF65-F5344CB8AC3E}">
        <p14:creationId xmlns:p14="http://schemas.microsoft.com/office/powerpoint/2010/main" val="357430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918652" y="570334"/>
            <a:ext cx="9241717" cy="823690"/>
          </a:xfrm>
        </p:spPr>
        <p:txBody>
          <a:bodyPr/>
          <a:lstStyle/>
          <a:p>
            <a:r>
              <a:rPr lang="en-US" b="1" dirty="0"/>
              <a:t>Klotho &amp; GH</a:t>
            </a:r>
          </a:p>
        </p:txBody>
      </p:sp>
      <p:pic>
        <p:nvPicPr>
          <p:cNvPr id="5" name="Picture 4">
            <a:extLst>
              <a:ext uri="{FF2B5EF4-FFF2-40B4-BE49-F238E27FC236}">
                <a16:creationId xmlns:a16="http://schemas.microsoft.com/office/drawing/2014/main" xmlns="" id="{C64A7F82-CB87-4BFF-9F25-F572DDE07A21}"/>
              </a:ext>
            </a:extLst>
          </p:cNvPr>
          <p:cNvPicPr>
            <a:picLocks noChangeAspect="1"/>
          </p:cNvPicPr>
          <p:nvPr/>
        </p:nvPicPr>
        <p:blipFill>
          <a:blip r:embed="rId2"/>
          <a:stretch>
            <a:fillRect/>
          </a:stretch>
        </p:blipFill>
        <p:spPr>
          <a:xfrm>
            <a:off x="7640320" y="1454727"/>
            <a:ext cx="4362627" cy="5027096"/>
          </a:xfrm>
          <a:prstGeom prst="rect">
            <a:avLst/>
          </a:prstGeom>
        </p:spPr>
      </p:pic>
      <p:sp>
        <p:nvSpPr>
          <p:cNvPr id="6" name="Rectangle 5">
            <a:extLst>
              <a:ext uri="{FF2B5EF4-FFF2-40B4-BE49-F238E27FC236}">
                <a16:creationId xmlns:a16="http://schemas.microsoft.com/office/drawing/2014/main" xmlns="" id="{2A267DE8-D071-4664-9699-3E417694EB1D}"/>
              </a:ext>
            </a:extLst>
          </p:cNvPr>
          <p:cNvSpPr/>
          <p:nvPr/>
        </p:nvSpPr>
        <p:spPr>
          <a:xfrm>
            <a:off x="1202063" y="657041"/>
            <a:ext cx="6240033" cy="5421997"/>
          </a:xfrm>
          <a:prstGeom prst="rect">
            <a:avLst/>
          </a:prstGeom>
        </p:spPr>
        <p:txBody>
          <a:bodyPr wrap="square">
            <a:spAutoFit/>
          </a:bodyPr>
          <a:lstStyle/>
          <a:p>
            <a:pPr marR="0" lvl="0" algn="just" defTabSz="457200" rtl="0" eaLnBrk="1" fontAlgn="auto" latinLnBrk="0" hangingPunct="1">
              <a:lnSpc>
                <a:spcPct val="100000"/>
              </a:lnSpc>
              <a:spcBef>
                <a:spcPts val="1000"/>
              </a:spcBef>
              <a:spcAft>
                <a:spcPts val="0"/>
              </a:spcAft>
              <a:buClr>
                <a:srgbClr val="A53010"/>
              </a:buClr>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R="0" lvl="0" algn="just" defTabSz="457200" rtl="0" eaLnBrk="1" fontAlgn="auto" latinLnBrk="0" hangingPunct="1">
              <a:lnSpc>
                <a:spcPct val="100000"/>
              </a:lnSpc>
              <a:spcBef>
                <a:spcPts val="1000"/>
              </a:spcBef>
              <a:spcAft>
                <a:spcPts val="0"/>
              </a:spcAft>
              <a:buClr>
                <a:srgbClr val="A53010"/>
              </a:buClr>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lang="en-US" sz="2400" dirty="0">
              <a:solidFill>
                <a:prstClr val="black">
                  <a:lumMod val="75000"/>
                  <a:lumOff val="25000"/>
                </a:prstClr>
              </a:solidFill>
              <a:latin typeface="Century Gothic" panose="020B0502020202020204"/>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effectLst/>
                <a:uLnTx/>
                <a:uFillTx/>
                <a:latin typeface="Century Gothic" panose="020B0502020202020204"/>
                <a:ea typeface="+mn-ea"/>
                <a:cs typeface="+mn-cs"/>
              </a:rPr>
              <a:t>Excessive GH             markedly</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n-US" sz="2400" b="0" i="0" u="none" strike="noStrike" kern="1200" cap="none" spc="0" normalizeH="0" baseline="0" noProof="0" dirty="0">
                <a:ln>
                  <a:noFill/>
                </a:ln>
                <a:effectLst/>
                <a:uLnTx/>
                <a:uFillTx/>
                <a:latin typeface="Century Gothic" panose="020B0502020202020204"/>
                <a:ea typeface="+mn-ea"/>
                <a:cs typeface="+mn-cs"/>
              </a:rPr>
              <a:t>increased serum sKlotho levels</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lang="en-US" sz="2400" dirty="0">
              <a:latin typeface="Century Gothic" panose="020B0502020202020204"/>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lang="en-US" sz="2400" dirty="0">
                <a:latin typeface="Century Gothic" panose="020B0502020202020204"/>
              </a:rPr>
              <a:t>C</a:t>
            </a:r>
            <a:r>
              <a:rPr kumimoji="0" lang="en-US" sz="2400" b="0" i="0" u="none" strike="noStrike" kern="1200" cap="none" spc="0" normalizeH="0" baseline="0" noProof="0" dirty="0" err="1">
                <a:ln>
                  <a:noFill/>
                </a:ln>
                <a:effectLst/>
                <a:uLnTx/>
                <a:uFillTx/>
                <a:latin typeface="Century Gothic" panose="020B0502020202020204"/>
                <a:ea typeface="+mn-ea"/>
                <a:cs typeface="+mn-cs"/>
              </a:rPr>
              <a:t>oncomitant</a:t>
            </a:r>
            <a:r>
              <a:rPr kumimoji="0" lang="en-US" sz="2400" b="0" i="0" u="none" strike="noStrike" kern="1200" cap="none" spc="0" normalizeH="0" baseline="0" noProof="0" dirty="0">
                <a:ln>
                  <a:noFill/>
                </a:ln>
                <a:effectLst/>
                <a:uLnTx/>
                <a:uFillTx/>
                <a:latin typeface="Century Gothic" panose="020B0502020202020204"/>
                <a:ea typeface="+mn-ea"/>
                <a:cs typeface="+mn-cs"/>
              </a:rPr>
              <a:t> &amp; parallel changes in serum sKlotho and IGF-1 in acromegaly. </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lang="en-US" sz="2400" dirty="0">
              <a:latin typeface="Century Gothic" panose="020B0502020202020204"/>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effectLst/>
                <a:uLnTx/>
                <a:uFillTx/>
                <a:latin typeface="Century Gothic" panose="020B0502020202020204"/>
                <a:ea typeface="+mn-ea"/>
                <a:cs typeface="+mn-cs"/>
              </a:rPr>
              <a:t>sKlotho and IGF-1 appeared to be similarly dependent on GH. </a:t>
            </a:r>
          </a:p>
        </p:txBody>
      </p:sp>
      <p:sp>
        <p:nvSpPr>
          <p:cNvPr id="7" name="Oval 6">
            <a:extLst>
              <a:ext uri="{FF2B5EF4-FFF2-40B4-BE49-F238E27FC236}">
                <a16:creationId xmlns:a16="http://schemas.microsoft.com/office/drawing/2014/main" xmlns="" id="{34E342AA-25DC-4A3B-9A36-37AC4E45E7E0}"/>
              </a:ext>
            </a:extLst>
          </p:cNvPr>
          <p:cNvSpPr/>
          <p:nvPr/>
        </p:nvSpPr>
        <p:spPr>
          <a:xfrm>
            <a:off x="10076329" y="4437529"/>
            <a:ext cx="611990" cy="69924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Isosceles Triangle 8">
            <a:extLst>
              <a:ext uri="{FF2B5EF4-FFF2-40B4-BE49-F238E27FC236}">
                <a16:creationId xmlns:a16="http://schemas.microsoft.com/office/drawing/2014/main" xmlns="" id="{02F72F2A-733E-4342-9622-529A6CDB463B}"/>
              </a:ext>
            </a:extLst>
          </p:cNvPr>
          <p:cNvSpPr/>
          <p:nvPr/>
        </p:nvSpPr>
        <p:spPr>
          <a:xfrm>
            <a:off x="8980245" y="4428563"/>
            <a:ext cx="611990" cy="394447"/>
          </a:xfrm>
          <a:prstGeom prst="triangle">
            <a:avLst>
              <a:gd name="adj" fmla="val 5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xmlns="" id="{85F2000C-CABA-44CF-BD2A-E385FA434D09}"/>
              </a:ext>
            </a:extLst>
          </p:cNvPr>
          <p:cNvSpPr txBox="1"/>
          <p:nvPr/>
        </p:nvSpPr>
        <p:spPr>
          <a:xfrm>
            <a:off x="8282000" y="4823010"/>
            <a:ext cx="677925"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IGF1</a:t>
            </a:r>
          </a:p>
        </p:txBody>
      </p:sp>
      <p:sp>
        <p:nvSpPr>
          <p:cNvPr id="11" name="TextBox 10">
            <a:extLst>
              <a:ext uri="{FF2B5EF4-FFF2-40B4-BE49-F238E27FC236}">
                <a16:creationId xmlns:a16="http://schemas.microsoft.com/office/drawing/2014/main" xmlns="" id="{145A65FB-DE8E-4453-ABC5-AC343F27375C}"/>
              </a:ext>
            </a:extLst>
          </p:cNvPr>
          <p:cNvSpPr txBox="1"/>
          <p:nvPr/>
        </p:nvSpPr>
        <p:spPr>
          <a:xfrm>
            <a:off x="10743601" y="4823010"/>
            <a:ext cx="1061122"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sKlotho</a:t>
            </a:r>
          </a:p>
        </p:txBody>
      </p:sp>
      <p:sp>
        <p:nvSpPr>
          <p:cNvPr id="3" name="Arrow: Striped Right 2">
            <a:extLst>
              <a:ext uri="{FF2B5EF4-FFF2-40B4-BE49-F238E27FC236}">
                <a16:creationId xmlns:a16="http://schemas.microsoft.com/office/drawing/2014/main" xmlns="" id="{0CD85EE9-D10C-4990-B31B-B01125AE0020}"/>
              </a:ext>
            </a:extLst>
          </p:cNvPr>
          <p:cNvSpPr/>
          <p:nvPr/>
        </p:nvSpPr>
        <p:spPr>
          <a:xfrm>
            <a:off x="4474387" y="2282913"/>
            <a:ext cx="802640" cy="228600"/>
          </a:xfrm>
          <a:prstGeom prst="strip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608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30412" y="580237"/>
            <a:ext cx="9241717" cy="823690"/>
          </a:xfrm>
        </p:spPr>
        <p:txBody>
          <a:bodyPr/>
          <a:lstStyle/>
          <a:p>
            <a:r>
              <a:rPr lang="en-US" b="1" dirty="0"/>
              <a:t>Klotho &amp; GH</a:t>
            </a:r>
          </a:p>
        </p:txBody>
      </p:sp>
      <p:pic>
        <p:nvPicPr>
          <p:cNvPr id="3" name="Picture 2">
            <a:extLst>
              <a:ext uri="{FF2B5EF4-FFF2-40B4-BE49-F238E27FC236}">
                <a16:creationId xmlns:a16="http://schemas.microsoft.com/office/drawing/2014/main" xmlns="" id="{A6BA2ED9-004F-406E-93F0-49D29D682FC4}"/>
              </a:ext>
            </a:extLst>
          </p:cNvPr>
          <p:cNvPicPr>
            <a:picLocks noChangeAspect="1"/>
          </p:cNvPicPr>
          <p:nvPr/>
        </p:nvPicPr>
        <p:blipFill>
          <a:blip r:embed="rId2"/>
          <a:stretch>
            <a:fillRect/>
          </a:stretch>
        </p:blipFill>
        <p:spPr>
          <a:xfrm>
            <a:off x="7640522" y="1174614"/>
            <a:ext cx="4408724" cy="5226186"/>
          </a:xfrm>
          <a:prstGeom prst="rect">
            <a:avLst/>
          </a:prstGeom>
        </p:spPr>
      </p:pic>
      <p:sp>
        <p:nvSpPr>
          <p:cNvPr id="4" name="Rectangle 3">
            <a:extLst>
              <a:ext uri="{FF2B5EF4-FFF2-40B4-BE49-F238E27FC236}">
                <a16:creationId xmlns:a16="http://schemas.microsoft.com/office/drawing/2014/main" xmlns="" id="{FD437645-81FA-4C00-B7D9-1BC575FD6C09}"/>
              </a:ext>
            </a:extLst>
          </p:cNvPr>
          <p:cNvSpPr/>
          <p:nvPr/>
        </p:nvSpPr>
        <p:spPr>
          <a:xfrm>
            <a:off x="1432559" y="2347599"/>
            <a:ext cx="6021337" cy="2195473"/>
          </a:xfrm>
          <a:prstGeom prst="rect">
            <a:avLst/>
          </a:prstGeom>
        </p:spPr>
        <p:txBody>
          <a:bodyPr wrap="square">
            <a:spAutoFit/>
          </a:bodyPr>
          <a:lstStyle/>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Postoperatively(alone or in combination with first-generation SRLs)            NL  GH action </a:t>
            </a:r>
            <a:endParaRPr lang="en-US" sz="2400" dirty="0">
              <a:solidFill>
                <a:prstClr val="black">
                  <a:lumMod val="75000"/>
                  <a:lumOff val="25000"/>
                </a:prstClr>
              </a:solidFill>
              <a:latin typeface="Century Gothic" panose="020B0502020202020204"/>
            </a:endParaRPr>
          </a:p>
          <a:p>
            <a:pPr marR="0" lvl="0" algn="just" defTabSz="457200" rtl="0" eaLnBrk="1" fontAlgn="auto" latinLnBrk="0" hangingPunct="1">
              <a:lnSpc>
                <a:spcPct val="100000"/>
              </a:lnSpc>
              <a:spcBef>
                <a:spcPts val="1000"/>
              </a:spcBef>
              <a:spcAft>
                <a:spcPts val="0"/>
              </a:spcAft>
              <a:buClr>
                <a:srgbClr val="A53010"/>
              </a:buClr>
              <a:buSzTx/>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IGF1 &amp;  sKlotho levels returned  </a:t>
            </a:r>
          </a:p>
          <a:p>
            <a:pPr marR="0" lvl="0" algn="just" defTabSz="457200" rtl="0" eaLnBrk="1" fontAlgn="auto" latinLnBrk="0" hangingPunct="1">
              <a:lnSpc>
                <a:spcPct val="100000"/>
              </a:lnSpc>
              <a:spcBef>
                <a:spcPts val="1000"/>
              </a:spcBef>
              <a:spcAft>
                <a:spcPts val="0"/>
              </a:spcAft>
              <a:buClr>
                <a:srgbClr val="A53010"/>
              </a:buClr>
              <a:buSzTx/>
              <a:tabLst/>
              <a:defRPr/>
            </a:pPr>
            <a:r>
              <a:rPr lang="en-US" sz="2400" dirty="0">
                <a:solidFill>
                  <a:prstClr val="black">
                    <a:lumMod val="75000"/>
                    <a:lumOff val="25000"/>
                  </a:prstClr>
                </a:solidFill>
                <a:latin typeface="Century Gothic" panose="020B0502020202020204"/>
              </a:rPr>
              <a:t>    </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towards normal</a:t>
            </a:r>
          </a:p>
        </p:txBody>
      </p:sp>
      <p:sp>
        <p:nvSpPr>
          <p:cNvPr id="5" name="Arrow: Striped Right 4">
            <a:extLst>
              <a:ext uri="{FF2B5EF4-FFF2-40B4-BE49-F238E27FC236}">
                <a16:creationId xmlns:a16="http://schemas.microsoft.com/office/drawing/2014/main" xmlns="" id="{93D4E009-620E-4E24-B82C-0E159E23460D}"/>
              </a:ext>
            </a:extLst>
          </p:cNvPr>
          <p:cNvSpPr/>
          <p:nvPr/>
        </p:nvSpPr>
        <p:spPr>
          <a:xfrm>
            <a:off x="3024137" y="3225800"/>
            <a:ext cx="345440" cy="254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C472307E-619C-4105-85D0-45F4A5A7273B}"/>
              </a:ext>
            </a:extLst>
          </p:cNvPr>
          <p:cNvPicPr>
            <a:picLocks noChangeAspect="1"/>
          </p:cNvPicPr>
          <p:nvPr/>
        </p:nvPicPr>
        <p:blipFill>
          <a:blip r:embed="rId3"/>
          <a:stretch>
            <a:fillRect/>
          </a:stretch>
        </p:blipFill>
        <p:spPr>
          <a:xfrm>
            <a:off x="5910056" y="3197338"/>
            <a:ext cx="371888" cy="310923"/>
          </a:xfrm>
          <a:prstGeom prst="rect">
            <a:avLst/>
          </a:prstGeom>
        </p:spPr>
      </p:pic>
    </p:spTree>
    <p:extLst>
      <p:ext uri="{BB962C8B-B14F-4D97-AF65-F5344CB8AC3E}">
        <p14:creationId xmlns:p14="http://schemas.microsoft.com/office/powerpoint/2010/main" val="28097424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D437645-81FA-4C00-B7D9-1BC575FD6C09}"/>
              </a:ext>
            </a:extLst>
          </p:cNvPr>
          <p:cNvSpPr/>
          <p:nvPr/>
        </p:nvSpPr>
        <p:spPr>
          <a:xfrm>
            <a:off x="1459642" y="1837519"/>
            <a:ext cx="5031328" cy="2375009"/>
          </a:xfrm>
          <a:prstGeom prst="rect">
            <a:avLst/>
          </a:prstGeom>
        </p:spPr>
        <p:txBody>
          <a:bodyPr wrap="square">
            <a:spAutoFit/>
          </a:bodyPr>
          <a:lstStyle/>
          <a:p>
            <a:pPr marR="0" lvl="0" algn="just" defTabSz="457200" rtl="0" eaLnBrk="1" fontAlgn="auto" latinLnBrk="0" hangingPunct="1">
              <a:lnSpc>
                <a:spcPct val="100000"/>
              </a:lnSpc>
              <a:spcBef>
                <a:spcPts val="1000"/>
              </a:spcBef>
              <a:spcAft>
                <a:spcPts val="0"/>
              </a:spcAft>
              <a:buClr>
                <a:srgbClr val="A53010"/>
              </a:buClr>
              <a:buSzTx/>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Patients with active acromegaly have </a:t>
            </a:r>
            <a:r>
              <a:rPr kumimoji="0" lang="en-US" sz="2400" b="0" i="0" u="none" strike="noStrike" kern="1200" cap="none" spc="0" normalizeH="0" baseline="0" noProof="0" dirty="0">
                <a:ln>
                  <a:noFill/>
                </a:ln>
                <a:solidFill>
                  <a:schemeClr val="accent1"/>
                </a:solidFill>
                <a:effectLst/>
                <a:uLnTx/>
                <a:uFillTx/>
                <a:latin typeface="Century Gothic" panose="020B0502020202020204"/>
                <a:ea typeface="+mn-ea"/>
                <a:cs typeface="+mn-cs"/>
              </a:rPr>
              <a:t>higher </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serum and urinary sKlotho levels than patients without active acromegaly</a:t>
            </a:r>
            <a:r>
              <a:rPr lang="en-US" sz="2400" dirty="0">
                <a:solidFill>
                  <a:prstClr val="black">
                    <a:lumMod val="75000"/>
                    <a:lumOff val="25000"/>
                  </a:prstClr>
                </a:solidFill>
                <a:latin typeface="Century Gothic" panose="020B0502020202020204"/>
              </a:rPr>
              <a:t>.</a:t>
            </a: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xmlns="" id="{5A57DF85-DFB7-43A1-A6DD-6D99A32A0730}"/>
              </a:ext>
            </a:extLst>
          </p:cNvPr>
          <p:cNvPicPr>
            <a:picLocks noChangeAspect="1"/>
          </p:cNvPicPr>
          <p:nvPr/>
        </p:nvPicPr>
        <p:blipFill>
          <a:blip r:embed="rId2"/>
          <a:stretch>
            <a:fillRect/>
          </a:stretch>
        </p:blipFill>
        <p:spPr>
          <a:xfrm>
            <a:off x="6643868" y="807372"/>
            <a:ext cx="5370654" cy="4991543"/>
          </a:xfrm>
          <a:prstGeom prst="rect">
            <a:avLst/>
          </a:prstGeom>
        </p:spPr>
      </p:pic>
      <p:sp>
        <p:nvSpPr>
          <p:cNvPr id="6" name="Title 1">
            <a:extLst>
              <a:ext uri="{FF2B5EF4-FFF2-40B4-BE49-F238E27FC236}">
                <a16:creationId xmlns:a16="http://schemas.microsoft.com/office/drawing/2014/main" xmlns="" id="{AC5D8B67-F9B8-4076-BC05-B7A94A81B231}"/>
              </a:ext>
            </a:extLst>
          </p:cNvPr>
          <p:cNvSpPr>
            <a:spLocks noGrp="1"/>
          </p:cNvSpPr>
          <p:nvPr>
            <p:ph type="title"/>
          </p:nvPr>
        </p:nvSpPr>
        <p:spPr>
          <a:xfrm>
            <a:off x="1870111" y="545512"/>
            <a:ext cx="9241717" cy="823690"/>
          </a:xfrm>
        </p:spPr>
        <p:txBody>
          <a:bodyPr>
            <a:normAutofit/>
          </a:bodyPr>
          <a:lstStyle/>
          <a:p>
            <a:r>
              <a:rPr lang="en-US" b="1" dirty="0"/>
              <a:t>Klotho &amp; GH</a:t>
            </a:r>
          </a:p>
        </p:txBody>
      </p:sp>
    </p:spTree>
    <p:extLst>
      <p:ext uri="{BB962C8B-B14F-4D97-AF65-F5344CB8AC3E}">
        <p14:creationId xmlns:p14="http://schemas.microsoft.com/office/powerpoint/2010/main" val="15050769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30412" y="580237"/>
            <a:ext cx="9241717" cy="823690"/>
          </a:xfrm>
        </p:spPr>
        <p:txBody>
          <a:bodyPr>
            <a:normAutofit/>
          </a:bodyPr>
          <a:lstStyle/>
          <a:p>
            <a:r>
              <a:rPr lang="en-US" b="1" dirty="0"/>
              <a:t>Klotho &amp; GH</a:t>
            </a:r>
          </a:p>
        </p:txBody>
      </p:sp>
      <p:sp>
        <p:nvSpPr>
          <p:cNvPr id="4" name="Rectangle 3">
            <a:extLst>
              <a:ext uri="{FF2B5EF4-FFF2-40B4-BE49-F238E27FC236}">
                <a16:creationId xmlns:a16="http://schemas.microsoft.com/office/drawing/2014/main" xmlns="" id="{FD437645-81FA-4C00-B7D9-1BC575FD6C09}"/>
              </a:ext>
            </a:extLst>
          </p:cNvPr>
          <p:cNvSpPr/>
          <p:nvPr/>
        </p:nvSpPr>
        <p:spPr>
          <a:xfrm>
            <a:off x="1914115" y="2432671"/>
            <a:ext cx="9914965" cy="1697901"/>
          </a:xfrm>
          <a:prstGeom prst="rect">
            <a:avLst/>
          </a:prstGeom>
        </p:spPr>
        <p:txBody>
          <a:bodyPr wrap="square">
            <a:spAutoFit/>
          </a:bodyPr>
          <a:lstStyle/>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sKlotho is most likely of renal origin, but the mechanism (direct/indirect) by which GH excess results in increased release of kidney derived sKlotho has not yet been elucidated. </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483207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Klotho &amp; GH</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708726"/>
            <a:ext cx="9419908" cy="4654367"/>
          </a:xfrm>
        </p:spPr>
        <p:txBody>
          <a:bodyPr>
            <a:normAutofit/>
          </a:bodyPr>
          <a:lstStyle/>
          <a:p>
            <a:pPr marL="0" indent="0" algn="just">
              <a:buNone/>
            </a:pPr>
            <a:endParaRPr lang="en-US" sz="2400" dirty="0"/>
          </a:p>
          <a:p>
            <a:pPr algn="just"/>
            <a:endParaRPr lang="en-US" sz="2400" dirty="0"/>
          </a:p>
          <a:p>
            <a:pPr algn="just"/>
            <a:r>
              <a:rPr lang="en-US" sz="2400" dirty="0"/>
              <a:t> sKlotho seems to be a new player in the intricate regulation of the GH and IGF-1 axis. </a:t>
            </a:r>
          </a:p>
          <a:p>
            <a:pPr marL="0" indent="0" algn="just">
              <a:buNone/>
            </a:pPr>
            <a:endParaRPr lang="en-US" sz="2400" dirty="0"/>
          </a:p>
          <a:p>
            <a:pPr algn="just"/>
            <a:r>
              <a:rPr lang="en-US" sz="2400" dirty="0"/>
              <a:t>As sKlotho concentrations appear to reflect:</a:t>
            </a:r>
          </a:p>
          <a:p>
            <a:pPr marL="0" indent="0" algn="just">
              <a:buNone/>
            </a:pPr>
            <a:r>
              <a:rPr lang="en-US" sz="2400" dirty="0"/>
              <a:t>- Acromegaly </a:t>
            </a:r>
            <a:r>
              <a:rPr lang="en-US" sz="2400" dirty="0">
                <a:solidFill>
                  <a:schemeClr val="accent1"/>
                </a:solidFill>
              </a:rPr>
              <a:t>disease activity</a:t>
            </a:r>
          </a:p>
          <a:p>
            <a:pPr marL="0" indent="0" algn="just">
              <a:buNone/>
            </a:pPr>
            <a:r>
              <a:rPr lang="en-US" sz="2400" dirty="0">
                <a:solidFill>
                  <a:schemeClr val="accent1"/>
                </a:solidFill>
              </a:rPr>
              <a:t>- Disease-specific QoL</a:t>
            </a:r>
            <a:r>
              <a:rPr lang="en-US" sz="2400" dirty="0"/>
              <a:t>.</a:t>
            </a:r>
          </a:p>
        </p:txBody>
      </p:sp>
    </p:spTree>
    <p:extLst>
      <p:ext uri="{BB962C8B-B14F-4D97-AF65-F5344CB8AC3E}">
        <p14:creationId xmlns:p14="http://schemas.microsoft.com/office/powerpoint/2010/main" val="20043914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Klotho &amp; GH</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357153"/>
            <a:ext cx="9419908" cy="4654367"/>
          </a:xfrm>
        </p:spPr>
        <p:txBody>
          <a:bodyPr>
            <a:normAutofit/>
          </a:bodyPr>
          <a:lstStyle/>
          <a:p>
            <a:pPr marL="0" indent="0" algn="just">
              <a:buNone/>
            </a:pPr>
            <a:endParaRPr lang="en-US" sz="2400" dirty="0"/>
          </a:p>
          <a:p>
            <a:pPr algn="just"/>
            <a:r>
              <a:rPr lang="en-US" sz="2400" dirty="0"/>
              <a:t>It might be useful as a surrogate parameter at diagnosis and during follow up, particularly if </a:t>
            </a:r>
            <a:r>
              <a:rPr lang="en-US" sz="2400" dirty="0">
                <a:solidFill>
                  <a:schemeClr val="accent1"/>
                </a:solidFill>
              </a:rPr>
              <a:t>GH and IGF-I are discrepant</a:t>
            </a:r>
            <a:r>
              <a:rPr lang="en-US" sz="2400" dirty="0"/>
              <a:t>. </a:t>
            </a:r>
          </a:p>
          <a:p>
            <a:pPr algn="just"/>
            <a:endParaRPr lang="en-US" sz="2400" dirty="0"/>
          </a:p>
          <a:p>
            <a:pPr algn="just"/>
            <a:r>
              <a:rPr lang="en-US" sz="2400" dirty="0"/>
              <a:t>αKL has potential advantages over IGF-I as it seems to be </a:t>
            </a:r>
            <a:r>
              <a:rPr lang="en-US" sz="2400" dirty="0">
                <a:solidFill>
                  <a:schemeClr val="accent1"/>
                </a:solidFill>
              </a:rPr>
              <a:t>unaffected by age and sex</a:t>
            </a:r>
            <a:r>
              <a:rPr lang="en-US" sz="2400" dirty="0"/>
              <a:t>, and remains correlated to GH hypersecretion at very high GH concentrations</a:t>
            </a:r>
          </a:p>
        </p:txBody>
      </p:sp>
      <p:sp>
        <p:nvSpPr>
          <p:cNvPr id="4" name="Rectangle 3">
            <a:extLst>
              <a:ext uri="{FF2B5EF4-FFF2-40B4-BE49-F238E27FC236}">
                <a16:creationId xmlns:a16="http://schemas.microsoft.com/office/drawing/2014/main" xmlns="" id="{D7713A29-6B40-4595-96A0-28460085701A}"/>
              </a:ext>
            </a:extLst>
          </p:cNvPr>
          <p:cNvSpPr/>
          <p:nvPr/>
        </p:nvSpPr>
        <p:spPr>
          <a:xfrm>
            <a:off x="263562" y="5996226"/>
            <a:ext cx="11928438" cy="86177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Alpha Klotho as a Marker of Disease Activity in Acromegaly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Junia</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Schweizer, MD, Michael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Haenelt</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MA, Katharina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Schilbach</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MD, Alexandre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Giannetti</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PhD, Mariana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Bizzi</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MD, Beatriz Rocha, MD, PhD,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Joche</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Schopohl</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MD, Antonio Ribeiro-Oliveira, MD, PhD, Martin </a:t>
            </a:r>
            <a:r>
              <a:rPr kumimoji="0" lang="en-US"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Bidlingmaier</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MD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Journal of the Endocrine Society, Volume 3, Issue Supplement_1, April-May 2019, OR32-2,</a:t>
            </a:r>
          </a:p>
        </p:txBody>
      </p:sp>
    </p:spTree>
    <p:extLst>
      <p:ext uri="{BB962C8B-B14F-4D97-AF65-F5344CB8AC3E}">
        <p14:creationId xmlns:p14="http://schemas.microsoft.com/office/powerpoint/2010/main" val="28366452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856336" y="4110723"/>
            <a:ext cx="10974593" cy="2594877"/>
          </a:xfrm>
        </p:spPr>
        <p:txBody>
          <a:bodyPr>
            <a:normAutofit fontScale="92500" lnSpcReduction="10000"/>
          </a:bodyPr>
          <a:lstStyle/>
          <a:p>
            <a:pPr algn="just"/>
            <a:r>
              <a:rPr lang="en-US" sz="2400" dirty="0"/>
              <a:t>This retrospective study at 2 academic centers included 109 acromegaly patients.</a:t>
            </a:r>
          </a:p>
          <a:p>
            <a:pPr algn="just"/>
            <a:endParaRPr lang="en-US" sz="2400" dirty="0"/>
          </a:p>
          <a:p>
            <a:pPr algn="just"/>
            <a:r>
              <a:rPr lang="en-US" sz="2400" dirty="0"/>
              <a:t>sαKL was measured by immunoassay(IDS-ISYS) and compared with traditional biomarkers (random and nadir GH, IGF-I, IGF binding protein 3). Associations with activity&amp; potential impact of biological variables and somatostatin analogues (SSA) on sαKL concentrations were assessed. </a:t>
            </a:r>
          </a:p>
        </p:txBody>
      </p:sp>
      <p:pic>
        <p:nvPicPr>
          <p:cNvPr id="5" name="Picture 4">
            <a:extLst>
              <a:ext uri="{FF2B5EF4-FFF2-40B4-BE49-F238E27FC236}">
                <a16:creationId xmlns:a16="http://schemas.microsoft.com/office/drawing/2014/main" xmlns="" id="{5343AD88-6BB4-41B8-A123-0E4F4EDD9A25}"/>
              </a:ext>
            </a:extLst>
          </p:cNvPr>
          <p:cNvPicPr>
            <a:picLocks noChangeAspect="1"/>
          </p:cNvPicPr>
          <p:nvPr/>
        </p:nvPicPr>
        <p:blipFill>
          <a:blip r:embed="rId2"/>
          <a:stretch>
            <a:fillRect/>
          </a:stretch>
        </p:blipFill>
        <p:spPr>
          <a:xfrm>
            <a:off x="161364" y="348824"/>
            <a:ext cx="12030635" cy="3413075"/>
          </a:xfrm>
          <a:prstGeom prst="rect">
            <a:avLst/>
          </a:prstGeom>
        </p:spPr>
      </p:pic>
      <p:pic>
        <p:nvPicPr>
          <p:cNvPr id="6" name="Picture 5">
            <a:extLst>
              <a:ext uri="{FF2B5EF4-FFF2-40B4-BE49-F238E27FC236}">
                <a16:creationId xmlns:a16="http://schemas.microsoft.com/office/drawing/2014/main" xmlns="" id="{CEE79208-7822-4B7A-A754-003A31ABE697}"/>
              </a:ext>
            </a:extLst>
          </p:cNvPr>
          <p:cNvPicPr>
            <a:picLocks noChangeAspect="1"/>
          </p:cNvPicPr>
          <p:nvPr/>
        </p:nvPicPr>
        <p:blipFill>
          <a:blip r:embed="rId3"/>
          <a:stretch>
            <a:fillRect/>
          </a:stretch>
        </p:blipFill>
        <p:spPr>
          <a:xfrm>
            <a:off x="3981449" y="0"/>
            <a:ext cx="8210550" cy="361950"/>
          </a:xfrm>
          <a:prstGeom prst="rect">
            <a:avLst/>
          </a:prstGeom>
        </p:spPr>
      </p:pic>
    </p:spTree>
    <p:extLst>
      <p:ext uri="{BB962C8B-B14F-4D97-AF65-F5344CB8AC3E}">
        <p14:creationId xmlns:p14="http://schemas.microsoft.com/office/powerpoint/2010/main" val="30308759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676835" y="5284533"/>
            <a:ext cx="11326112" cy="1477245"/>
          </a:xfrm>
        </p:spPr>
        <p:txBody>
          <a:bodyPr>
            <a:normAutofit/>
          </a:bodyPr>
          <a:lstStyle/>
          <a:p>
            <a:pPr algn="just"/>
            <a:r>
              <a:rPr lang="en-US" dirty="0"/>
              <a:t>Treatment-naïve patients with acromegaly before (A) and after surgery controlled without medication (B1), discordant (B2) and uncontrolled (B3) or on SSA controlled (C1), discordant (C2) and uncontrolled (C3), non-functioning pituitary adenoma; NFPA (D) and healthy controls (E).</a:t>
            </a:r>
          </a:p>
        </p:txBody>
      </p:sp>
      <p:pic>
        <p:nvPicPr>
          <p:cNvPr id="2" name="Picture 1">
            <a:extLst>
              <a:ext uri="{FF2B5EF4-FFF2-40B4-BE49-F238E27FC236}">
                <a16:creationId xmlns:a16="http://schemas.microsoft.com/office/drawing/2014/main" xmlns="" id="{577238BD-BD81-4B2F-ADDD-6AD0D3BCE5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79293" y="96222"/>
            <a:ext cx="11923060" cy="4915616"/>
          </a:xfrm>
          <a:prstGeom prst="rect">
            <a:avLst/>
          </a:prstGeom>
        </p:spPr>
      </p:pic>
      <p:sp>
        <p:nvSpPr>
          <p:cNvPr id="4" name="Rectangle 3">
            <a:extLst>
              <a:ext uri="{FF2B5EF4-FFF2-40B4-BE49-F238E27FC236}">
                <a16:creationId xmlns:a16="http://schemas.microsoft.com/office/drawing/2014/main" xmlns="" id="{68284C2A-4BE3-4060-9B74-C009CFB7316D}"/>
              </a:ext>
            </a:extLst>
          </p:cNvPr>
          <p:cNvSpPr/>
          <p:nvPr/>
        </p:nvSpPr>
        <p:spPr>
          <a:xfrm>
            <a:off x="179293" y="2291787"/>
            <a:ext cx="11823654" cy="254643"/>
          </a:xfrm>
          <a:prstGeom prst="rect">
            <a:avLst/>
          </a:prstGeom>
          <a:noFill/>
          <a:ln w="38100">
            <a:solidFill>
              <a:srgbClr val="FF006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5047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310523" y="1519219"/>
            <a:ext cx="3329148" cy="964005"/>
          </a:xfrm>
        </p:spPr>
        <p:txBody>
          <a:bodyPr>
            <a:normAutofit/>
          </a:bodyPr>
          <a:lstStyle/>
          <a:p>
            <a:pPr algn="just"/>
            <a:r>
              <a:rPr lang="en-US" sz="2000" b="1" i="1" dirty="0"/>
              <a:t>Random GH</a:t>
            </a:r>
          </a:p>
        </p:txBody>
      </p:sp>
      <p:pic>
        <p:nvPicPr>
          <p:cNvPr id="7" name="Picture 6">
            <a:extLst>
              <a:ext uri="{FF2B5EF4-FFF2-40B4-BE49-F238E27FC236}">
                <a16:creationId xmlns:a16="http://schemas.microsoft.com/office/drawing/2014/main" xmlns="" id="{18CDC16A-DC32-42F8-BB57-313F7B916FD5}"/>
              </a:ext>
            </a:extLst>
          </p:cNvPr>
          <p:cNvPicPr>
            <a:picLocks noChangeAspect="1"/>
          </p:cNvPicPr>
          <p:nvPr/>
        </p:nvPicPr>
        <p:blipFill>
          <a:blip r:embed="rId2"/>
          <a:stretch>
            <a:fillRect/>
          </a:stretch>
        </p:blipFill>
        <p:spPr>
          <a:xfrm>
            <a:off x="2778498" y="1519219"/>
            <a:ext cx="6715126" cy="5158741"/>
          </a:xfrm>
          <a:prstGeom prst="rect">
            <a:avLst/>
          </a:prstGeom>
        </p:spPr>
      </p:pic>
      <p:sp>
        <p:nvSpPr>
          <p:cNvPr id="4" name="Title 1">
            <a:extLst>
              <a:ext uri="{FF2B5EF4-FFF2-40B4-BE49-F238E27FC236}">
                <a16:creationId xmlns:a16="http://schemas.microsoft.com/office/drawing/2014/main" xmlns="" id="{5153602E-1E17-41AA-BBF1-7EAB33A607D5}"/>
              </a:ext>
            </a:extLst>
          </p:cNvPr>
          <p:cNvSpPr>
            <a:spLocks noGrp="1"/>
          </p:cNvSpPr>
          <p:nvPr>
            <p:ph type="title"/>
          </p:nvPr>
        </p:nvSpPr>
        <p:spPr>
          <a:xfrm>
            <a:off x="1916859" y="550354"/>
            <a:ext cx="8984225" cy="823690"/>
          </a:xfrm>
        </p:spPr>
        <p:txBody>
          <a:bodyPr>
            <a:normAutofit fontScale="90000"/>
          </a:bodyPr>
          <a:lstStyle/>
          <a:p>
            <a:r>
              <a:rPr lang="en-US" b="1" dirty="0"/>
              <a:t>Traditional Biomarkers and Disease Activity</a:t>
            </a:r>
          </a:p>
        </p:txBody>
      </p:sp>
      <p:sp>
        <p:nvSpPr>
          <p:cNvPr id="2" name="Rectangle 1">
            <a:extLst>
              <a:ext uri="{FF2B5EF4-FFF2-40B4-BE49-F238E27FC236}">
                <a16:creationId xmlns:a16="http://schemas.microsoft.com/office/drawing/2014/main" xmlns="" id="{8268CB06-A877-482C-BB47-0EC2B497D748}"/>
              </a:ext>
            </a:extLst>
          </p:cNvPr>
          <p:cNvSpPr/>
          <p:nvPr/>
        </p:nvSpPr>
        <p:spPr>
          <a:xfrm>
            <a:off x="9765234" y="5846963"/>
            <a:ext cx="16764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nn-NO" sz="1200" b="1" dirty="0"/>
              <a:t>* p&lt;0.05</a:t>
            </a:r>
          </a:p>
          <a:p>
            <a:pPr algn="just"/>
            <a:r>
              <a:rPr lang="nn-NO" sz="1200" b="1" dirty="0"/>
              <a:t>** p&lt;0.01</a:t>
            </a:r>
          </a:p>
          <a:p>
            <a:pPr algn="just"/>
            <a:r>
              <a:rPr lang="nn-NO" sz="1200" b="1" dirty="0"/>
              <a:t>*** p&lt;0.001</a:t>
            </a:r>
          </a:p>
          <a:p>
            <a:pPr algn="just"/>
            <a:r>
              <a:rPr lang="nn-NO" sz="1200" b="1" dirty="0"/>
              <a:t>**** p&lt;0.0001</a:t>
            </a:r>
            <a:endParaRPr lang="en-US" sz="1200" b="1" dirty="0"/>
          </a:p>
        </p:txBody>
      </p:sp>
      <p:pic>
        <p:nvPicPr>
          <p:cNvPr id="5" name="Picture 4">
            <a:extLst>
              <a:ext uri="{FF2B5EF4-FFF2-40B4-BE49-F238E27FC236}">
                <a16:creationId xmlns:a16="http://schemas.microsoft.com/office/drawing/2014/main" xmlns="" id="{AB9D2408-37A1-48EE-BB9C-B9A21B6164D5}"/>
              </a:ext>
            </a:extLst>
          </p:cNvPr>
          <p:cNvPicPr>
            <a:picLocks noChangeAspect="1"/>
          </p:cNvPicPr>
          <p:nvPr/>
        </p:nvPicPr>
        <p:blipFill>
          <a:blip r:embed="rId3"/>
          <a:stretch>
            <a:fillRect/>
          </a:stretch>
        </p:blipFill>
        <p:spPr>
          <a:xfrm>
            <a:off x="9765234" y="3534863"/>
            <a:ext cx="2292295" cy="2298391"/>
          </a:xfrm>
          <a:prstGeom prst="rect">
            <a:avLst/>
          </a:prstGeom>
        </p:spPr>
      </p:pic>
    </p:spTree>
    <p:extLst>
      <p:ext uri="{BB962C8B-B14F-4D97-AF65-F5344CB8AC3E}">
        <p14:creationId xmlns:p14="http://schemas.microsoft.com/office/powerpoint/2010/main" val="7331295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507349" y="1428122"/>
            <a:ext cx="2214283" cy="2342179"/>
          </a:xfrm>
        </p:spPr>
        <p:txBody>
          <a:bodyPr>
            <a:normAutofit/>
          </a:bodyPr>
          <a:lstStyle/>
          <a:p>
            <a:pPr algn="just"/>
            <a:r>
              <a:rPr lang="en-US" sz="2900" b="1" i="1" dirty="0"/>
              <a:t>IGF-I</a:t>
            </a:r>
          </a:p>
          <a:p>
            <a:pPr marL="0" indent="0" algn="just">
              <a:buNone/>
            </a:pPr>
            <a:endParaRPr lang="en-US" sz="2400" dirty="0"/>
          </a:p>
        </p:txBody>
      </p:sp>
      <p:pic>
        <p:nvPicPr>
          <p:cNvPr id="2" name="Picture 1">
            <a:extLst>
              <a:ext uri="{FF2B5EF4-FFF2-40B4-BE49-F238E27FC236}">
                <a16:creationId xmlns:a16="http://schemas.microsoft.com/office/drawing/2014/main" xmlns="" id="{AFDF6B78-AD93-4A82-8C6A-A3F2C5222635}"/>
              </a:ext>
            </a:extLst>
          </p:cNvPr>
          <p:cNvPicPr>
            <a:picLocks noChangeAspect="1"/>
          </p:cNvPicPr>
          <p:nvPr/>
        </p:nvPicPr>
        <p:blipFill>
          <a:blip r:embed="rId2"/>
          <a:stretch>
            <a:fillRect/>
          </a:stretch>
        </p:blipFill>
        <p:spPr>
          <a:xfrm>
            <a:off x="2107826" y="851647"/>
            <a:ext cx="7520267" cy="5790079"/>
          </a:xfrm>
          <a:prstGeom prst="rect">
            <a:avLst/>
          </a:prstGeom>
        </p:spPr>
      </p:pic>
      <p:pic>
        <p:nvPicPr>
          <p:cNvPr id="4" name="Picture 3">
            <a:extLst>
              <a:ext uri="{FF2B5EF4-FFF2-40B4-BE49-F238E27FC236}">
                <a16:creationId xmlns:a16="http://schemas.microsoft.com/office/drawing/2014/main" xmlns="" id="{3CAF3585-959C-47B5-858A-A2731AD0D0A0}"/>
              </a:ext>
            </a:extLst>
          </p:cNvPr>
          <p:cNvPicPr>
            <a:picLocks noChangeAspect="1"/>
          </p:cNvPicPr>
          <p:nvPr/>
        </p:nvPicPr>
        <p:blipFill>
          <a:blip r:embed="rId3"/>
          <a:stretch>
            <a:fillRect/>
          </a:stretch>
        </p:blipFill>
        <p:spPr>
          <a:xfrm>
            <a:off x="9762565" y="5757729"/>
            <a:ext cx="1604683" cy="883997"/>
          </a:xfrm>
          <a:prstGeom prst="rect">
            <a:avLst/>
          </a:prstGeom>
        </p:spPr>
      </p:pic>
      <p:sp>
        <p:nvSpPr>
          <p:cNvPr id="5" name="Rectangle 4">
            <a:extLst>
              <a:ext uri="{FF2B5EF4-FFF2-40B4-BE49-F238E27FC236}">
                <a16:creationId xmlns:a16="http://schemas.microsoft.com/office/drawing/2014/main" xmlns="" id="{5F439F87-FAB4-42B4-A8F6-C789EAAA0DE8}"/>
              </a:ext>
            </a:extLst>
          </p:cNvPr>
          <p:cNvSpPr/>
          <p:nvPr/>
        </p:nvSpPr>
        <p:spPr>
          <a:xfrm>
            <a:off x="9762565" y="3429000"/>
            <a:ext cx="2271710"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just">
              <a:buFont typeface="Wingdings" panose="05000000000000000000" pitchFamily="2" charset="2"/>
              <a:buChar char="Ø"/>
            </a:pPr>
            <a:r>
              <a:rPr lang="en-US" sz="1400" dirty="0"/>
              <a:t>Before TSS(A)</a:t>
            </a:r>
          </a:p>
          <a:p>
            <a:pPr marL="285750" indent="-285750" algn="just">
              <a:buFont typeface="Wingdings" panose="05000000000000000000" pitchFamily="2" charset="2"/>
              <a:buChar char="Ø"/>
            </a:pPr>
            <a:r>
              <a:rPr lang="en-US" sz="1400" dirty="0"/>
              <a:t>After TSS controlled without medication (B1), discordant (B2) &amp; uncontrolled (B3)</a:t>
            </a:r>
          </a:p>
          <a:p>
            <a:pPr marL="285750" indent="-285750" algn="just">
              <a:buFont typeface="Wingdings" panose="05000000000000000000" pitchFamily="2" charset="2"/>
              <a:buChar char="Ø"/>
            </a:pPr>
            <a:r>
              <a:rPr lang="en-US" sz="1400" dirty="0"/>
              <a:t>on SSA controlled (C1),discordant (C2) </a:t>
            </a:r>
          </a:p>
          <a:p>
            <a:pPr algn="just"/>
            <a:r>
              <a:rPr lang="en-US" sz="1400" dirty="0"/>
              <a:t>      &amp; uncontrolled (C3) </a:t>
            </a:r>
          </a:p>
          <a:p>
            <a:pPr marL="285750" indent="-285750" algn="just">
              <a:buFont typeface="Wingdings" panose="05000000000000000000" pitchFamily="2" charset="2"/>
              <a:buChar char="Ø"/>
            </a:pPr>
            <a:r>
              <a:rPr lang="en-US" sz="1400" dirty="0"/>
              <a:t>NFPA (D) </a:t>
            </a:r>
          </a:p>
          <a:p>
            <a:pPr marL="285750" indent="-285750" algn="just">
              <a:buFont typeface="Wingdings" panose="05000000000000000000" pitchFamily="2" charset="2"/>
              <a:buChar char="Ø"/>
            </a:pPr>
            <a:r>
              <a:rPr lang="en-US" sz="1400" dirty="0"/>
              <a:t>healthy controls (E).</a:t>
            </a:r>
          </a:p>
        </p:txBody>
      </p:sp>
    </p:spTree>
    <p:extLst>
      <p:ext uri="{BB962C8B-B14F-4D97-AF65-F5344CB8AC3E}">
        <p14:creationId xmlns:p14="http://schemas.microsoft.com/office/powerpoint/2010/main" val="2621420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Sex, age, and surgical outcomes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r>
              <a:rPr lang="en-US" sz="2400" dirty="0"/>
              <a:t>Women, especially when postmenopausal, may exhibit lower surgical remission rates from TSS, as they tend to have larger and more invasive tumors that are less amenable to total resection. (</a:t>
            </a:r>
            <a:r>
              <a:rPr lang="en-US" sz="2400" b="1" dirty="0">
                <a:effectLst>
                  <a:outerShdw blurRad="38100" dist="38100" dir="2700000" algn="tl">
                    <a:srgbClr val="000000">
                      <a:alpha val="43137"/>
                    </a:srgbClr>
                  </a:outerShdw>
                </a:effectLst>
              </a:rPr>
              <a:t>LQ, DR</a:t>
            </a:r>
            <a:r>
              <a:rPr lang="en-US" sz="2400" dirty="0"/>
              <a:t>)</a:t>
            </a:r>
          </a:p>
        </p:txBody>
      </p:sp>
    </p:spTree>
    <p:extLst>
      <p:ext uri="{BB962C8B-B14F-4D97-AF65-F5344CB8AC3E}">
        <p14:creationId xmlns:p14="http://schemas.microsoft.com/office/powerpoint/2010/main" val="32795678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358587" y="1439171"/>
            <a:ext cx="2026025" cy="586853"/>
          </a:xfrm>
        </p:spPr>
        <p:txBody>
          <a:bodyPr>
            <a:normAutofit/>
          </a:bodyPr>
          <a:lstStyle/>
          <a:p>
            <a:pPr lvl="0" algn="just">
              <a:buClr>
                <a:srgbClr val="A53010"/>
              </a:buClr>
            </a:pPr>
            <a:r>
              <a:rPr lang="en-US" sz="2900" b="1" i="1" dirty="0">
                <a:solidFill>
                  <a:prstClr val="black">
                    <a:lumMod val="75000"/>
                    <a:lumOff val="25000"/>
                  </a:prstClr>
                </a:solidFill>
              </a:rPr>
              <a:t>IGFBP-3</a:t>
            </a:r>
            <a:endParaRPr lang="en-US" sz="2400" dirty="0"/>
          </a:p>
        </p:txBody>
      </p:sp>
      <p:pic>
        <p:nvPicPr>
          <p:cNvPr id="2" name="Picture 1">
            <a:extLst>
              <a:ext uri="{FF2B5EF4-FFF2-40B4-BE49-F238E27FC236}">
                <a16:creationId xmlns:a16="http://schemas.microsoft.com/office/drawing/2014/main" xmlns="" id="{BAE0BD57-6D28-44A1-84EE-768766F01D8A}"/>
              </a:ext>
            </a:extLst>
          </p:cNvPr>
          <p:cNvPicPr>
            <a:picLocks noChangeAspect="1"/>
          </p:cNvPicPr>
          <p:nvPr/>
        </p:nvPicPr>
        <p:blipFill>
          <a:blip r:embed="rId2"/>
          <a:stretch>
            <a:fillRect/>
          </a:stretch>
        </p:blipFill>
        <p:spPr>
          <a:xfrm>
            <a:off x="2384611" y="571351"/>
            <a:ext cx="7335799" cy="6026673"/>
          </a:xfrm>
          <a:prstGeom prst="rect">
            <a:avLst/>
          </a:prstGeom>
        </p:spPr>
      </p:pic>
      <p:pic>
        <p:nvPicPr>
          <p:cNvPr id="4" name="Picture 3">
            <a:extLst>
              <a:ext uri="{FF2B5EF4-FFF2-40B4-BE49-F238E27FC236}">
                <a16:creationId xmlns:a16="http://schemas.microsoft.com/office/drawing/2014/main" xmlns="" id="{1A8F1029-A0E9-4A5B-BB2B-DB8F0EB2DCA0}"/>
              </a:ext>
            </a:extLst>
          </p:cNvPr>
          <p:cNvPicPr>
            <a:picLocks noChangeAspect="1"/>
          </p:cNvPicPr>
          <p:nvPr/>
        </p:nvPicPr>
        <p:blipFill>
          <a:blip r:embed="rId3"/>
          <a:stretch>
            <a:fillRect/>
          </a:stretch>
        </p:blipFill>
        <p:spPr>
          <a:xfrm>
            <a:off x="9807388" y="3415636"/>
            <a:ext cx="2292295" cy="2298391"/>
          </a:xfrm>
          <a:prstGeom prst="rect">
            <a:avLst/>
          </a:prstGeom>
        </p:spPr>
      </p:pic>
      <p:pic>
        <p:nvPicPr>
          <p:cNvPr id="5" name="Picture 4">
            <a:extLst>
              <a:ext uri="{FF2B5EF4-FFF2-40B4-BE49-F238E27FC236}">
                <a16:creationId xmlns:a16="http://schemas.microsoft.com/office/drawing/2014/main" xmlns="" id="{42F1522A-A24C-4BD1-91A3-785235B9794B}"/>
              </a:ext>
            </a:extLst>
          </p:cNvPr>
          <p:cNvPicPr>
            <a:picLocks noChangeAspect="1"/>
          </p:cNvPicPr>
          <p:nvPr/>
        </p:nvPicPr>
        <p:blipFill>
          <a:blip r:embed="rId4"/>
          <a:stretch>
            <a:fillRect/>
          </a:stretch>
        </p:blipFill>
        <p:spPr>
          <a:xfrm>
            <a:off x="9807388" y="5714027"/>
            <a:ext cx="1603387" cy="883997"/>
          </a:xfrm>
          <a:prstGeom prst="rect">
            <a:avLst/>
          </a:prstGeom>
        </p:spPr>
      </p:pic>
    </p:spTree>
    <p:extLst>
      <p:ext uri="{BB962C8B-B14F-4D97-AF65-F5344CB8AC3E}">
        <p14:creationId xmlns:p14="http://schemas.microsoft.com/office/powerpoint/2010/main" val="27633088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19BC072-7BD7-4138-BA16-FF6085CFD779}"/>
              </a:ext>
            </a:extLst>
          </p:cNvPr>
          <p:cNvPicPr>
            <a:picLocks noChangeAspect="1"/>
          </p:cNvPicPr>
          <p:nvPr/>
        </p:nvPicPr>
        <p:blipFill>
          <a:blip r:embed="rId2"/>
          <a:stretch>
            <a:fillRect/>
          </a:stretch>
        </p:blipFill>
        <p:spPr>
          <a:xfrm>
            <a:off x="2770094" y="1317812"/>
            <a:ext cx="6866965" cy="5244353"/>
          </a:xfrm>
          <a:prstGeom prst="rect">
            <a:avLst/>
          </a:prstGeom>
        </p:spPr>
      </p:pic>
      <p:sp>
        <p:nvSpPr>
          <p:cNvPr id="8" name="Title 1">
            <a:extLst>
              <a:ext uri="{FF2B5EF4-FFF2-40B4-BE49-F238E27FC236}">
                <a16:creationId xmlns:a16="http://schemas.microsoft.com/office/drawing/2014/main" xmlns="" id="{B424D84B-A687-45D0-9E52-CDD8698FA388}"/>
              </a:ext>
            </a:extLst>
          </p:cNvPr>
          <p:cNvSpPr>
            <a:spLocks noGrp="1"/>
          </p:cNvSpPr>
          <p:nvPr>
            <p:ph type="title"/>
          </p:nvPr>
        </p:nvSpPr>
        <p:spPr>
          <a:xfrm>
            <a:off x="2030412" y="580237"/>
            <a:ext cx="9241717" cy="823690"/>
          </a:xfrm>
        </p:spPr>
        <p:txBody>
          <a:bodyPr>
            <a:normAutofit fontScale="90000"/>
          </a:bodyPr>
          <a:lstStyle/>
          <a:p>
            <a:r>
              <a:rPr lang="en-US" b="1" dirty="0"/>
              <a:t>Soluble Alpha Klotho and Disease Activity</a:t>
            </a:r>
          </a:p>
        </p:txBody>
      </p:sp>
      <p:pic>
        <p:nvPicPr>
          <p:cNvPr id="9" name="Picture 8">
            <a:extLst>
              <a:ext uri="{FF2B5EF4-FFF2-40B4-BE49-F238E27FC236}">
                <a16:creationId xmlns:a16="http://schemas.microsoft.com/office/drawing/2014/main" xmlns="" id="{FD33D018-2BB2-4DB2-8815-3A9B5A9B695E}"/>
              </a:ext>
            </a:extLst>
          </p:cNvPr>
          <p:cNvPicPr>
            <a:picLocks noChangeAspect="1"/>
          </p:cNvPicPr>
          <p:nvPr/>
        </p:nvPicPr>
        <p:blipFill>
          <a:blip r:embed="rId3"/>
          <a:stretch>
            <a:fillRect/>
          </a:stretch>
        </p:blipFill>
        <p:spPr>
          <a:xfrm>
            <a:off x="9721011" y="3379777"/>
            <a:ext cx="2292295" cy="2298391"/>
          </a:xfrm>
          <a:prstGeom prst="rect">
            <a:avLst/>
          </a:prstGeom>
        </p:spPr>
      </p:pic>
      <p:pic>
        <p:nvPicPr>
          <p:cNvPr id="10" name="Picture 9">
            <a:extLst>
              <a:ext uri="{FF2B5EF4-FFF2-40B4-BE49-F238E27FC236}">
                <a16:creationId xmlns:a16="http://schemas.microsoft.com/office/drawing/2014/main" xmlns="" id="{39B9CE5B-D8E4-4888-9397-8288F31AF983}"/>
              </a:ext>
            </a:extLst>
          </p:cNvPr>
          <p:cNvPicPr>
            <a:picLocks noChangeAspect="1"/>
          </p:cNvPicPr>
          <p:nvPr/>
        </p:nvPicPr>
        <p:blipFill>
          <a:blip r:embed="rId4"/>
          <a:stretch>
            <a:fillRect/>
          </a:stretch>
        </p:blipFill>
        <p:spPr>
          <a:xfrm>
            <a:off x="9721011" y="5678168"/>
            <a:ext cx="1609483" cy="883997"/>
          </a:xfrm>
          <a:prstGeom prst="rect">
            <a:avLst/>
          </a:prstGeom>
        </p:spPr>
      </p:pic>
    </p:spTree>
    <p:extLst>
      <p:ext uri="{BB962C8B-B14F-4D97-AF65-F5344CB8AC3E}">
        <p14:creationId xmlns:p14="http://schemas.microsoft.com/office/powerpoint/2010/main" val="5146456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58423" y="5450540"/>
            <a:ext cx="10142464" cy="1317813"/>
          </a:xfrm>
        </p:spPr>
        <p:txBody>
          <a:bodyPr>
            <a:normAutofit/>
          </a:bodyPr>
          <a:lstStyle/>
          <a:p>
            <a:pPr algn="just"/>
            <a:r>
              <a:rPr lang="en-US" sz="2400" dirty="0"/>
              <a:t>If GH-random concentrations   &gt; 10 µg/L, there was </a:t>
            </a:r>
            <a:r>
              <a:rPr lang="en-US" sz="2400" dirty="0">
                <a:solidFill>
                  <a:schemeClr val="accent1"/>
                </a:solidFill>
              </a:rPr>
              <a:t>no more correlation between GH random and IGF-I,</a:t>
            </a:r>
            <a:r>
              <a:rPr lang="en-US" sz="2400" dirty="0"/>
              <a:t> while </a:t>
            </a:r>
            <a:r>
              <a:rPr lang="en-US" sz="2400" dirty="0">
                <a:solidFill>
                  <a:schemeClr val="accent1"/>
                </a:solidFill>
              </a:rPr>
              <a:t>correlation between GH random and sαKL was maintained.</a:t>
            </a:r>
          </a:p>
          <a:p>
            <a:pPr marL="0" indent="0" algn="just">
              <a:buNone/>
            </a:pPr>
            <a:endParaRPr lang="en-US" sz="2400" dirty="0">
              <a:solidFill>
                <a:schemeClr val="accent1"/>
              </a:solidFill>
            </a:endParaRPr>
          </a:p>
        </p:txBody>
      </p:sp>
      <p:pic>
        <p:nvPicPr>
          <p:cNvPr id="2" name="Picture 1">
            <a:extLst>
              <a:ext uri="{FF2B5EF4-FFF2-40B4-BE49-F238E27FC236}">
                <a16:creationId xmlns:a16="http://schemas.microsoft.com/office/drawing/2014/main" xmlns="" id="{0C828E53-0596-4BCE-86E5-25D59DCDDBD8}"/>
              </a:ext>
            </a:extLst>
          </p:cNvPr>
          <p:cNvPicPr>
            <a:picLocks noChangeAspect="1"/>
          </p:cNvPicPr>
          <p:nvPr/>
        </p:nvPicPr>
        <p:blipFill>
          <a:blip r:embed="rId2"/>
          <a:stretch>
            <a:fillRect/>
          </a:stretch>
        </p:blipFill>
        <p:spPr>
          <a:xfrm>
            <a:off x="1758423" y="1539335"/>
            <a:ext cx="4926906" cy="3779330"/>
          </a:xfrm>
          <a:prstGeom prst="rect">
            <a:avLst/>
          </a:prstGeom>
        </p:spPr>
      </p:pic>
      <p:sp>
        <p:nvSpPr>
          <p:cNvPr id="4" name="Title 1">
            <a:extLst>
              <a:ext uri="{FF2B5EF4-FFF2-40B4-BE49-F238E27FC236}">
                <a16:creationId xmlns:a16="http://schemas.microsoft.com/office/drawing/2014/main" xmlns="" id="{9970C808-F7A1-428D-8D83-A54D661CD07F}"/>
              </a:ext>
            </a:extLst>
          </p:cNvPr>
          <p:cNvSpPr>
            <a:spLocks noGrp="1"/>
          </p:cNvSpPr>
          <p:nvPr>
            <p:ph type="title"/>
          </p:nvPr>
        </p:nvSpPr>
        <p:spPr>
          <a:xfrm>
            <a:off x="1758423" y="460707"/>
            <a:ext cx="10142464" cy="823690"/>
          </a:xfrm>
        </p:spPr>
        <p:txBody>
          <a:bodyPr>
            <a:normAutofit fontScale="90000"/>
          </a:bodyPr>
          <a:lstStyle/>
          <a:p>
            <a:r>
              <a:rPr lang="en-US" b="1" dirty="0"/>
              <a:t>Correlation of Soluble Alpha Klotho to Traditional</a:t>
            </a:r>
            <a:br>
              <a:rPr lang="en-US" b="1" dirty="0"/>
            </a:br>
            <a:r>
              <a:rPr lang="en-US" b="1" dirty="0"/>
              <a:t>Biomarkers of Disease Activity</a:t>
            </a:r>
          </a:p>
        </p:txBody>
      </p:sp>
      <p:pic>
        <p:nvPicPr>
          <p:cNvPr id="5" name="Picture 4">
            <a:extLst>
              <a:ext uri="{FF2B5EF4-FFF2-40B4-BE49-F238E27FC236}">
                <a16:creationId xmlns:a16="http://schemas.microsoft.com/office/drawing/2014/main" xmlns="" id="{61AC1115-B587-4CAF-BB54-A64EFFC81787}"/>
              </a:ext>
            </a:extLst>
          </p:cNvPr>
          <p:cNvPicPr>
            <a:picLocks noChangeAspect="1"/>
          </p:cNvPicPr>
          <p:nvPr/>
        </p:nvPicPr>
        <p:blipFill>
          <a:blip r:embed="rId3"/>
          <a:stretch>
            <a:fillRect/>
          </a:stretch>
        </p:blipFill>
        <p:spPr>
          <a:xfrm>
            <a:off x="6829655" y="1539335"/>
            <a:ext cx="5040203" cy="3779330"/>
          </a:xfrm>
          <a:prstGeom prst="rect">
            <a:avLst/>
          </a:prstGeom>
        </p:spPr>
      </p:pic>
    </p:spTree>
    <p:extLst>
      <p:ext uri="{BB962C8B-B14F-4D97-AF65-F5344CB8AC3E}">
        <p14:creationId xmlns:p14="http://schemas.microsoft.com/office/powerpoint/2010/main" val="2091173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50260" y="5506009"/>
            <a:ext cx="11026588" cy="1239520"/>
          </a:xfrm>
        </p:spPr>
        <p:txBody>
          <a:bodyPr>
            <a:normAutofit/>
          </a:bodyPr>
          <a:lstStyle/>
          <a:p>
            <a:pPr algn="just"/>
            <a:r>
              <a:rPr lang="en-US" sz="2400" dirty="0"/>
              <a:t>In all groups, the strongest correlation was found between sαKL&amp;IGF-I.</a:t>
            </a:r>
          </a:p>
        </p:txBody>
      </p:sp>
      <p:pic>
        <p:nvPicPr>
          <p:cNvPr id="2" name="Picture 1">
            <a:extLst>
              <a:ext uri="{FF2B5EF4-FFF2-40B4-BE49-F238E27FC236}">
                <a16:creationId xmlns:a16="http://schemas.microsoft.com/office/drawing/2014/main" xmlns="" id="{E02F4DC8-728F-4EB6-90B0-0889170DFD07}"/>
              </a:ext>
            </a:extLst>
          </p:cNvPr>
          <p:cNvPicPr>
            <a:picLocks noChangeAspect="1"/>
          </p:cNvPicPr>
          <p:nvPr/>
        </p:nvPicPr>
        <p:blipFill>
          <a:blip r:embed="rId2"/>
          <a:stretch>
            <a:fillRect/>
          </a:stretch>
        </p:blipFill>
        <p:spPr>
          <a:xfrm>
            <a:off x="3442447" y="417271"/>
            <a:ext cx="5791200" cy="4651002"/>
          </a:xfrm>
          <a:prstGeom prst="rect">
            <a:avLst/>
          </a:prstGeom>
        </p:spPr>
      </p:pic>
    </p:spTree>
    <p:extLst>
      <p:ext uri="{BB962C8B-B14F-4D97-AF65-F5344CB8AC3E}">
        <p14:creationId xmlns:p14="http://schemas.microsoft.com/office/powerpoint/2010/main" val="1715121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2702C2-CAE6-4050-97E1-3347735EAA9E}"/>
              </a:ext>
            </a:extLst>
          </p:cNvPr>
          <p:cNvPicPr>
            <a:picLocks noChangeAspect="1"/>
          </p:cNvPicPr>
          <p:nvPr/>
        </p:nvPicPr>
        <p:blipFill>
          <a:blip r:embed="rId2"/>
          <a:stretch>
            <a:fillRect/>
          </a:stretch>
        </p:blipFill>
        <p:spPr>
          <a:xfrm>
            <a:off x="3314253" y="878541"/>
            <a:ext cx="5715000" cy="4975412"/>
          </a:xfrm>
          <a:prstGeom prst="rect">
            <a:avLst/>
          </a:prstGeom>
        </p:spPr>
      </p:pic>
    </p:spTree>
    <p:extLst>
      <p:ext uri="{BB962C8B-B14F-4D97-AF65-F5344CB8AC3E}">
        <p14:creationId xmlns:p14="http://schemas.microsoft.com/office/powerpoint/2010/main" val="3155723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9970C808-F7A1-428D-8D83-A54D661CD07F}"/>
              </a:ext>
            </a:extLst>
          </p:cNvPr>
          <p:cNvSpPr>
            <a:spLocks noGrp="1"/>
          </p:cNvSpPr>
          <p:nvPr>
            <p:ph type="title"/>
          </p:nvPr>
        </p:nvSpPr>
        <p:spPr>
          <a:xfrm>
            <a:off x="1667437" y="640001"/>
            <a:ext cx="9932894" cy="823690"/>
          </a:xfrm>
        </p:spPr>
        <p:txBody>
          <a:bodyPr>
            <a:normAutofit/>
          </a:bodyPr>
          <a:lstStyle/>
          <a:p>
            <a:r>
              <a:rPr lang="en-US" sz="2800" b="1" dirty="0"/>
              <a:t>Intra-Individual Comparisons Before and After Surgery</a:t>
            </a:r>
          </a:p>
        </p:txBody>
      </p:sp>
      <p:pic>
        <p:nvPicPr>
          <p:cNvPr id="5" name="Picture 4">
            <a:extLst>
              <a:ext uri="{FF2B5EF4-FFF2-40B4-BE49-F238E27FC236}">
                <a16:creationId xmlns:a16="http://schemas.microsoft.com/office/drawing/2014/main" xmlns="" id="{FF11E38B-591E-40DB-B8CA-5F2A6DDEDE16}"/>
              </a:ext>
            </a:extLst>
          </p:cNvPr>
          <p:cNvPicPr>
            <a:picLocks noChangeAspect="1"/>
          </p:cNvPicPr>
          <p:nvPr/>
        </p:nvPicPr>
        <p:blipFill>
          <a:blip r:embed="rId2"/>
          <a:stretch>
            <a:fillRect/>
          </a:stretch>
        </p:blipFill>
        <p:spPr>
          <a:xfrm>
            <a:off x="2456330" y="1463691"/>
            <a:ext cx="7368988" cy="5250874"/>
          </a:xfrm>
          <a:prstGeom prst="rect">
            <a:avLst/>
          </a:prstGeom>
        </p:spPr>
      </p:pic>
      <p:pic>
        <p:nvPicPr>
          <p:cNvPr id="6" name="Picture 5">
            <a:extLst>
              <a:ext uri="{FF2B5EF4-FFF2-40B4-BE49-F238E27FC236}">
                <a16:creationId xmlns:a16="http://schemas.microsoft.com/office/drawing/2014/main" xmlns="" id="{A4332D5A-A203-4DDE-89D2-379FB8AAF4CA}"/>
              </a:ext>
            </a:extLst>
          </p:cNvPr>
          <p:cNvPicPr>
            <a:picLocks noChangeAspect="1"/>
          </p:cNvPicPr>
          <p:nvPr/>
        </p:nvPicPr>
        <p:blipFill>
          <a:blip r:embed="rId3"/>
          <a:stretch>
            <a:fillRect/>
          </a:stretch>
        </p:blipFill>
        <p:spPr>
          <a:xfrm>
            <a:off x="9990848" y="5830568"/>
            <a:ext cx="1609483" cy="883997"/>
          </a:xfrm>
          <a:prstGeom prst="rect">
            <a:avLst/>
          </a:prstGeom>
        </p:spPr>
      </p:pic>
    </p:spTree>
    <p:extLst>
      <p:ext uri="{BB962C8B-B14F-4D97-AF65-F5344CB8AC3E}">
        <p14:creationId xmlns:p14="http://schemas.microsoft.com/office/powerpoint/2010/main" val="3572265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32277A-5FAF-4B91-A6B3-DDA4BC13726F}"/>
              </a:ext>
            </a:extLst>
          </p:cNvPr>
          <p:cNvPicPr>
            <a:picLocks noChangeAspect="1"/>
          </p:cNvPicPr>
          <p:nvPr/>
        </p:nvPicPr>
        <p:blipFill>
          <a:blip r:embed="rId2"/>
          <a:stretch>
            <a:fillRect/>
          </a:stretch>
        </p:blipFill>
        <p:spPr>
          <a:xfrm>
            <a:off x="135871" y="1261633"/>
            <a:ext cx="11920257" cy="3743325"/>
          </a:xfrm>
          <a:prstGeom prst="rect">
            <a:avLst/>
          </a:prstGeom>
        </p:spPr>
      </p:pic>
      <p:sp>
        <p:nvSpPr>
          <p:cNvPr id="12" name="Title 1">
            <a:extLst>
              <a:ext uri="{FF2B5EF4-FFF2-40B4-BE49-F238E27FC236}">
                <a16:creationId xmlns:a16="http://schemas.microsoft.com/office/drawing/2014/main" xmlns="" id="{9129DFF2-648B-44B7-A9F0-95925A484DA2}"/>
              </a:ext>
            </a:extLst>
          </p:cNvPr>
          <p:cNvSpPr>
            <a:spLocks noGrp="1"/>
          </p:cNvSpPr>
          <p:nvPr>
            <p:ph type="title"/>
          </p:nvPr>
        </p:nvSpPr>
        <p:spPr>
          <a:xfrm>
            <a:off x="1680671" y="635166"/>
            <a:ext cx="10228728" cy="823690"/>
          </a:xfrm>
        </p:spPr>
        <p:txBody>
          <a:bodyPr>
            <a:normAutofit/>
          </a:bodyPr>
          <a:lstStyle/>
          <a:p>
            <a:r>
              <a:rPr lang="en-US" sz="2800" b="1" dirty="0"/>
              <a:t>Cutoffs for αKL Concentrations From ROC Analysis</a:t>
            </a:r>
          </a:p>
        </p:txBody>
      </p:sp>
      <p:sp>
        <p:nvSpPr>
          <p:cNvPr id="4" name="Rectangle 3">
            <a:extLst>
              <a:ext uri="{FF2B5EF4-FFF2-40B4-BE49-F238E27FC236}">
                <a16:creationId xmlns:a16="http://schemas.microsoft.com/office/drawing/2014/main" xmlns="" id="{63912986-414C-4B9E-953D-E4DA84EB71E8}"/>
              </a:ext>
            </a:extLst>
          </p:cNvPr>
          <p:cNvSpPr/>
          <p:nvPr/>
        </p:nvSpPr>
        <p:spPr>
          <a:xfrm>
            <a:off x="575142" y="5004958"/>
            <a:ext cx="3333470" cy="1600438"/>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dirty="0"/>
              <a:t> </a:t>
            </a:r>
            <a:r>
              <a:rPr lang="en-US" sz="1600" dirty="0"/>
              <a:t>Soluble alpha klotho (s</a:t>
            </a:r>
            <a:r>
              <a:rPr lang="el-GR" sz="1600" dirty="0"/>
              <a:t>α</a:t>
            </a:r>
            <a:r>
              <a:rPr lang="en-US" sz="1600" dirty="0"/>
              <a:t>KL) ROC curve: before surgery, treatment-naïve (A) vs healthy controls (E). </a:t>
            </a:r>
          </a:p>
          <a:p>
            <a:pPr algn="just"/>
            <a:r>
              <a:rPr lang="en-US" sz="1600" dirty="0"/>
              <a:t>Cutoff: 1641 </a:t>
            </a:r>
            <a:r>
              <a:rPr lang="en-US" sz="1600" dirty="0" err="1"/>
              <a:t>pg</a:t>
            </a:r>
            <a:r>
              <a:rPr lang="en-US" sz="1600" dirty="0"/>
              <a:t>/mL, AUC 0.98 (0.96-1.00), P &lt; 0.000</a:t>
            </a:r>
          </a:p>
        </p:txBody>
      </p:sp>
      <p:sp>
        <p:nvSpPr>
          <p:cNvPr id="7" name="Rectangle 6">
            <a:extLst>
              <a:ext uri="{FF2B5EF4-FFF2-40B4-BE49-F238E27FC236}">
                <a16:creationId xmlns:a16="http://schemas.microsoft.com/office/drawing/2014/main" xmlns="" id="{5E88A5A5-2BCF-4254-A9D8-67133F6C0B7B}"/>
              </a:ext>
            </a:extLst>
          </p:cNvPr>
          <p:cNvSpPr/>
          <p:nvPr/>
        </p:nvSpPr>
        <p:spPr>
          <a:xfrm>
            <a:off x="4787156" y="5004958"/>
            <a:ext cx="3523129"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600" dirty="0"/>
              <a:t>Soluble alpha klotho (s</a:t>
            </a:r>
            <a:r>
              <a:rPr lang="el-GR" sz="1600" dirty="0"/>
              <a:t>α</a:t>
            </a:r>
            <a:r>
              <a:rPr lang="en-US" sz="1600" dirty="0"/>
              <a:t>KL) ROC curve: controlled (B1, C1) vs uncontrolled(B3,C3) acromegaly after surgery. </a:t>
            </a:r>
          </a:p>
          <a:p>
            <a:pPr algn="just"/>
            <a:r>
              <a:rPr lang="en-US" sz="1600" dirty="0"/>
              <a:t>Cutoff: 1548 </a:t>
            </a:r>
            <a:r>
              <a:rPr lang="en-US" sz="1600" dirty="0" err="1"/>
              <a:t>pg</a:t>
            </a:r>
            <a:r>
              <a:rPr lang="en-US" sz="1600" dirty="0"/>
              <a:t>/mL, AUC 0.99 (0.98-1.00), P &lt; 0.0001</a:t>
            </a:r>
          </a:p>
        </p:txBody>
      </p:sp>
      <p:sp>
        <p:nvSpPr>
          <p:cNvPr id="13" name="Rectangle 12">
            <a:extLst>
              <a:ext uri="{FF2B5EF4-FFF2-40B4-BE49-F238E27FC236}">
                <a16:creationId xmlns:a16="http://schemas.microsoft.com/office/drawing/2014/main" xmlns="" id="{2C46394B-54E9-4EFE-9AD0-2B8A86122DE1}"/>
              </a:ext>
            </a:extLst>
          </p:cNvPr>
          <p:cNvSpPr/>
          <p:nvPr/>
        </p:nvSpPr>
        <p:spPr>
          <a:xfrm>
            <a:off x="8901953" y="5004958"/>
            <a:ext cx="3154175"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400" dirty="0"/>
              <a:t>Soluble alpha klotho (s</a:t>
            </a:r>
            <a:r>
              <a:rPr lang="el-GR" sz="1400" dirty="0"/>
              <a:t>α</a:t>
            </a:r>
            <a:r>
              <a:rPr lang="en-US" sz="1400" dirty="0"/>
              <a:t>KL) ROC curve: controlled acromegaly after surgery (B1, C1), NFPA (D) and healthy controls (E) vs uncontrolled patients before or after surgery (A, B3, C3). </a:t>
            </a:r>
          </a:p>
          <a:p>
            <a:pPr algn="just"/>
            <a:r>
              <a:rPr lang="en-US" sz="1400" dirty="0"/>
              <a:t>Cutoff: 1548 </a:t>
            </a:r>
            <a:r>
              <a:rPr lang="en-US" sz="1400" dirty="0" err="1"/>
              <a:t>pg</a:t>
            </a:r>
            <a:r>
              <a:rPr lang="en-US" sz="1400" dirty="0"/>
              <a:t>/mL, AUC 0.99 (0.98-1.00), P &lt; 0.0001</a:t>
            </a:r>
          </a:p>
        </p:txBody>
      </p:sp>
    </p:spTree>
    <p:extLst>
      <p:ext uri="{BB962C8B-B14F-4D97-AF65-F5344CB8AC3E}">
        <p14:creationId xmlns:p14="http://schemas.microsoft.com/office/powerpoint/2010/main" val="30260596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80671" y="5665693"/>
            <a:ext cx="10297969" cy="815789"/>
          </a:xfrm>
        </p:spPr>
        <p:txBody>
          <a:bodyPr>
            <a:normAutofit/>
          </a:bodyPr>
          <a:lstStyle/>
          <a:p>
            <a:pPr algn="just"/>
            <a:endParaRPr lang="en-US" sz="2400" dirty="0"/>
          </a:p>
        </p:txBody>
      </p:sp>
      <p:pic>
        <p:nvPicPr>
          <p:cNvPr id="2" name="Picture 1">
            <a:extLst>
              <a:ext uri="{FF2B5EF4-FFF2-40B4-BE49-F238E27FC236}">
                <a16:creationId xmlns:a16="http://schemas.microsoft.com/office/drawing/2014/main" xmlns="" id="{DFC67189-E811-49F9-9897-380231820EDC}"/>
              </a:ext>
            </a:extLst>
          </p:cNvPr>
          <p:cNvPicPr>
            <a:picLocks noChangeAspect="1"/>
          </p:cNvPicPr>
          <p:nvPr/>
        </p:nvPicPr>
        <p:blipFill>
          <a:blip r:embed="rId2"/>
          <a:stretch>
            <a:fillRect/>
          </a:stretch>
        </p:blipFill>
        <p:spPr>
          <a:xfrm>
            <a:off x="1680671" y="1309407"/>
            <a:ext cx="9201150" cy="5172075"/>
          </a:xfrm>
          <a:prstGeom prst="rect">
            <a:avLst/>
          </a:prstGeom>
        </p:spPr>
      </p:pic>
      <p:sp>
        <p:nvSpPr>
          <p:cNvPr id="4" name="Title 1">
            <a:extLst>
              <a:ext uri="{FF2B5EF4-FFF2-40B4-BE49-F238E27FC236}">
                <a16:creationId xmlns:a16="http://schemas.microsoft.com/office/drawing/2014/main" xmlns="" id="{11C4BFB5-2809-40B1-BAC3-F17E7E8771A0}"/>
              </a:ext>
            </a:extLst>
          </p:cNvPr>
          <p:cNvSpPr>
            <a:spLocks noGrp="1"/>
          </p:cNvSpPr>
          <p:nvPr>
            <p:ph type="title"/>
          </p:nvPr>
        </p:nvSpPr>
        <p:spPr>
          <a:xfrm>
            <a:off x="1680671" y="635166"/>
            <a:ext cx="10228728" cy="823690"/>
          </a:xfrm>
        </p:spPr>
        <p:txBody>
          <a:bodyPr>
            <a:normAutofit/>
          </a:bodyPr>
          <a:lstStyle/>
          <a:p>
            <a:r>
              <a:rPr lang="en-US" sz="2800" b="1" dirty="0"/>
              <a:t>Soluble Alpha Klotho and Biological Variables</a:t>
            </a:r>
          </a:p>
        </p:txBody>
      </p:sp>
      <p:sp>
        <p:nvSpPr>
          <p:cNvPr id="5" name="Rectangle: Rounded Corners 4">
            <a:extLst>
              <a:ext uri="{FF2B5EF4-FFF2-40B4-BE49-F238E27FC236}">
                <a16:creationId xmlns:a16="http://schemas.microsoft.com/office/drawing/2014/main" xmlns="" id="{6D16A68E-470B-4F9A-872A-E579A552C277}"/>
              </a:ext>
            </a:extLst>
          </p:cNvPr>
          <p:cNvSpPr/>
          <p:nvPr/>
        </p:nvSpPr>
        <p:spPr>
          <a:xfrm>
            <a:off x="7790329" y="3030071"/>
            <a:ext cx="851647" cy="188258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9368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7664553" y="3971364"/>
            <a:ext cx="4294094" cy="2752165"/>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just"/>
            <a:r>
              <a:rPr lang="en-US" dirty="0"/>
              <a:t>*</a:t>
            </a:r>
            <a:r>
              <a:rPr lang="en-US" dirty="0" err="1"/>
              <a:t>rs</a:t>
            </a:r>
            <a:r>
              <a:rPr lang="en-US" dirty="0"/>
              <a:t> = -0.22</a:t>
            </a:r>
          </a:p>
          <a:p>
            <a:pPr algn="just"/>
            <a:r>
              <a:rPr lang="en-US" dirty="0"/>
              <a:t> **</a:t>
            </a:r>
            <a:r>
              <a:rPr lang="en-US" dirty="0" err="1"/>
              <a:t>rs</a:t>
            </a:r>
            <a:r>
              <a:rPr lang="en-US" dirty="0"/>
              <a:t> = 0.67</a:t>
            </a:r>
          </a:p>
          <a:p>
            <a:pPr algn="just"/>
            <a:r>
              <a:rPr lang="en-US" dirty="0"/>
              <a:t> ***</a:t>
            </a:r>
            <a:r>
              <a:rPr lang="en-US" dirty="0" err="1"/>
              <a:t>rs</a:t>
            </a:r>
            <a:r>
              <a:rPr lang="en-US" dirty="0"/>
              <a:t> = 0.80</a:t>
            </a:r>
          </a:p>
          <a:p>
            <a:pPr algn="just"/>
            <a:r>
              <a:rPr lang="en-US" dirty="0"/>
              <a:t> ****</a:t>
            </a:r>
            <a:r>
              <a:rPr lang="en-US" dirty="0" err="1"/>
              <a:t>rs</a:t>
            </a:r>
            <a:r>
              <a:rPr lang="en-US" dirty="0"/>
              <a:t> = - 0.39</a:t>
            </a:r>
          </a:p>
          <a:p>
            <a:pPr algn="just"/>
            <a:r>
              <a:rPr lang="en-US" dirty="0"/>
              <a:t> *****there was no GH random and IGF-I correlation, p=0.43</a:t>
            </a:r>
          </a:p>
          <a:p>
            <a:pPr algn="just"/>
            <a:r>
              <a:rPr lang="en-US" dirty="0"/>
              <a:t> ****** there was GH random and IGF-I correlation, p=0.03.</a:t>
            </a:r>
          </a:p>
        </p:txBody>
      </p:sp>
      <p:pic>
        <p:nvPicPr>
          <p:cNvPr id="4" name="Picture 3">
            <a:extLst>
              <a:ext uri="{FF2B5EF4-FFF2-40B4-BE49-F238E27FC236}">
                <a16:creationId xmlns:a16="http://schemas.microsoft.com/office/drawing/2014/main" xmlns="" id="{4239D9A8-ECF1-4B40-B7C8-D61CE6A13FAB}"/>
              </a:ext>
            </a:extLst>
          </p:cNvPr>
          <p:cNvPicPr>
            <a:picLocks noChangeAspect="1"/>
          </p:cNvPicPr>
          <p:nvPr/>
        </p:nvPicPr>
        <p:blipFill>
          <a:blip r:embed="rId2"/>
          <a:stretch>
            <a:fillRect/>
          </a:stretch>
        </p:blipFill>
        <p:spPr>
          <a:xfrm>
            <a:off x="1707182" y="0"/>
            <a:ext cx="5675848" cy="6858000"/>
          </a:xfrm>
          <a:prstGeom prst="rect">
            <a:avLst/>
          </a:prstGeom>
        </p:spPr>
      </p:pic>
      <p:sp>
        <p:nvSpPr>
          <p:cNvPr id="5" name="Arrow: Striped Right 4">
            <a:extLst>
              <a:ext uri="{FF2B5EF4-FFF2-40B4-BE49-F238E27FC236}">
                <a16:creationId xmlns:a16="http://schemas.microsoft.com/office/drawing/2014/main" xmlns="" id="{722D4AF0-303B-4795-BFB3-71C062382AD5}"/>
              </a:ext>
            </a:extLst>
          </p:cNvPr>
          <p:cNvSpPr/>
          <p:nvPr/>
        </p:nvSpPr>
        <p:spPr>
          <a:xfrm>
            <a:off x="2324714" y="1165412"/>
            <a:ext cx="382627" cy="34065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4E2447C-2477-41D2-8DCF-D7994D2680CA}"/>
              </a:ext>
            </a:extLst>
          </p:cNvPr>
          <p:cNvPicPr>
            <a:picLocks noChangeAspect="1"/>
          </p:cNvPicPr>
          <p:nvPr/>
        </p:nvPicPr>
        <p:blipFill>
          <a:blip r:embed="rId3"/>
          <a:stretch>
            <a:fillRect/>
          </a:stretch>
        </p:blipFill>
        <p:spPr>
          <a:xfrm>
            <a:off x="2324714" y="2004524"/>
            <a:ext cx="382627" cy="340659"/>
          </a:xfrm>
          <a:prstGeom prst="rect">
            <a:avLst/>
          </a:prstGeom>
        </p:spPr>
      </p:pic>
    </p:spTree>
    <p:extLst>
      <p:ext uri="{BB962C8B-B14F-4D97-AF65-F5344CB8AC3E}">
        <p14:creationId xmlns:p14="http://schemas.microsoft.com/office/powerpoint/2010/main" val="9210935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895927" y="4746454"/>
            <a:ext cx="10856803" cy="1979465"/>
          </a:xfrm>
        </p:spPr>
        <p:txBody>
          <a:bodyPr>
            <a:normAutofit fontScale="77500" lnSpcReduction="20000"/>
          </a:bodyPr>
          <a:lstStyle/>
          <a:p>
            <a:pPr algn="just"/>
            <a:r>
              <a:rPr lang="en-US" sz="2400" dirty="0"/>
              <a:t>Observed a weak </a:t>
            </a:r>
            <a:r>
              <a:rPr lang="en-US" sz="2400" dirty="0">
                <a:solidFill>
                  <a:schemeClr val="accent1"/>
                </a:solidFill>
              </a:rPr>
              <a:t>negative correlation </a:t>
            </a:r>
            <a:r>
              <a:rPr lang="en-US" sz="2400" dirty="0"/>
              <a:t>of sαKL concentrations with age when analyzing all patients with acromegaly together .</a:t>
            </a:r>
          </a:p>
          <a:p>
            <a:pPr algn="just"/>
            <a:r>
              <a:rPr lang="en-US" sz="2400" dirty="0"/>
              <a:t>There was </a:t>
            </a:r>
            <a:r>
              <a:rPr lang="en-US" sz="2400" dirty="0">
                <a:solidFill>
                  <a:schemeClr val="accent1"/>
                </a:solidFill>
              </a:rPr>
              <a:t>no correlation </a:t>
            </a:r>
            <a:r>
              <a:rPr lang="en-US" sz="2400" dirty="0"/>
              <a:t>of sαKL concentrations with age in patients with NFPA and in healthy controls. </a:t>
            </a:r>
          </a:p>
          <a:p>
            <a:pPr algn="just"/>
            <a:r>
              <a:rPr lang="en-US" sz="2400" dirty="0"/>
              <a:t>when patients with acromegaly, NFPA, and healthy controls were divided into age groups by decade, there was </a:t>
            </a:r>
            <a:r>
              <a:rPr lang="en-US" sz="2400" dirty="0">
                <a:solidFill>
                  <a:schemeClr val="accent1"/>
                </a:solidFill>
              </a:rPr>
              <a:t>no difference </a:t>
            </a:r>
            <a:r>
              <a:rPr lang="en-US" sz="2400" dirty="0"/>
              <a:t>in sαKL concentrations between the age groups.</a:t>
            </a:r>
          </a:p>
        </p:txBody>
      </p:sp>
      <p:pic>
        <p:nvPicPr>
          <p:cNvPr id="8" name="Picture 7">
            <a:extLst>
              <a:ext uri="{FF2B5EF4-FFF2-40B4-BE49-F238E27FC236}">
                <a16:creationId xmlns:a16="http://schemas.microsoft.com/office/drawing/2014/main" xmlns="" id="{F89A01CA-71B3-443A-BEF8-5D075996D5B5}"/>
              </a:ext>
            </a:extLst>
          </p:cNvPr>
          <p:cNvPicPr>
            <a:picLocks noChangeAspect="1"/>
          </p:cNvPicPr>
          <p:nvPr/>
        </p:nvPicPr>
        <p:blipFill>
          <a:blip r:embed="rId2"/>
          <a:stretch>
            <a:fillRect/>
          </a:stretch>
        </p:blipFill>
        <p:spPr>
          <a:xfrm>
            <a:off x="240754" y="1403727"/>
            <a:ext cx="11842376" cy="3181156"/>
          </a:xfrm>
          <a:prstGeom prst="rect">
            <a:avLst/>
          </a:prstGeom>
        </p:spPr>
      </p:pic>
      <p:pic>
        <p:nvPicPr>
          <p:cNvPr id="9" name="Picture 8">
            <a:extLst>
              <a:ext uri="{FF2B5EF4-FFF2-40B4-BE49-F238E27FC236}">
                <a16:creationId xmlns:a16="http://schemas.microsoft.com/office/drawing/2014/main" xmlns="" id="{042E3A0A-A3CB-4A82-811F-6198F35A26DB}"/>
              </a:ext>
            </a:extLst>
          </p:cNvPr>
          <p:cNvPicPr>
            <a:picLocks noChangeAspect="1"/>
          </p:cNvPicPr>
          <p:nvPr/>
        </p:nvPicPr>
        <p:blipFill>
          <a:blip r:embed="rId3"/>
          <a:stretch>
            <a:fillRect/>
          </a:stretch>
        </p:blipFill>
        <p:spPr>
          <a:xfrm>
            <a:off x="994811" y="1523392"/>
            <a:ext cx="1371719" cy="530398"/>
          </a:xfrm>
          <a:prstGeom prst="rect">
            <a:avLst/>
          </a:prstGeom>
        </p:spPr>
      </p:pic>
      <p:pic>
        <p:nvPicPr>
          <p:cNvPr id="11" name="Picture 10">
            <a:extLst>
              <a:ext uri="{FF2B5EF4-FFF2-40B4-BE49-F238E27FC236}">
                <a16:creationId xmlns:a16="http://schemas.microsoft.com/office/drawing/2014/main" xmlns="" id="{F2A07B5F-03F8-4682-A826-00B607ACAEB1}"/>
              </a:ext>
            </a:extLst>
          </p:cNvPr>
          <p:cNvPicPr>
            <a:picLocks noChangeAspect="1"/>
          </p:cNvPicPr>
          <p:nvPr/>
        </p:nvPicPr>
        <p:blipFill>
          <a:blip r:embed="rId4"/>
          <a:stretch>
            <a:fillRect/>
          </a:stretch>
        </p:blipFill>
        <p:spPr>
          <a:xfrm>
            <a:off x="9065460" y="1684963"/>
            <a:ext cx="1962150" cy="304800"/>
          </a:xfrm>
          <a:prstGeom prst="rect">
            <a:avLst/>
          </a:prstGeom>
        </p:spPr>
      </p:pic>
      <p:sp>
        <p:nvSpPr>
          <p:cNvPr id="12" name="Title 1">
            <a:extLst>
              <a:ext uri="{FF2B5EF4-FFF2-40B4-BE49-F238E27FC236}">
                <a16:creationId xmlns:a16="http://schemas.microsoft.com/office/drawing/2014/main" xmlns="" id="{0B75ABFD-A596-4E06-AA74-634A02B9917E}"/>
              </a:ext>
            </a:extLst>
          </p:cNvPr>
          <p:cNvSpPr>
            <a:spLocks noGrp="1"/>
          </p:cNvSpPr>
          <p:nvPr>
            <p:ph type="title"/>
          </p:nvPr>
        </p:nvSpPr>
        <p:spPr>
          <a:xfrm>
            <a:off x="1680671" y="699702"/>
            <a:ext cx="10072058" cy="823690"/>
          </a:xfrm>
        </p:spPr>
        <p:txBody>
          <a:bodyPr>
            <a:normAutofit/>
          </a:bodyPr>
          <a:lstStyle/>
          <a:p>
            <a:r>
              <a:rPr lang="en-US" sz="2200" b="1" dirty="0"/>
              <a:t>Soluble alpha klotho (</a:t>
            </a:r>
            <a:r>
              <a:rPr lang="en-US" sz="2200" b="1" dirty="0" err="1"/>
              <a:t>pg</a:t>
            </a:r>
            <a:r>
              <a:rPr lang="en-US" sz="2200" b="1" dirty="0"/>
              <a:t>/mL) in patients of different ages (by decade) </a:t>
            </a:r>
          </a:p>
        </p:txBody>
      </p:sp>
      <p:pic>
        <p:nvPicPr>
          <p:cNvPr id="4" name="Picture 3">
            <a:extLst>
              <a:ext uri="{FF2B5EF4-FFF2-40B4-BE49-F238E27FC236}">
                <a16:creationId xmlns:a16="http://schemas.microsoft.com/office/drawing/2014/main" xmlns="" id="{D71E3FC2-1CB4-4965-8626-A37F600765C0}"/>
              </a:ext>
            </a:extLst>
          </p:cNvPr>
          <p:cNvPicPr>
            <a:picLocks noChangeAspect="1"/>
          </p:cNvPicPr>
          <p:nvPr/>
        </p:nvPicPr>
        <p:blipFill>
          <a:blip r:embed="rId5"/>
          <a:stretch>
            <a:fillRect/>
          </a:stretch>
        </p:blipFill>
        <p:spPr>
          <a:xfrm>
            <a:off x="4957035" y="1620936"/>
            <a:ext cx="652329" cy="432854"/>
          </a:xfrm>
          <a:prstGeom prst="rect">
            <a:avLst/>
          </a:prstGeom>
        </p:spPr>
      </p:pic>
    </p:spTree>
    <p:extLst>
      <p:ext uri="{BB962C8B-B14F-4D97-AF65-F5344CB8AC3E}">
        <p14:creationId xmlns:p14="http://schemas.microsoft.com/office/powerpoint/2010/main" val="99048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Sex, age, and surgical outcomes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r>
              <a:rPr lang="en-US" sz="2400" dirty="0"/>
              <a:t>Patient age is likely not a predictor of surgical outcomes, nor does it impact the favorable effects of postsurgical remission on alleviating disease comorbidities. (</a:t>
            </a:r>
            <a:r>
              <a:rPr lang="en-US" sz="2400" b="1" dirty="0">
                <a:effectLst>
                  <a:outerShdw blurRad="38100" dist="38100" dir="2700000" algn="tl">
                    <a:srgbClr val="000000">
                      <a:alpha val="43137"/>
                    </a:srgbClr>
                  </a:outerShdw>
                </a:effectLst>
              </a:rPr>
              <a:t>LQ, DR</a:t>
            </a:r>
            <a:r>
              <a:rPr lang="en-US" sz="2400" dirty="0"/>
              <a:t>)</a:t>
            </a:r>
          </a:p>
        </p:txBody>
      </p:sp>
    </p:spTree>
    <p:extLst>
      <p:ext uri="{BB962C8B-B14F-4D97-AF65-F5344CB8AC3E}">
        <p14:creationId xmlns:p14="http://schemas.microsoft.com/office/powerpoint/2010/main" val="32583147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694980"/>
            <a:ext cx="8915400" cy="4302407"/>
          </a:xfrm>
        </p:spPr>
        <p:txBody>
          <a:bodyPr>
            <a:normAutofit/>
          </a:bodyPr>
          <a:lstStyle/>
          <a:p>
            <a:pPr algn="just"/>
            <a:r>
              <a:rPr lang="en-US" sz="2400" dirty="0"/>
              <a:t>This data support sαKL as a biomarker to assess disease activity in acromegaly, with high sensitivity and specificity.</a:t>
            </a:r>
          </a:p>
          <a:p>
            <a:pPr algn="just"/>
            <a:endParaRPr lang="en-US" sz="2400" dirty="0"/>
          </a:p>
          <a:p>
            <a:pPr algn="just"/>
            <a:r>
              <a:rPr lang="en-US" sz="2400" dirty="0"/>
              <a:t> sαKL exhibits close association with GH secretory status, large dynamic range, and robustness toward biological confounders. </a:t>
            </a:r>
          </a:p>
          <a:p>
            <a:pPr algn="just"/>
            <a:endParaRPr lang="en-US" sz="2400" dirty="0"/>
          </a:p>
          <a:p>
            <a:pPr algn="just"/>
            <a:r>
              <a:rPr lang="en-US" sz="2400" dirty="0"/>
              <a:t>Its measurement could be helpful particularly when GH and IGF-I provide discrepant information.</a:t>
            </a:r>
          </a:p>
        </p:txBody>
      </p:sp>
    </p:spTree>
    <p:extLst>
      <p:ext uri="{BB962C8B-B14F-4D97-AF65-F5344CB8AC3E}">
        <p14:creationId xmlns:p14="http://schemas.microsoft.com/office/powerpoint/2010/main" val="7908714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80671" y="4383740"/>
            <a:ext cx="10297969" cy="2342179"/>
          </a:xfrm>
        </p:spPr>
        <p:txBody>
          <a:bodyPr>
            <a:normAutofit fontScale="92500" lnSpcReduction="10000"/>
          </a:bodyPr>
          <a:lstStyle/>
          <a:p>
            <a:pPr algn="just"/>
            <a:r>
              <a:rPr lang="en-US" sz="2400" dirty="0"/>
              <a:t>The prospective cohort study</a:t>
            </a:r>
          </a:p>
          <a:p>
            <a:pPr marL="0" indent="0" algn="just">
              <a:buNone/>
            </a:pPr>
            <a:endParaRPr lang="en-US" sz="2400" dirty="0"/>
          </a:p>
          <a:p>
            <a:pPr algn="just"/>
            <a:r>
              <a:rPr lang="en-US" sz="2400" dirty="0"/>
              <a:t>54 acromegaly patients biochemically well-controlled on combination treatment with first-generation SRLs &amp; PEGV at baseline and 9 months after switching to Pasireotide LAR (PAS-LAR; either as monotherapy n = 28; or in combination with PEGV, n = 26). </a:t>
            </a:r>
          </a:p>
          <a:p>
            <a:pPr algn="just"/>
            <a:endParaRPr lang="en-US" sz="2400" dirty="0"/>
          </a:p>
        </p:txBody>
      </p:sp>
      <p:pic>
        <p:nvPicPr>
          <p:cNvPr id="4" name="Picture 3">
            <a:extLst>
              <a:ext uri="{FF2B5EF4-FFF2-40B4-BE49-F238E27FC236}">
                <a16:creationId xmlns:a16="http://schemas.microsoft.com/office/drawing/2014/main" xmlns="" id="{702B091B-45E8-4AC6-92CD-B18A013108B9}"/>
              </a:ext>
            </a:extLst>
          </p:cNvPr>
          <p:cNvPicPr>
            <a:picLocks noChangeAspect="1"/>
          </p:cNvPicPr>
          <p:nvPr/>
        </p:nvPicPr>
        <p:blipFill>
          <a:blip r:embed="rId2"/>
          <a:stretch>
            <a:fillRect/>
          </a:stretch>
        </p:blipFill>
        <p:spPr>
          <a:xfrm>
            <a:off x="1763147" y="479338"/>
            <a:ext cx="10215493" cy="3429273"/>
          </a:xfrm>
          <a:prstGeom prst="rect">
            <a:avLst/>
          </a:prstGeom>
        </p:spPr>
      </p:pic>
    </p:spTree>
    <p:extLst>
      <p:ext uri="{BB962C8B-B14F-4D97-AF65-F5344CB8AC3E}">
        <p14:creationId xmlns:p14="http://schemas.microsoft.com/office/powerpoint/2010/main" val="20254534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9D6A7A0-D5B4-4DF0-A8EB-36FEA0D29B20}"/>
              </a:ext>
            </a:extLst>
          </p:cNvPr>
          <p:cNvPicPr>
            <a:picLocks noChangeAspect="1"/>
          </p:cNvPicPr>
          <p:nvPr/>
        </p:nvPicPr>
        <p:blipFill>
          <a:blip r:embed="rId2"/>
          <a:stretch>
            <a:fillRect/>
          </a:stretch>
        </p:blipFill>
        <p:spPr>
          <a:xfrm>
            <a:off x="3232467" y="1532890"/>
            <a:ext cx="6958013" cy="4888230"/>
          </a:xfrm>
          <a:prstGeom prst="rect">
            <a:avLst/>
          </a:prstGeom>
        </p:spPr>
      </p:pic>
      <p:sp>
        <p:nvSpPr>
          <p:cNvPr id="6" name="Content Placeholder 5">
            <a:extLst>
              <a:ext uri="{FF2B5EF4-FFF2-40B4-BE49-F238E27FC236}">
                <a16:creationId xmlns:a16="http://schemas.microsoft.com/office/drawing/2014/main" xmlns="" id="{38CB29B9-D0D5-4679-8628-45038CD30998}"/>
              </a:ext>
            </a:extLst>
          </p:cNvPr>
          <p:cNvSpPr>
            <a:spLocks noGrp="1"/>
          </p:cNvSpPr>
          <p:nvPr>
            <p:ph idx="1"/>
          </p:nvPr>
        </p:nvSpPr>
        <p:spPr>
          <a:xfrm>
            <a:off x="2294572" y="731520"/>
            <a:ext cx="9531668" cy="548640"/>
          </a:xfrm>
        </p:spPr>
        <p:txBody>
          <a:bodyPr>
            <a:normAutofit/>
          </a:bodyPr>
          <a:lstStyle/>
          <a:p>
            <a:pPr marL="0" indent="0">
              <a:buNone/>
            </a:pPr>
            <a:r>
              <a:rPr lang="en-US" sz="2000" b="1" dirty="0"/>
              <a:t>Soluble Klotho: a possible predictor of quality of life in acromegaly patients</a:t>
            </a:r>
          </a:p>
        </p:txBody>
      </p:sp>
    </p:spTree>
    <p:extLst>
      <p:ext uri="{BB962C8B-B14F-4D97-AF65-F5344CB8AC3E}">
        <p14:creationId xmlns:p14="http://schemas.microsoft.com/office/powerpoint/2010/main" val="3832875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QoL questionnaires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827276" y="6065519"/>
            <a:ext cx="2927668" cy="650241"/>
          </a:xfrm>
        </p:spPr>
        <p:style>
          <a:lnRef idx="1">
            <a:schemeClr val="accent2"/>
          </a:lnRef>
          <a:fillRef idx="2">
            <a:schemeClr val="accent2"/>
          </a:fillRef>
          <a:effectRef idx="1">
            <a:schemeClr val="accent2"/>
          </a:effectRef>
          <a:fontRef idx="minor">
            <a:schemeClr val="dk1"/>
          </a:fontRef>
        </p:style>
        <p:txBody>
          <a:bodyPr>
            <a:normAutofit/>
          </a:bodyPr>
          <a:lstStyle/>
          <a:p>
            <a:pPr algn="just"/>
            <a:r>
              <a:rPr lang="en-US" sz="2400" dirty="0"/>
              <a:t>+ Paresthesia  </a:t>
            </a:r>
          </a:p>
        </p:txBody>
      </p:sp>
      <p:pic>
        <p:nvPicPr>
          <p:cNvPr id="4" name="Picture 3">
            <a:extLst>
              <a:ext uri="{FF2B5EF4-FFF2-40B4-BE49-F238E27FC236}">
                <a16:creationId xmlns:a16="http://schemas.microsoft.com/office/drawing/2014/main" xmlns="" id="{F53D8779-703E-46E3-AD36-F270C228DAB2}"/>
              </a:ext>
            </a:extLst>
          </p:cNvPr>
          <p:cNvPicPr>
            <a:picLocks noChangeAspect="1"/>
          </p:cNvPicPr>
          <p:nvPr/>
        </p:nvPicPr>
        <p:blipFill>
          <a:blip r:embed="rId2"/>
          <a:stretch>
            <a:fillRect/>
          </a:stretch>
        </p:blipFill>
        <p:spPr>
          <a:xfrm>
            <a:off x="149103" y="1363286"/>
            <a:ext cx="5457825" cy="2352675"/>
          </a:xfrm>
          <a:prstGeom prst="rect">
            <a:avLst/>
          </a:prstGeom>
        </p:spPr>
      </p:pic>
      <p:pic>
        <p:nvPicPr>
          <p:cNvPr id="6" name="Picture 5">
            <a:extLst>
              <a:ext uri="{FF2B5EF4-FFF2-40B4-BE49-F238E27FC236}">
                <a16:creationId xmlns:a16="http://schemas.microsoft.com/office/drawing/2014/main" xmlns="" id="{4B619980-FF81-4172-B686-37D1ED1A4661}"/>
              </a:ext>
            </a:extLst>
          </p:cNvPr>
          <p:cNvPicPr>
            <a:picLocks noChangeAspect="1"/>
          </p:cNvPicPr>
          <p:nvPr/>
        </p:nvPicPr>
        <p:blipFill>
          <a:blip r:embed="rId3"/>
          <a:stretch>
            <a:fillRect/>
          </a:stretch>
        </p:blipFill>
        <p:spPr>
          <a:xfrm>
            <a:off x="5902960" y="1363286"/>
            <a:ext cx="6139937" cy="5352474"/>
          </a:xfrm>
          <a:prstGeom prst="rect">
            <a:avLst/>
          </a:prstGeom>
        </p:spPr>
      </p:pic>
    </p:spTree>
    <p:extLst>
      <p:ext uri="{BB962C8B-B14F-4D97-AF65-F5344CB8AC3E}">
        <p14:creationId xmlns:p14="http://schemas.microsoft.com/office/powerpoint/2010/main" val="2755109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634172" y="600557"/>
            <a:ext cx="9241717" cy="823690"/>
          </a:xfrm>
        </p:spPr>
        <p:txBody>
          <a:bodyPr/>
          <a:lstStyle/>
          <a:p>
            <a:r>
              <a:rPr lang="en-US" b="1" dirty="0"/>
              <a:t>QoL questionnaires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878076" y="2778759"/>
            <a:ext cx="2069844" cy="650241"/>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lgn="just">
              <a:buNone/>
            </a:pPr>
            <a:r>
              <a:rPr lang="en-US" sz="32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AcroQoL</a:t>
            </a:r>
          </a:p>
        </p:txBody>
      </p:sp>
      <p:pic>
        <p:nvPicPr>
          <p:cNvPr id="5" name="Picture 4">
            <a:extLst>
              <a:ext uri="{FF2B5EF4-FFF2-40B4-BE49-F238E27FC236}">
                <a16:creationId xmlns:a16="http://schemas.microsoft.com/office/drawing/2014/main" xmlns="" id="{1BA17C27-67F7-4644-9E45-5E37FBA74CF5}"/>
              </a:ext>
            </a:extLst>
          </p:cNvPr>
          <p:cNvPicPr>
            <a:picLocks noChangeAspect="1"/>
          </p:cNvPicPr>
          <p:nvPr/>
        </p:nvPicPr>
        <p:blipFill>
          <a:blip r:embed="rId2"/>
          <a:stretch>
            <a:fillRect/>
          </a:stretch>
        </p:blipFill>
        <p:spPr>
          <a:xfrm>
            <a:off x="7143006" y="0"/>
            <a:ext cx="4687923" cy="6858000"/>
          </a:xfrm>
          <a:prstGeom prst="rect">
            <a:avLst/>
          </a:prstGeom>
        </p:spPr>
      </p:pic>
    </p:spTree>
    <p:extLst>
      <p:ext uri="{BB962C8B-B14F-4D97-AF65-F5344CB8AC3E}">
        <p14:creationId xmlns:p14="http://schemas.microsoft.com/office/powerpoint/2010/main" val="30816130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345372" y="1790007"/>
            <a:ext cx="8915400" cy="2560320"/>
          </a:xfrm>
        </p:spPr>
        <p:txBody>
          <a:bodyPr>
            <a:normAutofit/>
          </a:bodyPr>
          <a:lstStyle/>
          <a:p>
            <a:pPr algn="just"/>
            <a:r>
              <a:rPr lang="en-US" sz="2400" dirty="0"/>
              <a:t> Soluble Klotho, predominantly expressed in the kidney , correlates with GH levels over a wide concentration range , and has been suggested to correlate with QOL improvements.</a:t>
            </a:r>
          </a:p>
        </p:txBody>
      </p:sp>
      <p:pic>
        <p:nvPicPr>
          <p:cNvPr id="4" name="Picture 3">
            <a:extLst>
              <a:ext uri="{FF2B5EF4-FFF2-40B4-BE49-F238E27FC236}">
                <a16:creationId xmlns:a16="http://schemas.microsoft.com/office/drawing/2014/main" xmlns="" id="{5C7F4594-71FF-476C-8DC7-8639F1937D8A}"/>
              </a:ext>
            </a:extLst>
          </p:cNvPr>
          <p:cNvPicPr>
            <a:picLocks noChangeAspect="1"/>
          </p:cNvPicPr>
          <p:nvPr/>
        </p:nvPicPr>
        <p:blipFill>
          <a:blip r:embed="rId2"/>
          <a:stretch>
            <a:fillRect/>
          </a:stretch>
        </p:blipFill>
        <p:spPr>
          <a:xfrm>
            <a:off x="1975167" y="406400"/>
            <a:ext cx="9655810" cy="6238239"/>
          </a:xfrm>
          <a:prstGeom prst="rect">
            <a:avLst/>
          </a:prstGeom>
        </p:spPr>
      </p:pic>
    </p:spTree>
    <p:extLst>
      <p:ext uri="{BB962C8B-B14F-4D97-AF65-F5344CB8AC3E}">
        <p14:creationId xmlns:p14="http://schemas.microsoft.com/office/powerpoint/2010/main" val="33270359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15440" y="1414087"/>
            <a:ext cx="5140960" cy="4764087"/>
          </a:xfrm>
        </p:spPr>
        <p:txBody>
          <a:bodyPr>
            <a:normAutofit fontScale="92500" lnSpcReduction="20000"/>
          </a:bodyPr>
          <a:lstStyle/>
          <a:p>
            <a:pPr algn="just"/>
            <a:r>
              <a:rPr lang="en-US" sz="2400" dirty="0"/>
              <a:t> At baseline, serum sKlotho levels </a:t>
            </a:r>
            <a:r>
              <a:rPr lang="en-US" sz="2400" dirty="0">
                <a:solidFill>
                  <a:schemeClr val="accent1"/>
                </a:solidFill>
              </a:rPr>
              <a:t>were not significantly</a:t>
            </a:r>
            <a:r>
              <a:rPr lang="en-US" sz="2400" dirty="0"/>
              <a:t> different between patients receiving 9 months of PAS-LAR mono- versus patients using PAS-LAR + PEGV combination therapy.</a:t>
            </a:r>
          </a:p>
          <a:p>
            <a:pPr marL="0" indent="0" algn="just">
              <a:buNone/>
            </a:pPr>
            <a:endParaRPr lang="en-US" sz="2400" dirty="0"/>
          </a:p>
          <a:p>
            <a:pPr algn="just"/>
            <a:r>
              <a:rPr lang="en-US" sz="2400" dirty="0"/>
              <a:t>When comparing follow-up to baseline, we observed a </a:t>
            </a:r>
            <a:r>
              <a:rPr lang="en-US" sz="2400" dirty="0">
                <a:solidFill>
                  <a:schemeClr val="accent1"/>
                </a:solidFill>
              </a:rPr>
              <a:t>significant increase</a:t>
            </a:r>
            <a:r>
              <a:rPr lang="en-US" sz="2400" dirty="0"/>
              <a:t> in sKlotho levels in the combination therapy group, but no significant change in the monotherapy group.</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During follow-up, </a:t>
            </a:r>
            <a:r>
              <a:rPr kumimoji="0" lang="en-US" sz="2400"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sKloth</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levels were </a:t>
            </a:r>
            <a:r>
              <a:rPr kumimoji="0" lang="en-US" sz="2400" b="0" i="0" u="none" strike="noStrike" kern="1200" cap="none" spc="0" normalizeH="0" baseline="0" noProof="0" dirty="0">
                <a:ln>
                  <a:noFill/>
                </a:ln>
                <a:solidFill>
                  <a:srgbClr val="A53010"/>
                </a:solidFill>
                <a:effectLst/>
                <a:uLnTx/>
                <a:uFillTx/>
                <a:latin typeface="Century Gothic" panose="020B0502020202020204"/>
                <a:ea typeface="+mn-ea"/>
                <a:cs typeface="+mn-cs"/>
              </a:rPr>
              <a:t>not different between the two treatment groups. </a:t>
            </a:r>
            <a:endParaRPr lang="en-US" sz="2400" dirty="0"/>
          </a:p>
        </p:txBody>
      </p:sp>
      <p:pic>
        <p:nvPicPr>
          <p:cNvPr id="4" name="Picture 3">
            <a:extLst>
              <a:ext uri="{FF2B5EF4-FFF2-40B4-BE49-F238E27FC236}">
                <a16:creationId xmlns:a16="http://schemas.microsoft.com/office/drawing/2014/main" xmlns="" id="{72E7219B-BD0D-47B5-B703-A2FD1288C5D2}"/>
              </a:ext>
            </a:extLst>
          </p:cNvPr>
          <p:cNvPicPr>
            <a:picLocks noChangeAspect="1"/>
          </p:cNvPicPr>
          <p:nvPr/>
        </p:nvPicPr>
        <p:blipFill>
          <a:blip r:embed="rId2"/>
          <a:stretch>
            <a:fillRect/>
          </a:stretch>
        </p:blipFill>
        <p:spPr>
          <a:xfrm>
            <a:off x="6898640" y="1414087"/>
            <a:ext cx="5140960" cy="4764087"/>
          </a:xfrm>
          <a:prstGeom prst="rect">
            <a:avLst/>
          </a:prstGeom>
        </p:spPr>
      </p:pic>
      <p:sp>
        <p:nvSpPr>
          <p:cNvPr id="2" name="TextBox 1">
            <a:extLst>
              <a:ext uri="{FF2B5EF4-FFF2-40B4-BE49-F238E27FC236}">
                <a16:creationId xmlns:a16="http://schemas.microsoft.com/office/drawing/2014/main" xmlns="" id="{CC790423-0FEE-43B9-B431-10E374D81F9F}"/>
              </a:ext>
            </a:extLst>
          </p:cNvPr>
          <p:cNvSpPr txBox="1"/>
          <p:nvPr/>
        </p:nvSpPr>
        <p:spPr>
          <a:xfrm>
            <a:off x="8111265" y="1573759"/>
            <a:ext cx="3272118" cy="461665"/>
          </a:xfrm>
          <a:prstGeom prst="rect">
            <a:avLst/>
          </a:prstGeom>
          <a:noFill/>
        </p:spPr>
        <p:txBody>
          <a:bodyPr wrap="square" rtlCol="0">
            <a:spAutoFit/>
          </a:bodyPr>
          <a:lstStyle/>
          <a:p>
            <a:r>
              <a:rPr lang="en-US" sz="1200" dirty="0"/>
              <a:t>White: PAS-LAR monotherapy</a:t>
            </a:r>
          </a:p>
          <a:p>
            <a:r>
              <a:rPr lang="en-US" sz="1200" dirty="0"/>
              <a:t>Gray: PAS + PEGV</a:t>
            </a:r>
          </a:p>
        </p:txBody>
      </p:sp>
    </p:spTree>
    <p:extLst>
      <p:ext uri="{BB962C8B-B14F-4D97-AF65-F5344CB8AC3E}">
        <p14:creationId xmlns:p14="http://schemas.microsoft.com/office/powerpoint/2010/main" val="32736395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823682" y="1312487"/>
            <a:ext cx="5664238" cy="4764087"/>
          </a:xfrm>
        </p:spPr>
        <p:txBody>
          <a:bodyPr>
            <a:normAutofit fontScale="92500"/>
          </a:bodyPr>
          <a:lstStyle/>
          <a:p>
            <a:pPr algn="just"/>
            <a:r>
              <a:rPr lang="en-US" sz="2400" dirty="0"/>
              <a:t>GH levels at baseline were </a:t>
            </a:r>
            <a:r>
              <a:rPr lang="en-US" sz="2400" dirty="0">
                <a:solidFill>
                  <a:schemeClr val="accent1"/>
                </a:solidFill>
              </a:rPr>
              <a:t>significantly higher </a:t>
            </a:r>
            <a:r>
              <a:rPr lang="en-US" sz="2400" dirty="0"/>
              <a:t>in the patients who did receive combination therapy during the next 9 months when compared with patients who did receive PAS-LAR monotherapy during the next 9 months.</a:t>
            </a:r>
          </a:p>
          <a:p>
            <a:pPr algn="just"/>
            <a:endParaRPr lang="en-US" sz="2400" dirty="0"/>
          </a:p>
          <a:p>
            <a:pPr algn="just"/>
            <a:r>
              <a:rPr lang="en-US" sz="2400" dirty="0"/>
              <a:t>Due to the PEGV dose reduction or discontinuation during the  study, GH levels were significantly lower in both group when compared with baseline.</a:t>
            </a:r>
          </a:p>
        </p:txBody>
      </p:sp>
      <p:pic>
        <p:nvPicPr>
          <p:cNvPr id="5" name="Picture 4">
            <a:extLst>
              <a:ext uri="{FF2B5EF4-FFF2-40B4-BE49-F238E27FC236}">
                <a16:creationId xmlns:a16="http://schemas.microsoft.com/office/drawing/2014/main" xmlns="" id="{2D8E06DE-0E09-4850-BEBC-D7A441F59099}"/>
              </a:ext>
            </a:extLst>
          </p:cNvPr>
          <p:cNvPicPr>
            <a:picLocks noChangeAspect="1"/>
          </p:cNvPicPr>
          <p:nvPr/>
        </p:nvPicPr>
        <p:blipFill>
          <a:blip r:embed="rId2"/>
          <a:stretch>
            <a:fillRect/>
          </a:stretch>
        </p:blipFill>
        <p:spPr>
          <a:xfrm>
            <a:off x="7652068" y="1312487"/>
            <a:ext cx="4418012" cy="4468553"/>
          </a:xfrm>
          <a:prstGeom prst="rect">
            <a:avLst/>
          </a:prstGeom>
        </p:spPr>
      </p:pic>
    </p:spTree>
    <p:extLst>
      <p:ext uri="{BB962C8B-B14F-4D97-AF65-F5344CB8AC3E}">
        <p14:creationId xmlns:p14="http://schemas.microsoft.com/office/powerpoint/2010/main" val="34994282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452282" y="1300047"/>
            <a:ext cx="5877000" cy="4764087"/>
          </a:xfrm>
        </p:spPr>
        <p:txBody>
          <a:bodyPr>
            <a:normAutofit fontScale="92500" lnSpcReduction="10000"/>
          </a:bodyPr>
          <a:lstStyle/>
          <a:p>
            <a:pPr algn="just"/>
            <a:r>
              <a:rPr lang="en-US" sz="2400" dirty="0"/>
              <a:t>Total IGF-1 levels at baseline were </a:t>
            </a:r>
            <a:r>
              <a:rPr lang="en-US" sz="2400" dirty="0">
                <a:solidFill>
                  <a:schemeClr val="accent1"/>
                </a:solidFill>
              </a:rPr>
              <a:t>significantly higher </a:t>
            </a:r>
            <a:r>
              <a:rPr lang="en-US" sz="2400" dirty="0"/>
              <a:t>in the patients who did receive combination therapy during the next 9 months when compared with patients who did receive PAS-LAR monotherapy during the next 9 months.</a:t>
            </a:r>
          </a:p>
          <a:p>
            <a:pPr algn="just"/>
            <a:endParaRPr lang="en-US" sz="2400" dirty="0"/>
          </a:p>
          <a:p>
            <a:pPr algn="just"/>
            <a:r>
              <a:rPr lang="en-US" sz="2400" dirty="0"/>
              <a:t> Total and age-dependent serum IGF-1 levels showed a </a:t>
            </a:r>
            <a:r>
              <a:rPr lang="en-US" sz="2400" dirty="0">
                <a:solidFill>
                  <a:schemeClr val="accent1"/>
                </a:solidFill>
              </a:rPr>
              <a:t>significant increase</a:t>
            </a:r>
            <a:r>
              <a:rPr lang="en-US" sz="2400" dirty="0"/>
              <a:t> between baseline and follow-up in the combination therapy group No changes in serum IGF-1 were seen in the monotherapy group.</a:t>
            </a:r>
          </a:p>
        </p:txBody>
      </p:sp>
      <p:pic>
        <p:nvPicPr>
          <p:cNvPr id="6" name="Picture 5">
            <a:extLst>
              <a:ext uri="{FF2B5EF4-FFF2-40B4-BE49-F238E27FC236}">
                <a16:creationId xmlns:a16="http://schemas.microsoft.com/office/drawing/2014/main" xmlns="" id="{530C6C69-8E05-4703-82DB-31DA42420F59}"/>
              </a:ext>
            </a:extLst>
          </p:cNvPr>
          <p:cNvPicPr>
            <a:picLocks noChangeAspect="1"/>
          </p:cNvPicPr>
          <p:nvPr/>
        </p:nvPicPr>
        <p:blipFill>
          <a:blip r:embed="rId2"/>
          <a:stretch>
            <a:fillRect/>
          </a:stretch>
        </p:blipFill>
        <p:spPr>
          <a:xfrm>
            <a:off x="7518400" y="1346913"/>
            <a:ext cx="4541520" cy="4670353"/>
          </a:xfrm>
          <a:prstGeom prst="rect">
            <a:avLst/>
          </a:prstGeom>
        </p:spPr>
      </p:pic>
    </p:spTree>
    <p:extLst>
      <p:ext uri="{BB962C8B-B14F-4D97-AF65-F5344CB8AC3E}">
        <p14:creationId xmlns:p14="http://schemas.microsoft.com/office/powerpoint/2010/main" val="13947951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71052" y="1718887"/>
            <a:ext cx="4024948" cy="4764087"/>
          </a:xfrm>
        </p:spPr>
        <p:txBody>
          <a:bodyPr>
            <a:normAutofit/>
          </a:bodyPr>
          <a:lstStyle/>
          <a:p>
            <a:pPr algn="just"/>
            <a:r>
              <a:rPr lang="en-US" sz="2400" dirty="0"/>
              <a:t>Serum IGF-1 x(ULN) levels at baseline, however, </a:t>
            </a:r>
            <a:r>
              <a:rPr lang="en-US" sz="2400" dirty="0">
                <a:solidFill>
                  <a:schemeClr val="accent1"/>
                </a:solidFill>
              </a:rPr>
              <a:t>were not significantly</a:t>
            </a:r>
            <a:r>
              <a:rPr lang="en-US" sz="2400" dirty="0"/>
              <a:t> different between the two groups and were within the </a:t>
            </a:r>
            <a:r>
              <a:rPr lang="en-US" sz="2400" dirty="0">
                <a:solidFill>
                  <a:srgbClr val="C00000"/>
                </a:solidFill>
              </a:rPr>
              <a:t>age-adjusted</a:t>
            </a:r>
            <a:r>
              <a:rPr lang="en-US" sz="2400" dirty="0"/>
              <a:t> normal range.</a:t>
            </a:r>
          </a:p>
        </p:txBody>
      </p:sp>
      <p:pic>
        <p:nvPicPr>
          <p:cNvPr id="4" name="Picture 3">
            <a:extLst>
              <a:ext uri="{FF2B5EF4-FFF2-40B4-BE49-F238E27FC236}">
                <a16:creationId xmlns:a16="http://schemas.microsoft.com/office/drawing/2014/main" xmlns="" id="{ED140034-98D0-4384-8CFA-7502BA94D00C}"/>
              </a:ext>
            </a:extLst>
          </p:cNvPr>
          <p:cNvPicPr>
            <a:picLocks noChangeAspect="1"/>
          </p:cNvPicPr>
          <p:nvPr/>
        </p:nvPicPr>
        <p:blipFill>
          <a:blip r:embed="rId2"/>
          <a:stretch>
            <a:fillRect/>
          </a:stretch>
        </p:blipFill>
        <p:spPr>
          <a:xfrm>
            <a:off x="6746240" y="1718887"/>
            <a:ext cx="5120640" cy="4548716"/>
          </a:xfrm>
          <a:prstGeom prst="rect">
            <a:avLst/>
          </a:prstGeom>
        </p:spPr>
      </p:pic>
    </p:spTree>
    <p:extLst>
      <p:ext uri="{BB962C8B-B14F-4D97-AF65-F5344CB8AC3E}">
        <p14:creationId xmlns:p14="http://schemas.microsoft.com/office/powerpoint/2010/main" val="76637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04C4438-CFD7-4D38-9C94-97BD33B3D26F}"/>
              </a:ext>
            </a:extLst>
          </p:cNvPr>
          <p:cNvPicPr>
            <a:picLocks noChangeAspect="1"/>
          </p:cNvPicPr>
          <p:nvPr/>
        </p:nvPicPr>
        <p:blipFill>
          <a:blip r:embed="rId2"/>
          <a:stretch>
            <a:fillRect/>
          </a:stretch>
        </p:blipFill>
        <p:spPr>
          <a:xfrm>
            <a:off x="1808094" y="182414"/>
            <a:ext cx="9853819" cy="4664764"/>
          </a:xfrm>
          <a:prstGeom prst="rect">
            <a:avLst/>
          </a:prstGeom>
        </p:spPr>
      </p:pic>
      <p:pic>
        <p:nvPicPr>
          <p:cNvPr id="13" name="Picture 12">
            <a:extLst>
              <a:ext uri="{FF2B5EF4-FFF2-40B4-BE49-F238E27FC236}">
                <a16:creationId xmlns:a16="http://schemas.microsoft.com/office/drawing/2014/main" xmlns="" id="{A453B933-1BFE-4472-BA35-D9CD4ED1EE17}"/>
              </a:ext>
            </a:extLst>
          </p:cNvPr>
          <p:cNvPicPr>
            <a:picLocks noChangeAspect="1"/>
          </p:cNvPicPr>
          <p:nvPr/>
        </p:nvPicPr>
        <p:blipFill>
          <a:blip r:embed="rId3"/>
          <a:stretch>
            <a:fillRect/>
          </a:stretch>
        </p:blipFill>
        <p:spPr>
          <a:xfrm>
            <a:off x="9290601" y="3306029"/>
            <a:ext cx="2186609" cy="1325216"/>
          </a:xfrm>
          <a:prstGeom prst="rect">
            <a:avLst/>
          </a:prstGeom>
        </p:spPr>
      </p:pic>
      <p:sp>
        <p:nvSpPr>
          <p:cNvPr id="2" name="Rectangle 1">
            <a:extLst>
              <a:ext uri="{FF2B5EF4-FFF2-40B4-BE49-F238E27FC236}">
                <a16:creationId xmlns:a16="http://schemas.microsoft.com/office/drawing/2014/main" xmlns="" id="{BB7E3639-9A2C-4AB0-B2E1-28DA1D92805B}"/>
              </a:ext>
            </a:extLst>
          </p:cNvPr>
          <p:cNvSpPr/>
          <p:nvPr/>
        </p:nvSpPr>
        <p:spPr>
          <a:xfrm>
            <a:off x="1736436" y="5296181"/>
            <a:ext cx="9925477" cy="707886"/>
          </a:xfrm>
          <a:prstGeom prst="rect">
            <a:avLst/>
          </a:prstGeom>
        </p:spPr>
        <p:txBody>
          <a:bodyPr wrap="square">
            <a:spAutoFit/>
          </a:bodyPr>
          <a:lstStyle/>
          <a:p>
            <a:pPr marL="342900" lvl="0" indent="-342900" algn="just">
              <a:spcBef>
                <a:spcPts val="1000"/>
              </a:spcBef>
              <a:buClr>
                <a:srgbClr val="A53010"/>
              </a:buClr>
              <a:buFont typeface="Wingdings 3" charset="2"/>
              <a:buChar char=""/>
            </a:pPr>
            <a:r>
              <a:rPr lang="en-US" sz="2000" dirty="0">
                <a:solidFill>
                  <a:prstClr val="black">
                    <a:lumMod val="75000"/>
                    <a:lumOff val="25000"/>
                  </a:prstClr>
                </a:solidFill>
              </a:rPr>
              <a:t>This review examines whether there is a gender difference in epidemiology, presentation, QoL, morbidity, treatments and mortality of acromegaly.</a:t>
            </a:r>
          </a:p>
        </p:txBody>
      </p:sp>
    </p:spTree>
    <p:extLst>
      <p:ext uri="{BB962C8B-B14F-4D97-AF65-F5344CB8AC3E}">
        <p14:creationId xmlns:p14="http://schemas.microsoft.com/office/powerpoint/2010/main" val="35800776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86560" y="253999"/>
            <a:ext cx="4886960" cy="6492239"/>
          </a:xfrm>
        </p:spPr>
        <p:txBody>
          <a:bodyPr>
            <a:normAutofit fontScale="92500" lnSpcReduction="10000"/>
          </a:bodyPr>
          <a:lstStyle/>
          <a:p>
            <a:pPr algn="just"/>
            <a:r>
              <a:rPr lang="en-US" sz="2400" dirty="0"/>
              <a:t> AcroQoL and PASQ scores were </a:t>
            </a:r>
            <a:r>
              <a:rPr lang="en-US" sz="2400" dirty="0">
                <a:solidFill>
                  <a:srgbClr val="C00000"/>
                </a:solidFill>
              </a:rPr>
              <a:t>not significantly </a:t>
            </a:r>
            <a:r>
              <a:rPr lang="en-US" sz="2400" dirty="0"/>
              <a:t>different between the PAS-LAR mono- and combination therapy group at baseline,</a:t>
            </a:r>
          </a:p>
          <a:p>
            <a:pPr algn="just"/>
            <a:endParaRPr lang="en-US" sz="2400" dirty="0"/>
          </a:p>
          <a:p>
            <a:pPr algn="just"/>
            <a:r>
              <a:rPr lang="en-US" sz="2400" dirty="0">
                <a:solidFill>
                  <a:schemeClr val="accent1"/>
                </a:solidFill>
              </a:rPr>
              <a:t>Significant</a:t>
            </a:r>
            <a:r>
              <a:rPr lang="en-US" sz="2400" dirty="0"/>
              <a:t> differences in the total cohort between baseline and during 9 months of PAS-LAR </a:t>
            </a:r>
            <a:r>
              <a:rPr lang="en-US" sz="2400" dirty="0">
                <a:solidFill>
                  <a:schemeClr val="accent1"/>
                </a:solidFill>
              </a:rPr>
              <a:t>treatment were detected in the individual PASQ scores for headache and fatigue. </a:t>
            </a:r>
          </a:p>
          <a:p>
            <a:pPr algn="just"/>
            <a:endParaRPr lang="en-US" sz="2400" dirty="0"/>
          </a:p>
          <a:p>
            <a:pPr algn="just"/>
            <a:r>
              <a:rPr lang="en-US" sz="2400" dirty="0">
                <a:solidFill>
                  <a:schemeClr val="accent1"/>
                </a:solidFill>
              </a:rPr>
              <a:t>Significant</a:t>
            </a:r>
            <a:r>
              <a:rPr lang="en-US" sz="2400" dirty="0"/>
              <a:t> improvements were observed in all AcroQoL subdimensions; </a:t>
            </a:r>
            <a:r>
              <a:rPr lang="en-US" sz="2400" dirty="0">
                <a:solidFill>
                  <a:srgbClr val="C00000"/>
                </a:solidFill>
              </a:rPr>
              <a:t>physical</a:t>
            </a:r>
            <a:r>
              <a:rPr lang="en-US" sz="2400" dirty="0"/>
              <a:t>, </a:t>
            </a:r>
            <a:r>
              <a:rPr lang="en-US" sz="2400" dirty="0">
                <a:solidFill>
                  <a:schemeClr val="accent1"/>
                </a:solidFill>
              </a:rPr>
              <a:t>psychological&amp; appearance </a:t>
            </a:r>
            <a:r>
              <a:rPr lang="en-US" sz="2400" dirty="0"/>
              <a:t>, except for personal relations. </a:t>
            </a:r>
          </a:p>
        </p:txBody>
      </p:sp>
      <p:pic>
        <p:nvPicPr>
          <p:cNvPr id="4" name="Picture 3">
            <a:extLst>
              <a:ext uri="{FF2B5EF4-FFF2-40B4-BE49-F238E27FC236}">
                <a16:creationId xmlns:a16="http://schemas.microsoft.com/office/drawing/2014/main" xmlns="" id="{24422C51-4F9F-4C11-BB9C-85EBA87DAC8E}"/>
              </a:ext>
            </a:extLst>
          </p:cNvPr>
          <p:cNvPicPr>
            <a:picLocks noChangeAspect="1"/>
          </p:cNvPicPr>
          <p:nvPr/>
        </p:nvPicPr>
        <p:blipFill>
          <a:blip r:embed="rId2"/>
          <a:stretch>
            <a:fillRect/>
          </a:stretch>
        </p:blipFill>
        <p:spPr>
          <a:xfrm>
            <a:off x="6750008" y="254000"/>
            <a:ext cx="5248951" cy="6492240"/>
          </a:xfrm>
          <a:prstGeom prst="rect">
            <a:avLst/>
          </a:prstGeom>
        </p:spPr>
      </p:pic>
      <p:sp>
        <p:nvSpPr>
          <p:cNvPr id="5" name="Oval 4">
            <a:extLst>
              <a:ext uri="{FF2B5EF4-FFF2-40B4-BE49-F238E27FC236}">
                <a16:creationId xmlns:a16="http://schemas.microsoft.com/office/drawing/2014/main" xmlns="" id="{6BFF961C-3917-44D7-95F5-19DDF3DE3CF1}"/>
              </a:ext>
            </a:extLst>
          </p:cNvPr>
          <p:cNvSpPr/>
          <p:nvPr/>
        </p:nvSpPr>
        <p:spPr>
          <a:xfrm>
            <a:off x="11277600" y="2062480"/>
            <a:ext cx="508000" cy="27432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xmlns="" id="{0260393B-ED18-4D85-BFCC-16A766223C5D}"/>
              </a:ext>
            </a:extLst>
          </p:cNvPr>
          <p:cNvPicPr>
            <a:picLocks noChangeAspect="1"/>
          </p:cNvPicPr>
          <p:nvPr/>
        </p:nvPicPr>
        <p:blipFill>
          <a:blip r:embed="rId3"/>
          <a:stretch>
            <a:fillRect/>
          </a:stretch>
        </p:blipFill>
        <p:spPr>
          <a:xfrm>
            <a:off x="11206480" y="3143339"/>
            <a:ext cx="699054" cy="356781"/>
          </a:xfrm>
          <a:prstGeom prst="rect">
            <a:avLst/>
          </a:prstGeom>
        </p:spPr>
      </p:pic>
      <p:cxnSp>
        <p:nvCxnSpPr>
          <p:cNvPr id="8" name="Straight Connector 7">
            <a:extLst>
              <a:ext uri="{FF2B5EF4-FFF2-40B4-BE49-F238E27FC236}">
                <a16:creationId xmlns:a16="http://schemas.microsoft.com/office/drawing/2014/main" xmlns="" id="{87061585-041E-4E51-AC6B-CCB958CD50ED}"/>
              </a:ext>
            </a:extLst>
          </p:cNvPr>
          <p:cNvCxnSpPr/>
          <p:nvPr/>
        </p:nvCxnSpPr>
        <p:spPr>
          <a:xfrm>
            <a:off x="6888480" y="3500120"/>
            <a:ext cx="93472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9919570C-4B20-4DD7-9556-048EAACBA6CF}"/>
              </a:ext>
            </a:extLst>
          </p:cNvPr>
          <p:cNvPicPr>
            <a:picLocks noChangeAspect="1"/>
          </p:cNvPicPr>
          <p:nvPr/>
        </p:nvPicPr>
        <p:blipFill>
          <a:blip r:embed="rId4"/>
          <a:stretch>
            <a:fillRect/>
          </a:stretch>
        </p:blipFill>
        <p:spPr>
          <a:xfrm>
            <a:off x="6888480" y="2306317"/>
            <a:ext cx="969348" cy="30483"/>
          </a:xfrm>
          <a:prstGeom prst="rect">
            <a:avLst/>
          </a:prstGeom>
        </p:spPr>
      </p:pic>
      <p:sp>
        <p:nvSpPr>
          <p:cNvPr id="11" name="Oval 10">
            <a:extLst>
              <a:ext uri="{FF2B5EF4-FFF2-40B4-BE49-F238E27FC236}">
                <a16:creationId xmlns:a16="http://schemas.microsoft.com/office/drawing/2014/main" xmlns="" id="{5B234323-2413-438B-9737-6977912B4AAE}"/>
              </a:ext>
            </a:extLst>
          </p:cNvPr>
          <p:cNvSpPr/>
          <p:nvPr/>
        </p:nvSpPr>
        <p:spPr>
          <a:xfrm>
            <a:off x="11125200" y="4409440"/>
            <a:ext cx="934719" cy="233680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524487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88026" y="4190036"/>
            <a:ext cx="9850872" cy="2188766"/>
          </a:xfrm>
        </p:spPr>
        <p:txBody>
          <a:bodyPr>
            <a:normAutofit fontScale="92500" lnSpcReduction="10000"/>
          </a:bodyPr>
          <a:lstStyle/>
          <a:p>
            <a:pPr algn="just"/>
            <a:r>
              <a:rPr lang="en-US" sz="2400" dirty="0"/>
              <a:t>Neither the change in IGF-1 nor the baseline and/or change in GH levels correlated with changes in QoL.</a:t>
            </a:r>
          </a:p>
          <a:p>
            <a:pPr algn="just"/>
            <a:endParaRPr lang="en-US" sz="2400" dirty="0"/>
          </a:p>
          <a:p>
            <a:pPr algn="just"/>
            <a:r>
              <a:rPr lang="en-US" sz="2400" dirty="0"/>
              <a:t>In sKlotho levels correlated with PASQ total, headache, osteo-arthralgia, and soft tissue swelling score, which are all QoL entities that reflect increased GH actions.</a:t>
            </a:r>
          </a:p>
        </p:txBody>
      </p:sp>
      <p:pic>
        <p:nvPicPr>
          <p:cNvPr id="5" name="Picture 4">
            <a:extLst>
              <a:ext uri="{FF2B5EF4-FFF2-40B4-BE49-F238E27FC236}">
                <a16:creationId xmlns:a16="http://schemas.microsoft.com/office/drawing/2014/main" xmlns="" id="{D8E3E7E4-B298-4769-800A-3428053B0DF8}"/>
              </a:ext>
            </a:extLst>
          </p:cNvPr>
          <p:cNvPicPr>
            <a:picLocks noChangeAspect="1"/>
          </p:cNvPicPr>
          <p:nvPr/>
        </p:nvPicPr>
        <p:blipFill>
          <a:blip r:embed="rId2"/>
          <a:stretch>
            <a:fillRect/>
          </a:stretch>
        </p:blipFill>
        <p:spPr>
          <a:xfrm>
            <a:off x="1988026" y="275187"/>
            <a:ext cx="4574820" cy="3521310"/>
          </a:xfrm>
          <a:prstGeom prst="rect">
            <a:avLst/>
          </a:prstGeom>
        </p:spPr>
      </p:pic>
      <p:pic>
        <p:nvPicPr>
          <p:cNvPr id="6" name="Picture 5">
            <a:extLst>
              <a:ext uri="{FF2B5EF4-FFF2-40B4-BE49-F238E27FC236}">
                <a16:creationId xmlns:a16="http://schemas.microsoft.com/office/drawing/2014/main" xmlns="" id="{F4D238D1-18EB-4A86-8B48-286811EA3A56}"/>
              </a:ext>
            </a:extLst>
          </p:cNvPr>
          <p:cNvPicPr>
            <a:picLocks noChangeAspect="1"/>
          </p:cNvPicPr>
          <p:nvPr/>
        </p:nvPicPr>
        <p:blipFill>
          <a:blip r:embed="rId3"/>
          <a:stretch>
            <a:fillRect/>
          </a:stretch>
        </p:blipFill>
        <p:spPr>
          <a:xfrm>
            <a:off x="6913462" y="275187"/>
            <a:ext cx="4574820" cy="3521310"/>
          </a:xfrm>
          <a:prstGeom prst="rect">
            <a:avLst/>
          </a:prstGeom>
        </p:spPr>
      </p:pic>
    </p:spTree>
    <p:extLst>
      <p:ext uri="{BB962C8B-B14F-4D97-AF65-F5344CB8AC3E}">
        <p14:creationId xmlns:p14="http://schemas.microsoft.com/office/powerpoint/2010/main" val="15201649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046480" y="3881120"/>
            <a:ext cx="6461760" cy="2592706"/>
          </a:xfrm>
        </p:spPr>
        <p:txBody>
          <a:bodyPr>
            <a:normAutofit fontScale="85000" lnSpcReduction="20000"/>
          </a:bodyPr>
          <a:lstStyle/>
          <a:p>
            <a:pPr algn="just"/>
            <a:r>
              <a:rPr lang="en-US" sz="2400" dirty="0"/>
              <a:t>Changes in sKlotho levels correlated with the observed improvements in QoL by the AcroQoL global  and the physical subdimension , PASQ fatigue and excessive perspiration &amp; the AcroQoL personal relations subdimension.</a:t>
            </a:r>
          </a:p>
          <a:p>
            <a:pPr algn="just"/>
            <a:endParaRPr lang="en-US" sz="2400" dirty="0"/>
          </a:p>
          <a:p>
            <a:pPr algn="just"/>
            <a:r>
              <a:rPr lang="en-US" sz="2400" dirty="0"/>
              <a:t>Changes in sKlotho were positively correlated with changes in total IGF-1 levels adjusted for age.</a:t>
            </a:r>
          </a:p>
        </p:txBody>
      </p:sp>
      <p:pic>
        <p:nvPicPr>
          <p:cNvPr id="5" name="Picture 4">
            <a:extLst>
              <a:ext uri="{FF2B5EF4-FFF2-40B4-BE49-F238E27FC236}">
                <a16:creationId xmlns:a16="http://schemas.microsoft.com/office/drawing/2014/main" xmlns="" id="{B2D22E04-92D4-4F2E-BD7B-6D860D5FDD6B}"/>
              </a:ext>
            </a:extLst>
          </p:cNvPr>
          <p:cNvPicPr>
            <a:picLocks noChangeAspect="1"/>
          </p:cNvPicPr>
          <p:nvPr/>
        </p:nvPicPr>
        <p:blipFill>
          <a:blip r:embed="rId2"/>
          <a:stretch>
            <a:fillRect/>
          </a:stretch>
        </p:blipFill>
        <p:spPr>
          <a:xfrm>
            <a:off x="3158490" y="161925"/>
            <a:ext cx="4349750" cy="3267075"/>
          </a:xfrm>
          <a:prstGeom prst="rect">
            <a:avLst/>
          </a:prstGeom>
        </p:spPr>
      </p:pic>
      <p:pic>
        <p:nvPicPr>
          <p:cNvPr id="6" name="Picture 5">
            <a:extLst>
              <a:ext uri="{FF2B5EF4-FFF2-40B4-BE49-F238E27FC236}">
                <a16:creationId xmlns:a16="http://schemas.microsoft.com/office/drawing/2014/main" xmlns="" id="{D66446E7-E391-4302-AB27-D17E28C39B3E}"/>
              </a:ext>
            </a:extLst>
          </p:cNvPr>
          <p:cNvPicPr>
            <a:picLocks noChangeAspect="1"/>
          </p:cNvPicPr>
          <p:nvPr/>
        </p:nvPicPr>
        <p:blipFill>
          <a:blip r:embed="rId3"/>
          <a:stretch>
            <a:fillRect/>
          </a:stretch>
        </p:blipFill>
        <p:spPr>
          <a:xfrm>
            <a:off x="7741600" y="102234"/>
            <a:ext cx="4349751" cy="3267075"/>
          </a:xfrm>
          <a:prstGeom prst="rect">
            <a:avLst/>
          </a:prstGeom>
        </p:spPr>
      </p:pic>
      <p:pic>
        <p:nvPicPr>
          <p:cNvPr id="7" name="Picture 6">
            <a:extLst>
              <a:ext uri="{FF2B5EF4-FFF2-40B4-BE49-F238E27FC236}">
                <a16:creationId xmlns:a16="http://schemas.microsoft.com/office/drawing/2014/main" xmlns="" id="{039B12F2-6B0B-4668-B87D-E075BED359CC}"/>
              </a:ext>
            </a:extLst>
          </p:cNvPr>
          <p:cNvPicPr>
            <a:picLocks noChangeAspect="1"/>
          </p:cNvPicPr>
          <p:nvPr/>
        </p:nvPicPr>
        <p:blipFill>
          <a:blip r:embed="rId4"/>
          <a:stretch>
            <a:fillRect/>
          </a:stretch>
        </p:blipFill>
        <p:spPr>
          <a:xfrm>
            <a:off x="7772082" y="3488691"/>
            <a:ext cx="4319269" cy="3094990"/>
          </a:xfrm>
          <a:prstGeom prst="rect">
            <a:avLst/>
          </a:prstGeom>
        </p:spPr>
      </p:pic>
    </p:spTree>
    <p:extLst>
      <p:ext uri="{BB962C8B-B14F-4D97-AF65-F5344CB8AC3E}">
        <p14:creationId xmlns:p14="http://schemas.microsoft.com/office/powerpoint/2010/main" val="3451015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59621" y="50911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59621" y="1925076"/>
            <a:ext cx="10120948" cy="3462712"/>
          </a:xfrm>
        </p:spPr>
        <p:txBody>
          <a:bodyPr>
            <a:normAutofit fontScale="92500" lnSpcReduction="10000"/>
          </a:bodyPr>
          <a:lstStyle/>
          <a:p>
            <a:pPr algn="just"/>
            <a:r>
              <a:rPr lang="en-US" sz="2400" dirty="0"/>
              <a:t>Significant improvements in QoL in biochemically well-controlled acromegaly patients during first-generation SRLs in combination with PEGV after switching to PAS-LAR treatment.</a:t>
            </a:r>
          </a:p>
          <a:p>
            <a:pPr algn="just"/>
            <a:endParaRPr lang="en-US" sz="2400" dirty="0"/>
          </a:p>
          <a:p>
            <a:pPr algn="just"/>
            <a:r>
              <a:rPr lang="en-US" sz="2400" dirty="0"/>
              <a:t>sKlotho showed a </a:t>
            </a:r>
            <a:r>
              <a:rPr lang="en-US" sz="2400" dirty="0">
                <a:solidFill>
                  <a:schemeClr val="accent1"/>
                </a:solidFill>
              </a:rPr>
              <a:t>positive correlation </a:t>
            </a:r>
            <a:r>
              <a:rPr lang="en-US" sz="2400" dirty="0"/>
              <a:t>with improvements in QoL.</a:t>
            </a:r>
          </a:p>
          <a:p>
            <a:pPr algn="just"/>
            <a:endParaRPr lang="en-US" sz="2400" dirty="0"/>
          </a:p>
          <a:p>
            <a:pPr algn="just"/>
            <a:r>
              <a:rPr lang="en-US" sz="2400" dirty="0"/>
              <a:t> Soluble Klotho concentrations appear to be a new useful marker of QoL in acromegaly patients but the underlying mechanisms remain to be investigated.</a:t>
            </a:r>
          </a:p>
          <a:p>
            <a:pPr algn="just"/>
            <a:endParaRPr lang="en-US" sz="2400" dirty="0"/>
          </a:p>
          <a:p>
            <a:pPr algn="just"/>
            <a:endParaRPr lang="en-US" sz="2400" dirty="0"/>
          </a:p>
        </p:txBody>
      </p:sp>
    </p:spTree>
    <p:extLst>
      <p:ext uri="{BB962C8B-B14F-4D97-AF65-F5344CB8AC3E}">
        <p14:creationId xmlns:p14="http://schemas.microsoft.com/office/powerpoint/2010/main" val="1925457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59621" y="50911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85765" y="1414087"/>
            <a:ext cx="10120948" cy="5067993"/>
          </a:xfrm>
        </p:spPr>
        <p:txBody>
          <a:bodyPr>
            <a:normAutofit/>
          </a:bodyPr>
          <a:lstStyle/>
          <a:p>
            <a:pPr marL="0" indent="0" algn="just">
              <a:buNone/>
            </a:pPr>
            <a:endParaRPr lang="en-US" sz="2400" dirty="0"/>
          </a:p>
          <a:p>
            <a:pPr algn="just"/>
            <a:r>
              <a:rPr lang="en-US" sz="2400" dirty="0"/>
              <a:t>improvements in QoL were</a:t>
            </a:r>
            <a:r>
              <a:rPr lang="en-US" sz="2400" dirty="0">
                <a:solidFill>
                  <a:schemeClr val="accent1"/>
                </a:solidFill>
              </a:rPr>
              <a:t> not accompanied by a significant change in IGF-1 </a:t>
            </a:r>
            <a:r>
              <a:rPr lang="en-US" sz="2400" dirty="0"/>
              <a:t>levels, which challenges the importance of serum IGF-1 as a reliable parameter to monitor QoL from a patient’s perspective. </a:t>
            </a:r>
          </a:p>
          <a:p>
            <a:pPr algn="just"/>
            <a:endParaRPr lang="en-US" sz="2400" dirty="0"/>
          </a:p>
          <a:p>
            <a:pPr algn="just"/>
            <a:r>
              <a:rPr lang="en-US" sz="2400" dirty="0"/>
              <a:t>Patients experienced improved QoL during PAS-LAR, either as monotherapy or in combination with PEGV.</a:t>
            </a:r>
          </a:p>
          <a:p>
            <a:pPr marL="0" indent="0" algn="just">
              <a:buNone/>
            </a:pPr>
            <a:endParaRPr lang="en-US" sz="2400" dirty="0"/>
          </a:p>
        </p:txBody>
      </p:sp>
    </p:spTree>
    <p:extLst>
      <p:ext uri="{BB962C8B-B14F-4D97-AF65-F5344CB8AC3E}">
        <p14:creationId xmlns:p14="http://schemas.microsoft.com/office/powerpoint/2010/main" val="7434278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4406476"/>
          </a:xfrm>
        </p:spPr>
        <p:txBody>
          <a:bodyPr>
            <a:normAutofit/>
          </a:bodyPr>
          <a:lstStyle/>
          <a:p>
            <a:pPr algn="just"/>
            <a:r>
              <a:rPr lang="en-US" sz="2400" dirty="0"/>
              <a:t>IGF-I levels measured 6 weeks postoperatively can be used in most patients to assess remission, although patients with mildly elevated IGF-I may yet normalize by 3–6 months. (</a:t>
            </a:r>
            <a:r>
              <a:rPr lang="en-US" sz="2400" b="1" dirty="0">
                <a:effectLst>
                  <a:outerShdw blurRad="38100" dist="38100" dir="2700000" algn="tl">
                    <a:srgbClr val="000000">
                      <a:alpha val="43137"/>
                    </a:srgbClr>
                  </a:outerShdw>
                </a:effectLst>
              </a:rPr>
              <a:t>MQ, SR</a:t>
            </a:r>
            <a:r>
              <a:rPr lang="en-US" sz="2400" dirty="0"/>
              <a:t>)</a:t>
            </a:r>
          </a:p>
          <a:p>
            <a:pPr algn="just"/>
            <a:endParaRPr lang="en-US" sz="2400" dirty="0"/>
          </a:p>
        </p:txBody>
      </p:sp>
    </p:spTree>
    <p:extLst>
      <p:ext uri="{BB962C8B-B14F-4D97-AF65-F5344CB8AC3E}">
        <p14:creationId xmlns:p14="http://schemas.microsoft.com/office/powerpoint/2010/main" val="36588106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59621" y="50911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113472" y="4052047"/>
            <a:ext cx="10120948" cy="2688661"/>
          </a:xfrm>
        </p:spPr>
        <p:txBody>
          <a:bodyPr>
            <a:normAutofit lnSpcReduction="10000"/>
          </a:bodyPr>
          <a:lstStyle/>
          <a:p>
            <a:pPr algn="just"/>
            <a:r>
              <a:rPr lang="en-US" sz="2400" dirty="0"/>
              <a:t>Retrospective review of 57 patients with newly diagnosed acromegaly who had surgery between 2013 and 2020 and had postoperative IGF-1(IDS-</a:t>
            </a:r>
            <a:r>
              <a:rPr lang="en-US" sz="2400" dirty="0" err="1"/>
              <a:t>iSYS</a:t>
            </a:r>
            <a:r>
              <a:rPr lang="en-US" sz="2400" dirty="0"/>
              <a:t>, LC-MS/MS )measured by 6 weeks and 3 to 6 months.</a:t>
            </a:r>
          </a:p>
          <a:p>
            <a:pPr algn="just"/>
            <a:endParaRPr lang="en-US" sz="2400" dirty="0"/>
          </a:p>
          <a:p>
            <a:pPr algn="just"/>
            <a:r>
              <a:rPr lang="en-US" sz="2400" dirty="0"/>
              <a:t>Patients were excluded if they had received medical treatment for acromegaly before surgery or had liver or renal impairment.</a:t>
            </a:r>
          </a:p>
        </p:txBody>
      </p:sp>
      <p:pic>
        <p:nvPicPr>
          <p:cNvPr id="6" name="Picture 5">
            <a:extLst>
              <a:ext uri="{FF2B5EF4-FFF2-40B4-BE49-F238E27FC236}">
                <a16:creationId xmlns:a16="http://schemas.microsoft.com/office/drawing/2014/main" xmlns="" id="{B980944C-B4FF-4C40-8D3B-3323D9B167FC}"/>
              </a:ext>
            </a:extLst>
          </p:cNvPr>
          <p:cNvPicPr>
            <a:picLocks noChangeAspect="1"/>
          </p:cNvPicPr>
          <p:nvPr/>
        </p:nvPicPr>
        <p:blipFill>
          <a:blip r:embed="rId2"/>
          <a:stretch>
            <a:fillRect/>
          </a:stretch>
        </p:blipFill>
        <p:spPr>
          <a:xfrm>
            <a:off x="1660152" y="188864"/>
            <a:ext cx="10001250" cy="3390900"/>
          </a:xfrm>
          <a:prstGeom prst="rect">
            <a:avLst/>
          </a:prstGeom>
        </p:spPr>
      </p:pic>
      <p:pic>
        <p:nvPicPr>
          <p:cNvPr id="7" name="Picture 6">
            <a:extLst>
              <a:ext uri="{FF2B5EF4-FFF2-40B4-BE49-F238E27FC236}">
                <a16:creationId xmlns:a16="http://schemas.microsoft.com/office/drawing/2014/main" xmlns="" id="{CBDB5ED6-6604-4C4B-8923-467A38F78E70}"/>
              </a:ext>
            </a:extLst>
          </p:cNvPr>
          <p:cNvPicPr>
            <a:picLocks noChangeAspect="1"/>
          </p:cNvPicPr>
          <p:nvPr/>
        </p:nvPicPr>
        <p:blipFill>
          <a:blip r:embed="rId3"/>
          <a:stretch>
            <a:fillRect/>
          </a:stretch>
        </p:blipFill>
        <p:spPr>
          <a:xfrm>
            <a:off x="1978340" y="2297776"/>
            <a:ext cx="3932261" cy="317019"/>
          </a:xfrm>
          <a:prstGeom prst="rect">
            <a:avLst/>
          </a:prstGeom>
        </p:spPr>
      </p:pic>
    </p:spTree>
    <p:extLst>
      <p:ext uri="{BB962C8B-B14F-4D97-AF65-F5344CB8AC3E}">
        <p14:creationId xmlns:p14="http://schemas.microsoft.com/office/powerpoint/2010/main" val="36949752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257723" y="5545026"/>
            <a:ext cx="2814918" cy="1115751"/>
          </a:xfrm>
        </p:spPr>
        <p:txBody>
          <a:bodyPr>
            <a:normAutofit/>
          </a:bodyPr>
          <a:lstStyle/>
          <a:p>
            <a:pPr algn="just"/>
            <a:r>
              <a:rPr lang="en-US" sz="1600" dirty="0"/>
              <a:t>IGF-1 index was calculated (IGF-1 value/maximal normal value for the assay)</a:t>
            </a:r>
          </a:p>
        </p:txBody>
      </p:sp>
      <p:pic>
        <p:nvPicPr>
          <p:cNvPr id="6" name="Picture 5">
            <a:extLst>
              <a:ext uri="{FF2B5EF4-FFF2-40B4-BE49-F238E27FC236}">
                <a16:creationId xmlns:a16="http://schemas.microsoft.com/office/drawing/2014/main" xmlns="" id="{4B1D5E4C-DBB9-4CB9-BD54-079942C5ED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23924" y="0"/>
            <a:ext cx="6144152" cy="6858000"/>
          </a:xfrm>
          <a:prstGeom prst="rect">
            <a:avLst/>
          </a:prstGeom>
        </p:spPr>
      </p:pic>
      <p:sp>
        <p:nvSpPr>
          <p:cNvPr id="7" name="Rectangle 6">
            <a:extLst>
              <a:ext uri="{FF2B5EF4-FFF2-40B4-BE49-F238E27FC236}">
                <a16:creationId xmlns:a16="http://schemas.microsoft.com/office/drawing/2014/main" xmlns="" id="{D61D0045-7518-4B88-B7BF-6EC654824240}"/>
              </a:ext>
            </a:extLst>
          </p:cNvPr>
          <p:cNvSpPr/>
          <p:nvPr/>
        </p:nvSpPr>
        <p:spPr>
          <a:xfrm>
            <a:off x="3092824" y="2232212"/>
            <a:ext cx="5871882" cy="43030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B85DEFE-DB51-4DF2-9432-18534F60C8BC}"/>
              </a:ext>
            </a:extLst>
          </p:cNvPr>
          <p:cNvSpPr/>
          <p:nvPr/>
        </p:nvSpPr>
        <p:spPr>
          <a:xfrm>
            <a:off x="3092824" y="3101788"/>
            <a:ext cx="5871882" cy="58270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0EBFF8A-3834-4C55-8187-836B75910E9F}"/>
              </a:ext>
            </a:extLst>
          </p:cNvPr>
          <p:cNvSpPr/>
          <p:nvPr/>
        </p:nvSpPr>
        <p:spPr>
          <a:xfrm>
            <a:off x="3092823" y="1362636"/>
            <a:ext cx="5871881" cy="43030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2994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3891477" cy="3294177"/>
          </a:xfrm>
        </p:spPr>
        <p:txBody>
          <a:bodyPr>
            <a:normAutofit/>
          </a:bodyPr>
          <a:lstStyle/>
          <a:p>
            <a:pPr algn="just"/>
            <a:r>
              <a:rPr lang="en-US" sz="2400" dirty="0"/>
              <a:t>37 (65%)had an IGF-1 index of 1 or more at 6 weeks (abnormal) and at 3  to 6 months (persistent). </a:t>
            </a:r>
          </a:p>
          <a:p>
            <a:pPr algn="just"/>
            <a:endParaRPr lang="en-US" sz="2400" dirty="0"/>
          </a:p>
        </p:txBody>
      </p:sp>
      <p:pic>
        <p:nvPicPr>
          <p:cNvPr id="4" name="Picture 3">
            <a:extLst>
              <a:ext uri="{FF2B5EF4-FFF2-40B4-BE49-F238E27FC236}">
                <a16:creationId xmlns:a16="http://schemas.microsoft.com/office/drawing/2014/main" xmlns="" id="{4373789A-7585-4871-A9AC-C020E9CE761A}"/>
              </a:ext>
            </a:extLst>
          </p:cNvPr>
          <p:cNvPicPr>
            <a:picLocks noChangeAspect="1"/>
          </p:cNvPicPr>
          <p:nvPr/>
        </p:nvPicPr>
        <p:blipFill>
          <a:blip r:embed="rId2"/>
          <a:stretch>
            <a:fillRect/>
          </a:stretch>
        </p:blipFill>
        <p:spPr>
          <a:xfrm>
            <a:off x="6043453" y="1200150"/>
            <a:ext cx="5753100" cy="4457700"/>
          </a:xfrm>
          <a:prstGeom prst="rect">
            <a:avLst/>
          </a:prstGeom>
        </p:spPr>
      </p:pic>
    </p:spTree>
    <p:extLst>
      <p:ext uri="{BB962C8B-B14F-4D97-AF65-F5344CB8AC3E}">
        <p14:creationId xmlns:p14="http://schemas.microsoft.com/office/powerpoint/2010/main" val="28526627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3891477" cy="3294177"/>
          </a:xfrm>
        </p:spPr>
        <p:txBody>
          <a:bodyPr>
            <a:normAutofit/>
          </a:bodyPr>
          <a:lstStyle/>
          <a:p>
            <a:pPr algn="just"/>
            <a:r>
              <a:rPr lang="en-US" sz="2400" dirty="0"/>
              <a:t>The single patient who had an IGF-1 index of 1 or more at 6 weeks (abnormal) and IGF-1 less than 1 at 3 to 6 months (remission)</a:t>
            </a:r>
          </a:p>
        </p:txBody>
      </p:sp>
      <p:pic>
        <p:nvPicPr>
          <p:cNvPr id="5" name="Picture 4">
            <a:extLst>
              <a:ext uri="{FF2B5EF4-FFF2-40B4-BE49-F238E27FC236}">
                <a16:creationId xmlns:a16="http://schemas.microsoft.com/office/drawing/2014/main" xmlns="" id="{18ED81E2-5717-42DE-81E0-AEDE9EBDAD76}"/>
              </a:ext>
            </a:extLst>
          </p:cNvPr>
          <p:cNvPicPr>
            <a:picLocks noChangeAspect="1"/>
          </p:cNvPicPr>
          <p:nvPr/>
        </p:nvPicPr>
        <p:blipFill>
          <a:blip r:embed="rId2"/>
          <a:stretch>
            <a:fillRect/>
          </a:stretch>
        </p:blipFill>
        <p:spPr>
          <a:xfrm>
            <a:off x="6096000" y="1200150"/>
            <a:ext cx="5715000" cy="4457700"/>
          </a:xfrm>
          <a:prstGeom prst="rect">
            <a:avLst/>
          </a:prstGeom>
        </p:spPr>
      </p:pic>
    </p:spTree>
    <p:extLst>
      <p:ext uri="{BB962C8B-B14F-4D97-AF65-F5344CB8AC3E}">
        <p14:creationId xmlns:p14="http://schemas.microsoft.com/office/powerpoint/2010/main" val="78924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6EA5A61-18FC-42CC-9AF2-27BFCB5CBCD4}"/>
              </a:ext>
            </a:extLst>
          </p:cNvPr>
          <p:cNvPicPr>
            <a:picLocks noGrp="1" noChangeAspect="1"/>
          </p:cNvPicPr>
          <p:nvPr>
            <p:ph idx="1"/>
          </p:nvPr>
        </p:nvPicPr>
        <p:blipFill>
          <a:blip r:embed="rId2"/>
          <a:stretch>
            <a:fillRect/>
          </a:stretch>
        </p:blipFill>
        <p:spPr>
          <a:xfrm>
            <a:off x="1895060" y="954156"/>
            <a:ext cx="10031895" cy="5764696"/>
          </a:xfrm>
        </p:spPr>
      </p:pic>
      <p:sp>
        <p:nvSpPr>
          <p:cNvPr id="6" name="Rectangle 5">
            <a:extLst>
              <a:ext uri="{FF2B5EF4-FFF2-40B4-BE49-F238E27FC236}">
                <a16:creationId xmlns:a16="http://schemas.microsoft.com/office/drawing/2014/main" xmlns="" id="{3A7ED196-1834-42FB-8857-9EAD345DE060}"/>
              </a:ext>
            </a:extLst>
          </p:cNvPr>
          <p:cNvSpPr/>
          <p:nvPr/>
        </p:nvSpPr>
        <p:spPr>
          <a:xfrm>
            <a:off x="8481391" y="1722781"/>
            <a:ext cx="1179444" cy="47575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19501ACD-7DA2-4104-827D-DA7C19964C6E}"/>
              </a:ext>
            </a:extLst>
          </p:cNvPr>
          <p:cNvSpPr txBox="1"/>
          <p:nvPr/>
        </p:nvSpPr>
        <p:spPr>
          <a:xfrm>
            <a:off x="1895061" y="145774"/>
            <a:ext cx="4068420" cy="523220"/>
          </a:xfrm>
          <a:prstGeom prst="rect">
            <a:avLst/>
          </a:prstGeom>
          <a:noFill/>
        </p:spPr>
        <p:txBody>
          <a:bodyPr wrap="square" rtlCol="0">
            <a:spAutoFit/>
          </a:bodyPr>
          <a:lstStyle/>
          <a:p>
            <a:r>
              <a:rPr lang="en-US" sz="2800" b="1" dirty="0"/>
              <a:t>Epidemiology</a:t>
            </a:r>
          </a:p>
        </p:txBody>
      </p:sp>
      <p:sp>
        <p:nvSpPr>
          <p:cNvPr id="13" name="Callout: Down Arrow 12">
            <a:extLst>
              <a:ext uri="{FF2B5EF4-FFF2-40B4-BE49-F238E27FC236}">
                <a16:creationId xmlns:a16="http://schemas.microsoft.com/office/drawing/2014/main" xmlns="" id="{D3A740EF-68CC-4E0B-A07D-C8AB3D66381D}"/>
              </a:ext>
            </a:extLst>
          </p:cNvPr>
          <p:cNvSpPr/>
          <p:nvPr/>
        </p:nvSpPr>
        <p:spPr>
          <a:xfrm>
            <a:off x="8256104" y="145774"/>
            <a:ext cx="1550505" cy="1192695"/>
          </a:xfrm>
          <a:prstGeom prst="downArrowCallout">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solidFill>
                <a:srgbClr val="000000"/>
              </a:solidFill>
              <a:effectLst/>
              <a:latin typeface="STIX-Regular"/>
            </a:endParaRPr>
          </a:p>
          <a:p>
            <a:pPr algn="ctr"/>
            <a:r>
              <a:rPr lang="en-US" sz="1600" b="1" i="0" dirty="0">
                <a:solidFill>
                  <a:srgbClr val="000000"/>
                </a:solidFill>
                <a:effectLst/>
                <a:latin typeface="STIX-Regular"/>
              </a:rPr>
              <a:t>incidence: slightly higher in females</a:t>
            </a:r>
            <a:r>
              <a:rPr lang="en-US" sz="1600" b="1" dirty="0"/>
              <a:t> </a:t>
            </a:r>
            <a:r>
              <a:rPr lang="en-US" dirty="0"/>
              <a:t/>
            </a:r>
            <a:br>
              <a:rPr lang="en-US" dirty="0"/>
            </a:br>
            <a:endParaRPr lang="en-US" dirty="0"/>
          </a:p>
        </p:txBody>
      </p:sp>
    </p:spTree>
    <p:extLst>
      <p:ext uri="{BB962C8B-B14F-4D97-AF65-F5344CB8AC3E}">
        <p14:creationId xmlns:p14="http://schemas.microsoft.com/office/powerpoint/2010/main" val="33971996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3891477" cy="3294177"/>
          </a:xfrm>
        </p:spPr>
        <p:txBody>
          <a:bodyPr>
            <a:normAutofit/>
          </a:bodyPr>
          <a:lstStyle/>
          <a:p>
            <a:pPr algn="just"/>
            <a:r>
              <a:rPr lang="en-US" sz="2400" dirty="0"/>
              <a:t>20 (35%) had an IGF-1 index less than 1 at 6 weeks (normal) and at 3 to 6 months (remission).</a:t>
            </a:r>
          </a:p>
        </p:txBody>
      </p:sp>
      <p:pic>
        <p:nvPicPr>
          <p:cNvPr id="7" name="Picture 6">
            <a:extLst>
              <a:ext uri="{FF2B5EF4-FFF2-40B4-BE49-F238E27FC236}">
                <a16:creationId xmlns:a16="http://schemas.microsoft.com/office/drawing/2014/main" xmlns="" id="{2548FFE3-8E58-49FC-977C-C17CE8158FB8}"/>
              </a:ext>
            </a:extLst>
          </p:cNvPr>
          <p:cNvPicPr>
            <a:picLocks noChangeAspect="1"/>
          </p:cNvPicPr>
          <p:nvPr/>
        </p:nvPicPr>
        <p:blipFill>
          <a:blip r:embed="rId2"/>
          <a:stretch>
            <a:fillRect/>
          </a:stretch>
        </p:blipFill>
        <p:spPr>
          <a:xfrm>
            <a:off x="6096000" y="1627447"/>
            <a:ext cx="5762625" cy="4533900"/>
          </a:xfrm>
          <a:prstGeom prst="rect">
            <a:avLst/>
          </a:prstGeom>
        </p:spPr>
      </p:pic>
    </p:spTree>
    <p:extLst>
      <p:ext uri="{BB962C8B-B14F-4D97-AF65-F5344CB8AC3E}">
        <p14:creationId xmlns:p14="http://schemas.microsoft.com/office/powerpoint/2010/main" val="14521563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3891477" cy="3294177"/>
          </a:xfrm>
        </p:spPr>
        <p:txBody>
          <a:bodyPr>
            <a:normAutofit/>
          </a:bodyPr>
          <a:lstStyle/>
          <a:p>
            <a:pPr algn="just"/>
            <a:r>
              <a:rPr lang="en-US" sz="2400" dirty="0"/>
              <a:t>The single patient with an IGF-1 index less than 1 at 6 weeks (normal) and IGF-1 of 1 or more at 3 to 6 months (persistent)</a:t>
            </a:r>
          </a:p>
        </p:txBody>
      </p:sp>
      <p:pic>
        <p:nvPicPr>
          <p:cNvPr id="5" name="Picture 4">
            <a:extLst>
              <a:ext uri="{FF2B5EF4-FFF2-40B4-BE49-F238E27FC236}">
                <a16:creationId xmlns:a16="http://schemas.microsoft.com/office/drawing/2014/main" xmlns="" id="{3C416C99-4C56-4F14-9A99-00AE9FECA0AB}"/>
              </a:ext>
            </a:extLst>
          </p:cNvPr>
          <p:cNvPicPr>
            <a:picLocks noChangeAspect="1"/>
          </p:cNvPicPr>
          <p:nvPr/>
        </p:nvPicPr>
        <p:blipFill>
          <a:blip r:embed="rId2"/>
          <a:stretch>
            <a:fillRect/>
          </a:stretch>
        </p:blipFill>
        <p:spPr>
          <a:xfrm>
            <a:off x="6096000" y="1036160"/>
            <a:ext cx="5676900" cy="4476750"/>
          </a:xfrm>
          <a:prstGeom prst="rect">
            <a:avLst/>
          </a:prstGeom>
        </p:spPr>
      </p:pic>
    </p:spTree>
    <p:extLst>
      <p:ext uri="{BB962C8B-B14F-4D97-AF65-F5344CB8AC3E}">
        <p14:creationId xmlns:p14="http://schemas.microsoft.com/office/powerpoint/2010/main" val="11522042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10120948" cy="5067993"/>
          </a:xfrm>
        </p:spPr>
        <p:txBody>
          <a:bodyPr>
            <a:normAutofit/>
          </a:bodyPr>
          <a:lstStyle/>
          <a:p>
            <a:pPr algn="just"/>
            <a:r>
              <a:rPr lang="en-US" sz="2400" dirty="0"/>
              <a:t>There was a significant reduction in median IGF-1 concentration and median IGF-1 index  6 weeks after surgery. </a:t>
            </a:r>
          </a:p>
          <a:p>
            <a:pPr marL="0" indent="0" algn="just">
              <a:buNone/>
            </a:pPr>
            <a:endParaRPr lang="en-US" sz="2400" dirty="0"/>
          </a:p>
          <a:p>
            <a:pPr algn="just"/>
            <a:r>
              <a:rPr lang="en-US" sz="2400" dirty="0"/>
              <a:t>A statistically significant further reduction in median IGF-1 concentration and median IGF-1 index was also noted at 3 to 6 months compared with 6 weeks after surgery the mean difference in the absolute value was small.</a:t>
            </a:r>
          </a:p>
          <a:p>
            <a:pPr algn="just"/>
            <a:endParaRPr lang="en-US" sz="2400" dirty="0"/>
          </a:p>
        </p:txBody>
      </p:sp>
    </p:spTree>
    <p:extLst>
      <p:ext uri="{BB962C8B-B14F-4D97-AF65-F5344CB8AC3E}">
        <p14:creationId xmlns:p14="http://schemas.microsoft.com/office/powerpoint/2010/main" val="23142461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5907742" y="175166"/>
            <a:ext cx="5710517" cy="3670693"/>
          </a:xfrm>
        </p:spPr>
        <p:txBody>
          <a:bodyPr>
            <a:normAutofit fontScale="77500" lnSpcReduction="20000"/>
          </a:bodyPr>
          <a:lstStyle/>
          <a:p>
            <a:pPr algn="just"/>
            <a:r>
              <a:rPr lang="en-US" sz="2400" dirty="0"/>
              <a:t>Receiver operating characteristic curves were used to assess the performance of IGF-1 concentration or index at baseline, IGF-1 concentration or index at 6 weeks, and percent decrease in IGF-1 concentration or index from baseline to 6 weeks from both assays in predicting surgical outcome at 3 to 6 months.</a:t>
            </a:r>
          </a:p>
          <a:p>
            <a:pPr algn="just"/>
            <a:endParaRPr lang="en-US" sz="2400" dirty="0"/>
          </a:p>
          <a:p>
            <a:pPr algn="just"/>
            <a:r>
              <a:rPr lang="en-US" sz="2400" dirty="0"/>
              <a:t> IGF-1 index at 6 weeks (AUC = 0.99) followed by IGF-1 concentration at 6 weeks (AUC = 0.987) outperformed the other variables at predicting surgical outcome at 3 to 6 months. </a:t>
            </a:r>
          </a:p>
        </p:txBody>
      </p:sp>
      <p:pic>
        <p:nvPicPr>
          <p:cNvPr id="2" name="Picture 1">
            <a:extLst>
              <a:ext uri="{FF2B5EF4-FFF2-40B4-BE49-F238E27FC236}">
                <a16:creationId xmlns:a16="http://schemas.microsoft.com/office/drawing/2014/main" xmlns="" id="{BB039D9E-C8CC-4E8C-B322-F657AD9FFB27}"/>
              </a:ext>
            </a:extLst>
          </p:cNvPr>
          <p:cNvPicPr>
            <a:picLocks noChangeAspect="1"/>
          </p:cNvPicPr>
          <p:nvPr/>
        </p:nvPicPr>
        <p:blipFill>
          <a:blip r:embed="rId2"/>
          <a:stretch>
            <a:fillRect/>
          </a:stretch>
        </p:blipFill>
        <p:spPr>
          <a:xfrm>
            <a:off x="170331" y="71717"/>
            <a:ext cx="5002303" cy="4347882"/>
          </a:xfrm>
          <a:prstGeom prst="rect">
            <a:avLst/>
          </a:prstGeom>
        </p:spPr>
      </p:pic>
      <p:pic>
        <p:nvPicPr>
          <p:cNvPr id="4" name="Picture 3">
            <a:extLst>
              <a:ext uri="{FF2B5EF4-FFF2-40B4-BE49-F238E27FC236}">
                <a16:creationId xmlns:a16="http://schemas.microsoft.com/office/drawing/2014/main" xmlns="" id="{E4514086-9262-4033-ADD2-B5DD626F804A}"/>
              </a:ext>
            </a:extLst>
          </p:cNvPr>
          <p:cNvPicPr>
            <a:picLocks noChangeAspect="1"/>
          </p:cNvPicPr>
          <p:nvPr/>
        </p:nvPicPr>
        <p:blipFill>
          <a:blip r:embed="rId3"/>
          <a:stretch>
            <a:fillRect/>
          </a:stretch>
        </p:blipFill>
        <p:spPr>
          <a:xfrm>
            <a:off x="170331" y="4500281"/>
            <a:ext cx="8964704" cy="2268071"/>
          </a:xfrm>
          <a:prstGeom prst="rect">
            <a:avLst/>
          </a:prstGeom>
        </p:spPr>
      </p:pic>
      <p:sp>
        <p:nvSpPr>
          <p:cNvPr id="5" name="Rectangle 4">
            <a:extLst>
              <a:ext uri="{FF2B5EF4-FFF2-40B4-BE49-F238E27FC236}">
                <a16:creationId xmlns:a16="http://schemas.microsoft.com/office/drawing/2014/main" xmlns="" id="{F4848B3A-6595-4D17-9CC1-2CF51F8CB12C}"/>
              </a:ext>
            </a:extLst>
          </p:cNvPr>
          <p:cNvSpPr/>
          <p:nvPr/>
        </p:nvSpPr>
        <p:spPr>
          <a:xfrm>
            <a:off x="295835" y="5809129"/>
            <a:ext cx="4572000" cy="21515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CDC6D53A-CA9B-4136-961A-F4F91AD8EEC3}"/>
              </a:ext>
            </a:extLst>
          </p:cNvPr>
          <p:cNvPicPr>
            <a:picLocks noChangeAspect="1"/>
          </p:cNvPicPr>
          <p:nvPr/>
        </p:nvPicPr>
        <p:blipFill>
          <a:blip r:embed="rId4">
            <a:duotone>
              <a:schemeClr val="accent2">
                <a:shade val="45000"/>
                <a:satMod val="135000"/>
              </a:schemeClr>
              <a:prstClr val="white"/>
            </a:duotone>
          </a:blip>
          <a:stretch>
            <a:fillRect/>
          </a:stretch>
        </p:blipFill>
        <p:spPr>
          <a:xfrm>
            <a:off x="295835" y="5595751"/>
            <a:ext cx="4572396" cy="213378"/>
          </a:xfrm>
          <a:prstGeom prst="rect">
            <a:avLst/>
          </a:prstGeom>
        </p:spPr>
      </p:pic>
    </p:spTree>
    <p:extLst>
      <p:ext uri="{BB962C8B-B14F-4D97-AF65-F5344CB8AC3E}">
        <p14:creationId xmlns:p14="http://schemas.microsoft.com/office/powerpoint/2010/main" val="40615898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59621" y="50911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10120948" cy="5067993"/>
          </a:xfrm>
        </p:spPr>
        <p:txBody>
          <a:bodyPr>
            <a:normAutofit/>
          </a:bodyPr>
          <a:lstStyle/>
          <a:p>
            <a:pPr marL="0" indent="0" algn="just">
              <a:buNone/>
            </a:pPr>
            <a:endParaRPr lang="en-US" sz="2400" dirty="0"/>
          </a:p>
          <a:p>
            <a:pPr algn="just"/>
            <a:r>
              <a:rPr lang="en-US" sz="2400" dirty="0"/>
              <a:t>This data suggest that IGF-I measured </a:t>
            </a:r>
            <a:r>
              <a:rPr lang="en-US" sz="2400" dirty="0">
                <a:solidFill>
                  <a:schemeClr val="accent1"/>
                </a:solidFill>
              </a:rPr>
              <a:t>6 weeks postoperatively </a:t>
            </a:r>
            <a:r>
              <a:rPr lang="en-US" sz="2400" dirty="0"/>
              <a:t>may be an </a:t>
            </a:r>
            <a:r>
              <a:rPr lang="en-US" sz="2400" dirty="0">
                <a:solidFill>
                  <a:schemeClr val="accent1"/>
                </a:solidFill>
              </a:rPr>
              <a:t>early indicator </a:t>
            </a:r>
            <a:r>
              <a:rPr lang="en-US" sz="2400" dirty="0"/>
              <a:t>of disease activity in most patients, but repeat assessment is warranted at 3–6 months for those with IGF-I levels mildly elevated above the age-related normal range, no cavernous sinus invasion, and postoperative GH &lt; 1 ng/mL, as IGF-I may yet normalize.</a:t>
            </a:r>
          </a:p>
          <a:p>
            <a:pPr algn="just"/>
            <a:endParaRPr lang="en-US" sz="2400" dirty="0"/>
          </a:p>
        </p:txBody>
      </p:sp>
    </p:spTree>
    <p:extLst>
      <p:ext uri="{BB962C8B-B14F-4D97-AF65-F5344CB8AC3E}">
        <p14:creationId xmlns:p14="http://schemas.microsoft.com/office/powerpoint/2010/main" val="17676907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59621" y="50911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75605" y="1627447"/>
            <a:ext cx="10120948" cy="5067993"/>
          </a:xfrm>
        </p:spPr>
        <p:txBody>
          <a:bodyPr>
            <a:normAutofit/>
          </a:bodyPr>
          <a:lstStyle/>
          <a:p>
            <a:pPr marL="0" indent="0" algn="just">
              <a:buNone/>
            </a:pPr>
            <a:endParaRPr lang="en-US" sz="2400" dirty="0"/>
          </a:p>
          <a:p>
            <a:pPr algn="just"/>
            <a:r>
              <a:rPr lang="en-US" sz="2400" dirty="0"/>
              <a:t>Determination of surgical outcome, as assessed by IGF-1 at 6 weeks and 3 to 6 months, remained unchanged in most patients and was the best predictor of surgical outcome.</a:t>
            </a:r>
          </a:p>
          <a:p>
            <a:pPr marL="0" indent="0" algn="just">
              <a:buNone/>
            </a:pPr>
            <a:endParaRPr lang="en-US" sz="2400" dirty="0"/>
          </a:p>
          <a:p>
            <a:pPr algn="just"/>
            <a:r>
              <a:rPr lang="en-US" sz="2400" dirty="0"/>
              <a:t>Findings suggested that measurement of IGF-1 at 6 weeks can be used to assess surgical outcome in most patients.</a:t>
            </a:r>
          </a:p>
        </p:txBody>
      </p:sp>
    </p:spTree>
    <p:extLst>
      <p:ext uri="{BB962C8B-B14F-4D97-AF65-F5344CB8AC3E}">
        <p14:creationId xmlns:p14="http://schemas.microsoft.com/office/powerpoint/2010/main" val="41475888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100775" y="3352800"/>
            <a:ext cx="9720775" cy="3383280"/>
          </a:xfrm>
        </p:spPr>
        <p:txBody>
          <a:bodyPr>
            <a:normAutofit/>
          </a:bodyPr>
          <a:lstStyle/>
          <a:p>
            <a:pPr algn="ctr"/>
            <a:r>
              <a:rPr lang="en-US" dirty="0">
                <a:latin typeface="Pangolin" panose="00000500000000000000" pitchFamily="2" charset="0"/>
              </a:rPr>
              <a:t>Injectable SRL</a:t>
            </a:r>
            <a:br>
              <a:rPr lang="en-US" dirty="0">
                <a:latin typeface="Pangolin" panose="00000500000000000000" pitchFamily="2" charset="0"/>
              </a:rPr>
            </a:br>
            <a:r>
              <a:rPr lang="en-US" dirty="0">
                <a:latin typeface="Pangolin" panose="00000500000000000000" pitchFamily="2" charset="0"/>
              </a:rPr>
              <a:t/>
            </a:r>
            <a:br>
              <a:rPr lang="en-US" dirty="0">
                <a:latin typeface="Pangolin" panose="00000500000000000000" pitchFamily="2" charset="0"/>
              </a:rPr>
            </a:br>
            <a:endParaRPr lang="en-US" dirty="0">
              <a:latin typeface="Pangolin" panose="00000500000000000000" pitchFamily="2" charset="0"/>
            </a:endParaRPr>
          </a:p>
        </p:txBody>
      </p:sp>
    </p:spTree>
    <p:extLst>
      <p:ext uri="{BB962C8B-B14F-4D97-AF65-F5344CB8AC3E}">
        <p14:creationId xmlns:p14="http://schemas.microsoft.com/office/powerpoint/2010/main" val="42569996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Injectable SRL</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7"/>
            <a:ext cx="8915400" cy="2560320"/>
          </a:xfrm>
        </p:spPr>
        <p:txBody>
          <a:bodyPr>
            <a:normAutofit/>
          </a:bodyPr>
          <a:lstStyle/>
          <a:p>
            <a:pPr algn="just"/>
            <a:r>
              <a:rPr lang="en-US" sz="2400" dirty="0"/>
              <a:t>Older age, female sex, lower IGF-I levels, and tumor T2 MRI hypointensity at baseline predict more favorable long-term biochemical responses to primary Lanreotide 120 mg therapy every 4 weeks. (</a:t>
            </a:r>
            <a:r>
              <a:rPr lang="en-US" sz="2400" b="1" dirty="0">
                <a:effectLst>
                  <a:outerShdw blurRad="38100" dist="38100" dir="2700000" algn="tl">
                    <a:srgbClr val="000000">
                      <a:alpha val="43137"/>
                    </a:srgbClr>
                  </a:outerShdw>
                </a:effectLst>
              </a:rPr>
              <a:t>MQ, SR</a:t>
            </a:r>
            <a:r>
              <a:rPr lang="en-US" sz="2400" dirty="0"/>
              <a:t>)</a:t>
            </a:r>
          </a:p>
        </p:txBody>
      </p:sp>
    </p:spTree>
    <p:extLst>
      <p:ext uri="{BB962C8B-B14F-4D97-AF65-F5344CB8AC3E}">
        <p14:creationId xmlns:p14="http://schemas.microsoft.com/office/powerpoint/2010/main" val="41102125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47777" y="467480"/>
            <a:ext cx="9241717" cy="823690"/>
          </a:xfrm>
        </p:spPr>
        <p:txBody>
          <a:bodyPr/>
          <a:lstStyle/>
          <a:p>
            <a:r>
              <a:rPr lang="en-US" b="1" dirty="0"/>
              <a:t>Injectable SRL</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47777" y="1666028"/>
            <a:ext cx="10369519" cy="4312647"/>
          </a:xfrm>
        </p:spPr>
        <p:txBody>
          <a:bodyPr>
            <a:normAutofit lnSpcReduction="10000"/>
          </a:bodyPr>
          <a:lstStyle/>
          <a:p>
            <a:pPr algn="just"/>
            <a:r>
              <a:rPr lang="en-US" sz="2400" dirty="0"/>
              <a:t>The several factors may influence the response to SRLs:</a:t>
            </a:r>
          </a:p>
          <a:p>
            <a:pPr marL="0" indent="0" algn="just">
              <a:buNone/>
            </a:pPr>
            <a:r>
              <a:rPr lang="en-US" sz="2400" dirty="0"/>
              <a:t> </a:t>
            </a:r>
          </a:p>
          <a:p>
            <a:pPr marL="0" indent="0" algn="just">
              <a:buNone/>
            </a:pPr>
            <a:r>
              <a:rPr lang="en-US" sz="2400" dirty="0">
                <a:solidFill>
                  <a:schemeClr val="accent1"/>
                </a:solidFill>
              </a:rPr>
              <a:t>- </a:t>
            </a:r>
            <a:r>
              <a:rPr lang="en-US" sz="2400" dirty="0"/>
              <a:t>  Age &amp; sex.</a:t>
            </a:r>
          </a:p>
          <a:p>
            <a:pPr marL="0" indent="0" algn="just">
              <a:buNone/>
            </a:pPr>
            <a:r>
              <a:rPr lang="en-US" sz="2400" dirty="0">
                <a:solidFill>
                  <a:schemeClr val="accent1"/>
                </a:solidFill>
              </a:rPr>
              <a:t>-  </a:t>
            </a:r>
            <a:r>
              <a:rPr lang="en-US" sz="2400" dirty="0"/>
              <a:t> Pre-treatment &amp; early post-treatment TV, GH, and IGF-1 levels.  </a:t>
            </a:r>
          </a:p>
          <a:p>
            <a:pPr algn="just">
              <a:buFontTx/>
              <a:buChar char="-"/>
            </a:pPr>
            <a:r>
              <a:rPr lang="en-US" sz="2400" dirty="0"/>
              <a:t>Tumor histopathology (SG/DG, Ki-67, somatostatin receptor subtype 2 expression, AIP expression, granularity, β-</a:t>
            </a:r>
            <a:r>
              <a:rPr lang="en-US" sz="2400" dirty="0" err="1"/>
              <a:t>arrestin</a:t>
            </a:r>
            <a:r>
              <a:rPr lang="en-US" sz="2400" dirty="0"/>
              <a:t> expression).</a:t>
            </a:r>
          </a:p>
          <a:p>
            <a:pPr algn="just">
              <a:buFontTx/>
              <a:buChar char="-"/>
            </a:pPr>
            <a:r>
              <a:rPr lang="en-US" sz="2400" dirty="0"/>
              <a:t>Imaging characteristics (T2-weighted MRI signal intensity)</a:t>
            </a:r>
          </a:p>
          <a:p>
            <a:pPr algn="just">
              <a:buFontTx/>
              <a:buChar char="-"/>
            </a:pPr>
            <a:r>
              <a:rPr lang="en-US" sz="2400" dirty="0"/>
              <a:t>Genetic factors</a:t>
            </a:r>
          </a:p>
          <a:p>
            <a:pPr algn="just">
              <a:buFontTx/>
              <a:buChar char="-"/>
            </a:pPr>
            <a:r>
              <a:rPr lang="en-US" sz="2400" dirty="0"/>
              <a:t>Treatment history</a:t>
            </a:r>
          </a:p>
        </p:txBody>
      </p:sp>
    </p:spTree>
    <p:extLst>
      <p:ext uri="{BB962C8B-B14F-4D97-AF65-F5344CB8AC3E}">
        <p14:creationId xmlns:p14="http://schemas.microsoft.com/office/powerpoint/2010/main" val="31158423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Injectable SRL</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86118" y="4572000"/>
            <a:ext cx="10509530" cy="1757082"/>
          </a:xfrm>
        </p:spPr>
        <p:txBody>
          <a:bodyPr>
            <a:normAutofit fontScale="85000" lnSpcReduction="20000"/>
          </a:bodyPr>
          <a:lstStyle/>
          <a:p>
            <a:pPr algn="just"/>
            <a:r>
              <a:rPr lang="en-US" sz="2400" dirty="0"/>
              <a:t>PRIMARYS (9 countries), 48-week, open-label, phase </a:t>
            </a:r>
            <a:r>
              <a:rPr lang="en-US" sz="2400" dirty="0" err="1"/>
              <a:t>IIIb</a:t>
            </a:r>
            <a:r>
              <a:rPr lang="en-US" sz="2400" dirty="0"/>
              <a:t> study.</a:t>
            </a:r>
          </a:p>
          <a:p>
            <a:pPr algn="just"/>
            <a:r>
              <a:rPr lang="en-US" sz="2400" dirty="0"/>
              <a:t>Age: 18-75 years.</a:t>
            </a:r>
          </a:p>
          <a:p>
            <a:pPr algn="just"/>
            <a:r>
              <a:rPr lang="en-US" sz="2400" dirty="0"/>
              <a:t>Evaluating treatment with the Lanreotide autogel (stable dose: 120 mg/28 days) in treatment-naïve patients with GH-secreting pituitary macroadenoma.</a:t>
            </a:r>
          </a:p>
          <a:p>
            <a:pPr algn="just"/>
            <a:r>
              <a:rPr lang="en-US" sz="2400" dirty="0"/>
              <a:t> This study aimed to evaluate factors predictive of long-term responses.</a:t>
            </a:r>
          </a:p>
        </p:txBody>
      </p:sp>
      <p:pic>
        <p:nvPicPr>
          <p:cNvPr id="4" name="Picture 3">
            <a:extLst>
              <a:ext uri="{FF2B5EF4-FFF2-40B4-BE49-F238E27FC236}">
                <a16:creationId xmlns:a16="http://schemas.microsoft.com/office/drawing/2014/main" xmlns="" id="{F25AB799-2CAF-4264-8071-C7EC9114183D}"/>
              </a:ext>
            </a:extLst>
          </p:cNvPr>
          <p:cNvPicPr>
            <a:picLocks noChangeAspect="1"/>
          </p:cNvPicPr>
          <p:nvPr/>
        </p:nvPicPr>
        <p:blipFill>
          <a:blip r:embed="rId2"/>
          <a:stretch>
            <a:fillRect/>
          </a:stretch>
        </p:blipFill>
        <p:spPr>
          <a:xfrm>
            <a:off x="206188" y="121800"/>
            <a:ext cx="11833412" cy="3826322"/>
          </a:xfrm>
          <a:prstGeom prst="rect">
            <a:avLst/>
          </a:prstGeom>
        </p:spPr>
      </p:pic>
    </p:spTree>
    <p:extLst>
      <p:ext uri="{BB962C8B-B14F-4D97-AF65-F5344CB8AC3E}">
        <p14:creationId xmlns:p14="http://schemas.microsoft.com/office/powerpoint/2010/main" val="260030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FE75C-E7C7-4B45-8E95-D1195E7384CF}"/>
              </a:ext>
            </a:extLst>
          </p:cNvPr>
          <p:cNvSpPr>
            <a:spLocks noGrp="1"/>
          </p:cNvSpPr>
          <p:nvPr>
            <p:ph type="title"/>
          </p:nvPr>
        </p:nvSpPr>
        <p:spPr>
          <a:xfrm>
            <a:off x="2096894" y="128034"/>
            <a:ext cx="8911687" cy="879131"/>
          </a:xfrm>
        </p:spPr>
        <p:txBody>
          <a:bodyPr/>
          <a:lstStyle/>
          <a:p>
            <a:r>
              <a:rPr lang="en-US" b="1" dirty="0">
                <a:solidFill>
                  <a:schemeClr val="tx1"/>
                </a:solidFill>
              </a:rPr>
              <a:t>Age at diagnosis</a:t>
            </a:r>
          </a:p>
        </p:txBody>
      </p:sp>
      <p:sp>
        <p:nvSpPr>
          <p:cNvPr id="3" name="Content Placeholder 2">
            <a:extLst>
              <a:ext uri="{FF2B5EF4-FFF2-40B4-BE49-F238E27FC236}">
                <a16:creationId xmlns:a16="http://schemas.microsoft.com/office/drawing/2014/main" xmlns="" id="{9610A3E4-D53C-4CEF-921B-408CBFB24DB8}"/>
              </a:ext>
            </a:extLst>
          </p:cNvPr>
          <p:cNvSpPr>
            <a:spLocks noGrp="1"/>
          </p:cNvSpPr>
          <p:nvPr>
            <p:ph idx="1"/>
          </p:nvPr>
        </p:nvSpPr>
        <p:spPr>
          <a:xfrm>
            <a:off x="1871606" y="1159426"/>
            <a:ext cx="3840079" cy="5606914"/>
          </a:xfrm>
        </p:spPr>
        <p:txBody>
          <a:bodyPr>
            <a:normAutofit/>
          </a:bodyPr>
          <a:lstStyle/>
          <a:p>
            <a:pPr algn="just"/>
            <a:r>
              <a:rPr lang="en-US" sz="2400" dirty="0"/>
              <a:t>Of the 15 studies surveyed: 10 reported that  </a:t>
            </a:r>
            <a:r>
              <a:rPr lang="en-US" sz="2400" dirty="0">
                <a:solidFill>
                  <a:schemeClr val="accent1"/>
                </a:solidFill>
              </a:rPr>
              <a:t>men </a:t>
            </a:r>
            <a:r>
              <a:rPr lang="en-US" sz="2400" dirty="0">
                <a:solidFill>
                  <a:schemeClr val="tx1"/>
                </a:solidFill>
              </a:rPr>
              <a:t>were significantly</a:t>
            </a:r>
            <a:r>
              <a:rPr lang="en-US" sz="2400" dirty="0">
                <a:solidFill>
                  <a:schemeClr val="accent1"/>
                </a:solidFill>
              </a:rPr>
              <a:t> younger </a:t>
            </a:r>
            <a:r>
              <a:rPr lang="en-US" sz="2400" dirty="0">
                <a:solidFill>
                  <a:schemeClr val="tx1"/>
                </a:solidFill>
              </a:rPr>
              <a:t>than women </a:t>
            </a:r>
            <a:r>
              <a:rPr lang="en-US" sz="2400" dirty="0"/>
              <a:t>at diagnosis, by a median of </a:t>
            </a:r>
            <a:r>
              <a:rPr lang="en-US" sz="2400" dirty="0">
                <a:solidFill>
                  <a:schemeClr val="accent1"/>
                </a:solidFill>
              </a:rPr>
              <a:t>4.5 years.</a:t>
            </a:r>
          </a:p>
          <a:p>
            <a:pPr marL="0" indent="0" algn="just">
              <a:buNone/>
            </a:pPr>
            <a:endParaRPr lang="en-US" sz="2400" dirty="0">
              <a:solidFill>
                <a:schemeClr val="accent1"/>
              </a:solidFill>
            </a:endParaRPr>
          </a:p>
          <a:p>
            <a:r>
              <a:rPr lang="en-US" sz="2400" dirty="0"/>
              <a:t>Total n=10372.</a:t>
            </a:r>
          </a:p>
          <a:p>
            <a:r>
              <a:rPr lang="en-US" sz="2400" dirty="0"/>
              <a:t>Range 1.8–6.6 y.</a:t>
            </a:r>
          </a:p>
        </p:txBody>
      </p:sp>
      <p:pic>
        <p:nvPicPr>
          <p:cNvPr id="5" name="Picture 4">
            <a:extLst>
              <a:ext uri="{FF2B5EF4-FFF2-40B4-BE49-F238E27FC236}">
                <a16:creationId xmlns:a16="http://schemas.microsoft.com/office/drawing/2014/main" xmlns="" id="{115AD24C-8DDA-4B47-B41F-93352AB533FC}"/>
              </a:ext>
            </a:extLst>
          </p:cNvPr>
          <p:cNvPicPr>
            <a:picLocks noChangeAspect="1"/>
          </p:cNvPicPr>
          <p:nvPr/>
        </p:nvPicPr>
        <p:blipFill>
          <a:blip r:embed="rId2"/>
          <a:stretch>
            <a:fillRect/>
          </a:stretch>
        </p:blipFill>
        <p:spPr>
          <a:xfrm>
            <a:off x="6029741" y="1095409"/>
            <a:ext cx="6162259" cy="5762591"/>
          </a:xfrm>
          <a:prstGeom prst="rect">
            <a:avLst/>
          </a:prstGeom>
        </p:spPr>
      </p:pic>
    </p:spTree>
    <p:extLst>
      <p:ext uri="{BB962C8B-B14F-4D97-AF65-F5344CB8AC3E}">
        <p14:creationId xmlns:p14="http://schemas.microsoft.com/office/powerpoint/2010/main" val="16342630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85870" y="586213"/>
            <a:ext cx="9241717" cy="823690"/>
          </a:xfrm>
        </p:spPr>
        <p:txBody>
          <a:bodyPr/>
          <a:lstStyle/>
          <a:p>
            <a:r>
              <a:rPr lang="en-US" b="1" dirty="0"/>
              <a:t>Methods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85870" y="1610140"/>
            <a:ext cx="9819247" cy="4661647"/>
          </a:xfrm>
        </p:spPr>
        <p:txBody>
          <a:bodyPr>
            <a:normAutofit fontScale="85000" lnSpcReduction="20000"/>
          </a:bodyPr>
          <a:lstStyle/>
          <a:p>
            <a:pPr algn="just"/>
            <a:r>
              <a:rPr lang="en-US" sz="2400" dirty="0"/>
              <a:t>Potential predictive factors evaluated were: </a:t>
            </a:r>
          </a:p>
          <a:p>
            <a:pPr algn="just"/>
            <a:endParaRPr lang="en-US" sz="2400" dirty="0"/>
          </a:p>
          <a:p>
            <a:pPr algn="just">
              <a:buFontTx/>
              <a:buChar char="-"/>
            </a:pPr>
            <a:r>
              <a:rPr lang="en-US" sz="2400" dirty="0"/>
              <a:t>Sex, age &amp; BMI at baseline</a:t>
            </a:r>
          </a:p>
          <a:p>
            <a:pPr algn="just">
              <a:buFontTx/>
              <a:buChar char="-"/>
            </a:pPr>
            <a:r>
              <a:rPr lang="en-US" sz="2400" dirty="0"/>
              <a:t>GH, insulin-like growth factor-1 (IGF-1)</a:t>
            </a:r>
          </a:p>
          <a:p>
            <a:pPr algn="just">
              <a:buFontTx/>
              <a:buChar char="-"/>
            </a:pPr>
            <a:r>
              <a:rPr lang="en-US" sz="2400" dirty="0"/>
              <a:t>Tumor volume (TV) at baseline and week 12</a:t>
            </a:r>
          </a:p>
          <a:p>
            <a:pPr algn="just">
              <a:buFontTx/>
              <a:buChar char="-"/>
            </a:pPr>
            <a:r>
              <a:rPr lang="en-US" sz="2400" dirty="0"/>
              <a:t>Hormone levels and TVs were assessed centrally at screening, at day 1 (baseline; hormone levels only) and weeks 12, 24, and 48</a:t>
            </a:r>
          </a:p>
          <a:p>
            <a:pPr marL="0" indent="0" algn="just">
              <a:buNone/>
            </a:pPr>
            <a:endParaRPr lang="en-US" sz="2400" dirty="0"/>
          </a:p>
          <a:p>
            <a:pPr marL="0" indent="0" algn="just">
              <a:buNone/>
            </a:pPr>
            <a:endParaRPr lang="en-US" sz="2400" dirty="0"/>
          </a:p>
          <a:p>
            <a:pPr algn="just"/>
            <a:r>
              <a:rPr lang="en-US" sz="2400" dirty="0"/>
              <a:t>Treatment responses were defined;</a:t>
            </a:r>
          </a:p>
          <a:p>
            <a:pPr algn="just">
              <a:buFontTx/>
              <a:buChar char="-"/>
            </a:pPr>
            <a:r>
              <a:rPr lang="en-US" sz="2400" dirty="0"/>
              <a:t>Hormonal control (GH ≤2.5 µg/L and age- and sex-normalized IGF-1)</a:t>
            </a:r>
          </a:p>
          <a:p>
            <a:pPr algn="just">
              <a:buFontTx/>
              <a:buChar char="-"/>
            </a:pPr>
            <a:r>
              <a:rPr lang="en-US" sz="2400" dirty="0"/>
              <a:t>Tight hormonal control (GH &lt;1.0 µg/L and normalized IGF-1)</a:t>
            </a:r>
          </a:p>
          <a:p>
            <a:pPr algn="just">
              <a:buFontTx/>
              <a:buChar char="-"/>
            </a:pPr>
            <a:r>
              <a:rPr lang="en-US" sz="2400" dirty="0"/>
              <a:t>≥ 20% TV reduction (TVR). </a:t>
            </a:r>
          </a:p>
          <a:p>
            <a:pPr marL="0" indent="0" algn="just">
              <a:buNone/>
            </a:pPr>
            <a:endParaRPr lang="en-US" sz="2400" dirty="0"/>
          </a:p>
        </p:txBody>
      </p:sp>
    </p:spTree>
    <p:extLst>
      <p:ext uri="{BB962C8B-B14F-4D97-AF65-F5344CB8AC3E}">
        <p14:creationId xmlns:p14="http://schemas.microsoft.com/office/powerpoint/2010/main" val="3206000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Methods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18447" y="1932246"/>
            <a:ext cx="9586165" cy="3701637"/>
          </a:xfrm>
        </p:spPr>
        <p:txBody>
          <a:bodyPr>
            <a:normAutofit/>
          </a:bodyPr>
          <a:lstStyle/>
          <a:p>
            <a:pPr algn="just"/>
            <a:r>
              <a:rPr lang="en-US" sz="2400" dirty="0"/>
              <a:t>Exclusion criteria:</a:t>
            </a:r>
          </a:p>
          <a:p>
            <a:pPr marL="0" indent="0" algn="just">
              <a:buNone/>
            </a:pPr>
            <a:endParaRPr lang="en-US" sz="2400" dirty="0"/>
          </a:p>
          <a:p>
            <a:pPr algn="just">
              <a:buFontTx/>
              <a:buChar char="-"/>
            </a:pPr>
            <a:r>
              <a:rPr lang="en-US" sz="2400" dirty="0"/>
              <a:t>Undergone or were likely to require pituitary surgery or RT</a:t>
            </a:r>
          </a:p>
          <a:p>
            <a:pPr algn="just">
              <a:buFontTx/>
              <a:buChar char="-"/>
            </a:pPr>
            <a:r>
              <a:rPr lang="en-US" sz="2400" dirty="0"/>
              <a:t>They had received treatment with SRL, dopamine agonist, or GH receptor antagonist previously, or were likely to require any of these treatments (except </a:t>
            </a:r>
            <a:r>
              <a:rPr lang="en-US" sz="2400" dirty="0" err="1"/>
              <a:t>lanreotide</a:t>
            </a:r>
            <a:r>
              <a:rPr lang="en-US" sz="2400" dirty="0"/>
              <a:t> autogel).</a:t>
            </a:r>
          </a:p>
          <a:p>
            <a:pPr algn="just">
              <a:buFontTx/>
              <a:buChar char="-"/>
            </a:pPr>
            <a:r>
              <a:rPr lang="en-US" sz="2400" dirty="0"/>
              <a:t>Prolactin co-secretion &gt; 100 µg/L</a:t>
            </a:r>
          </a:p>
          <a:p>
            <a:pPr algn="just">
              <a:buFontTx/>
              <a:buChar char="-"/>
            </a:pPr>
            <a:endParaRPr lang="en-US" sz="2400" dirty="0"/>
          </a:p>
        </p:txBody>
      </p:sp>
    </p:spTree>
    <p:extLst>
      <p:ext uri="{BB962C8B-B14F-4D97-AF65-F5344CB8AC3E}">
        <p14:creationId xmlns:p14="http://schemas.microsoft.com/office/powerpoint/2010/main" val="35670560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pic>
        <p:nvPicPr>
          <p:cNvPr id="5" name="Picture 4">
            <a:extLst>
              <a:ext uri="{FF2B5EF4-FFF2-40B4-BE49-F238E27FC236}">
                <a16:creationId xmlns:a16="http://schemas.microsoft.com/office/drawing/2014/main" xmlns="" id="{EE523178-E5F3-4EFB-8BE3-A18928CCD02E}"/>
              </a:ext>
            </a:extLst>
          </p:cNvPr>
          <p:cNvPicPr>
            <a:picLocks noChangeAspect="1"/>
          </p:cNvPicPr>
          <p:nvPr/>
        </p:nvPicPr>
        <p:blipFill>
          <a:blip r:embed="rId2"/>
          <a:stretch>
            <a:fillRect/>
          </a:stretch>
        </p:blipFill>
        <p:spPr>
          <a:xfrm>
            <a:off x="1987128" y="257735"/>
            <a:ext cx="9448800" cy="6342530"/>
          </a:xfrm>
          <a:prstGeom prst="rect">
            <a:avLst/>
          </a:prstGeom>
        </p:spPr>
      </p:pic>
    </p:spTree>
    <p:extLst>
      <p:ext uri="{BB962C8B-B14F-4D97-AF65-F5344CB8AC3E}">
        <p14:creationId xmlns:p14="http://schemas.microsoft.com/office/powerpoint/2010/main" val="42206041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32B8AE6-2177-456A-974F-550302DBABF7}"/>
              </a:ext>
            </a:extLst>
          </p:cNvPr>
          <p:cNvPicPr>
            <a:picLocks noChangeAspect="1"/>
          </p:cNvPicPr>
          <p:nvPr/>
        </p:nvPicPr>
        <p:blipFill>
          <a:blip r:embed="rId2"/>
          <a:stretch>
            <a:fillRect/>
          </a:stretch>
        </p:blipFill>
        <p:spPr>
          <a:xfrm>
            <a:off x="2468838" y="125506"/>
            <a:ext cx="8387421" cy="6598024"/>
          </a:xfrm>
          <a:prstGeom prst="rect">
            <a:avLst/>
          </a:prstGeom>
        </p:spPr>
      </p:pic>
      <p:sp>
        <p:nvSpPr>
          <p:cNvPr id="4" name="TextBox 3">
            <a:extLst>
              <a:ext uri="{FF2B5EF4-FFF2-40B4-BE49-F238E27FC236}">
                <a16:creationId xmlns:a16="http://schemas.microsoft.com/office/drawing/2014/main" xmlns="" id="{25B68623-D7FB-406D-B031-7258CBC84FE9}"/>
              </a:ext>
            </a:extLst>
          </p:cNvPr>
          <p:cNvSpPr txBox="1"/>
          <p:nvPr/>
        </p:nvSpPr>
        <p:spPr>
          <a:xfrm>
            <a:off x="207036" y="4327966"/>
            <a:ext cx="2035834"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400" b="0" i="0" dirty="0">
                <a:solidFill>
                  <a:srgbClr val="242021"/>
                </a:solidFill>
                <a:effectLst/>
                <a:latin typeface="StoneSerifStd-Medium"/>
              </a:rPr>
              <a:t>patients receiving at least one injection of study medication and with at least one baseline assessment of tumor volume </a:t>
            </a:r>
            <a:r>
              <a:rPr lang="en-US" sz="1400" dirty="0"/>
              <a:t> </a:t>
            </a:r>
            <a:endParaRPr lang="en-US" dirty="0"/>
          </a:p>
        </p:txBody>
      </p:sp>
      <p:sp>
        <p:nvSpPr>
          <p:cNvPr id="5" name="Arrow: Striped Right 4">
            <a:extLst>
              <a:ext uri="{FF2B5EF4-FFF2-40B4-BE49-F238E27FC236}">
                <a16:creationId xmlns:a16="http://schemas.microsoft.com/office/drawing/2014/main" xmlns="" id="{906457C4-FB47-419A-BCCD-A2FC49009751}"/>
              </a:ext>
            </a:extLst>
          </p:cNvPr>
          <p:cNvSpPr/>
          <p:nvPr/>
        </p:nvSpPr>
        <p:spPr>
          <a:xfrm rot="10800000" flipV="1">
            <a:off x="2323029" y="4908427"/>
            <a:ext cx="481396" cy="18115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1509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pic>
        <p:nvPicPr>
          <p:cNvPr id="7" name="Content Placeholder 6">
            <a:extLst>
              <a:ext uri="{FF2B5EF4-FFF2-40B4-BE49-F238E27FC236}">
                <a16:creationId xmlns:a16="http://schemas.microsoft.com/office/drawing/2014/main" xmlns="" id="{D5F5B06B-54DB-4763-B477-E7E84EC8861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88535" y="1436797"/>
            <a:ext cx="4614930" cy="5226424"/>
          </a:xfrm>
          <a:prstGeom prst="rect">
            <a:avLst/>
          </a:prstGeom>
        </p:spPr>
      </p:pic>
    </p:spTree>
    <p:extLst>
      <p:ext uri="{BB962C8B-B14F-4D97-AF65-F5344CB8AC3E}">
        <p14:creationId xmlns:p14="http://schemas.microsoft.com/office/powerpoint/2010/main" val="15734696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847482" y="528919"/>
            <a:ext cx="9241717" cy="823690"/>
          </a:xfrm>
        </p:spPr>
        <p:txBody>
          <a:bodyPr/>
          <a:lstStyle/>
          <a:p>
            <a:r>
              <a:rPr lang="en-US" b="1" dirty="0"/>
              <a:t>Results </a:t>
            </a:r>
          </a:p>
        </p:txBody>
      </p:sp>
      <p:pic>
        <p:nvPicPr>
          <p:cNvPr id="8" name="Picture 7">
            <a:extLst>
              <a:ext uri="{FF2B5EF4-FFF2-40B4-BE49-F238E27FC236}">
                <a16:creationId xmlns:a16="http://schemas.microsoft.com/office/drawing/2014/main" xmlns="" id="{99E4072B-2BF2-479F-8691-6F7E1CACCF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47482" y="1592420"/>
            <a:ext cx="10147294" cy="4736661"/>
          </a:xfrm>
          <a:prstGeom prst="rect">
            <a:avLst/>
          </a:prstGeom>
        </p:spPr>
      </p:pic>
    </p:spTree>
    <p:extLst>
      <p:ext uri="{BB962C8B-B14F-4D97-AF65-F5344CB8AC3E}">
        <p14:creationId xmlns:p14="http://schemas.microsoft.com/office/powerpoint/2010/main" val="320969687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4794" y="5351930"/>
            <a:ext cx="1694687" cy="1429086"/>
          </a:xfrm>
        </p:spPr>
        <p:style>
          <a:lnRef idx="1">
            <a:schemeClr val="accent2"/>
          </a:lnRef>
          <a:fillRef idx="2">
            <a:schemeClr val="accent2"/>
          </a:fillRef>
          <a:effectRef idx="1">
            <a:schemeClr val="accent2"/>
          </a:effectRef>
          <a:fontRef idx="minor">
            <a:schemeClr val="dk1"/>
          </a:fontRef>
        </p:style>
        <p:txBody>
          <a:bodyPr>
            <a:normAutofit fontScale="92500"/>
          </a:bodyPr>
          <a:lstStyle/>
          <a:p>
            <a:pPr algn="just"/>
            <a:r>
              <a:rPr lang="en-US" sz="1100" dirty="0"/>
              <a:t>Proportions of patients achieving GH ≤2.5 µg/L and IGF-1 levels within normal ranges at LVA(last post-baseline value available)</a:t>
            </a:r>
          </a:p>
        </p:txBody>
      </p:sp>
      <p:pic>
        <p:nvPicPr>
          <p:cNvPr id="5" name="Picture 4">
            <a:extLst>
              <a:ext uri="{FF2B5EF4-FFF2-40B4-BE49-F238E27FC236}">
                <a16:creationId xmlns:a16="http://schemas.microsoft.com/office/drawing/2014/main" xmlns="" id="{35BD0D32-F376-47E2-9B75-3755943579E0}"/>
              </a:ext>
            </a:extLst>
          </p:cNvPr>
          <p:cNvPicPr>
            <a:picLocks noChangeAspect="1"/>
          </p:cNvPicPr>
          <p:nvPr/>
        </p:nvPicPr>
        <p:blipFill>
          <a:blip r:embed="rId2"/>
          <a:stretch>
            <a:fillRect/>
          </a:stretch>
        </p:blipFill>
        <p:spPr>
          <a:xfrm>
            <a:off x="1998769" y="1313329"/>
            <a:ext cx="10094977" cy="5467687"/>
          </a:xfrm>
          <a:prstGeom prst="rect">
            <a:avLst/>
          </a:prstGeom>
        </p:spPr>
      </p:pic>
      <p:sp>
        <p:nvSpPr>
          <p:cNvPr id="6" name="TextBox 5">
            <a:extLst>
              <a:ext uri="{FF2B5EF4-FFF2-40B4-BE49-F238E27FC236}">
                <a16:creationId xmlns:a16="http://schemas.microsoft.com/office/drawing/2014/main" xmlns="" id="{938B897E-FD4E-490D-A36D-FE69A539ED82}"/>
              </a:ext>
            </a:extLst>
          </p:cNvPr>
          <p:cNvSpPr txBox="1"/>
          <p:nvPr/>
        </p:nvSpPr>
        <p:spPr>
          <a:xfrm>
            <a:off x="9982238" y="1436797"/>
            <a:ext cx="2111508"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Hormonal control </a:t>
            </a:r>
          </a:p>
        </p:txBody>
      </p:sp>
    </p:spTree>
    <p:extLst>
      <p:ext uri="{BB962C8B-B14F-4D97-AF65-F5344CB8AC3E}">
        <p14:creationId xmlns:p14="http://schemas.microsoft.com/office/powerpoint/2010/main" val="9486243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43435" y="4267200"/>
            <a:ext cx="1694330" cy="2513815"/>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pPr algn="just"/>
            <a:r>
              <a:rPr lang="en-US" sz="1400" dirty="0"/>
              <a:t>Proportions of patients achieving GH &lt; 1.0 µg/L and IGF-1 levels within normal ranges at LVA</a:t>
            </a:r>
          </a:p>
          <a:p>
            <a:pPr algn="just"/>
            <a:r>
              <a:rPr lang="en-US" sz="1400" dirty="0"/>
              <a:t>the proportions of patients who achieved hormonal control at LVA were generally greater for those with lower baseline hormone levels</a:t>
            </a:r>
          </a:p>
          <a:p>
            <a:pPr algn="just"/>
            <a:endParaRPr lang="en-US" sz="1400" dirty="0"/>
          </a:p>
        </p:txBody>
      </p:sp>
      <p:pic>
        <p:nvPicPr>
          <p:cNvPr id="4" name="Picture 3">
            <a:extLst>
              <a:ext uri="{FF2B5EF4-FFF2-40B4-BE49-F238E27FC236}">
                <a16:creationId xmlns:a16="http://schemas.microsoft.com/office/drawing/2014/main" xmlns="" id="{83A30103-5984-4E70-8A6E-3556309325CB}"/>
              </a:ext>
            </a:extLst>
          </p:cNvPr>
          <p:cNvPicPr>
            <a:picLocks noChangeAspect="1"/>
          </p:cNvPicPr>
          <p:nvPr/>
        </p:nvPicPr>
        <p:blipFill>
          <a:blip r:embed="rId2"/>
          <a:stretch>
            <a:fillRect/>
          </a:stretch>
        </p:blipFill>
        <p:spPr>
          <a:xfrm>
            <a:off x="1900844" y="1225719"/>
            <a:ext cx="10228403" cy="5555297"/>
          </a:xfrm>
          <a:prstGeom prst="rect">
            <a:avLst/>
          </a:prstGeom>
        </p:spPr>
      </p:pic>
      <p:sp>
        <p:nvSpPr>
          <p:cNvPr id="7" name="TextBox 6">
            <a:extLst>
              <a:ext uri="{FF2B5EF4-FFF2-40B4-BE49-F238E27FC236}">
                <a16:creationId xmlns:a16="http://schemas.microsoft.com/office/drawing/2014/main" xmlns="" id="{5B5EC5C3-9AEE-4D9A-9723-6A121D465CA9}"/>
              </a:ext>
            </a:extLst>
          </p:cNvPr>
          <p:cNvSpPr txBox="1"/>
          <p:nvPr/>
        </p:nvSpPr>
        <p:spPr>
          <a:xfrm>
            <a:off x="9654988" y="1436797"/>
            <a:ext cx="2438758" cy="33855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a:t>Tight Hormonal control </a:t>
            </a:r>
          </a:p>
        </p:txBody>
      </p:sp>
    </p:spTree>
    <p:extLst>
      <p:ext uri="{BB962C8B-B14F-4D97-AF65-F5344CB8AC3E}">
        <p14:creationId xmlns:p14="http://schemas.microsoft.com/office/powerpoint/2010/main" val="6250682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7924800" y="346281"/>
            <a:ext cx="3953436" cy="5767647"/>
          </a:xfrm>
        </p:spPr>
        <p:txBody>
          <a:bodyPr>
            <a:normAutofit fontScale="92500"/>
          </a:bodyPr>
          <a:lstStyle/>
          <a:p>
            <a:pPr algn="just"/>
            <a:r>
              <a:rPr lang="en-US" sz="2400" dirty="0"/>
              <a:t> Analyses of the proportions of patients with ≥ 20% reduction in tumor volume from baseline to week 48/LVA (primary endpoint; ITT and PP populations) </a:t>
            </a:r>
          </a:p>
          <a:p>
            <a:pPr algn="just"/>
            <a:endParaRPr lang="en-US" sz="2400" dirty="0"/>
          </a:p>
          <a:p>
            <a:pPr algn="just"/>
            <a:endParaRPr lang="en-US" sz="2400" dirty="0"/>
          </a:p>
          <a:p>
            <a:pPr algn="just"/>
            <a:endParaRPr lang="en-US" sz="2400" dirty="0"/>
          </a:p>
          <a:p>
            <a:pPr algn="just"/>
            <a:endParaRPr lang="en-US" sz="2400" dirty="0"/>
          </a:p>
          <a:p>
            <a:pPr algn="just"/>
            <a:r>
              <a:rPr lang="en-US" sz="2400" dirty="0"/>
              <a:t>Tumor volume reductions for individual patients (ITT population)</a:t>
            </a:r>
          </a:p>
        </p:txBody>
      </p:sp>
      <p:pic>
        <p:nvPicPr>
          <p:cNvPr id="6" name="Picture 5">
            <a:extLst>
              <a:ext uri="{FF2B5EF4-FFF2-40B4-BE49-F238E27FC236}">
                <a16:creationId xmlns:a16="http://schemas.microsoft.com/office/drawing/2014/main" xmlns="" id="{896F3E39-B4C6-4757-8940-56E9D63FCF6C}"/>
              </a:ext>
            </a:extLst>
          </p:cNvPr>
          <p:cNvPicPr>
            <a:picLocks noChangeAspect="1"/>
          </p:cNvPicPr>
          <p:nvPr/>
        </p:nvPicPr>
        <p:blipFill>
          <a:blip r:embed="rId2"/>
          <a:stretch>
            <a:fillRect/>
          </a:stretch>
        </p:blipFill>
        <p:spPr>
          <a:xfrm>
            <a:off x="154288" y="96411"/>
            <a:ext cx="7627078" cy="3332589"/>
          </a:xfrm>
          <a:prstGeom prst="rect">
            <a:avLst/>
          </a:prstGeom>
        </p:spPr>
      </p:pic>
      <p:pic>
        <p:nvPicPr>
          <p:cNvPr id="7" name="Picture 6">
            <a:extLst>
              <a:ext uri="{FF2B5EF4-FFF2-40B4-BE49-F238E27FC236}">
                <a16:creationId xmlns:a16="http://schemas.microsoft.com/office/drawing/2014/main" xmlns="" id="{BD40999F-B2A8-4C8C-A7E3-284CFA641ACC}"/>
              </a:ext>
            </a:extLst>
          </p:cNvPr>
          <p:cNvPicPr>
            <a:picLocks noChangeAspect="1"/>
          </p:cNvPicPr>
          <p:nvPr/>
        </p:nvPicPr>
        <p:blipFill>
          <a:blip r:embed="rId3"/>
          <a:stretch>
            <a:fillRect/>
          </a:stretch>
        </p:blipFill>
        <p:spPr>
          <a:xfrm>
            <a:off x="154289" y="3429000"/>
            <a:ext cx="7627078" cy="3231776"/>
          </a:xfrm>
          <a:prstGeom prst="rect">
            <a:avLst/>
          </a:prstGeom>
        </p:spPr>
      </p:pic>
    </p:spTree>
    <p:extLst>
      <p:ext uri="{BB962C8B-B14F-4D97-AF65-F5344CB8AC3E}">
        <p14:creationId xmlns:p14="http://schemas.microsoft.com/office/powerpoint/2010/main" val="26312187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090212" y="2518699"/>
            <a:ext cx="2814918" cy="2322242"/>
          </a:xfrm>
        </p:spPr>
        <p:txBody>
          <a:bodyPr>
            <a:normAutofit fontScale="92500" lnSpcReduction="20000"/>
          </a:bodyPr>
          <a:lstStyle/>
          <a:p>
            <a:pPr algn="just"/>
            <a:r>
              <a:rPr lang="en-US" sz="2400" dirty="0"/>
              <a:t>Time course of changes in tumor volume reductions (ITT population) with an illustrative MRI series from one patient</a:t>
            </a:r>
          </a:p>
        </p:txBody>
      </p:sp>
      <p:pic>
        <p:nvPicPr>
          <p:cNvPr id="5" name="Picture 4">
            <a:extLst>
              <a:ext uri="{FF2B5EF4-FFF2-40B4-BE49-F238E27FC236}">
                <a16:creationId xmlns:a16="http://schemas.microsoft.com/office/drawing/2014/main" xmlns="" id="{675F8DEB-0C6C-4029-BB87-2566DB3E97EE}"/>
              </a:ext>
            </a:extLst>
          </p:cNvPr>
          <p:cNvPicPr>
            <a:picLocks noChangeAspect="1"/>
          </p:cNvPicPr>
          <p:nvPr/>
        </p:nvPicPr>
        <p:blipFill>
          <a:blip r:embed="rId2"/>
          <a:stretch>
            <a:fillRect/>
          </a:stretch>
        </p:blipFill>
        <p:spPr>
          <a:xfrm>
            <a:off x="618565" y="720683"/>
            <a:ext cx="8184776" cy="5438069"/>
          </a:xfrm>
          <a:prstGeom prst="rect">
            <a:avLst/>
          </a:prstGeom>
        </p:spPr>
      </p:pic>
    </p:spTree>
    <p:extLst>
      <p:ext uri="{BB962C8B-B14F-4D97-AF65-F5344CB8AC3E}">
        <p14:creationId xmlns:p14="http://schemas.microsoft.com/office/powerpoint/2010/main" val="4214738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Diagnostic delay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4000322"/>
          </a:xfrm>
        </p:spPr>
        <p:txBody>
          <a:bodyPr>
            <a:normAutofit/>
          </a:bodyPr>
          <a:lstStyle/>
          <a:p>
            <a:pPr algn="just"/>
            <a:endParaRPr lang="en-US" sz="2000" dirty="0"/>
          </a:p>
          <a:p>
            <a:pPr algn="just"/>
            <a:r>
              <a:rPr lang="en-US" sz="2400"/>
              <a:t>In the Liege Acromegaly Database (n=3143), reported that female patients had a median delay to diagnosis of </a:t>
            </a:r>
            <a:r>
              <a:rPr lang="en-US" sz="2400">
                <a:solidFill>
                  <a:schemeClr val="accent1"/>
                </a:solidFill>
              </a:rPr>
              <a:t>2 years </a:t>
            </a:r>
            <a:r>
              <a:rPr lang="en-US" sz="2400"/>
              <a:t>longer than their male counterparts.</a:t>
            </a:r>
          </a:p>
          <a:p>
            <a:pPr marL="0" indent="0" algn="just">
              <a:buNone/>
            </a:pPr>
            <a:endParaRPr lang="en-US" sz="2400"/>
          </a:p>
          <a:p>
            <a:pPr algn="just"/>
            <a:r>
              <a:rPr lang="en-US" sz="2400"/>
              <a:t>Similarly, data from the Swedish National Patient registry (n=135) demonstrated that median time to diagnosis was </a:t>
            </a:r>
            <a:r>
              <a:rPr lang="en-US" sz="2400">
                <a:solidFill>
                  <a:schemeClr val="accent1"/>
                </a:solidFill>
              </a:rPr>
              <a:t>4.6 years</a:t>
            </a:r>
            <a:r>
              <a:rPr lang="en-US" sz="2400"/>
              <a:t> earlier in men than in women</a:t>
            </a:r>
          </a:p>
          <a:p>
            <a:endParaRPr lang="en-US" dirty="0"/>
          </a:p>
        </p:txBody>
      </p:sp>
    </p:spTree>
    <p:extLst>
      <p:ext uri="{BB962C8B-B14F-4D97-AF65-F5344CB8AC3E}">
        <p14:creationId xmlns:p14="http://schemas.microsoft.com/office/powerpoint/2010/main" val="13010957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376518" y="6149788"/>
            <a:ext cx="11600687" cy="631228"/>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pPr algn="just"/>
            <a:r>
              <a:rPr lang="en-US" sz="1400" dirty="0"/>
              <a:t>Proportions of patients achieving TV responder status at LVA according to baseline TV</a:t>
            </a:r>
          </a:p>
          <a:p>
            <a:pPr algn="just"/>
            <a:r>
              <a:rPr lang="en-US" sz="1400" dirty="0"/>
              <a:t>There was no clear relationship between TV responder status at LVA and TV at baseline; however, the majority of patients who achieved a TV response had a baseline TV of &lt; 5000 mm3</a:t>
            </a:r>
          </a:p>
        </p:txBody>
      </p:sp>
      <p:pic>
        <p:nvPicPr>
          <p:cNvPr id="5" name="Picture 4">
            <a:extLst>
              <a:ext uri="{FF2B5EF4-FFF2-40B4-BE49-F238E27FC236}">
                <a16:creationId xmlns:a16="http://schemas.microsoft.com/office/drawing/2014/main" xmlns="" id="{EAE1E63C-8057-4851-A736-3AFCE4DCFDC3}"/>
              </a:ext>
            </a:extLst>
          </p:cNvPr>
          <p:cNvPicPr>
            <a:picLocks noChangeAspect="1"/>
          </p:cNvPicPr>
          <p:nvPr/>
        </p:nvPicPr>
        <p:blipFill>
          <a:blip r:embed="rId2"/>
          <a:stretch>
            <a:fillRect/>
          </a:stretch>
        </p:blipFill>
        <p:spPr>
          <a:xfrm>
            <a:off x="376518" y="1257683"/>
            <a:ext cx="11600687" cy="4793494"/>
          </a:xfrm>
          <a:prstGeom prst="rect">
            <a:avLst/>
          </a:prstGeom>
        </p:spPr>
      </p:pic>
    </p:spTree>
    <p:extLst>
      <p:ext uri="{BB962C8B-B14F-4D97-AF65-F5344CB8AC3E}">
        <p14:creationId xmlns:p14="http://schemas.microsoft.com/office/powerpoint/2010/main" val="18878095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197788" y="2518698"/>
            <a:ext cx="2707342" cy="3245607"/>
          </a:xfrm>
        </p:spPr>
        <p:txBody>
          <a:bodyPr>
            <a:normAutofit fontScale="70000" lnSpcReduction="20000"/>
          </a:bodyPr>
          <a:lstStyle/>
          <a:p>
            <a:pPr algn="just"/>
            <a:r>
              <a:rPr lang="en-US" sz="2400" dirty="0"/>
              <a:t>Univariate logistic regression analyses for hormonal control defined as GH ≤ 2.5 µg/L and IGF-1 levels within normal ranges</a:t>
            </a:r>
          </a:p>
          <a:p>
            <a:pPr algn="just"/>
            <a:endParaRPr lang="en-US" sz="2400" dirty="0"/>
          </a:p>
          <a:p>
            <a:pPr algn="just"/>
            <a:r>
              <a:rPr lang="en-US" sz="2400" dirty="0"/>
              <a:t>Associations were significant between three baseline factors and hormonal control</a:t>
            </a:r>
          </a:p>
        </p:txBody>
      </p:sp>
      <p:pic>
        <p:nvPicPr>
          <p:cNvPr id="4" name="Picture 3">
            <a:extLst>
              <a:ext uri="{FF2B5EF4-FFF2-40B4-BE49-F238E27FC236}">
                <a16:creationId xmlns:a16="http://schemas.microsoft.com/office/drawing/2014/main" xmlns="" id="{363A766E-F903-4D97-B53B-DC9CA2547DAD}"/>
              </a:ext>
            </a:extLst>
          </p:cNvPr>
          <p:cNvPicPr>
            <a:picLocks noChangeAspect="1"/>
          </p:cNvPicPr>
          <p:nvPr/>
        </p:nvPicPr>
        <p:blipFill>
          <a:blip r:embed="rId2"/>
          <a:stretch>
            <a:fillRect/>
          </a:stretch>
        </p:blipFill>
        <p:spPr>
          <a:xfrm>
            <a:off x="426384" y="1263465"/>
            <a:ext cx="8663828" cy="5128372"/>
          </a:xfrm>
          <a:prstGeom prst="rect">
            <a:avLst/>
          </a:prstGeom>
        </p:spPr>
      </p:pic>
      <p:sp>
        <p:nvSpPr>
          <p:cNvPr id="6" name="Rectangle 5">
            <a:extLst>
              <a:ext uri="{FF2B5EF4-FFF2-40B4-BE49-F238E27FC236}">
                <a16:creationId xmlns:a16="http://schemas.microsoft.com/office/drawing/2014/main" xmlns="" id="{9DA3DA90-C897-41B1-A15A-DF7D28C0ED9D}"/>
              </a:ext>
            </a:extLst>
          </p:cNvPr>
          <p:cNvSpPr/>
          <p:nvPr/>
        </p:nvSpPr>
        <p:spPr>
          <a:xfrm>
            <a:off x="5647765" y="2321859"/>
            <a:ext cx="1515035" cy="591670"/>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FA722CF5-4360-48FC-9B63-BF36DC2495F5}"/>
              </a:ext>
            </a:extLst>
          </p:cNvPr>
          <p:cNvPicPr>
            <a:picLocks noChangeAspect="1"/>
          </p:cNvPicPr>
          <p:nvPr/>
        </p:nvPicPr>
        <p:blipFill>
          <a:blip r:embed="rId3"/>
          <a:stretch>
            <a:fillRect/>
          </a:stretch>
        </p:blipFill>
        <p:spPr>
          <a:xfrm>
            <a:off x="5647765" y="3489102"/>
            <a:ext cx="1515035" cy="313971"/>
          </a:xfrm>
          <a:prstGeom prst="rect">
            <a:avLst/>
          </a:prstGeom>
        </p:spPr>
      </p:pic>
      <p:pic>
        <p:nvPicPr>
          <p:cNvPr id="8" name="Picture 7">
            <a:extLst>
              <a:ext uri="{FF2B5EF4-FFF2-40B4-BE49-F238E27FC236}">
                <a16:creationId xmlns:a16="http://schemas.microsoft.com/office/drawing/2014/main" xmlns="" id="{9786A663-6BE5-48C1-9E7B-71202D213027}"/>
              </a:ext>
            </a:extLst>
          </p:cNvPr>
          <p:cNvPicPr>
            <a:picLocks noChangeAspect="1"/>
          </p:cNvPicPr>
          <p:nvPr/>
        </p:nvPicPr>
        <p:blipFill>
          <a:blip r:embed="rId3"/>
          <a:stretch>
            <a:fillRect/>
          </a:stretch>
        </p:blipFill>
        <p:spPr>
          <a:xfrm>
            <a:off x="5647765" y="4258235"/>
            <a:ext cx="1640541" cy="944099"/>
          </a:xfrm>
          <a:prstGeom prst="rect">
            <a:avLst/>
          </a:prstGeom>
        </p:spPr>
      </p:pic>
      <p:pic>
        <p:nvPicPr>
          <p:cNvPr id="9" name="Picture 8">
            <a:extLst>
              <a:ext uri="{FF2B5EF4-FFF2-40B4-BE49-F238E27FC236}">
                <a16:creationId xmlns:a16="http://schemas.microsoft.com/office/drawing/2014/main" xmlns="" id="{5270E1BC-6481-4106-9242-6203CF64D3A7}"/>
              </a:ext>
            </a:extLst>
          </p:cNvPr>
          <p:cNvPicPr>
            <a:picLocks noChangeAspect="1"/>
          </p:cNvPicPr>
          <p:nvPr/>
        </p:nvPicPr>
        <p:blipFill>
          <a:blip r:embed="rId4"/>
          <a:stretch>
            <a:fillRect/>
          </a:stretch>
        </p:blipFill>
        <p:spPr>
          <a:xfrm>
            <a:off x="5642243" y="5378825"/>
            <a:ext cx="1646063" cy="591670"/>
          </a:xfrm>
          <a:prstGeom prst="rect">
            <a:avLst/>
          </a:prstGeom>
        </p:spPr>
      </p:pic>
    </p:spTree>
    <p:extLst>
      <p:ext uri="{BB962C8B-B14F-4D97-AF65-F5344CB8AC3E}">
        <p14:creationId xmlns:p14="http://schemas.microsoft.com/office/powerpoint/2010/main" val="30576751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090212" y="2518699"/>
            <a:ext cx="2814918" cy="2322242"/>
          </a:xfrm>
        </p:spPr>
        <p:txBody>
          <a:bodyPr>
            <a:normAutofit fontScale="85000" lnSpcReduction="10000"/>
          </a:bodyPr>
          <a:lstStyle/>
          <a:p>
            <a:pPr algn="just"/>
            <a:r>
              <a:rPr lang="en-US" sz="2400" dirty="0"/>
              <a:t>Univariate logistic regression analyses for tight hormonal control defined as GH &lt; 1.0 µg/L and IGF-1 levels within normal range</a:t>
            </a:r>
          </a:p>
        </p:txBody>
      </p:sp>
      <p:pic>
        <p:nvPicPr>
          <p:cNvPr id="4" name="Picture 3">
            <a:extLst>
              <a:ext uri="{FF2B5EF4-FFF2-40B4-BE49-F238E27FC236}">
                <a16:creationId xmlns:a16="http://schemas.microsoft.com/office/drawing/2014/main" xmlns="" id="{30AD574D-A41E-4319-BA8D-D4842E656343}"/>
              </a:ext>
            </a:extLst>
          </p:cNvPr>
          <p:cNvPicPr>
            <a:picLocks noChangeAspect="1"/>
          </p:cNvPicPr>
          <p:nvPr/>
        </p:nvPicPr>
        <p:blipFill>
          <a:blip r:embed="rId2"/>
          <a:stretch>
            <a:fillRect/>
          </a:stretch>
        </p:blipFill>
        <p:spPr>
          <a:xfrm>
            <a:off x="286870" y="1436797"/>
            <a:ext cx="8713695" cy="5179156"/>
          </a:xfrm>
          <a:prstGeom prst="rect">
            <a:avLst/>
          </a:prstGeom>
        </p:spPr>
      </p:pic>
      <p:pic>
        <p:nvPicPr>
          <p:cNvPr id="6" name="Picture 5">
            <a:extLst>
              <a:ext uri="{FF2B5EF4-FFF2-40B4-BE49-F238E27FC236}">
                <a16:creationId xmlns:a16="http://schemas.microsoft.com/office/drawing/2014/main" xmlns="" id="{BEE33DB8-2F00-4145-9F71-C492C65E9421}"/>
              </a:ext>
            </a:extLst>
          </p:cNvPr>
          <p:cNvPicPr>
            <a:picLocks noChangeAspect="1"/>
          </p:cNvPicPr>
          <p:nvPr/>
        </p:nvPicPr>
        <p:blipFill>
          <a:blip r:embed="rId3"/>
          <a:stretch>
            <a:fillRect/>
          </a:stretch>
        </p:blipFill>
        <p:spPr>
          <a:xfrm>
            <a:off x="5488121" y="2518699"/>
            <a:ext cx="1646063" cy="260360"/>
          </a:xfrm>
          <a:prstGeom prst="rect">
            <a:avLst/>
          </a:prstGeom>
        </p:spPr>
      </p:pic>
      <p:pic>
        <p:nvPicPr>
          <p:cNvPr id="7" name="Picture 6">
            <a:extLst>
              <a:ext uri="{FF2B5EF4-FFF2-40B4-BE49-F238E27FC236}">
                <a16:creationId xmlns:a16="http://schemas.microsoft.com/office/drawing/2014/main" xmlns="" id="{ACBA8478-5412-45D3-99E5-2A9FD0A2B996}"/>
              </a:ext>
            </a:extLst>
          </p:cNvPr>
          <p:cNvPicPr>
            <a:picLocks noChangeAspect="1"/>
          </p:cNvPicPr>
          <p:nvPr/>
        </p:nvPicPr>
        <p:blipFill>
          <a:blip r:embed="rId3"/>
          <a:stretch>
            <a:fillRect/>
          </a:stretch>
        </p:blipFill>
        <p:spPr>
          <a:xfrm>
            <a:off x="5586733" y="4401671"/>
            <a:ext cx="1646063" cy="616136"/>
          </a:xfrm>
          <a:prstGeom prst="rect">
            <a:avLst/>
          </a:prstGeom>
        </p:spPr>
      </p:pic>
      <p:pic>
        <p:nvPicPr>
          <p:cNvPr id="8" name="Picture 7">
            <a:extLst>
              <a:ext uri="{FF2B5EF4-FFF2-40B4-BE49-F238E27FC236}">
                <a16:creationId xmlns:a16="http://schemas.microsoft.com/office/drawing/2014/main" xmlns="" id="{3C82ED64-43CC-4BD4-A529-A3D8B7769627}"/>
              </a:ext>
            </a:extLst>
          </p:cNvPr>
          <p:cNvPicPr>
            <a:picLocks noChangeAspect="1"/>
          </p:cNvPicPr>
          <p:nvPr/>
        </p:nvPicPr>
        <p:blipFill>
          <a:blip r:embed="rId4"/>
          <a:stretch>
            <a:fillRect/>
          </a:stretch>
        </p:blipFill>
        <p:spPr>
          <a:xfrm>
            <a:off x="5586733" y="5533236"/>
            <a:ext cx="1646063" cy="616135"/>
          </a:xfrm>
          <a:prstGeom prst="rect">
            <a:avLst/>
          </a:prstGeom>
        </p:spPr>
      </p:pic>
    </p:spTree>
    <p:extLst>
      <p:ext uri="{BB962C8B-B14F-4D97-AF65-F5344CB8AC3E}">
        <p14:creationId xmlns:p14="http://schemas.microsoft.com/office/powerpoint/2010/main" val="18740019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090211" y="2518699"/>
            <a:ext cx="3012141" cy="2322242"/>
          </a:xfrm>
        </p:spPr>
        <p:txBody>
          <a:bodyPr>
            <a:normAutofit/>
          </a:bodyPr>
          <a:lstStyle/>
          <a:p>
            <a:pPr algn="just"/>
            <a:r>
              <a:rPr lang="en-US" sz="2000" dirty="0"/>
              <a:t>Univariate logistic regression analyses for TV responder status</a:t>
            </a:r>
          </a:p>
        </p:txBody>
      </p:sp>
      <p:pic>
        <p:nvPicPr>
          <p:cNvPr id="4" name="Picture 3">
            <a:extLst>
              <a:ext uri="{FF2B5EF4-FFF2-40B4-BE49-F238E27FC236}">
                <a16:creationId xmlns:a16="http://schemas.microsoft.com/office/drawing/2014/main" xmlns="" id="{1BADE115-407C-4AF5-A1E4-2874AFD24024}"/>
              </a:ext>
            </a:extLst>
          </p:cNvPr>
          <p:cNvPicPr>
            <a:picLocks noChangeAspect="1"/>
          </p:cNvPicPr>
          <p:nvPr/>
        </p:nvPicPr>
        <p:blipFill>
          <a:blip r:embed="rId2"/>
          <a:stretch>
            <a:fillRect/>
          </a:stretch>
        </p:blipFill>
        <p:spPr>
          <a:xfrm>
            <a:off x="286870" y="1352830"/>
            <a:ext cx="8722660" cy="5388629"/>
          </a:xfrm>
          <a:prstGeom prst="rect">
            <a:avLst/>
          </a:prstGeom>
        </p:spPr>
      </p:pic>
      <p:pic>
        <p:nvPicPr>
          <p:cNvPr id="6" name="Picture 5">
            <a:extLst>
              <a:ext uri="{FF2B5EF4-FFF2-40B4-BE49-F238E27FC236}">
                <a16:creationId xmlns:a16="http://schemas.microsoft.com/office/drawing/2014/main" xmlns="" id="{659B8954-87D9-4EDF-9700-E7AE159C0E4D}"/>
              </a:ext>
            </a:extLst>
          </p:cNvPr>
          <p:cNvPicPr>
            <a:picLocks noChangeAspect="1"/>
          </p:cNvPicPr>
          <p:nvPr/>
        </p:nvPicPr>
        <p:blipFill>
          <a:blip r:embed="rId3"/>
          <a:stretch>
            <a:fillRect/>
          </a:stretch>
        </p:blipFill>
        <p:spPr>
          <a:xfrm>
            <a:off x="5640521" y="4533066"/>
            <a:ext cx="1646063" cy="615749"/>
          </a:xfrm>
          <a:prstGeom prst="rect">
            <a:avLst/>
          </a:prstGeom>
        </p:spPr>
      </p:pic>
      <p:pic>
        <p:nvPicPr>
          <p:cNvPr id="7" name="Picture 6">
            <a:extLst>
              <a:ext uri="{FF2B5EF4-FFF2-40B4-BE49-F238E27FC236}">
                <a16:creationId xmlns:a16="http://schemas.microsoft.com/office/drawing/2014/main" xmlns="" id="{9A111A37-6722-44F3-A676-0996EFC2A2EF}"/>
              </a:ext>
            </a:extLst>
          </p:cNvPr>
          <p:cNvPicPr>
            <a:picLocks noChangeAspect="1"/>
          </p:cNvPicPr>
          <p:nvPr/>
        </p:nvPicPr>
        <p:blipFill>
          <a:blip r:embed="rId3"/>
          <a:stretch>
            <a:fillRect/>
          </a:stretch>
        </p:blipFill>
        <p:spPr>
          <a:xfrm>
            <a:off x="5640520" y="5637262"/>
            <a:ext cx="1646063" cy="1005585"/>
          </a:xfrm>
          <a:prstGeom prst="rect">
            <a:avLst/>
          </a:prstGeom>
        </p:spPr>
      </p:pic>
    </p:spTree>
    <p:extLst>
      <p:ext uri="{BB962C8B-B14F-4D97-AF65-F5344CB8AC3E}">
        <p14:creationId xmlns:p14="http://schemas.microsoft.com/office/powerpoint/2010/main" val="28737172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90669" y="5434650"/>
            <a:ext cx="9142106" cy="1253996"/>
          </a:xfrm>
        </p:spPr>
        <p:txBody>
          <a:bodyPr>
            <a:normAutofit fontScale="92500" lnSpcReduction="20000"/>
          </a:bodyPr>
          <a:lstStyle/>
          <a:p>
            <a:pPr algn="just"/>
            <a:r>
              <a:rPr lang="en-US" sz="2400" dirty="0"/>
              <a:t>The baseline factors of IGF-1 level, age, and sex were significant in univariate analyses. However, using ROC curves, these factors were associated with relatively poor AUCs: 0.64 for IGF-1, 0.74 for age, and 0.63 for sex</a:t>
            </a:r>
          </a:p>
        </p:txBody>
      </p:sp>
      <p:pic>
        <p:nvPicPr>
          <p:cNvPr id="4" name="Picture 3">
            <a:extLst>
              <a:ext uri="{FF2B5EF4-FFF2-40B4-BE49-F238E27FC236}">
                <a16:creationId xmlns:a16="http://schemas.microsoft.com/office/drawing/2014/main" xmlns="" id="{2EAF506C-AF93-4993-8C1D-50146C7C498D}"/>
              </a:ext>
            </a:extLst>
          </p:cNvPr>
          <p:cNvPicPr>
            <a:picLocks noChangeAspect="1"/>
          </p:cNvPicPr>
          <p:nvPr/>
        </p:nvPicPr>
        <p:blipFill>
          <a:blip r:embed="rId2"/>
          <a:stretch>
            <a:fillRect/>
          </a:stretch>
        </p:blipFill>
        <p:spPr>
          <a:xfrm>
            <a:off x="2090669" y="1436797"/>
            <a:ext cx="9241717" cy="3821003"/>
          </a:xfrm>
          <a:prstGeom prst="rect">
            <a:avLst/>
          </a:prstGeom>
        </p:spPr>
      </p:pic>
    </p:spTree>
    <p:extLst>
      <p:ext uri="{BB962C8B-B14F-4D97-AF65-F5344CB8AC3E}">
        <p14:creationId xmlns:p14="http://schemas.microsoft.com/office/powerpoint/2010/main" val="9600326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90668" y="5791200"/>
            <a:ext cx="9635167" cy="977153"/>
          </a:xfrm>
        </p:spPr>
        <p:txBody>
          <a:bodyPr>
            <a:normAutofit fontScale="92500"/>
          </a:bodyPr>
          <a:lstStyle/>
          <a:p>
            <a:pPr algn="just"/>
            <a:r>
              <a:rPr lang="en-US" sz="2400" dirty="0"/>
              <a:t>Week-12 GH and IGF-1 levels were associated with high AUCs.</a:t>
            </a:r>
          </a:p>
          <a:p>
            <a:pPr algn="just"/>
            <a:r>
              <a:rPr lang="en-US" sz="2400" dirty="0"/>
              <a:t>In contrast, the AUC for TV in the final model was poor (0.65)</a:t>
            </a:r>
          </a:p>
        </p:txBody>
      </p:sp>
      <p:pic>
        <p:nvPicPr>
          <p:cNvPr id="5" name="Picture 4">
            <a:extLst>
              <a:ext uri="{FF2B5EF4-FFF2-40B4-BE49-F238E27FC236}">
                <a16:creationId xmlns:a16="http://schemas.microsoft.com/office/drawing/2014/main" xmlns="" id="{980291FE-F49B-4704-BE00-9B0C71A027B6}"/>
              </a:ext>
            </a:extLst>
          </p:cNvPr>
          <p:cNvPicPr>
            <a:picLocks noChangeAspect="1"/>
          </p:cNvPicPr>
          <p:nvPr/>
        </p:nvPicPr>
        <p:blipFill>
          <a:blip r:embed="rId2"/>
          <a:stretch>
            <a:fillRect/>
          </a:stretch>
        </p:blipFill>
        <p:spPr>
          <a:xfrm>
            <a:off x="2090670" y="1436797"/>
            <a:ext cx="9635166" cy="4173599"/>
          </a:xfrm>
          <a:prstGeom prst="rect">
            <a:avLst/>
          </a:prstGeom>
        </p:spPr>
      </p:pic>
      <p:sp>
        <p:nvSpPr>
          <p:cNvPr id="6" name="TextBox 5">
            <a:extLst>
              <a:ext uri="{FF2B5EF4-FFF2-40B4-BE49-F238E27FC236}">
                <a16:creationId xmlns:a16="http://schemas.microsoft.com/office/drawing/2014/main" xmlns="" id="{98A9B34E-04CF-49B7-91FC-0836B784425C}"/>
              </a:ext>
            </a:extLst>
          </p:cNvPr>
          <p:cNvSpPr txBox="1"/>
          <p:nvPr/>
        </p:nvSpPr>
        <p:spPr>
          <a:xfrm>
            <a:off x="9511553" y="977063"/>
            <a:ext cx="2124635" cy="369332"/>
          </a:xfrm>
          <a:prstGeom prst="rect">
            <a:avLst/>
          </a:prstGeom>
          <a:noFill/>
        </p:spPr>
        <p:txBody>
          <a:bodyPr wrap="square" rtlCol="0">
            <a:spAutoFit/>
          </a:bodyPr>
          <a:lstStyle/>
          <a:p>
            <a:r>
              <a:rPr lang="en-US" dirty="0"/>
              <a:t>Hormonal control</a:t>
            </a:r>
          </a:p>
        </p:txBody>
      </p:sp>
    </p:spTree>
    <p:extLst>
      <p:ext uri="{BB962C8B-B14F-4D97-AF65-F5344CB8AC3E}">
        <p14:creationId xmlns:p14="http://schemas.microsoft.com/office/powerpoint/2010/main" val="4998840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90670" y="5543629"/>
            <a:ext cx="9814460" cy="1135077"/>
          </a:xfrm>
        </p:spPr>
        <p:txBody>
          <a:bodyPr>
            <a:normAutofit fontScale="70000" lnSpcReduction="20000"/>
          </a:bodyPr>
          <a:lstStyle/>
          <a:p>
            <a:pPr algn="just"/>
            <a:r>
              <a:rPr lang="en-US" sz="2400" dirty="0"/>
              <a:t>This model was not greatly improved by the addition of change-from-baseline factors (AUC : 0.95) </a:t>
            </a:r>
          </a:p>
          <a:p>
            <a:pPr algn="just"/>
            <a:r>
              <a:rPr lang="en-US" sz="2400" dirty="0"/>
              <a:t>H</a:t>
            </a:r>
            <a:r>
              <a:rPr lang="en-US" sz="2400" dirty="0" smtClean="0"/>
              <a:t>ormonal </a:t>
            </a:r>
            <a:r>
              <a:rPr lang="en-US" sz="2400" dirty="0"/>
              <a:t>control was associated with an optimal cut-off of –55.3% in IGF-1 levels from baseline to week 12 and − 80.3% in GH </a:t>
            </a:r>
            <a:r>
              <a:rPr lang="en-US" sz="2400" dirty="0" smtClean="0"/>
              <a:t>levels..</a:t>
            </a:r>
            <a:endParaRPr lang="en-US" sz="2400" dirty="0"/>
          </a:p>
        </p:txBody>
      </p:sp>
      <p:pic>
        <p:nvPicPr>
          <p:cNvPr id="6" name="Picture 5">
            <a:extLst>
              <a:ext uri="{FF2B5EF4-FFF2-40B4-BE49-F238E27FC236}">
                <a16:creationId xmlns:a16="http://schemas.microsoft.com/office/drawing/2014/main" xmlns="" id="{3F2051F2-D590-4A4E-9EE6-7799D9BA0486}"/>
              </a:ext>
            </a:extLst>
          </p:cNvPr>
          <p:cNvPicPr>
            <a:picLocks noChangeAspect="1"/>
          </p:cNvPicPr>
          <p:nvPr/>
        </p:nvPicPr>
        <p:blipFill>
          <a:blip r:embed="rId2"/>
          <a:stretch>
            <a:fillRect/>
          </a:stretch>
        </p:blipFill>
        <p:spPr>
          <a:xfrm>
            <a:off x="2090670" y="1314371"/>
            <a:ext cx="9814460" cy="4073418"/>
          </a:xfrm>
          <a:prstGeom prst="rect">
            <a:avLst/>
          </a:prstGeom>
        </p:spPr>
      </p:pic>
    </p:spTree>
    <p:extLst>
      <p:ext uri="{BB962C8B-B14F-4D97-AF65-F5344CB8AC3E}">
        <p14:creationId xmlns:p14="http://schemas.microsoft.com/office/powerpoint/2010/main" val="38524884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26023" y="5482894"/>
            <a:ext cx="10019503" cy="1052377"/>
          </a:xfrm>
        </p:spPr>
        <p:txBody>
          <a:bodyPr>
            <a:normAutofit fontScale="85000" lnSpcReduction="10000"/>
          </a:bodyPr>
          <a:lstStyle/>
          <a:p>
            <a:pPr algn="just"/>
            <a:r>
              <a:rPr lang="en-US" sz="2400" dirty="0"/>
              <a:t>The final model with week-12 factors had an AUC of 0.95</a:t>
            </a:r>
          </a:p>
          <a:p>
            <a:pPr algn="just"/>
            <a:r>
              <a:rPr lang="en-US" sz="2400" dirty="0"/>
              <a:t>Twelve-week GH and IGF-1 levels in this model were associated with high AUCs and with optimal cut-off values of 1.11 </a:t>
            </a:r>
            <a:r>
              <a:rPr lang="en-US" sz="2400" dirty="0" err="1"/>
              <a:t>μg</a:t>
            </a:r>
            <a:r>
              <a:rPr lang="en-US" sz="2400" dirty="0"/>
              <a:t>/L and 125% ULN, respectively</a:t>
            </a:r>
          </a:p>
        </p:txBody>
      </p:sp>
      <p:pic>
        <p:nvPicPr>
          <p:cNvPr id="4" name="Picture 3">
            <a:extLst>
              <a:ext uri="{FF2B5EF4-FFF2-40B4-BE49-F238E27FC236}">
                <a16:creationId xmlns:a16="http://schemas.microsoft.com/office/drawing/2014/main" xmlns="" id="{BC478AED-211E-4DC9-9217-521BF6F7F408}"/>
              </a:ext>
            </a:extLst>
          </p:cNvPr>
          <p:cNvPicPr>
            <a:picLocks noChangeAspect="1"/>
          </p:cNvPicPr>
          <p:nvPr/>
        </p:nvPicPr>
        <p:blipFill>
          <a:blip r:embed="rId2"/>
          <a:stretch>
            <a:fillRect/>
          </a:stretch>
        </p:blipFill>
        <p:spPr>
          <a:xfrm>
            <a:off x="2090670" y="1331259"/>
            <a:ext cx="9954857" cy="4047565"/>
          </a:xfrm>
          <a:prstGeom prst="rect">
            <a:avLst/>
          </a:prstGeom>
        </p:spPr>
      </p:pic>
      <p:sp>
        <p:nvSpPr>
          <p:cNvPr id="6" name="TextBox 5">
            <a:extLst>
              <a:ext uri="{FF2B5EF4-FFF2-40B4-BE49-F238E27FC236}">
                <a16:creationId xmlns:a16="http://schemas.microsoft.com/office/drawing/2014/main" xmlns="" id="{2B7972F9-65B3-4EFE-B52B-B687D7F3CB73}"/>
              </a:ext>
            </a:extLst>
          </p:cNvPr>
          <p:cNvSpPr txBox="1"/>
          <p:nvPr/>
        </p:nvSpPr>
        <p:spPr>
          <a:xfrm>
            <a:off x="9240574" y="961927"/>
            <a:ext cx="2841810" cy="369332"/>
          </a:xfrm>
          <a:prstGeom prst="rect">
            <a:avLst/>
          </a:prstGeom>
          <a:noFill/>
        </p:spPr>
        <p:txBody>
          <a:bodyPr wrap="square" rtlCol="0">
            <a:spAutoFit/>
          </a:bodyPr>
          <a:lstStyle/>
          <a:p>
            <a:r>
              <a:rPr lang="en-US" dirty="0"/>
              <a:t>Tight Hormonal control</a:t>
            </a:r>
          </a:p>
        </p:txBody>
      </p:sp>
    </p:spTree>
    <p:extLst>
      <p:ext uri="{BB962C8B-B14F-4D97-AF65-F5344CB8AC3E}">
        <p14:creationId xmlns:p14="http://schemas.microsoft.com/office/powerpoint/2010/main" val="3711791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90669" y="5692588"/>
            <a:ext cx="9760444" cy="1084729"/>
          </a:xfrm>
        </p:spPr>
        <p:txBody>
          <a:bodyPr>
            <a:normAutofit fontScale="62500" lnSpcReduction="20000"/>
          </a:bodyPr>
          <a:lstStyle/>
          <a:p>
            <a:pPr algn="just"/>
            <a:r>
              <a:rPr lang="en-US" sz="2400" dirty="0"/>
              <a:t>In contrast, the AUC for TV in the final model was poor (0.68)</a:t>
            </a:r>
          </a:p>
          <a:p>
            <a:pPr algn="just"/>
            <a:r>
              <a:rPr lang="en-US" sz="2400" dirty="0"/>
              <a:t> This model was not greatly improved by the addition of change-from-baseline factors (AUC of 0.95)</a:t>
            </a:r>
          </a:p>
          <a:p>
            <a:pPr algn="just"/>
            <a:r>
              <a:rPr lang="en-US" sz="2400" dirty="0"/>
              <a:t>T</a:t>
            </a:r>
            <a:r>
              <a:rPr lang="en-US" sz="2400" dirty="0" smtClean="0"/>
              <a:t>ight </a:t>
            </a:r>
            <a:r>
              <a:rPr lang="en-US" sz="2400" dirty="0"/>
              <a:t>hormonal control was associated with an optimal cutoff of − 55.3% in IGF-1 levels from baseline to week 12 and − 72.6% in GH levels</a:t>
            </a:r>
          </a:p>
        </p:txBody>
      </p:sp>
      <p:pic>
        <p:nvPicPr>
          <p:cNvPr id="6" name="Picture 5">
            <a:extLst>
              <a:ext uri="{FF2B5EF4-FFF2-40B4-BE49-F238E27FC236}">
                <a16:creationId xmlns:a16="http://schemas.microsoft.com/office/drawing/2014/main" xmlns="" id="{AF6B765E-9BA6-4F06-B018-48BA1C6DB725}"/>
              </a:ext>
            </a:extLst>
          </p:cNvPr>
          <p:cNvPicPr>
            <a:picLocks noChangeAspect="1"/>
          </p:cNvPicPr>
          <p:nvPr/>
        </p:nvPicPr>
        <p:blipFill>
          <a:blip r:embed="rId2"/>
          <a:stretch>
            <a:fillRect/>
          </a:stretch>
        </p:blipFill>
        <p:spPr>
          <a:xfrm>
            <a:off x="2090670" y="1436797"/>
            <a:ext cx="9760443" cy="4133991"/>
          </a:xfrm>
          <a:prstGeom prst="rect">
            <a:avLst/>
          </a:prstGeom>
        </p:spPr>
      </p:pic>
    </p:spTree>
    <p:extLst>
      <p:ext uri="{BB962C8B-B14F-4D97-AF65-F5344CB8AC3E}">
        <p14:creationId xmlns:p14="http://schemas.microsoft.com/office/powerpoint/2010/main" val="27763011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53424" y="5602942"/>
            <a:ext cx="9897036" cy="1192305"/>
          </a:xfrm>
        </p:spPr>
        <p:txBody>
          <a:bodyPr>
            <a:normAutofit fontScale="55000" lnSpcReduction="20000"/>
          </a:bodyPr>
          <a:lstStyle/>
          <a:p>
            <a:pPr algn="just"/>
            <a:r>
              <a:rPr lang="en-US" sz="2400" dirty="0"/>
              <a:t>The final model with week-12 factors had an AUC of 0.69</a:t>
            </a:r>
          </a:p>
          <a:p>
            <a:pPr algn="just"/>
            <a:r>
              <a:rPr lang="en-US" sz="2400" dirty="0"/>
              <a:t> A TV response was associated with an optimal cut-off of </a:t>
            </a:r>
            <a:r>
              <a:rPr lang="en-US" sz="2400" dirty="0">
                <a:solidFill>
                  <a:schemeClr val="accent1"/>
                </a:solidFill>
              </a:rPr>
              <a:t>− 68.6% </a:t>
            </a:r>
            <a:r>
              <a:rPr lang="en-US" sz="2400" dirty="0"/>
              <a:t>in GH levels from baseline to week 12, </a:t>
            </a:r>
            <a:r>
              <a:rPr lang="en-US" sz="2400" dirty="0">
                <a:solidFill>
                  <a:schemeClr val="accent1"/>
                </a:solidFill>
              </a:rPr>
              <a:t>− 61.0% </a:t>
            </a:r>
            <a:r>
              <a:rPr lang="en-US" sz="2400" dirty="0"/>
              <a:t>in IGF-1 levels, and </a:t>
            </a:r>
            <a:r>
              <a:rPr lang="en-US" sz="2400" dirty="0">
                <a:solidFill>
                  <a:schemeClr val="accent1"/>
                </a:solidFill>
              </a:rPr>
              <a:t>21%</a:t>
            </a:r>
            <a:r>
              <a:rPr lang="en-US" sz="2400" dirty="0"/>
              <a:t> for TV. </a:t>
            </a:r>
          </a:p>
          <a:p>
            <a:pPr algn="just"/>
            <a:r>
              <a:rPr lang="en-US" sz="2400" dirty="0"/>
              <a:t>Twelve-week GH and IGF-1 levels in the final model were associated with AUCs of 0.59 and 0.70, respectively.</a:t>
            </a:r>
          </a:p>
        </p:txBody>
      </p:sp>
      <p:pic>
        <p:nvPicPr>
          <p:cNvPr id="4" name="Picture 3">
            <a:extLst>
              <a:ext uri="{FF2B5EF4-FFF2-40B4-BE49-F238E27FC236}">
                <a16:creationId xmlns:a16="http://schemas.microsoft.com/office/drawing/2014/main" xmlns="" id="{70E8EF94-4CC8-4911-9AAC-FAC033D50D2B}"/>
              </a:ext>
            </a:extLst>
          </p:cNvPr>
          <p:cNvPicPr>
            <a:picLocks noChangeAspect="1"/>
          </p:cNvPicPr>
          <p:nvPr/>
        </p:nvPicPr>
        <p:blipFill>
          <a:blip r:embed="rId2"/>
          <a:stretch>
            <a:fillRect/>
          </a:stretch>
        </p:blipFill>
        <p:spPr>
          <a:xfrm>
            <a:off x="2090670" y="1413162"/>
            <a:ext cx="9959789" cy="4031675"/>
          </a:xfrm>
          <a:prstGeom prst="rect">
            <a:avLst/>
          </a:prstGeom>
        </p:spPr>
      </p:pic>
      <p:sp>
        <p:nvSpPr>
          <p:cNvPr id="6" name="TextBox 5">
            <a:extLst>
              <a:ext uri="{FF2B5EF4-FFF2-40B4-BE49-F238E27FC236}">
                <a16:creationId xmlns:a16="http://schemas.microsoft.com/office/drawing/2014/main" xmlns="" id="{E7735464-F0DA-4548-A84D-BCE9D1A5AD7A}"/>
              </a:ext>
            </a:extLst>
          </p:cNvPr>
          <p:cNvSpPr txBox="1"/>
          <p:nvPr/>
        </p:nvSpPr>
        <p:spPr>
          <a:xfrm>
            <a:off x="9611061" y="961852"/>
            <a:ext cx="2439398" cy="369332"/>
          </a:xfrm>
          <a:prstGeom prst="rect">
            <a:avLst/>
          </a:prstGeom>
          <a:noFill/>
        </p:spPr>
        <p:txBody>
          <a:bodyPr wrap="square" rtlCol="0">
            <a:spAutoFit/>
          </a:bodyPr>
          <a:lstStyle/>
          <a:p>
            <a:r>
              <a:rPr lang="en-US" dirty="0"/>
              <a:t>TV responder status</a:t>
            </a:r>
          </a:p>
        </p:txBody>
      </p:sp>
    </p:spTree>
    <p:extLst>
      <p:ext uri="{BB962C8B-B14F-4D97-AF65-F5344CB8AC3E}">
        <p14:creationId xmlns:p14="http://schemas.microsoft.com/office/powerpoint/2010/main" val="1981916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5226148"/>
          </a:xfrm>
        </p:spPr>
        <p:txBody>
          <a:bodyPr>
            <a:normAutofit/>
          </a:bodyPr>
          <a:lstStyle/>
          <a:p>
            <a:endParaRPr lang="en-US" sz="2000" dirty="0"/>
          </a:p>
          <a:p>
            <a:endParaRPr lang="en-US" dirty="0"/>
          </a:p>
        </p:txBody>
      </p:sp>
      <p:pic>
        <p:nvPicPr>
          <p:cNvPr id="5" name="Picture 4">
            <a:extLst>
              <a:ext uri="{FF2B5EF4-FFF2-40B4-BE49-F238E27FC236}">
                <a16:creationId xmlns:a16="http://schemas.microsoft.com/office/drawing/2014/main" xmlns="" id="{1694E131-D737-4AE7-A2CA-15968966CF3C}"/>
              </a:ext>
            </a:extLst>
          </p:cNvPr>
          <p:cNvPicPr>
            <a:picLocks noChangeAspect="1"/>
          </p:cNvPicPr>
          <p:nvPr/>
        </p:nvPicPr>
        <p:blipFill>
          <a:blip r:embed="rId2"/>
          <a:stretch>
            <a:fillRect/>
          </a:stretch>
        </p:blipFill>
        <p:spPr>
          <a:xfrm>
            <a:off x="2051357" y="1835833"/>
            <a:ext cx="9811708" cy="4229839"/>
          </a:xfrm>
          <a:prstGeom prst="rect">
            <a:avLst/>
          </a:prstGeom>
        </p:spPr>
      </p:pic>
      <p:sp>
        <p:nvSpPr>
          <p:cNvPr id="6" name="Rectangle 5">
            <a:extLst>
              <a:ext uri="{FF2B5EF4-FFF2-40B4-BE49-F238E27FC236}">
                <a16:creationId xmlns:a16="http://schemas.microsoft.com/office/drawing/2014/main" xmlns="" id="{E5FD7DB4-3612-4D84-88B7-9DBD5D6F75B2}"/>
              </a:ext>
            </a:extLst>
          </p:cNvPr>
          <p:cNvSpPr/>
          <p:nvPr/>
        </p:nvSpPr>
        <p:spPr>
          <a:xfrm>
            <a:off x="9181989" y="3514944"/>
            <a:ext cx="2493957" cy="2424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7DF236B2-DE62-419A-A073-31B293DF40D0}"/>
              </a:ext>
            </a:extLst>
          </p:cNvPr>
          <p:cNvSpPr>
            <a:spLocks noGrp="1"/>
          </p:cNvSpPr>
          <p:nvPr>
            <p:ph type="title"/>
          </p:nvPr>
        </p:nvSpPr>
        <p:spPr>
          <a:xfrm>
            <a:off x="2051357" y="494077"/>
            <a:ext cx="8911687" cy="1280890"/>
          </a:xfrm>
        </p:spPr>
        <p:txBody>
          <a:bodyPr>
            <a:normAutofit/>
          </a:bodyPr>
          <a:lstStyle/>
          <a:p>
            <a:r>
              <a:rPr lang="en-US" sz="4000" b="1" dirty="0"/>
              <a:t>Diagnostic delay  </a:t>
            </a:r>
          </a:p>
        </p:txBody>
      </p:sp>
    </p:spTree>
    <p:extLst>
      <p:ext uri="{BB962C8B-B14F-4D97-AF65-F5344CB8AC3E}">
        <p14:creationId xmlns:p14="http://schemas.microsoft.com/office/powerpoint/2010/main" val="24838938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Results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25635" y="5647765"/>
            <a:ext cx="9878105" cy="1004047"/>
          </a:xfrm>
        </p:spPr>
        <p:txBody>
          <a:bodyPr>
            <a:normAutofit/>
          </a:bodyPr>
          <a:lstStyle/>
          <a:p>
            <a:pPr algn="just"/>
            <a:r>
              <a:rPr lang="en-US" sz="2400" dirty="0"/>
              <a:t>This model was improved by the addition of change-from-baseline factors (AUC, 0.94)</a:t>
            </a:r>
          </a:p>
          <a:p>
            <a:pPr marL="0" indent="0" algn="just">
              <a:buNone/>
            </a:pPr>
            <a:endParaRPr lang="en-US" sz="2400" dirty="0"/>
          </a:p>
        </p:txBody>
      </p:sp>
      <p:pic>
        <p:nvPicPr>
          <p:cNvPr id="5" name="Picture 4">
            <a:extLst>
              <a:ext uri="{FF2B5EF4-FFF2-40B4-BE49-F238E27FC236}">
                <a16:creationId xmlns:a16="http://schemas.microsoft.com/office/drawing/2014/main" xmlns="" id="{E28912A0-F1A8-49D4-99F9-D1B33A5D07F1}"/>
              </a:ext>
            </a:extLst>
          </p:cNvPr>
          <p:cNvPicPr>
            <a:picLocks noChangeAspect="1"/>
          </p:cNvPicPr>
          <p:nvPr/>
        </p:nvPicPr>
        <p:blipFill>
          <a:blip r:embed="rId2"/>
          <a:stretch>
            <a:fillRect/>
          </a:stretch>
        </p:blipFill>
        <p:spPr>
          <a:xfrm>
            <a:off x="2125635" y="1436797"/>
            <a:ext cx="9878105" cy="4085462"/>
          </a:xfrm>
          <a:prstGeom prst="rect">
            <a:avLst/>
          </a:prstGeom>
        </p:spPr>
      </p:pic>
    </p:spTree>
    <p:extLst>
      <p:ext uri="{BB962C8B-B14F-4D97-AF65-F5344CB8AC3E}">
        <p14:creationId xmlns:p14="http://schemas.microsoft.com/office/powerpoint/2010/main" val="29559658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18445" y="1436797"/>
            <a:ext cx="9586165" cy="4531307"/>
          </a:xfrm>
        </p:spPr>
        <p:txBody>
          <a:bodyPr>
            <a:normAutofit fontScale="92500"/>
          </a:bodyPr>
          <a:lstStyle/>
          <a:p>
            <a:pPr marL="0" indent="0" algn="just">
              <a:buNone/>
            </a:pPr>
            <a:endParaRPr lang="en-US" sz="2400" dirty="0"/>
          </a:p>
          <a:p>
            <a:pPr algn="just"/>
            <a:r>
              <a:rPr lang="en-US" sz="2400" dirty="0"/>
              <a:t>The treatment-naïve patients with GH/ IGF-1 hypersecretion and GH-secreting macroadenomas were more likely to achieve hormonal control at 12 months if:</a:t>
            </a:r>
          </a:p>
          <a:p>
            <a:pPr marL="0" indent="0" algn="just">
              <a:buNone/>
            </a:pPr>
            <a:r>
              <a:rPr lang="en-US" sz="2400" dirty="0">
                <a:solidFill>
                  <a:schemeClr val="accent1"/>
                </a:solidFill>
              </a:rPr>
              <a:t>-   Female</a:t>
            </a:r>
            <a:endParaRPr lang="en-US" sz="2400" dirty="0"/>
          </a:p>
          <a:p>
            <a:pPr algn="just">
              <a:buFontTx/>
              <a:buChar char="-"/>
            </a:pPr>
            <a:r>
              <a:rPr lang="en-US" sz="2400" dirty="0">
                <a:solidFill>
                  <a:schemeClr val="accent1"/>
                </a:solidFill>
              </a:rPr>
              <a:t>Older age(more likely to achieve tight hormonal control (GH </a:t>
            </a:r>
          </a:p>
          <a:p>
            <a:pPr marL="0" indent="0" algn="just">
              <a:buNone/>
            </a:pPr>
            <a:r>
              <a:rPr lang="en-US" sz="2400" dirty="0">
                <a:solidFill>
                  <a:schemeClr val="accent1"/>
                </a:solidFill>
              </a:rPr>
              <a:t>    levels &lt; 1.0 µg/L and normalized IGF-1 levels).</a:t>
            </a:r>
          </a:p>
          <a:p>
            <a:pPr marL="0" indent="0" algn="just">
              <a:buNone/>
            </a:pPr>
            <a:r>
              <a:rPr lang="en-US" sz="2400" dirty="0">
                <a:solidFill>
                  <a:schemeClr val="accent1"/>
                </a:solidFill>
              </a:rPr>
              <a:t>-   Lower IGF-1 levels at baseline</a:t>
            </a:r>
          </a:p>
          <a:p>
            <a:pPr marL="0" indent="0" algn="just">
              <a:buNone/>
            </a:pPr>
            <a:r>
              <a:rPr lang="en-US" sz="2400" dirty="0">
                <a:solidFill>
                  <a:schemeClr val="accent1"/>
                </a:solidFill>
              </a:rPr>
              <a:t>-   GH levels &lt;1.2 µg/L ( &lt; 1.11 µg/L  for tight control)</a:t>
            </a:r>
          </a:p>
          <a:p>
            <a:pPr marL="0" indent="0" algn="just">
              <a:buNone/>
            </a:pPr>
            <a:r>
              <a:rPr lang="en-US" sz="2400" dirty="0">
                <a:solidFill>
                  <a:schemeClr val="accent1"/>
                </a:solidFill>
              </a:rPr>
              <a:t>-   IGF-1 levels  &lt;110% ULN at week 12 (&lt; 125% ULN for tight control). </a:t>
            </a:r>
          </a:p>
          <a:p>
            <a:pPr marL="0" indent="0" algn="just">
              <a:buNone/>
            </a:pPr>
            <a:endParaRPr lang="en-US" sz="2400" dirty="0">
              <a:solidFill>
                <a:schemeClr val="accent1"/>
              </a:solidFill>
            </a:endParaRPr>
          </a:p>
        </p:txBody>
      </p:sp>
    </p:spTree>
    <p:extLst>
      <p:ext uri="{BB962C8B-B14F-4D97-AF65-F5344CB8AC3E}">
        <p14:creationId xmlns:p14="http://schemas.microsoft.com/office/powerpoint/2010/main" val="33407690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99129" y="1932246"/>
            <a:ext cx="9505483" cy="3701637"/>
          </a:xfrm>
        </p:spPr>
        <p:txBody>
          <a:bodyPr>
            <a:normAutofit/>
          </a:bodyPr>
          <a:lstStyle/>
          <a:p>
            <a:pPr algn="just"/>
            <a:r>
              <a:rPr lang="en-US" sz="2400" dirty="0"/>
              <a:t>At week 12, TV response was </a:t>
            </a:r>
            <a:r>
              <a:rPr lang="en-US" sz="2400" dirty="0">
                <a:solidFill>
                  <a:schemeClr val="accent1"/>
                </a:solidFill>
              </a:rPr>
              <a:t>not an accurate predictive </a:t>
            </a:r>
            <a:r>
              <a:rPr lang="en-US" sz="2400" dirty="0"/>
              <a:t>factor for either hormonal control or tight hormonal control &amp; subsequent tumor volume control.</a:t>
            </a:r>
          </a:p>
          <a:p>
            <a:pPr algn="just"/>
            <a:endParaRPr lang="en-US" sz="2400" dirty="0"/>
          </a:p>
          <a:p>
            <a:pPr algn="just"/>
            <a:r>
              <a:rPr lang="en-US" sz="2400" dirty="0"/>
              <a:t> The use of predictive factors at </a:t>
            </a:r>
            <a:r>
              <a:rPr lang="en-US" sz="2400" dirty="0">
                <a:solidFill>
                  <a:schemeClr val="accent1"/>
                </a:solidFill>
              </a:rPr>
              <a:t>baseline and week 12 </a:t>
            </a:r>
            <a:r>
              <a:rPr lang="en-US" sz="2400" dirty="0"/>
              <a:t>of treatment could inform clinical expectations of the long-term efficacy of Lanreotide autogel.</a:t>
            </a:r>
          </a:p>
        </p:txBody>
      </p:sp>
    </p:spTree>
    <p:extLst>
      <p:ext uri="{BB962C8B-B14F-4D97-AF65-F5344CB8AC3E}">
        <p14:creationId xmlns:p14="http://schemas.microsoft.com/office/powerpoint/2010/main" val="23999705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18447" y="1932246"/>
            <a:ext cx="9586165" cy="3701637"/>
          </a:xfrm>
        </p:spPr>
        <p:txBody>
          <a:bodyPr>
            <a:normAutofit/>
          </a:bodyPr>
          <a:lstStyle/>
          <a:p>
            <a:pPr algn="just"/>
            <a:r>
              <a:rPr lang="en-US" sz="2400" dirty="0"/>
              <a:t>These results suggest that patient- and tumor-specific factors at baseline may predict long-term biochemical response to primary SRL treatment, while early tumor response may not</a:t>
            </a:r>
            <a:r>
              <a:rPr lang="en-US" sz="2400" dirty="0">
                <a:solidFill>
                  <a:schemeClr val="accent1"/>
                </a:solidFill>
              </a:rPr>
              <a:t>. </a:t>
            </a:r>
            <a:endParaRPr lang="en-US" sz="2400" dirty="0"/>
          </a:p>
        </p:txBody>
      </p:sp>
    </p:spTree>
    <p:extLst>
      <p:ext uri="{BB962C8B-B14F-4D97-AF65-F5344CB8AC3E}">
        <p14:creationId xmlns:p14="http://schemas.microsoft.com/office/powerpoint/2010/main" val="6177012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18447" y="1932246"/>
            <a:ext cx="9586165" cy="3701637"/>
          </a:xfrm>
        </p:spPr>
        <p:txBody>
          <a:bodyPr>
            <a:normAutofit/>
          </a:bodyPr>
          <a:lstStyle/>
          <a:p>
            <a:pPr algn="just"/>
            <a:r>
              <a:rPr lang="en-US" sz="2400" dirty="0"/>
              <a:t>A meta-analysis of 622 patients from two European cohorts using multivariable regression models found that lower IGF-1 concentration at baseline &amp; lower body weight were associated with biochemical response.</a:t>
            </a:r>
          </a:p>
          <a:p>
            <a:pPr algn="just"/>
            <a:endParaRPr lang="en-US" sz="2400" dirty="0"/>
          </a:p>
          <a:p>
            <a:pPr algn="just"/>
            <a:r>
              <a:rPr lang="en-US" sz="2400" dirty="0"/>
              <a:t> Younger patients were more likely to be nonresponsive</a:t>
            </a:r>
            <a:r>
              <a:rPr lang="en-US" sz="2400" dirty="0">
                <a:solidFill>
                  <a:schemeClr val="accent1"/>
                </a:solidFill>
              </a:rPr>
              <a:t>. </a:t>
            </a:r>
            <a:endParaRPr lang="en-US" sz="2400" dirty="0"/>
          </a:p>
        </p:txBody>
      </p:sp>
      <p:sp>
        <p:nvSpPr>
          <p:cNvPr id="5" name="TextBox 4">
            <a:extLst>
              <a:ext uri="{FF2B5EF4-FFF2-40B4-BE49-F238E27FC236}">
                <a16:creationId xmlns:a16="http://schemas.microsoft.com/office/drawing/2014/main" xmlns="" id="{2815B002-3292-45A2-B3A4-DB176BF03033}"/>
              </a:ext>
            </a:extLst>
          </p:cNvPr>
          <p:cNvSpPr txBox="1"/>
          <p:nvPr/>
        </p:nvSpPr>
        <p:spPr>
          <a:xfrm>
            <a:off x="1421070" y="5956101"/>
            <a:ext cx="10580915"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0" i="0" dirty="0">
                <a:solidFill>
                  <a:srgbClr val="000000"/>
                </a:solidFill>
                <a:effectLst/>
                <a:latin typeface="STIX-Regular"/>
              </a:rPr>
              <a:t>Multivariable prediction model </a:t>
            </a:r>
            <a:r>
              <a:rPr lang="en-US" sz="1400" b="0" i="0" dirty="0" err="1">
                <a:solidFill>
                  <a:srgbClr val="000000"/>
                </a:solidFill>
                <a:effectLst/>
                <a:latin typeface="STIX-Regular"/>
              </a:rPr>
              <a:t>foR</a:t>
            </a:r>
            <a:r>
              <a:rPr lang="en-US" sz="1400" b="0" i="0" dirty="0">
                <a:solidFill>
                  <a:srgbClr val="000000"/>
                </a:solidFill>
                <a:effectLst/>
                <a:latin typeface="STIX-Regular"/>
              </a:rPr>
              <a:t> biochemical response to first-generation somatostatin receptor ligands in acromegaly</a:t>
            </a:r>
          </a:p>
          <a:p>
            <a:r>
              <a:rPr lang="en-US" sz="1400" dirty="0"/>
              <a:t> </a:t>
            </a:r>
            <a:r>
              <a:rPr lang="en-US" sz="1400" dirty="0" err="1"/>
              <a:t>Coopmans</a:t>
            </a:r>
            <a:r>
              <a:rPr lang="en-US" sz="1400" dirty="0"/>
              <a:t> EC, </a:t>
            </a:r>
            <a:r>
              <a:rPr lang="en-US" sz="1400" dirty="0" err="1"/>
              <a:t>Korevaar</a:t>
            </a:r>
            <a:r>
              <a:rPr lang="en-US" sz="1400" dirty="0"/>
              <a:t> TIM, van </a:t>
            </a:r>
            <a:r>
              <a:rPr lang="en-US" sz="1400" dirty="0" err="1"/>
              <a:t>Meyel</a:t>
            </a:r>
            <a:r>
              <a:rPr lang="en-US" sz="1400" dirty="0"/>
              <a:t> SWF, Daly AF, Chanson P, Brue T et a</a:t>
            </a:r>
          </a:p>
          <a:p>
            <a:r>
              <a:rPr lang="en-US" sz="1400" dirty="0"/>
              <a:t>(2020)</a:t>
            </a:r>
            <a:r>
              <a:rPr lang="it-IT" sz="1400" dirty="0"/>
              <a:t> J Clin Endocrinol Metab 105(9):387.</a:t>
            </a:r>
            <a:endParaRPr lang="en-US" dirty="0"/>
          </a:p>
        </p:txBody>
      </p:sp>
    </p:spTree>
    <p:extLst>
      <p:ext uri="{BB962C8B-B14F-4D97-AF65-F5344CB8AC3E}">
        <p14:creationId xmlns:p14="http://schemas.microsoft.com/office/powerpoint/2010/main" val="25232582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Injectable SRL</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86118" y="4571999"/>
            <a:ext cx="10509530" cy="1972235"/>
          </a:xfrm>
        </p:spPr>
        <p:txBody>
          <a:bodyPr>
            <a:normAutofit fontScale="70000" lnSpcReduction="20000"/>
          </a:bodyPr>
          <a:lstStyle/>
          <a:p>
            <a:pPr algn="just"/>
            <a:r>
              <a:rPr lang="en-US" sz="2400" dirty="0"/>
              <a:t>Prospective multicenter, open-label, single-arm PRIMARYS study.</a:t>
            </a:r>
          </a:p>
          <a:p>
            <a:pPr algn="just"/>
            <a:r>
              <a:rPr lang="en-US" sz="2400" dirty="0"/>
              <a:t>In patients with treatment-naïve GH-secreting pituitary macroadenomas received fixed-dose Lanreotide autogel (120 mg) every 4 weeks for 48 weeks without visual field defects.</a:t>
            </a:r>
          </a:p>
          <a:p>
            <a:pPr algn="just"/>
            <a:endParaRPr lang="en-US" sz="2400" dirty="0"/>
          </a:p>
          <a:p>
            <a:pPr algn="just"/>
            <a:r>
              <a:rPr lang="en-US" sz="2400" dirty="0"/>
              <a:t>Associations between adenoma T2-signal hypo/iso/hyperintensity and treatment responses (hormonal control (GH ≤2.5 </a:t>
            </a:r>
            <a:r>
              <a:rPr lang="el-GR" sz="2400" dirty="0"/>
              <a:t>μ</a:t>
            </a:r>
            <a:r>
              <a:rPr lang="en-US" sz="2400" dirty="0"/>
              <a:t>g/L &amp; IGF-1 normalization) &amp; tumor response (TVR) ≥20%) at week 48/LVA.</a:t>
            </a:r>
          </a:p>
        </p:txBody>
      </p:sp>
      <p:pic>
        <p:nvPicPr>
          <p:cNvPr id="5" name="Picture 4">
            <a:extLst>
              <a:ext uri="{FF2B5EF4-FFF2-40B4-BE49-F238E27FC236}">
                <a16:creationId xmlns:a16="http://schemas.microsoft.com/office/drawing/2014/main" xmlns="" id="{9D6B0DAC-CC3E-4391-AF25-684BA353E877}"/>
              </a:ext>
            </a:extLst>
          </p:cNvPr>
          <p:cNvPicPr>
            <a:picLocks noChangeAspect="1"/>
          </p:cNvPicPr>
          <p:nvPr/>
        </p:nvPicPr>
        <p:blipFill>
          <a:blip r:embed="rId2"/>
          <a:stretch>
            <a:fillRect/>
          </a:stretch>
        </p:blipFill>
        <p:spPr>
          <a:xfrm>
            <a:off x="161363" y="133401"/>
            <a:ext cx="11887202" cy="4008293"/>
          </a:xfrm>
          <a:prstGeom prst="rect">
            <a:avLst/>
          </a:prstGeom>
        </p:spPr>
      </p:pic>
      <p:pic>
        <p:nvPicPr>
          <p:cNvPr id="6" name="Picture 5">
            <a:extLst>
              <a:ext uri="{FF2B5EF4-FFF2-40B4-BE49-F238E27FC236}">
                <a16:creationId xmlns:a16="http://schemas.microsoft.com/office/drawing/2014/main" xmlns="" id="{C08FF0A2-24EB-4525-89EF-83CF2C429B3C}"/>
              </a:ext>
            </a:extLst>
          </p:cNvPr>
          <p:cNvPicPr>
            <a:picLocks noChangeAspect="1"/>
          </p:cNvPicPr>
          <p:nvPr/>
        </p:nvPicPr>
        <p:blipFill>
          <a:blip r:embed="rId3"/>
          <a:stretch>
            <a:fillRect/>
          </a:stretch>
        </p:blipFill>
        <p:spPr>
          <a:xfrm>
            <a:off x="9968753" y="613107"/>
            <a:ext cx="2061884" cy="585150"/>
          </a:xfrm>
          <a:prstGeom prst="rect">
            <a:avLst/>
          </a:prstGeom>
        </p:spPr>
      </p:pic>
    </p:spTree>
    <p:extLst>
      <p:ext uri="{BB962C8B-B14F-4D97-AF65-F5344CB8AC3E}">
        <p14:creationId xmlns:p14="http://schemas.microsoft.com/office/powerpoint/2010/main" val="36996495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90670" y="1990165"/>
            <a:ext cx="9404978" cy="4338917"/>
          </a:xfrm>
        </p:spPr>
        <p:txBody>
          <a:bodyPr>
            <a:normAutofit/>
          </a:bodyPr>
          <a:lstStyle/>
          <a:p>
            <a:pPr algn="just"/>
            <a:r>
              <a:rPr lang="en-US" sz="2400" dirty="0"/>
              <a:t>MRI could provide non-invasive insight into tumor features &amp; associations with clinical outcomes.</a:t>
            </a:r>
          </a:p>
          <a:p>
            <a:pPr algn="just"/>
            <a:endParaRPr lang="en-US" sz="2400" dirty="0"/>
          </a:p>
          <a:p>
            <a:pPr algn="just"/>
            <a:r>
              <a:rPr lang="en-US" sz="2400" dirty="0"/>
              <a:t>DG tumors tend to be T2 signal hypointense.</a:t>
            </a:r>
          </a:p>
          <a:p>
            <a:pPr algn="just"/>
            <a:endParaRPr lang="en-US" sz="2400" dirty="0"/>
          </a:p>
          <a:p>
            <a:pPr algn="just"/>
            <a:r>
              <a:rPr lang="en-US" sz="2400" dirty="0"/>
              <a:t>Hypointense tumors: smaller, less cavernous sinus invasion, less frequent optic chiasm compression, higher IGF-1 levels than iso-/hyperintense tumors, better IGF-1 response in patients receiving SSAs.</a:t>
            </a:r>
          </a:p>
        </p:txBody>
      </p:sp>
    </p:spTree>
    <p:extLst>
      <p:ext uri="{BB962C8B-B14F-4D97-AF65-F5344CB8AC3E}">
        <p14:creationId xmlns:p14="http://schemas.microsoft.com/office/powerpoint/2010/main" val="12085527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20195" y="1802763"/>
            <a:ext cx="3130926" cy="1727374"/>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just">
              <a:buNone/>
            </a:pPr>
            <a:r>
              <a:rPr lang="en-US" sz="2000" dirty="0"/>
              <a:t>Methods for assess MRI T2-signal intensities of each macroadenoma relative to surrounding tissue</a:t>
            </a:r>
          </a:p>
        </p:txBody>
      </p:sp>
      <p:pic>
        <p:nvPicPr>
          <p:cNvPr id="4" name="Picture 3">
            <a:extLst>
              <a:ext uri="{FF2B5EF4-FFF2-40B4-BE49-F238E27FC236}">
                <a16:creationId xmlns:a16="http://schemas.microsoft.com/office/drawing/2014/main" xmlns="" id="{44B93118-D0CC-4878-9CBD-81FDA1001BEB}"/>
              </a:ext>
            </a:extLst>
          </p:cNvPr>
          <p:cNvPicPr>
            <a:picLocks noChangeAspect="1"/>
          </p:cNvPicPr>
          <p:nvPr/>
        </p:nvPicPr>
        <p:blipFill>
          <a:blip r:embed="rId2"/>
          <a:stretch>
            <a:fillRect/>
          </a:stretch>
        </p:blipFill>
        <p:spPr>
          <a:xfrm>
            <a:off x="6631613" y="559836"/>
            <a:ext cx="5285606" cy="6203373"/>
          </a:xfrm>
          <a:prstGeom prst="rect">
            <a:avLst/>
          </a:prstGeom>
        </p:spPr>
      </p:pic>
      <p:sp>
        <p:nvSpPr>
          <p:cNvPr id="9" name="Rectangle 8">
            <a:extLst>
              <a:ext uri="{FF2B5EF4-FFF2-40B4-BE49-F238E27FC236}">
                <a16:creationId xmlns:a16="http://schemas.microsoft.com/office/drawing/2014/main" xmlns="" id="{2CF00E8B-362A-4F13-B8E6-5D445DAEF16F}"/>
              </a:ext>
            </a:extLst>
          </p:cNvPr>
          <p:cNvSpPr/>
          <p:nvPr/>
        </p:nvSpPr>
        <p:spPr>
          <a:xfrm>
            <a:off x="2005934" y="4860224"/>
            <a:ext cx="315944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600" dirty="0"/>
              <a:t>The visual assessment and signal-ratio methods used gray matter as  comparator for adenoma tissue</a:t>
            </a:r>
          </a:p>
        </p:txBody>
      </p:sp>
      <p:sp>
        <p:nvSpPr>
          <p:cNvPr id="10" name="Rectangle 9">
            <a:extLst>
              <a:ext uri="{FF2B5EF4-FFF2-40B4-BE49-F238E27FC236}">
                <a16:creationId xmlns:a16="http://schemas.microsoft.com/office/drawing/2014/main" xmlns="" id="{7A077832-E7E4-4AA7-953D-7D8F28D68446}"/>
              </a:ext>
            </a:extLst>
          </p:cNvPr>
          <p:cNvSpPr/>
          <p:nvPr/>
        </p:nvSpPr>
        <p:spPr>
          <a:xfrm>
            <a:off x="1991673" y="5959690"/>
            <a:ext cx="315944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600" dirty="0"/>
              <a:t>The three-tissue method used gray and white matter as comparator tissues</a:t>
            </a:r>
          </a:p>
        </p:txBody>
      </p:sp>
      <p:sp>
        <p:nvSpPr>
          <p:cNvPr id="2" name="Rectangle 1">
            <a:extLst>
              <a:ext uri="{FF2B5EF4-FFF2-40B4-BE49-F238E27FC236}">
                <a16:creationId xmlns:a16="http://schemas.microsoft.com/office/drawing/2014/main" xmlns="" id="{7CDAFDE2-BC13-4330-9BCF-263C5ADAED21}"/>
              </a:ext>
            </a:extLst>
          </p:cNvPr>
          <p:cNvSpPr/>
          <p:nvPr/>
        </p:nvSpPr>
        <p:spPr>
          <a:xfrm>
            <a:off x="8280719" y="5854039"/>
            <a:ext cx="1991046" cy="2123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D32C467-D437-4F0E-9556-E605B1DA211F}"/>
              </a:ext>
            </a:extLst>
          </p:cNvPr>
          <p:cNvPicPr>
            <a:picLocks noChangeAspect="1"/>
          </p:cNvPicPr>
          <p:nvPr/>
        </p:nvPicPr>
        <p:blipFill>
          <a:blip r:embed="rId3"/>
          <a:stretch>
            <a:fillRect/>
          </a:stretch>
        </p:blipFill>
        <p:spPr>
          <a:xfrm>
            <a:off x="8277064" y="4001091"/>
            <a:ext cx="1994704" cy="231800"/>
          </a:xfrm>
          <a:prstGeom prst="rect">
            <a:avLst/>
          </a:prstGeom>
        </p:spPr>
      </p:pic>
      <p:pic>
        <p:nvPicPr>
          <p:cNvPr id="6" name="Picture 5">
            <a:extLst>
              <a:ext uri="{FF2B5EF4-FFF2-40B4-BE49-F238E27FC236}">
                <a16:creationId xmlns:a16="http://schemas.microsoft.com/office/drawing/2014/main" xmlns="" id="{4DD50177-BAD8-4B8F-B288-9F94511BD2C0}"/>
              </a:ext>
            </a:extLst>
          </p:cNvPr>
          <p:cNvPicPr>
            <a:picLocks noChangeAspect="1"/>
          </p:cNvPicPr>
          <p:nvPr/>
        </p:nvPicPr>
        <p:blipFill>
          <a:blip r:embed="rId3"/>
          <a:stretch>
            <a:fillRect/>
          </a:stretch>
        </p:blipFill>
        <p:spPr>
          <a:xfrm>
            <a:off x="8277064" y="4927565"/>
            <a:ext cx="1994701" cy="231800"/>
          </a:xfrm>
          <a:prstGeom prst="rect">
            <a:avLst/>
          </a:prstGeom>
        </p:spPr>
      </p:pic>
      <p:sp>
        <p:nvSpPr>
          <p:cNvPr id="11" name="TextBox 10">
            <a:extLst>
              <a:ext uri="{FF2B5EF4-FFF2-40B4-BE49-F238E27FC236}">
                <a16:creationId xmlns:a16="http://schemas.microsoft.com/office/drawing/2014/main" xmlns="" id="{0C2344E4-3AE3-4810-B392-AC70CC7CFEB9}"/>
              </a:ext>
            </a:extLst>
          </p:cNvPr>
          <p:cNvSpPr txBox="1"/>
          <p:nvPr/>
        </p:nvSpPr>
        <p:spPr>
          <a:xfrm>
            <a:off x="10200326" y="2934913"/>
            <a:ext cx="1877441" cy="338554"/>
          </a:xfrm>
          <a:prstGeom prst="rect">
            <a:avLst/>
          </a:prstGeom>
          <a:noFill/>
        </p:spPr>
        <p:txBody>
          <a:bodyPr wrap="square">
            <a:spAutoFit/>
          </a:bodyPr>
          <a:lstStyle/>
          <a:p>
            <a:r>
              <a:rPr lang="en-US" sz="1600" b="0" i="0" dirty="0">
                <a:solidFill>
                  <a:srgbClr val="242021"/>
                </a:solidFill>
                <a:effectLst/>
                <a:latin typeface="OpenSans"/>
              </a:rPr>
              <a:t>(</a:t>
            </a:r>
            <a:r>
              <a:rPr lang="en-US" sz="1200" b="1" i="0" dirty="0">
                <a:solidFill>
                  <a:srgbClr val="242021"/>
                </a:solidFill>
                <a:effectLst/>
                <a:latin typeface="OpenSans"/>
              </a:rPr>
              <a:t>Region </a:t>
            </a:r>
            <a:r>
              <a:rPr lang="en-US" sz="1200" b="1" dirty="0">
                <a:solidFill>
                  <a:srgbClr val="242021"/>
                </a:solidFill>
                <a:latin typeface="OpenSans"/>
              </a:rPr>
              <a:t>O</a:t>
            </a:r>
            <a:r>
              <a:rPr lang="en-US" sz="1200" b="1" i="0" dirty="0">
                <a:solidFill>
                  <a:srgbClr val="242021"/>
                </a:solidFill>
                <a:effectLst/>
                <a:latin typeface="OpenSans"/>
              </a:rPr>
              <a:t>f </a:t>
            </a:r>
            <a:r>
              <a:rPr lang="en-US" sz="1200" b="1" dirty="0">
                <a:solidFill>
                  <a:srgbClr val="242021"/>
                </a:solidFill>
                <a:latin typeface="OpenSans"/>
              </a:rPr>
              <a:t>I</a:t>
            </a:r>
            <a:r>
              <a:rPr lang="en-US" sz="1200" b="1" i="0" dirty="0">
                <a:solidFill>
                  <a:srgbClr val="242021"/>
                </a:solidFill>
                <a:effectLst/>
                <a:latin typeface="OpenSans"/>
              </a:rPr>
              <a:t>nterest)</a:t>
            </a:r>
            <a:r>
              <a:rPr lang="en-US" sz="1200" b="1" dirty="0"/>
              <a:t> </a:t>
            </a:r>
            <a:endParaRPr lang="en-US" sz="1600" dirty="0"/>
          </a:p>
        </p:txBody>
      </p:sp>
      <p:sp>
        <p:nvSpPr>
          <p:cNvPr id="12" name="TextBox 11">
            <a:extLst>
              <a:ext uri="{FF2B5EF4-FFF2-40B4-BE49-F238E27FC236}">
                <a16:creationId xmlns:a16="http://schemas.microsoft.com/office/drawing/2014/main" xmlns="" id="{C37F6EF2-3CB7-4C59-AAB7-8EE26D4FD432}"/>
              </a:ext>
            </a:extLst>
          </p:cNvPr>
          <p:cNvSpPr txBox="1"/>
          <p:nvPr/>
        </p:nvSpPr>
        <p:spPr>
          <a:xfrm>
            <a:off x="8585862" y="4553583"/>
            <a:ext cx="1614464" cy="307777"/>
          </a:xfrm>
          <a:prstGeom prst="rect">
            <a:avLst/>
          </a:prstGeom>
          <a:noFill/>
        </p:spPr>
        <p:txBody>
          <a:bodyPr wrap="square">
            <a:spAutoFit/>
          </a:bodyPr>
          <a:lstStyle/>
          <a:p>
            <a:r>
              <a:rPr lang="en-US" sz="1400" dirty="0">
                <a:solidFill>
                  <a:srgbClr val="242021"/>
                </a:solidFill>
                <a:latin typeface="OpenSans"/>
              </a:rPr>
              <a:t>(</a:t>
            </a:r>
            <a:r>
              <a:rPr lang="en-US" sz="1400" b="1" dirty="0">
                <a:solidFill>
                  <a:srgbClr val="242021"/>
                </a:solidFill>
                <a:latin typeface="OpenSans"/>
              </a:rPr>
              <a:t>S</a:t>
            </a:r>
            <a:r>
              <a:rPr lang="en-US" sz="1400" b="1" i="0" dirty="0">
                <a:solidFill>
                  <a:srgbClr val="242021"/>
                </a:solidFill>
                <a:effectLst/>
                <a:latin typeface="OpenSans"/>
              </a:rPr>
              <a:t>ignal </a:t>
            </a:r>
            <a:r>
              <a:rPr lang="en-US" sz="1400" b="1" dirty="0">
                <a:solidFill>
                  <a:srgbClr val="242021"/>
                </a:solidFill>
                <a:latin typeface="OpenSans"/>
              </a:rPr>
              <a:t>R</a:t>
            </a:r>
            <a:r>
              <a:rPr lang="en-US" sz="1400" b="1" i="0" dirty="0">
                <a:solidFill>
                  <a:srgbClr val="242021"/>
                </a:solidFill>
                <a:effectLst/>
                <a:latin typeface="OpenSans"/>
              </a:rPr>
              <a:t>atio</a:t>
            </a:r>
            <a:r>
              <a:rPr lang="en-US" sz="1400" b="0" i="0" dirty="0">
                <a:solidFill>
                  <a:srgbClr val="242021"/>
                </a:solidFill>
                <a:effectLst/>
                <a:latin typeface="OpenSans"/>
              </a:rPr>
              <a:t>)</a:t>
            </a:r>
            <a:r>
              <a:rPr lang="en-US" sz="1400" dirty="0"/>
              <a:t> </a:t>
            </a:r>
          </a:p>
        </p:txBody>
      </p:sp>
      <p:sp>
        <p:nvSpPr>
          <p:cNvPr id="13" name="Arrow: Striped Right 12">
            <a:extLst>
              <a:ext uri="{FF2B5EF4-FFF2-40B4-BE49-F238E27FC236}">
                <a16:creationId xmlns:a16="http://schemas.microsoft.com/office/drawing/2014/main" xmlns="" id="{AACC3241-B928-4F21-AF3E-06073B95E64F}"/>
              </a:ext>
            </a:extLst>
          </p:cNvPr>
          <p:cNvSpPr/>
          <p:nvPr/>
        </p:nvSpPr>
        <p:spPr>
          <a:xfrm>
            <a:off x="5489078" y="2256206"/>
            <a:ext cx="732568" cy="621034"/>
          </a:xfrm>
          <a:prstGeom prst="strip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4921B881-1421-45A9-9366-1E7E97B7799D}"/>
              </a:ext>
            </a:extLst>
          </p:cNvPr>
          <p:cNvSpPr>
            <a:spLocks noGrp="1"/>
          </p:cNvSpPr>
          <p:nvPr>
            <p:ph type="title"/>
          </p:nvPr>
        </p:nvSpPr>
        <p:spPr>
          <a:xfrm>
            <a:off x="193040" y="119648"/>
            <a:ext cx="11897360" cy="440188"/>
          </a:xfrm>
        </p:spPr>
        <p:txBody>
          <a:bodyPr>
            <a:noAutofit/>
          </a:bodyPr>
          <a:lstStyle/>
          <a:p>
            <a:r>
              <a:rPr lang="en-US" sz="1800" b="1" dirty="0"/>
              <a:t>Classification of T2 signal intensity of a pituitary macroadenoma by 1 qualitative &amp; 2 quantitative methods</a:t>
            </a:r>
          </a:p>
        </p:txBody>
      </p:sp>
    </p:spTree>
    <p:extLst>
      <p:ext uri="{BB962C8B-B14F-4D97-AF65-F5344CB8AC3E}">
        <p14:creationId xmlns:p14="http://schemas.microsoft.com/office/powerpoint/2010/main" val="40962427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709236" y="3780361"/>
            <a:ext cx="3144718" cy="364919"/>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buNone/>
            </a:pPr>
            <a:r>
              <a:rPr lang="en-US" dirty="0"/>
              <a:t> Visual assessment method</a:t>
            </a:r>
          </a:p>
        </p:txBody>
      </p:sp>
      <p:pic>
        <p:nvPicPr>
          <p:cNvPr id="4" name="Picture 3">
            <a:extLst>
              <a:ext uri="{FF2B5EF4-FFF2-40B4-BE49-F238E27FC236}">
                <a16:creationId xmlns:a16="http://schemas.microsoft.com/office/drawing/2014/main" xmlns="" id="{F96B968E-41A4-4275-9B6D-F097B0CBA643}"/>
              </a:ext>
            </a:extLst>
          </p:cNvPr>
          <p:cNvPicPr>
            <a:picLocks noChangeAspect="1"/>
          </p:cNvPicPr>
          <p:nvPr/>
        </p:nvPicPr>
        <p:blipFill>
          <a:blip r:embed="rId2"/>
          <a:stretch>
            <a:fillRect/>
          </a:stretch>
        </p:blipFill>
        <p:spPr>
          <a:xfrm>
            <a:off x="1816940" y="74296"/>
            <a:ext cx="9137930" cy="3706065"/>
          </a:xfrm>
          <a:prstGeom prst="rect">
            <a:avLst/>
          </a:prstGeom>
        </p:spPr>
      </p:pic>
      <p:sp>
        <p:nvSpPr>
          <p:cNvPr id="8" name="Content Placeholder 2">
            <a:extLst>
              <a:ext uri="{FF2B5EF4-FFF2-40B4-BE49-F238E27FC236}">
                <a16:creationId xmlns:a16="http://schemas.microsoft.com/office/drawing/2014/main" xmlns="" id="{16716CFF-C11B-482C-A200-F935DEB8BA72}"/>
              </a:ext>
            </a:extLst>
          </p:cNvPr>
          <p:cNvSpPr txBox="1">
            <a:spLocks/>
          </p:cNvSpPr>
          <p:nvPr/>
        </p:nvSpPr>
        <p:spPr>
          <a:xfrm>
            <a:off x="6618253" y="3780361"/>
            <a:ext cx="4132728" cy="364919"/>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marL="0" indent="0" algn="just">
              <a:buNone/>
            </a:pPr>
            <a:r>
              <a:rPr lang="en-US" dirty="0"/>
              <a:t>Signal-ratio &amp; three-tissue methods</a:t>
            </a:r>
          </a:p>
        </p:txBody>
      </p:sp>
      <p:sp>
        <p:nvSpPr>
          <p:cNvPr id="9" name="Rectangle 8">
            <a:extLst>
              <a:ext uri="{FF2B5EF4-FFF2-40B4-BE49-F238E27FC236}">
                <a16:creationId xmlns:a16="http://schemas.microsoft.com/office/drawing/2014/main" xmlns="" id="{06A082D4-2FB8-450B-AFF1-D67C4A180E87}"/>
              </a:ext>
            </a:extLst>
          </p:cNvPr>
          <p:cNvSpPr/>
          <p:nvPr/>
        </p:nvSpPr>
        <p:spPr>
          <a:xfrm>
            <a:off x="6385905" y="379096"/>
            <a:ext cx="4663440" cy="1200329"/>
          </a:xfrm>
          <a:prstGeom prst="rect">
            <a:avLst/>
          </a:prstGeom>
        </p:spPr>
        <p:txBody>
          <a:bodyPr wrap="square">
            <a:spAutoFit/>
          </a:bodyPr>
          <a:lstStyle/>
          <a:p>
            <a:r>
              <a:rPr lang="en-US" dirty="0">
                <a:solidFill>
                  <a:srgbClr val="FFFF00"/>
                </a:solidFill>
                <a:latin typeface="OpenSans"/>
              </a:rPr>
              <a:t>ROIs : signal intensity is quantified (left to right):</a:t>
            </a:r>
            <a:br>
              <a:rPr lang="en-US" dirty="0">
                <a:solidFill>
                  <a:srgbClr val="FFFF00"/>
                </a:solidFill>
                <a:latin typeface="OpenSans"/>
              </a:rPr>
            </a:br>
            <a:r>
              <a:rPr lang="en-US" dirty="0">
                <a:solidFill>
                  <a:srgbClr val="FFFF00"/>
                </a:solidFill>
                <a:latin typeface="OpenSans"/>
              </a:rPr>
              <a:t>white matter (290), adenoma (349), gray matter (451)</a:t>
            </a:r>
            <a:r>
              <a:rPr lang="en-US" dirty="0">
                <a:solidFill>
                  <a:srgbClr val="FFFF00"/>
                </a:solidFill>
              </a:rPr>
              <a:t> </a:t>
            </a:r>
            <a:r>
              <a:rPr lang="en-US" dirty="0"/>
              <a:t/>
            </a:r>
            <a:br>
              <a:rPr lang="en-US" dirty="0"/>
            </a:br>
            <a:endParaRPr lang="en-US" dirty="0"/>
          </a:p>
        </p:txBody>
      </p:sp>
      <p:sp>
        <p:nvSpPr>
          <p:cNvPr id="10" name="Rectangle 9">
            <a:extLst>
              <a:ext uri="{FF2B5EF4-FFF2-40B4-BE49-F238E27FC236}">
                <a16:creationId xmlns:a16="http://schemas.microsoft.com/office/drawing/2014/main" xmlns="" id="{73D3D4F1-4CBE-447C-8D50-6EF10ED4EB93}"/>
              </a:ext>
            </a:extLst>
          </p:cNvPr>
          <p:cNvSpPr/>
          <p:nvPr/>
        </p:nvSpPr>
        <p:spPr>
          <a:xfrm>
            <a:off x="6184334" y="4782241"/>
            <a:ext cx="5066581" cy="181588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285750" indent="-285750">
              <a:buFont typeface="Wingdings" panose="05000000000000000000" pitchFamily="2" charset="2"/>
              <a:buChar char="Ø"/>
            </a:pPr>
            <a:r>
              <a:rPr lang="en-US" sz="1600" dirty="0">
                <a:solidFill>
                  <a:srgbClr val="242021"/>
                </a:solidFill>
                <a:latin typeface="OpenSans"/>
              </a:rPr>
              <a:t>According to the signal-ratio method, the adenoma </a:t>
            </a:r>
            <a:r>
              <a:rPr lang="en-US" sz="1600" dirty="0" smtClean="0">
                <a:solidFill>
                  <a:srgbClr val="242021"/>
                </a:solidFill>
                <a:latin typeface="OpenSans"/>
              </a:rPr>
              <a:t>is </a:t>
            </a:r>
            <a:r>
              <a:rPr lang="en-US" sz="1600" dirty="0" err="1" smtClean="0">
                <a:solidFill>
                  <a:srgbClr val="242021"/>
                </a:solidFill>
                <a:latin typeface="OpenSans"/>
              </a:rPr>
              <a:t>hypointense</a:t>
            </a:r>
            <a:r>
              <a:rPr lang="en-US" sz="1600" dirty="0" smtClean="0">
                <a:solidFill>
                  <a:srgbClr val="242021"/>
                </a:solidFill>
                <a:latin typeface="OpenSans"/>
              </a:rPr>
              <a:t> </a:t>
            </a:r>
            <a:r>
              <a:rPr lang="en-US" sz="1600" dirty="0">
                <a:solidFill>
                  <a:srgbClr val="242021"/>
                </a:solidFill>
                <a:latin typeface="OpenSans"/>
              </a:rPr>
              <a:t>because the ratio of adenoma/gray </a:t>
            </a:r>
            <a:r>
              <a:rPr lang="en-US" sz="1600" dirty="0" smtClean="0">
                <a:solidFill>
                  <a:srgbClr val="242021"/>
                </a:solidFill>
                <a:latin typeface="OpenSans"/>
              </a:rPr>
              <a:t>matter signals</a:t>
            </a:r>
            <a:r>
              <a:rPr lang="en-US" sz="1600" dirty="0">
                <a:solidFill>
                  <a:srgbClr val="242021"/>
                </a:solidFill>
                <a:latin typeface="OpenSans"/>
              </a:rPr>
              <a:t> = 0.77. </a:t>
            </a:r>
          </a:p>
          <a:p>
            <a:pPr marL="285750" indent="-285750">
              <a:buFont typeface="Wingdings" panose="05000000000000000000" pitchFamily="2" charset="2"/>
              <a:buChar char="Ø"/>
            </a:pPr>
            <a:r>
              <a:rPr lang="en-US" sz="1600" dirty="0">
                <a:solidFill>
                  <a:srgbClr val="242021"/>
                </a:solidFill>
                <a:latin typeface="OpenSans"/>
              </a:rPr>
              <a:t>according to the three-tissue method, the T2 signal intensity of the adenoma is isointense because the signal of the adenoma (349) lies between those of white matter (290) and gray matter (451)</a:t>
            </a:r>
            <a:r>
              <a:rPr lang="en-US" sz="1600" dirty="0"/>
              <a:t> </a:t>
            </a:r>
          </a:p>
        </p:txBody>
      </p:sp>
      <p:sp>
        <p:nvSpPr>
          <p:cNvPr id="5" name="Arrow: Striped Right 4">
            <a:extLst>
              <a:ext uri="{FF2B5EF4-FFF2-40B4-BE49-F238E27FC236}">
                <a16:creationId xmlns:a16="http://schemas.microsoft.com/office/drawing/2014/main" xmlns="" id="{7607625B-581F-4724-8685-147AB6E7FF41}"/>
              </a:ext>
            </a:extLst>
          </p:cNvPr>
          <p:cNvSpPr/>
          <p:nvPr/>
        </p:nvSpPr>
        <p:spPr>
          <a:xfrm rot="5400000">
            <a:off x="8473783" y="4304187"/>
            <a:ext cx="487680" cy="3649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62E9F04-7175-49D0-8C52-E4F6BD7EAE44}"/>
              </a:ext>
            </a:extLst>
          </p:cNvPr>
          <p:cNvSpPr/>
          <p:nvPr/>
        </p:nvSpPr>
        <p:spPr>
          <a:xfrm>
            <a:off x="3140008" y="4837297"/>
            <a:ext cx="1970750"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285750" indent="-285750" algn="just">
              <a:buFont typeface="Wingdings" panose="05000000000000000000" pitchFamily="2" charset="2"/>
              <a:buChar char="Ø"/>
            </a:pPr>
            <a:r>
              <a:rPr lang="en-US" sz="1600" dirty="0">
                <a:solidFill>
                  <a:srgbClr val="242021"/>
                </a:solidFill>
                <a:latin typeface="OpenSans"/>
              </a:rPr>
              <a:t>The adenoma is hypointense (the signal appears less intense than the gray matter)</a:t>
            </a:r>
            <a:endParaRPr lang="en-US" sz="1600" dirty="0"/>
          </a:p>
        </p:txBody>
      </p:sp>
      <p:sp>
        <p:nvSpPr>
          <p:cNvPr id="12" name="Arrow: Striped Right 11">
            <a:extLst>
              <a:ext uri="{FF2B5EF4-FFF2-40B4-BE49-F238E27FC236}">
                <a16:creationId xmlns:a16="http://schemas.microsoft.com/office/drawing/2014/main" xmlns="" id="{3365B628-B0E2-42F0-AAFA-BD2A5532A330}"/>
              </a:ext>
            </a:extLst>
          </p:cNvPr>
          <p:cNvSpPr/>
          <p:nvPr/>
        </p:nvSpPr>
        <p:spPr>
          <a:xfrm rot="5400000">
            <a:off x="3881543" y="4312813"/>
            <a:ext cx="487680" cy="3649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5429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F4A48A6-160F-49F9-AE22-C2DA2FBA8C98}"/>
              </a:ext>
            </a:extLst>
          </p:cNvPr>
          <p:cNvPicPr>
            <a:picLocks noChangeAspect="1"/>
          </p:cNvPicPr>
          <p:nvPr/>
        </p:nvPicPr>
        <p:blipFill>
          <a:blip r:embed="rId2"/>
          <a:stretch>
            <a:fillRect/>
          </a:stretch>
        </p:blipFill>
        <p:spPr>
          <a:xfrm>
            <a:off x="422695" y="1498467"/>
            <a:ext cx="11593902" cy="2866500"/>
          </a:xfrm>
          <a:prstGeom prst="rect">
            <a:avLst/>
          </a:prstGeom>
        </p:spPr>
      </p:pic>
      <p:sp>
        <p:nvSpPr>
          <p:cNvPr id="3" name="Title 1">
            <a:extLst>
              <a:ext uri="{FF2B5EF4-FFF2-40B4-BE49-F238E27FC236}">
                <a16:creationId xmlns:a16="http://schemas.microsoft.com/office/drawing/2014/main" xmlns="" id="{83E90E1F-701C-4A4F-89E6-DBE322965C19}"/>
              </a:ext>
            </a:extLst>
          </p:cNvPr>
          <p:cNvSpPr>
            <a:spLocks noGrp="1"/>
          </p:cNvSpPr>
          <p:nvPr>
            <p:ph type="title"/>
          </p:nvPr>
        </p:nvSpPr>
        <p:spPr>
          <a:xfrm>
            <a:off x="1785668" y="740751"/>
            <a:ext cx="9790981" cy="440188"/>
          </a:xfrm>
        </p:spPr>
        <p:txBody>
          <a:bodyPr>
            <a:noAutofit/>
          </a:bodyPr>
          <a:lstStyle/>
          <a:p>
            <a:r>
              <a:rPr lang="en-US" sz="1800" b="1" dirty="0"/>
              <a:t>Baseline characteristics according to T2 signal intensity category by visual assessment </a:t>
            </a:r>
          </a:p>
        </p:txBody>
      </p:sp>
    </p:spTree>
    <p:extLst>
      <p:ext uri="{BB962C8B-B14F-4D97-AF65-F5344CB8AC3E}">
        <p14:creationId xmlns:p14="http://schemas.microsoft.com/office/powerpoint/2010/main" val="320748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Biochemistry at diagnosis</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fontScale="85000" lnSpcReduction="20000"/>
          </a:bodyPr>
          <a:lstStyle/>
          <a:p>
            <a:pPr algn="just"/>
            <a:endParaRPr lang="en-US" sz="2000" dirty="0"/>
          </a:p>
          <a:p>
            <a:pPr algn="just"/>
            <a:r>
              <a:rPr lang="en-US" sz="2400" dirty="0"/>
              <a:t>GH secretion &amp; action are modulated by gonadal steroids. </a:t>
            </a:r>
          </a:p>
          <a:p>
            <a:pPr algn="just"/>
            <a:endParaRPr lang="en-US" sz="2400" dirty="0"/>
          </a:p>
          <a:p>
            <a:pPr algn="just"/>
            <a:r>
              <a:rPr lang="en-US" sz="2400" dirty="0"/>
              <a:t>Testosterone enhances GH secretion &amp; responsiveness.</a:t>
            </a:r>
          </a:p>
          <a:p>
            <a:pPr algn="just"/>
            <a:endParaRPr lang="en-US" sz="2400" dirty="0"/>
          </a:p>
          <a:p>
            <a:pPr algn="just"/>
            <a:r>
              <a:rPr lang="en-US" sz="2400" dirty="0"/>
              <a:t>Estrogens attenuate GH action reducing IGF-1 production.</a:t>
            </a:r>
          </a:p>
          <a:p>
            <a:pPr algn="just"/>
            <a:endParaRPr lang="en-US" sz="2400" dirty="0"/>
          </a:p>
          <a:p>
            <a:pPr algn="just"/>
            <a:r>
              <a:rPr lang="en-US" sz="2400" dirty="0"/>
              <a:t>These regulatory effects of sex steroids result in</a:t>
            </a:r>
            <a:r>
              <a:rPr lang="en-US" sz="2400" dirty="0">
                <a:solidFill>
                  <a:schemeClr val="tx1"/>
                </a:solidFill>
              </a:rPr>
              <a:t> </a:t>
            </a:r>
            <a:r>
              <a:rPr lang="en-US" sz="2400" dirty="0">
                <a:solidFill>
                  <a:schemeClr val="accent1"/>
                </a:solidFill>
              </a:rPr>
              <a:t>women </a:t>
            </a:r>
            <a:r>
              <a:rPr lang="en-US" sz="2400" dirty="0"/>
              <a:t>having </a:t>
            </a:r>
            <a:r>
              <a:rPr lang="en-US" sz="2400" dirty="0">
                <a:solidFill>
                  <a:schemeClr val="accent1"/>
                </a:solidFill>
              </a:rPr>
              <a:t>higher levels of GH </a:t>
            </a:r>
            <a:r>
              <a:rPr lang="en-US" sz="2400" dirty="0"/>
              <a:t>than men but with similar levels of IGF-I.</a:t>
            </a:r>
          </a:p>
          <a:p>
            <a:pPr algn="just"/>
            <a:endParaRPr lang="en-US" sz="2400" dirty="0"/>
          </a:p>
          <a:p>
            <a:pPr algn="just"/>
            <a:r>
              <a:rPr lang="en-US" sz="2400" dirty="0"/>
              <a:t>There is strong evidence for a gender effect on the biochemistry of acromegaly, characterized by a </a:t>
            </a:r>
            <a:r>
              <a:rPr lang="en-US" sz="2400" dirty="0">
                <a:solidFill>
                  <a:schemeClr val="accent1"/>
                </a:solidFill>
              </a:rPr>
              <a:t>lower IGF-I in women for equivalent GH status</a:t>
            </a:r>
            <a:r>
              <a:rPr lang="en-US" sz="2400" dirty="0"/>
              <a:t>, likely explained by an attenuating effect of estrogens on the action of GH.</a:t>
            </a:r>
          </a:p>
          <a:p>
            <a:pPr algn="just"/>
            <a:endParaRPr lang="en-US" dirty="0"/>
          </a:p>
        </p:txBody>
      </p:sp>
    </p:spTree>
    <p:extLst>
      <p:ext uri="{BB962C8B-B14F-4D97-AF65-F5344CB8AC3E}">
        <p14:creationId xmlns:p14="http://schemas.microsoft.com/office/powerpoint/2010/main" val="147682159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85BD456-9DF9-4C1F-B237-1BBD948C3276}"/>
              </a:ext>
            </a:extLst>
          </p:cNvPr>
          <p:cNvPicPr>
            <a:picLocks noChangeAspect="1"/>
          </p:cNvPicPr>
          <p:nvPr/>
        </p:nvPicPr>
        <p:blipFill>
          <a:blip r:embed="rId2"/>
          <a:stretch>
            <a:fillRect/>
          </a:stretch>
        </p:blipFill>
        <p:spPr>
          <a:xfrm>
            <a:off x="1219455" y="1443645"/>
            <a:ext cx="10572854" cy="3749457"/>
          </a:xfrm>
          <a:prstGeom prst="rect">
            <a:avLst/>
          </a:prstGeom>
        </p:spPr>
      </p:pic>
    </p:spTree>
    <p:extLst>
      <p:ext uri="{BB962C8B-B14F-4D97-AF65-F5344CB8AC3E}">
        <p14:creationId xmlns:p14="http://schemas.microsoft.com/office/powerpoint/2010/main" val="42796348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407460" y="1259541"/>
            <a:ext cx="3352800" cy="4338917"/>
          </a:xfrm>
        </p:spPr>
        <p:txBody>
          <a:bodyPr>
            <a:normAutofit fontScale="70000" lnSpcReduction="20000"/>
          </a:bodyPr>
          <a:lstStyle/>
          <a:p>
            <a:pPr algn="just"/>
            <a:r>
              <a:rPr lang="en-US" sz="2400" dirty="0"/>
              <a:t>Tumor volume of GH-secreting pituitary macroadenomas at baseline in each MRI T2 signal intensity category as defined by three methods.</a:t>
            </a:r>
          </a:p>
          <a:p>
            <a:pPr algn="just"/>
            <a:endParaRPr lang="en-US" sz="2400" dirty="0"/>
          </a:p>
          <a:p>
            <a:pPr algn="just"/>
            <a:r>
              <a:rPr lang="en-US" sz="2400" dirty="0"/>
              <a:t>Baseline tumor volume tended to be lower in the hypointense tumor group than the other groups.</a:t>
            </a:r>
          </a:p>
          <a:p>
            <a:pPr algn="just"/>
            <a:endParaRPr lang="en-US" sz="2400" dirty="0"/>
          </a:p>
          <a:p>
            <a:pPr algn="just"/>
            <a:r>
              <a:rPr lang="en-US" sz="2400" dirty="0"/>
              <a:t>A difference that was most pronounced when tumors were categorized by visual assessment</a:t>
            </a:r>
          </a:p>
          <a:p>
            <a:pPr algn="just"/>
            <a:endParaRPr lang="en-US" sz="2400" dirty="0"/>
          </a:p>
        </p:txBody>
      </p:sp>
      <p:pic>
        <p:nvPicPr>
          <p:cNvPr id="4" name="Picture 3">
            <a:extLst>
              <a:ext uri="{FF2B5EF4-FFF2-40B4-BE49-F238E27FC236}">
                <a16:creationId xmlns:a16="http://schemas.microsoft.com/office/drawing/2014/main" xmlns="" id="{47C858A4-A1E4-4C10-885A-DF23C747002A}"/>
              </a:ext>
            </a:extLst>
          </p:cNvPr>
          <p:cNvPicPr>
            <a:picLocks noChangeAspect="1"/>
          </p:cNvPicPr>
          <p:nvPr/>
        </p:nvPicPr>
        <p:blipFill>
          <a:blip r:embed="rId2"/>
          <a:stretch>
            <a:fillRect/>
          </a:stretch>
        </p:blipFill>
        <p:spPr>
          <a:xfrm>
            <a:off x="4948611" y="981075"/>
            <a:ext cx="7058025" cy="4895850"/>
          </a:xfrm>
          <a:prstGeom prst="rect">
            <a:avLst/>
          </a:prstGeom>
        </p:spPr>
      </p:pic>
    </p:spTree>
    <p:extLst>
      <p:ext uri="{BB962C8B-B14F-4D97-AF65-F5344CB8AC3E}">
        <p14:creationId xmlns:p14="http://schemas.microsoft.com/office/powerpoint/2010/main" val="24526020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43558" y="2303338"/>
            <a:ext cx="4320480" cy="2035750"/>
          </a:xfrm>
        </p:spPr>
        <p:txBody>
          <a:bodyPr>
            <a:normAutofit/>
          </a:bodyPr>
          <a:lstStyle/>
          <a:p>
            <a:pPr algn="just"/>
            <a:r>
              <a:rPr lang="en-US" sz="2400" dirty="0"/>
              <a:t>Extrasellar extension tended to be more frequent in non-controlled vs controlled patients.</a:t>
            </a:r>
          </a:p>
        </p:txBody>
      </p:sp>
      <p:pic>
        <p:nvPicPr>
          <p:cNvPr id="5" name="Picture 4">
            <a:extLst>
              <a:ext uri="{FF2B5EF4-FFF2-40B4-BE49-F238E27FC236}">
                <a16:creationId xmlns:a16="http://schemas.microsoft.com/office/drawing/2014/main" xmlns="" id="{19DD483C-1490-4366-A2D0-22F655AFC322}"/>
              </a:ext>
            </a:extLst>
          </p:cNvPr>
          <p:cNvPicPr>
            <a:picLocks noChangeAspect="1"/>
          </p:cNvPicPr>
          <p:nvPr/>
        </p:nvPicPr>
        <p:blipFill>
          <a:blip r:embed="rId2"/>
          <a:stretch>
            <a:fillRect/>
          </a:stretch>
        </p:blipFill>
        <p:spPr>
          <a:xfrm>
            <a:off x="5624423" y="534838"/>
            <a:ext cx="6374920" cy="5615796"/>
          </a:xfrm>
          <a:prstGeom prst="rect">
            <a:avLst/>
          </a:prstGeom>
        </p:spPr>
      </p:pic>
    </p:spTree>
    <p:extLst>
      <p:ext uri="{BB962C8B-B14F-4D97-AF65-F5344CB8AC3E}">
        <p14:creationId xmlns:p14="http://schemas.microsoft.com/office/powerpoint/2010/main" val="22305578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95082" y="2238787"/>
            <a:ext cx="4210331" cy="2170056"/>
          </a:xfrm>
        </p:spPr>
        <p:txBody>
          <a:bodyPr>
            <a:normAutofit/>
          </a:bodyPr>
          <a:lstStyle/>
          <a:p>
            <a:pPr algn="just"/>
            <a:r>
              <a:rPr lang="en-US" sz="2400" dirty="0"/>
              <a:t>Proportion of patients that gained hormonal control &amp; tumor volume response according to MRI T2-signal at baseline.</a:t>
            </a:r>
          </a:p>
        </p:txBody>
      </p:sp>
      <p:pic>
        <p:nvPicPr>
          <p:cNvPr id="4" name="Picture 3">
            <a:extLst>
              <a:ext uri="{FF2B5EF4-FFF2-40B4-BE49-F238E27FC236}">
                <a16:creationId xmlns:a16="http://schemas.microsoft.com/office/drawing/2014/main" xmlns="" id="{541DDD8B-1BBB-4711-8CA0-3843FBECBC09}"/>
              </a:ext>
            </a:extLst>
          </p:cNvPr>
          <p:cNvPicPr>
            <a:picLocks noChangeAspect="1"/>
          </p:cNvPicPr>
          <p:nvPr/>
        </p:nvPicPr>
        <p:blipFill>
          <a:blip r:embed="rId2"/>
          <a:stretch>
            <a:fillRect/>
          </a:stretch>
        </p:blipFill>
        <p:spPr>
          <a:xfrm>
            <a:off x="5566709" y="85164"/>
            <a:ext cx="6539947" cy="6687671"/>
          </a:xfrm>
          <a:prstGeom prst="rect">
            <a:avLst/>
          </a:prstGeom>
        </p:spPr>
      </p:pic>
      <p:pic>
        <p:nvPicPr>
          <p:cNvPr id="5" name="Picture 4">
            <a:extLst>
              <a:ext uri="{FF2B5EF4-FFF2-40B4-BE49-F238E27FC236}">
                <a16:creationId xmlns:a16="http://schemas.microsoft.com/office/drawing/2014/main" xmlns="" id="{C0512F7F-3800-4484-BF6E-556AC25A0FE3}"/>
              </a:ext>
            </a:extLst>
          </p:cNvPr>
          <p:cNvPicPr>
            <a:picLocks noChangeAspect="1"/>
          </p:cNvPicPr>
          <p:nvPr/>
        </p:nvPicPr>
        <p:blipFill>
          <a:blip r:embed="rId3"/>
          <a:stretch>
            <a:fillRect/>
          </a:stretch>
        </p:blipFill>
        <p:spPr>
          <a:xfrm>
            <a:off x="6388044" y="209062"/>
            <a:ext cx="2028825" cy="266700"/>
          </a:xfrm>
          <a:prstGeom prst="rect">
            <a:avLst/>
          </a:prstGeom>
        </p:spPr>
      </p:pic>
      <p:pic>
        <p:nvPicPr>
          <p:cNvPr id="6" name="Picture 5">
            <a:extLst>
              <a:ext uri="{FF2B5EF4-FFF2-40B4-BE49-F238E27FC236}">
                <a16:creationId xmlns:a16="http://schemas.microsoft.com/office/drawing/2014/main" xmlns="" id="{C8429314-F186-4C6F-8E12-758EB29F4905}"/>
              </a:ext>
            </a:extLst>
          </p:cNvPr>
          <p:cNvPicPr>
            <a:picLocks noChangeAspect="1"/>
          </p:cNvPicPr>
          <p:nvPr/>
        </p:nvPicPr>
        <p:blipFill>
          <a:blip r:embed="rId3"/>
          <a:stretch>
            <a:fillRect/>
          </a:stretch>
        </p:blipFill>
        <p:spPr>
          <a:xfrm>
            <a:off x="9694825" y="209062"/>
            <a:ext cx="2028825" cy="266700"/>
          </a:xfrm>
          <a:prstGeom prst="rect">
            <a:avLst/>
          </a:prstGeom>
        </p:spPr>
      </p:pic>
      <p:pic>
        <p:nvPicPr>
          <p:cNvPr id="7" name="Picture 6">
            <a:extLst>
              <a:ext uri="{FF2B5EF4-FFF2-40B4-BE49-F238E27FC236}">
                <a16:creationId xmlns:a16="http://schemas.microsoft.com/office/drawing/2014/main" xmlns="" id="{02D5641E-C227-4785-AAA0-F2EBEBC38B78}"/>
              </a:ext>
            </a:extLst>
          </p:cNvPr>
          <p:cNvPicPr>
            <a:picLocks noChangeAspect="1"/>
          </p:cNvPicPr>
          <p:nvPr/>
        </p:nvPicPr>
        <p:blipFill>
          <a:blip r:embed="rId4"/>
          <a:stretch>
            <a:fillRect/>
          </a:stretch>
        </p:blipFill>
        <p:spPr>
          <a:xfrm>
            <a:off x="6748096" y="2285999"/>
            <a:ext cx="1044559" cy="304800"/>
          </a:xfrm>
          <a:prstGeom prst="rect">
            <a:avLst/>
          </a:prstGeom>
        </p:spPr>
      </p:pic>
      <p:pic>
        <p:nvPicPr>
          <p:cNvPr id="8" name="Picture 7">
            <a:extLst>
              <a:ext uri="{FF2B5EF4-FFF2-40B4-BE49-F238E27FC236}">
                <a16:creationId xmlns:a16="http://schemas.microsoft.com/office/drawing/2014/main" xmlns="" id="{79A7199C-CE1C-43CE-8268-E7624EF6B79D}"/>
              </a:ext>
            </a:extLst>
          </p:cNvPr>
          <p:cNvPicPr>
            <a:picLocks noChangeAspect="1"/>
          </p:cNvPicPr>
          <p:nvPr/>
        </p:nvPicPr>
        <p:blipFill>
          <a:blip r:embed="rId4"/>
          <a:stretch>
            <a:fillRect/>
          </a:stretch>
        </p:blipFill>
        <p:spPr>
          <a:xfrm>
            <a:off x="9977718" y="2285999"/>
            <a:ext cx="1219200" cy="315558"/>
          </a:xfrm>
          <a:prstGeom prst="rect">
            <a:avLst/>
          </a:prstGeom>
        </p:spPr>
      </p:pic>
      <p:pic>
        <p:nvPicPr>
          <p:cNvPr id="9" name="Picture 8">
            <a:extLst>
              <a:ext uri="{FF2B5EF4-FFF2-40B4-BE49-F238E27FC236}">
                <a16:creationId xmlns:a16="http://schemas.microsoft.com/office/drawing/2014/main" xmlns="" id="{B4DA3C4C-D3A7-4E37-94F0-3C95FA133ED5}"/>
              </a:ext>
            </a:extLst>
          </p:cNvPr>
          <p:cNvPicPr>
            <a:picLocks noChangeAspect="1"/>
          </p:cNvPicPr>
          <p:nvPr/>
        </p:nvPicPr>
        <p:blipFill>
          <a:blip r:embed="rId5"/>
          <a:stretch>
            <a:fillRect/>
          </a:stretch>
        </p:blipFill>
        <p:spPr>
          <a:xfrm>
            <a:off x="6289301" y="4266603"/>
            <a:ext cx="2266950" cy="304800"/>
          </a:xfrm>
          <a:prstGeom prst="rect">
            <a:avLst/>
          </a:prstGeom>
        </p:spPr>
      </p:pic>
      <p:pic>
        <p:nvPicPr>
          <p:cNvPr id="10" name="Picture 9">
            <a:extLst>
              <a:ext uri="{FF2B5EF4-FFF2-40B4-BE49-F238E27FC236}">
                <a16:creationId xmlns:a16="http://schemas.microsoft.com/office/drawing/2014/main" xmlns="" id="{B965615E-CB33-41DD-95DC-7FC093D882F6}"/>
              </a:ext>
            </a:extLst>
          </p:cNvPr>
          <p:cNvPicPr>
            <a:picLocks noChangeAspect="1"/>
          </p:cNvPicPr>
          <p:nvPr/>
        </p:nvPicPr>
        <p:blipFill>
          <a:blip r:embed="rId5"/>
          <a:stretch>
            <a:fillRect/>
          </a:stretch>
        </p:blipFill>
        <p:spPr>
          <a:xfrm>
            <a:off x="9494483" y="4256443"/>
            <a:ext cx="2266950" cy="304800"/>
          </a:xfrm>
          <a:prstGeom prst="rect">
            <a:avLst/>
          </a:prstGeom>
        </p:spPr>
      </p:pic>
      <p:sp>
        <p:nvSpPr>
          <p:cNvPr id="11" name="TextBox 10">
            <a:extLst>
              <a:ext uri="{FF2B5EF4-FFF2-40B4-BE49-F238E27FC236}">
                <a16:creationId xmlns:a16="http://schemas.microsoft.com/office/drawing/2014/main" xmlns="" id="{2AE378DD-A52F-4A21-BF34-0866169D4C8F}"/>
              </a:ext>
            </a:extLst>
          </p:cNvPr>
          <p:cNvSpPr txBox="1"/>
          <p:nvPr/>
        </p:nvSpPr>
        <p:spPr>
          <a:xfrm>
            <a:off x="201194" y="85164"/>
            <a:ext cx="5365515" cy="1107996"/>
          </a:xfrm>
          <a:prstGeom prst="rect">
            <a:avLst/>
          </a:prstGeom>
          <a:noFill/>
        </p:spPr>
        <p:txBody>
          <a:bodyPr wrap="square">
            <a:spAutoFit/>
          </a:bodyPr>
          <a:lstStyle/>
          <a:p>
            <a:pPr algn="ctr"/>
            <a:r>
              <a:rPr lang="en-US" sz="2400" b="1" i="0" dirty="0">
                <a:solidFill>
                  <a:srgbClr val="242021"/>
                </a:solidFill>
                <a:effectLst/>
                <a:latin typeface="OpenSans-Bold"/>
              </a:rPr>
              <a:t>Association between MRI findings and response to treatment</a:t>
            </a:r>
            <a:r>
              <a:rPr lang="en-US" sz="2400" dirty="0"/>
              <a:t> </a:t>
            </a:r>
            <a:r>
              <a:rPr lang="en-US" dirty="0"/>
              <a:t/>
            </a:r>
            <a:br>
              <a:rPr lang="en-US" dirty="0"/>
            </a:br>
            <a:endParaRPr lang="en-US" dirty="0"/>
          </a:p>
        </p:txBody>
      </p:sp>
      <p:sp>
        <p:nvSpPr>
          <p:cNvPr id="12" name="Rectangle: Rounded Corners 11">
            <a:extLst>
              <a:ext uri="{FF2B5EF4-FFF2-40B4-BE49-F238E27FC236}">
                <a16:creationId xmlns:a16="http://schemas.microsoft.com/office/drawing/2014/main" xmlns="" id="{4CA89771-EA1F-43A2-A3E4-9F33CB8CAC2A}"/>
              </a:ext>
            </a:extLst>
          </p:cNvPr>
          <p:cNvSpPr/>
          <p:nvPr/>
        </p:nvSpPr>
        <p:spPr>
          <a:xfrm>
            <a:off x="6268296" y="1391920"/>
            <a:ext cx="711624" cy="894079"/>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9F43FCA1-3C3E-4E2C-829B-03497514A4DA}"/>
              </a:ext>
            </a:extLst>
          </p:cNvPr>
          <p:cNvSpPr/>
          <p:nvPr/>
        </p:nvSpPr>
        <p:spPr>
          <a:xfrm>
            <a:off x="9565603" y="925564"/>
            <a:ext cx="711624" cy="136043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F665B8B7-7D24-47F0-BA2E-D43358EF8D1F}"/>
              </a:ext>
            </a:extLst>
          </p:cNvPr>
          <p:cNvSpPr/>
          <p:nvPr/>
        </p:nvSpPr>
        <p:spPr>
          <a:xfrm>
            <a:off x="6268296" y="3323815"/>
            <a:ext cx="711624" cy="93262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CC961E82-1066-4BD7-8196-27E26F2EE0E2}"/>
              </a:ext>
            </a:extLst>
          </p:cNvPr>
          <p:cNvSpPr/>
          <p:nvPr/>
        </p:nvSpPr>
        <p:spPr>
          <a:xfrm>
            <a:off x="9560560" y="2824480"/>
            <a:ext cx="711625" cy="143196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04D64C5C-6228-45E2-8880-8A9F0E7476B7}"/>
              </a:ext>
            </a:extLst>
          </p:cNvPr>
          <p:cNvSpPr/>
          <p:nvPr/>
        </p:nvSpPr>
        <p:spPr>
          <a:xfrm>
            <a:off x="7270375" y="4074160"/>
            <a:ext cx="369945" cy="182283"/>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7" name="Oval 16">
            <a:extLst>
              <a:ext uri="{FF2B5EF4-FFF2-40B4-BE49-F238E27FC236}">
                <a16:creationId xmlns:a16="http://schemas.microsoft.com/office/drawing/2014/main" xmlns="" id="{072DDCBB-67F0-410F-BD68-FAB97D96BCEA}"/>
              </a:ext>
            </a:extLst>
          </p:cNvPr>
          <p:cNvSpPr/>
          <p:nvPr/>
        </p:nvSpPr>
        <p:spPr>
          <a:xfrm>
            <a:off x="7270375" y="6075084"/>
            <a:ext cx="369945" cy="182283"/>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41293375-709B-4D21-9E61-CE6C71408479}"/>
              </a:ext>
            </a:extLst>
          </p:cNvPr>
          <p:cNvSpPr/>
          <p:nvPr/>
        </p:nvSpPr>
        <p:spPr>
          <a:xfrm>
            <a:off x="6268296" y="5303520"/>
            <a:ext cx="711624" cy="953847"/>
          </a:xfrm>
          <a:prstGeom prst="round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63FE615B-F633-4DB5-B98B-E2F0C1CA50E9}"/>
              </a:ext>
            </a:extLst>
          </p:cNvPr>
          <p:cNvSpPr/>
          <p:nvPr/>
        </p:nvSpPr>
        <p:spPr>
          <a:xfrm>
            <a:off x="9560560" y="4794925"/>
            <a:ext cx="721360" cy="1462442"/>
          </a:xfrm>
          <a:prstGeom prst="round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xmlns="" id="{42F510C4-02F8-4FC6-B5A8-67B2B2D854F3}"/>
              </a:ext>
            </a:extLst>
          </p:cNvPr>
          <p:cNvCxnSpPr/>
          <p:nvPr/>
        </p:nvCxnSpPr>
        <p:spPr>
          <a:xfrm>
            <a:off x="11379200" y="6257367"/>
            <a:ext cx="382233"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9983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534160" y="735027"/>
            <a:ext cx="10657840" cy="823690"/>
          </a:xfrm>
        </p:spPr>
        <p:txBody>
          <a:bodyPr>
            <a:noAutofit/>
          </a:bodyPr>
          <a:lstStyle/>
          <a:p>
            <a:pPr algn="ctr"/>
            <a:r>
              <a:rPr lang="en-US" sz="2800" b="1" dirty="0"/>
              <a:t>Associations between T2 signal intensity &amp; change from baseline in GH, IGF-1&amp; TV</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42160" y="2882900"/>
            <a:ext cx="9824720" cy="2603500"/>
          </a:xfrm>
        </p:spPr>
        <p:txBody>
          <a:bodyPr>
            <a:normAutofit fontScale="92500"/>
          </a:bodyPr>
          <a:lstStyle/>
          <a:p>
            <a:pPr algn="just"/>
            <a:r>
              <a:rPr lang="en-US" sz="2200" dirty="0"/>
              <a:t>In univariate analyses of TVR from baseline to week 48, </a:t>
            </a:r>
            <a:r>
              <a:rPr lang="en-US" sz="2200" dirty="0">
                <a:solidFill>
                  <a:schemeClr val="accent1"/>
                </a:solidFill>
              </a:rPr>
              <a:t>significant </a:t>
            </a:r>
            <a:r>
              <a:rPr lang="en-US" sz="2200" dirty="0"/>
              <a:t>associations were identified with T2 signal intensity (by each method).</a:t>
            </a:r>
          </a:p>
          <a:p>
            <a:pPr algn="just"/>
            <a:endParaRPr lang="en-US" sz="2200" dirty="0"/>
          </a:p>
          <a:p>
            <a:pPr algn="just"/>
            <a:r>
              <a:rPr lang="en-US" sz="2200" dirty="0"/>
              <a:t>In the visual assessment model, there was an estimated additional </a:t>
            </a:r>
            <a:r>
              <a:rPr lang="en-US" sz="2200" dirty="0">
                <a:solidFill>
                  <a:schemeClr val="accent1"/>
                </a:solidFill>
              </a:rPr>
              <a:t>16.8% TVR</a:t>
            </a:r>
            <a:r>
              <a:rPr lang="en-US" sz="2200" dirty="0"/>
              <a:t> by week 48/LVA for patients with hypo- vs iso-intense tumors.</a:t>
            </a:r>
            <a:r>
              <a:rPr lang="en-US" sz="2400" dirty="0"/>
              <a:t/>
            </a:r>
            <a:br>
              <a:rPr lang="en-US" sz="2400" dirty="0"/>
            </a:br>
            <a:endParaRPr lang="en-US" sz="2400" dirty="0"/>
          </a:p>
        </p:txBody>
      </p:sp>
    </p:spTree>
    <p:extLst>
      <p:ext uri="{BB962C8B-B14F-4D97-AF65-F5344CB8AC3E}">
        <p14:creationId xmlns:p14="http://schemas.microsoft.com/office/powerpoint/2010/main" val="21472094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534160" y="735027"/>
            <a:ext cx="10657840" cy="823690"/>
          </a:xfrm>
        </p:spPr>
        <p:txBody>
          <a:bodyPr>
            <a:noAutofit/>
          </a:bodyPr>
          <a:lstStyle/>
          <a:p>
            <a:r>
              <a:rPr lang="en-US" sz="2100" b="1" dirty="0"/>
              <a:t>Associations between T2 signal intensity &amp; change from baseline in GH, IGF-1&amp; TV</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534160" y="4688840"/>
            <a:ext cx="10485120" cy="2169159"/>
          </a:xfrm>
        </p:spPr>
        <p:txBody>
          <a:bodyPr>
            <a:normAutofit fontScale="85000" lnSpcReduction="20000"/>
          </a:bodyPr>
          <a:lstStyle/>
          <a:p>
            <a:pPr algn="just"/>
            <a:r>
              <a:rPr lang="en-US" sz="2400" dirty="0"/>
              <a:t>For change from baseline to week 48/LVA in IGF-1 level, univariate analyses found </a:t>
            </a:r>
            <a:r>
              <a:rPr lang="en-US" sz="2400" dirty="0">
                <a:solidFill>
                  <a:schemeClr val="accent1"/>
                </a:solidFill>
              </a:rPr>
              <a:t>significant</a:t>
            </a:r>
            <a:r>
              <a:rPr lang="en-US" sz="2400" dirty="0"/>
              <a:t> associations with T2 signal intensity by visual assessment, signal-ratio &amp; three-tissue methods.</a:t>
            </a:r>
          </a:p>
          <a:p>
            <a:pPr algn="just"/>
            <a:endParaRPr lang="en-US" sz="2400" dirty="0"/>
          </a:p>
          <a:p>
            <a:pPr algn="just"/>
            <a:r>
              <a:rPr lang="en-US" sz="2400" dirty="0"/>
              <a:t>In the multivariate (visual assessment) model, there was an estimated </a:t>
            </a:r>
            <a:r>
              <a:rPr lang="en-US" sz="2400" dirty="0">
                <a:solidFill>
                  <a:schemeClr val="accent1"/>
                </a:solidFill>
              </a:rPr>
              <a:t>65 </a:t>
            </a:r>
            <a:r>
              <a:rPr lang="en-US" sz="2400" dirty="0" err="1">
                <a:solidFill>
                  <a:schemeClr val="accent1"/>
                </a:solidFill>
              </a:rPr>
              <a:t>μg</a:t>
            </a:r>
            <a:r>
              <a:rPr lang="en-US" sz="2400" dirty="0">
                <a:solidFill>
                  <a:schemeClr val="accent1"/>
                </a:solidFill>
              </a:rPr>
              <a:t>/L greater reduction in IGF-1</a:t>
            </a:r>
            <a:r>
              <a:rPr lang="en-US" sz="2400" dirty="0"/>
              <a:t> level between baseline and week 48/LVA for patients with </a:t>
            </a:r>
            <a:r>
              <a:rPr lang="en-US" sz="2400" dirty="0">
                <a:solidFill>
                  <a:schemeClr val="accent1"/>
                </a:solidFill>
              </a:rPr>
              <a:t>hypo- vs isointense </a:t>
            </a:r>
            <a:r>
              <a:rPr lang="en-US" sz="2400" dirty="0"/>
              <a:t>tumors.</a:t>
            </a:r>
          </a:p>
        </p:txBody>
      </p:sp>
      <p:pic>
        <p:nvPicPr>
          <p:cNvPr id="5" name="Picture 4">
            <a:extLst>
              <a:ext uri="{FF2B5EF4-FFF2-40B4-BE49-F238E27FC236}">
                <a16:creationId xmlns:a16="http://schemas.microsoft.com/office/drawing/2014/main" xmlns="" id="{2FBF5302-9334-4159-961A-32DAC943E693}"/>
              </a:ext>
            </a:extLst>
          </p:cNvPr>
          <p:cNvPicPr>
            <a:picLocks noChangeAspect="1"/>
          </p:cNvPicPr>
          <p:nvPr/>
        </p:nvPicPr>
        <p:blipFill>
          <a:blip r:embed="rId2"/>
          <a:stretch>
            <a:fillRect/>
          </a:stretch>
        </p:blipFill>
        <p:spPr>
          <a:xfrm>
            <a:off x="1534160" y="1448991"/>
            <a:ext cx="10485120" cy="2736929"/>
          </a:xfrm>
          <a:prstGeom prst="rect">
            <a:avLst/>
          </a:prstGeom>
        </p:spPr>
      </p:pic>
    </p:spTree>
    <p:extLst>
      <p:ext uri="{BB962C8B-B14F-4D97-AF65-F5344CB8AC3E}">
        <p14:creationId xmlns:p14="http://schemas.microsoft.com/office/powerpoint/2010/main" val="27177415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68910" y="4755361"/>
            <a:ext cx="9197788" cy="1873624"/>
          </a:xfrm>
        </p:spPr>
        <p:txBody>
          <a:bodyPr>
            <a:normAutofit fontScale="85000" lnSpcReduction="10000"/>
          </a:bodyPr>
          <a:lstStyle/>
          <a:p>
            <a:pPr algn="just"/>
            <a:r>
              <a:rPr lang="en-US" sz="2400" dirty="0"/>
              <a:t>Most adenomas were assigned to the </a:t>
            </a:r>
            <a:r>
              <a:rPr lang="en-US" sz="2400" dirty="0">
                <a:solidFill>
                  <a:schemeClr val="accent1"/>
                </a:solidFill>
              </a:rPr>
              <a:t>same signal </a:t>
            </a:r>
            <a:r>
              <a:rPr lang="en-US" sz="2400" dirty="0"/>
              <a:t>intensity category </a:t>
            </a:r>
            <a:r>
              <a:rPr lang="en-US" sz="2400" dirty="0">
                <a:solidFill>
                  <a:schemeClr val="accent1"/>
                </a:solidFill>
              </a:rPr>
              <a:t>at baseline, week 24 and week 48</a:t>
            </a:r>
            <a:r>
              <a:rPr lang="en-US" sz="2400" dirty="0"/>
              <a:t>.</a:t>
            </a:r>
          </a:p>
          <a:p>
            <a:pPr marL="0" indent="0" algn="just">
              <a:buNone/>
            </a:pPr>
            <a:endParaRPr lang="en-US" sz="2400" dirty="0"/>
          </a:p>
          <a:p>
            <a:pPr algn="just"/>
            <a:r>
              <a:rPr lang="en-US" sz="2400" dirty="0"/>
              <a:t>Comparisons between baseline and week 48 or LVA in signal intensity category did </a:t>
            </a:r>
            <a:r>
              <a:rPr lang="en-US" sz="2400" dirty="0">
                <a:solidFill>
                  <a:schemeClr val="accent1"/>
                </a:solidFill>
              </a:rPr>
              <a:t>not </a:t>
            </a:r>
            <a:r>
              <a:rPr lang="en-US" sz="2400" dirty="0"/>
              <a:t>reach statistical </a:t>
            </a:r>
            <a:r>
              <a:rPr lang="en-US" sz="2400" dirty="0">
                <a:solidFill>
                  <a:schemeClr val="accent1"/>
                </a:solidFill>
              </a:rPr>
              <a:t>significance</a:t>
            </a:r>
            <a:r>
              <a:rPr lang="en-US" sz="2400" dirty="0"/>
              <a:t> (for either method).</a:t>
            </a:r>
          </a:p>
        </p:txBody>
      </p:sp>
      <p:pic>
        <p:nvPicPr>
          <p:cNvPr id="7" name="Picture 6">
            <a:extLst>
              <a:ext uri="{FF2B5EF4-FFF2-40B4-BE49-F238E27FC236}">
                <a16:creationId xmlns:a16="http://schemas.microsoft.com/office/drawing/2014/main" xmlns="" id="{02D5641E-C227-4785-AAA0-F2EBEBC38B78}"/>
              </a:ext>
            </a:extLst>
          </p:cNvPr>
          <p:cNvPicPr>
            <a:picLocks noChangeAspect="1"/>
          </p:cNvPicPr>
          <p:nvPr/>
        </p:nvPicPr>
        <p:blipFill>
          <a:blip r:embed="rId2"/>
          <a:stretch>
            <a:fillRect/>
          </a:stretch>
        </p:blipFill>
        <p:spPr>
          <a:xfrm>
            <a:off x="6748096" y="2285999"/>
            <a:ext cx="1044559" cy="304800"/>
          </a:xfrm>
          <a:prstGeom prst="rect">
            <a:avLst/>
          </a:prstGeom>
        </p:spPr>
      </p:pic>
      <p:pic>
        <p:nvPicPr>
          <p:cNvPr id="11" name="Picture 10">
            <a:extLst>
              <a:ext uri="{FF2B5EF4-FFF2-40B4-BE49-F238E27FC236}">
                <a16:creationId xmlns:a16="http://schemas.microsoft.com/office/drawing/2014/main" xmlns="" id="{A428CB91-8F60-49B3-87D7-65BAA29A0934}"/>
              </a:ext>
            </a:extLst>
          </p:cNvPr>
          <p:cNvPicPr>
            <a:picLocks noChangeAspect="1"/>
          </p:cNvPicPr>
          <p:nvPr/>
        </p:nvPicPr>
        <p:blipFill>
          <a:blip r:embed="rId3"/>
          <a:stretch>
            <a:fillRect/>
          </a:stretch>
        </p:blipFill>
        <p:spPr>
          <a:xfrm>
            <a:off x="1830479" y="105542"/>
            <a:ext cx="10074650" cy="4520246"/>
          </a:xfrm>
          <a:prstGeom prst="rect">
            <a:avLst/>
          </a:prstGeom>
        </p:spPr>
      </p:pic>
      <p:sp>
        <p:nvSpPr>
          <p:cNvPr id="6" name="TextBox 5">
            <a:extLst>
              <a:ext uri="{FF2B5EF4-FFF2-40B4-BE49-F238E27FC236}">
                <a16:creationId xmlns:a16="http://schemas.microsoft.com/office/drawing/2014/main" xmlns="" id="{73D9CCDF-62EA-41D0-BEA0-3D625BEF2F3D}"/>
              </a:ext>
            </a:extLst>
          </p:cNvPr>
          <p:cNvSpPr txBox="1"/>
          <p:nvPr/>
        </p:nvSpPr>
        <p:spPr>
          <a:xfrm>
            <a:off x="164239" y="105542"/>
            <a:ext cx="1666240" cy="58477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a:spAutoFit/>
          </a:bodyPr>
          <a:lstStyle/>
          <a:p>
            <a:pPr marR="0" lvl="0" algn="just" defTabSz="457200" rtl="0" eaLnBrk="1" fontAlgn="auto" latinLnBrk="0" hangingPunct="1">
              <a:lnSpc>
                <a:spcPct val="100000"/>
              </a:lnSpc>
              <a:spcBef>
                <a:spcPts val="1000"/>
              </a:spcBef>
              <a:spcAft>
                <a:spcPts val="0"/>
              </a:spcAft>
              <a:buClr>
                <a:srgbClr val="A53010"/>
              </a:buClr>
              <a:buSzTx/>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Change in T2 signal intensity</a:t>
            </a:r>
          </a:p>
        </p:txBody>
      </p:sp>
      <p:sp>
        <p:nvSpPr>
          <p:cNvPr id="4" name="Rectangle 3">
            <a:extLst>
              <a:ext uri="{FF2B5EF4-FFF2-40B4-BE49-F238E27FC236}">
                <a16:creationId xmlns:a16="http://schemas.microsoft.com/office/drawing/2014/main" xmlns="" id="{243BA0A2-9AA9-4FC0-9C6D-5760B8125AE5}"/>
              </a:ext>
            </a:extLst>
          </p:cNvPr>
          <p:cNvSpPr/>
          <p:nvPr/>
        </p:nvSpPr>
        <p:spPr>
          <a:xfrm>
            <a:off x="5994400" y="105542"/>
            <a:ext cx="1798255" cy="22973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18D65E7-4C98-4987-8A4F-061EE4CCAE6D}"/>
              </a:ext>
            </a:extLst>
          </p:cNvPr>
          <p:cNvSpPr/>
          <p:nvPr/>
        </p:nvSpPr>
        <p:spPr>
          <a:xfrm>
            <a:off x="5994400" y="2361061"/>
            <a:ext cx="1798255" cy="22973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0A467B54-94D4-4EC1-9CA1-229F3AE83319}"/>
              </a:ext>
            </a:extLst>
          </p:cNvPr>
          <p:cNvSpPr/>
          <p:nvPr/>
        </p:nvSpPr>
        <p:spPr>
          <a:xfrm>
            <a:off x="8757920" y="1097280"/>
            <a:ext cx="2153920" cy="325120"/>
          </a:xfrm>
          <a:prstGeom prst="rect">
            <a:avLst/>
          </a:prstGeom>
          <a:solidFill>
            <a:srgbClr val="FFFF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DAE362C-3D9E-467B-AC48-AF556ED8F58F}"/>
              </a:ext>
            </a:extLst>
          </p:cNvPr>
          <p:cNvSpPr/>
          <p:nvPr/>
        </p:nvSpPr>
        <p:spPr>
          <a:xfrm>
            <a:off x="8757920" y="3378200"/>
            <a:ext cx="2153920" cy="325120"/>
          </a:xfrm>
          <a:prstGeom prst="rect">
            <a:avLst/>
          </a:prstGeom>
          <a:solidFill>
            <a:srgbClr val="FFFF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7D7A80F-B844-4A69-BEFA-C63A2AB421C6}"/>
              </a:ext>
            </a:extLst>
          </p:cNvPr>
          <p:cNvSpPr/>
          <p:nvPr/>
        </p:nvSpPr>
        <p:spPr>
          <a:xfrm>
            <a:off x="9987280" y="1422400"/>
            <a:ext cx="924560" cy="32512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B22417D-63E0-4685-BA06-CFC36EC43661}"/>
              </a:ext>
            </a:extLst>
          </p:cNvPr>
          <p:cNvSpPr/>
          <p:nvPr/>
        </p:nvSpPr>
        <p:spPr>
          <a:xfrm>
            <a:off x="9987280" y="3676874"/>
            <a:ext cx="924560" cy="32512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8419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090670" y="61310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090670" y="1990165"/>
            <a:ext cx="9404978" cy="4338917"/>
          </a:xfrm>
        </p:spPr>
        <p:txBody>
          <a:bodyPr>
            <a:normAutofit/>
          </a:bodyPr>
          <a:lstStyle/>
          <a:p>
            <a:pPr algn="just"/>
            <a:r>
              <a:rPr lang="en-US" sz="2400" dirty="0"/>
              <a:t>Patients with </a:t>
            </a:r>
            <a:r>
              <a:rPr lang="en-US" sz="2400" dirty="0">
                <a:solidFill>
                  <a:schemeClr val="accent1"/>
                </a:solidFill>
              </a:rPr>
              <a:t>hypointense</a:t>
            </a:r>
            <a:r>
              <a:rPr lang="en-US" sz="2400" dirty="0"/>
              <a:t> vs isointense GH-secreting macroadenomas had </a:t>
            </a:r>
            <a:r>
              <a:rPr lang="en-US" sz="2400" dirty="0">
                <a:solidFill>
                  <a:schemeClr val="accent1"/>
                </a:solidFill>
              </a:rPr>
              <a:t>greater reductions in IGF-1 </a:t>
            </a:r>
            <a:r>
              <a:rPr lang="en-US" sz="2400" dirty="0"/>
              <a:t>following primary treatment with Lanreotide autogel and were more likely to achieve tumor shrinkage. </a:t>
            </a:r>
          </a:p>
          <a:p>
            <a:pPr algn="just"/>
            <a:endParaRPr lang="en-US" sz="2400" dirty="0"/>
          </a:p>
          <a:p>
            <a:pPr algn="just"/>
            <a:r>
              <a:rPr lang="en-US" sz="2400" dirty="0"/>
              <a:t>Assessment of T2 signal intensity at baseline may help to predict long-term responses to primary treatment with SSAs.</a:t>
            </a:r>
          </a:p>
        </p:txBody>
      </p:sp>
    </p:spTree>
    <p:extLst>
      <p:ext uri="{BB962C8B-B14F-4D97-AF65-F5344CB8AC3E}">
        <p14:creationId xmlns:p14="http://schemas.microsoft.com/office/powerpoint/2010/main" val="72645224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Injectable SRL</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6"/>
            <a:ext cx="8915400" cy="3178233"/>
          </a:xfrm>
        </p:spPr>
        <p:txBody>
          <a:bodyPr>
            <a:normAutofit/>
          </a:bodyPr>
          <a:lstStyle/>
          <a:p>
            <a:pPr algn="just"/>
            <a:r>
              <a:rPr lang="en-US" sz="2400" dirty="0"/>
              <a:t>Recent studies confirm that extended-dosing intervals  (&gt; 4 weeks) for 120 mg Lanreotide may be effective among selected patients previously controlled with long-acting SRLs. (</a:t>
            </a:r>
            <a:r>
              <a:rPr lang="en-US" sz="2400" b="1" dirty="0">
                <a:effectLst>
                  <a:outerShdw blurRad="38100" dist="38100" dir="2700000" algn="tl">
                    <a:srgbClr val="000000">
                      <a:alpha val="43137"/>
                    </a:srgbClr>
                  </a:outerShdw>
                </a:effectLst>
              </a:rPr>
              <a:t>LQ, DR</a:t>
            </a:r>
            <a:r>
              <a:rPr lang="en-US" sz="2400" dirty="0"/>
              <a:t>)</a:t>
            </a:r>
          </a:p>
        </p:txBody>
      </p:sp>
    </p:spTree>
    <p:extLst>
      <p:ext uri="{BB962C8B-B14F-4D97-AF65-F5344CB8AC3E}">
        <p14:creationId xmlns:p14="http://schemas.microsoft.com/office/powerpoint/2010/main" val="23746686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82456" y="1622612"/>
            <a:ext cx="9404978" cy="4338917"/>
          </a:xfrm>
        </p:spPr>
        <p:txBody>
          <a:bodyPr>
            <a:normAutofit/>
          </a:bodyPr>
          <a:lstStyle/>
          <a:p>
            <a:pPr algn="just"/>
            <a:r>
              <a:rPr lang="en-US" sz="2400" dirty="0"/>
              <a:t>In a prospective international study, 88.7% of patients well controlled on octreotide LAR 10 and 20 mg every 4 weeks who switched to Lanreotide 120 mg every 6 weeks achieved normal IGF-I levels after 24 weeks. Such extended-dosing intervals may be effective in patients who have achieved good biochemical control with long-acting SRLs.</a:t>
            </a:r>
          </a:p>
          <a:p>
            <a:pPr algn="just"/>
            <a:endParaRPr lang="en-US" sz="2400" dirty="0"/>
          </a:p>
          <a:p>
            <a:pPr algn="just"/>
            <a:endParaRPr lang="en-US" sz="2400" dirty="0"/>
          </a:p>
          <a:p>
            <a:pPr algn="just"/>
            <a:endParaRPr lang="en-US" sz="2400" dirty="0"/>
          </a:p>
          <a:p>
            <a:pPr algn="just"/>
            <a:endParaRPr lang="en-US" sz="2400" dirty="0"/>
          </a:p>
          <a:p>
            <a:pPr algn="just"/>
            <a:endParaRPr lang="en-US" sz="2400" dirty="0"/>
          </a:p>
          <a:p>
            <a:pPr algn="just"/>
            <a:endParaRPr lang="en-US" sz="2400" dirty="0"/>
          </a:p>
        </p:txBody>
      </p:sp>
      <p:sp>
        <p:nvSpPr>
          <p:cNvPr id="7" name="TextBox 6">
            <a:extLst>
              <a:ext uri="{FF2B5EF4-FFF2-40B4-BE49-F238E27FC236}">
                <a16:creationId xmlns:a16="http://schemas.microsoft.com/office/drawing/2014/main" xmlns="" id="{E7B135C2-5E62-498E-9FBD-F31C811DE80B}"/>
              </a:ext>
            </a:extLst>
          </p:cNvPr>
          <p:cNvSpPr txBox="1"/>
          <p:nvPr/>
        </p:nvSpPr>
        <p:spPr>
          <a:xfrm>
            <a:off x="2357719" y="6157879"/>
            <a:ext cx="924171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b="0" i="0" dirty="0">
                <a:solidFill>
                  <a:srgbClr val="000000"/>
                </a:solidFill>
                <a:effectLst/>
                <a:latin typeface="STIX-Regular"/>
              </a:rPr>
              <a:t>A Consensus Statement on acromegaly therapeutic outcomes</a:t>
            </a:r>
          </a:p>
          <a:p>
            <a:r>
              <a:rPr lang="en-US" sz="1200" b="0" i="0" dirty="0" err="1">
                <a:solidFill>
                  <a:srgbClr val="000000"/>
                </a:solidFill>
                <a:effectLst/>
                <a:latin typeface="STIX-Regular"/>
              </a:rPr>
              <a:t>Melmed</a:t>
            </a:r>
            <a:r>
              <a:rPr lang="en-US" sz="1200" b="0" i="0" dirty="0">
                <a:solidFill>
                  <a:srgbClr val="000000"/>
                </a:solidFill>
                <a:effectLst/>
                <a:latin typeface="STIX-Regular"/>
              </a:rPr>
              <a:t> S, Bronstein MD, Chanson P, </a:t>
            </a:r>
            <a:r>
              <a:rPr lang="en-US" sz="1200" b="0" i="0" dirty="0" err="1">
                <a:solidFill>
                  <a:srgbClr val="000000"/>
                </a:solidFill>
                <a:effectLst/>
                <a:latin typeface="STIX-Regular"/>
              </a:rPr>
              <a:t>Klibanski</a:t>
            </a:r>
            <a:r>
              <a:rPr lang="en-US" sz="1200" b="0" i="0" dirty="0">
                <a:solidFill>
                  <a:srgbClr val="000000"/>
                </a:solidFill>
                <a:effectLst/>
                <a:latin typeface="STIX-Regular"/>
              </a:rPr>
              <a:t> A, </a:t>
            </a:r>
            <a:r>
              <a:rPr lang="en-US" sz="1200" b="0" i="0" dirty="0" err="1">
                <a:solidFill>
                  <a:srgbClr val="000000"/>
                </a:solidFill>
                <a:effectLst/>
                <a:latin typeface="STIX-Regular"/>
              </a:rPr>
              <a:t>Casanueva</a:t>
            </a:r>
            <a:r>
              <a:rPr lang="en-US" sz="1200" dirty="0">
                <a:solidFill>
                  <a:srgbClr val="000000"/>
                </a:solidFill>
                <a:latin typeface="STIX-Regular"/>
              </a:rPr>
              <a:t> </a:t>
            </a:r>
            <a:r>
              <a:rPr lang="en-US" sz="1200" b="0" i="0" dirty="0">
                <a:solidFill>
                  <a:srgbClr val="000000"/>
                </a:solidFill>
                <a:effectLst/>
                <a:latin typeface="STIX-Regular"/>
              </a:rPr>
              <a:t>FF, Wass JAH et al (2018). </a:t>
            </a:r>
          </a:p>
          <a:p>
            <a:r>
              <a:rPr lang="en-US" sz="1200" b="0" i="0" dirty="0">
                <a:solidFill>
                  <a:srgbClr val="000000"/>
                </a:solidFill>
                <a:effectLst/>
                <a:latin typeface="STIX-Regular"/>
              </a:rPr>
              <a:t>Nat Rev Endocrinol 14(9):552–561</a:t>
            </a:r>
            <a:r>
              <a:rPr lang="en-US" sz="1200" dirty="0"/>
              <a:t> </a:t>
            </a:r>
            <a:endParaRPr lang="en-US" sz="1600" dirty="0"/>
          </a:p>
        </p:txBody>
      </p:sp>
      <p:sp>
        <p:nvSpPr>
          <p:cNvPr id="9" name="TextBox 8">
            <a:extLst>
              <a:ext uri="{FF2B5EF4-FFF2-40B4-BE49-F238E27FC236}">
                <a16:creationId xmlns:a16="http://schemas.microsoft.com/office/drawing/2014/main" xmlns="" id="{9057B279-3F44-4D74-9AB0-5D7E0468AAFF}"/>
              </a:ext>
            </a:extLst>
          </p:cNvPr>
          <p:cNvSpPr txBox="1"/>
          <p:nvPr/>
        </p:nvSpPr>
        <p:spPr>
          <a:xfrm>
            <a:off x="2357719" y="5460062"/>
            <a:ext cx="924171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b="0" i="0" dirty="0">
                <a:solidFill>
                  <a:srgbClr val="000000"/>
                </a:solidFill>
                <a:effectLst/>
                <a:latin typeface="STIX-Regular"/>
              </a:rPr>
              <a:t>Lanreotide Autogel 120 mg at </a:t>
            </a:r>
            <a:r>
              <a:rPr lang="en-US" sz="1200" b="0" i="0" dirty="0" err="1">
                <a:solidFill>
                  <a:srgbClr val="000000"/>
                </a:solidFill>
                <a:effectLst/>
                <a:latin typeface="STIX-Regular"/>
              </a:rPr>
              <a:t>extendedosing</a:t>
            </a:r>
            <a:r>
              <a:rPr lang="en-US" sz="1200" b="0" i="0" dirty="0">
                <a:solidFill>
                  <a:srgbClr val="000000"/>
                </a:solidFill>
                <a:effectLst/>
                <a:latin typeface="STIX-Regular"/>
              </a:rPr>
              <a:t> intervals in patients with acromegaly biochemically controlled with octreotide LAR: the LEAD study</a:t>
            </a:r>
          </a:p>
          <a:p>
            <a:r>
              <a:rPr lang="en-US" sz="1200" b="0" i="0" dirty="0" err="1">
                <a:solidFill>
                  <a:srgbClr val="000000"/>
                </a:solidFill>
                <a:effectLst/>
                <a:latin typeface="STIX-Regular"/>
              </a:rPr>
              <a:t>Neggers</a:t>
            </a:r>
            <a:r>
              <a:rPr lang="en-US" sz="1200" b="0" i="0" dirty="0">
                <a:solidFill>
                  <a:srgbClr val="000000"/>
                </a:solidFill>
                <a:effectLst/>
                <a:latin typeface="STIX-Regular"/>
              </a:rPr>
              <a:t> SJ, </a:t>
            </a:r>
            <a:r>
              <a:rPr lang="en-US" sz="1200" b="0" i="0" dirty="0" err="1">
                <a:solidFill>
                  <a:srgbClr val="000000"/>
                </a:solidFill>
                <a:effectLst/>
                <a:latin typeface="STIX-Regular"/>
              </a:rPr>
              <a:t>Pronin</a:t>
            </a:r>
            <a:r>
              <a:rPr lang="en-US" sz="1200" b="0" i="0" dirty="0">
                <a:solidFill>
                  <a:srgbClr val="000000"/>
                </a:solidFill>
                <a:effectLst/>
                <a:latin typeface="STIX-Regular"/>
              </a:rPr>
              <a:t> V, </a:t>
            </a:r>
            <a:r>
              <a:rPr lang="en-US" sz="1200" b="0" i="0" dirty="0" err="1">
                <a:solidFill>
                  <a:srgbClr val="000000"/>
                </a:solidFill>
                <a:effectLst/>
                <a:latin typeface="STIX-Regular"/>
              </a:rPr>
              <a:t>Balcere</a:t>
            </a:r>
            <a:r>
              <a:rPr lang="en-US" sz="1200" b="0" i="0" dirty="0">
                <a:solidFill>
                  <a:srgbClr val="000000"/>
                </a:solidFill>
                <a:effectLst/>
                <a:latin typeface="STIX-Regular"/>
              </a:rPr>
              <a:t> I, Lee MK, </a:t>
            </a:r>
            <a:r>
              <a:rPr lang="en-US" sz="1200" b="0" i="0" dirty="0" err="1">
                <a:solidFill>
                  <a:srgbClr val="000000"/>
                </a:solidFill>
                <a:effectLst/>
                <a:latin typeface="STIX-Regular"/>
              </a:rPr>
              <a:t>Rozhinskaya</a:t>
            </a:r>
            <a:r>
              <a:rPr lang="en-US" sz="1200" b="0" i="0" dirty="0">
                <a:solidFill>
                  <a:srgbClr val="000000"/>
                </a:solidFill>
                <a:effectLst/>
                <a:latin typeface="STIX-Regular"/>
              </a:rPr>
              <a:t> L</a:t>
            </a:r>
            <a:r>
              <a:rPr lang="en-US" sz="1200" dirty="0">
                <a:solidFill>
                  <a:srgbClr val="000000"/>
                </a:solidFill>
                <a:latin typeface="STIX-Regular"/>
              </a:rPr>
              <a:t> </a:t>
            </a:r>
            <a:r>
              <a:rPr lang="en-US" sz="1200" b="0" i="0" dirty="0">
                <a:solidFill>
                  <a:srgbClr val="000000"/>
                </a:solidFill>
                <a:effectLst/>
                <a:latin typeface="STIX-Regular"/>
              </a:rPr>
              <a:t>Bronstein MD et al (2015). </a:t>
            </a:r>
          </a:p>
          <a:p>
            <a:r>
              <a:rPr lang="en-US" sz="1200" b="0" i="0" dirty="0">
                <a:solidFill>
                  <a:srgbClr val="000000"/>
                </a:solidFill>
                <a:effectLst/>
                <a:latin typeface="STIX-Regular"/>
              </a:rPr>
              <a:t>Eur J </a:t>
            </a:r>
            <a:r>
              <a:rPr lang="en-US" sz="1200" b="0" i="0" dirty="0" err="1">
                <a:solidFill>
                  <a:srgbClr val="000000"/>
                </a:solidFill>
                <a:effectLst/>
                <a:latin typeface="STIX-Regular"/>
              </a:rPr>
              <a:t>Endocrino</a:t>
            </a:r>
            <a:r>
              <a:rPr lang="en-US" sz="1200" b="0" i="0" dirty="0">
                <a:solidFill>
                  <a:srgbClr val="000000"/>
                </a:solidFill>
                <a:effectLst/>
                <a:latin typeface="STIX-Regular"/>
              </a:rPr>
              <a:t> 173(3):313–323</a:t>
            </a:r>
            <a:r>
              <a:rPr lang="en-US" sz="1200" dirty="0"/>
              <a:t> </a:t>
            </a:r>
            <a:endParaRPr lang="en-US" sz="1600" dirty="0"/>
          </a:p>
        </p:txBody>
      </p:sp>
    </p:spTree>
    <p:extLst>
      <p:ext uri="{BB962C8B-B14F-4D97-AF65-F5344CB8AC3E}">
        <p14:creationId xmlns:p14="http://schemas.microsoft.com/office/powerpoint/2010/main" val="994467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flipH="1">
            <a:off x="0" y="3774686"/>
            <a:ext cx="1731523" cy="1361518"/>
          </a:xfrm>
        </p:spPr>
        <p:txBody>
          <a:bodyPr>
            <a:normAutofit/>
          </a:bodyPr>
          <a:lstStyle/>
          <a:p>
            <a:pPr algn="ctr"/>
            <a:r>
              <a:rPr lang="en-US" sz="4800" dirty="0">
                <a:latin typeface="Pangolin" panose="00000500000000000000" pitchFamily="2" charset="0"/>
              </a:rPr>
              <a:t>2018</a:t>
            </a:r>
          </a:p>
        </p:txBody>
      </p:sp>
      <p:pic>
        <p:nvPicPr>
          <p:cNvPr id="3" name="Picture 2">
            <a:extLst>
              <a:ext uri="{FF2B5EF4-FFF2-40B4-BE49-F238E27FC236}">
                <a16:creationId xmlns:a16="http://schemas.microsoft.com/office/drawing/2014/main" xmlns="" id="{78CE57A4-EA6F-4E8B-AB19-2652DA902C70}"/>
              </a:ext>
            </a:extLst>
          </p:cNvPr>
          <p:cNvPicPr>
            <a:picLocks noChangeAspect="1"/>
          </p:cNvPicPr>
          <p:nvPr/>
        </p:nvPicPr>
        <p:blipFill>
          <a:blip r:embed="rId2"/>
          <a:stretch>
            <a:fillRect/>
          </a:stretch>
        </p:blipFill>
        <p:spPr>
          <a:xfrm>
            <a:off x="2164888" y="0"/>
            <a:ext cx="2162308" cy="6858000"/>
          </a:xfrm>
          <a:prstGeom prst="rect">
            <a:avLst/>
          </a:prstGeom>
        </p:spPr>
      </p:pic>
      <p:pic>
        <p:nvPicPr>
          <p:cNvPr id="4" name="Picture 3">
            <a:extLst>
              <a:ext uri="{FF2B5EF4-FFF2-40B4-BE49-F238E27FC236}">
                <a16:creationId xmlns:a16="http://schemas.microsoft.com/office/drawing/2014/main" xmlns="" id="{E4736C58-A641-4710-8172-7FA60179DA1B}"/>
              </a:ext>
            </a:extLst>
          </p:cNvPr>
          <p:cNvPicPr>
            <a:picLocks noChangeAspect="1"/>
          </p:cNvPicPr>
          <p:nvPr/>
        </p:nvPicPr>
        <p:blipFill>
          <a:blip r:embed="rId3"/>
          <a:stretch>
            <a:fillRect/>
          </a:stretch>
        </p:blipFill>
        <p:spPr>
          <a:xfrm>
            <a:off x="5339296" y="0"/>
            <a:ext cx="5482665" cy="6858000"/>
          </a:xfrm>
          <a:prstGeom prst="rect">
            <a:avLst/>
          </a:prstGeom>
        </p:spPr>
      </p:pic>
      <p:sp>
        <p:nvSpPr>
          <p:cNvPr id="6" name="TextBox 5">
            <a:extLst>
              <a:ext uri="{FF2B5EF4-FFF2-40B4-BE49-F238E27FC236}">
                <a16:creationId xmlns:a16="http://schemas.microsoft.com/office/drawing/2014/main" xmlns="" id="{115DF00E-937A-4BEE-8F11-CF6F1F16A9F9}"/>
              </a:ext>
            </a:extLst>
          </p:cNvPr>
          <p:cNvSpPr txBox="1"/>
          <p:nvPr/>
        </p:nvSpPr>
        <p:spPr>
          <a:xfrm>
            <a:off x="249443" y="349187"/>
            <a:ext cx="1731522"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400" dirty="0"/>
              <a:t>Nature Reviews Endocrinology volume 14, pages552–561 (2018)</a:t>
            </a:r>
          </a:p>
        </p:txBody>
      </p:sp>
      <p:sp>
        <p:nvSpPr>
          <p:cNvPr id="7" name="Rectangle: Diagonal Corners Rounded 6">
            <a:extLst>
              <a:ext uri="{FF2B5EF4-FFF2-40B4-BE49-F238E27FC236}">
                <a16:creationId xmlns:a16="http://schemas.microsoft.com/office/drawing/2014/main" xmlns="" id="{C5D1AB38-8383-4086-860C-EB9397861453}"/>
              </a:ext>
            </a:extLst>
          </p:cNvPr>
          <p:cNvSpPr/>
          <p:nvPr/>
        </p:nvSpPr>
        <p:spPr>
          <a:xfrm>
            <a:off x="5339296" y="753035"/>
            <a:ext cx="5482665" cy="765703"/>
          </a:xfrm>
          <a:prstGeom prst="round2Diag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Flowchart: Alternate Process 7">
            <a:extLst>
              <a:ext uri="{FF2B5EF4-FFF2-40B4-BE49-F238E27FC236}">
                <a16:creationId xmlns:a16="http://schemas.microsoft.com/office/drawing/2014/main" xmlns="" id="{55CC2716-5C79-489C-A32C-BCC9E4AB3C13}"/>
              </a:ext>
            </a:extLst>
          </p:cNvPr>
          <p:cNvSpPr/>
          <p:nvPr/>
        </p:nvSpPr>
        <p:spPr>
          <a:xfrm>
            <a:off x="5540188" y="2271773"/>
            <a:ext cx="1272988" cy="220415"/>
          </a:xfrm>
          <a:prstGeom prst="flowChartAlternateProcess">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Flowchart: Alternate Process 8">
            <a:extLst>
              <a:ext uri="{FF2B5EF4-FFF2-40B4-BE49-F238E27FC236}">
                <a16:creationId xmlns:a16="http://schemas.microsoft.com/office/drawing/2014/main" xmlns="" id="{DA358568-284D-40C8-8DC5-AEAAFE71C1F2}"/>
              </a:ext>
            </a:extLst>
          </p:cNvPr>
          <p:cNvSpPr/>
          <p:nvPr/>
        </p:nvSpPr>
        <p:spPr>
          <a:xfrm>
            <a:off x="5540188" y="5472173"/>
            <a:ext cx="1461246" cy="220415"/>
          </a:xfrm>
          <a:prstGeom prst="flowChartAlternateProcess">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543164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Tumour size</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dirty="0"/>
              <a:t>Several studies have found that </a:t>
            </a:r>
            <a:r>
              <a:rPr lang="en-US" sz="2400" dirty="0">
                <a:solidFill>
                  <a:schemeClr val="accent1"/>
                </a:solidFill>
              </a:rPr>
              <a:t>women</a:t>
            </a:r>
            <a:r>
              <a:rPr lang="en-US" sz="2400" dirty="0"/>
              <a:t> presented with </a:t>
            </a:r>
            <a:r>
              <a:rPr lang="en-US" sz="2400" dirty="0">
                <a:solidFill>
                  <a:schemeClr val="accent1"/>
                </a:solidFill>
              </a:rPr>
              <a:t>significantly larger </a:t>
            </a:r>
            <a:r>
              <a:rPr lang="en-US" sz="2400" dirty="0"/>
              <a:t>&amp; </a:t>
            </a:r>
            <a:r>
              <a:rPr lang="en-US" sz="2400" dirty="0">
                <a:solidFill>
                  <a:schemeClr val="accent1"/>
                </a:solidFill>
              </a:rPr>
              <a:t>more invasive tumours </a:t>
            </a:r>
            <a:r>
              <a:rPr lang="en-US" sz="2400" dirty="0"/>
              <a:t>than men. Similarly, reported significantly larger tumours in women than in men within the </a:t>
            </a:r>
            <a:r>
              <a:rPr lang="en-US" sz="2400" dirty="0">
                <a:solidFill>
                  <a:schemeClr val="accent1"/>
                </a:solidFill>
              </a:rPr>
              <a:t>younger age </a:t>
            </a:r>
            <a:r>
              <a:rPr lang="en-US" sz="2400" dirty="0"/>
              <a:t>group (age&lt; 40 years)</a:t>
            </a:r>
          </a:p>
          <a:p>
            <a:pPr algn="just"/>
            <a:endParaRPr lang="en-US" sz="2400" dirty="0"/>
          </a:p>
          <a:p>
            <a:pPr algn="just"/>
            <a:r>
              <a:rPr lang="en-US" sz="2400" dirty="0"/>
              <a:t>In a large multicenter registry study, observed that men had significantly larger tumours than women at diagnosis. In this study, </a:t>
            </a:r>
            <a:r>
              <a:rPr lang="en-US" sz="2400" dirty="0">
                <a:solidFill>
                  <a:schemeClr val="accent1"/>
                </a:solidFill>
              </a:rPr>
              <a:t>tumour size was inversely proportional to age </a:t>
            </a:r>
            <a:r>
              <a:rPr lang="en-US" sz="2400" dirty="0"/>
              <a:t>and larger tumours were not observed in patients older than 30 years.</a:t>
            </a:r>
          </a:p>
        </p:txBody>
      </p:sp>
    </p:spTree>
    <p:extLst>
      <p:ext uri="{BB962C8B-B14F-4D97-AF65-F5344CB8AC3E}">
        <p14:creationId xmlns:p14="http://schemas.microsoft.com/office/powerpoint/2010/main" val="41844393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Injectable SRL</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7"/>
            <a:ext cx="8915400" cy="2560320"/>
          </a:xfrm>
        </p:spPr>
        <p:txBody>
          <a:bodyPr>
            <a:normAutofit/>
          </a:bodyPr>
          <a:lstStyle/>
          <a:p>
            <a:pPr algn="just"/>
            <a:r>
              <a:rPr lang="en-US" sz="2400" dirty="0"/>
              <a:t>Several studies confirm efficacy of Pasireotide LAR for some patients uncontrolled on Lanreotide or octreotide LAR. However, rates of treatment induced hyperglycemia and DM are high, requiring careful monitoring for glycemic side effects. (</a:t>
            </a:r>
            <a:r>
              <a:rPr lang="en-US" sz="2400" b="1" dirty="0">
                <a:effectLst>
                  <a:outerShdw blurRad="38100" dist="38100" dir="2700000" algn="tl">
                    <a:srgbClr val="000000">
                      <a:alpha val="43137"/>
                    </a:srgbClr>
                  </a:outerShdw>
                </a:effectLst>
              </a:rPr>
              <a:t>HQ, SR</a:t>
            </a:r>
            <a:r>
              <a:rPr lang="en-US" sz="2400" dirty="0"/>
              <a:t>)</a:t>
            </a:r>
          </a:p>
        </p:txBody>
      </p:sp>
    </p:spTree>
    <p:extLst>
      <p:ext uri="{BB962C8B-B14F-4D97-AF65-F5344CB8AC3E}">
        <p14:creationId xmlns:p14="http://schemas.microsoft.com/office/powerpoint/2010/main" val="118363175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94458" y="735106"/>
            <a:ext cx="9764459" cy="5109882"/>
          </a:xfrm>
        </p:spPr>
        <p:txBody>
          <a:bodyPr>
            <a:normAutofit/>
          </a:bodyPr>
          <a:lstStyle/>
          <a:p>
            <a:pPr algn="just"/>
            <a:r>
              <a:rPr lang="en-US" sz="2400" dirty="0"/>
              <a:t>In the Phase III PAOLA study, enrolled patients had uncontrolled acromegaly despite ≥6 months of Octreotide/Lanreotide treatment before study start.</a:t>
            </a:r>
          </a:p>
          <a:p>
            <a:pPr algn="just"/>
            <a:endParaRPr lang="en-US" sz="2400" dirty="0"/>
          </a:p>
          <a:p>
            <a:pPr algn="just"/>
            <a:r>
              <a:rPr lang="en-US" sz="2400" dirty="0"/>
              <a:t>111Patients receiving Pasireotide 40mg &amp; Efficacy and safety are reported to 304 weeks (~5.8 years)      37% achieved control(GH &lt; 1.0 </a:t>
            </a:r>
            <a:r>
              <a:rPr lang="el-GR" sz="2400" dirty="0"/>
              <a:t>μ</a:t>
            </a:r>
            <a:r>
              <a:rPr lang="en-US" sz="2400" dirty="0"/>
              <a:t>g/L and normal IGF-I)(65.5%achieved a first response after at least 6 months)(DM: 32%).</a:t>
            </a:r>
          </a:p>
          <a:p>
            <a:pPr marL="0" indent="0" algn="just">
              <a:buNone/>
            </a:pPr>
            <a:endParaRPr lang="en-US" sz="2400" dirty="0"/>
          </a:p>
          <a:p>
            <a:pPr algn="just"/>
            <a:r>
              <a:rPr lang="en-US" sz="2400" dirty="0"/>
              <a:t>62 Patients receiving Pasireotide 60mg(escalated) &amp;Efficacy and safety are reported to 268 weeks(5.2years)     28% to achieve disease control(DM:40%)</a:t>
            </a:r>
          </a:p>
          <a:p>
            <a:pPr algn="just"/>
            <a:endParaRPr lang="en-US" sz="2400" dirty="0"/>
          </a:p>
          <a:p>
            <a:pPr algn="just"/>
            <a:endParaRPr lang="en-US" sz="2400" dirty="0"/>
          </a:p>
          <a:p>
            <a:pPr algn="just"/>
            <a:endParaRPr lang="en-US" sz="2400" dirty="0"/>
          </a:p>
        </p:txBody>
      </p:sp>
      <p:sp>
        <p:nvSpPr>
          <p:cNvPr id="9" name="TextBox 8">
            <a:extLst>
              <a:ext uri="{FF2B5EF4-FFF2-40B4-BE49-F238E27FC236}">
                <a16:creationId xmlns:a16="http://schemas.microsoft.com/office/drawing/2014/main" xmlns="" id="{9057B279-3F44-4D74-9AB0-5D7E0468AAFF}"/>
              </a:ext>
            </a:extLst>
          </p:cNvPr>
          <p:cNvSpPr txBox="1"/>
          <p:nvPr/>
        </p:nvSpPr>
        <p:spPr>
          <a:xfrm>
            <a:off x="2321859" y="5944155"/>
            <a:ext cx="945687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Pasireotide for acromegaly: long-term outcomes from an extension to the Phase III PAOLA study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Annamaria Colao1, Marcello D Bronstein2, Thierry Brue3, Laura De Marinis4, Maria Fleseriu5, Mirtha Guitelman6, Gerald Raverot7,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Ilan</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Shimon8, Jürgen Fleck9, Pritam Gupta10, Alberto M Pedroncelli9 and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Mônica</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R Gadelha1(2020)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Eur J Endocrinol 182(6):583</a:t>
            </a:r>
          </a:p>
        </p:txBody>
      </p:sp>
      <p:sp>
        <p:nvSpPr>
          <p:cNvPr id="2" name="Arrow: Striped Right 1">
            <a:extLst>
              <a:ext uri="{FF2B5EF4-FFF2-40B4-BE49-F238E27FC236}">
                <a16:creationId xmlns:a16="http://schemas.microsoft.com/office/drawing/2014/main" xmlns="" id="{010C106F-55DE-43E2-AF32-C42F37A95519}"/>
              </a:ext>
            </a:extLst>
          </p:cNvPr>
          <p:cNvSpPr/>
          <p:nvPr/>
        </p:nvSpPr>
        <p:spPr>
          <a:xfrm>
            <a:off x="8973669" y="2940422"/>
            <a:ext cx="502024" cy="2868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Striped Right 4">
            <a:extLst>
              <a:ext uri="{FF2B5EF4-FFF2-40B4-BE49-F238E27FC236}">
                <a16:creationId xmlns:a16="http://schemas.microsoft.com/office/drawing/2014/main" xmlns="" id="{A2EBA32E-C992-43BC-8CD2-B96701691D0E}"/>
              </a:ext>
            </a:extLst>
          </p:cNvPr>
          <p:cNvSpPr/>
          <p:nvPr/>
        </p:nvSpPr>
        <p:spPr>
          <a:xfrm>
            <a:off x="10167871" y="5044073"/>
            <a:ext cx="502024" cy="2868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82301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881394" y="582270"/>
            <a:ext cx="9764459" cy="5693459"/>
          </a:xfrm>
        </p:spPr>
        <p:txBody>
          <a:bodyPr>
            <a:normAutofit fontScale="92500" lnSpcReduction="20000"/>
          </a:bodyPr>
          <a:lstStyle/>
          <a:p>
            <a:pPr algn="just"/>
            <a:r>
              <a:rPr lang="en-US" sz="2200" dirty="0"/>
              <a:t>An open-label study switched uncontrolled patients from Octreotide/Lanreotide to Pasireotide.</a:t>
            </a:r>
          </a:p>
          <a:p>
            <a:pPr algn="just"/>
            <a:endParaRPr lang="en-US" sz="2200" dirty="0"/>
          </a:p>
          <a:p>
            <a:pPr algn="just"/>
            <a:r>
              <a:rPr lang="en-US" sz="2200" dirty="0"/>
              <a:t>Biochemical control: GH &lt; 1.0 </a:t>
            </a:r>
            <a:r>
              <a:rPr lang="en-US" sz="2200" dirty="0" err="1"/>
              <a:t>μg</a:t>
            </a:r>
            <a:r>
              <a:rPr lang="en-US" sz="2200" dirty="0"/>
              <a:t>/L and normal age-matched IGF-I levels) for 36-week.</a:t>
            </a:r>
          </a:p>
          <a:p>
            <a:pPr algn="just"/>
            <a:endParaRPr lang="en-US" sz="2200" dirty="0"/>
          </a:p>
          <a:p>
            <a:pPr algn="just"/>
            <a:r>
              <a:rPr lang="en-US" sz="2200" dirty="0"/>
              <a:t>123 patients treated with 40mg: 15% achieved normal GH and IGF-I and 31% achieved only normal IGF-I(higher rates among those with GH 1.0–2.5 </a:t>
            </a:r>
            <a:r>
              <a:rPr lang="en-US" sz="2200" dirty="0" err="1"/>
              <a:t>μg</a:t>
            </a:r>
            <a:r>
              <a:rPr lang="en-US" sz="2200" dirty="0"/>
              <a:t>/L at baseline).</a:t>
            </a:r>
          </a:p>
          <a:p>
            <a:pPr algn="just"/>
            <a:endParaRPr lang="en-US" sz="2200" dirty="0"/>
          </a:p>
          <a:p>
            <a:pPr algn="just"/>
            <a:r>
              <a:rPr lang="en-US" sz="2200" dirty="0"/>
              <a:t>At baseline:  42% were diabetic &amp; 49% pre-diabetic.</a:t>
            </a:r>
          </a:p>
          <a:p>
            <a:pPr algn="just"/>
            <a:endParaRPr lang="en-US" sz="2200" dirty="0"/>
          </a:p>
          <a:p>
            <a:pPr algn="just"/>
            <a:r>
              <a:rPr lang="en-US" sz="2200" dirty="0"/>
              <a:t>During the study:42% reported new-onset hyperglycemia &amp; 24% DM.</a:t>
            </a:r>
          </a:p>
          <a:p>
            <a:pPr algn="just"/>
            <a:endParaRPr lang="en-US" sz="2200" dirty="0"/>
          </a:p>
          <a:p>
            <a:pPr algn="just"/>
            <a:r>
              <a:rPr lang="en-US" sz="2200" dirty="0"/>
              <a:t>Generally, the degree of hyperglycemia associated with Pasireotide is largely </a:t>
            </a:r>
            <a:r>
              <a:rPr lang="en-US" sz="2200" dirty="0">
                <a:solidFill>
                  <a:schemeClr val="accent1"/>
                </a:solidFill>
              </a:rPr>
              <a:t>dependent on glycemic control at baseline</a:t>
            </a:r>
            <a:r>
              <a:rPr lang="en-US" sz="2200" dirty="0"/>
              <a:t>.</a:t>
            </a:r>
          </a:p>
          <a:p>
            <a:pPr marL="0" indent="0" algn="just">
              <a:buNone/>
            </a:pPr>
            <a:endParaRPr lang="en-US" sz="2400" dirty="0"/>
          </a:p>
          <a:p>
            <a:pPr algn="just"/>
            <a:endParaRPr lang="en-US" sz="2400" dirty="0"/>
          </a:p>
          <a:p>
            <a:pPr algn="just"/>
            <a:endParaRPr lang="en-US" sz="2400" dirty="0"/>
          </a:p>
          <a:p>
            <a:pPr algn="just"/>
            <a:endParaRPr lang="en-US" sz="2400" dirty="0"/>
          </a:p>
        </p:txBody>
      </p:sp>
      <p:sp>
        <p:nvSpPr>
          <p:cNvPr id="9" name="TextBox 8">
            <a:extLst>
              <a:ext uri="{FF2B5EF4-FFF2-40B4-BE49-F238E27FC236}">
                <a16:creationId xmlns:a16="http://schemas.microsoft.com/office/drawing/2014/main" xmlns="" id="{9057B279-3F44-4D74-9AB0-5D7E0468AAFF}"/>
              </a:ext>
            </a:extLst>
          </p:cNvPr>
          <p:cNvSpPr txBox="1"/>
          <p:nvPr/>
        </p:nvSpPr>
        <p:spPr>
          <a:xfrm>
            <a:off x="1739154" y="6122894"/>
            <a:ext cx="102197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Evaluation of the efficacy and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safet</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of switching to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pasireotide</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in patients with acromegaly inadequately controlled with first-generation somatostatin analogs.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Gadelha M, Bex M,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Colao</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A, Pedroza Garcia EM, Poiana C, Jimenez-Sanchez M et al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Front Endocrinol (Lausanne) 10:931</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424173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82456" y="1765173"/>
            <a:ext cx="9404978" cy="4338917"/>
          </a:xfrm>
        </p:spPr>
        <p:txBody>
          <a:bodyPr>
            <a:normAutofit/>
          </a:bodyPr>
          <a:lstStyle/>
          <a:p>
            <a:pPr algn="just"/>
            <a:r>
              <a:rPr lang="en-US" sz="2400" dirty="0"/>
              <a:t>Results of these studies support current recommendations for Pasireotide use, which note the </a:t>
            </a:r>
            <a:r>
              <a:rPr lang="en-US" sz="2400" dirty="0">
                <a:solidFill>
                  <a:schemeClr val="accent1"/>
                </a:solidFill>
              </a:rPr>
              <a:t>need for careful screening and monitoring of glycemic side effects</a:t>
            </a:r>
            <a:r>
              <a:rPr lang="en-US" sz="2400" dirty="0"/>
              <a:t> and a preference for use in Octreotide/Lanreotide-refractory patients with normal glucose metabolism. </a:t>
            </a:r>
          </a:p>
          <a:p>
            <a:pPr algn="just"/>
            <a:endParaRPr lang="en-US" sz="2400" dirty="0"/>
          </a:p>
          <a:p>
            <a:pPr algn="just"/>
            <a:r>
              <a:rPr lang="en-US" sz="2400" dirty="0"/>
              <a:t>Blood levels of glucose should be monitored </a:t>
            </a:r>
            <a:r>
              <a:rPr lang="en-US" sz="2400" dirty="0">
                <a:solidFill>
                  <a:schemeClr val="accent1"/>
                </a:solidFill>
              </a:rPr>
              <a:t>weekly for the first 3 months </a:t>
            </a:r>
            <a:r>
              <a:rPr lang="en-US" sz="2400" dirty="0"/>
              <a:t>of treatment &amp; in the </a:t>
            </a:r>
            <a:r>
              <a:rPr lang="en-US" sz="2400" dirty="0">
                <a:solidFill>
                  <a:schemeClr val="accent1"/>
                </a:solidFill>
              </a:rPr>
              <a:t>first 4–6 weeks after dose increases. </a:t>
            </a:r>
            <a:endParaRPr lang="en-US" sz="2400" dirty="0"/>
          </a:p>
          <a:p>
            <a:pPr algn="just"/>
            <a:endParaRPr lang="en-US" sz="2400" dirty="0"/>
          </a:p>
          <a:p>
            <a:pPr algn="just"/>
            <a:endParaRPr lang="en-US" sz="2400" dirty="0"/>
          </a:p>
          <a:p>
            <a:pPr algn="just"/>
            <a:endParaRPr lang="en-US" sz="2400" dirty="0"/>
          </a:p>
          <a:p>
            <a:pPr algn="just"/>
            <a:endParaRPr lang="en-US" sz="2400" dirty="0"/>
          </a:p>
        </p:txBody>
      </p:sp>
      <p:sp>
        <p:nvSpPr>
          <p:cNvPr id="7" name="TextBox 6">
            <a:extLst>
              <a:ext uri="{FF2B5EF4-FFF2-40B4-BE49-F238E27FC236}">
                <a16:creationId xmlns:a16="http://schemas.microsoft.com/office/drawing/2014/main" xmlns="" id="{E7B135C2-5E62-498E-9FBD-F31C811DE80B}"/>
              </a:ext>
            </a:extLst>
          </p:cNvPr>
          <p:cNvSpPr txBox="1"/>
          <p:nvPr/>
        </p:nvSpPr>
        <p:spPr>
          <a:xfrm>
            <a:off x="2182456" y="6104090"/>
            <a:ext cx="940497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A Consensus Statement on acromegaly therapeutic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Melmed</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S, Bronstein MD, Chanson P,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Klibanski</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A,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Casanueva</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FF, Wass JAH et al (2018).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Nat Rev Endocrinol 14(9):552–561</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xmlns="" id="{FD1E4378-8850-4915-8858-5D2C790AD3C9}"/>
              </a:ext>
            </a:extLst>
          </p:cNvPr>
          <p:cNvSpPr txBox="1"/>
          <p:nvPr/>
        </p:nvSpPr>
        <p:spPr>
          <a:xfrm>
            <a:off x="2182456" y="647275"/>
            <a:ext cx="6096000" cy="584775"/>
          </a:xfrm>
          <a:prstGeom prst="rect">
            <a:avLst/>
          </a:prstGeom>
          <a:noFill/>
        </p:spPr>
        <p:txBody>
          <a:bodyPr wrap="square">
            <a:spAutoFit/>
          </a:bodyPr>
          <a:lstStyle/>
          <a:p>
            <a:r>
              <a:rPr lang="en-US" sz="3200" b="1" dirty="0"/>
              <a:t>Recommendation</a:t>
            </a:r>
          </a:p>
        </p:txBody>
      </p:sp>
    </p:spTree>
    <p:extLst>
      <p:ext uri="{BB962C8B-B14F-4D97-AF65-F5344CB8AC3E}">
        <p14:creationId xmlns:p14="http://schemas.microsoft.com/office/powerpoint/2010/main" val="425117052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090172" y="3021496"/>
            <a:ext cx="10101828" cy="2093843"/>
          </a:xfrm>
        </p:spPr>
        <p:txBody>
          <a:bodyPr>
            <a:noAutofit/>
          </a:bodyPr>
          <a:lstStyle/>
          <a:p>
            <a:pPr algn="ctr"/>
            <a:r>
              <a:rPr lang="en-US" sz="6000" dirty="0">
                <a:latin typeface="Pangolin" panose="00000500000000000000" pitchFamily="2" charset="0"/>
              </a:rPr>
              <a:t>Oral octreotide capsules</a:t>
            </a:r>
            <a:br>
              <a:rPr lang="en-US" sz="6000" dirty="0">
                <a:latin typeface="Pangolin" panose="00000500000000000000" pitchFamily="2" charset="0"/>
              </a:rPr>
            </a:br>
            <a:r>
              <a:rPr lang="en-US" sz="6000" dirty="0">
                <a:latin typeface="Pangolin" panose="00000500000000000000" pitchFamily="2" charset="0"/>
              </a:rPr>
              <a:t>(OOC)</a:t>
            </a:r>
          </a:p>
        </p:txBody>
      </p:sp>
    </p:spTree>
    <p:extLst>
      <p:ext uri="{BB962C8B-B14F-4D97-AF65-F5344CB8AC3E}">
        <p14:creationId xmlns:p14="http://schemas.microsoft.com/office/powerpoint/2010/main" val="231709377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063668" y="3525078"/>
            <a:ext cx="9624750" cy="2067338"/>
          </a:xfrm>
        </p:spPr>
        <p:txBody>
          <a:bodyPr>
            <a:noAutofit/>
          </a:bodyPr>
          <a:lstStyle/>
          <a:p>
            <a:pPr algn="ctr"/>
            <a:r>
              <a:rPr lang="en-US" sz="4400" dirty="0">
                <a:latin typeface="Pangolin" panose="00000500000000000000" pitchFamily="2" charset="0"/>
              </a:rPr>
              <a:t>How should OOC be integrated into the current treatment algorithm for medical management of acromegaly?</a:t>
            </a:r>
          </a:p>
        </p:txBody>
      </p:sp>
    </p:spTree>
    <p:extLst>
      <p:ext uri="{BB962C8B-B14F-4D97-AF65-F5344CB8AC3E}">
        <p14:creationId xmlns:p14="http://schemas.microsoft.com/office/powerpoint/2010/main" val="3147840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600155"/>
            <a:ext cx="8911687" cy="1280890"/>
          </a:xfrm>
        </p:spPr>
        <p:txBody>
          <a:bodyPr>
            <a:normAutofit/>
          </a:bodyPr>
          <a:lstStyle/>
          <a:p>
            <a:r>
              <a:rPr lang="en-US" sz="4400" b="1" dirty="0"/>
              <a:t>OOC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2284459"/>
            <a:ext cx="9153599" cy="3854548"/>
          </a:xfrm>
        </p:spPr>
        <p:txBody>
          <a:bodyPr>
            <a:normAutofit/>
          </a:bodyPr>
          <a:lstStyle/>
          <a:p>
            <a:pPr algn="just"/>
            <a:r>
              <a:rPr lang="en-US" sz="3200" dirty="0"/>
              <a:t>OOC are suitable for patients who have demonstrated complete or partial biochemical response on injectable Octreotide or Lanreotide. (</a:t>
            </a:r>
            <a:r>
              <a:rPr lang="en-US" sz="3200" b="1" dirty="0">
                <a:effectLst>
                  <a:outerShdw blurRad="38100" dist="38100" dir="2700000" algn="tl">
                    <a:srgbClr val="000000">
                      <a:alpha val="43137"/>
                    </a:srgbClr>
                  </a:outerShdw>
                </a:effectLst>
              </a:rPr>
              <a:t>HQ, SR</a:t>
            </a:r>
            <a:r>
              <a:rPr lang="en-US" sz="3200" dirty="0"/>
              <a:t>)</a:t>
            </a:r>
          </a:p>
          <a:p>
            <a:pPr marL="0" indent="0">
              <a:buNone/>
            </a:pPr>
            <a:endParaRPr lang="en-US" sz="2800" b="1" i="1" dirty="0"/>
          </a:p>
          <a:p>
            <a:pPr marL="0" indent="0">
              <a:buNone/>
            </a:pPr>
            <a:endParaRPr lang="en-US" sz="2400" dirty="0"/>
          </a:p>
          <a:p>
            <a:endParaRPr lang="en-US" dirty="0"/>
          </a:p>
        </p:txBody>
      </p:sp>
    </p:spTree>
    <p:extLst>
      <p:ext uri="{BB962C8B-B14F-4D97-AF65-F5344CB8AC3E}">
        <p14:creationId xmlns:p14="http://schemas.microsoft.com/office/powerpoint/2010/main" val="23836721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713880" y="575866"/>
            <a:ext cx="8911687" cy="1280890"/>
          </a:xfrm>
        </p:spPr>
        <p:txBody>
          <a:bodyPr>
            <a:normAutofit/>
          </a:bodyPr>
          <a:lstStyle/>
          <a:p>
            <a:r>
              <a:rPr lang="en-US" sz="4400" b="1" dirty="0"/>
              <a:t>OOC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713880" y="2184784"/>
            <a:ext cx="9153599" cy="4286671"/>
          </a:xfrm>
        </p:spPr>
        <p:txBody>
          <a:bodyPr>
            <a:normAutofit/>
          </a:bodyPr>
          <a:lstStyle/>
          <a:p>
            <a:pPr algn="just"/>
            <a:r>
              <a:rPr lang="en-US" sz="3200" dirty="0">
                <a:solidFill>
                  <a:schemeClr val="tx1"/>
                </a:solidFill>
              </a:rPr>
              <a:t>There are no data on the use of OOC as primary medical therapy in SRL-naïve patients. However, it is reasonable to expect that patients who respond to injectable octreotide LAR or Lanreotide in this setting would also respond to OOC.</a:t>
            </a:r>
          </a:p>
          <a:p>
            <a:pPr marL="0" indent="0">
              <a:buNone/>
            </a:pPr>
            <a:endParaRPr lang="en-US" sz="2400" dirty="0"/>
          </a:p>
          <a:p>
            <a:endParaRPr lang="en-US" dirty="0"/>
          </a:p>
        </p:txBody>
      </p:sp>
    </p:spTree>
    <p:extLst>
      <p:ext uri="{BB962C8B-B14F-4D97-AF65-F5344CB8AC3E}">
        <p14:creationId xmlns:p14="http://schemas.microsoft.com/office/powerpoint/2010/main" val="33352264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713880" y="628592"/>
            <a:ext cx="8911687" cy="1280890"/>
          </a:xfrm>
        </p:spPr>
        <p:txBody>
          <a:bodyPr>
            <a:normAutofit/>
          </a:bodyPr>
          <a:lstStyle/>
          <a:p>
            <a:r>
              <a:rPr lang="en-US" sz="4400" b="1" dirty="0"/>
              <a:t>OOC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713880" y="2374860"/>
            <a:ext cx="9153599" cy="3854548"/>
          </a:xfrm>
        </p:spPr>
        <p:txBody>
          <a:bodyPr>
            <a:normAutofit/>
          </a:bodyPr>
          <a:lstStyle/>
          <a:p>
            <a:pPr algn="just"/>
            <a:r>
              <a:rPr lang="en-US" sz="3200" dirty="0">
                <a:solidFill>
                  <a:schemeClr val="tx1"/>
                </a:solidFill>
              </a:rPr>
              <a:t>Due to a lack of available data, OOC is not currently recommended</a:t>
            </a:r>
            <a:r>
              <a:rPr lang="en-US" sz="3200" b="1" dirty="0">
                <a:solidFill>
                  <a:schemeClr val="tx1"/>
                </a:solidFill>
              </a:rPr>
              <a:t> </a:t>
            </a:r>
            <a:r>
              <a:rPr lang="en-US" sz="3200" dirty="0">
                <a:solidFill>
                  <a:schemeClr val="tx1"/>
                </a:solidFill>
              </a:rPr>
              <a:t>for patients who have tumor characteristics predictive of octreotide resistance. (</a:t>
            </a:r>
            <a:r>
              <a:rPr lang="en-US" sz="3200" b="1" dirty="0">
                <a:solidFill>
                  <a:schemeClr val="tx1"/>
                </a:solidFill>
                <a:effectLst>
                  <a:outerShdw blurRad="38100" dist="38100" dir="2700000" algn="tl">
                    <a:srgbClr val="000000">
                      <a:alpha val="43137"/>
                    </a:srgbClr>
                  </a:outerShdw>
                </a:effectLst>
              </a:rPr>
              <a:t>MQ, SR</a:t>
            </a:r>
            <a:r>
              <a:rPr lang="en-US" sz="3200" dirty="0">
                <a:solidFill>
                  <a:schemeClr val="tx1"/>
                </a:solidFill>
              </a:rPr>
              <a:t>)</a:t>
            </a:r>
            <a:endParaRPr lang="en-US" sz="2800" b="1" i="1" dirty="0">
              <a:solidFill>
                <a:schemeClr val="tx1"/>
              </a:solidFill>
            </a:endParaRPr>
          </a:p>
          <a:p>
            <a:pPr marL="0" indent="0">
              <a:buNone/>
            </a:pPr>
            <a:endParaRPr lang="en-US" sz="2400" dirty="0">
              <a:solidFill>
                <a:schemeClr val="tx1"/>
              </a:solidFill>
            </a:endParaRPr>
          </a:p>
          <a:p>
            <a:endParaRPr lang="en-US" dirty="0"/>
          </a:p>
        </p:txBody>
      </p:sp>
    </p:spTree>
    <p:extLst>
      <p:ext uri="{BB962C8B-B14F-4D97-AF65-F5344CB8AC3E}">
        <p14:creationId xmlns:p14="http://schemas.microsoft.com/office/powerpoint/2010/main" val="36799000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627051"/>
            <a:ext cx="8911687" cy="1280890"/>
          </a:xfrm>
        </p:spPr>
        <p:txBody>
          <a:bodyPr>
            <a:normAutofit/>
          </a:bodyPr>
          <a:lstStyle/>
          <a:p>
            <a:r>
              <a:rPr lang="en-US" sz="4400" b="1" dirty="0"/>
              <a:t>OOC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2275494"/>
            <a:ext cx="9153599" cy="3854548"/>
          </a:xfrm>
        </p:spPr>
        <p:txBody>
          <a:bodyPr>
            <a:normAutofit/>
          </a:bodyPr>
          <a:lstStyle/>
          <a:p>
            <a:pPr algn="just"/>
            <a:r>
              <a:rPr lang="en-US" sz="3200" dirty="0"/>
              <a:t>Tumor characteristics associated with octreotide and Lanreotide resistance (e.g., MRI T2 hyperintensity, sparsely granulated tumors) are presumed to also predict resistance to OOC.</a:t>
            </a:r>
            <a:endParaRPr lang="en-US" sz="2400" dirty="0"/>
          </a:p>
          <a:p>
            <a:endParaRPr lang="en-US" dirty="0"/>
          </a:p>
        </p:txBody>
      </p:sp>
    </p:spTree>
    <p:extLst>
      <p:ext uri="{BB962C8B-B14F-4D97-AF65-F5344CB8AC3E}">
        <p14:creationId xmlns:p14="http://schemas.microsoft.com/office/powerpoint/2010/main" val="427771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Tumour size</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dirty="0"/>
              <a:t>Several studies have not found a significant difference in tumour size between genders.</a:t>
            </a:r>
          </a:p>
          <a:p>
            <a:pPr algn="just"/>
            <a:endParaRPr lang="en-US" sz="2400" dirty="0"/>
          </a:p>
          <a:p>
            <a:pPr marL="0" indent="0" algn="just">
              <a:buNone/>
            </a:pPr>
            <a:endParaRPr lang="en-US" sz="2400" dirty="0"/>
          </a:p>
          <a:p>
            <a:pPr algn="just"/>
            <a:r>
              <a:rPr lang="en-US" sz="2400" dirty="0"/>
              <a:t>Further studies are required to investigate the interaction between patient age, gender and tumour size in acromegaly</a:t>
            </a:r>
            <a:endParaRPr lang="en-US" dirty="0"/>
          </a:p>
        </p:txBody>
      </p:sp>
    </p:spTree>
    <p:extLst>
      <p:ext uri="{BB962C8B-B14F-4D97-AF65-F5344CB8AC3E}">
        <p14:creationId xmlns:p14="http://schemas.microsoft.com/office/powerpoint/2010/main" val="1616778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713880" y="615358"/>
            <a:ext cx="8911687" cy="1280890"/>
          </a:xfrm>
        </p:spPr>
        <p:txBody>
          <a:bodyPr>
            <a:normAutofit/>
          </a:bodyPr>
          <a:lstStyle/>
          <a:p>
            <a:r>
              <a:rPr lang="en-US" sz="4400" b="1" dirty="0"/>
              <a:t>OOC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713880" y="2317590"/>
            <a:ext cx="9153599" cy="4286671"/>
          </a:xfrm>
        </p:spPr>
        <p:txBody>
          <a:bodyPr>
            <a:normAutofit/>
          </a:bodyPr>
          <a:lstStyle/>
          <a:p>
            <a:pPr algn="just"/>
            <a:r>
              <a:rPr lang="en-US" sz="3200" dirty="0">
                <a:solidFill>
                  <a:schemeClr val="tx1"/>
                </a:solidFill>
              </a:rPr>
              <a:t>There are no data regarding efficacy of switching patients from Pasireotide LAR to OOC. </a:t>
            </a:r>
          </a:p>
          <a:p>
            <a:pPr marL="0" indent="0">
              <a:buNone/>
            </a:pPr>
            <a:endParaRPr lang="en-US" sz="2400" dirty="0"/>
          </a:p>
          <a:p>
            <a:endParaRPr lang="en-US" dirty="0"/>
          </a:p>
        </p:txBody>
      </p:sp>
    </p:spTree>
    <p:extLst>
      <p:ext uri="{BB962C8B-B14F-4D97-AF65-F5344CB8AC3E}">
        <p14:creationId xmlns:p14="http://schemas.microsoft.com/office/powerpoint/2010/main" val="144216318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090172" y="4147931"/>
            <a:ext cx="9624750" cy="914400"/>
          </a:xfrm>
        </p:spPr>
        <p:txBody>
          <a:bodyPr>
            <a:noAutofit/>
          </a:bodyPr>
          <a:lstStyle/>
          <a:p>
            <a:pPr algn="ctr"/>
            <a:r>
              <a:rPr lang="en-US" dirty="0">
                <a:latin typeface="Pangolin" panose="00000500000000000000" pitchFamily="2" charset="0"/>
              </a:rPr>
              <a:t>How should OOC be initiated?</a:t>
            </a:r>
          </a:p>
        </p:txBody>
      </p:sp>
    </p:spTree>
    <p:extLst>
      <p:ext uri="{BB962C8B-B14F-4D97-AF65-F5344CB8AC3E}">
        <p14:creationId xmlns:p14="http://schemas.microsoft.com/office/powerpoint/2010/main" val="15233594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713880" y="447756"/>
            <a:ext cx="8911687" cy="1280890"/>
          </a:xfrm>
        </p:spPr>
        <p:txBody>
          <a:bodyPr>
            <a:normAutofit/>
          </a:bodyPr>
          <a:lstStyle/>
          <a:p>
            <a:r>
              <a:rPr lang="en-US" sz="5400" b="1" dirty="0"/>
              <a:t>OOC</a:t>
            </a:r>
            <a:r>
              <a:rPr lang="en-US" sz="44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809328"/>
            <a:ext cx="9153599" cy="4313175"/>
          </a:xfrm>
        </p:spPr>
        <p:txBody>
          <a:bodyPr>
            <a:normAutofit/>
          </a:bodyPr>
          <a:lstStyle/>
          <a:p>
            <a:pPr algn="just"/>
            <a:r>
              <a:rPr lang="en-US" sz="3200" dirty="0"/>
              <a:t>OOC is initiated at a dose of 40 mg/day, given as 20 mg capsules twice per day taken 1 h before a meal or 2 h after a meal to maximize bioavailability. (</a:t>
            </a:r>
            <a:r>
              <a:rPr lang="en-US" sz="3200" b="1" dirty="0">
                <a:effectLst>
                  <a:outerShdw blurRad="38100" dist="38100" dir="2700000" algn="tl">
                    <a:srgbClr val="000000">
                      <a:alpha val="43137"/>
                    </a:srgbClr>
                  </a:outerShdw>
                </a:effectLst>
              </a:rPr>
              <a:t>MQ, SR</a:t>
            </a:r>
            <a:r>
              <a:rPr lang="en-US" sz="3200" dirty="0"/>
              <a:t>)</a:t>
            </a:r>
          </a:p>
          <a:p>
            <a:pPr marL="0" indent="0" algn="just">
              <a:buNone/>
            </a:pPr>
            <a:endParaRPr lang="en-US" sz="3200" dirty="0"/>
          </a:p>
          <a:p>
            <a:pPr algn="just"/>
            <a:r>
              <a:rPr lang="en-US" sz="3200" dirty="0"/>
              <a:t>However, clinical study data suggest a starting dose of 60 mg/d may be optimal for most patients.</a:t>
            </a:r>
          </a:p>
          <a:p>
            <a:pPr marL="0" indent="0" algn="just">
              <a:buNone/>
            </a:pPr>
            <a:endParaRPr lang="en-US" dirty="0"/>
          </a:p>
        </p:txBody>
      </p:sp>
    </p:spTree>
    <p:extLst>
      <p:ext uri="{BB962C8B-B14F-4D97-AF65-F5344CB8AC3E}">
        <p14:creationId xmlns:p14="http://schemas.microsoft.com/office/powerpoint/2010/main" val="2088522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713880" y="501545"/>
            <a:ext cx="8911687" cy="1280890"/>
          </a:xfrm>
        </p:spPr>
        <p:txBody>
          <a:bodyPr>
            <a:normAutofit/>
          </a:bodyPr>
          <a:lstStyle/>
          <a:p>
            <a:r>
              <a:rPr lang="en-US" sz="5400" b="1" dirty="0"/>
              <a:t>OOC</a:t>
            </a:r>
            <a:r>
              <a:rPr lang="en-US" sz="44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2257564"/>
            <a:ext cx="9153599" cy="4313175"/>
          </a:xfrm>
        </p:spPr>
        <p:txBody>
          <a:bodyPr>
            <a:normAutofit/>
          </a:bodyPr>
          <a:lstStyle/>
          <a:p>
            <a:pPr algn="just"/>
            <a:r>
              <a:rPr lang="en-US" sz="3200" dirty="0"/>
              <a:t> The 40 mg/ day dose is the approved initiation dose. Most responders in the OPTIMAL study up-titrated to 60 mg/d or 80 mg/d by study end, and all patients enrolling in the open label extension study were reinitiated at the 60 mg/d dose.</a:t>
            </a:r>
          </a:p>
          <a:p>
            <a:pPr marL="0" indent="0" algn="just">
              <a:buNone/>
            </a:pPr>
            <a:endParaRPr lang="en-US" dirty="0"/>
          </a:p>
        </p:txBody>
      </p:sp>
    </p:spTree>
    <p:extLst>
      <p:ext uri="{BB962C8B-B14F-4D97-AF65-F5344CB8AC3E}">
        <p14:creationId xmlns:p14="http://schemas.microsoft.com/office/powerpoint/2010/main" val="58236042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429827"/>
            <a:ext cx="8911687" cy="1280890"/>
          </a:xfrm>
        </p:spPr>
        <p:txBody>
          <a:bodyPr>
            <a:normAutofit/>
          </a:bodyPr>
          <a:lstStyle/>
          <a:p>
            <a:r>
              <a:rPr lang="en-US" sz="5400" b="1" dirty="0"/>
              <a:t>OOC</a:t>
            </a:r>
            <a:r>
              <a:rPr lang="en-US" sz="44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2320316"/>
            <a:ext cx="9153599" cy="4313175"/>
          </a:xfrm>
        </p:spPr>
        <p:txBody>
          <a:bodyPr>
            <a:normAutofit/>
          </a:bodyPr>
          <a:lstStyle/>
          <a:p>
            <a:pPr algn="just"/>
            <a:r>
              <a:rPr lang="en-US" sz="3200" dirty="0"/>
              <a:t>OOC should be initiated at the time of the previously scheduled SRL injection. (</a:t>
            </a:r>
            <a:r>
              <a:rPr lang="en-US" sz="3200" b="1" dirty="0">
                <a:effectLst>
                  <a:outerShdw blurRad="38100" dist="38100" dir="2700000" algn="tl">
                    <a:srgbClr val="000000">
                      <a:alpha val="43137"/>
                    </a:srgbClr>
                  </a:outerShdw>
                </a:effectLst>
              </a:rPr>
              <a:t>HQ, SR</a:t>
            </a:r>
            <a:r>
              <a:rPr lang="en-US" sz="3200" dirty="0"/>
              <a:t>)</a:t>
            </a:r>
            <a:endParaRPr lang="en-US" dirty="0"/>
          </a:p>
        </p:txBody>
      </p:sp>
    </p:spTree>
    <p:extLst>
      <p:ext uri="{BB962C8B-B14F-4D97-AF65-F5344CB8AC3E}">
        <p14:creationId xmlns:p14="http://schemas.microsoft.com/office/powerpoint/2010/main" val="32460741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28438"/>
            <a:ext cx="8911687" cy="1280890"/>
          </a:xfrm>
        </p:spPr>
        <p:txBody>
          <a:bodyPr>
            <a:normAutofit/>
          </a:bodyPr>
          <a:lstStyle/>
          <a:p>
            <a:r>
              <a:rPr lang="en-US" sz="5400" b="1" dirty="0"/>
              <a:t>OOC</a:t>
            </a:r>
            <a:r>
              <a:rPr lang="en-US" sz="44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809328"/>
            <a:ext cx="9153599" cy="4313175"/>
          </a:xfrm>
        </p:spPr>
        <p:txBody>
          <a:bodyPr>
            <a:normAutofit lnSpcReduction="10000"/>
          </a:bodyPr>
          <a:lstStyle/>
          <a:p>
            <a:pPr algn="just"/>
            <a:r>
              <a:rPr lang="en-US" sz="3200" dirty="0"/>
              <a:t>In clinical trials, OOC was initiated at the time of the next SRL injection, i.e., at the end of the once-monthly injection period.</a:t>
            </a:r>
          </a:p>
          <a:p>
            <a:pPr marL="0" indent="0" algn="just">
              <a:buNone/>
            </a:pPr>
            <a:endParaRPr lang="en-US" sz="3200" dirty="0"/>
          </a:p>
          <a:p>
            <a:pPr algn="just"/>
            <a:r>
              <a:rPr lang="en-US" sz="3200" dirty="0"/>
              <a:t> IGF-I levels may increase toward the end of the injection period with waning of injectable drug levels &amp;likely account for reported exacerbation of acromegaly symptoms.</a:t>
            </a:r>
            <a:endParaRPr lang="en-US" dirty="0"/>
          </a:p>
        </p:txBody>
      </p:sp>
    </p:spTree>
    <p:extLst>
      <p:ext uri="{BB962C8B-B14F-4D97-AF65-F5344CB8AC3E}">
        <p14:creationId xmlns:p14="http://schemas.microsoft.com/office/powerpoint/2010/main" val="99384932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483615"/>
            <a:ext cx="8911687" cy="1280890"/>
          </a:xfrm>
        </p:spPr>
        <p:txBody>
          <a:bodyPr>
            <a:normAutofit/>
          </a:bodyPr>
          <a:lstStyle/>
          <a:p>
            <a:r>
              <a:rPr lang="en-US" sz="5400" b="1" dirty="0"/>
              <a:t>OOC</a:t>
            </a:r>
            <a:r>
              <a:rPr lang="en-US" sz="44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2275493"/>
            <a:ext cx="9153599" cy="4313175"/>
          </a:xfrm>
        </p:spPr>
        <p:txBody>
          <a:bodyPr>
            <a:normAutofit/>
          </a:bodyPr>
          <a:lstStyle/>
          <a:p>
            <a:pPr algn="just"/>
            <a:r>
              <a:rPr lang="en-US" sz="3200" dirty="0"/>
              <a:t>OOC can be up-titrated by an increment of 20 mg every 2–4 weeks based on IGF-I and clinical symptoms. (</a:t>
            </a:r>
            <a:r>
              <a:rPr lang="en-US" sz="3200" b="1" dirty="0">
                <a:effectLst>
                  <a:outerShdw blurRad="38100" dist="38100" dir="2700000" algn="tl">
                    <a:srgbClr val="000000">
                      <a:alpha val="43137"/>
                    </a:srgbClr>
                  </a:outerShdw>
                </a:effectLst>
              </a:rPr>
              <a:t>MQ, SR</a:t>
            </a:r>
            <a:r>
              <a:rPr lang="en-US" sz="3200" dirty="0"/>
              <a:t>)</a:t>
            </a:r>
            <a:endParaRPr lang="en-US" dirty="0"/>
          </a:p>
        </p:txBody>
      </p:sp>
    </p:spTree>
    <p:extLst>
      <p:ext uri="{BB962C8B-B14F-4D97-AF65-F5344CB8AC3E}">
        <p14:creationId xmlns:p14="http://schemas.microsoft.com/office/powerpoint/2010/main" val="77800670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400" b="1" dirty="0"/>
              <a:t>OOC</a:t>
            </a:r>
            <a:r>
              <a:rPr lang="en-US" sz="40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4980982"/>
          </a:xfrm>
        </p:spPr>
        <p:txBody>
          <a:bodyPr>
            <a:normAutofit fontScale="85000" lnSpcReduction="20000"/>
          </a:bodyPr>
          <a:lstStyle/>
          <a:p>
            <a:pPr algn="just"/>
            <a:endParaRPr lang="en-US" sz="2400" dirty="0"/>
          </a:p>
          <a:p>
            <a:pPr algn="just">
              <a:lnSpc>
                <a:spcPct val="150000"/>
              </a:lnSpc>
            </a:pPr>
            <a:r>
              <a:rPr lang="en-US" sz="2800" dirty="0"/>
              <a:t> The pharmacokinetics of OOC enable a dose titration every 2–4 weeks. </a:t>
            </a:r>
          </a:p>
          <a:p>
            <a:pPr algn="just">
              <a:lnSpc>
                <a:spcPct val="150000"/>
              </a:lnSpc>
            </a:pPr>
            <a:endParaRPr lang="en-US" sz="2800" dirty="0"/>
          </a:p>
          <a:p>
            <a:pPr algn="just">
              <a:lnSpc>
                <a:spcPct val="150000"/>
              </a:lnSpc>
            </a:pPr>
            <a:r>
              <a:rPr lang="en-US" sz="2800" dirty="0"/>
              <a:t>This is a more rapid escalation compared with injectable SRLs, which often are up-titrated every 3 months. </a:t>
            </a:r>
          </a:p>
          <a:p>
            <a:pPr algn="just">
              <a:lnSpc>
                <a:spcPct val="150000"/>
              </a:lnSpc>
            </a:pPr>
            <a:endParaRPr lang="en-US" sz="2800" dirty="0"/>
          </a:p>
          <a:p>
            <a:pPr algn="just">
              <a:lnSpc>
                <a:spcPct val="150000"/>
              </a:lnSpc>
            </a:pPr>
            <a:r>
              <a:rPr lang="en-US" sz="2800" dirty="0"/>
              <a:t>Slower titration may risk re-emergence of disease signs and symptoms and loss of biochemical control</a:t>
            </a:r>
          </a:p>
        </p:txBody>
      </p:sp>
    </p:spTree>
    <p:extLst>
      <p:ext uri="{BB962C8B-B14F-4D97-AF65-F5344CB8AC3E}">
        <p14:creationId xmlns:p14="http://schemas.microsoft.com/office/powerpoint/2010/main" val="62228039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099866" y="1721224"/>
            <a:ext cx="9153599" cy="4320989"/>
          </a:xfrm>
        </p:spPr>
        <p:txBody>
          <a:bodyPr>
            <a:normAutofit/>
          </a:bodyPr>
          <a:lstStyle/>
          <a:p>
            <a:pPr algn="just"/>
            <a:endParaRPr lang="en-US" sz="2800" dirty="0"/>
          </a:p>
          <a:p>
            <a:pPr algn="just">
              <a:lnSpc>
                <a:spcPct val="150000"/>
              </a:lnSpc>
            </a:pPr>
            <a:r>
              <a:rPr lang="en-US" sz="2400" dirty="0"/>
              <a:t>Oral octreotide capsules (OOC) received regulatory approval from the US Food and Drug Administration in June 2020 for long-term maintenance treatment in acromegaly patients who have responded to and tolerated treatment with octreotide or Lanreotide</a:t>
            </a:r>
          </a:p>
        </p:txBody>
      </p:sp>
      <p:pic>
        <p:nvPicPr>
          <p:cNvPr id="2" name="Picture 1">
            <a:extLst>
              <a:ext uri="{FF2B5EF4-FFF2-40B4-BE49-F238E27FC236}">
                <a16:creationId xmlns:a16="http://schemas.microsoft.com/office/drawing/2014/main" xmlns="" id="{93A8070B-1E4B-4D7F-97A9-4C61FA1BAAF5}"/>
              </a:ext>
            </a:extLst>
          </p:cNvPr>
          <p:cNvPicPr>
            <a:picLocks noChangeAspect="1"/>
          </p:cNvPicPr>
          <p:nvPr/>
        </p:nvPicPr>
        <p:blipFill>
          <a:blip r:embed="rId2"/>
          <a:stretch>
            <a:fillRect/>
          </a:stretch>
        </p:blipFill>
        <p:spPr>
          <a:xfrm>
            <a:off x="2099866" y="560054"/>
            <a:ext cx="9126503" cy="1390008"/>
          </a:xfrm>
          <a:prstGeom prst="rect">
            <a:avLst/>
          </a:prstGeom>
        </p:spPr>
      </p:pic>
    </p:spTree>
    <p:extLst>
      <p:ext uri="{BB962C8B-B14F-4D97-AF65-F5344CB8AC3E}">
        <p14:creationId xmlns:p14="http://schemas.microsoft.com/office/powerpoint/2010/main" val="35470376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314629" y="448926"/>
            <a:ext cx="9718345" cy="1280890"/>
          </a:xfrm>
        </p:spPr>
        <p:txBody>
          <a:bodyPr>
            <a:normAutofit fontScale="90000"/>
          </a:bodyPr>
          <a:lstStyle/>
          <a:p>
            <a:r>
              <a:rPr lang="en-US" b="1" dirty="0"/>
              <a:t>MYCAPSSA(Delayed-release capsules: 20 mg)</a:t>
            </a:r>
            <a:r>
              <a:rPr lang="en-US" sz="4000" b="1" dirty="0"/>
              <a:t/>
            </a:r>
            <a:br>
              <a:rPr lang="en-US" sz="4000" b="1" dirty="0"/>
            </a:br>
            <a:endParaRPr lang="en-US" sz="4000" b="1" dirty="0"/>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314629" y="1182926"/>
            <a:ext cx="9413545" cy="5226148"/>
          </a:xfrm>
        </p:spPr>
        <p:txBody>
          <a:bodyPr>
            <a:normAutofit fontScale="92500" lnSpcReduction="10000"/>
          </a:bodyPr>
          <a:lstStyle/>
          <a:p>
            <a:endParaRPr lang="en-US" sz="2400" dirty="0"/>
          </a:p>
          <a:p>
            <a:pPr algn="just"/>
            <a:r>
              <a:rPr lang="en-US" sz="2400" dirty="0"/>
              <a:t>An enteric-coated capsule filled with an oily octreotide suspension.</a:t>
            </a:r>
          </a:p>
          <a:p>
            <a:pPr marL="0" indent="0" algn="just">
              <a:buNone/>
            </a:pPr>
            <a:endParaRPr lang="en-US" sz="2400" dirty="0"/>
          </a:p>
          <a:p>
            <a:pPr algn="just"/>
            <a:r>
              <a:rPr lang="en-US" sz="2400" dirty="0"/>
              <a:t>Take with a glass of water on an empty stomach, at least 1 hour before a meal or at least 2 hours after a meal.</a:t>
            </a:r>
          </a:p>
          <a:p>
            <a:pPr algn="just"/>
            <a:endParaRPr lang="en-US" sz="2400" dirty="0"/>
          </a:p>
          <a:p>
            <a:pPr algn="just"/>
            <a:r>
              <a:rPr lang="en-US" sz="2400" dirty="0"/>
              <a:t>Initiate dosage: 40 mg daily (20 mg twice daily).</a:t>
            </a:r>
          </a:p>
          <a:p>
            <a:pPr algn="just"/>
            <a:endParaRPr lang="en-US" sz="2400" dirty="0"/>
          </a:p>
          <a:p>
            <a:pPr algn="just"/>
            <a:r>
              <a:rPr lang="en-US" sz="2400" dirty="0"/>
              <a:t>Monitor IGF- levels &amp; patient’s signs and symptoms every two weeks</a:t>
            </a:r>
          </a:p>
          <a:p>
            <a:pPr algn="just"/>
            <a:endParaRPr lang="en-US" sz="2400" dirty="0"/>
          </a:p>
          <a:p>
            <a:pPr algn="just"/>
            <a:r>
              <a:rPr lang="en-US" sz="2400" dirty="0"/>
              <a:t>Increase the dosage in increments of 20 mg.</a:t>
            </a:r>
          </a:p>
          <a:p>
            <a:endParaRPr lang="en-US" sz="2400" dirty="0"/>
          </a:p>
          <a:p>
            <a:endParaRPr lang="en-US" sz="2400" dirty="0"/>
          </a:p>
          <a:p>
            <a:pPr marL="0" indent="0">
              <a:buNone/>
            </a:pPr>
            <a:endParaRPr lang="en-US" sz="2400" dirty="0"/>
          </a:p>
        </p:txBody>
      </p:sp>
    </p:spTree>
    <p:extLst>
      <p:ext uri="{BB962C8B-B14F-4D97-AF65-F5344CB8AC3E}">
        <p14:creationId xmlns:p14="http://schemas.microsoft.com/office/powerpoint/2010/main" val="168007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39092" y="594345"/>
            <a:ext cx="8911687" cy="1280890"/>
          </a:xfrm>
        </p:spPr>
        <p:txBody>
          <a:bodyPr>
            <a:normAutofit/>
          </a:bodyPr>
          <a:lstStyle/>
          <a:p>
            <a:r>
              <a:rPr lang="en-US" b="1" dirty="0"/>
              <a:t>QOL</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4000322"/>
          </a:xfrm>
        </p:spPr>
        <p:txBody>
          <a:bodyPr>
            <a:normAutofit/>
          </a:bodyPr>
          <a:lstStyle/>
          <a:p>
            <a:pPr algn="just"/>
            <a:endParaRPr lang="en-US" sz="2000" dirty="0"/>
          </a:p>
          <a:p>
            <a:pPr algn="just"/>
            <a:r>
              <a:rPr lang="en-US" sz="2400" dirty="0"/>
              <a:t>In the Liege Acromegaly Database (n=3143), reported that female patients had a median delay to diagnosis of </a:t>
            </a:r>
            <a:r>
              <a:rPr lang="en-US" sz="2400" dirty="0">
                <a:solidFill>
                  <a:schemeClr val="accent1"/>
                </a:solidFill>
              </a:rPr>
              <a:t>2 years </a:t>
            </a:r>
            <a:r>
              <a:rPr lang="en-US" sz="2400" dirty="0"/>
              <a:t>longer than their male counterparts.</a:t>
            </a:r>
          </a:p>
          <a:p>
            <a:pPr marL="0" indent="0" algn="just">
              <a:buNone/>
            </a:pPr>
            <a:endParaRPr lang="en-US" sz="2400" dirty="0"/>
          </a:p>
          <a:p>
            <a:pPr algn="just"/>
            <a:r>
              <a:rPr lang="en-US" sz="2400" dirty="0"/>
              <a:t>Similarly, data from the Swedish National Patient registry (n=135) demonstrated that median time to diagnosis was </a:t>
            </a:r>
            <a:r>
              <a:rPr lang="en-US" sz="2400" dirty="0">
                <a:solidFill>
                  <a:schemeClr val="accent1"/>
                </a:solidFill>
              </a:rPr>
              <a:t>4.6 years</a:t>
            </a:r>
            <a:r>
              <a:rPr lang="en-US" sz="2400" dirty="0"/>
              <a:t> earlier in men than in women</a:t>
            </a:r>
          </a:p>
          <a:p>
            <a:endParaRPr lang="en-US" dirty="0"/>
          </a:p>
        </p:txBody>
      </p:sp>
      <p:pic>
        <p:nvPicPr>
          <p:cNvPr id="4" name="Picture 3">
            <a:extLst>
              <a:ext uri="{FF2B5EF4-FFF2-40B4-BE49-F238E27FC236}">
                <a16:creationId xmlns:a16="http://schemas.microsoft.com/office/drawing/2014/main" xmlns="" id="{4B15079B-8C4A-4F81-8C6C-41811B40CA41}"/>
              </a:ext>
            </a:extLst>
          </p:cNvPr>
          <p:cNvPicPr>
            <a:picLocks noChangeAspect="1"/>
          </p:cNvPicPr>
          <p:nvPr/>
        </p:nvPicPr>
        <p:blipFill>
          <a:blip r:embed="rId2"/>
          <a:stretch>
            <a:fillRect/>
          </a:stretch>
        </p:blipFill>
        <p:spPr>
          <a:xfrm>
            <a:off x="1643605" y="4509"/>
            <a:ext cx="10548395" cy="6853491"/>
          </a:xfrm>
          <a:prstGeom prst="rect">
            <a:avLst/>
          </a:prstGeom>
        </p:spPr>
      </p:pic>
      <p:sp>
        <p:nvSpPr>
          <p:cNvPr id="5" name="Rectangle 4">
            <a:extLst>
              <a:ext uri="{FF2B5EF4-FFF2-40B4-BE49-F238E27FC236}">
                <a16:creationId xmlns:a16="http://schemas.microsoft.com/office/drawing/2014/main" xmlns="" id="{60139A33-28C8-4C0E-96C9-9711A845E73C}"/>
              </a:ext>
            </a:extLst>
          </p:cNvPr>
          <p:cNvSpPr/>
          <p:nvPr/>
        </p:nvSpPr>
        <p:spPr>
          <a:xfrm>
            <a:off x="11285316" y="486137"/>
            <a:ext cx="906684" cy="6169306"/>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xmlns="" id="{D70A3C0F-191C-4081-BC85-3E4B6DA2B927}"/>
              </a:ext>
            </a:extLst>
          </p:cNvPr>
          <p:cNvSpPr txBox="1"/>
          <p:nvPr/>
        </p:nvSpPr>
        <p:spPr>
          <a:xfrm>
            <a:off x="139092" y="86027"/>
            <a:ext cx="1379786"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000" dirty="0"/>
              <a:t>Morbidity</a:t>
            </a:r>
          </a:p>
        </p:txBody>
      </p:sp>
    </p:spTree>
    <p:extLst>
      <p:ext uri="{BB962C8B-B14F-4D97-AF65-F5344CB8AC3E}">
        <p14:creationId xmlns:p14="http://schemas.microsoft.com/office/powerpoint/2010/main" val="429369797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099437" y="5486400"/>
            <a:ext cx="10927977" cy="1272989"/>
          </a:xfrm>
        </p:spPr>
        <p:txBody>
          <a:bodyPr>
            <a:normAutofit fontScale="55000" lnSpcReduction="20000"/>
          </a:bodyPr>
          <a:lstStyle/>
          <a:p>
            <a:pPr algn="just"/>
            <a:endParaRPr lang="en-US" sz="2800" dirty="0"/>
          </a:p>
          <a:p>
            <a:pPr algn="just">
              <a:lnSpc>
                <a:spcPct val="150000"/>
              </a:lnSpc>
            </a:pPr>
            <a:r>
              <a:rPr lang="en-US" sz="2400" dirty="0"/>
              <a:t>Octreotide capsules with transient permeability enhancer (TPE) containing sodium caprylate plus inert excipients remain intact until they reach the small intestine. TPE transiently and reversibly opens tight junctions in the intestinal barrier, which enhances absorption of the drug and enables sustained circulating therapeutic levels of octreotide.</a:t>
            </a:r>
          </a:p>
        </p:txBody>
      </p:sp>
      <p:pic>
        <p:nvPicPr>
          <p:cNvPr id="4" name="Picture 3">
            <a:extLst>
              <a:ext uri="{FF2B5EF4-FFF2-40B4-BE49-F238E27FC236}">
                <a16:creationId xmlns:a16="http://schemas.microsoft.com/office/drawing/2014/main" xmlns="" id="{161A0988-D55A-4769-B3A3-120D133B3E9B}"/>
              </a:ext>
            </a:extLst>
          </p:cNvPr>
          <p:cNvPicPr>
            <a:picLocks noChangeAspect="1"/>
          </p:cNvPicPr>
          <p:nvPr/>
        </p:nvPicPr>
        <p:blipFill>
          <a:blip r:embed="rId2"/>
          <a:stretch>
            <a:fillRect/>
          </a:stretch>
        </p:blipFill>
        <p:spPr>
          <a:xfrm>
            <a:off x="164586" y="0"/>
            <a:ext cx="11862828" cy="5562600"/>
          </a:xfrm>
          <a:prstGeom prst="rect">
            <a:avLst/>
          </a:prstGeom>
        </p:spPr>
      </p:pic>
    </p:spTree>
    <p:extLst>
      <p:ext uri="{BB962C8B-B14F-4D97-AF65-F5344CB8AC3E}">
        <p14:creationId xmlns:p14="http://schemas.microsoft.com/office/powerpoint/2010/main" val="37221713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314629" y="448926"/>
            <a:ext cx="9718345" cy="1280890"/>
          </a:xfrm>
        </p:spPr>
        <p:txBody>
          <a:bodyPr>
            <a:normAutofit fontScale="90000"/>
          </a:bodyPr>
          <a:lstStyle/>
          <a:p>
            <a:r>
              <a:rPr lang="en-US" b="1" dirty="0"/>
              <a:t>MYCAPSSA(Delayed-release capsules: 20 mg)</a:t>
            </a:r>
            <a:r>
              <a:rPr lang="en-US" sz="4000" b="1" dirty="0"/>
              <a:t/>
            </a:r>
            <a:br>
              <a:rPr lang="en-US" sz="4000" b="1" dirty="0"/>
            </a:br>
            <a:endParaRPr lang="en-US" sz="4000" b="1" dirty="0"/>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314629" y="1182926"/>
            <a:ext cx="9413545" cy="5226148"/>
          </a:xfrm>
        </p:spPr>
        <p:txBody>
          <a:bodyPr>
            <a:normAutofit/>
          </a:bodyPr>
          <a:lstStyle/>
          <a:p>
            <a:endParaRPr lang="en-US" sz="2400" dirty="0"/>
          </a:p>
          <a:p>
            <a:pPr marL="0" indent="0" algn="just">
              <a:buNone/>
            </a:pPr>
            <a:endParaRPr lang="en-US" sz="2400" dirty="0"/>
          </a:p>
          <a:p>
            <a:pPr algn="just"/>
            <a:r>
              <a:rPr lang="en-US" sz="2400" dirty="0"/>
              <a:t>20 mg OOC has similar pharmacokinetics to subcutaneous injection of 0.1 mg of subcutaneous (SC) octreotide, with comparable half-lives of 2.25 and 2.38 h respectively.</a:t>
            </a:r>
          </a:p>
          <a:p>
            <a:pPr algn="just"/>
            <a:endParaRPr lang="en-US" sz="2400" dirty="0"/>
          </a:p>
          <a:p>
            <a:endParaRPr lang="en-US" sz="2400" dirty="0"/>
          </a:p>
          <a:p>
            <a:pPr marL="0" indent="0">
              <a:buNone/>
            </a:pPr>
            <a:endParaRPr lang="en-US" sz="2400" dirty="0"/>
          </a:p>
        </p:txBody>
      </p:sp>
      <p:sp>
        <p:nvSpPr>
          <p:cNvPr id="4" name="Rectangle 3">
            <a:extLst>
              <a:ext uri="{FF2B5EF4-FFF2-40B4-BE49-F238E27FC236}">
                <a16:creationId xmlns:a16="http://schemas.microsoft.com/office/drawing/2014/main" xmlns="" id="{FCCE9188-9DEA-48EE-85C8-383A0FB79ED4}"/>
              </a:ext>
            </a:extLst>
          </p:cNvPr>
          <p:cNvSpPr/>
          <p:nvPr/>
        </p:nvSpPr>
        <p:spPr>
          <a:xfrm>
            <a:off x="206189" y="6039742"/>
            <a:ext cx="11907468"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a:solidFill>
                  <a:srgbClr val="242021"/>
                </a:solidFill>
                <a:latin typeface="Frutiger-Black"/>
              </a:rPr>
              <a:t>Oral Octreotide Absorption in Human </a:t>
            </a:r>
            <a:r>
              <a:rPr lang="en-US" sz="1400" b="1" dirty="0" err="1">
                <a:solidFill>
                  <a:srgbClr val="242021"/>
                </a:solidFill>
                <a:latin typeface="Frutiger-Black"/>
              </a:rPr>
              <a:t>Subjects,Comparable</a:t>
            </a:r>
            <a:r>
              <a:rPr lang="en-US" sz="1400" b="1" dirty="0">
                <a:solidFill>
                  <a:srgbClr val="242021"/>
                </a:solidFill>
                <a:latin typeface="Frutiger-Black"/>
              </a:rPr>
              <a:t> Pharmacokinetics to </a:t>
            </a:r>
            <a:r>
              <a:rPr lang="en-US" sz="1400" b="1" dirty="0" err="1">
                <a:solidFill>
                  <a:srgbClr val="242021"/>
                </a:solidFill>
                <a:latin typeface="Frutiger-Black"/>
              </a:rPr>
              <a:t>Parentera,Octreotide</a:t>
            </a:r>
            <a:r>
              <a:rPr lang="en-US" sz="1400" b="1" dirty="0">
                <a:solidFill>
                  <a:srgbClr val="242021"/>
                </a:solidFill>
                <a:latin typeface="Frutiger-Black"/>
              </a:rPr>
              <a:t> and Effective Growth </a:t>
            </a:r>
            <a:r>
              <a:rPr lang="en-US" sz="1400" b="1" dirty="0" err="1">
                <a:solidFill>
                  <a:srgbClr val="242021"/>
                </a:solidFill>
                <a:latin typeface="Frutiger-Black"/>
              </a:rPr>
              <a:t>Hormon,Suppression</a:t>
            </a:r>
            <a:r>
              <a:rPr lang="en-US" sz="1400" b="1" dirty="0">
                <a:solidFill>
                  <a:srgbClr val="242021"/>
                </a:solidFill>
                <a:latin typeface="Frutiger-Black"/>
              </a:rPr>
              <a:t/>
            </a:r>
            <a:br>
              <a:rPr lang="en-US" sz="1400" b="1" dirty="0">
                <a:solidFill>
                  <a:srgbClr val="242021"/>
                </a:solidFill>
                <a:latin typeface="Frutiger-Black"/>
              </a:rPr>
            </a:br>
            <a:r>
              <a:rPr lang="en-US" sz="1400" dirty="0">
                <a:solidFill>
                  <a:srgbClr val="242021"/>
                </a:solidFill>
                <a:latin typeface="Frutiger-Light"/>
              </a:rPr>
              <a:t>S. Tuvia, J. </a:t>
            </a:r>
            <a:r>
              <a:rPr lang="en-US" sz="1400" dirty="0" err="1">
                <a:solidFill>
                  <a:srgbClr val="242021"/>
                </a:solidFill>
                <a:latin typeface="Frutiger-Light"/>
              </a:rPr>
              <a:t>Atsmon</a:t>
            </a:r>
            <a:r>
              <a:rPr lang="en-US" sz="1400" dirty="0">
                <a:solidFill>
                  <a:srgbClr val="242021"/>
                </a:solidFill>
                <a:latin typeface="Frutiger-Light"/>
              </a:rPr>
              <a:t>, S. L. </a:t>
            </a:r>
            <a:r>
              <a:rPr lang="en-US" sz="1400" dirty="0" err="1">
                <a:solidFill>
                  <a:srgbClr val="242021"/>
                </a:solidFill>
                <a:latin typeface="Frutiger-Light"/>
              </a:rPr>
              <a:t>Teichman</a:t>
            </a:r>
            <a:r>
              <a:rPr lang="en-US" sz="1400" dirty="0">
                <a:solidFill>
                  <a:srgbClr val="242021"/>
                </a:solidFill>
                <a:latin typeface="Frutiger-Light"/>
              </a:rPr>
              <a:t>, S. Katz, P. Salama, D. </a:t>
            </a:r>
            <a:r>
              <a:rPr lang="en-US" sz="1400" dirty="0" err="1">
                <a:solidFill>
                  <a:srgbClr val="242021"/>
                </a:solidFill>
                <a:latin typeface="Frutiger-Light"/>
              </a:rPr>
              <a:t>Pelled</a:t>
            </a:r>
            <a:r>
              <a:rPr lang="en-US" sz="1400" dirty="0">
                <a:solidFill>
                  <a:srgbClr val="242021"/>
                </a:solidFill>
                <a:latin typeface="Frutiger-Light"/>
              </a:rPr>
              <a:t>, I. </a:t>
            </a:r>
            <a:r>
              <a:rPr lang="en-US" sz="1400" dirty="0" err="1">
                <a:solidFill>
                  <a:srgbClr val="242021"/>
                </a:solidFill>
                <a:latin typeface="Frutiger-Light"/>
              </a:rPr>
              <a:t>Landau,I</a:t>
            </a:r>
            <a:r>
              <a:rPr lang="en-US" sz="1400" dirty="0">
                <a:solidFill>
                  <a:srgbClr val="242021"/>
                </a:solidFill>
                <a:latin typeface="Frutiger-Light"/>
              </a:rPr>
              <a:t>. </a:t>
            </a:r>
            <a:r>
              <a:rPr lang="en-US" sz="1400" dirty="0" err="1">
                <a:solidFill>
                  <a:srgbClr val="242021"/>
                </a:solidFill>
                <a:latin typeface="Frutiger-Light"/>
              </a:rPr>
              <a:t>Karmeli</a:t>
            </a:r>
            <a:r>
              <a:rPr lang="en-US" sz="1400" dirty="0">
                <a:solidFill>
                  <a:srgbClr val="242021"/>
                </a:solidFill>
                <a:latin typeface="Frutiger-Light"/>
              </a:rPr>
              <a:t>, M. </a:t>
            </a:r>
            <a:r>
              <a:rPr lang="en-US" sz="1400" dirty="0" err="1">
                <a:solidFill>
                  <a:srgbClr val="242021"/>
                </a:solidFill>
                <a:latin typeface="Frutiger-Light"/>
              </a:rPr>
              <a:t>Bidlingmaier</a:t>
            </a:r>
            <a:r>
              <a:rPr lang="en-US" sz="1400" dirty="0">
                <a:solidFill>
                  <a:srgbClr val="242021"/>
                </a:solidFill>
                <a:latin typeface="Frutiger-Light"/>
              </a:rPr>
              <a:t>, C. J. Strasburger, D. L. Kleinberg, S. </a:t>
            </a:r>
            <a:r>
              <a:rPr lang="en-US" sz="1400" dirty="0" err="1">
                <a:solidFill>
                  <a:srgbClr val="242021"/>
                </a:solidFill>
                <a:latin typeface="Frutiger-Light"/>
              </a:rPr>
              <a:t>Melmed,and</a:t>
            </a:r>
            <a:r>
              <a:rPr lang="en-US" sz="1400" dirty="0">
                <a:solidFill>
                  <a:srgbClr val="242021"/>
                </a:solidFill>
                <a:latin typeface="Frutiger-Light"/>
              </a:rPr>
              <a:t> R. Mamluk</a:t>
            </a:r>
            <a:r>
              <a:rPr lang="en-US" sz="1400" dirty="0"/>
              <a:t> ,</a:t>
            </a:r>
            <a:r>
              <a:rPr lang="en-US" sz="1400" dirty="0">
                <a:solidFill>
                  <a:srgbClr val="242021"/>
                </a:solidFill>
                <a:latin typeface="Frutiger-Light"/>
              </a:rPr>
              <a:t> J Clin Endocrinol </a:t>
            </a:r>
            <a:r>
              <a:rPr lang="en-US" sz="1400" dirty="0" err="1">
                <a:solidFill>
                  <a:srgbClr val="242021"/>
                </a:solidFill>
                <a:latin typeface="Frutiger-Light"/>
              </a:rPr>
              <a:t>Metab</a:t>
            </a:r>
            <a:r>
              <a:rPr lang="en-US" sz="1400" dirty="0">
                <a:solidFill>
                  <a:srgbClr val="242021"/>
                </a:solidFill>
                <a:latin typeface="Frutiger-Light"/>
              </a:rPr>
              <a:t>, July 2012, 97(7):2362–2369</a:t>
            </a:r>
            <a:r>
              <a:rPr lang="en-US" sz="1400" dirty="0"/>
              <a:t> </a:t>
            </a:r>
            <a:endParaRPr lang="en-US" dirty="0"/>
          </a:p>
        </p:txBody>
      </p:sp>
    </p:spTree>
    <p:extLst>
      <p:ext uri="{BB962C8B-B14F-4D97-AF65-F5344CB8AC3E}">
        <p14:creationId xmlns:p14="http://schemas.microsoft.com/office/powerpoint/2010/main" val="324015154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062837" y="475429"/>
            <a:ext cx="8911687" cy="1280890"/>
          </a:xfrm>
        </p:spPr>
        <p:txBody>
          <a:bodyPr>
            <a:normAutofit fontScale="90000"/>
          </a:bodyPr>
          <a:lstStyle/>
          <a:p>
            <a:r>
              <a:rPr lang="en-US" sz="4000" b="1" dirty="0"/>
              <a:t>MYCAPSSA</a:t>
            </a:r>
            <a:br>
              <a:rPr lang="en-US" sz="4000" b="1" dirty="0"/>
            </a:br>
            <a:endParaRPr lang="en-US" sz="4000" b="1" dirty="0"/>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062837" y="1156423"/>
            <a:ext cx="9797859" cy="5226148"/>
          </a:xfrm>
        </p:spPr>
        <p:txBody>
          <a:bodyPr>
            <a:normAutofit lnSpcReduction="10000"/>
          </a:bodyPr>
          <a:lstStyle/>
          <a:p>
            <a:pPr marL="0" indent="0" algn="just">
              <a:buNone/>
            </a:pPr>
            <a:endParaRPr lang="en-US" sz="2000" dirty="0"/>
          </a:p>
          <a:p>
            <a:pPr algn="just"/>
            <a:r>
              <a:rPr lang="en-US" sz="2400" dirty="0"/>
              <a:t>The maximum dosage: 80 mg daily.</a:t>
            </a:r>
          </a:p>
          <a:p>
            <a:pPr marL="0" indent="0" algn="just">
              <a:buNone/>
            </a:pPr>
            <a:endParaRPr lang="en-US" sz="2400" dirty="0"/>
          </a:p>
          <a:p>
            <a:pPr algn="just"/>
            <a:r>
              <a:rPr lang="en-US" sz="2400" dirty="0"/>
              <a:t>For patients with ESRD, initiate dosage: 20 mg orally once daily.(No dosage adjustment)</a:t>
            </a:r>
          </a:p>
          <a:p>
            <a:pPr algn="just"/>
            <a:endParaRPr lang="en-US" sz="2400" dirty="0"/>
          </a:p>
          <a:p>
            <a:pPr algn="just"/>
            <a:r>
              <a:rPr lang="en-US" sz="2400" dirty="0"/>
              <a:t>Contraindication: Hypersensitivity to octreotide.</a:t>
            </a:r>
          </a:p>
          <a:p>
            <a:pPr algn="just"/>
            <a:endParaRPr lang="en-US" sz="2400" dirty="0"/>
          </a:p>
          <a:p>
            <a:pPr algn="just"/>
            <a:r>
              <a:rPr lang="en-US" sz="2400" dirty="0"/>
              <a:t>Warnings and precautions(for periodic monitoring) : Cholelithiasis &amp; Complications of Cholelithiasis, </a:t>
            </a:r>
            <a:r>
              <a:rPr lang="en-US" sz="2400" dirty="0">
                <a:solidFill>
                  <a:schemeClr val="accent1"/>
                </a:solidFill>
              </a:rPr>
              <a:t>Hypoglycemia </a:t>
            </a:r>
            <a:r>
              <a:rPr lang="en-US" sz="2400" dirty="0"/>
              <a:t>or </a:t>
            </a:r>
            <a:r>
              <a:rPr lang="en-US" sz="2400" dirty="0">
                <a:solidFill>
                  <a:schemeClr val="accent1"/>
                </a:solidFill>
              </a:rPr>
              <a:t>Hyperglycemia</a:t>
            </a:r>
            <a:r>
              <a:rPr lang="en-US" sz="2400" dirty="0"/>
              <a:t>, </a:t>
            </a:r>
            <a:r>
              <a:rPr lang="en-US" sz="2400" dirty="0">
                <a:solidFill>
                  <a:schemeClr val="accent1"/>
                </a:solidFill>
              </a:rPr>
              <a:t>Hypothyroidism</a:t>
            </a:r>
            <a:r>
              <a:rPr lang="en-US" sz="2400" dirty="0"/>
              <a:t>, Bradycardia, arrhythmia, or conduction abnormalities, </a:t>
            </a:r>
            <a:r>
              <a:rPr lang="en-US" sz="2400" dirty="0">
                <a:solidFill>
                  <a:schemeClr val="accent1"/>
                </a:solidFill>
              </a:rPr>
              <a:t>Decreased Vitamin B12 Levels.</a:t>
            </a:r>
          </a:p>
          <a:p>
            <a:endParaRPr lang="en-US" sz="2400" dirty="0"/>
          </a:p>
          <a:p>
            <a:endParaRPr lang="en-US" sz="2400" dirty="0"/>
          </a:p>
          <a:p>
            <a:pPr marL="0" indent="0">
              <a:buNone/>
            </a:pPr>
            <a:endParaRPr lang="en-US" sz="2400" dirty="0"/>
          </a:p>
        </p:txBody>
      </p:sp>
      <p:pic>
        <p:nvPicPr>
          <p:cNvPr id="6" name="Picture 5">
            <a:extLst>
              <a:ext uri="{FF2B5EF4-FFF2-40B4-BE49-F238E27FC236}">
                <a16:creationId xmlns:a16="http://schemas.microsoft.com/office/drawing/2014/main" xmlns="" id="{C08CDA0F-2FD2-499A-A9D5-BCD07B66F264}"/>
              </a:ext>
            </a:extLst>
          </p:cNvPr>
          <p:cNvPicPr>
            <a:picLocks noChangeAspect="1"/>
          </p:cNvPicPr>
          <p:nvPr/>
        </p:nvPicPr>
        <p:blipFill>
          <a:blip r:embed="rId2"/>
          <a:stretch>
            <a:fillRect/>
          </a:stretch>
        </p:blipFill>
        <p:spPr>
          <a:xfrm>
            <a:off x="7874310" y="132522"/>
            <a:ext cx="4317690" cy="2265293"/>
          </a:xfrm>
          <a:prstGeom prst="rect">
            <a:avLst/>
          </a:prstGeom>
        </p:spPr>
      </p:pic>
    </p:spTree>
    <p:extLst>
      <p:ext uri="{BB962C8B-B14F-4D97-AF65-F5344CB8AC3E}">
        <p14:creationId xmlns:p14="http://schemas.microsoft.com/office/powerpoint/2010/main" val="127424052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062837" y="475429"/>
            <a:ext cx="8911687" cy="1280890"/>
          </a:xfrm>
        </p:spPr>
        <p:txBody>
          <a:bodyPr>
            <a:normAutofit fontScale="90000"/>
          </a:bodyPr>
          <a:lstStyle/>
          <a:p>
            <a:r>
              <a:rPr lang="en-US" sz="4000" b="1" dirty="0"/>
              <a:t>MYCAPSSA</a:t>
            </a:r>
            <a:br>
              <a:rPr lang="en-US" sz="4000" b="1" dirty="0"/>
            </a:br>
            <a:endParaRPr lang="en-US" sz="4000" b="1" dirty="0"/>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062837" y="1156423"/>
            <a:ext cx="9797859" cy="5226148"/>
          </a:xfrm>
        </p:spPr>
        <p:txBody>
          <a:bodyPr>
            <a:normAutofit/>
          </a:bodyPr>
          <a:lstStyle/>
          <a:p>
            <a:pPr marL="0" indent="0" algn="just">
              <a:buNone/>
            </a:pPr>
            <a:endParaRPr lang="en-US" sz="2000" dirty="0"/>
          </a:p>
          <a:p>
            <a:pPr algn="just"/>
            <a:r>
              <a:rPr lang="en-US" sz="2400" dirty="0">
                <a:solidFill>
                  <a:schemeClr val="accent1"/>
                </a:solidFill>
              </a:rPr>
              <a:t>Most common </a:t>
            </a:r>
            <a:r>
              <a:rPr lang="en-US" sz="2400" dirty="0"/>
              <a:t>adverse reactions (incidence &gt;10 %):  Nausea, diarrhea, headache, arthralgia, asthenia, hyperhidrosis, peripheral swelling, blood glucose increased, vomiting, abdominal discomfort, dyspepsia, sinusitis, osteoarthritis.</a:t>
            </a:r>
          </a:p>
          <a:p>
            <a:pPr algn="just"/>
            <a:endParaRPr lang="en-US" sz="2400" dirty="0"/>
          </a:p>
          <a:p>
            <a:pPr marL="0" indent="0" algn="just">
              <a:buNone/>
            </a:pPr>
            <a:endParaRPr lang="en-US" sz="2400" dirty="0"/>
          </a:p>
          <a:p>
            <a:pPr algn="just"/>
            <a:r>
              <a:rPr lang="en-US" sz="2400" dirty="0"/>
              <a:t>Drug interactions: PPIs, H2-B, or Antacids, Cyclosporine, Insulin &amp; Antidiabetic Drugs, Digoxin, Lisinopril (monitor patient’s blood pressure), Levonorgestrel, Bromocriptine, BB &amp; CCBs, Drugs Metabolized by CYP 450 Enzymes.</a:t>
            </a:r>
          </a:p>
          <a:p>
            <a:pPr marL="0" indent="0">
              <a:buNone/>
            </a:pPr>
            <a:endParaRPr lang="en-US" sz="2400" dirty="0"/>
          </a:p>
          <a:p>
            <a:endParaRPr lang="en-US" sz="2400" dirty="0"/>
          </a:p>
          <a:p>
            <a:pPr marL="0" indent="0">
              <a:buNone/>
            </a:pPr>
            <a:endParaRPr lang="en-US" sz="2400" dirty="0"/>
          </a:p>
        </p:txBody>
      </p:sp>
      <p:pic>
        <p:nvPicPr>
          <p:cNvPr id="4" name="Picture 3">
            <a:extLst>
              <a:ext uri="{FF2B5EF4-FFF2-40B4-BE49-F238E27FC236}">
                <a16:creationId xmlns:a16="http://schemas.microsoft.com/office/drawing/2014/main" xmlns="" id="{AB54C514-272E-402E-A563-A6CBE1097B40}"/>
              </a:ext>
            </a:extLst>
          </p:cNvPr>
          <p:cNvPicPr>
            <a:picLocks noChangeAspect="1"/>
          </p:cNvPicPr>
          <p:nvPr/>
        </p:nvPicPr>
        <p:blipFill>
          <a:blip r:embed="rId2"/>
          <a:stretch>
            <a:fillRect/>
          </a:stretch>
        </p:blipFill>
        <p:spPr>
          <a:xfrm>
            <a:off x="9015577" y="92765"/>
            <a:ext cx="2659587" cy="1280890"/>
          </a:xfrm>
          <a:prstGeom prst="rect">
            <a:avLst/>
          </a:prstGeom>
        </p:spPr>
      </p:pic>
    </p:spTree>
    <p:extLst>
      <p:ext uri="{BB962C8B-B14F-4D97-AF65-F5344CB8AC3E}">
        <p14:creationId xmlns:p14="http://schemas.microsoft.com/office/powerpoint/2010/main" val="366776353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952858" y="3296518"/>
            <a:ext cx="9657883" cy="3337962"/>
          </a:xfrm>
        </p:spPr>
        <p:txBody>
          <a:bodyPr>
            <a:normAutofit fontScale="70000" lnSpcReduction="20000"/>
          </a:bodyPr>
          <a:lstStyle/>
          <a:p>
            <a:pPr algn="just"/>
            <a:endParaRPr lang="en-US" sz="2800" dirty="0"/>
          </a:p>
          <a:p>
            <a:pPr algn="just">
              <a:lnSpc>
                <a:spcPct val="150000"/>
              </a:lnSpc>
            </a:pPr>
            <a:r>
              <a:rPr lang="en-US" sz="2400" dirty="0"/>
              <a:t>Multicenter, open-label, dose-titration, baseline- controlled study.</a:t>
            </a:r>
          </a:p>
          <a:p>
            <a:pPr algn="just">
              <a:lnSpc>
                <a:spcPct val="150000"/>
              </a:lnSpc>
            </a:pPr>
            <a:r>
              <a:rPr lang="en-US" sz="2400" dirty="0"/>
              <a:t>Switched to 40 mg/d oral octreotide capsules (OOCs), and the dose escalated to 60 and then up to 80 mg/d to control IGF-1. Subsequent fixed doses were maintained for a 7-month core treatment, followed by a voluntary 6-month extension.</a:t>
            </a:r>
          </a:p>
          <a:p>
            <a:pPr algn="just">
              <a:lnSpc>
                <a:spcPct val="150000"/>
              </a:lnSpc>
            </a:pPr>
            <a:r>
              <a:rPr lang="en-US" sz="2400" dirty="0"/>
              <a:t>155 complete or partially controlled patients (IGF-1 X 1.3 &lt; ULN, &amp; 2-h integrated GH&lt; 2.5 ng/ml; IDS-</a:t>
            </a:r>
            <a:r>
              <a:rPr lang="en-US" sz="2400" dirty="0" err="1"/>
              <a:t>iSYS</a:t>
            </a:r>
            <a:r>
              <a:rPr lang="en-US" sz="2400" dirty="0"/>
              <a:t>) receiving injectable somatostatin receptor ligand (SRL) for ≥3 month.</a:t>
            </a:r>
          </a:p>
        </p:txBody>
      </p:sp>
      <p:pic>
        <p:nvPicPr>
          <p:cNvPr id="4" name="Picture 3">
            <a:extLst>
              <a:ext uri="{FF2B5EF4-FFF2-40B4-BE49-F238E27FC236}">
                <a16:creationId xmlns:a16="http://schemas.microsoft.com/office/drawing/2014/main" xmlns="" id="{B571FD99-8997-49A6-854C-282F0454F475}"/>
              </a:ext>
            </a:extLst>
          </p:cNvPr>
          <p:cNvPicPr>
            <a:picLocks noChangeAspect="1"/>
          </p:cNvPicPr>
          <p:nvPr/>
        </p:nvPicPr>
        <p:blipFill>
          <a:blip r:embed="rId2"/>
          <a:stretch>
            <a:fillRect/>
          </a:stretch>
        </p:blipFill>
        <p:spPr>
          <a:xfrm>
            <a:off x="1739153" y="127915"/>
            <a:ext cx="10085294" cy="2981325"/>
          </a:xfrm>
          <a:prstGeom prst="rect">
            <a:avLst/>
          </a:prstGeom>
        </p:spPr>
      </p:pic>
      <p:pic>
        <p:nvPicPr>
          <p:cNvPr id="5" name="Picture 4">
            <a:extLst>
              <a:ext uri="{FF2B5EF4-FFF2-40B4-BE49-F238E27FC236}">
                <a16:creationId xmlns:a16="http://schemas.microsoft.com/office/drawing/2014/main" xmlns="" id="{E854D546-F2F1-4DE4-AAF3-6F044E5367B0}"/>
              </a:ext>
            </a:extLst>
          </p:cNvPr>
          <p:cNvPicPr>
            <a:picLocks noChangeAspect="1"/>
          </p:cNvPicPr>
          <p:nvPr/>
        </p:nvPicPr>
        <p:blipFill>
          <a:blip r:embed="rId3"/>
          <a:stretch>
            <a:fillRect/>
          </a:stretch>
        </p:blipFill>
        <p:spPr>
          <a:xfrm>
            <a:off x="10685462" y="2773932"/>
            <a:ext cx="819150" cy="323850"/>
          </a:xfrm>
          <a:prstGeom prst="rect">
            <a:avLst/>
          </a:prstGeom>
        </p:spPr>
      </p:pic>
    </p:spTree>
    <p:extLst>
      <p:ext uri="{BB962C8B-B14F-4D97-AF65-F5344CB8AC3E}">
        <p14:creationId xmlns:p14="http://schemas.microsoft.com/office/powerpoint/2010/main" val="411840883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662545" y="567364"/>
            <a:ext cx="8911687" cy="1280890"/>
          </a:xfrm>
        </p:spPr>
        <p:txBody>
          <a:bodyPr>
            <a:normAutofit/>
          </a:bodyPr>
          <a:lstStyle/>
          <a:p>
            <a:r>
              <a:rPr lang="en-US" sz="4000" b="1" dirty="0"/>
              <a:t>Flowchart of study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4980982"/>
          </a:xfrm>
        </p:spPr>
        <p:txBody>
          <a:bodyPr>
            <a:normAutofit/>
          </a:bodyPr>
          <a:lstStyle/>
          <a:p>
            <a:pPr algn="just"/>
            <a:endParaRPr lang="en-US" sz="2800" dirty="0"/>
          </a:p>
          <a:p>
            <a:pPr algn="just">
              <a:lnSpc>
                <a:spcPct val="150000"/>
              </a:lnSpc>
            </a:pPr>
            <a:r>
              <a:rPr lang="en-US" sz="2400" dirty="0"/>
              <a:t>138 (89%) experienced an AE. </a:t>
            </a:r>
          </a:p>
          <a:p>
            <a:pPr marL="0" indent="0" algn="just">
              <a:lnSpc>
                <a:spcPct val="150000"/>
              </a:lnSpc>
              <a:buNone/>
            </a:pPr>
            <a:endParaRPr lang="en-US" sz="2400" dirty="0"/>
          </a:p>
        </p:txBody>
      </p:sp>
      <p:pic>
        <p:nvPicPr>
          <p:cNvPr id="4" name="Picture 3">
            <a:extLst>
              <a:ext uri="{FF2B5EF4-FFF2-40B4-BE49-F238E27FC236}">
                <a16:creationId xmlns:a16="http://schemas.microsoft.com/office/drawing/2014/main" xmlns="" id="{6FCBC815-3E07-4E41-BB05-123207FBB3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62545" y="1595737"/>
            <a:ext cx="9732997" cy="4417135"/>
          </a:xfrm>
          <a:prstGeom prst="rect">
            <a:avLst/>
          </a:prstGeom>
        </p:spPr>
      </p:pic>
    </p:spTree>
    <p:extLst>
      <p:ext uri="{BB962C8B-B14F-4D97-AF65-F5344CB8AC3E}">
        <p14:creationId xmlns:p14="http://schemas.microsoft.com/office/powerpoint/2010/main" val="146716253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4980982"/>
          </a:xfrm>
        </p:spPr>
        <p:txBody>
          <a:bodyPr>
            <a:normAutofit/>
          </a:bodyPr>
          <a:lstStyle/>
          <a:p>
            <a:pPr algn="just"/>
            <a:endParaRPr lang="en-US" sz="2800" dirty="0"/>
          </a:p>
          <a:p>
            <a:pPr algn="just">
              <a:lnSpc>
                <a:spcPct val="150000"/>
              </a:lnSpc>
            </a:pPr>
            <a:r>
              <a:rPr lang="en-US" sz="2400" dirty="0"/>
              <a:t> The pharmacokinetics of OOC enable a dose titration every 2–4 weeks. </a:t>
            </a:r>
          </a:p>
          <a:p>
            <a:pPr algn="just">
              <a:lnSpc>
                <a:spcPct val="150000"/>
              </a:lnSpc>
            </a:pPr>
            <a:r>
              <a:rPr lang="en-US" sz="2400" dirty="0"/>
              <a:t>This is a more rapid escalation compared with injectable SRLs, which often are up-titrated every 3 months. </a:t>
            </a:r>
          </a:p>
          <a:p>
            <a:pPr algn="just">
              <a:lnSpc>
                <a:spcPct val="150000"/>
              </a:lnSpc>
            </a:pPr>
            <a:r>
              <a:rPr lang="en-US" sz="2400" dirty="0"/>
              <a:t>Slower titration may risk re-emergence of disease signs and symptoms and loss of biochemical control</a:t>
            </a:r>
          </a:p>
        </p:txBody>
      </p:sp>
      <p:pic>
        <p:nvPicPr>
          <p:cNvPr id="4" name="Picture 3">
            <a:extLst>
              <a:ext uri="{FF2B5EF4-FFF2-40B4-BE49-F238E27FC236}">
                <a16:creationId xmlns:a16="http://schemas.microsoft.com/office/drawing/2014/main" xmlns="" id="{7414E1DA-312A-4077-8BEB-D370F9DB5117}"/>
              </a:ext>
            </a:extLst>
          </p:cNvPr>
          <p:cNvPicPr>
            <a:picLocks noChangeAspect="1"/>
          </p:cNvPicPr>
          <p:nvPr/>
        </p:nvPicPr>
        <p:blipFill>
          <a:blip r:embed="rId2"/>
          <a:stretch>
            <a:fillRect/>
          </a:stretch>
        </p:blipFill>
        <p:spPr>
          <a:xfrm>
            <a:off x="1843974" y="0"/>
            <a:ext cx="9902550" cy="6858000"/>
          </a:xfrm>
          <a:prstGeom prst="rect">
            <a:avLst/>
          </a:prstGeom>
        </p:spPr>
      </p:pic>
    </p:spTree>
    <p:extLst>
      <p:ext uri="{BB962C8B-B14F-4D97-AF65-F5344CB8AC3E}">
        <p14:creationId xmlns:p14="http://schemas.microsoft.com/office/powerpoint/2010/main" val="361425349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3EFD733-1EC3-4083-9ACC-E88C0F9C095F}"/>
              </a:ext>
            </a:extLst>
          </p:cNvPr>
          <p:cNvPicPr>
            <a:picLocks noChangeAspect="1"/>
          </p:cNvPicPr>
          <p:nvPr/>
        </p:nvPicPr>
        <p:blipFill>
          <a:blip r:embed="rId2"/>
          <a:stretch>
            <a:fillRect/>
          </a:stretch>
        </p:blipFill>
        <p:spPr>
          <a:xfrm>
            <a:off x="2075287" y="480698"/>
            <a:ext cx="9713301" cy="6108360"/>
          </a:xfrm>
          <a:prstGeom prst="rect">
            <a:avLst/>
          </a:prstGeom>
        </p:spPr>
      </p:pic>
      <p:sp>
        <p:nvSpPr>
          <p:cNvPr id="8" name="Oval 7">
            <a:extLst>
              <a:ext uri="{FF2B5EF4-FFF2-40B4-BE49-F238E27FC236}">
                <a16:creationId xmlns:a16="http://schemas.microsoft.com/office/drawing/2014/main" xmlns="" id="{0B495E79-4F0C-49E3-BA4E-BCAE4877EA7C}"/>
              </a:ext>
            </a:extLst>
          </p:cNvPr>
          <p:cNvSpPr/>
          <p:nvPr/>
        </p:nvSpPr>
        <p:spPr>
          <a:xfrm>
            <a:off x="8857129" y="5136776"/>
            <a:ext cx="968188" cy="32273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9225409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38CB12-BA66-402F-8579-7EF2FB040378}"/>
              </a:ext>
            </a:extLst>
          </p:cNvPr>
          <p:cNvPicPr>
            <a:picLocks noChangeAspect="1"/>
          </p:cNvPicPr>
          <p:nvPr/>
        </p:nvPicPr>
        <p:blipFill>
          <a:blip r:embed="rId2"/>
          <a:stretch>
            <a:fillRect/>
          </a:stretch>
        </p:blipFill>
        <p:spPr>
          <a:xfrm>
            <a:off x="1724060" y="133695"/>
            <a:ext cx="4883640" cy="5543550"/>
          </a:xfrm>
          <a:prstGeom prst="rect">
            <a:avLst/>
          </a:prstGeom>
        </p:spPr>
      </p:pic>
      <p:sp>
        <p:nvSpPr>
          <p:cNvPr id="5" name="Oval 4">
            <a:extLst>
              <a:ext uri="{FF2B5EF4-FFF2-40B4-BE49-F238E27FC236}">
                <a16:creationId xmlns:a16="http://schemas.microsoft.com/office/drawing/2014/main" xmlns="" id="{42DCB616-3F75-4B0A-B2E6-C1BA486E8940}"/>
              </a:ext>
            </a:extLst>
          </p:cNvPr>
          <p:cNvSpPr/>
          <p:nvPr/>
        </p:nvSpPr>
        <p:spPr>
          <a:xfrm>
            <a:off x="9599075" y="3237957"/>
            <a:ext cx="878541" cy="67235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xmlns="" id="{47E6078F-5096-4B4E-AD79-F9E295976182}"/>
              </a:ext>
            </a:extLst>
          </p:cNvPr>
          <p:cNvPicPr>
            <a:picLocks noChangeAspect="1"/>
          </p:cNvPicPr>
          <p:nvPr/>
        </p:nvPicPr>
        <p:blipFill>
          <a:blip r:embed="rId3"/>
          <a:stretch>
            <a:fillRect/>
          </a:stretch>
        </p:blipFill>
        <p:spPr>
          <a:xfrm>
            <a:off x="6719269" y="133695"/>
            <a:ext cx="5203535" cy="4933081"/>
          </a:xfrm>
          <a:prstGeom prst="rect">
            <a:avLst/>
          </a:prstGeom>
        </p:spPr>
      </p:pic>
      <p:sp>
        <p:nvSpPr>
          <p:cNvPr id="7" name="Rectangle 6">
            <a:extLst>
              <a:ext uri="{FF2B5EF4-FFF2-40B4-BE49-F238E27FC236}">
                <a16:creationId xmlns:a16="http://schemas.microsoft.com/office/drawing/2014/main" xmlns="" id="{F565D076-AE96-4A46-8F91-772B2B217450}"/>
              </a:ext>
            </a:extLst>
          </p:cNvPr>
          <p:cNvSpPr/>
          <p:nvPr/>
        </p:nvSpPr>
        <p:spPr>
          <a:xfrm>
            <a:off x="1854982" y="4130915"/>
            <a:ext cx="3998259" cy="461405"/>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xmlns="" id="{5C240F85-E5B0-4375-95B4-5B1E31373D8A}"/>
              </a:ext>
            </a:extLst>
          </p:cNvPr>
          <p:cNvPicPr>
            <a:picLocks noChangeAspect="1"/>
          </p:cNvPicPr>
          <p:nvPr/>
        </p:nvPicPr>
        <p:blipFill>
          <a:blip r:embed="rId4"/>
          <a:stretch>
            <a:fillRect/>
          </a:stretch>
        </p:blipFill>
        <p:spPr>
          <a:xfrm>
            <a:off x="1854982" y="2259106"/>
            <a:ext cx="4017612" cy="288685"/>
          </a:xfrm>
          <a:prstGeom prst="rect">
            <a:avLst/>
          </a:prstGeom>
        </p:spPr>
      </p:pic>
      <p:pic>
        <p:nvPicPr>
          <p:cNvPr id="9" name="Picture 8">
            <a:extLst>
              <a:ext uri="{FF2B5EF4-FFF2-40B4-BE49-F238E27FC236}">
                <a16:creationId xmlns:a16="http://schemas.microsoft.com/office/drawing/2014/main" xmlns="" id="{E30A5D22-B8FC-4F30-929E-802545BD5469}"/>
              </a:ext>
            </a:extLst>
          </p:cNvPr>
          <p:cNvPicPr>
            <a:picLocks noChangeAspect="1"/>
          </p:cNvPicPr>
          <p:nvPr/>
        </p:nvPicPr>
        <p:blipFill>
          <a:blip r:embed="rId5"/>
          <a:stretch>
            <a:fillRect/>
          </a:stretch>
        </p:blipFill>
        <p:spPr>
          <a:xfrm>
            <a:off x="6738622" y="2109973"/>
            <a:ext cx="4593934" cy="511307"/>
          </a:xfrm>
          <a:prstGeom prst="rect">
            <a:avLst/>
          </a:prstGeom>
        </p:spPr>
      </p:pic>
      <p:pic>
        <p:nvPicPr>
          <p:cNvPr id="11" name="Picture 10">
            <a:extLst>
              <a:ext uri="{FF2B5EF4-FFF2-40B4-BE49-F238E27FC236}">
                <a16:creationId xmlns:a16="http://schemas.microsoft.com/office/drawing/2014/main" xmlns="" id="{B9730667-788D-428C-ADB1-4044D160A54C}"/>
              </a:ext>
            </a:extLst>
          </p:cNvPr>
          <p:cNvPicPr>
            <a:picLocks noChangeAspect="1"/>
          </p:cNvPicPr>
          <p:nvPr/>
        </p:nvPicPr>
        <p:blipFill>
          <a:blip r:embed="rId4"/>
          <a:stretch>
            <a:fillRect/>
          </a:stretch>
        </p:blipFill>
        <p:spPr>
          <a:xfrm>
            <a:off x="1835629" y="5083326"/>
            <a:ext cx="4772072" cy="288685"/>
          </a:xfrm>
          <a:prstGeom prst="rect">
            <a:avLst/>
          </a:prstGeom>
        </p:spPr>
      </p:pic>
      <p:sp>
        <p:nvSpPr>
          <p:cNvPr id="12" name="TextBox 11">
            <a:extLst>
              <a:ext uri="{FF2B5EF4-FFF2-40B4-BE49-F238E27FC236}">
                <a16:creationId xmlns:a16="http://schemas.microsoft.com/office/drawing/2014/main" xmlns="" id="{F9853716-632B-40B7-B444-6A88A78D6A56}"/>
              </a:ext>
            </a:extLst>
          </p:cNvPr>
          <p:cNvSpPr txBox="1"/>
          <p:nvPr/>
        </p:nvSpPr>
        <p:spPr>
          <a:xfrm>
            <a:off x="6719269" y="5083326"/>
            <a:ext cx="5203535" cy="1754326"/>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42021"/>
                </a:solidFill>
                <a:effectLst/>
                <a:uLnTx/>
                <a:uFillTx/>
                <a:latin typeface="Sabon-Roman"/>
                <a:ea typeface="+mn-ea"/>
                <a:cs typeface="+mn-cs"/>
              </a:rPr>
              <a:t>The degree of baseline control on injectable SRLs predicted subsequent response to OOCs.</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42021"/>
                </a:solidFill>
                <a:effectLst/>
                <a:uLnTx/>
                <a:uFillTx/>
                <a:latin typeface="Sabon-Roman"/>
                <a:ea typeface="+mn-ea"/>
                <a:cs typeface="+mn-cs"/>
              </a:rPr>
              <a:t>The combination of IGF-1X 1 </a:t>
            </a:r>
            <a:r>
              <a:rPr kumimoji="0" lang="en-US" sz="1800" b="0" i="0" u="none" strike="noStrike" kern="1200" cap="none" spc="0" normalizeH="0" baseline="0" noProof="0" dirty="0">
                <a:ln>
                  <a:noFill/>
                </a:ln>
                <a:solidFill>
                  <a:srgbClr val="242021"/>
                </a:solidFill>
                <a:effectLst/>
                <a:uLnTx/>
                <a:uFillTx/>
                <a:latin typeface="Universal-GreekwithMathPi"/>
                <a:ea typeface="+mn-ea"/>
                <a:cs typeface="+mn-cs"/>
              </a:rPr>
              <a:t> </a:t>
            </a:r>
            <a:r>
              <a:rPr kumimoji="0" lang="en-US" sz="1800" b="0" i="0" u="none" strike="noStrike" kern="1200" cap="none" spc="0" normalizeH="0" baseline="0" noProof="0" dirty="0">
                <a:ln>
                  <a:noFill/>
                </a:ln>
                <a:solidFill>
                  <a:srgbClr val="242021"/>
                </a:solidFill>
                <a:effectLst/>
                <a:uLnTx/>
                <a:uFillTx/>
                <a:latin typeface="Sabon-Roman"/>
                <a:ea typeface="+mn-ea"/>
                <a:cs typeface="+mn-cs"/>
              </a:rPr>
              <a:t>ULN/GH 2.5 ng/mL and low to mid doses of injectable SRLs (octreotide 30 mg or Lanreotide 120 mg) at screening yielded an OOC response rate of 84.5%</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pic>
        <p:nvPicPr>
          <p:cNvPr id="13" name="Picture 12">
            <a:extLst>
              <a:ext uri="{FF2B5EF4-FFF2-40B4-BE49-F238E27FC236}">
                <a16:creationId xmlns:a16="http://schemas.microsoft.com/office/drawing/2014/main" xmlns="" id="{6EA63EDA-9544-441D-8B75-954B49ACFA9D}"/>
              </a:ext>
            </a:extLst>
          </p:cNvPr>
          <p:cNvPicPr>
            <a:picLocks noChangeAspect="1"/>
          </p:cNvPicPr>
          <p:nvPr/>
        </p:nvPicPr>
        <p:blipFill>
          <a:blip r:embed="rId5"/>
          <a:stretch>
            <a:fillRect/>
          </a:stretch>
        </p:blipFill>
        <p:spPr>
          <a:xfrm>
            <a:off x="6738622" y="3500120"/>
            <a:ext cx="4593934" cy="511307"/>
          </a:xfrm>
          <a:prstGeom prst="rect">
            <a:avLst/>
          </a:prstGeom>
        </p:spPr>
      </p:pic>
    </p:spTree>
    <p:extLst>
      <p:ext uri="{BB962C8B-B14F-4D97-AF65-F5344CB8AC3E}">
        <p14:creationId xmlns:p14="http://schemas.microsoft.com/office/powerpoint/2010/main" val="21081155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flipH="1">
            <a:off x="7960658" y="600635"/>
            <a:ext cx="4056249" cy="6051177"/>
          </a:xfrm>
        </p:spPr>
        <p:txBody>
          <a:bodyPr>
            <a:normAutofit fontScale="55000" lnSpcReduction="20000"/>
          </a:bodyPr>
          <a:lstStyle/>
          <a:p>
            <a:pPr algn="just"/>
            <a:endParaRPr lang="en-US" sz="2800" dirty="0"/>
          </a:p>
          <a:p>
            <a:pPr algn="just">
              <a:lnSpc>
                <a:spcPct val="150000"/>
              </a:lnSpc>
            </a:pPr>
            <a:r>
              <a:rPr lang="en-US" sz="2400" dirty="0"/>
              <a:t>Mean IGF-1 levels </a:t>
            </a:r>
            <a:r>
              <a:rPr lang="en-US" sz="2400" dirty="0">
                <a:solidFill>
                  <a:schemeClr val="accent1"/>
                </a:solidFill>
              </a:rPr>
              <a:t>were stably maintained between the beginning &amp; the end of the fixed-dose period</a:t>
            </a:r>
            <a:r>
              <a:rPr lang="en-US" sz="2400" dirty="0"/>
              <a:t>, up to 13 months in both the </a:t>
            </a:r>
            <a:r>
              <a:rPr lang="en-US" sz="2400" dirty="0" err="1"/>
              <a:t>mITT</a:t>
            </a:r>
            <a:r>
              <a:rPr lang="en-US" sz="2400" dirty="0"/>
              <a:t> and fixed-dose populations.</a:t>
            </a:r>
          </a:p>
          <a:p>
            <a:pPr algn="just">
              <a:lnSpc>
                <a:spcPct val="150000"/>
              </a:lnSpc>
            </a:pPr>
            <a:r>
              <a:rPr lang="en-US" sz="2400" dirty="0"/>
              <a:t> The slight increase in mean values from baseline toward the end of the dose-escalation period in the </a:t>
            </a:r>
            <a:r>
              <a:rPr lang="en-US" sz="2400" dirty="0" err="1"/>
              <a:t>mITT</a:t>
            </a:r>
            <a:r>
              <a:rPr lang="en-US" sz="2400" dirty="0"/>
              <a:t> population reflects those subjects failing to be controlled on OOCs and </a:t>
            </a:r>
            <a:r>
              <a:rPr lang="en-US" sz="2400" dirty="0">
                <a:solidFill>
                  <a:schemeClr val="accent1"/>
                </a:solidFill>
              </a:rPr>
              <a:t>discontinuing </a:t>
            </a:r>
            <a:r>
              <a:rPr lang="en-US" sz="2400" dirty="0"/>
              <a:t>the study early, all of whom were included in the </a:t>
            </a:r>
            <a:r>
              <a:rPr lang="en-US" sz="2400" dirty="0" err="1"/>
              <a:t>mITT</a:t>
            </a:r>
            <a:r>
              <a:rPr lang="en-US" sz="2400" dirty="0"/>
              <a:t> analysis. </a:t>
            </a:r>
          </a:p>
          <a:p>
            <a:pPr algn="just">
              <a:lnSpc>
                <a:spcPct val="150000"/>
              </a:lnSpc>
            </a:pPr>
            <a:r>
              <a:rPr lang="en-US" sz="2400" dirty="0"/>
              <a:t>Median GH levels at baseline (0.77 ng/mL) were </a:t>
            </a:r>
            <a:r>
              <a:rPr lang="en-US" sz="2400" dirty="0">
                <a:solidFill>
                  <a:schemeClr val="accent1"/>
                </a:solidFill>
              </a:rPr>
              <a:t>attenuated within 2 hours of the first OOC dose to 0.40 ng/mL </a:t>
            </a:r>
            <a:r>
              <a:rPr lang="en-US" sz="2400" dirty="0"/>
              <a:t>and </a:t>
            </a:r>
            <a:r>
              <a:rPr lang="en-US" sz="2400" dirty="0">
                <a:solidFill>
                  <a:schemeClr val="accent1"/>
                </a:solidFill>
              </a:rPr>
              <a:t>remained suppressed by the end the extension </a:t>
            </a:r>
            <a:r>
              <a:rPr lang="en-US" sz="2400" dirty="0"/>
              <a:t>(0.49 ng/ mL). </a:t>
            </a:r>
          </a:p>
          <a:p>
            <a:pPr algn="just">
              <a:lnSpc>
                <a:spcPct val="150000"/>
              </a:lnSpc>
            </a:pPr>
            <a:r>
              <a:rPr lang="en-US" sz="2400" dirty="0"/>
              <a:t>In the fixed-dose population, median GH levels </a:t>
            </a:r>
            <a:r>
              <a:rPr lang="en-US" sz="2400" dirty="0">
                <a:solidFill>
                  <a:schemeClr val="accent1"/>
                </a:solidFill>
              </a:rPr>
              <a:t>were 0.77 ng/mL at baseline and 0.43 ng/mL at the end of treatment.</a:t>
            </a:r>
          </a:p>
        </p:txBody>
      </p:sp>
      <p:pic>
        <p:nvPicPr>
          <p:cNvPr id="6" name="Picture 5">
            <a:extLst>
              <a:ext uri="{FF2B5EF4-FFF2-40B4-BE49-F238E27FC236}">
                <a16:creationId xmlns:a16="http://schemas.microsoft.com/office/drawing/2014/main" xmlns="" id="{5120A464-F9BC-415E-8846-02BF90CA432A}"/>
              </a:ext>
            </a:extLst>
          </p:cNvPr>
          <p:cNvPicPr>
            <a:picLocks noChangeAspect="1"/>
          </p:cNvPicPr>
          <p:nvPr/>
        </p:nvPicPr>
        <p:blipFill>
          <a:blip r:embed="rId2"/>
          <a:stretch>
            <a:fillRect/>
          </a:stretch>
        </p:blipFill>
        <p:spPr>
          <a:xfrm>
            <a:off x="175092" y="690282"/>
            <a:ext cx="7610475" cy="5076825"/>
          </a:xfrm>
          <a:prstGeom prst="rect">
            <a:avLst/>
          </a:prstGeom>
        </p:spPr>
      </p:pic>
      <p:sp>
        <p:nvSpPr>
          <p:cNvPr id="2" name="Arrow: Down 1">
            <a:extLst>
              <a:ext uri="{FF2B5EF4-FFF2-40B4-BE49-F238E27FC236}">
                <a16:creationId xmlns:a16="http://schemas.microsoft.com/office/drawing/2014/main" xmlns="" id="{615FB70B-CFCD-4866-8A38-D31F56D64DC8}"/>
              </a:ext>
            </a:extLst>
          </p:cNvPr>
          <p:cNvSpPr/>
          <p:nvPr/>
        </p:nvSpPr>
        <p:spPr>
          <a:xfrm>
            <a:off x="2387600" y="1503680"/>
            <a:ext cx="203200"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Arrow: Down 4">
            <a:extLst>
              <a:ext uri="{FF2B5EF4-FFF2-40B4-BE49-F238E27FC236}">
                <a16:creationId xmlns:a16="http://schemas.microsoft.com/office/drawing/2014/main" xmlns="" id="{50EA9B06-36A9-43C5-8D2D-4D7657AF668B}"/>
              </a:ext>
            </a:extLst>
          </p:cNvPr>
          <p:cNvSpPr/>
          <p:nvPr/>
        </p:nvSpPr>
        <p:spPr>
          <a:xfrm>
            <a:off x="3495040" y="1493520"/>
            <a:ext cx="203200"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Arrow: Down 6">
            <a:extLst>
              <a:ext uri="{FF2B5EF4-FFF2-40B4-BE49-F238E27FC236}">
                <a16:creationId xmlns:a16="http://schemas.microsoft.com/office/drawing/2014/main" xmlns="" id="{473A7CB0-FB86-4CA5-A8FA-DB4025962148}"/>
              </a:ext>
            </a:extLst>
          </p:cNvPr>
          <p:cNvSpPr/>
          <p:nvPr/>
        </p:nvSpPr>
        <p:spPr>
          <a:xfrm>
            <a:off x="6055360" y="1508760"/>
            <a:ext cx="203200"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Arrow: Down 7">
            <a:extLst>
              <a:ext uri="{FF2B5EF4-FFF2-40B4-BE49-F238E27FC236}">
                <a16:creationId xmlns:a16="http://schemas.microsoft.com/office/drawing/2014/main" xmlns="" id="{53E88F36-03E5-4DFA-8A5E-D24959568905}"/>
              </a:ext>
            </a:extLst>
          </p:cNvPr>
          <p:cNvSpPr/>
          <p:nvPr/>
        </p:nvSpPr>
        <p:spPr>
          <a:xfrm>
            <a:off x="7162800" y="1503680"/>
            <a:ext cx="203200"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Oval 3">
            <a:extLst>
              <a:ext uri="{FF2B5EF4-FFF2-40B4-BE49-F238E27FC236}">
                <a16:creationId xmlns:a16="http://schemas.microsoft.com/office/drawing/2014/main" xmlns="" id="{8FEAFDA9-354F-41F9-92F9-FF25C338229F}"/>
              </a:ext>
            </a:extLst>
          </p:cNvPr>
          <p:cNvSpPr/>
          <p:nvPr/>
        </p:nvSpPr>
        <p:spPr>
          <a:xfrm>
            <a:off x="1808480" y="1640840"/>
            <a:ext cx="477520" cy="194564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2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b="1" dirty="0"/>
              <a:t>Cardiovascular risk</a:t>
            </a:r>
            <a:r>
              <a:rPr lang="en-US" sz="2400" dirty="0"/>
              <a:t>:</a:t>
            </a:r>
          </a:p>
          <a:p>
            <a:pPr marL="0" indent="0" algn="just">
              <a:buNone/>
            </a:pPr>
            <a:endParaRPr lang="en-US" sz="2400" dirty="0"/>
          </a:p>
          <a:p>
            <a:pPr algn="just"/>
            <a:r>
              <a:rPr lang="en-US" sz="2400" dirty="0"/>
              <a:t>There are limited data regarding gender distribution in cardiovascular risk in acromegaly, from studies in largely heterogenous patient groups, with controlled and uncontrolled disease.</a:t>
            </a:r>
            <a:endParaRPr lang="en-US" dirty="0"/>
          </a:p>
        </p:txBody>
      </p:sp>
    </p:spTree>
    <p:extLst>
      <p:ext uri="{BB962C8B-B14F-4D97-AF65-F5344CB8AC3E}">
        <p14:creationId xmlns:p14="http://schemas.microsoft.com/office/powerpoint/2010/main" val="7123977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3514164"/>
            <a:ext cx="9153599" cy="2886635"/>
          </a:xfrm>
        </p:spPr>
        <p:txBody>
          <a:bodyPr>
            <a:normAutofit/>
          </a:bodyPr>
          <a:lstStyle/>
          <a:p>
            <a:pPr algn="just"/>
            <a:endParaRPr lang="en-US" sz="2800" dirty="0"/>
          </a:p>
          <a:p>
            <a:pPr marL="0" indent="0" algn="just">
              <a:lnSpc>
                <a:spcPct val="150000"/>
              </a:lnSpc>
              <a:buNone/>
            </a:pPr>
            <a:r>
              <a:rPr lang="en-US" sz="2400" dirty="0"/>
              <a:t> </a:t>
            </a:r>
          </a:p>
        </p:txBody>
      </p:sp>
      <p:pic>
        <p:nvPicPr>
          <p:cNvPr id="5" name="Picture 4">
            <a:extLst>
              <a:ext uri="{FF2B5EF4-FFF2-40B4-BE49-F238E27FC236}">
                <a16:creationId xmlns:a16="http://schemas.microsoft.com/office/drawing/2014/main" xmlns="" id="{F5989B3C-3855-4B6F-99AD-C53D584F5A43}"/>
              </a:ext>
            </a:extLst>
          </p:cNvPr>
          <p:cNvPicPr>
            <a:picLocks noChangeAspect="1"/>
          </p:cNvPicPr>
          <p:nvPr/>
        </p:nvPicPr>
        <p:blipFill>
          <a:blip r:embed="rId2"/>
          <a:stretch>
            <a:fillRect/>
          </a:stretch>
        </p:blipFill>
        <p:spPr>
          <a:xfrm>
            <a:off x="2115672" y="1228163"/>
            <a:ext cx="9081246" cy="3917577"/>
          </a:xfrm>
          <a:prstGeom prst="rect">
            <a:avLst/>
          </a:prstGeom>
        </p:spPr>
      </p:pic>
      <p:sp>
        <p:nvSpPr>
          <p:cNvPr id="2" name="Rectangle 1">
            <a:extLst>
              <a:ext uri="{FF2B5EF4-FFF2-40B4-BE49-F238E27FC236}">
                <a16:creationId xmlns:a16="http://schemas.microsoft.com/office/drawing/2014/main" xmlns="" id="{E707FE49-BC17-45AE-B3A2-F18BD2320C86}"/>
              </a:ext>
            </a:extLst>
          </p:cNvPr>
          <p:cNvSpPr/>
          <p:nvPr/>
        </p:nvSpPr>
        <p:spPr>
          <a:xfrm>
            <a:off x="7777018" y="2105890"/>
            <a:ext cx="1311564" cy="241992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8993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Conclusion </a:t>
            </a:r>
          </a:p>
        </p:txBody>
      </p:sp>
      <p:sp>
        <p:nvSpPr>
          <p:cNvPr id="11" name="Oval 10">
            <a:extLst>
              <a:ext uri="{FF2B5EF4-FFF2-40B4-BE49-F238E27FC236}">
                <a16:creationId xmlns:a16="http://schemas.microsoft.com/office/drawing/2014/main" xmlns="" id="{D3EF0E19-99C2-49F5-9B62-F8086E26BDF3}"/>
              </a:ext>
            </a:extLst>
          </p:cNvPr>
          <p:cNvSpPr/>
          <p:nvPr/>
        </p:nvSpPr>
        <p:spPr>
          <a:xfrm>
            <a:off x="4442011" y="116541"/>
            <a:ext cx="1116108" cy="1828800"/>
          </a:xfrm>
          <a:prstGeom prst="ellipse">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xmlns="" id="{E3D4FD69-0775-49E4-9309-D15B47B65797}"/>
              </a:ext>
            </a:extLst>
          </p:cNvPr>
          <p:cNvSpPr/>
          <p:nvPr/>
        </p:nvSpPr>
        <p:spPr>
          <a:xfrm>
            <a:off x="6656295" y="333095"/>
            <a:ext cx="959224" cy="1724585"/>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53010"/>
              </a:solidFill>
              <a:effectLst/>
              <a:uLnTx/>
              <a:uFillTx/>
              <a:latin typeface="Century Gothic" panose="020B0502020202020204"/>
              <a:ea typeface="+mn-ea"/>
              <a:cs typeface="+mn-cs"/>
            </a:endParaRPr>
          </a:p>
        </p:txBody>
      </p:sp>
      <p:sp>
        <p:nvSpPr>
          <p:cNvPr id="13" name="Isosceles Triangle 12">
            <a:extLst>
              <a:ext uri="{FF2B5EF4-FFF2-40B4-BE49-F238E27FC236}">
                <a16:creationId xmlns:a16="http://schemas.microsoft.com/office/drawing/2014/main" xmlns="" id="{61564697-27E2-4AE8-9F16-E8A570F5F8A6}"/>
              </a:ext>
            </a:extLst>
          </p:cNvPr>
          <p:cNvSpPr/>
          <p:nvPr/>
        </p:nvSpPr>
        <p:spPr>
          <a:xfrm flipV="1">
            <a:off x="5298142" y="247647"/>
            <a:ext cx="1461246" cy="1930773"/>
          </a:xfrm>
          <a:prstGeom prst="triangle">
            <a:avLst>
              <a:gd name="adj" fmla="val 49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xmlns="" id="{1108780C-31F4-4B4D-A7EA-725F351FE92C}"/>
              </a:ext>
            </a:extLst>
          </p:cNvPr>
          <p:cNvSpPr/>
          <p:nvPr/>
        </p:nvSpPr>
        <p:spPr>
          <a:xfrm>
            <a:off x="4713749" y="1365813"/>
            <a:ext cx="656694" cy="12732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xmlns="" id="{D90ADA42-CDFC-41E3-9699-DE40974D81E5}"/>
              </a:ext>
            </a:extLst>
          </p:cNvPr>
          <p:cNvSpPr/>
          <p:nvPr/>
        </p:nvSpPr>
        <p:spPr>
          <a:xfrm>
            <a:off x="5642181" y="1365812"/>
            <a:ext cx="720801" cy="12732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xmlns="" id="{82F252B7-1343-4832-937B-2105D0300E77}"/>
              </a:ext>
            </a:extLst>
          </p:cNvPr>
          <p:cNvSpPr/>
          <p:nvPr/>
        </p:nvSpPr>
        <p:spPr>
          <a:xfrm>
            <a:off x="6720421" y="1370411"/>
            <a:ext cx="656694" cy="12732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xmlns="" id="{BBCF5C83-AE29-4516-967A-085C8A7AE8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4822" y="116541"/>
            <a:ext cx="9687433" cy="6624918"/>
          </a:xfrm>
          <a:prstGeom prst="rect">
            <a:avLst/>
          </a:prstGeom>
        </p:spPr>
      </p:pic>
    </p:spTree>
    <p:extLst>
      <p:ext uri="{BB962C8B-B14F-4D97-AF65-F5344CB8AC3E}">
        <p14:creationId xmlns:p14="http://schemas.microsoft.com/office/powerpoint/2010/main" val="419772904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8053432" y="4475876"/>
            <a:ext cx="3596748" cy="2029096"/>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just"/>
            <a:r>
              <a:rPr lang="en-US" sz="2800" dirty="0"/>
              <a:t>Mean plasma octreotide concentrations increased dose dependently.</a:t>
            </a:r>
          </a:p>
          <a:p>
            <a:pPr marL="0" indent="0" algn="just">
              <a:buNone/>
            </a:pPr>
            <a:endParaRPr lang="en-US" sz="2800" dirty="0"/>
          </a:p>
        </p:txBody>
      </p:sp>
      <p:pic>
        <p:nvPicPr>
          <p:cNvPr id="4" name="Picture 3">
            <a:extLst>
              <a:ext uri="{FF2B5EF4-FFF2-40B4-BE49-F238E27FC236}">
                <a16:creationId xmlns:a16="http://schemas.microsoft.com/office/drawing/2014/main" xmlns="" id="{C1DEAF07-E89D-45E8-8913-32BC855E18E5}"/>
              </a:ext>
            </a:extLst>
          </p:cNvPr>
          <p:cNvPicPr>
            <a:picLocks noChangeAspect="1"/>
          </p:cNvPicPr>
          <p:nvPr/>
        </p:nvPicPr>
        <p:blipFill>
          <a:blip r:embed="rId2"/>
          <a:stretch>
            <a:fillRect/>
          </a:stretch>
        </p:blipFill>
        <p:spPr>
          <a:xfrm>
            <a:off x="210581" y="-25056"/>
            <a:ext cx="7686675" cy="5748114"/>
          </a:xfrm>
          <a:prstGeom prst="rect">
            <a:avLst/>
          </a:prstGeom>
        </p:spPr>
      </p:pic>
      <p:sp>
        <p:nvSpPr>
          <p:cNvPr id="11" name="Oval 10">
            <a:extLst>
              <a:ext uri="{FF2B5EF4-FFF2-40B4-BE49-F238E27FC236}">
                <a16:creationId xmlns:a16="http://schemas.microsoft.com/office/drawing/2014/main" xmlns="" id="{D3EF0E19-99C2-49F5-9B62-F8086E26BDF3}"/>
              </a:ext>
            </a:extLst>
          </p:cNvPr>
          <p:cNvSpPr/>
          <p:nvPr/>
        </p:nvSpPr>
        <p:spPr>
          <a:xfrm>
            <a:off x="4442011" y="116541"/>
            <a:ext cx="1116108" cy="1828800"/>
          </a:xfrm>
          <a:prstGeom prst="ellipse">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xmlns="" id="{E3D4FD69-0775-49E4-9309-D15B47B65797}"/>
              </a:ext>
            </a:extLst>
          </p:cNvPr>
          <p:cNvSpPr/>
          <p:nvPr/>
        </p:nvSpPr>
        <p:spPr>
          <a:xfrm>
            <a:off x="6656295" y="333095"/>
            <a:ext cx="959224" cy="1724585"/>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53010"/>
              </a:solidFill>
              <a:effectLst/>
              <a:uLnTx/>
              <a:uFillTx/>
              <a:latin typeface="Century Gothic" panose="020B0502020202020204"/>
              <a:ea typeface="+mn-ea"/>
              <a:cs typeface="+mn-cs"/>
            </a:endParaRPr>
          </a:p>
        </p:txBody>
      </p:sp>
      <p:sp>
        <p:nvSpPr>
          <p:cNvPr id="13" name="Isosceles Triangle 12">
            <a:extLst>
              <a:ext uri="{FF2B5EF4-FFF2-40B4-BE49-F238E27FC236}">
                <a16:creationId xmlns:a16="http://schemas.microsoft.com/office/drawing/2014/main" xmlns="" id="{61564697-27E2-4AE8-9F16-E8A570F5F8A6}"/>
              </a:ext>
            </a:extLst>
          </p:cNvPr>
          <p:cNvSpPr/>
          <p:nvPr/>
        </p:nvSpPr>
        <p:spPr>
          <a:xfrm flipV="1">
            <a:off x="5298142" y="247647"/>
            <a:ext cx="1461246" cy="1930773"/>
          </a:xfrm>
          <a:prstGeom prst="triangle">
            <a:avLst>
              <a:gd name="adj" fmla="val 49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xmlns="" id="{1108780C-31F4-4B4D-A7EA-725F351FE92C}"/>
              </a:ext>
            </a:extLst>
          </p:cNvPr>
          <p:cNvSpPr/>
          <p:nvPr/>
        </p:nvSpPr>
        <p:spPr>
          <a:xfrm>
            <a:off x="4713749" y="1365813"/>
            <a:ext cx="656694" cy="12732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xmlns="" id="{D90ADA42-CDFC-41E3-9699-DE40974D81E5}"/>
              </a:ext>
            </a:extLst>
          </p:cNvPr>
          <p:cNvSpPr/>
          <p:nvPr/>
        </p:nvSpPr>
        <p:spPr>
          <a:xfrm>
            <a:off x="5642181" y="1365812"/>
            <a:ext cx="720801" cy="12732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xmlns="" id="{82F252B7-1343-4832-937B-2105D0300E77}"/>
              </a:ext>
            </a:extLst>
          </p:cNvPr>
          <p:cNvSpPr/>
          <p:nvPr/>
        </p:nvSpPr>
        <p:spPr>
          <a:xfrm>
            <a:off x="6720421" y="1370411"/>
            <a:ext cx="656694" cy="12732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925514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80635" y="625594"/>
            <a:ext cx="8911687" cy="1280890"/>
          </a:xfrm>
        </p:spPr>
        <p:txBody>
          <a:bodyPr>
            <a:normAutofit/>
          </a:bodyPr>
          <a:lstStyle/>
          <a:p>
            <a:r>
              <a:rPr lang="en-US" sz="3200" b="1" dirty="0"/>
              <a:t>Safety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67856" y="1583919"/>
            <a:ext cx="2032000" cy="1280891"/>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just">
              <a:lnSpc>
                <a:spcPct val="150000"/>
              </a:lnSpc>
            </a:pPr>
            <a:r>
              <a:rPr lang="en-US" dirty="0"/>
              <a:t>138 (89%) experienced an AE.</a:t>
            </a:r>
          </a:p>
        </p:txBody>
      </p:sp>
      <p:pic>
        <p:nvPicPr>
          <p:cNvPr id="5" name="Picture 4">
            <a:extLst>
              <a:ext uri="{FF2B5EF4-FFF2-40B4-BE49-F238E27FC236}">
                <a16:creationId xmlns:a16="http://schemas.microsoft.com/office/drawing/2014/main" xmlns="" id="{50BBC2C1-B1A5-42E1-86D2-3CEC990377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67355" y="245840"/>
            <a:ext cx="7453006" cy="6366320"/>
          </a:xfrm>
          <a:prstGeom prst="rect">
            <a:avLst/>
          </a:prstGeom>
        </p:spPr>
      </p:pic>
      <p:sp>
        <p:nvSpPr>
          <p:cNvPr id="7" name="TextBox 6">
            <a:extLst>
              <a:ext uri="{FF2B5EF4-FFF2-40B4-BE49-F238E27FC236}">
                <a16:creationId xmlns:a16="http://schemas.microsoft.com/office/drawing/2014/main" xmlns="" id="{9D12C911-1117-4560-A3F6-E4D1B0BF46DB}"/>
              </a:ext>
            </a:extLst>
          </p:cNvPr>
          <p:cNvSpPr txBox="1"/>
          <p:nvPr/>
        </p:nvSpPr>
        <p:spPr>
          <a:xfrm>
            <a:off x="10087861" y="887458"/>
            <a:ext cx="202350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dirty="0">
                <a:solidFill>
                  <a:srgbClr val="242021"/>
                </a:solidFill>
                <a:latin typeface="Sabon-Roman"/>
              </a:rPr>
              <a:t>G</a:t>
            </a:r>
            <a:r>
              <a:rPr lang="en-US" sz="1800" b="0" i="0" dirty="0">
                <a:solidFill>
                  <a:srgbClr val="242021"/>
                </a:solidFill>
                <a:effectLst/>
                <a:latin typeface="Sabon-Roman"/>
              </a:rPr>
              <a:t>astrointestinal AEs</a:t>
            </a:r>
            <a:r>
              <a:rPr lang="en-US" dirty="0">
                <a:solidFill>
                  <a:srgbClr val="242021"/>
                </a:solidFill>
                <a:latin typeface="Sabon-Roman"/>
              </a:rPr>
              <a:t> </a:t>
            </a:r>
            <a:r>
              <a:rPr lang="en-US" sz="1800" b="0" i="0" dirty="0">
                <a:solidFill>
                  <a:srgbClr val="242021"/>
                </a:solidFill>
                <a:effectLst/>
                <a:latin typeface="Sabon-Roman"/>
              </a:rPr>
              <a:t>mostly occurred within the first 2 months of treatment and mostly resolved with treatment continuation (median AE duration,13 days)</a:t>
            </a:r>
            <a:r>
              <a:rPr lang="en-US" dirty="0"/>
              <a:t> </a:t>
            </a:r>
          </a:p>
        </p:txBody>
      </p:sp>
      <p:sp>
        <p:nvSpPr>
          <p:cNvPr id="9" name="Arrow: Striped Right 8">
            <a:extLst>
              <a:ext uri="{FF2B5EF4-FFF2-40B4-BE49-F238E27FC236}">
                <a16:creationId xmlns:a16="http://schemas.microsoft.com/office/drawing/2014/main" xmlns="" id="{3A27B2D0-D4E8-48C7-AC04-FC1790A4AE71}"/>
              </a:ext>
            </a:extLst>
          </p:cNvPr>
          <p:cNvSpPr/>
          <p:nvPr/>
        </p:nvSpPr>
        <p:spPr>
          <a:xfrm>
            <a:off x="9559636" y="1708727"/>
            <a:ext cx="415637" cy="341746"/>
          </a:xfrm>
          <a:prstGeom prst="strip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xmlns="" id="{04D222BD-EDC3-43BE-B862-5533365C1FFF}"/>
              </a:ext>
            </a:extLst>
          </p:cNvPr>
          <p:cNvSpPr txBox="1"/>
          <p:nvPr/>
        </p:nvSpPr>
        <p:spPr>
          <a:xfrm>
            <a:off x="10079366" y="4035890"/>
            <a:ext cx="2031999" cy="25853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1800" b="0" i="0" dirty="0">
                <a:solidFill>
                  <a:srgbClr val="242021"/>
                </a:solidFill>
                <a:effectLst/>
                <a:latin typeface="Sabon-Roman"/>
              </a:rPr>
              <a:t>Hypoglycemia was reported in seven subjects (4.5%), and hyperglycemia was reported in 11 subjects (7%), neither of</a:t>
            </a:r>
            <a:br>
              <a:rPr lang="en-US" sz="1800" b="0" i="0" dirty="0">
                <a:solidFill>
                  <a:srgbClr val="242021"/>
                </a:solidFill>
                <a:effectLst/>
                <a:latin typeface="Sabon-Roman"/>
              </a:rPr>
            </a:br>
            <a:r>
              <a:rPr lang="en-US" sz="1800" b="0" i="0" dirty="0">
                <a:solidFill>
                  <a:srgbClr val="242021"/>
                </a:solidFill>
                <a:effectLst/>
                <a:latin typeface="Sabon-Roman"/>
              </a:rPr>
              <a:t>which led to early discontinuation.</a:t>
            </a:r>
            <a:r>
              <a:rPr lang="en-US" dirty="0"/>
              <a:t> </a:t>
            </a:r>
          </a:p>
        </p:txBody>
      </p:sp>
    </p:spTree>
    <p:extLst>
      <p:ext uri="{BB962C8B-B14F-4D97-AF65-F5344CB8AC3E}">
        <p14:creationId xmlns:p14="http://schemas.microsoft.com/office/powerpoint/2010/main" val="45221300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4980982"/>
          </a:xfrm>
        </p:spPr>
        <p:txBody>
          <a:bodyPr>
            <a:normAutofit/>
          </a:bodyPr>
          <a:lstStyle/>
          <a:p>
            <a:pPr algn="just"/>
            <a:endParaRPr lang="en-US" sz="2800" dirty="0"/>
          </a:p>
          <a:p>
            <a:pPr algn="just">
              <a:lnSpc>
                <a:spcPct val="150000"/>
              </a:lnSpc>
            </a:pPr>
            <a:r>
              <a:rPr lang="en-US" sz="2400" dirty="0"/>
              <a:t>OOC, an oral therapeutic peptide, achieves efficacy in controlling IGF-1 and GH after switching from injectable SRLs for up to 13 months, with a safety profile consistent with approved SRLs. </a:t>
            </a:r>
          </a:p>
          <a:p>
            <a:pPr algn="just">
              <a:lnSpc>
                <a:spcPct val="150000"/>
              </a:lnSpc>
            </a:pPr>
            <a:endParaRPr lang="en-US" sz="2400" dirty="0"/>
          </a:p>
          <a:p>
            <a:pPr algn="just">
              <a:lnSpc>
                <a:spcPct val="150000"/>
              </a:lnSpc>
            </a:pPr>
            <a:r>
              <a:rPr lang="en-US" sz="2400" dirty="0"/>
              <a:t>OOC appears to be effective and safe as an acromegaly monotherapy.</a:t>
            </a:r>
          </a:p>
        </p:txBody>
      </p:sp>
    </p:spTree>
    <p:extLst>
      <p:ext uri="{BB962C8B-B14F-4D97-AF65-F5344CB8AC3E}">
        <p14:creationId xmlns:p14="http://schemas.microsoft.com/office/powerpoint/2010/main" val="286373264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736570" y="4452729"/>
            <a:ext cx="9971336" cy="2160105"/>
          </a:xfrm>
        </p:spPr>
        <p:txBody>
          <a:bodyPr>
            <a:normAutofit/>
          </a:bodyPr>
          <a:lstStyle/>
          <a:p>
            <a:r>
              <a:rPr lang="en-US" dirty="0"/>
              <a:t>The phase 3 CHIASMA OPTIMAL trial(Octreotide capsules vs Placebo Treatment In MultinationAL centers).</a:t>
            </a:r>
          </a:p>
          <a:p>
            <a:r>
              <a:rPr lang="en-US" dirty="0"/>
              <a:t>Prospective, randomized, double-blind, placebo-controlled.</a:t>
            </a:r>
          </a:p>
          <a:p>
            <a:r>
              <a:rPr lang="en-US" dirty="0"/>
              <a:t>56 patients.</a:t>
            </a:r>
          </a:p>
          <a:p>
            <a:r>
              <a:rPr lang="en-US" dirty="0"/>
              <a:t>The primary end point:  Maintenance of biochemical control at the end of treatment (mean IGF-1 ≤ 1.0 ×ULN; weeks 34 and 36).</a:t>
            </a:r>
          </a:p>
        </p:txBody>
      </p:sp>
      <p:pic>
        <p:nvPicPr>
          <p:cNvPr id="7" name="Picture 6">
            <a:extLst>
              <a:ext uri="{FF2B5EF4-FFF2-40B4-BE49-F238E27FC236}">
                <a16:creationId xmlns:a16="http://schemas.microsoft.com/office/drawing/2014/main" xmlns="" id="{02857D61-DDF0-4F8B-8566-A28DC6419F8D}"/>
              </a:ext>
            </a:extLst>
          </p:cNvPr>
          <p:cNvPicPr>
            <a:picLocks noChangeAspect="1"/>
          </p:cNvPicPr>
          <p:nvPr/>
        </p:nvPicPr>
        <p:blipFill>
          <a:blip r:embed="rId2"/>
          <a:stretch>
            <a:fillRect/>
          </a:stretch>
        </p:blipFill>
        <p:spPr>
          <a:xfrm>
            <a:off x="1736569" y="182413"/>
            <a:ext cx="9903517" cy="3933825"/>
          </a:xfrm>
          <a:prstGeom prst="rect">
            <a:avLst/>
          </a:prstGeom>
        </p:spPr>
      </p:pic>
      <p:pic>
        <p:nvPicPr>
          <p:cNvPr id="2" name="Picture 1">
            <a:extLst>
              <a:ext uri="{FF2B5EF4-FFF2-40B4-BE49-F238E27FC236}">
                <a16:creationId xmlns:a16="http://schemas.microsoft.com/office/drawing/2014/main" xmlns="" id="{6515D35A-7FDF-4C5E-B892-B8CC4CC7A609}"/>
              </a:ext>
            </a:extLst>
          </p:cNvPr>
          <p:cNvPicPr>
            <a:picLocks noChangeAspect="1"/>
          </p:cNvPicPr>
          <p:nvPr/>
        </p:nvPicPr>
        <p:blipFill>
          <a:blip r:embed="rId3"/>
          <a:stretch>
            <a:fillRect/>
          </a:stretch>
        </p:blipFill>
        <p:spPr>
          <a:xfrm>
            <a:off x="10561264" y="3762374"/>
            <a:ext cx="733425" cy="247650"/>
          </a:xfrm>
          <a:prstGeom prst="rect">
            <a:avLst/>
          </a:prstGeom>
        </p:spPr>
      </p:pic>
    </p:spTree>
    <p:extLst>
      <p:ext uri="{BB962C8B-B14F-4D97-AF65-F5344CB8AC3E}">
        <p14:creationId xmlns:p14="http://schemas.microsoft.com/office/powerpoint/2010/main" val="404946825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857099"/>
          </a:xfrm>
        </p:spPr>
        <p:txBody>
          <a:bodyPr>
            <a:normAutofit/>
          </a:bodyPr>
          <a:lstStyle/>
          <a:p>
            <a:r>
              <a:rPr lang="en-US" sz="4000" b="1" dirty="0"/>
              <a:t>SRLs Disadvantage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2042"/>
            <a:ext cx="9153599" cy="5445958"/>
          </a:xfrm>
        </p:spPr>
        <p:txBody>
          <a:bodyPr>
            <a:normAutofit fontScale="85000" lnSpcReduction="20000"/>
          </a:bodyPr>
          <a:lstStyle/>
          <a:p>
            <a:pPr algn="just"/>
            <a:endParaRPr lang="en-US" sz="2600" dirty="0"/>
          </a:p>
          <a:p>
            <a:pPr algn="just"/>
            <a:r>
              <a:rPr lang="en-US" sz="2600" dirty="0"/>
              <a:t>Deep tissue injection            Site pain, nodules, bruising, inflammation, &amp; scarring.</a:t>
            </a:r>
          </a:p>
          <a:p>
            <a:pPr algn="just"/>
            <a:endParaRPr lang="en-US" sz="2600" dirty="0"/>
          </a:p>
          <a:p>
            <a:pPr algn="just"/>
            <a:r>
              <a:rPr lang="en-US" sz="2600" dirty="0"/>
              <a:t>Injections at home           Only 17% of patients.</a:t>
            </a:r>
          </a:p>
          <a:p>
            <a:pPr marL="0" indent="0" algn="just">
              <a:buNone/>
            </a:pPr>
            <a:endParaRPr lang="en-US" sz="2600" dirty="0"/>
          </a:p>
          <a:p>
            <a:pPr algn="just"/>
            <a:r>
              <a:rPr lang="en-US" sz="2600" dirty="0" smtClean="0"/>
              <a:t>Injections </a:t>
            </a:r>
            <a:r>
              <a:rPr lang="en-US" sz="2600" dirty="0"/>
              <a:t>in the health care delivery setting           Burden to their everyday life, lost work.</a:t>
            </a:r>
          </a:p>
          <a:p>
            <a:pPr algn="just"/>
            <a:endParaRPr lang="en-US" sz="2600" dirty="0"/>
          </a:p>
          <a:p>
            <a:pPr algn="just"/>
            <a:r>
              <a:rPr lang="en-US" sz="2600" dirty="0"/>
              <a:t>Negatively affect patient QOL           Anxiety, frustration, &amp;loss of independence.</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a:p>
            <a:endParaRPr lang="en-US" dirty="0"/>
          </a:p>
        </p:txBody>
      </p:sp>
      <p:sp>
        <p:nvSpPr>
          <p:cNvPr id="4" name="Arrow: Notched Right 3">
            <a:extLst>
              <a:ext uri="{FF2B5EF4-FFF2-40B4-BE49-F238E27FC236}">
                <a16:creationId xmlns:a16="http://schemas.microsoft.com/office/drawing/2014/main" xmlns="" id="{E52B8011-77C6-4DB4-BF00-9EBB0081A672}"/>
              </a:ext>
            </a:extLst>
          </p:cNvPr>
          <p:cNvSpPr/>
          <p:nvPr/>
        </p:nvSpPr>
        <p:spPr>
          <a:xfrm>
            <a:off x="6584942" y="1811076"/>
            <a:ext cx="463826" cy="225287"/>
          </a:xfrm>
          <a:prstGeom prst="notchedRightArrow">
            <a:avLst>
              <a:gd name="adj1" fmla="val 66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FD3E8D37-B627-4A46-A798-3D4CECCECD72}"/>
              </a:ext>
            </a:extLst>
          </p:cNvPr>
          <p:cNvPicPr>
            <a:picLocks noChangeAspect="1"/>
          </p:cNvPicPr>
          <p:nvPr/>
        </p:nvPicPr>
        <p:blipFill>
          <a:blip r:embed="rId2"/>
          <a:stretch>
            <a:fillRect/>
          </a:stretch>
        </p:blipFill>
        <p:spPr>
          <a:xfrm>
            <a:off x="7297983" y="4722004"/>
            <a:ext cx="512108" cy="340327"/>
          </a:xfrm>
          <a:prstGeom prst="rect">
            <a:avLst/>
          </a:prstGeom>
        </p:spPr>
      </p:pic>
      <p:pic>
        <p:nvPicPr>
          <p:cNvPr id="6" name="Picture 5">
            <a:extLst>
              <a:ext uri="{FF2B5EF4-FFF2-40B4-BE49-F238E27FC236}">
                <a16:creationId xmlns:a16="http://schemas.microsoft.com/office/drawing/2014/main" xmlns="" id="{4111CBA2-4372-4686-964B-1BA676208A9F}"/>
              </a:ext>
            </a:extLst>
          </p:cNvPr>
          <p:cNvPicPr>
            <a:picLocks noChangeAspect="1"/>
          </p:cNvPicPr>
          <p:nvPr/>
        </p:nvPicPr>
        <p:blipFill>
          <a:blip r:embed="rId2"/>
          <a:stretch>
            <a:fillRect/>
          </a:stretch>
        </p:blipFill>
        <p:spPr>
          <a:xfrm>
            <a:off x="5691809" y="2885971"/>
            <a:ext cx="512108" cy="322346"/>
          </a:xfrm>
          <a:prstGeom prst="rect">
            <a:avLst/>
          </a:prstGeom>
        </p:spPr>
      </p:pic>
      <p:pic>
        <p:nvPicPr>
          <p:cNvPr id="7" name="Picture 6">
            <a:extLst>
              <a:ext uri="{FF2B5EF4-FFF2-40B4-BE49-F238E27FC236}">
                <a16:creationId xmlns:a16="http://schemas.microsoft.com/office/drawing/2014/main" xmlns="" id="{5AE6123A-A03E-4A50-BE3A-75A284C49847}"/>
              </a:ext>
            </a:extLst>
          </p:cNvPr>
          <p:cNvPicPr>
            <a:picLocks noChangeAspect="1"/>
          </p:cNvPicPr>
          <p:nvPr/>
        </p:nvPicPr>
        <p:blipFill>
          <a:blip r:embed="rId2"/>
          <a:stretch>
            <a:fillRect/>
          </a:stretch>
        </p:blipFill>
        <p:spPr>
          <a:xfrm>
            <a:off x="9343021" y="3638063"/>
            <a:ext cx="512108" cy="331305"/>
          </a:xfrm>
          <a:prstGeom prst="rect">
            <a:avLst/>
          </a:prstGeom>
        </p:spPr>
      </p:pic>
    </p:spTree>
    <p:extLst>
      <p:ext uri="{BB962C8B-B14F-4D97-AF65-F5344CB8AC3E}">
        <p14:creationId xmlns:p14="http://schemas.microsoft.com/office/powerpoint/2010/main" val="317583600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256522" y="218660"/>
            <a:ext cx="8305460" cy="808383"/>
          </a:xfrm>
        </p:spPr>
        <p:txBody>
          <a:bodyPr>
            <a:noAutofit/>
          </a:bodyPr>
          <a:lstStyle/>
          <a:p>
            <a:r>
              <a:rPr lang="en-US" sz="4000" b="1" dirty="0"/>
              <a:t>Study design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256522" y="1258957"/>
            <a:ext cx="9701441" cy="5168347"/>
          </a:xfrm>
        </p:spPr>
        <p:txBody>
          <a:bodyPr>
            <a:normAutofit/>
          </a:bodyPr>
          <a:lstStyle/>
          <a:p>
            <a:pPr algn="just"/>
            <a:r>
              <a:rPr lang="en-US" sz="2000" dirty="0"/>
              <a:t>Age: 18 years or older</a:t>
            </a:r>
          </a:p>
          <a:p>
            <a:pPr algn="just"/>
            <a:endParaRPr lang="en-US" sz="2000" dirty="0"/>
          </a:p>
          <a:p>
            <a:pPr algn="just"/>
            <a:r>
              <a:rPr lang="en-US" sz="2000" dirty="0"/>
              <a:t>IGF-1 ≥ 1.3 × ULN following ≥  3 months from the most recent pituitary surgery, if performed, to ensure there was active disease prior to medical therapy</a:t>
            </a:r>
          </a:p>
          <a:p>
            <a:pPr algn="just"/>
            <a:endParaRPr lang="en-US" sz="2000" dirty="0"/>
          </a:p>
          <a:p>
            <a:pPr algn="just"/>
            <a:r>
              <a:rPr lang="en-US" sz="2000" dirty="0"/>
              <a:t>Received SRLs (octreotide or Lanreotide): monotherapy ≥ 6 months &amp; to be on a stable dose for ≥ 3 or months of therapy.</a:t>
            </a:r>
          </a:p>
          <a:p>
            <a:pPr algn="just"/>
            <a:endParaRPr lang="en-US" sz="2000" dirty="0"/>
          </a:p>
          <a:p>
            <a:pPr algn="just"/>
            <a:r>
              <a:rPr lang="en-US" sz="2000" dirty="0"/>
              <a:t>B</a:t>
            </a:r>
            <a:r>
              <a:rPr lang="en-US" sz="1800" dirty="0"/>
              <a:t>iochemical control defined as IGF-1 ≤ 1.0 × ULN based on the average of 2 assessments at screening visit (SV)1 and SV2(within 2 weeks)(4, 6, or 8 weeks from their last SRL injection).</a:t>
            </a:r>
          </a:p>
          <a:p>
            <a:pPr marL="0" indent="0" algn="just">
              <a:buNone/>
            </a:pPr>
            <a:endParaRPr lang="en-US" sz="2000" dirty="0"/>
          </a:p>
          <a:p>
            <a:endParaRPr lang="en-US" sz="2000" dirty="0"/>
          </a:p>
        </p:txBody>
      </p:sp>
    </p:spTree>
    <p:extLst>
      <p:ext uri="{BB962C8B-B14F-4D97-AF65-F5344CB8AC3E}">
        <p14:creationId xmlns:p14="http://schemas.microsoft.com/office/powerpoint/2010/main" val="87336856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54C9C5-D47F-46E4-A242-766F3D183DF1}"/>
              </a:ext>
            </a:extLst>
          </p:cNvPr>
          <p:cNvPicPr>
            <a:picLocks noChangeAspect="1"/>
          </p:cNvPicPr>
          <p:nvPr/>
        </p:nvPicPr>
        <p:blipFill>
          <a:blip r:embed="rId2"/>
          <a:stretch>
            <a:fillRect/>
          </a:stretch>
        </p:blipFill>
        <p:spPr>
          <a:xfrm>
            <a:off x="1736035" y="817937"/>
            <a:ext cx="10217426" cy="5222126"/>
          </a:xfrm>
          <a:prstGeom prst="rect">
            <a:avLst/>
          </a:prstGeom>
        </p:spPr>
      </p:pic>
    </p:spTree>
    <p:extLst>
      <p:ext uri="{BB962C8B-B14F-4D97-AF65-F5344CB8AC3E}">
        <p14:creationId xmlns:p14="http://schemas.microsoft.com/office/powerpoint/2010/main" val="26408700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256522" y="550354"/>
            <a:ext cx="8305460" cy="808383"/>
          </a:xfrm>
        </p:spPr>
        <p:txBody>
          <a:bodyPr>
            <a:noAutofit/>
          </a:bodyPr>
          <a:lstStyle/>
          <a:p>
            <a:r>
              <a:rPr lang="en-US" sz="4000" b="1" dirty="0"/>
              <a:t>Study design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256522" y="2020958"/>
            <a:ext cx="9701441" cy="4442596"/>
          </a:xfrm>
        </p:spPr>
        <p:txBody>
          <a:bodyPr>
            <a:normAutofit/>
          </a:bodyPr>
          <a:lstStyle/>
          <a:p>
            <a:pPr algn="just"/>
            <a:r>
              <a:rPr lang="en-US" sz="2000" dirty="0"/>
              <a:t>Recommendations for titration included an increase of IGF-1 levels compared to baseline (defined as IGF-1 increase by ≥ 30% to &gt; 1.0 × ULN, or IGF-1 levels &gt; 1.0 × ULN for 2 consecutive visits), or new or worsening of acromegaly signs and symptoms.</a:t>
            </a:r>
          </a:p>
          <a:p>
            <a:pPr marL="0" indent="0" algn="just">
              <a:buNone/>
            </a:pPr>
            <a:r>
              <a:rPr lang="en-US" sz="2000" dirty="0"/>
              <a:t> </a:t>
            </a:r>
          </a:p>
          <a:p>
            <a:pPr algn="just"/>
            <a:r>
              <a:rPr lang="en-US" sz="2000" dirty="0"/>
              <a:t>To discontinue study drug treatment: if IGF-1 ≥ 1.3 × ULN for 2 consecutive assessments after 2 or more weeks with oral treatment on the maximum number of capsules per day (4 capsules/80mg daily) and exacerbation of acromegaly clinical signs/symptoms for 2 consecutive assessments.</a:t>
            </a:r>
          </a:p>
          <a:p>
            <a:endParaRPr lang="en-US" sz="2000" dirty="0"/>
          </a:p>
          <a:p>
            <a:endParaRPr lang="en-US" sz="2000" dirty="0"/>
          </a:p>
        </p:txBody>
      </p:sp>
    </p:spTree>
    <p:extLst>
      <p:ext uri="{BB962C8B-B14F-4D97-AF65-F5344CB8AC3E}">
        <p14:creationId xmlns:p14="http://schemas.microsoft.com/office/powerpoint/2010/main" val="1212199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b="1" dirty="0"/>
              <a:t>Hypertension</a:t>
            </a:r>
            <a:r>
              <a:rPr lang="en-US" sz="2400" dirty="0"/>
              <a:t>:</a:t>
            </a:r>
          </a:p>
          <a:p>
            <a:pPr algn="just"/>
            <a:endParaRPr lang="en-US" sz="2400" dirty="0"/>
          </a:p>
          <a:p>
            <a:pPr algn="just"/>
            <a:r>
              <a:rPr lang="en-US" sz="2400" dirty="0"/>
              <a:t>In a large Mexican registry study (n=2057), the prevalence of hypertension was </a:t>
            </a:r>
            <a:r>
              <a:rPr lang="en-US" sz="2400" dirty="0">
                <a:solidFill>
                  <a:schemeClr val="accent1"/>
                </a:solidFill>
              </a:rPr>
              <a:t>significantly higher in women </a:t>
            </a:r>
            <a:r>
              <a:rPr lang="en-US" sz="2400" dirty="0"/>
              <a:t>compared with men (32% vs 24%).</a:t>
            </a:r>
          </a:p>
          <a:p>
            <a:pPr algn="just"/>
            <a:endParaRPr lang="en-US" sz="2400" dirty="0"/>
          </a:p>
          <a:p>
            <a:pPr algn="just"/>
            <a:r>
              <a:rPr lang="en-US" sz="2400" dirty="0"/>
              <a:t>Overall, evidence from retrospective studies suggests a </a:t>
            </a:r>
            <a:r>
              <a:rPr lang="en-US" sz="2400" dirty="0">
                <a:solidFill>
                  <a:schemeClr val="accent1"/>
                </a:solidFill>
              </a:rPr>
              <a:t>higher prevalence of hypertension </a:t>
            </a:r>
            <a:r>
              <a:rPr lang="en-US" sz="2400" dirty="0"/>
              <a:t>among </a:t>
            </a:r>
            <a:r>
              <a:rPr lang="en-US" sz="2400" dirty="0">
                <a:solidFill>
                  <a:schemeClr val="accent1"/>
                </a:solidFill>
              </a:rPr>
              <a:t>women</a:t>
            </a:r>
            <a:r>
              <a:rPr lang="en-US" sz="2400" dirty="0"/>
              <a:t> with acromegaly, which is opposite to that of the general population.</a:t>
            </a:r>
            <a:endParaRPr lang="en-US" dirty="0"/>
          </a:p>
        </p:txBody>
      </p:sp>
    </p:spTree>
    <p:extLst>
      <p:ext uri="{BB962C8B-B14F-4D97-AF65-F5344CB8AC3E}">
        <p14:creationId xmlns:p14="http://schemas.microsoft.com/office/powerpoint/2010/main" val="382799317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E806D79-9733-43B7-B2E2-C25181BAEC74}"/>
              </a:ext>
            </a:extLst>
          </p:cNvPr>
          <p:cNvPicPr>
            <a:picLocks noChangeAspect="1"/>
          </p:cNvPicPr>
          <p:nvPr/>
        </p:nvPicPr>
        <p:blipFill>
          <a:blip r:embed="rId2"/>
          <a:stretch>
            <a:fillRect/>
          </a:stretch>
        </p:blipFill>
        <p:spPr>
          <a:xfrm>
            <a:off x="2414173" y="132742"/>
            <a:ext cx="8592055" cy="6612835"/>
          </a:xfrm>
          <a:prstGeom prst="rect">
            <a:avLst/>
          </a:prstGeom>
        </p:spPr>
      </p:pic>
      <p:sp>
        <p:nvSpPr>
          <p:cNvPr id="4" name="TextBox 3">
            <a:extLst>
              <a:ext uri="{FF2B5EF4-FFF2-40B4-BE49-F238E27FC236}">
                <a16:creationId xmlns:a16="http://schemas.microsoft.com/office/drawing/2014/main" xmlns="" id="{8E96F79C-4308-4F95-9109-720F168BB9F0}"/>
              </a:ext>
            </a:extLst>
          </p:cNvPr>
          <p:cNvSpPr txBox="1"/>
          <p:nvPr/>
        </p:nvSpPr>
        <p:spPr>
          <a:xfrm>
            <a:off x="2863191" y="5403335"/>
            <a:ext cx="3425850" cy="27699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r>
              <a:rPr lang="en-US" sz="1200" b="1" dirty="0"/>
              <a:t>median time to loss of response of 16 weeks</a:t>
            </a:r>
          </a:p>
        </p:txBody>
      </p:sp>
    </p:spTree>
    <p:extLst>
      <p:ext uri="{BB962C8B-B14F-4D97-AF65-F5344CB8AC3E}">
        <p14:creationId xmlns:p14="http://schemas.microsoft.com/office/powerpoint/2010/main" val="2675071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5226148"/>
          </a:xfrm>
        </p:spPr>
        <p:txBody>
          <a:bodyPr>
            <a:normAutofit/>
          </a:bodyPr>
          <a:lstStyle/>
          <a:p>
            <a:endParaRPr lang="en-US" sz="2000" dirty="0"/>
          </a:p>
          <a:p>
            <a:endParaRPr lang="en-US" dirty="0"/>
          </a:p>
        </p:txBody>
      </p:sp>
      <p:pic>
        <p:nvPicPr>
          <p:cNvPr id="5" name="Picture 4">
            <a:extLst>
              <a:ext uri="{FF2B5EF4-FFF2-40B4-BE49-F238E27FC236}">
                <a16:creationId xmlns:a16="http://schemas.microsoft.com/office/drawing/2014/main" xmlns="" id="{3524847D-5C15-42B2-A56C-C8D549F7D255}"/>
              </a:ext>
            </a:extLst>
          </p:cNvPr>
          <p:cNvPicPr>
            <a:picLocks noChangeAspect="1"/>
          </p:cNvPicPr>
          <p:nvPr/>
        </p:nvPicPr>
        <p:blipFill>
          <a:blip r:embed="rId2"/>
          <a:stretch>
            <a:fillRect/>
          </a:stretch>
        </p:blipFill>
        <p:spPr>
          <a:xfrm>
            <a:off x="2478157" y="0"/>
            <a:ext cx="8587408" cy="6857999"/>
          </a:xfrm>
          <a:prstGeom prst="rect">
            <a:avLst/>
          </a:prstGeom>
        </p:spPr>
      </p:pic>
      <p:sp>
        <p:nvSpPr>
          <p:cNvPr id="6" name="TextBox 5">
            <a:extLst>
              <a:ext uri="{FF2B5EF4-FFF2-40B4-BE49-F238E27FC236}">
                <a16:creationId xmlns:a16="http://schemas.microsoft.com/office/drawing/2014/main" xmlns="" id="{E345BD4F-5BFD-46DA-B7DA-A2214B05F391}"/>
              </a:ext>
            </a:extLst>
          </p:cNvPr>
          <p:cNvSpPr txBox="1"/>
          <p:nvPr/>
        </p:nvSpPr>
        <p:spPr>
          <a:xfrm>
            <a:off x="304799" y="4975230"/>
            <a:ext cx="201705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100" b="0" i="0" dirty="0">
                <a:solidFill>
                  <a:srgbClr val="242021"/>
                </a:solidFill>
                <a:effectLst/>
                <a:latin typeface="SabonLTStd-Roman"/>
              </a:rPr>
              <a:t>Low dose: octreotide 10 mg every 4 weeks; </a:t>
            </a:r>
            <a:r>
              <a:rPr lang="en-US" sz="1100" dirty="0">
                <a:solidFill>
                  <a:srgbClr val="242021"/>
                </a:solidFill>
                <a:latin typeface="SabonLTStd-Roman"/>
              </a:rPr>
              <a:t>L</a:t>
            </a:r>
            <a:r>
              <a:rPr lang="en-US" sz="1100" b="0" i="0" dirty="0">
                <a:solidFill>
                  <a:srgbClr val="242021"/>
                </a:solidFill>
                <a:effectLst/>
                <a:latin typeface="SabonLTStd-Roman"/>
              </a:rPr>
              <a:t>anreotide 60 mg every 4 weeks or 120 mg every 8 weeks</a:t>
            </a:r>
            <a:r>
              <a:rPr lang="en-US" sz="1100" dirty="0"/>
              <a:t> </a:t>
            </a:r>
            <a:endParaRPr lang="en-US" sz="1100" b="1" dirty="0">
              <a:solidFill>
                <a:schemeClr val="tx1">
                  <a:lumMod val="75000"/>
                  <a:lumOff val="25000"/>
                </a:schemeClr>
              </a:solidFill>
            </a:endParaRPr>
          </a:p>
        </p:txBody>
      </p:sp>
      <p:sp>
        <p:nvSpPr>
          <p:cNvPr id="7" name="TextBox 6">
            <a:extLst>
              <a:ext uri="{FF2B5EF4-FFF2-40B4-BE49-F238E27FC236}">
                <a16:creationId xmlns:a16="http://schemas.microsoft.com/office/drawing/2014/main" xmlns="" id="{B1CE7F68-DA62-40C7-963F-9E13F4570CE9}"/>
              </a:ext>
            </a:extLst>
          </p:cNvPr>
          <p:cNvSpPr txBox="1"/>
          <p:nvPr/>
        </p:nvSpPr>
        <p:spPr>
          <a:xfrm>
            <a:off x="304799" y="5849485"/>
            <a:ext cx="201705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100" b="0" i="0" dirty="0">
                <a:solidFill>
                  <a:srgbClr val="242021"/>
                </a:solidFill>
                <a:effectLst/>
                <a:latin typeface="SabonLTStd-Roman"/>
              </a:rPr>
              <a:t>Medium dose: octreotide 20 mg every 4 </a:t>
            </a:r>
            <a:r>
              <a:rPr lang="en-US" sz="1100" b="0" i="0" dirty="0" err="1">
                <a:solidFill>
                  <a:srgbClr val="242021"/>
                </a:solidFill>
                <a:effectLst/>
                <a:latin typeface="SabonLTStd-Roman"/>
              </a:rPr>
              <a:t>weeks;Lanreotide</a:t>
            </a:r>
            <a:endParaRPr lang="en-US" sz="1100" b="0" i="0" dirty="0">
              <a:solidFill>
                <a:srgbClr val="242021"/>
              </a:solidFill>
              <a:effectLst/>
              <a:latin typeface="SabonLTStd-Roman"/>
            </a:endParaRPr>
          </a:p>
          <a:p>
            <a:pPr algn="just"/>
            <a:r>
              <a:rPr lang="en-US" sz="1100" b="0" i="0" dirty="0">
                <a:solidFill>
                  <a:srgbClr val="242021"/>
                </a:solidFill>
                <a:effectLst/>
                <a:latin typeface="SabonLTStd-Roman"/>
              </a:rPr>
              <a:t>90 mg every 4 weeks or 120 mg every 6 weeks</a:t>
            </a:r>
            <a:endParaRPr lang="en-US" sz="1100" b="1" dirty="0">
              <a:solidFill>
                <a:schemeClr val="tx1">
                  <a:lumMod val="75000"/>
                  <a:lumOff val="25000"/>
                </a:schemeClr>
              </a:solidFill>
            </a:endParaRPr>
          </a:p>
        </p:txBody>
      </p:sp>
      <p:pic>
        <p:nvPicPr>
          <p:cNvPr id="9" name="Picture 8">
            <a:extLst>
              <a:ext uri="{FF2B5EF4-FFF2-40B4-BE49-F238E27FC236}">
                <a16:creationId xmlns:a16="http://schemas.microsoft.com/office/drawing/2014/main" xmlns="" id="{D9AB2D6E-8F39-4A98-B0C7-F6F39CB539BD}"/>
              </a:ext>
            </a:extLst>
          </p:cNvPr>
          <p:cNvPicPr>
            <a:picLocks noChangeAspect="1"/>
          </p:cNvPicPr>
          <p:nvPr/>
        </p:nvPicPr>
        <p:blipFill>
          <a:blip r:embed="rId3"/>
          <a:stretch>
            <a:fillRect/>
          </a:stretch>
        </p:blipFill>
        <p:spPr>
          <a:xfrm>
            <a:off x="3109938" y="6651811"/>
            <a:ext cx="2647009" cy="80683"/>
          </a:xfrm>
          <a:prstGeom prst="rect">
            <a:avLst/>
          </a:prstGeom>
        </p:spPr>
      </p:pic>
      <p:sp>
        <p:nvSpPr>
          <p:cNvPr id="10" name="Rectangle 9">
            <a:extLst>
              <a:ext uri="{FF2B5EF4-FFF2-40B4-BE49-F238E27FC236}">
                <a16:creationId xmlns:a16="http://schemas.microsoft.com/office/drawing/2014/main" xmlns="" id="{C7BDC617-588D-48D6-9B20-E784D0C79F2B}"/>
              </a:ext>
            </a:extLst>
          </p:cNvPr>
          <p:cNvSpPr/>
          <p:nvPr/>
        </p:nvSpPr>
        <p:spPr>
          <a:xfrm>
            <a:off x="2478157" y="5306831"/>
            <a:ext cx="8587408" cy="526810"/>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3053817-3528-4D89-BA56-434BFEF6BC42}"/>
              </a:ext>
            </a:extLst>
          </p:cNvPr>
          <p:cNvSpPr/>
          <p:nvPr/>
        </p:nvSpPr>
        <p:spPr>
          <a:xfrm>
            <a:off x="2478157" y="4780343"/>
            <a:ext cx="8587408" cy="389775"/>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98233A6-4737-4F7A-A1DD-B6565CAFF514}"/>
              </a:ext>
            </a:extLst>
          </p:cNvPr>
          <p:cNvSpPr/>
          <p:nvPr/>
        </p:nvSpPr>
        <p:spPr>
          <a:xfrm>
            <a:off x="2478157" y="6213377"/>
            <a:ext cx="8587408" cy="621064"/>
          </a:xfrm>
          <a:prstGeom prst="rect">
            <a:avLst/>
          </a:prstGeom>
          <a:no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20846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669772" y="567538"/>
            <a:ext cx="8911687" cy="821851"/>
          </a:xfrm>
        </p:spPr>
        <p:txBody>
          <a:bodyPr>
            <a:normAutofit/>
          </a:bodyPr>
          <a:lstStyle/>
          <a:p>
            <a:r>
              <a:rPr lang="en-US" sz="4000" b="1" dirty="0"/>
              <a:t>Results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5226148"/>
          </a:xfrm>
        </p:spPr>
        <p:txBody>
          <a:bodyPr>
            <a:normAutofit/>
          </a:bodyPr>
          <a:lstStyle/>
          <a:p>
            <a:endParaRPr lang="en-US" sz="2000" dirty="0"/>
          </a:p>
          <a:p>
            <a:endParaRPr lang="en-US" dirty="0"/>
          </a:p>
        </p:txBody>
      </p:sp>
      <p:pic>
        <p:nvPicPr>
          <p:cNvPr id="5" name="Picture 4">
            <a:extLst>
              <a:ext uri="{FF2B5EF4-FFF2-40B4-BE49-F238E27FC236}">
                <a16:creationId xmlns:a16="http://schemas.microsoft.com/office/drawing/2014/main" xmlns="" id="{528A0A76-E442-4CEB-A026-363B1B435C4D}"/>
              </a:ext>
            </a:extLst>
          </p:cNvPr>
          <p:cNvPicPr>
            <a:picLocks noChangeAspect="1"/>
          </p:cNvPicPr>
          <p:nvPr/>
        </p:nvPicPr>
        <p:blipFill>
          <a:blip r:embed="rId2"/>
          <a:stretch>
            <a:fillRect/>
          </a:stretch>
        </p:blipFill>
        <p:spPr>
          <a:xfrm>
            <a:off x="243929" y="1470210"/>
            <a:ext cx="11763375" cy="4286250"/>
          </a:xfrm>
          <a:prstGeom prst="rect">
            <a:avLst/>
          </a:prstGeom>
        </p:spPr>
      </p:pic>
      <p:pic>
        <p:nvPicPr>
          <p:cNvPr id="6" name="Picture 5">
            <a:extLst>
              <a:ext uri="{FF2B5EF4-FFF2-40B4-BE49-F238E27FC236}">
                <a16:creationId xmlns:a16="http://schemas.microsoft.com/office/drawing/2014/main" xmlns="" id="{7CE2D0EA-5F2F-4AE9-87D5-57B569FA104B}"/>
              </a:ext>
            </a:extLst>
          </p:cNvPr>
          <p:cNvPicPr>
            <a:picLocks noChangeAspect="1"/>
          </p:cNvPicPr>
          <p:nvPr/>
        </p:nvPicPr>
        <p:blipFill>
          <a:blip r:embed="rId3"/>
          <a:stretch>
            <a:fillRect/>
          </a:stretch>
        </p:blipFill>
        <p:spPr>
          <a:xfrm>
            <a:off x="2728226" y="1559993"/>
            <a:ext cx="2127688" cy="1048603"/>
          </a:xfrm>
          <a:prstGeom prst="rect">
            <a:avLst/>
          </a:prstGeom>
        </p:spPr>
      </p:pic>
      <p:pic>
        <p:nvPicPr>
          <p:cNvPr id="10" name="Picture 9">
            <a:extLst>
              <a:ext uri="{FF2B5EF4-FFF2-40B4-BE49-F238E27FC236}">
                <a16:creationId xmlns:a16="http://schemas.microsoft.com/office/drawing/2014/main" xmlns="" id="{5108A810-B308-439B-9106-01B822E8F89A}"/>
              </a:ext>
            </a:extLst>
          </p:cNvPr>
          <p:cNvPicPr>
            <a:picLocks noChangeAspect="1"/>
          </p:cNvPicPr>
          <p:nvPr/>
        </p:nvPicPr>
        <p:blipFill>
          <a:blip r:embed="rId4"/>
          <a:stretch>
            <a:fillRect/>
          </a:stretch>
        </p:blipFill>
        <p:spPr>
          <a:xfrm>
            <a:off x="8937017" y="1631852"/>
            <a:ext cx="2133785" cy="1048603"/>
          </a:xfrm>
          <a:prstGeom prst="rect">
            <a:avLst/>
          </a:prstGeom>
        </p:spPr>
      </p:pic>
    </p:spTree>
    <p:extLst>
      <p:ext uri="{BB962C8B-B14F-4D97-AF65-F5344CB8AC3E}">
        <p14:creationId xmlns:p14="http://schemas.microsoft.com/office/powerpoint/2010/main" val="333232050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812430" y="582281"/>
            <a:ext cx="8911687" cy="821851"/>
          </a:xfrm>
        </p:spPr>
        <p:txBody>
          <a:bodyPr>
            <a:normAutofit/>
          </a:bodyPr>
          <a:lstStyle/>
          <a:p>
            <a:r>
              <a:rPr lang="en-US" sz="4000" b="1" dirty="0"/>
              <a:t>Results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5226148"/>
          </a:xfrm>
        </p:spPr>
        <p:txBody>
          <a:bodyPr>
            <a:normAutofit/>
          </a:bodyPr>
          <a:lstStyle/>
          <a:p>
            <a:endParaRPr lang="en-US" sz="2000" dirty="0"/>
          </a:p>
          <a:p>
            <a:endParaRPr lang="en-US" dirty="0"/>
          </a:p>
        </p:txBody>
      </p:sp>
      <p:pic>
        <p:nvPicPr>
          <p:cNvPr id="7" name="Picture 6">
            <a:extLst>
              <a:ext uri="{FF2B5EF4-FFF2-40B4-BE49-F238E27FC236}">
                <a16:creationId xmlns:a16="http://schemas.microsoft.com/office/drawing/2014/main" xmlns="" id="{28AA8B9B-D383-494D-929A-6810D6E7071D}"/>
              </a:ext>
            </a:extLst>
          </p:cNvPr>
          <p:cNvPicPr>
            <a:picLocks noChangeAspect="1"/>
          </p:cNvPicPr>
          <p:nvPr/>
        </p:nvPicPr>
        <p:blipFill>
          <a:blip r:embed="rId2"/>
          <a:stretch>
            <a:fillRect/>
          </a:stretch>
        </p:blipFill>
        <p:spPr>
          <a:xfrm>
            <a:off x="1029523" y="1738436"/>
            <a:ext cx="10477500" cy="4029075"/>
          </a:xfrm>
          <a:prstGeom prst="rect">
            <a:avLst/>
          </a:prstGeom>
        </p:spPr>
      </p:pic>
      <p:sp>
        <p:nvSpPr>
          <p:cNvPr id="9" name="Oval 8">
            <a:extLst>
              <a:ext uri="{FF2B5EF4-FFF2-40B4-BE49-F238E27FC236}">
                <a16:creationId xmlns:a16="http://schemas.microsoft.com/office/drawing/2014/main" xmlns="" id="{0B7A5022-6D33-4E20-AEEC-3C58F9E6B5B2}"/>
              </a:ext>
            </a:extLst>
          </p:cNvPr>
          <p:cNvSpPr/>
          <p:nvPr/>
        </p:nvSpPr>
        <p:spPr>
          <a:xfrm>
            <a:off x="3663836" y="2676329"/>
            <a:ext cx="954157" cy="3313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CF72886D-0B66-430C-BE50-BC5E075B4E8F}"/>
              </a:ext>
            </a:extLst>
          </p:cNvPr>
          <p:cNvPicPr>
            <a:picLocks noChangeAspect="1"/>
          </p:cNvPicPr>
          <p:nvPr/>
        </p:nvPicPr>
        <p:blipFill>
          <a:blip r:embed="rId3"/>
          <a:stretch>
            <a:fillRect/>
          </a:stretch>
        </p:blipFill>
        <p:spPr>
          <a:xfrm>
            <a:off x="8675197" y="2187387"/>
            <a:ext cx="993734" cy="296111"/>
          </a:xfrm>
          <a:prstGeom prst="rect">
            <a:avLst/>
          </a:prstGeom>
        </p:spPr>
      </p:pic>
    </p:spTree>
    <p:extLst>
      <p:ext uri="{BB962C8B-B14F-4D97-AF65-F5344CB8AC3E}">
        <p14:creationId xmlns:p14="http://schemas.microsoft.com/office/powerpoint/2010/main" val="174227817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812430" y="582281"/>
            <a:ext cx="8911687" cy="821851"/>
          </a:xfrm>
        </p:spPr>
        <p:txBody>
          <a:bodyPr>
            <a:normAutofit/>
          </a:bodyPr>
          <a:lstStyle/>
          <a:p>
            <a:r>
              <a:rPr lang="en-US" sz="4000" b="1" dirty="0"/>
              <a:t>Results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5226148"/>
          </a:xfrm>
        </p:spPr>
        <p:txBody>
          <a:bodyPr>
            <a:normAutofit/>
          </a:bodyPr>
          <a:lstStyle/>
          <a:p>
            <a:endParaRPr lang="en-US" sz="2000" dirty="0"/>
          </a:p>
          <a:p>
            <a:endParaRPr lang="en-US" dirty="0"/>
          </a:p>
        </p:txBody>
      </p:sp>
      <p:pic>
        <p:nvPicPr>
          <p:cNvPr id="5" name="Picture 4">
            <a:extLst>
              <a:ext uri="{FF2B5EF4-FFF2-40B4-BE49-F238E27FC236}">
                <a16:creationId xmlns:a16="http://schemas.microsoft.com/office/drawing/2014/main" xmlns="" id="{8B831C00-ACBC-4A71-ABBF-E92C3E83614A}"/>
              </a:ext>
            </a:extLst>
          </p:cNvPr>
          <p:cNvPicPr>
            <a:picLocks noChangeAspect="1"/>
          </p:cNvPicPr>
          <p:nvPr/>
        </p:nvPicPr>
        <p:blipFill>
          <a:blip r:embed="rId2"/>
          <a:stretch>
            <a:fillRect/>
          </a:stretch>
        </p:blipFill>
        <p:spPr>
          <a:xfrm>
            <a:off x="3976352" y="1478494"/>
            <a:ext cx="5800725" cy="4762500"/>
          </a:xfrm>
          <a:prstGeom prst="rect">
            <a:avLst/>
          </a:prstGeom>
        </p:spPr>
      </p:pic>
    </p:spTree>
    <p:extLst>
      <p:ext uri="{BB962C8B-B14F-4D97-AF65-F5344CB8AC3E}">
        <p14:creationId xmlns:p14="http://schemas.microsoft.com/office/powerpoint/2010/main" val="315344904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29325" y="532372"/>
            <a:ext cx="8911687" cy="1280890"/>
          </a:xfrm>
        </p:spPr>
        <p:txBody>
          <a:bodyPr>
            <a:normAutofit/>
          </a:bodyPr>
          <a:lstStyle/>
          <a:p>
            <a:r>
              <a:rPr lang="en-US" sz="4000" b="1" dirty="0"/>
              <a:t>Safety analysis</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4265365"/>
          </a:xfrm>
        </p:spPr>
        <p:txBody>
          <a:bodyPr>
            <a:normAutofit/>
          </a:bodyPr>
          <a:lstStyle/>
          <a:p>
            <a:pPr algn="just"/>
            <a:endParaRPr lang="en-US" sz="2800" dirty="0"/>
          </a:p>
          <a:p>
            <a:pPr algn="just">
              <a:lnSpc>
                <a:spcPct val="150000"/>
              </a:lnSpc>
            </a:pPr>
            <a:endParaRPr lang="en-US" sz="2400" dirty="0"/>
          </a:p>
        </p:txBody>
      </p:sp>
      <p:pic>
        <p:nvPicPr>
          <p:cNvPr id="5" name="Picture 4">
            <a:extLst>
              <a:ext uri="{FF2B5EF4-FFF2-40B4-BE49-F238E27FC236}">
                <a16:creationId xmlns:a16="http://schemas.microsoft.com/office/drawing/2014/main" xmlns="" id="{89B53EE1-3A0D-4469-952A-67B70C06C53C}"/>
              </a:ext>
            </a:extLst>
          </p:cNvPr>
          <p:cNvPicPr>
            <a:picLocks noChangeAspect="1"/>
          </p:cNvPicPr>
          <p:nvPr/>
        </p:nvPicPr>
        <p:blipFill>
          <a:blip r:embed="rId2"/>
          <a:stretch>
            <a:fillRect/>
          </a:stretch>
        </p:blipFill>
        <p:spPr>
          <a:xfrm>
            <a:off x="284430" y="1320165"/>
            <a:ext cx="11801475" cy="5314950"/>
          </a:xfrm>
          <a:prstGeom prst="rect">
            <a:avLst/>
          </a:prstGeom>
        </p:spPr>
      </p:pic>
      <p:sp>
        <p:nvSpPr>
          <p:cNvPr id="8" name="Rectangle 7">
            <a:extLst>
              <a:ext uri="{FF2B5EF4-FFF2-40B4-BE49-F238E27FC236}">
                <a16:creationId xmlns:a16="http://schemas.microsoft.com/office/drawing/2014/main" xmlns="" id="{D6A27DD9-48AF-43B4-B08D-37DA79F0756E}"/>
              </a:ext>
            </a:extLst>
          </p:cNvPr>
          <p:cNvSpPr/>
          <p:nvPr/>
        </p:nvSpPr>
        <p:spPr>
          <a:xfrm>
            <a:off x="355601" y="3210560"/>
            <a:ext cx="11643360" cy="10363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4009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Safety analysis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958298"/>
            <a:ext cx="9153599" cy="4265365"/>
          </a:xfrm>
        </p:spPr>
        <p:txBody>
          <a:bodyPr>
            <a:normAutofit fontScale="85000" lnSpcReduction="10000"/>
          </a:bodyPr>
          <a:lstStyle/>
          <a:p>
            <a:pPr algn="just"/>
            <a:r>
              <a:rPr lang="en-US" sz="2800" dirty="0"/>
              <a:t>Most patients (55/56) experienced at least one adverse event.</a:t>
            </a:r>
          </a:p>
          <a:p>
            <a:pPr algn="just"/>
            <a:endParaRPr lang="en-US" sz="2800" dirty="0"/>
          </a:p>
          <a:p>
            <a:pPr algn="just"/>
            <a:r>
              <a:rPr lang="en-US" sz="2800" dirty="0"/>
              <a:t>In OOCs group: hypoglycemia 1 (3.6%), blood glucose increase 3 (10.7%) &amp; hyperglycemia1 (3.6%).</a:t>
            </a:r>
          </a:p>
          <a:p>
            <a:pPr algn="just"/>
            <a:endParaRPr lang="en-US" sz="2800" dirty="0"/>
          </a:p>
          <a:p>
            <a:pPr algn="just"/>
            <a:r>
              <a:rPr lang="en-US" sz="2800" dirty="0"/>
              <a:t>Most were mild or moderate in intensity.</a:t>
            </a:r>
          </a:p>
          <a:p>
            <a:pPr algn="just"/>
            <a:endParaRPr lang="en-US" sz="2800" dirty="0"/>
          </a:p>
          <a:p>
            <a:pPr algn="just"/>
            <a:r>
              <a:rPr lang="en-US" sz="2800" dirty="0"/>
              <a:t>The median time to onset of GI AEs was 68 days and most resolved on treatment (median duration, 8 days).</a:t>
            </a:r>
          </a:p>
        </p:txBody>
      </p:sp>
    </p:spTree>
    <p:extLst>
      <p:ext uri="{BB962C8B-B14F-4D97-AF65-F5344CB8AC3E}">
        <p14:creationId xmlns:p14="http://schemas.microsoft.com/office/powerpoint/2010/main" val="85930825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29325" y="532372"/>
            <a:ext cx="8911687" cy="1280890"/>
          </a:xfrm>
        </p:spPr>
        <p:txBody>
          <a:bodyPr>
            <a:normAutofit/>
          </a:bodyPr>
          <a:lstStyle/>
          <a:p>
            <a:r>
              <a:rPr lang="en-US" sz="4000" b="1" dirty="0"/>
              <a:t>Safety analysis</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4265365"/>
          </a:xfrm>
        </p:spPr>
        <p:txBody>
          <a:bodyPr>
            <a:normAutofit/>
          </a:bodyPr>
          <a:lstStyle/>
          <a:p>
            <a:pPr algn="just"/>
            <a:endParaRPr lang="en-US" sz="2800" dirty="0"/>
          </a:p>
          <a:p>
            <a:pPr algn="just">
              <a:lnSpc>
                <a:spcPct val="150000"/>
              </a:lnSpc>
            </a:pPr>
            <a:endParaRPr lang="en-US" sz="2400" dirty="0"/>
          </a:p>
        </p:txBody>
      </p:sp>
      <p:pic>
        <p:nvPicPr>
          <p:cNvPr id="7" name="Picture 6">
            <a:extLst>
              <a:ext uri="{FF2B5EF4-FFF2-40B4-BE49-F238E27FC236}">
                <a16:creationId xmlns:a16="http://schemas.microsoft.com/office/drawing/2014/main" xmlns="" id="{0A169ACC-7A82-4690-9348-2BBED416C4D9}"/>
              </a:ext>
            </a:extLst>
          </p:cNvPr>
          <p:cNvPicPr>
            <a:picLocks noChangeAspect="1"/>
          </p:cNvPicPr>
          <p:nvPr/>
        </p:nvPicPr>
        <p:blipFill>
          <a:blip r:embed="rId2"/>
          <a:stretch>
            <a:fillRect/>
          </a:stretch>
        </p:blipFill>
        <p:spPr>
          <a:xfrm>
            <a:off x="2995075" y="1660862"/>
            <a:ext cx="6604000" cy="4759367"/>
          </a:xfrm>
          <a:prstGeom prst="rect">
            <a:avLst/>
          </a:prstGeom>
        </p:spPr>
      </p:pic>
      <p:sp>
        <p:nvSpPr>
          <p:cNvPr id="4" name="Rectangle 3">
            <a:extLst>
              <a:ext uri="{FF2B5EF4-FFF2-40B4-BE49-F238E27FC236}">
                <a16:creationId xmlns:a16="http://schemas.microsoft.com/office/drawing/2014/main" xmlns="" id="{7C2506BD-21A0-4BCA-9EE8-24DC859BA848}"/>
              </a:ext>
            </a:extLst>
          </p:cNvPr>
          <p:cNvSpPr/>
          <p:nvPr/>
        </p:nvSpPr>
        <p:spPr>
          <a:xfrm>
            <a:off x="7223760" y="2651760"/>
            <a:ext cx="924560" cy="356616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8686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9818"/>
            <a:ext cx="9153599" cy="5092742"/>
          </a:xfrm>
        </p:spPr>
        <p:txBody>
          <a:bodyPr>
            <a:normAutofit lnSpcReduction="10000"/>
          </a:bodyPr>
          <a:lstStyle/>
          <a:p>
            <a:pPr algn="just"/>
            <a:endParaRPr lang="en-US" sz="2800" dirty="0"/>
          </a:p>
          <a:p>
            <a:pPr algn="just">
              <a:lnSpc>
                <a:spcPct val="150000"/>
              </a:lnSpc>
            </a:pPr>
            <a:r>
              <a:rPr lang="en-US" sz="2400" dirty="0"/>
              <a:t> As Octreotide and Lanreotide have similar efficacy, patients who have </a:t>
            </a:r>
            <a:r>
              <a:rPr lang="en-US" sz="2400" dirty="0">
                <a:solidFill>
                  <a:schemeClr val="accent1"/>
                </a:solidFill>
              </a:rPr>
              <a:t>responded to these injectable </a:t>
            </a:r>
            <a:r>
              <a:rPr lang="en-US" sz="2400" dirty="0"/>
              <a:t>agents are candidates for OOC therapy, and results of the OPTIMAL study demonstrate that biochemically controlled patients (IGF-I ≤1.0× ULN) on stable doses of injectable Octreotide or Lanreotide maintain response to OOC.</a:t>
            </a:r>
          </a:p>
          <a:p>
            <a:pPr algn="just">
              <a:lnSpc>
                <a:spcPct val="150000"/>
              </a:lnSpc>
            </a:pPr>
            <a:endParaRPr lang="en-US" sz="2400" dirty="0"/>
          </a:p>
          <a:p>
            <a:pPr algn="just">
              <a:lnSpc>
                <a:spcPct val="150000"/>
              </a:lnSpc>
            </a:pPr>
            <a:r>
              <a:rPr lang="en-US" sz="2400" dirty="0"/>
              <a:t>OOC were safe and well tolerated</a:t>
            </a:r>
          </a:p>
          <a:p>
            <a:pPr algn="just">
              <a:lnSpc>
                <a:spcPct val="150000"/>
              </a:lnSpc>
            </a:pPr>
            <a:endParaRPr lang="en-US" sz="2400" dirty="0"/>
          </a:p>
        </p:txBody>
      </p:sp>
    </p:spTree>
    <p:extLst>
      <p:ext uri="{BB962C8B-B14F-4D97-AF65-F5344CB8AC3E}">
        <p14:creationId xmlns:p14="http://schemas.microsoft.com/office/powerpoint/2010/main" val="316226662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1917895" y="2570480"/>
            <a:ext cx="9720775" cy="3383280"/>
          </a:xfrm>
        </p:spPr>
        <p:txBody>
          <a:bodyPr>
            <a:normAutofit/>
          </a:bodyPr>
          <a:lstStyle/>
          <a:p>
            <a:pPr algn="ctr"/>
            <a:r>
              <a:rPr lang="en-US" dirty="0">
                <a:latin typeface="Pangolin" panose="00000500000000000000" pitchFamily="2" charset="0"/>
              </a:rPr>
              <a:t/>
            </a:r>
            <a:br>
              <a:rPr lang="en-US" dirty="0">
                <a:latin typeface="Pangolin" panose="00000500000000000000" pitchFamily="2" charset="0"/>
              </a:rPr>
            </a:br>
            <a:r>
              <a:rPr lang="en-US" dirty="0">
                <a:latin typeface="Pangolin" panose="00000500000000000000" pitchFamily="2" charset="0"/>
              </a:rPr>
              <a:t>Pegvisomant</a:t>
            </a:r>
            <a:br>
              <a:rPr lang="en-US" dirty="0">
                <a:latin typeface="Pangolin" panose="00000500000000000000" pitchFamily="2" charset="0"/>
              </a:rPr>
            </a:br>
            <a:endParaRPr lang="en-US" dirty="0">
              <a:latin typeface="Pangolin" panose="00000500000000000000" pitchFamily="2" charset="0"/>
            </a:endParaRPr>
          </a:p>
        </p:txBody>
      </p:sp>
    </p:spTree>
    <p:extLst>
      <p:ext uri="{BB962C8B-B14F-4D97-AF65-F5344CB8AC3E}">
        <p14:creationId xmlns:p14="http://schemas.microsoft.com/office/powerpoint/2010/main" val="981799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b="1" dirty="0"/>
              <a:t>DM</a:t>
            </a:r>
            <a:r>
              <a:rPr lang="en-US" sz="2400" dirty="0"/>
              <a:t>:</a:t>
            </a:r>
          </a:p>
          <a:p>
            <a:pPr algn="just"/>
            <a:endParaRPr lang="en-US" sz="2400" dirty="0"/>
          </a:p>
        </p:txBody>
      </p:sp>
      <p:pic>
        <p:nvPicPr>
          <p:cNvPr id="4" name="Picture 3">
            <a:extLst>
              <a:ext uri="{FF2B5EF4-FFF2-40B4-BE49-F238E27FC236}">
                <a16:creationId xmlns:a16="http://schemas.microsoft.com/office/drawing/2014/main" xmlns="" id="{429F07FD-1B6B-48D4-B229-F4E2F1908691}"/>
              </a:ext>
            </a:extLst>
          </p:cNvPr>
          <p:cNvPicPr>
            <a:picLocks noChangeAspect="1"/>
          </p:cNvPicPr>
          <p:nvPr/>
        </p:nvPicPr>
        <p:blipFill>
          <a:blip r:embed="rId2"/>
          <a:stretch>
            <a:fillRect/>
          </a:stretch>
        </p:blipFill>
        <p:spPr>
          <a:xfrm>
            <a:off x="2592925" y="2582438"/>
            <a:ext cx="9395875" cy="2960370"/>
          </a:xfrm>
          <a:prstGeom prst="rect">
            <a:avLst/>
          </a:prstGeom>
        </p:spPr>
      </p:pic>
      <p:sp>
        <p:nvSpPr>
          <p:cNvPr id="5" name="Rectangle 4">
            <a:extLst>
              <a:ext uri="{FF2B5EF4-FFF2-40B4-BE49-F238E27FC236}">
                <a16:creationId xmlns:a16="http://schemas.microsoft.com/office/drawing/2014/main" xmlns="" id="{04311575-C34D-4C94-BFAC-F979AB18B6AB}"/>
              </a:ext>
            </a:extLst>
          </p:cNvPr>
          <p:cNvSpPr/>
          <p:nvPr/>
        </p:nvSpPr>
        <p:spPr>
          <a:xfrm>
            <a:off x="10383520" y="3088640"/>
            <a:ext cx="853440" cy="231648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65072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6"/>
            <a:ext cx="8915400" cy="3178233"/>
          </a:xfrm>
        </p:spPr>
        <p:txBody>
          <a:bodyPr>
            <a:normAutofit/>
          </a:bodyPr>
          <a:lstStyle/>
          <a:p>
            <a:pPr algn="just"/>
            <a:r>
              <a:rPr lang="en-US" sz="2400" dirty="0"/>
              <a:t>Ten-year follow-up from ACROSTUDY shows a 73% biochemical control rate with very low rates of transient elevated transaminases and 6.8% exhibiting tumor growth visible on MRI. (</a:t>
            </a:r>
            <a:r>
              <a:rPr lang="en-US" sz="2400" b="1" dirty="0">
                <a:effectLst>
                  <a:outerShdw blurRad="38100" dist="38100" dir="2700000" algn="tl">
                    <a:srgbClr val="000000">
                      <a:alpha val="43137"/>
                    </a:srgbClr>
                  </a:outerShdw>
                </a:effectLst>
              </a:rPr>
              <a:t>HQ, SR</a:t>
            </a:r>
            <a:r>
              <a:rPr lang="en-US" sz="2400" dirty="0"/>
              <a:t>)</a:t>
            </a:r>
          </a:p>
        </p:txBody>
      </p:sp>
      <p:pic>
        <p:nvPicPr>
          <p:cNvPr id="4" name="Picture 3">
            <a:extLst>
              <a:ext uri="{FF2B5EF4-FFF2-40B4-BE49-F238E27FC236}">
                <a16:creationId xmlns:a16="http://schemas.microsoft.com/office/drawing/2014/main" xmlns="" id="{3146D430-E19D-420A-B776-934BEC8E29B5}"/>
              </a:ext>
            </a:extLst>
          </p:cNvPr>
          <p:cNvPicPr>
            <a:picLocks noChangeAspect="1"/>
          </p:cNvPicPr>
          <p:nvPr/>
        </p:nvPicPr>
        <p:blipFill>
          <a:blip r:embed="rId2"/>
          <a:stretch>
            <a:fillRect/>
          </a:stretch>
        </p:blipFill>
        <p:spPr>
          <a:xfrm>
            <a:off x="3084445" y="3686783"/>
            <a:ext cx="6518343" cy="3100286"/>
          </a:xfrm>
          <a:prstGeom prst="rect">
            <a:avLst/>
          </a:prstGeom>
        </p:spPr>
      </p:pic>
    </p:spTree>
    <p:extLst>
      <p:ext uri="{BB962C8B-B14F-4D97-AF65-F5344CB8AC3E}">
        <p14:creationId xmlns:p14="http://schemas.microsoft.com/office/powerpoint/2010/main" val="397944324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15321" y="2680090"/>
            <a:ext cx="9043988" cy="3166284"/>
          </a:xfrm>
        </p:spPr>
        <p:txBody>
          <a:bodyPr>
            <a:normAutofit/>
          </a:bodyPr>
          <a:lstStyle/>
          <a:p>
            <a:pPr algn="just"/>
            <a:r>
              <a:rPr lang="en-US" sz="2400" dirty="0"/>
              <a:t>ACROSTUDY, the international, longitudinal surveillance study of patients treated with Pegvisomant, continues to yield data important for optimizing Pegvisomant use in clinical practice.</a:t>
            </a:r>
          </a:p>
          <a:p>
            <a:pPr algn="just"/>
            <a:endParaRPr lang="en-US" sz="2400" dirty="0"/>
          </a:p>
          <a:p>
            <a:pPr marL="0" indent="0" algn="just">
              <a:buNone/>
            </a:pPr>
            <a:endParaRPr lang="en-US" sz="2400" dirty="0"/>
          </a:p>
        </p:txBody>
      </p:sp>
      <p:sp>
        <p:nvSpPr>
          <p:cNvPr id="7" name="TextBox 6">
            <a:extLst>
              <a:ext uri="{FF2B5EF4-FFF2-40B4-BE49-F238E27FC236}">
                <a16:creationId xmlns:a16="http://schemas.microsoft.com/office/drawing/2014/main" xmlns="" id="{CD1D83DB-9C3D-4AF4-A4F5-EAD67CB7620A}"/>
              </a:ext>
            </a:extLst>
          </p:cNvPr>
          <p:cNvSpPr txBox="1"/>
          <p:nvPr/>
        </p:nvSpPr>
        <p:spPr>
          <a:xfrm>
            <a:off x="2660073" y="6022232"/>
            <a:ext cx="8899236"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0" i="0" dirty="0">
                <a:solidFill>
                  <a:srgbClr val="000000"/>
                </a:solidFill>
                <a:effectLst/>
                <a:latin typeface="STIX-Regular"/>
              </a:rPr>
              <a:t>Long-term treatment with </a:t>
            </a:r>
            <a:r>
              <a:rPr lang="en-US" sz="1400" b="0" i="0" dirty="0" err="1">
                <a:solidFill>
                  <a:srgbClr val="000000"/>
                </a:solidFill>
                <a:effectLst/>
                <a:latin typeface="STIX-Regular"/>
              </a:rPr>
              <a:t>pegvisomant</a:t>
            </a:r>
            <a:r>
              <a:rPr lang="en-US" sz="1400" b="0" i="0" dirty="0">
                <a:solidFill>
                  <a:srgbClr val="000000"/>
                </a:solidFill>
                <a:effectLst/>
                <a:latin typeface="STIX-Regular"/>
              </a:rPr>
              <a:t>: observations from 2090 acromegaly patients in ACROSTUDY. </a:t>
            </a:r>
          </a:p>
          <a:p>
            <a:r>
              <a:rPr lang="en-US" sz="1400" b="0" i="0" dirty="0">
                <a:solidFill>
                  <a:srgbClr val="000000"/>
                </a:solidFill>
                <a:effectLst/>
                <a:latin typeface="STIX-Regular"/>
              </a:rPr>
              <a:t>Buchfelder M, van der Lely AJ, Biller BMK, Webb SM, Brue T, Strasburger CJ et al (2018)</a:t>
            </a:r>
          </a:p>
          <a:p>
            <a:r>
              <a:rPr lang="en-US" sz="1400" b="0" i="0" dirty="0">
                <a:solidFill>
                  <a:srgbClr val="000000"/>
                </a:solidFill>
                <a:effectLst/>
                <a:latin typeface="STIX-Regular"/>
              </a:rPr>
              <a:t>Eur J Endocrinol 179(6):419–42</a:t>
            </a:r>
            <a:r>
              <a:rPr lang="en-US" sz="1400" dirty="0"/>
              <a:t> </a:t>
            </a:r>
            <a:endParaRPr lang="en-US" dirty="0"/>
          </a:p>
        </p:txBody>
      </p:sp>
    </p:spTree>
    <p:extLst>
      <p:ext uri="{BB962C8B-B14F-4D97-AF65-F5344CB8AC3E}">
        <p14:creationId xmlns:p14="http://schemas.microsoft.com/office/powerpoint/2010/main" val="28395796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7697" y="1508330"/>
            <a:ext cx="9043988" cy="4450139"/>
          </a:xfrm>
        </p:spPr>
        <p:txBody>
          <a:bodyPr>
            <a:normAutofit/>
          </a:bodyPr>
          <a:lstStyle/>
          <a:p>
            <a:pPr marL="0" indent="0" algn="just">
              <a:buNone/>
            </a:pPr>
            <a:endParaRPr lang="en-US" sz="2400" dirty="0"/>
          </a:p>
          <a:p>
            <a:pPr algn="just"/>
            <a:r>
              <a:rPr lang="en-US" sz="2400" dirty="0"/>
              <a:t>At 10 years of follow-up, 73% of 2,090 patients had normal IGF-I levels.</a:t>
            </a:r>
          </a:p>
        </p:txBody>
      </p:sp>
      <p:pic>
        <p:nvPicPr>
          <p:cNvPr id="9" name="Picture 8">
            <a:extLst>
              <a:ext uri="{FF2B5EF4-FFF2-40B4-BE49-F238E27FC236}">
                <a16:creationId xmlns:a16="http://schemas.microsoft.com/office/drawing/2014/main" xmlns="" id="{CBB83EA8-4D4F-4F09-B870-D9690ABE5467}"/>
              </a:ext>
            </a:extLst>
          </p:cNvPr>
          <p:cNvPicPr>
            <a:picLocks noChangeAspect="1"/>
          </p:cNvPicPr>
          <p:nvPr/>
        </p:nvPicPr>
        <p:blipFill>
          <a:blip r:embed="rId2"/>
          <a:stretch>
            <a:fillRect/>
          </a:stretch>
        </p:blipFill>
        <p:spPr>
          <a:xfrm>
            <a:off x="3260437" y="3023076"/>
            <a:ext cx="7056582" cy="3617869"/>
          </a:xfrm>
          <a:prstGeom prst="rect">
            <a:avLst/>
          </a:prstGeom>
        </p:spPr>
      </p:pic>
    </p:spTree>
    <p:extLst>
      <p:ext uri="{BB962C8B-B14F-4D97-AF65-F5344CB8AC3E}">
        <p14:creationId xmlns:p14="http://schemas.microsoft.com/office/powerpoint/2010/main" val="147552451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87607"/>
            <a:ext cx="9043988" cy="4249516"/>
          </a:xfrm>
        </p:spPr>
        <p:txBody>
          <a:bodyPr>
            <a:normAutofit/>
          </a:bodyPr>
          <a:lstStyle/>
          <a:p>
            <a:pPr algn="just"/>
            <a:r>
              <a:rPr lang="en-US" sz="2400" dirty="0"/>
              <a:t>The updated analyses also confirm no new safety signals with long-term Pegvisomant use. </a:t>
            </a:r>
          </a:p>
          <a:p>
            <a:pPr algn="just"/>
            <a:endParaRPr lang="en-US" sz="2400" dirty="0"/>
          </a:p>
          <a:p>
            <a:pPr algn="just"/>
            <a:r>
              <a:rPr lang="en-US" sz="2400" dirty="0"/>
              <a:t>Most patients (72%) had no change visible on MRI, with 6.8% showing increased tumor size compared to prior scans.</a:t>
            </a:r>
          </a:p>
        </p:txBody>
      </p:sp>
    </p:spTree>
    <p:extLst>
      <p:ext uri="{BB962C8B-B14F-4D97-AF65-F5344CB8AC3E}">
        <p14:creationId xmlns:p14="http://schemas.microsoft.com/office/powerpoint/2010/main" val="360415279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87607"/>
            <a:ext cx="9043988" cy="4249516"/>
          </a:xfrm>
        </p:spPr>
        <p:txBody>
          <a:bodyPr>
            <a:normAutofit/>
          </a:bodyPr>
          <a:lstStyle/>
          <a:p>
            <a:pPr algn="just"/>
            <a:r>
              <a:rPr lang="en-US" sz="2400" dirty="0"/>
              <a:t>In patients with normal liver function tests (LFTs) at baseline, 3% reported at least one transaminase elevation &gt; 3 × ULN, and there were no cases of liver failure.</a:t>
            </a:r>
          </a:p>
          <a:p>
            <a:pPr algn="just"/>
            <a:endParaRPr lang="en-US" sz="2400" dirty="0"/>
          </a:p>
          <a:p>
            <a:pPr algn="just"/>
            <a:r>
              <a:rPr lang="en-US" sz="2400" dirty="0"/>
              <a:t>Most elevations were transient and &lt; 1% withdrew because of abnormal LFTs.</a:t>
            </a:r>
          </a:p>
        </p:txBody>
      </p:sp>
    </p:spTree>
    <p:extLst>
      <p:ext uri="{BB962C8B-B14F-4D97-AF65-F5344CB8AC3E}">
        <p14:creationId xmlns:p14="http://schemas.microsoft.com/office/powerpoint/2010/main" val="2884048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6"/>
            <a:ext cx="8915400" cy="3178233"/>
          </a:xfrm>
        </p:spPr>
        <p:txBody>
          <a:bodyPr>
            <a:normAutofit/>
          </a:bodyPr>
          <a:lstStyle/>
          <a:p>
            <a:pPr algn="just"/>
            <a:r>
              <a:rPr lang="en-US" sz="2400" dirty="0"/>
              <a:t>Pegvisomant use in patients with DM improves glucose metabolism independent of IGF-I control, but does not affect glycemic endpoints in patients without DM. (</a:t>
            </a:r>
            <a:r>
              <a:rPr lang="en-US" sz="2400" b="1" dirty="0">
                <a:effectLst>
                  <a:outerShdw blurRad="38100" dist="38100" dir="2700000" algn="tl">
                    <a:srgbClr val="000000">
                      <a:alpha val="43137"/>
                    </a:srgbClr>
                  </a:outerShdw>
                </a:effectLst>
              </a:rPr>
              <a:t>MQ, SR</a:t>
            </a:r>
            <a:r>
              <a:rPr lang="en-US" sz="2400" dirty="0"/>
              <a:t>)</a:t>
            </a:r>
          </a:p>
        </p:txBody>
      </p:sp>
    </p:spTree>
    <p:extLst>
      <p:ext uri="{BB962C8B-B14F-4D97-AF65-F5344CB8AC3E}">
        <p14:creationId xmlns:p14="http://schemas.microsoft.com/office/powerpoint/2010/main" val="422488486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6"/>
            <a:ext cx="8915400" cy="3178233"/>
          </a:xfrm>
        </p:spPr>
        <p:txBody>
          <a:bodyPr>
            <a:normAutofit/>
          </a:bodyPr>
          <a:lstStyle/>
          <a:p>
            <a:pPr algn="just"/>
            <a:r>
              <a:rPr lang="en-US" sz="2400" dirty="0"/>
              <a:t>Patients with DM and those with a higher BMI require higher doses of Pegvisomant and more rapid up-titration to achieve IGF-I normalization.(</a:t>
            </a:r>
            <a:r>
              <a:rPr lang="en-US" sz="2400" b="1" dirty="0">
                <a:effectLst>
                  <a:outerShdw blurRad="38100" dist="38100" dir="2700000" algn="tl">
                    <a:srgbClr val="000000">
                      <a:alpha val="43137"/>
                    </a:srgbClr>
                  </a:outerShdw>
                </a:effectLst>
              </a:rPr>
              <a:t>MQ, SR</a:t>
            </a:r>
            <a:r>
              <a:rPr lang="en-US" sz="2400" dirty="0"/>
              <a:t>)</a:t>
            </a:r>
          </a:p>
        </p:txBody>
      </p:sp>
    </p:spTree>
    <p:extLst>
      <p:ext uri="{BB962C8B-B14F-4D97-AF65-F5344CB8AC3E}">
        <p14:creationId xmlns:p14="http://schemas.microsoft.com/office/powerpoint/2010/main" val="402548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82085" y="4240539"/>
            <a:ext cx="10580990" cy="2466361"/>
          </a:xfrm>
        </p:spPr>
        <p:txBody>
          <a:bodyPr>
            <a:normAutofit fontScale="92500" lnSpcReduction="10000"/>
          </a:bodyPr>
          <a:lstStyle/>
          <a:p>
            <a:pPr algn="just"/>
            <a:r>
              <a:rPr lang="en-US" sz="2400" dirty="0"/>
              <a:t>ACROSTUDY, an international, observational, prospective safety surveillance study.</a:t>
            </a:r>
          </a:p>
          <a:p>
            <a:pPr algn="just"/>
            <a:r>
              <a:rPr lang="en-US" sz="2400" dirty="0"/>
              <a:t>Patients were retrospectively divided into two cohorts, with (DM group: HbA1c ≥ 6.5%, or glucose &gt;200 mg/dl or antidiabetic medication before PEGV start) or without diabetes mellitus (no-DM). </a:t>
            </a:r>
          </a:p>
          <a:p>
            <a:pPr algn="just"/>
            <a:r>
              <a:rPr lang="en-US" sz="2400" dirty="0"/>
              <a:t>Parameters of glucose metabolism &amp; IGF-I values were analyzed yearly for 4 years and longitudinally at 1 year and at least 4 years after PEGV start.</a:t>
            </a:r>
          </a:p>
        </p:txBody>
      </p:sp>
      <p:pic>
        <p:nvPicPr>
          <p:cNvPr id="5" name="Picture 4">
            <a:extLst>
              <a:ext uri="{FF2B5EF4-FFF2-40B4-BE49-F238E27FC236}">
                <a16:creationId xmlns:a16="http://schemas.microsoft.com/office/drawing/2014/main" xmlns="" id="{AF9EE351-5221-4CCE-921E-9170B20409CD}"/>
              </a:ext>
            </a:extLst>
          </p:cNvPr>
          <p:cNvPicPr>
            <a:picLocks noChangeAspect="1"/>
          </p:cNvPicPr>
          <p:nvPr/>
        </p:nvPicPr>
        <p:blipFill>
          <a:blip r:embed="rId2"/>
          <a:stretch>
            <a:fillRect/>
          </a:stretch>
        </p:blipFill>
        <p:spPr>
          <a:xfrm>
            <a:off x="214312" y="151100"/>
            <a:ext cx="11763375" cy="3895725"/>
          </a:xfrm>
          <a:prstGeom prst="rect">
            <a:avLst/>
          </a:prstGeom>
        </p:spPr>
      </p:pic>
    </p:spTree>
    <p:extLst>
      <p:ext uri="{BB962C8B-B14F-4D97-AF65-F5344CB8AC3E}">
        <p14:creationId xmlns:p14="http://schemas.microsoft.com/office/powerpoint/2010/main" val="59341958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84391C-37FE-481D-B11E-CBAC150C0B5F}"/>
              </a:ext>
            </a:extLst>
          </p:cNvPr>
          <p:cNvPicPr>
            <a:picLocks noChangeAspect="1"/>
          </p:cNvPicPr>
          <p:nvPr/>
        </p:nvPicPr>
        <p:blipFill>
          <a:blip r:embed="rId2"/>
          <a:stretch>
            <a:fillRect/>
          </a:stretch>
        </p:blipFill>
        <p:spPr>
          <a:xfrm>
            <a:off x="3901712" y="292734"/>
            <a:ext cx="5478465" cy="6306127"/>
          </a:xfrm>
          <a:prstGeom prst="rect">
            <a:avLst/>
          </a:prstGeom>
        </p:spPr>
      </p:pic>
      <p:sp>
        <p:nvSpPr>
          <p:cNvPr id="8" name="Rectangle 7">
            <a:extLst>
              <a:ext uri="{FF2B5EF4-FFF2-40B4-BE49-F238E27FC236}">
                <a16:creationId xmlns:a16="http://schemas.microsoft.com/office/drawing/2014/main" xmlns="" id="{A14CD094-8814-4BAF-A82F-6BDED1077F65}"/>
              </a:ext>
            </a:extLst>
          </p:cNvPr>
          <p:cNvSpPr/>
          <p:nvPr/>
        </p:nvSpPr>
        <p:spPr>
          <a:xfrm>
            <a:off x="3967153" y="6082175"/>
            <a:ext cx="5320146" cy="40461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9C5F6EE-7608-48BE-9699-F1367824B6DC}"/>
              </a:ext>
            </a:extLst>
          </p:cNvPr>
          <p:cNvSpPr/>
          <p:nvPr/>
        </p:nvSpPr>
        <p:spPr>
          <a:xfrm>
            <a:off x="3980871" y="2316480"/>
            <a:ext cx="5320146" cy="21336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76583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441132" y="4987578"/>
            <a:ext cx="10507028" cy="1870422"/>
          </a:xfrm>
        </p:spPr>
        <p:txBody>
          <a:bodyPr>
            <a:normAutofit/>
          </a:bodyPr>
          <a:lstStyle/>
          <a:p>
            <a:pPr algn="just"/>
            <a:r>
              <a:rPr lang="en-US" sz="2400" dirty="0"/>
              <a:t> The median </a:t>
            </a:r>
            <a:r>
              <a:rPr lang="en-US" sz="2400" dirty="0">
                <a:solidFill>
                  <a:schemeClr val="accent1"/>
                </a:solidFill>
              </a:rPr>
              <a:t>duration of acromegaly before PEGV start was similar </a:t>
            </a:r>
            <a:r>
              <a:rPr lang="en-US" sz="2400" dirty="0"/>
              <a:t>in DM and no-DM groups (4.7 and 4.1 years respectively).</a:t>
            </a:r>
          </a:p>
          <a:p>
            <a:pPr algn="just"/>
            <a:r>
              <a:rPr lang="en-US" sz="2400" dirty="0"/>
              <a:t> Mean </a:t>
            </a:r>
            <a:r>
              <a:rPr lang="en-US" sz="2400" dirty="0">
                <a:solidFill>
                  <a:schemeClr val="accent1"/>
                </a:solidFill>
              </a:rPr>
              <a:t>duration of PEGV treatment was also similar in both groups </a:t>
            </a:r>
            <a:r>
              <a:rPr lang="en-US" sz="2400" dirty="0"/>
              <a:t>(5.2 ± 2.7 </a:t>
            </a:r>
            <a:r>
              <a:rPr lang="en-US" sz="2400" dirty="0" err="1"/>
              <a:t>yr</a:t>
            </a:r>
            <a:r>
              <a:rPr lang="en-US" sz="2400" dirty="0"/>
              <a:t> vs. 5.4 ± 2.7 </a:t>
            </a:r>
            <a:r>
              <a:rPr lang="en-US" sz="2400" dirty="0" err="1"/>
              <a:t>yr</a:t>
            </a:r>
            <a:r>
              <a:rPr lang="en-US" sz="2400" dirty="0"/>
              <a:t>, respectively).</a:t>
            </a:r>
          </a:p>
        </p:txBody>
      </p:sp>
      <p:pic>
        <p:nvPicPr>
          <p:cNvPr id="5" name="Picture 4">
            <a:extLst>
              <a:ext uri="{FF2B5EF4-FFF2-40B4-BE49-F238E27FC236}">
                <a16:creationId xmlns:a16="http://schemas.microsoft.com/office/drawing/2014/main" xmlns="" id="{9833E99C-8CC9-436B-A7BF-A400310ACFD9}"/>
              </a:ext>
            </a:extLst>
          </p:cNvPr>
          <p:cNvPicPr>
            <a:picLocks noChangeAspect="1"/>
          </p:cNvPicPr>
          <p:nvPr/>
        </p:nvPicPr>
        <p:blipFill>
          <a:blip r:embed="rId2"/>
          <a:stretch>
            <a:fillRect/>
          </a:stretch>
        </p:blipFill>
        <p:spPr>
          <a:xfrm>
            <a:off x="167048" y="1305560"/>
            <a:ext cx="11857904" cy="3590925"/>
          </a:xfrm>
          <a:prstGeom prst="rect">
            <a:avLst/>
          </a:prstGeom>
        </p:spPr>
      </p:pic>
      <p:sp>
        <p:nvSpPr>
          <p:cNvPr id="8" name="Rectangle 7">
            <a:extLst>
              <a:ext uri="{FF2B5EF4-FFF2-40B4-BE49-F238E27FC236}">
                <a16:creationId xmlns:a16="http://schemas.microsoft.com/office/drawing/2014/main" xmlns="" id="{7F299987-E472-490F-AD0F-8B748726A9A5}"/>
              </a:ext>
            </a:extLst>
          </p:cNvPr>
          <p:cNvSpPr/>
          <p:nvPr/>
        </p:nvSpPr>
        <p:spPr>
          <a:xfrm>
            <a:off x="3230880" y="3101022"/>
            <a:ext cx="8575040" cy="2489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060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b="1" dirty="0"/>
              <a:t>Sleep disordered breathing(SDB)</a:t>
            </a:r>
            <a:r>
              <a:rPr lang="en-US" sz="2400" dirty="0"/>
              <a:t>:</a:t>
            </a:r>
          </a:p>
          <a:p>
            <a:pPr algn="just"/>
            <a:endParaRPr lang="en-US" sz="2400" dirty="0"/>
          </a:p>
          <a:p>
            <a:pPr algn="just"/>
            <a:r>
              <a:rPr lang="en-US" sz="2400" dirty="0"/>
              <a:t>Studies on gender differences in the severity and prevalence of SDB in acromegaly are scant and insufficient to ascertain whether they are different from that in the general population.</a:t>
            </a:r>
          </a:p>
          <a:p>
            <a:pPr algn="just"/>
            <a:endParaRPr lang="en-US" sz="2400" dirty="0"/>
          </a:p>
          <a:p>
            <a:pPr algn="just"/>
            <a:endParaRPr lang="en-US" sz="2400" dirty="0"/>
          </a:p>
          <a:p>
            <a:pPr marL="0" indent="0" algn="just">
              <a:buNone/>
            </a:pPr>
            <a:endParaRPr lang="en-US" sz="2400" b="1" dirty="0"/>
          </a:p>
        </p:txBody>
      </p:sp>
    </p:spTree>
    <p:extLst>
      <p:ext uri="{BB962C8B-B14F-4D97-AF65-F5344CB8AC3E}">
        <p14:creationId xmlns:p14="http://schemas.microsoft.com/office/powerpoint/2010/main" val="38360015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81790" y="4742786"/>
            <a:ext cx="10303212" cy="1870422"/>
          </a:xfrm>
        </p:spPr>
        <p:txBody>
          <a:bodyPr>
            <a:normAutofit fontScale="85000" lnSpcReduction="20000"/>
          </a:bodyPr>
          <a:lstStyle/>
          <a:p>
            <a:pPr algn="just"/>
            <a:r>
              <a:rPr lang="en-US" sz="2400" dirty="0"/>
              <a:t> FBS &amp; HbA1C remained stable in the no-DM cohort throughout the follow-up period</a:t>
            </a:r>
          </a:p>
          <a:p>
            <a:pPr algn="just"/>
            <a:r>
              <a:rPr lang="en-US" sz="2400" dirty="0"/>
              <a:t>FBS in DM group they </a:t>
            </a:r>
            <a:r>
              <a:rPr lang="en-US" sz="2400" dirty="0">
                <a:solidFill>
                  <a:schemeClr val="accent1"/>
                </a:solidFill>
              </a:rPr>
              <a:t>decreased</a:t>
            </a:r>
            <a:r>
              <a:rPr lang="en-US" sz="2400" dirty="0"/>
              <a:t> from 140.0 ± 57.8 mg/dl at baseline to 116.4 ± 44.8 mg/dl at year 1, &amp; 120.0 ± 44.3 mg/dl at year 4. </a:t>
            </a:r>
          </a:p>
          <a:p>
            <a:pPr algn="just"/>
            <a:r>
              <a:rPr lang="en-US" sz="2400" dirty="0"/>
              <a:t>In DM group HbA1c was </a:t>
            </a:r>
            <a:r>
              <a:rPr lang="en-US" sz="2400" dirty="0">
                <a:solidFill>
                  <a:schemeClr val="accent1"/>
                </a:solidFill>
              </a:rPr>
              <a:t>above 6.5% </a:t>
            </a:r>
            <a:r>
              <a:rPr lang="en-US" sz="2400" dirty="0"/>
              <a:t>in 61.9% of patients at baseline, 45.4%  at year 1  and 47.1–53.8% of patients at subsequent yearly time points over 4 years. </a:t>
            </a:r>
          </a:p>
        </p:txBody>
      </p:sp>
      <p:sp>
        <p:nvSpPr>
          <p:cNvPr id="8" name="Rectangle 7">
            <a:extLst>
              <a:ext uri="{FF2B5EF4-FFF2-40B4-BE49-F238E27FC236}">
                <a16:creationId xmlns:a16="http://schemas.microsoft.com/office/drawing/2014/main" xmlns="" id="{7F299987-E472-490F-AD0F-8B748726A9A5}"/>
              </a:ext>
            </a:extLst>
          </p:cNvPr>
          <p:cNvSpPr/>
          <p:nvPr/>
        </p:nvSpPr>
        <p:spPr>
          <a:xfrm>
            <a:off x="3230880" y="3101022"/>
            <a:ext cx="8575040" cy="2489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xmlns="" id="{D8CDF853-857D-497C-A19D-C75D6E6BD6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12277" y="244792"/>
            <a:ext cx="10372725" cy="4195128"/>
          </a:xfrm>
          <a:prstGeom prst="rect">
            <a:avLst/>
          </a:prstGeom>
        </p:spPr>
      </p:pic>
    </p:spTree>
    <p:extLst>
      <p:ext uri="{BB962C8B-B14F-4D97-AF65-F5344CB8AC3E}">
        <p14:creationId xmlns:p14="http://schemas.microsoft.com/office/powerpoint/2010/main" val="147158047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08048" y="4545563"/>
            <a:ext cx="10303212" cy="1870422"/>
          </a:xfrm>
        </p:spPr>
        <p:txBody>
          <a:bodyPr>
            <a:normAutofit fontScale="92500" lnSpcReduction="10000"/>
          </a:bodyPr>
          <a:lstStyle/>
          <a:p>
            <a:pPr algn="just"/>
            <a:r>
              <a:rPr lang="en-US" sz="2400" dirty="0"/>
              <a:t>Mean glucose levels changed from 136.3 ± 49.9 mg/dl at baseline to 116.1 ± 39.2 mg/dl at year 4 in the DM group&amp; and from 94.3 ± 20.2 mg/dl to 90.5 ± 15.2 mg/dl in the no-DM group.</a:t>
            </a:r>
          </a:p>
          <a:p>
            <a:pPr algn="just"/>
            <a:r>
              <a:rPr lang="en-US" sz="2400" dirty="0"/>
              <a:t>In 127 DM patients with available values, HbA1c changed by 0.13 ± 1.5%, from 7.0 ± 1.4% to 6.8 ± 1.4% (NS).</a:t>
            </a:r>
          </a:p>
        </p:txBody>
      </p:sp>
      <p:sp>
        <p:nvSpPr>
          <p:cNvPr id="8" name="Rectangle 7">
            <a:extLst>
              <a:ext uri="{FF2B5EF4-FFF2-40B4-BE49-F238E27FC236}">
                <a16:creationId xmlns:a16="http://schemas.microsoft.com/office/drawing/2014/main" xmlns="" id="{7F299987-E472-490F-AD0F-8B748726A9A5}"/>
              </a:ext>
            </a:extLst>
          </p:cNvPr>
          <p:cNvSpPr/>
          <p:nvPr/>
        </p:nvSpPr>
        <p:spPr>
          <a:xfrm>
            <a:off x="3230880" y="3101022"/>
            <a:ext cx="8575040" cy="2489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xmlns="" id="{701B9DEB-A14F-4EDA-B517-D838B214DC31}"/>
              </a:ext>
            </a:extLst>
          </p:cNvPr>
          <p:cNvPicPr>
            <a:picLocks noChangeAspect="1"/>
          </p:cNvPicPr>
          <p:nvPr/>
        </p:nvPicPr>
        <p:blipFill>
          <a:blip r:embed="rId2"/>
          <a:stretch>
            <a:fillRect/>
          </a:stretch>
        </p:blipFill>
        <p:spPr>
          <a:xfrm>
            <a:off x="279306" y="135030"/>
            <a:ext cx="11805696" cy="4159063"/>
          </a:xfrm>
          <a:prstGeom prst="rect">
            <a:avLst/>
          </a:prstGeom>
        </p:spPr>
      </p:pic>
    </p:spTree>
    <p:extLst>
      <p:ext uri="{BB962C8B-B14F-4D97-AF65-F5344CB8AC3E}">
        <p14:creationId xmlns:p14="http://schemas.microsoft.com/office/powerpoint/2010/main" val="12490310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736441" y="5042805"/>
            <a:ext cx="4008279" cy="1266555"/>
          </a:xfr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algn="just"/>
            <a:r>
              <a:rPr lang="en-US" sz="2400" dirty="0"/>
              <a:t> Change in DM treatment from PEGV start to last observation (6 months to 4 years) </a:t>
            </a:r>
          </a:p>
        </p:txBody>
      </p:sp>
      <p:pic>
        <p:nvPicPr>
          <p:cNvPr id="5" name="Picture 4">
            <a:extLst>
              <a:ext uri="{FF2B5EF4-FFF2-40B4-BE49-F238E27FC236}">
                <a16:creationId xmlns:a16="http://schemas.microsoft.com/office/drawing/2014/main" xmlns="" id="{EF3D99D7-4BE3-46FC-B7DE-E3CD3C57C682}"/>
              </a:ext>
            </a:extLst>
          </p:cNvPr>
          <p:cNvPicPr>
            <a:picLocks noChangeAspect="1"/>
          </p:cNvPicPr>
          <p:nvPr/>
        </p:nvPicPr>
        <p:blipFill>
          <a:blip r:embed="rId2"/>
          <a:stretch>
            <a:fillRect/>
          </a:stretch>
        </p:blipFill>
        <p:spPr>
          <a:xfrm>
            <a:off x="127158" y="0"/>
            <a:ext cx="5074762" cy="4495800"/>
          </a:xfrm>
          <a:prstGeom prst="rect">
            <a:avLst/>
          </a:prstGeom>
        </p:spPr>
      </p:pic>
      <p:pic>
        <p:nvPicPr>
          <p:cNvPr id="6" name="Picture 5">
            <a:extLst>
              <a:ext uri="{FF2B5EF4-FFF2-40B4-BE49-F238E27FC236}">
                <a16:creationId xmlns:a16="http://schemas.microsoft.com/office/drawing/2014/main" xmlns="" id="{B85AD669-F901-44D1-A608-1BD711001AE2}"/>
              </a:ext>
            </a:extLst>
          </p:cNvPr>
          <p:cNvPicPr>
            <a:picLocks noChangeAspect="1"/>
          </p:cNvPicPr>
          <p:nvPr/>
        </p:nvPicPr>
        <p:blipFill>
          <a:blip r:embed="rId3"/>
          <a:stretch>
            <a:fillRect/>
          </a:stretch>
        </p:blipFill>
        <p:spPr>
          <a:xfrm>
            <a:off x="5375238" y="0"/>
            <a:ext cx="6816762" cy="6858000"/>
          </a:xfrm>
          <a:prstGeom prst="rect">
            <a:avLst/>
          </a:prstGeom>
        </p:spPr>
      </p:pic>
      <p:sp>
        <p:nvSpPr>
          <p:cNvPr id="7" name="Arrow: Striped Right 6">
            <a:extLst>
              <a:ext uri="{FF2B5EF4-FFF2-40B4-BE49-F238E27FC236}">
                <a16:creationId xmlns:a16="http://schemas.microsoft.com/office/drawing/2014/main" xmlns="" id="{7EB12851-7E79-4BAF-BD59-6086880273CB}"/>
              </a:ext>
            </a:extLst>
          </p:cNvPr>
          <p:cNvSpPr/>
          <p:nvPr/>
        </p:nvSpPr>
        <p:spPr>
          <a:xfrm>
            <a:off x="4846619" y="5506720"/>
            <a:ext cx="609600" cy="365760"/>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AEA5A63-52FF-46E4-AA31-8FC9756BC3B6}"/>
              </a:ext>
            </a:extLst>
          </p:cNvPr>
          <p:cNvSpPr txBox="1"/>
          <p:nvPr/>
        </p:nvSpPr>
        <p:spPr>
          <a:xfrm>
            <a:off x="5456219" y="436211"/>
            <a:ext cx="1724510" cy="461665"/>
          </a:xfrm>
          <a:prstGeom prst="rect">
            <a:avLst/>
          </a:prstGeom>
          <a:noFill/>
        </p:spPr>
        <p:txBody>
          <a:bodyPr wrap="square">
            <a:spAutoFit/>
          </a:bodyPr>
          <a:lstStyle/>
          <a:p>
            <a:r>
              <a:rPr lang="en-US" sz="1200" b="1" dirty="0"/>
              <a:t>PEGV monotherapy group</a:t>
            </a:r>
          </a:p>
        </p:txBody>
      </p:sp>
      <p:sp>
        <p:nvSpPr>
          <p:cNvPr id="11" name="TextBox 10">
            <a:extLst>
              <a:ext uri="{FF2B5EF4-FFF2-40B4-BE49-F238E27FC236}">
                <a16:creationId xmlns:a16="http://schemas.microsoft.com/office/drawing/2014/main" xmlns="" id="{5B910F0D-23D0-40CE-933B-795A5DB04B0F}"/>
              </a:ext>
            </a:extLst>
          </p:cNvPr>
          <p:cNvSpPr txBox="1"/>
          <p:nvPr/>
        </p:nvSpPr>
        <p:spPr>
          <a:xfrm>
            <a:off x="5456218" y="3715435"/>
            <a:ext cx="1249381" cy="646331"/>
          </a:xfrm>
          <a:prstGeom prst="rect">
            <a:avLst/>
          </a:prstGeom>
          <a:noFill/>
        </p:spPr>
        <p:txBody>
          <a:bodyPr wrap="square">
            <a:spAutoFit/>
          </a:bodyPr>
          <a:lstStyle/>
          <a:p>
            <a:r>
              <a:rPr lang="en-US" sz="1200" b="1" i="0" dirty="0">
                <a:solidFill>
                  <a:srgbClr val="000000"/>
                </a:solidFill>
                <a:effectLst/>
                <a:latin typeface="AdvOTf9433e2d"/>
              </a:rPr>
              <a:t>combination group</a:t>
            </a:r>
            <a:r>
              <a:rPr lang="en-US" sz="1200" b="1" dirty="0"/>
              <a:t> </a:t>
            </a:r>
            <a:br>
              <a:rPr lang="en-US" sz="1200" b="1" dirty="0"/>
            </a:br>
            <a:endParaRPr lang="en-US" sz="1200" b="1" dirty="0"/>
          </a:p>
        </p:txBody>
      </p:sp>
    </p:spTree>
    <p:extLst>
      <p:ext uri="{BB962C8B-B14F-4D97-AF65-F5344CB8AC3E}">
        <p14:creationId xmlns:p14="http://schemas.microsoft.com/office/powerpoint/2010/main" val="137096392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18092" y="580237"/>
            <a:ext cx="9241717" cy="823690"/>
          </a:xfrm>
        </p:spPr>
        <p:txBody>
          <a:bodyPr>
            <a:normAutofit/>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18092" y="2244378"/>
            <a:ext cx="9043988" cy="3902422"/>
          </a:xfrm>
        </p:spPr>
        <p:txBody>
          <a:bodyPr>
            <a:normAutofit/>
          </a:bodyPr>
          <a:lstStyle/>
          <a:p>
            <a:pPr algn="just"/>
            <a:r>
              <a:rPr lang="en-US" sz="2400" dirty="0"/>
              <a:t>Between baseline and yearly evaluations, the proportion of patients with normalized IGF-I increased from 16.1% to 52.6–58.9% in the DM group, and from 12.4% to 60.8–62.0% in the no-DM group (NS). </a:t>
            </a:r>
          </a:p>
          <a:p>
            <a:pPr algn="just"/>
            <a:endParaRPr lang="en-US" sz="2400" dirty="0"/>
          </a:p>
          <a:p>
            <a:pPr algn="just"/>
            <a:r>
              <a:rPr lang="en-US" sz="2400" dirty="0"/>
              <a:t>53% of patients with DM and elevated IGF-I at baseline achieved IGF-I normalization by year 4, </a:t>
            </a:r>
            <a:r>
              <a:rPr lang="en-US" sz="2400" dirty="0">
                <a:solidFill>
                  <a:schemeClr val="accent1"/>
                </a:solidFill>
              </a:rPr>
              <a:t>but decrease in IGF-I and glycemic change were not correlated</a:t>
            </a:r>
            <a:r>
              <a:rPr lang="en-US" sz="2400" dirty="0"/>
              <a:t>.</a:t>
            </a:r>
          </a:p>
          <a:p>
            <a:pPr algn="just"/>
            <a:endParaRPr lang="en-US" sz="2400" dirty="0"/>
          </a:p>
          <a:p>
            <a:pPr algn="just"/>
            <a:endParaRPr lang="en-US" sz="2400" dirty="0"/>
          </a:p>
          <a:p>
            <a:pPr marL="0" indent="0" algn="just">
              <a:buNone/>
            </a:pPr>
            <a:endParaRPr lang="en-US" sz="2400" dirty="0"/>
          </a:p>
        </p:txBody>
      </p:sp>
    </p:spTree>
    <p:extLst>
      <p:ext uri="{BB962C8B-B14F-4D97-AF65-F5344CB8AC3E}">
        <p14:creationId xmlns:p14="http://schemas.microsoft.com/office/powerpoint/2010/main" val="166166797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553498"/>
            <a:ext cx="9043988" cy="5030182"/>
          </a:xfrm>
        </p:spPr>
        <p:txBody>
          <a:bodyPr>
            <a:normAutofit lnSpcReduction="10000"/>
          </a:bodyPr>
          <a:lstStyle/>
          <a:p>
            <a:pPr marL="0" indent="0" algn="just">
              <a:buNone/>
            </a:pPr>
            <a:endParaRPr lang="en-US" sz="2400" dirty="0"/>
          </a:p>
          <a:p>
            <a:pPr algn="just"/>
            <a:r>
              <a:rPr lang="en-US" sz="2400" dirty="0"/>
              <a:t>In patients with increased IGF-I, </a:t>
            </a:r>
            <a:r>
              <a:rPr lang="en-US" sz="2400" dirty="0">
                <a:solidFill>
                  <a:schemeClr val="accent1"/>
                </a:solidFill>
              </a:rPr>
              <a:t>PEGV dose was 16.4 ± 9.3 mg </a:t>
            </a:r>
            <a:r>
              <a:rPr lang="en-US" sz="2400" dirty="0"/>
              <a:t>vs 14.7 ± 7.8 mg in </a:t>
            </a:r>
            <a:r>
              <a:rPr lang="en-US" sz="2400" dirty="0">
                <a:solidFill>
                  <a:schemeClr val="accent1"/>
                </a:solidFill>
              </a:rPr>
              <a:t>DM</a:t>
            </a:r>
            <a:r>
              <a:rPr lang="en-US" sz="2400" dirty="0"/>
              <a:t> vs non-DM groups, respectively at yr. 1, and </a:t>
            </a:r>
            <a:r>
              <a:rPr lang="en-US" sz="2400" dirty="0">
                <a:solidFill>
                  <a:schemeClr val="accent1"/>
                </a:solidFill>
              </a:rPr>
              <a:t>19.9 ± 11.4 mg </a:t>
            </a:r>
            <a:r>
              <a:rPr lang="en-US" sz="2400" dirty="0"/>
              <a:t>vs 18.8 ± 9.3 mg at yr. 4</a:t>
            </a:r>
          </a:p>
          <a:p>
            <a:pPr marL="0" indent="0" algn="just">
              <a:buNone/>
            </a:pPr>
            <a:endParaRPr lang="en-US" sz="2400" dirty="0"/>
          </a:p>
          <a:p>
            <a:pPr algn="just"/>
            <a:r>
              <a:rPr lang="en-US" sz="2400" dirty="0"/>
              <a:t>This difference was even more pronounced in patients treated with insulin (22.8 vs 17.2 mg/day for those treated with oral antidiabetic drugs). </a:t>
            </a:r>
          </a:p>
          <a:p>
            <a:pPr algn="just"/>
            <a:endParaRPr lang="en-US" sz="2400" dirty="0"/>
          </a:p>
          <a:p>
            <a:pPr algn="just"/>
            <a:r>
              <a:rPr lang="en-US" sz="2400" dirty="0"/>
              <a:t>Of note, </a:t>
            </a:r>
            <a:r>
              <a:rPr lang="en-US" sz="2400" dirty="0">
                <a:solidFill>
                  <a:schemeClr val="accent1"/>
                </a:solidFill>
              </a:rPr>
              <a:t>a higher mean dose</a:t>
            </a:r>
            <a:r>
              <a:rPr lang="en-US" sz="2400" dirty="0"/>
              <a:t> of Pegvisomant was needed in patients with </a:t>
            </a:r>
            <a:r>
              <a:rPr lang="en-US" sz="2400" dirty="0">
                <a:solidFill>
                  <a:schemeClr val="accent1"/>
                </a:solidFill>
              </a:rPr>
              <a:t>DM</a:t>
            </a:r>
            <a:r>
              <a:rPr lang="en-US" sz="2400" dirty="0"/>
              <a:t> (18.2 vs 15.3 mg/day), who also had a higher mean BMI compared with non-diabetic patients. </a:t>
            </a:r>
          </a:p>
        </p:txBody>
      </p:sp>
    </p:spTree>
    <p:extLst>
      <p:ext uri="{BB962C8B-B14F-4D97-AF65-F5344CB8AC3E}">
        <p14:creationId xmlns:p14="http://schemas.microsoft.com/office/powerpoint/2010/main" val="180736199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550893"/>
            <a:ext cx="9043988" cy="4787153"/>
          </a:xfrm>
        </p:spPr>
        <p:txBody>
          <a:bodyPr>
            <a:normAutofit fontScale="77500" lnSpcReduction="20000"/>
          </a:bodyPr>
          <a:lstStyle/>
          <a:p>
            <a:pPr marL="0" indent="0" algn="just">
              <a:buNone/>
            </a:pPr>
            <a:r>
              <a:rPr lang="en-US" sz="2400" dirty="0"/>
              <a:t> </a:t>
            </a:r>
          </a:p>
          <a:p>
            <a:pPr algn="just"/>
            <a:r>
              <a:rPr lang="en-US" sz="2400" dirty="0"/>
              <a:t>Patients with DM had a </a:t>
            </a:r>
            <a:r>
              <a:rPr lang="en-US" sz="2400" dirty="0">
                <a:solidFill>
                  <a:schemeClr val="accent1"/>
                </a:solidFill>
              </a:rPr>
              <a:t>moderate</a:t>
            </a:r>
            <a:r>
              <a:rPr lang="en-US" sz="2400" dirty="0"/>
              <a:t> decrease in mean fasting glucose values during PEGV treatment. </a:t>
            </a:r>
          </a:p>
          <a:p>
            <a:pPr algn="just"/>
            <a:endParaRPr lang="en-US" sz="2400" dirty="0"/>
          </a:p>
          <a:p>
            <a:pPr algn="just"/>
            <a:r>
              <a:rPr lang="en-US" sz="2400" dirty="0"/>
              <a:t>FBG and HbA1c remained stable in patients without DM, but prevalence of impaired glucose tolerance decreased from 11 to 8% at year 1 and 6.4% at year 4.</a:t>
            </a:r>
          </a:p>
          <a:p>
            <a:pPr algn="just"/>
            <a:endParaRPr lang="en-US" sz="2400" dirty="0"/>
          </a:p>
          <a:p>
            <a:pPr algn="just"/>
            <a:r>
              <a:rPr lang="en-US" sz="2400" dirty="0"/>
              <a:t>The efficacy was similar in diabetes and non-diabetes patients.</a:t>
            </a:r>
          </a:p>
          <a:p>
            <a:pPr marL="0" indent="0" algn="just">
              <a:buNone/>
            </a:pPr>
            <a:endParaRPr lang="en-US" sz="2400" dirty="0"/>
          </a:p>
          <a:p>
            <a:pPr algn="just"/>
            <a:r>
              <a:rPr lang="en-US" sz="2400" dirty="0"/>
              <a:t> The safety profile was similar in both groups, without any unexpected adverse event.</a:t>
            </a:r>
          </a:p>
          <a:p>
            <a:pPr marL="0" indent="0" algn="just">
              <a:buNone/>
            </a:pPr>
            <a:endParaRPr lang="en-US" sz="2400" dirty="0"/>
          </a:p>
          <a:p>
            <a:pPr algn="just"/>
            <a:r>
              <a:rPr lang="en-US" sz="2400" dirty="0"/>
              <a:t> Due to these effects on glucose metabolism, PEGV appears to be a </a:t>
            </a:r>
            <a:r>
              <a:rPr lang="en-US" sz="2400" dirty="0">
                <a:solidFill>
                  <a:schemeClr val="accent1"/>
                </a:solidFill>
              </a:rPr>
              <a:t>favorable therapeutic </a:t>
            </a:r>
            <a:r>
              <a:rPr lang="en-US" sz="2400" dirty="0"/>
              <a:t>option </a:t>
            </a:r>
            <a:r>
              <a:rPr lang="en-US" sz="2400" dirty="0">
                <a:solidFill>
                  <a:schemeClr val="accent1"/>
                </a:solidFill>
              </a:rPr>
              <a:t>in diabetes patients with acromegaly.</a:t>
            </a:r>
          </a:p>
        </p:txBody>
      </p:sp>
    </p:spTree>
    <p:extLst>
      <p:ext uri="{BB962C8B-B14F-4D97-AF65-F5344CB8AC3E}">
        <p14:creationId xmlns:p14="http://schemas.microsoft.com/office/powerpoint/2010/main" val="351138865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550893"/>
            <a:ext cx="9043988" cy="4787153"/>
          </a:xfrm>
        </p:spPr>
        <p:txBody>
          <a:bodyPr>
            <a:normAutofit/>
          </a:bodyPr>
          <a:lstStyle/>
          <a:p>
            <a:pPr marL="0" indent="0" algn="just">
              <a:buNone/>
            </a:pPr>
            <a:r>
              <a:rPr lang="en-US" sz="2400" dirty="0"/>
              <a:t> </a:t>
            </a:r>
          </a:p>
          <a:p>
            <a:pPr algn="just"/>
            <a:r>
              <a:rPr lang="en-US" sz="2400" dirty="0"/>
              <a:t>An earlier ACROSTUDY report that found that the 56 patients who needed &gt; 30 mg/ day Pegvisomant to achieve IGF-I normalization were younger, had higher BMI, and were also more likely to have DM, OSA, and hypertension </a:t>
            </a:r>
          </a:p>
          <a:p>
            <a:pPr algn="just"/>
            <a:endParaRPr lang="en-US" sz="2400" dirty="0"/>
          </a:p>
          <a:p>
            <a:pPr algn="just"/>
            <a:r>
              <a:rPr lang="en-US" sz="2400" dirty="0"/>
              <a:t>These results suggest that dose up-titration may be needed in patients with DM and/or obesity to achieve normal IGF-I</a:t>
            </a:r>
            <a:endParaRPr lang="en-US" sz="2400" dirty="0">
              <a:solidFill>
                <a:schemeClr val="accent1"/>
              </a:solidFill>
            </a:endParaRPr>
          </a:p>
        </p:txBody>
      </p:sp>
      <p:sp>
        <p:nvSpPr>
          <p:cNvPr id="5" name="TextBox 4">
            <a:extLst>
              <a:ext uri="{FF2B5EF4-FFF2-40B4-BE49-F238E27FC236}">
                <a16:creationId xmlns:a16="http://schemas.microsoft.com/office/drawing/2014/main" xmlns="" id="{D03369B9-1B95-4F3A-BDE3-C3A9051CC603}"/>
              </a:ext>
            </a:extLst>
          </p:cNvPr>
          <p:cNvSpPr txBox="1"/>
          <p:nvPr/>
        </p:nvSpPr>
        <p:spPr>
          <a:xfrm>
            <a:off x="2589212" y="6121206"/>
            <a:ext cx="904398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 Treatment with high doses of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pegvisomant</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in 56 patients with acromegaly: experience from ACROSTUDY.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van der Lely AJ, Jonsson P, Wilton P,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Akerblad</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AC, Cara J, Ghigo E (2016)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Eur J Endocrinol 175(4):239–245.</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Tree>
    <p:extLst>
      <p:ext uri="{BB962C8B-B14F-4D97-AF65-F5344CB8AC3E}">
        <p14:creationId xmlns:p14="http://schemas.microsoft.com/office/powerpoint/2010/main" val="169871794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550893"/>
            <a:ext cx="9043988" cy="4787153"/>
          </a:xfrm>
        </p:spPr>
        <p:txBody>
          <a:bodyPr>
            <a:normAutofit/>
          </a:bodyPr>
          <a:lstStyle/>
          <a:p>
            <a:pPr marL="0" indent="0" algn="just">
              <a:buNone/>
            </a:pPr>
            <a:r>
              <a:rPr lang="en-US" sz="2400" dirty="0"/>
              <a:t> </a:t>
            </a:r>
          </a:p>
        </p:txBody>
      </p:sp>
      <p:pic>
        <p:nvPicPr>
          <p:cNvPr id="9" name="Picture 8">
            <a:extLst>
              <a:ext uri="{FF2B5EF4-FFF2-40B4-BE49-F238E27FC236}">
                <a16:creationId xmlns:a16="http://schemas.microsoft.com/office/drawing/2014/main" xmlns="" id="{74DF068B-5346-437C-A7CF-02A22260052A}"/>
              </a:ext>
            </a:extLst>
          </p:cNvPr>
          <p:cNvPicPr>
            <a:picLocks noChangeAspect="1"/>
          </p:cNvPicPr>
          <p:nvPr/>
        </p:nvPicPr>
        <p:blipFill>
          <a:blip r:embed="rId2"/>
          <a:stretch>
            <a:fillRect/>
          </a:stretch>
        </p:blipFill>
        <p:spPr>
          <a:xfrm>
            <a:off x="904241" y="1371600"/>
            <a:ext cx="11125200" cy="4429760"/>
          </a:xfrm>
          <a:prstGeom prst="rect">
            <a:avLst/>
          </a:prstGeom>
        </p:spPr>
      </p:pic>
      <p:sp>
        <p:nvSpPr>
          <p:cNvPr id="10" name="Rectangle 9">
            <a:extLst>
              <a:ext uri="{FF2B5EF4-FFF2-40B4-BE49-F238E27FC236}">
                <a16:creationId xmlns:a16="http://schemas.microsoft.com/office/drawing/2014/main" xmlns="" id="{83C5CA5C-81E7-469A-B0CE-E16669E0B6DB}"/>
              </a:ext>
            </a:extLst>
          </p:cNvPr>
          <p:cNvSpPr/>
          <p:nvPr/>
        </p:nvSpPr>
        <p:spPr>
          <a:xfrm>
            <a:off x="904241" y="3190240"/>
            <a:ext cx="11125200" cy="3352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7522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1917895" y="3761772"/>
            <a:ext cx="9720775" cy="3096228"/>
          </a:xfrm>
        </p:spPr>
        <p:txBody>
          <a:bodyPr>
            <a:normAutofit fontScale="90000"/>
          </a:bodyPr>
          <a:lstStyle/>
          <a:p>
            <a:pPr algn="ctr"/>
            <a:r>
              <a:rPr lang="en-US" dirty="0">
                <a:latin typeface="Pangolin" panose="00000500000000000000" pitchFamily="2" charset="0"/>
              </a:rPr>
              <a:t/>
            </a:r>
            <a:br>
              <a:rPr lang="en-US" dirty="0">
                <a:latin typeface="Pangolin" panose="00000500000000000000" pitchFamily="2" charset="0"/>
              </a:rPr>
            </a:br>
            <a:r>
              <a:rPr lang="en-US" dirty="0">
                <a:latin typeface="Pangolin" panose="00000500000000000000" pitchFamily="2" charset="0"/>
              </a:rPr>
              <a:t>Combination therapy with SRL + Pegvisomant</a:t>
            </a:r>
            <a:br>
              <a:rPr lang="en-US" dirty="0">
                <a:latin typeface="Pangolin" panose="00000500000000000000" pitchFamily="2" charset="0"/>
              </a:rPr>
            </a:br>
            <a:r>
              <a:rPr lang="en-US" dirty="0">
                <a:latin typeface="Pangolin" panose="00000500000000000000" pitchFamily="2" charset="0"/>
              </a:rPr>
              <a:t/>
            </a:r>
            <a:br>
              <a:rPr lang="en-US" dirty="0">
                <a:latin typeface="Pangolin" panose="00000500000000000000" pitchFamily="2" charset="0"/>
              </a:rPr>
            </a:br>
            <a:endParaRPr lang="en-US" dirty="0">
              <a:latin typeface="Pangolin" panose="00000500000000000000" pitchFamily="2" charset="0"/>
            </a:endParaRPr>
          </a:p>
        </p:txBody>
      </p:sp>
    </p:spTree>
    <p:extLst>
      <p:ext uri="{BB962C8B-B14F-4D97-AF65-F5344CB8AC3E}">
        <p14:creationId xmlns:p14="http://schemas.microsoft.com/office/powerpoint/2010/main" val="207440448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2358966"/>
            <a:ext cx="9043988" cy="4304877"/>
          </a:xfrm>
        </p:spPr>
        <p:txBody>
          <a:bodyPr>
            <a:normAutofit/>
          </a:bodyPr>
          <a:lstStyle/>
          <a:p>
            <a:pPr algn="just"/>
            <a:r>
              <a:rPr lang="en-US" sz="2400" dirty="0"/>
              <a:t>Low-dose octreotide LAR or Lanreotide plus weekly Pegvisomant is a cost-effective and efficacious option for patients requiring combination therapy. (</a:t>
            </a:r>
            <a:r>
              <a:rPr lang="en-US" sz="2400" b="1" dirty="0">
                <a:effectLst>
                  <a:outerShdw blurRad="38100" dist="38100" dir="2700000" algn="tl">
                    <a:srgbClr val="000000">
                      <a:alpha val="43137"/>
                    </a:srgbClr>
                  </a:outerShdw>
                </a:effectLst>
              </a:rPr>
              <a:t>HQ, SR</a:t>
            </a:r>
            <a:r>
              <a:rPr lang="en-US" sz="2400" dirty="0"/>
              <a:t>)</a:t>
            </a:r>
          </a:p>
          <a:p>
            <a:pPr marL="0" indent="0" algn="just">
              <a:buNone/>
            </a:pPr>
            <a:endParaRPr lang="en-US" sz="2400" dirty="0"/>
          </a:p>
        </p:txBody>
      </p:sp>
    </p:spTree>
    <p:extLst>
      <p:ext uri="{BB962C8B-B14F-4D97-AF65-F5344CB8AC3E}">
        <p14:creationId xmlns:p14="http://schemas.microsoft.com/office/powerpoint/2010/main" val="2702498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327051"/>
            <a:ext cx="9153599" cy="5226149"/>
          </a:xfrm>
        </p:spPr>
        <p:txBody>
          <a:bodyPr>
            <a:normAutofit/>
          </a:bodyPr>
          <a:lstStyle/>
          <a:p>
            <a:pPr marL="0" indent="0" algn="just">
              <a:buNone/>
            </a:pPr>
            <a:endParaRPr lang="en-US" sz="2400" dirty="0"/>
          </a:p>
          <a:p>
            <a:pPr algn="just"/>
            <a:r>
              <a:rPr lang="en-US" sz="2400" b="1" dirty="0"/>
              <a:t>Malignancy:</a:t>
            </a:r>
          </a:p>
          <a:p>
            <a:pPr marL="0" indent="0" algn="just">
              <a:buNone/>
            </a:pPr>
            <a:endParaRPr lang="en-US" sz="2400" b="1" dirty="0"/>
          </a:p>
          <a:p>
            <a:pPr algn="just"/>
            <a:r>
              <a:rPr lang="en-US" sz="2400" dirty="0">
                <a:solidFill>
                  <a:schemeClr val="accent1"/>
                </a:solidFill>
              </a:rPr>
              <a:t>Thyroid</a:t>
            </a:r>
            <a:r>
              <a:rPr lang="en-US" sz="2400" dirty="0"/>
              <a:t> cancers have </a:t>
            </a:r>
            <a:r>
              <a:rPr lang="en-US" sz="2400" dirty="0">
                <a:solidFill>
                  <a:schemeClr val="accent1"/>
                </a:solidFill>
              </a:rPr>
              <a:t>a five-fold increased risk</a:t>
            </a:r>
            <a:r>
              <a:rPr lang="en-US" sz="2400" dirty="0"/>
              <a:t> when compared with sex and age-matched controls.</a:t>
            </a:r>
          </a:p>
          <a:p>
            <a:pPr algn="just"/>
            <a:endParaRPr lang="en-US" sz="2400" dirty="0"/>
          </a:p>
          <a:p>
            <a:pPr algn="just"/>
            <a:endParaRPr lang="en-US" sz="2400" dirty="0"/>
          </a:p>
          <a:p>
            <a:pPr algn="just"/>
            <a:r>
              <a:rPr lang="en-US" sz="2400" dirty="0">
                <a:solidFill>
                  <a:schemeClr val="accent1"/>
                </a:solidFill>
              </a:rPr>
              <a:t>Increased risk of colorectal cancer </a:t>
            </a:r>
            <a:r>
              <a:rPr lang="en-US" sz="2400" dirty="0"/>
              <a:t>has been demonstrated in multiple studies, without gender dimorphism.</a:t>
            </a:r>
          </a:p>
        </p:txBody>
      </p:sp>
    </p:spTree>
    <p:extLst>
      <p:ext uri="{BB962C8B-B14F-4D97-AF65-F5344CB8AC3E}">
        <p14:creationId xmlns:p14="http://schemas.microsoft.com/office/powerpoint/2010/main" val="290123205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444568"/>
            <a:ext cx="9043988" cy="4792556"/>
          </a:xfrm>
        </p:spPr>
        <p:txBody>
          <a:bodyPr>
            <a:normAutofit/>
          </a:bodyPr>
          <a:lstStyle/>
          <a:p>
            <a:pPr marL="0" indent="0" algn="just">
              <a:buNone/>
            </a:pPr>
            <a:endParaRPr lang="en-US" sz="2400" dirty="0"/>
          </a:p>
          <a:p>
            <a:pPr algn="just"/>
            <a:r>
              <a:rPr lang="en-US" sz="2400" dirty="0"/>
              <a:t> In a single-center prospective study of 51 patients , a novel combination of low-dose monthly octreotide LAR (10 mg) or Lanreotide (60 mg) combined with weekly Pegvisomant (40 mg-160 mg/week) achieved a </a:t>
            </a:r>
            <a:r>
              <a:rPr lang="en-US" sz="2400" dirty="0">
                <a:solidFill>
                  <a:schemeClr val="accent1"/>
                </a:solidFill>
              </a:rPr>
              <a:t>biochemical control rate of 96% </a:t>
            </a:r>
            <a:r>
              <a:rPr lang="en-US" sz="2400" dirty="0"/>
              <a:t>in controlled and uncontrolled patients at considerably </a:t>
            </a:r>
            <a:r>
              <a:rPr lang="en-US" sz="2400" dirty="0">
                <a:solidFill>
                  <a:schemeClr val="accent1"/>
                </a:solidFill>
              </a:rPr>
              <a:t>lower cost </a:t>
            </a:r>
            <a:r>
              <a:rPr lang="en-US" sz="2400" dirty="0"/>
              <a:t>compared with combination regimens of higher-dose SRL and weekly Pegvisomant or low-dose SRL and daily Pegvisomant. Only 30% required up-titration of Pegvisomant.</a:t>
            </a:r>
          </a:p>
        </p:txBody>
      </p:sp>
      <p:sp>
        <p:nvSpPr>
          <p:cNvPr id="5" name="TextBox 4">
            <a:extLst>
              <a:ext uri="{FF2B5EF4-FFF2-40B4-BE49-F238E27FC236}">
                <a16:creationId xmlns:a16="http://schemas.microsoft.com/office/drawing/2014/main" xmlns="" id="{2DC4382A-39AC-4A7A-AFF8-3FE263F35F1D}"/>
              </a:ext>
            </a:extLst>
          </p:cNvPr>
          <p:cNvSpPr txBox="1"/>
          <p:nvPr/>
        </p:nvSpPr>
        <p:spPr>
          <a:xfrm>
            <a:off x="2712720" y="6061392"/>
            <a:ext cx="892048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Increasing frequency of combination medical therapy in the treatment of acromegaly with the GH receptor antagonist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pegvisomant</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Strasburger CJ, </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Mattsson</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A, Wilton P, Aydin F, Hey-</a:t>
            </a:r>
            <a:r>
              <a:rPr kumimoji="0" lang="en-US" sz="1200" b="0" i="0" u="none" strike="noStrike" kern="1200" cap="none" spc="0" normalizeH="0" baseline="0" noProof="0" dirty="0" err="1">
                <a:ln>
                  <a:noFill/>
                </a:ln>
                <a:solidFill>
                  <a:srgbClr val="000000"/>
                </a:solidFill>
                <a:effectLst/>
                <a:uLnTx/>
                <a:uFillTx/>
                <a:latin typeface="STIX-Regular"/>
                <a:ea typeface="+mn-ea"/>
                <a:cs typeface="+mn-cs"/>
              </a:rPr>
              <a:t>Hadavi</a:t>
            </a:r>
            <a:r>
              <a:rPr kumimoji="0" lang="en-US" sz="1200" b="0" i="0" u="none" strike="noStrike" kern="1200" cap="none" spc="0" normalizeH="0" baseline="0" noProof="0" dirty="0">
                <a:ln>
                  <a:noFill/>
                </a:ln>
                <a:solidFill>
                  <a:srgbClr val="000000"/>
                </a:solidFill>
                <a:effectLst/>
                <a:uLnTx/>
                <a:uFillTx/>
                <a:latin typeface="STIX-Regular"/>
                <a:ea typeface="+mn-ea"/>
                <a:cs typeface="+mn-cs"/>
              </a:rPr>
              <a:t> J, Biller BMK (2018)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TIX-Regular"/>
                <a:ea typeface="+mn-ea"/>
                <a:cs typeface="+mn-cs"/>
              </a:rPr>
              <a:t>Eur J Endocrinol 178(4):321–329.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7221511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524348" y="4546138"/>
            <a:ext cx="10412013" cy="2070794"/>
          </a:xfrm>
        </p:spPr>
        <p:txBody>
          <a:bodyPr>
            <a:normAutofit/>
          </a:bodyPr>
          <a:lstStyle/>
          <a:p>
            <a:pPr algn="just"/>
            <a:r>
              <a:rPr lang="en-US" sz="2400" dirty="0"/>
              <a:t>ACROSTUDY, a long-term global non-interventional study</a:t>
            </a:r>
          </a:p>
          <a:p>
            <a:pPr algn="just"/>
            <a:r>
              <a:rPr lang="en-US" sz="2400" dirty="0"/>
              <a:t>Initiated in 2004 documenting clinical practice in acromegaly patients treated</a:t>
            </a:r>
          </a:p>
        </p:txBody>
      </p:sp>
      <p:pic>
        <p:nvPicPr>
          <p:cNvPr id="4" name="Picture 3">
            <a:extLst>
              <a:ext uri="{FF2B5EF4-FFF2-40B4-BE49-F238E27FC236}">
                <a16:creationId xmlns:a16="http://schemas.microsoft.com/office/drawing/2014/main" xmlns="" id="{46C3A1DA-9290-4BC3-8200-F40C98E7860A}"/>
              </a:ext>
            </a:extLst>
          </p:cNvPr>
          <p:cNvPicPr>
            <a:picLocks noChangeAspect="1"/>
          </p:cNvPicPr>
          <p:nvPr/>
        </p:nvPicPr>
        <p:blipFill>
          <a:blip r:embed="rId2"/>
          <a:stretch>
            <a:fillRect/>
          </a:stretch>
        </p:blipFill>
        <p:spPr>
          <a:xfrm>
            <a:off x="0" y="34430"/>
            <a:ext cx="12192000" cy="4313245"/>
          </a:xfrm>
          <a:prstGeom prst="rect">
            <a:avLst/>
          </a:prstGeom>
        </p:spPr>
      </p:pic>
      <p:pic>
        <p:nvPicPr>
          <p:cNvPr id="5" name="Picture 4">
            <a:extLst>
              <a:ext uri="{FF2B5EF4-FFF2-40B4-BE49-F238E27FC236}">
                <a16:creationId xmlns:a16="http://schemas.microsoft.com/office/drawing/2014/main" xmlns="" id="{ABD5D7AC-9237-4A76-9035-BB176EA2F199}"/>
              </a:ext>
            </a:extLst>
          </p:cNvPr>
          <p:cNvPicPr>
            <a:picLocks noChangeAspect="1"/>
          </p:cNvPicPr>
          <p:nvPr/>
        </p:nvPicPr>
        <p:blipFill>
          <a:blip r:embed="rId3"/>
          <a:stretch>
            <a:fillRect/>
          </a:stretch>
        </p:blipFill>
        <p:spPr>
          <a:xfrm>
            <a:off x="9517626" y="2633661"/>
            <a:ext cx="2418735" cy="1515552"/>
          </a:xfrm>
          <a:prstGeom prst="rect">
            <a:avLst/>
          </a:prstGeom>
        </p:spPr>
      </p:pic>
    </p:spTree>
    <p:extLst>
      <p:ext uri="{BB962C8B-B14F-4D97-AF65-F5344CB8AC3E}">
        <p14:creationId xmlns:p14="http://schemas.microsoft.com/office/powerpoint/2010/main" val="220104955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553498"/>
            <a:ext cx="9043988" cy="5030182"/>
          </a:xfrm>
        </p:spPr>
        <p:txBody>
          <a:bodyPr>
            <a:normAutofit fontScale="85000" lnSpcReduction="20000"/>
          </a:bodyPr>
          <a:lstStyle/>
          <a:p>
            <a:pPr algn="just"/>
            <a:r>
              <a:rPr lang="en-US" sz="2400" dirty="0"/>
              <a:t>Pegvisomant monotherapy has been shown to normalize IGF-I levels in 63–97% of patients.</a:t>
            </a:r>
          </a:p>
          <a:p>
            <a:pPr algn="just"/>
            <a:endParaRPr lang="en-US" sz="2400" dirty="0"/>
          </a:p>
          <a:p>
            <a:pPr algn="just"/>
            <a:r>
              <a:rPr lang="en-US" sz="2400" dirty="0"/>
              <a:t> The efficacy of SSA monotherapy varies, and it has been reported that 17–55% of acromegaly patient had normal IGF-I levels on this treatment.</a:t>
            </a:r>
          </a:p>
          <a:p>
            <a:pPr marL="0" indent="0" algn="just">
              <a:buNone/>
            </a:pPr>
            <a:endParaRPr lang="en-US" sz="2400" dirty="0"/>
          </a:p>
          <a:p>
            <a:pPr algn="just"/>
            <a:r>
              <a:rPr lang="en-US" sz="2400" dirty="0"/>
              <a:t>Patients who do not demonstrate a satisfactory response to SSA treatment may be switched to Pegvisomant monotherapy.</a:t>
            </a:r>
          </a:p>
          <a:p>
            <a:pPr marL="0" indent="0" algn="just">
              <a:buNone/>
            </a:pPr>
            <a:endParaRPr lang="en-US" sz="2400" dirty="0"/>
          </a:p>
          <a:p>
            <a:pPr algn="just"/>
            <a:r>
              <a:rPr lang="en-US" sz="2400" dirty="0"/>
              <a:t>Combination therapy with Pegvisomant plus SRL is increasingly being used in real-world settings(rather Than substituting Pegvisomant for the SSA).</a:t>
            </a:r>
          </a:p>
          <a:p>
            <a:pPr algn="just"/>
            <a:endParaRPr lang="en-US" sz="2400" dirty="0"/>
          </a:p>
          <a:p>
            <a:pPr algn="just"/>
            <a:r>
              <a:rPr lang="en-US" sz="2400" dirty="0"/>
              <a:t>Some clinicians combine Pegvisomant with dopamine agonist (DA).</a:t>
            </a:r>
          </a:p>
        </p:txBody>
      </p:sp>
    </p:spTree>
    <p:extLst>
      <p:ext uri="{BB962C8B-B14F-4D97-AF65-F5344CB8AC3E}">
        <p14:creationId xmlns:p14="http://schemas.microsoft.com/office/powerpoint/2010/main" val="18737828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61385" y="6147916"/>
            <a:ext cx="10627359" cy="710084"/>
          </a:xfrm>
        </p:spPr>
        <p:txBody>
          <a:bodyPr>
            <a:normAutofit fontScale="92500"/>
          </a:bodyPr>
          <a:lstStyle/>
          <a:p>
            <a:pPr algn="just"/>
            <a:r>
              <a:rPr lang="en-US" sz="2400" dirty="0"/>
              <a:t>Reasons for use of combination therapy of SSA or DA with Pegvisomant</a:t>
            </a:r>
          </a:p>
        </p:txBody>
      </p:sp>
      <p:pic>
        <p:nvPicPr>
          <p:cNvPr id="4" name="Picture 3">
            <a:extLst>
              <a:ext uri="{FF2B5EF4-FFF2-40B4-BE49-F238E27FC236}">
                <a16:creationId xmlns:a16="http://schemas.microsoft.com/office/drawing/2014/main" xmlns="" id="{44EF62D7-FABB-459E-8CDA-6E96ECA76B1D}"/>
              </a:ext>
            </a:extLst>
          </p:cNvPr>
          <p:cNvPicPr>
            <a:picLocks noChangeAspect="1"/>
          </p:cNvPicPr>
          <p:nvPr/>
        </p:nvPicPr>
        <p:blipFill>
          <a:blip r:embed="rId2"/>
          <a:stretch>
            <a:fillRect/>
          </a:stretch>
        </p:blipFill>
        <p:spPr>
          <a:xfrm>
            <a:off x="3586930" y="1444566"/>
            <a:ext cx="6776270" cy="4703349"/>
          </a:xfrm>
          <a:prstGeom prst="rect">
            <a:avLst/>
          </a:prstGeom>
        </p:spPr>
      </p:pic>
    </p:spTree>
    <p:extLst>
      <p:ext uri="{BB962C8B-B14F-4D97-AF65-F5344CB8AC3E}">
        <p14:creationId xmlns:p14="http://schemas.microsoft.com/office/powerpoint/2010/main" val="14693020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890154" y="5875838"/>
            <a:ext cx="9043988" cy="722570"/>
          </a:xfrm>
        </p:spPr>
        <p:txBody>
          <a:bodyPr>
            <a:normAutofit/>
          </a:bodyPr>
          <a:lstStyle/>
          <a:p>
            <a:pPr algn="just"/>
            <a:r>
              <a:rPr lang="en-US" sz="2400" dirty="0"/>
              <a:t>Treatment for acromegaly before Pegvisomant start.</a:t>
            </a:r>
          </a:p>
        </p:txBody>
      </p:sp>
      <p:pic>
        <p:nvPicPr>
          <p:cNvPr id="4" name="Picture 3">
            <a:extLst>
              <a:ext uri="{FF2B5EF4-FFF2-40B4-BE49-F238E27FC236}">
                <a16:creationId xmlns:a16="http://schemas.microsoft.com/office/drawing/2014/main" xmlns="" id="{8588D709-99FD-4DE4-885F-4D905907ADB2}"/>
              </a:ext>
            </a:extLst>
          </p:cNvPr>
          <p:cNvPicPr>
            <a:picLocks noChangeAspect="1"/>
          </p:cNvPicPr>
          <p:nvPr/>
        </p:nvPicPr>
        <p:blipFill>
          <a:blip r:embed="rId2"/>
          <a:stretch>
            <a:fillRect/>
          </a:stretch>
        </p:blipFill>
        <p:spPr>
          <a:xfrm>
            <a:off x="2472823" y="1444567"/>
            <a:ext cx="9043987" cy="4431271"/>
          </a:xfrm>
          <a:prstGeom prst="rect">
            <a:avLst/>
          </a:prstGeom>
        </p:spPr>
      </p:pic>
    </p:spTree>
    <p:extLst>
      <p:ext uri="{BB962C8B-B14F-4D97-AF65-F5344CB8AC3E}">
        <p14:creationId xmlns:p14="http://schemas.microsoft.com/office/powerpoint/2010/main" val="40109152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pic>
        <p:nvPicPr>
          <p:cNvPr id="5" name="Picture 4">
            <a:extLst>
              <a:ext uri="{FF2B5EF4-FFF2-40B4-BE49-F238E27FC236}">
                <a16:creationId xmlns:a16="http://schemas.microsoft.com/office/drawing/2014/main" xmlns="" id="{3D077BC1-FBFD-48FD-855B-3EC5E7AC95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70987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362921" y="1337390"/>
            <a:ext cx="2681221" cy="2223923"/>
          </a:xfrm>
        </p:spPr>
        <p:txBody>
          <a:bodyPr>
            <a:normAutofit/>
          </a:bodyPr>
          <a:lstStyle/>
          <a:p>
            <a:pPr algn="just"/>
            <a:r>
              <a:rPr lang="en-US" sz="2400" dirty="0"/>
              <a:t>Treatment modalities at Pegvisomant start by calendar year</a:t>
            </a:r>
          </a:p>
        </p:txBody>
      </p:sp>
      <p:pic>
        <p:nvPicPr>
          <p:cNvPr id="5" name="Picture 4">
            <a:extLst>
              <a:ext uri="{FF2B5EF4-FFF2-40B4-BE49-F238E27FC236}">
                <a16:creationId xmlns:a16="http://schemas.microsoft.com/office/drawing/2014/main" xmlns="" id="{C7DCC04F-E319-42EC-91AE-321FEEB600B5}"/>
              </a:ext>
            </a:extLst>
          </p:cNvPr>
          <p:cNvPicPr>
            <a:picLocks noChangeAspect="1"/>
          </p:cNvPicPr>
          <p:nvPr/>
        </p:nvPicPr>
        <p:blipFill>
          <a:blip r:embed="rId2"/>
          <a:stretch>
            <a:fillRect/>
          </a:stretch>
        </p:blipFill>
        <p:spPr>
          <a:xfrm>
            <a:off x="3213006" y="202194"/>
            <a:ext cx="8847567" cy="6453612"/>
          </a:xfrm>
          <a:prstGeom prst="rect">
            <a:avLst/>
          </a:prstGeom>
        </p:spPr>
      </p:pic>
    </p:spTree>
    <p:extLst>
      <p:ext uri="{BB962C8B-B14F-4D97-AF65-F5344CB8AC3E}">
        <p14:creationId xmlns:p14="http://schemas.microsoft.com/office/powerpoint/2010/main" val="68050748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793228" y="1292566"/>
            <a:ext cx="2245808" cy="2223923"/>
          </a:xfrm>
        </p:spPr>
        <p:txBody>
          <a:bodyPr>
            <a:normAutofit fontScale="70000" lnSpcReduction="20000"/>
          </a:bodyPr>
          <a:lstStyle/>
          <a:p>
            <a:pPr marL="0" indent="0" algn="just">
              <a:buNone/>
            </a:pPr>
            <a:endParaRPr lang="en-US" sz="2400" dirty="0"/>
          </a:p>
          <a:p>
            <a:pPr algn="just"/>
            <a:r>
              <a:rPr lang="en-US" sz="2400" dirty="0"/>
              <a:t>Treatment modalities at Pegvisomant start in countries with over 100 ACROSTUDY patient</a:t>
            </a:r>
          </a:p>
        </p:txBody>
      </p:sp>
      <p:pic>
        <p:nvPicPr>
          <p:cNvPr id="4" name="Picture 3">
            <a:extLst>
              <a:ext uri="{FF2B5EF4-FFF2-40B4-BE49-F238E27FC236}">
                <a16:creationId xmlns:a16="http://schemas.microsoft.com/office/drawing/2014/main" xmlns="" id="{D2EE1793-566A-41A9-90FE-D50F43025463}"/>
              </a:ext>
            </a:extLst>
          </p:cNvPr>
          <p:cNvPicPr>
            <a:picLocks noChangeAspect="1"/>
          </p:cNvPicPr>
          <p:nvPr/>
        </p:nvPicPr>
        <p:blipFill>
          <a:blip r:embed="rId2"/>
          <a:stretch>
            <a:fillRect/>
          </a:stretch>
        </p:blipFill>
        <p:spPr>
          <a:xfrm>
            <a:off x="3298785" y="326382"/>
            <a:ext cx="8657864" cy="6205236"/>
          </a:xfrm>
          <a:prstGeom prst="rect">
            <a:avLst/>
          </a:prstGeom>
        </p:spPr>
      </p:pic>
    </p:spTree>
    <p:extLst>
      <p:ext uri="{BB962C8B-B14F-4D97-AF65-F5344CB8AC3E}">
        <p14:creationId xmlns:p14="http://schemas.microsoft.com/office/powerpoint/2010/main" val="200909800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5C17E19-1B03-4F95-BA99-4BDB965C76C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D46BEB0D-1CCC-482D-A641-64F0343DBD19}"/>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C90EAAA2-A8C3-4F22-8A33-FF3667BF3032}"/>
              </a:ext>
            </a:extLst>
          </p:cNvPr>
          <p:cNvSpPr/>
          <p:nvPr/>
        </p:nvSpPr>
        <p:spPr>
          <a:xfrm>
            <a:off x="-731520" y="-39624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8CAE1B11-894F-40CB-BEE8-403323200861}"/>
              </a:ext>
            </a:extLst>
          </p:cNvPr>
          <p:cNvSpPr/>
          <p:nvPr/>
        </p:nvSpPr>
        <p:spPr>
          <a:xfrm>
            <a:off x="508000" y="6156960"/>
            <a:ext cx="11338560" cy="3048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4766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727200"/>
            <a:ext cx="9043988" cy="4509923"/>
          </a:xfrm>
        </p:spPr>
        <p:txBody>
          <a:bodyPr>
            <a:normAutofit/>
          </a:bodyPr>
          <a:lstStyle/>
          <a:p>
            <a:pPr algn="just"/>
            <a:r>
              <a:rPr lang="en-US" sz="2400" dirty="0"/>
              <a:t>Before visit:</a:t>
            </a:r>
          </a:p>
          <a:p>
            <a:pPr algn="just"/>
            <a:r>
              <a:rPr lang="en-US" sz="2400" dirty="0"/>
              <a:t>Serum IGF-I levels </a:t>
            </a:r>
          </a:p>
          <a:p>
            <a:pPr algn="just"/>
            <a:r>
              <a:rPr lang="en-US" sz="2400" dirty="0"/>
              <a:t>Liver tests </a:t>
            </a:r>
          </a:p>
          <a:p>
            <a:pPr algn="just"/>
            <a:r>
              <a:rPr lang="en-US" sz="2400" dirty="0"/>
              <a:t>Pituitary MRI</a:t>
            </a:r>
          </a:p>
          <a:p>
            <a:pPr algn="just"/>
            <a:endParaRPr lang="en-US" sz="2400" dirty="0"/>
          </a:p>
          <a:p>
            <a:pPr algn="just"/>
            <a:endParaRPr lang="en-US" sz="2400" dirty="0"/>
          </a:p>
          <a:p>
            <a:pPr algn="just"/>
            <a:r>
              <a:rPr lang="en-US" sz="2400" dirty="0"/>
              <a:t>Evaluating all adverse events</a:t>
            </a:r>
          </a:p>
        </p:txBody>
      </p:sp>
      <p:pic>
        <p:nvPicPr>
          <p:cNvPr id="4" name="Picture 3">
            <a:extLst>
              <a:ext uri="{FF2B5EF4-FFF2-40B4-BE49-F238E27FC236}">
                <a16:creationId xmlns:a16="http://schemas.microsoft.com/office/drawing/2014/main" xmlns="" id="{1B85D90D-9F97-40B4-AF71-98BBA010FB6A}"/>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35C5AF3B-77E6-43B1-986E-8C8810DECC20}"/>
              </a:ext>
            </a:extLst>
          </p:cNvPr>
          <p:cNvSpPr/>
          <p:nvPr/>
        </p:nvSpPr>
        <p:spPr>
          <a:xfrm>
            <a:off x="3132306" y="2947481"/>
            <a:ext cx="593388" cy="2976664"/>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83EA3E6-9094-4799-902B-063010638468}"/>
              </a:ext>
            </a:extLst>
          </p:cNvPr>
          <p:cNvSpPr/>
          <p:nvPr/>
        </p:nvSpPr>
        <p:spPr>
          <a:xfrm>
            <a:off x="5901447" y="2947481"/>
            <a:ext cx="593388" cy="2976664"/>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7625EF3-EA40-415D-B7DF-DF57F69A5DAC}"/>
              </a:ext>
            </a:extLst>
          </p:cNvPr>
          <p:cNvSpPr/>
          <p:nvPr/>
        </p:nvSpPr>
        <p:spPr>
          <a:xfrm>
            <a:off x="8670588" y="2947481"/>
            <a:ext cx="593388" cy="2976664"/>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A008080-F792-4BE4-9012-2D0D240FB9B4}"/>
              </a:ext>
            </a:extLst>
          </p:cNvPr>
          <p:cNvSpPr/>
          <p:nvPr/>
        </p:nvSpPr>
        <p:spPr>
          <a:xfrm>
            <a:off x="11319212" y="2947481"/>
            <a:ext cx="593388" cy="2976664"/>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B8C4E04F-4581-47C1-B676-B91CFE64625B}"/>
              </a:ext>
            </a:extLst>
          </p:cNvPr>
          <p:cNvCxnSpPr/>
          <p:nvPr/>
        </p:nvCxnSpPr>
        <p:spPr>
          <a:xfrm>
            <a:off x="8793804" y="418289"/>
            <a:ext cx="210117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7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327051"/>
            <a:ext cx="9153599" cy="5226149"/>
          </a:xfrm>
        </p:spPr>
        <p:txBody>
          <a:bodyPr>
            <a:normAutofit/>
          </a:bodyPr>
          <a:lstStyle/>
          <a:p>
            <a:pPr marL="0" indent="0" algn="just">
              <a:buNone/>
            </a:pPr>
            <a:endParaRPr lang="en-US" sz="2400" dirty="0"/>
          </a:p>
          <a:p>
            <a:pPr algn="just"/>
            <a:r>
              <a:rPr lang="en-US" sz="2400" b="1" dirty="0"/>
              <a:t>Malignancy:</a:t>
            </a:r>
          </a:p>
          <a:p>
            <a:pPr marL="0" indent="0" algn="just">
              <a:buNone/>
            </a:pPr>
            <a:endParaRPr lang="en-US" sz="2400" dirty="0"/>
          </a:p>
          <a:p>
            <a:pPr algn="just"/>
            <a:r>
              <a:rPr lang="en-US" sz="2400" dirty="0"/>
              <a:t> </a:t>
            </a:r>
            <a:r>
              <a:rPr lang="en-US" sz="2400" dirty="0">
                <a:solidFill>
                  <a:schemeClr val="accent1"/>
                </a:solidFill>
              </a:rPr>
              <a:t>Breast cancers are significantly more common </a:t>
            </a:r>
            <a:r>
              <a:rPr lang="en-US" sz="2400" dirty="0"/>
              <a:t>in the women with acromegaly (5%) compared with the general population, although study numbers are small.</a:t>
            </a:r>
          </a:p>
          <a:p>
            <a:pPr marL="0" indent="0" algn="just">
              <a:buNone/>
            </a:pPr>
            <a:r>
              <a:rPr lang="en-US" sz="2400" dirty="0"/>
              <a:t> </a:t>
            </a:r>
          </a:p>
          <a:p>
            <a:pPr algn="just"/>
            <a:r>
              <a:rPr lang="en-US" sz="2400" dirty="0"/>
              <a:t>In summary, data regarding gender dimorphism in malignancy with acromegaly are scant. Larger studies are required for clinically meaningful conclusions to be drawn.</a:t>
            </a:r>
          </a:p>
        </p:txBody>
      </p:sp>
    </p:spTree>
    <p:extLst>
      <p:ext uri="{BB962C8B-B14F-4D97-AF65-F5344CB8AC3E}">
        <p14:creationId xmlns:p14="http://schemas.microsoft.com/office/powerpoint/2010/main" val="27394806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727200"/>
            <a:ext cx="9043988" cy="4509923"/>
          </a:xfrm>
        </p:spPr>
        <p:txBody>
          <a:bodyPr>
            <a:normAutofit/>
          </a:bodyPr>
          <a:lstStyle/>
          <a:p>
            <a:pPr algn="just"/>
            <a:r>
              <a:rPr lang="en-US" sz="2400" dirty="0"/>
              <a:t>Before visit:</a:t>
            </a:r>
          </a:p>
          <a:p>
            <a:pPr algn="just"/>
            <a:r>
              <a:rPr lang="en-US" sz="2400" dirty="0"/>
              <a:t>Serum IGF-I levels </a:t>
            </a:r>
          </a:p>
          <a:p>
            <a:pPr algn="just"/>
            <a:r>
              <a:rPr lang="en-US" sz="2400" dirty="0"/>
              <a:t>Liver tests </a:t>
            </a:r>
          </a:p>
          <a:p>
            <a:pPr algn="just"/>
            <a:r>
              <a:rPr lang="en-US" sz="2400" dirty="0"/>
              <a:t>Pituitary MRI</a:t>
            </a:r>
          </a:p>
          <a:p>
            <a:pPr algn="just"/>
            <a:endParaRPr lang="en-US" sz="2400" dirty="0"/>
          </a:p>
          <a:p>
            <a:pPr algn="just"/>
            <a:endParaRPr lang="en-US" sz="2400" dirty="0"/>
          </a:p>
          <a:p>
            <a:pPr algn="just"/>
            <a:r>
              <a:rPr lang="en-US" sz="2400" dirty="0"/>
              <a:t>Evaluating all adverse events</a:t>
            </a:r>
          </a:p>
        </p:txBody>
      </p:sp>
      <p:pic>
        <p:nvPicPr>
          <p:cNvPr id="4" name="Picture 3">
            <a:extLst>
              <a:ext uri="{FF2B5EF4-FFF2-40B4-BE49-F238E27FC236}">
                <a16:creationId xmlns:a16="http://schemas.microsoft.com/office/drawing/2014/main" xmlns="" id="{D220511B-4F5E-4FDD-9B59-CDAB8B56C911}"/>
              </a:ext>
            </a:extLst>
          </p:cNvPr>
          <p:cNvPicPr>
            <a:picLocks noChangeAspect="1"/>
          </p:cNvPicPr>
          <p:nvPr/>
        </p:nvPicPr>
        <p:blipFill>
          <a:blip r:embed="rId2"/>
          <a:stretch>
            <a:fillRect/>
          </a:stretch>
        </p:blipFill>
        <p:spPr>
          <a:xfrm>
            <a:off x="175099" y="620876"/>
            <a:ext cx="11877472" cy="5616247"/>
          </a:xfrm>
          <a:prstGeom prst="rect">
            <a:avLst/>
          </a:prstGeom>
        </p:spPr>
      </p:pic>
      <p:cxnSp>
        <p:nvCxnSpPr>
          <p:cNvPr id="8" name="Straight Connector 7">
            <a:extLst>
              <a:ext uri="{FF2B5EF4-FFF2-40B4-BE49-F238E27FC236}">
                <a16:creationId xmlns:a16="http://schemas.microsoft.com/office/drawing/2014/main" xmlns="" id="{135D17AB-C30F-46DF-9B4C-E19949CB0622}"/>
              </a:ext>
            </a:extLst>
          </p:cNvPr>
          <p:cNvCxnSpPr/>
          <p:nvPr/>
        </p:nvCxnSpPr>
        <p:spPr>
          <a:xfrm>
            <a:off x="5856051" y="1215957"/>
            <a:ext cx="651753"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81EEEB46-D0E7-4143-B252-BC9471234BE1}"/>
              </a:ext>
            </a:extLst>
          </p:cNvPr>
          <p:cNvSpPr/>
          <p:nvPr/>
        </p:nvSpPr>
        <p:spPr>
          <a:xfrm>
            <a:off x="3492231" y="3793787"/>
            <a:ext cx="554476" cy="2081719"/>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75146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2062480"/>
            <a:ext cx="9043988" cy="4509923"/>
          </a:xfrm>
        </p:spPr>
        <p:txBody>
          <a:bodyPr>
            <a:normAutofit/>
          </a:bodyPr>
          <a:lstStyle/>
          <a:p>
            <a:pPr algn="just"/>
            <a:r>
              <a:rPr lang="en-US" sz="2400" dirty="0"/>
              <a:t>This analysis describes real-world clinical care and shows favorable efficacy and safety for Peg mono and combinations. </a:t>
            </a:r>
          </a:p>
          <a:p>
            <a:pPr algn="just"/>
            <a:endParaRPr lang="en-US" sz="2400" dirty="0"/>
          </a:p>
          <a:p>
            <a:pPr algn="just"/>
            <a:r>
              <a:rPr lang="en-US" sz="2400" dirty="0"/>
              <a:t>Novel findings include an increased use of combination therapy over time and variability in treatment modalities between countries.</a:t>
            </a:r>
          </a:p>
        </p:txBody>
      </p:sp>
    </p:spTree>
    <p:extLst>
      <p:ext uri="{BB962C8B-B14F-4D97-AF65-F5344CB8AC3E}">
        <p14:creationId xmlns:p14="http://schemas.microsoft.com/office/powerpoint/2010/main" val="422287598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32246"/>
            <a:ext cx="9043988" cy="4304877"/>
          </a:xfrm>
        </p:spPr>
        <p:txBody>
          <a:bodyPr>
            <a:normAutofit/>
          </a:bodyPr>
          <a:lstStyle/>
          <a:p>
            <a:pPr algn="just"/>
            <a:r>
              <a:rPr lang="en-US" sz="2400" dirty="0"/>
              <a:t>Combination of Pasireotide plus Pegvisomant can yield biochemical control rates exceeding 70% even when Pegvisomant doses are kept low.</a:t>
            </a:r>
          </a:p>
          <a:p>
            <a:pPr marL="0" indent="0" algn="just">
              <a:buNone/>
            </a:pPr>
            <a:endParaRPr lang="en-US" sz="2400" dirty="0"/>
          </a:p>
          <a:p>
            <a:pPr marL="0" indent="0" algn="just">
              <a:buNone/>
            </a:pPr>
            <a:endParaRPr lang="en-US" sz="2400" dirty="0"/>
          </a:p>
          <a:p>
            <a:pPr algn="just"/>
            <a:r>
              <a:rPr lang="en-US" sz="2400" dirty="0"/>
              <a:t>However, the addition of Pegvisomant does not ameliorate the high rates of Pasireotide-induced hyperglycemia. (</a:t>
            </a:r>
            <a:r>
              <a:rPr lang="en-US" sz="2400" b="1" dirty="0">
                <a:effectLst>
                  <a:outerShdw blurRad="38100" dist="38100" dir="2700000" algn="tl">
                    <a:srgbClr val="000000">
                      <a:alpha val="43137"/>
                    </a:srgbClr>
                  </a:outerShdw>
                </a:effectLst>
              </a:rPr>
              <a:t>MQ, SR</a:t>
            </a:r>
            <a:r>
              <a:rPr lang="en-US" sz="2400" dirty="0"/>
              <a:t>)</a:t>
            </a:r>
          </a:p>
        </p:txBody>
      </p:sp>
    </p:spTree>
    <p:extLst>
      <p:ext uri="{BB962C8B-B14F-4D97-AF65-F5344CB8AC3E}">
        <p14:creationId xmlns:p14="http://schemas.microsoft.com/office/powerpoint/2010/main" val="254938626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786941" y="641197"/>
            <a:ext cx="9241717" cy="823690"/>
          </a:xfrm>
        </p:spPr>
        <p:txBody>
          <a:bodyPr>
            <a:normAutofit fontScale="90000"/>
          </a:bodyPr>
          <a:lstStyle/>
          <a:p>
            <a:r>
              <a:rPr lang="en-US" b="1" dirty="0"/>
              <a:t>Combination therapy with SRL + Pegvisomant</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786941" y="2450406"/>
            <a:ext cx="9043988" cy="4304877"/>
          </a:xfrm>
        </p:spPr>
        <p:txBody>
          <a:bodyPr>
            <a:normAutofit/>
          </a:bodyPr>
          <a:lstStyle/>
          <a:p>
            <a:pPr algn="just"/>
            <a:r>
              <a:rPr lang="en-US" sz="2400" dirty="0"/>
              <a:t>Patient selection for combination Pasireotide plus Pegvisomant should be carefully considered. (</a:t>
            </a:r>
            <a:r>
              <a:rPr lang="en-US" sz="2400" b="1" dirty="0">
                <a:effectLst>
                  <a:outerShdw blurRad="38100" dist="38100" dir="2700000" algn="tl">
                    <a:srgbClr val="000000">
                      <a:alpha val="43137"/>
                    </a:srgbClr>
                  </a:outerShdw>
                </a:effectLst>
              </a:rPr>
              <a:t>LQ, DR</a:t>
            </a:r>
            <a:r>
              <a:rPr lang="en-US" sz="2400" dirty="0"/>
              <a:t>)</a:t>
            </a:r>
          </a:p>
        </p:txBody>
      </p:sp>
    </p:spTree>
    <p:extLst>
      <p:ext uri="{BB962C8B-B14F-4D97-AF65-F5344CB8AC3E}">
        <p14:creationId xmlns:p14="http://schemas.microsoft.com/office/powerpoint/2010/main" val="274583536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47587" y="4263630"/>
            <a:ext cx="10583342" cy="2525735"/>
          </a:xfrm>
        </p:spPr>
        <p:txBody>
          <a:bodyPr>
            <a:normAutofit/>
          </a:bodyPr>
          <a:lstStyle/>
          <a:p>
            <a:pPr algn="just"/>
            <a:r>
              <a:rPr lang="en-US" sz="2400" dirty="0"/>
              <a:t>Prospective, open-label study.</a:t>
            </a:r>
          </a:p>
          <a:p>
            <a:pPr marL="0" indent="0" algn="just">
              <a:buNone/>
            </a:pPr>
            <a:endParaRPr lang="en-US" sz="2400" dirty="0"/>
          </a:p>
          <a:p>
            <a:pPr algn="just"/>
            <a:r>
              <a:rPr lang="en-US" sz="2400" dirty="0"/>
              <a:t>61 patients with IGF-I ≤1.2 X ULN during treatment with PEGV&amp;  30 mg octreotide LAR or 120 mg </a:t>
            </a:r>
            <a:r>
              <a:rPr lang="en-US" sz="2400" dirty="0" err="1"/>
              <a:t>lanreotide</a:t>
            </a:r>
            <a:r>
              <a:rPr lang="en-US" sz="2400" dirty="0"/>
              <a:t> ATG for at least 6 months prior to study.</a:t>
            </a:r>
          </a:p>
        </p:txBody>
      </p:sp>
      <p:pic>
        <p:nvPicPr>
          <p:cNvPr id="5" name="Picture 4">
            <a:extLst>
              <a:ext uri="{FF2B5EF4-FFF2-40B4-BE49-F238E27FC236}">
                <a16:creationId xmlns:a16="http://schemas.microsoft.com/office/drawing/2014/main" xmlns="" id="{A5E455E5-06AD-478B-A151-33741D9AFE3B}"/>
              </a:ext>
            </a:extLst>
          </p:cNvPr>
          <p:cNvPicPr>
            <a:picLocks noChangeAspect="1"/>
          </p:cNvPicPr>
          <p:nvPr/>
        </p:nvPicPr>
        <p:blipFill>
          <a:blip r:embed="rId2"/>
          <a:stretch>
            <a:fillRect/>
          </a:stretch>
        </p:blipFill>
        <p:spPr>
          <a:xfrm>
            <a:off x="128587" y="68635"/>
            <a:ext cx="11934825" cy="4067175"/>
          </a:xfrm>
          <a:prstGeom prst="rect">
            <a:avLst/>
          </a:prstGeom>
        </p:spPr>
      </p:pic>
      <p:pic>
        <p:nvPicPr>
          <p:cNvPr id="7" name="Picture 6">
            <a:extLst>
              <a:ext uri="{FF2B5EF4-FFF2-40B4-BE49-F238E27FC236}">
                <a16:creationId xmlns:a16="http://schemas.microsoft.com/office/drawing/2014/main" xmlns="" id="{663FFBF7-09B0-432F-9922-C5DE39E1DEDC}"/>
              </a:ext>
            </a:extLst>
          </p:cNvPr>
          <p:cNvPicPr>
            <a:picLocks noChangeAspect="1"/>
          </p:cNvPicPr>
          <p:nvPr/>
        </p:nvPicPr>
        <p:blipFill>
          <a:blip r:embed="rId3"/>
          <a:stretch>
            <a:fillRect/>
          </a:stretch>
        </p:blipFill>
        <p:spPr>
          <a:xfrm>
            <a:off x="6095999" y="3670962"/>
            <a:ext cx="5867400" cy="352425"/>
          </a:xfrm>
          <a:prstGeom prst="rect">
            <a:avLst/>
          </a:prstGeom>
        </p:spPr>
      </p:pic>
    </p:spTree>
    <p:extLst>
      <p:ext uri="{BB962C8B-B14F-4D97-AF65-F5344CB8AC3E}">
        <p14:creationId xmlns:p14="http://schemas.microsoft.com/office/powerpoint/2010/main" val="420303413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0" y="736623"/>
            <a:ext cx="9241717" cy="823690"/>
          </a:xfrm>
        </p:spPr>
        <p:txBody>
          <a:bodyPr>
            <a:normAutofit/>
          </a:bodyPr>
          <a:lstStyle/>
          <a:p>
            <a:r>
              <a:rPr lang="en-US" sz="2000" b="1" dirty="0"/>
              <a:t>Trial profile</a:t>
            </a:r>
          </a:p>
        </p:txBody>
      </p:sp>
      <p:pic>
        <p:nvPicPr>
          <p:cNvPr id="4" name="Picture 3">
            <a:extLst>
              <a:ext uri="{FF2B5EF4-FFF2-40B4-BE49-F238E27FC236}">
                <a16:creationId xmlns:a16="http://schemas.microsoft.com/office/drawing/2014/main" xmlns="" id="{8F8EEA7C-582B-4E6C-8026-B68D41EFC6A6}"/>
              </a:ext>
            </a:extLst>
          </p:cNvPr>
          <p:cNvPicPr>
            <a:picLocks noChangeAspect="1"/>
          </p:cNvPicPr>
          <p:nvPr/>
        </p:nvPicPr>
        <p:blipFill>
          <a:blip r:embed="rId2"/>
          <a:stretch>
            <a:fillRect/>
          </a:stretch>
        </p:blipFill>
        <p:spPr>
          <a:xfrm>
            <a:off x="3110722" y="238424"/>
            <a:ext cx="6878230" cy="6381151"/>
          </a:xfrm>
          <a:prstGeom prst="rect">
            <a:avLst/>
          </a:prstGeom>
        </p:spPr>
      </p:pic>
    </p:spTree>
    <p:extLst>
      <p:ext uri="{BB962C8B-B14F-4D97-AF65-F5344CB8AC3E}">
        <p14:creationId xmlns:p14="http://schemas.microsoft.com/office/powerpoint/2010/main" val="188527152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43380" y="4906163"/>
            <a:ext cx="10332720" cy="1951837"/>
          </a:xfrm>
        </p:spPr>
        <p:txBody>
          <a:bodyPr>
            <a:normAutofit/>
          </a:bodyPr>
          <a:lstStyle/>
          <a:p>
            <a:pPr algn="just"/>
            <a:r>
              <a:rPr lang="en-US" dirty="0"/>
              <a:t>Pegvisomant dose was reduced by 50% up to 12 weeks. </a:t>
            </a:r>
          </a:p>
          <a:p>
            <a:pPr algn="just"/>
            <a:r>
              <a:rPr lang="en-US" dirty="0"/>
              <a:t>When IGF-I remained ≤1.2 X ULN after 12 weeks, patients were switched to PAS-LAR 60 mg monotherapy. </a:t>
            </a:r>
          </a:p>
          <a:p>
            <a:pPr algn="just"/>
            <a:r>
              <a:rPr lang="en-US" dirty="0"/>
              <a:t>When IGF-I was &gt; 1.2 X ULN, patients were switched to PAS-LAR 60 mg, and they continued with the 50% reduced Pegvisomant dose.</a:t>
            </a:r>
          </a:p>
        </p:txBody>
      </p:sp>
      <p:pic>
        <p:nvPicPr>
          <p:cNvPr id="5" name="Picture 4">
            <a:extLst>
              <a:ext uri="{FF2B5EF4-FFF2-40B4-BE49-F238E27FC236}">
                <a16:creationId xmlns:a16="http://schemas.microsoft.com/office/drawing/2014/main" xmlns="" id="{C6E5B24D-0B16-4B29-B5BF-28F0F3109AD3}"/>
              </a:ext>
            </a:extLst>
          </p:cNvPr>
          <p:cNvPicPr>
            <a:picLocks noChangeAspect="1"/>
          </p:cNvPicPr>
          <p:nvPr/>
        </p:nvPicPr>
        <p:blipFill>
          <a:blip r:embed="rId2"/>
          <a:stretch>
            <a:fillRect/>
          </a:stretch>
        </p:blipFill>
        <p:spPr>
          <a:xfrm>
            <a:off x="2287746" y="213359"/>
            <a:ext cx="9043988" cy="4560723"/>
          </a:xfrm>
          <a:prstGeom prst="rect">
            <a:avLst/>
          </a:prstGeom>
        </p:spPr>
      </p:pic>
      <p:sp>
        <p:nvSpPr>
          <p:cNvPr id="7" name="TextBox 6">
            <a:extLst>
              <a:ext uri="{FF2B5EF4-FFF2-40B4-BE49-F238E27FC236}">
                <a16:creationId xmlns:a16="http://schemas.microsoft.com/office/drawing/2014/main" xmlns="" id="{A501BEF0-DEB1-4AE2-96F7-FBC1159BBA96}"/>
              </a:ext>
            </a:extLst>
          </p:cNvPr>
          <p:cNvSpPr txBox="1"/>
          <p:nvPr/>
        </p:nvSpPr>
        <p:spPr>
          <a:xfrm>
            <a:off x="0" y="750054"/>
            <a:ext cx="6096000" cy="369332"/>
          </a:xfrm>
          <a:prstGeom prst="rect">
            <a:avLst/>
          </a:prstGeom>
          <a:noFill/>
        </p:spPr>
        <p:txBody>
          <a:bodyPr wrap="square">
            <a:spAutoFit/>
          </a:bodyPr>
          <a:lstStyle/>
          <a:p>
            <a:r>
              <a:rPr lang="en-US" b="1" dirty="0"/>
              <a:t>Study design</a:t>
            </a:r>
            <a:endParaRPr lang="en-US" dirty="0"/>
          </a:p>
        </p:txBody>
      </p:sp>
    </p:spTree>
    <p:extLst>
      <p:ext uri="{BB962C8B-B14F-4D97-AF65-F5344CB8AC3E}">
        <p14:creationId xmlns:p14="http://schemas.microsoft.com/office/powerpoint/2010/main" val="388221040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Study design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69247"/>
            <a:ext cx="9043988" cy="4509923"/>
          </a:xfrm>
        </p:spPr>
        <p:txBody>
          <a:bodyPr>
            <a:normAutofit/>
          </a:bodyPr>
          <a:lstStyle/>
          <a:p>
            <a:pPr algn="just"/>
            <a:r>
              <a:rPr lang="en-US" sz="2400" dirty="0"/>
              <a:t>15 (25%) biochemically controlled patients were switched to 60 mg Pasireotide monotherapy.</a:t>
            </a:r>
          </a:p>
          <a:p>
            <a:pPr algn="just"/>
            <a:endParaRPr lang="en-US" sz="2400" dirty="0"/>
          </a:p>
          <a:p>
            <a:pPr algn="just"/>
            <a:r>
              <a:rPr lang="en-US" sz="2400" dirty="0"/>
              <a:t> 46 (75%) uncontrolled patients were switched to the same dose of Pasireotide but continued the 50% reduced Pegvisomant dose (mean, 61 mg/week).</a:t>
            </a:r>
          </a:p>
        </p:txBody>
      </p:sp>
    </p:spTree>
    <p:extLst>
      <p:ext uri="{BB962C8B-B14F-4D97-AF65-F5344CB8AC3E}">
        <p14:creationId xmlns:p14="http://schemas.microsoft.com/office/powerpoint/2010/main" val="204958436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B0E0D80-CC95-4D1D-8572-B972697B1529}"/>
              </a:ext>
            </a:extLst>
          </p:cNvPr>
          <p:cNvPicPr>
            <a:picLocks noChangeAspect="1"/>
          </p:cNvPicPr>
          <p:nvPr/>
        </p:nvPicPr>
        <p:blipFill>
          <a:blip r:embed="rId2"/>
          <a:stretch>
            <a:fillRect/>
          </a:stretch>
        </p:blipFill>
        <p:spPr>
          <a:xfrm>
            <a:off x="2865120" y="620877"/>
            <a:ext cx="7112000" cy="6010693"/>
          </a:xfrm>
          <a:prstGeom prst="rect">
            <a:avLst/>
          </a:prstGeom>
        </p:spPr>
      </p:pic>
      <p:sp>
        <p:nvSpPr>
          <p:cNvPr id="6" name="TextBox 5">
            <a:extLst>
              <a:ext uri="{FF2B5EF4-FFF2-40B4-BE49-F238E27FC236}">
                <a16:creationId xmlns:a16="http://schemas.microsoft.com/office/drawing/2014/main" xmlns="" id="{F13D0E84-DA7D-4C46-B107-41AFBFBC2A2A}"/>
              </a:ext>
            </a:extLst>
          </p:cNvPr>
          <p:cNvSpPr txBox="1"/>
          <p:nvPr/>
        </p:nvSpPr>
        <p:spPr>
          <a:xfrm>
            <a:off x="193040" y="774115"/>
            <a:ext cx="6096000" cy="646331"/>
          </a:xfrm>
          <a:prstGeom prst="rect">
            <a:avLst/>
          </a:prstGeom>
          <a:noFill/>
        </p:spPr>
        <p:txBody>
          <a:bodyPr wrap="square">
            <a:spAutoFit/>
          </a:bodyPr>
          <a:lstStyle/>
          <a:p>
            <a:r>
              <a:rPr lang="en-US" sz="1800" b="1" i="0" dirty="0">
                <a:solidFill>
                  <a:srgbClr val="000000"/>
                </a:solidFill>
                <a:effectLst/>
                <a:latin typeface="AdvOT6c1def61.B"/>
              </a:rPr>
              <a:t>RESULT</a:t>
            </a:r>
            <a:r>
              <a:rPr lang="en-US" b="1" dirty="0"/>
              <a:t/>
            </a:r>
            <a:br>
              <a:rPr lang="en-US" b="1" dirty="0"/>
            </a:br>
            <a:endParaRPr lang="en-US" b="1" dirty="0"/>
          </a:p>
        </p:txBody>
      </p:sp>
    </p:spTree>
    <p:extLst>
      <p:ext uri="{BB962C8B-B14F-4D97-AF65-F5344CB8AC3E}">
        <p14:creationId xmlns:p14="http://schemas.microsoft.com/office/powerpoint/2010/main" val="358972366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668972" y="1492035"/>
            <a:ext cx="5599748" cy="4348480"/>
          </a:xfrm>
        </p:spPr>
        <p:txBody>
          <a:bodyPr>
            <a:normAutofit fontScale="77500" lnSpcReduction="20000"/>
          </a:bodyPr>
          <a:lstStyle/>
          <a:p>
            <a:pPr algn="just"/>
            <a:r>
              <a:rPr lang="en-US" sz="2400" dirty="0"/>
              <a:t>At baseline, the mean IGF-I was 0.97 3 ULN with a mean PEGV dose of 134 mg/wk.</a:t>
            </a:r>
          </a:p>
          <a:p>
            <a:pPr algn="just"/>
            <a:endParaRPr lang="en-US" sz="2400" dirty="0"/>
          </a:p>
          <a:p>
            <a:pPr algn="just"/>
            <a:r>
              <a:rPr lang="en-US" sz="2400" dirty="0"/>
              <a:t> At 12 weeks, as by protocol, the mean PEGV dose was decreased to 61 mg/</a:t>
            </a:r>
            <a:r>
              <a:rPr lang="en-US" sz="2400" dirty="0" err="1"/>
              <a:t>wk</a:t>
            </a:r>
            <a:r>
              <a:rPr lang="en-US" sz="2400" dirty="0"/>
              <a:t> &amp; IGF-I levels increased to 1.59 x ULN.</a:t>
            </a:r>
          </a:p>
          <a:p>
            <a:pPr algn="just"/>
            <a:endParaRPr lang="en-US" sz="2400" dirty="0"/>
          </a:p>
          <a:p>
            <a:pPr algn="just"/>
            <a:r>
              <a:rPr lang="en-US" sz="2400" dirty="0"/>
              <a:t>After 24 weeks from baseline, IGF-I levels dropped back to within the normal range in 45 (73.8%) patients.</a:t>
            </a:r>
          </a:p>
          <a:p>
            <a:pPr algn="just"/>
            <a:endParaRPr lang="en-US" sz="2400" dirty="0"/>
          </a:p>
          <a:p>
            <a:pPr algn="just"/>
            <a:r>
              <a:rPr lang="en-US" sz="2400" dirty="0"/>
              <a:t>After 24 weeks from baseline, the mean PEGV dose could be further decreased to 48 mg/</a:t>
            </a:r>
            <a:r>
              <a:rPr lang="en-US" sz="2400" dirty="0" err="1"/>
              <a:t>wk</a:t>
            </a:r>
            <a:r>
              <a:rPr lang="en-US" sz="2400" dirty="0"/>
              <a:t>, whereas PEGV could be discontinued in 67.8% of patients. </a:t>
            </a:r>
          </a:p>
        </p:txBody>
      </p:sp>
      <p:pic>
        <p:nvPicPr>
          <p:cNvPr id="5" name="Picture 4">
            <a:extLst>
              <a:ext uri="{FF2B5EF4-FFF2-40B4-BE49-F238E27FC236}">
                <a16:creationId xmlns:a16="http://schemas.microsoft.com/office/drawing/2014/main" xmlns="" id="{64BAECA8-B5BE-4F2C-A9FB-1E123A8E516A}"/>
              </a:ext>
            </a:extLst>
          </p:cNvPr>
          <p:cNvPicPr>
            <a:picLocks noChangeAspect="1"/>
          </p:cNvPicPr>
          <p:nvPr/>
        </p:nvPicPr>
        <p:blipFill>
          <a:blip r:embed="rId2"/>
          <a:stretch>
            <a:fillRect/>
          </a:stretch>
        </p:blipFill>
        <p:spPr>
          <a:xfrm>
            <a:off x="6451918" y="1104470"/>
            <a:ext cx="5599748" cy="5123610"/>
          </a:xfrm>
          <a:prstGeom prst="rect">
            <a:avLst/>
          </a:prstGeom>
        </p:spPr>
      </p:pic>
      <p:sp>
        <p:nvSpPr>
          <p:cNvPr id="7" name="TextBox 6">
            <a:extLst>
              <a:ext uri="{FF2B5EF4-FFF2-40B4-BE49-F238E27FC236}">
                <a16:creationId xmlns:a16="http://schemas.microsoft.com/office/drawing/2014/main" xmlns="" id="{43052436-1158-4925-AFD4-E7193A7F3647}"/>
              </a:ext>
            </a:extLst>
          </p:cNvPr>
          <p:cNvSpPr txBox="1"/>
          <p:nvPr/>
        </p:nvSpPr>
        <p:spPr>
          <a:xfrm>
            <a:off x="0" y="630261"/>
            <a:ext cx="6096000" cy="861774"/>
          </a:xfrm>
          <a:prstGeom prst="rect">
            <a:avLst/>
          </a:prstGeom>
          <a:noFill/>
        </p:spPr>
        <p:txBody>
          <a:bodyPr wrap="square">
            <a:spAutoFit/>
          </a:bodyPr>
          <a:lstStyle/>
          <a:p>
            <a:r>
              <a:rPr lang="en-US" sz="3200" b="1" i="0" dirty="0">
                <a:solidFill>
                  <a:srgbClr val="000000"/>
                </a:solidFill>
                <a:effectLst/>
                <a:latin typeface="AdvOT6c1def61.B"/>
              </a:rPr>
              <a:t>Efficacy</a:t>
            </a:r>
            <a:r>
              <a:rPr lang="en-US" dirty="0"/>
              <a:t/>
            </a:r>
            <a:br>
              <a:rPr lang="en-US" dirty="0"/>
            </a:br>
            <a:endParaRPr lang="en-US" dirty="0"/>
          </a:p>
        </p:txBody>
      </p:sp>
    </p:spTree>
    <p:extLst>
      <p:ext uri="{BB962C8B-B14F-4D97-AF65-F5344CB8AC3E}">
        <p14:creationId xmlns:p14="http://schemas.microsoft.com/office/powerpoint/2010/main" val="3450462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Morbidity</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184811"/>
            <a:ext cx="9153599" cy="5226149"/>
          </a:xfrm>
        </p:spPr>
        <p:txBody>
          <a:bodyPr>
            <a:normAutofit fontScale="92500" lnSpcReduction="20000"/>
          </a:bodyPr>
          <a:lstStyle/>
          <a:p>
            <a:pPr algn="just"/>
            <a:endParaRPr lang="en-US" sz="2000" dirty="0"/>
          </a:p>
          <a:p>
            <a:pPr algn="just"/>
            <a:r>
              <a:rPr lang="en-US" sz="2400" b="1" dirty="0"/>
              <a:t>Bone health:</a:t>
            </a:r>
          </a:p>
          <a:p>
            <a:pPr algn="just"/>
            <a:endParaRPr lang="en-US" sz="2400" b="1" dirty="0"/>
          </a:p>
          <a:p>
            <a:pPr algn="just"/>
            <a:r>
              <a:rPr lang="en-US" sz="2400" dirty="0"/>
              <a:t>Some data have demonstrated increased BMD ,some decreased &amp; others unchanged bone density.</a:t>
            </a:r>
          </a:p>
          <a:p>
            <a:pPr algn="just"/>
            <a:endParaRPr lang="en-US" sz="2400" dirty="0"/>
          </a:p>
          <a:p>
            <a:pPr algn="just"/>
            <a:r>
              <a:rPr lang="en-US" sz="2400" dirty="0"/>
              <a:t>Several studies have shown increased prevalence of vertebral fractures in acromegaly, independent of bone mineral density, bone turnover and disease control.</a:t>
            </a:r>
          </a:p>
          <a:p>
            <a:pPr algn="just"/>
            <a:endParaRPr lang="en-US" sz="2400" dirty="0"/>
          </a:p>
          <a:p>
            <a:pPr algn="just"/>
            <a:r>
              <a:rPr lang="en-US" sz="2400" dirty="0">
                <a:solidFill>
                  <a:schemeClr val="accent1"/>
                </a:solidFill>
              </a:rPr>
              <a:t>Male predominance</a:t>
            </a:r>
            <a:r>
              <a:rPr lang="en-US" sz="2400" dirty="0"/>
              <a:t> has been reported, albeit particularly in the presence of </a:t>
            </a:r>
            <a:r>
              <a:rPr lang="en-US" sz="2400" dirty="0">
                <a:solidFill>
                  <a:schemeClr val="accent1"/>
                </a:solidFill>
              </a:rPr>
              <a:t>concomitant hypogonadism.</a:t>
            </a:r>
          </a:p>
          <a:p>
            <a:pPr marL="0" indent="0" algn="just">
              <a:buNone/>
            </a:pPr>
            <a:endParaRPr lang="en-US" sz="2400" dirty="0"/>
          </a:p>
          <a:p>
            <a:pPr algn="just"/>
            <a:r>
              <a:rPr lang="en-US" sz="2400" dirty="0"/>
              <a:t>Overall, there is insufficient evidence to ascertain whether there is a gender dimorphism in acromegalic bone disease</a:t>
            </a:r>
          </a:p>
          <a:p>
            <a:pPr marL="0" indent="0" algn="just">
              <a:buNone/>
            </a:pPr>
            <a:endParaRPr lang="en-US" sz="2400" b="1" dirty="0"/>
          </a:p>
        </p:txBody>
      </p:sp>
    </p:spTree>
    <p:extLst>
      <p:ext uri="{BB962C8B-B14F-4D97-AF65-F5344CB8AC3E}">
        <p14:creationId xmlns:p14="http://schemas.microsoft.com/office/powerpoint/2010/main" val="101712213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74252" y="1847327"/>
            <a:ext cx="9043988" cy="4509923"/>
          </a:xfrm>
        </p:spPr>
        <p:txBody>
          <a:bodyPr>
            <a:normAutofit/>
          </a:bodyPr>
          <a:lstStyle/>
          <a:p>
            <a:pPr algn="just"/>
            <a:r>
              <a:rPr lang="en-US" sz="2400" dirty="0"/>
              <a:t>At 24 weeks, or 12 weeks after switching, </a:t>
            </a:r>
            <a:r>
              <a:rPr lang="en-US" sz="2400" dirty="0">
                <a:solidFill>
                  <a:schemeClr val="accent1"/>
                </a:solidFill>
              </a:rPr>
              <a:t>IGF-I</a:t>
            </a:r>
            <a:r>
              <a:rPr lang="en-US" sz="2400" dirty="0"/>
              <a:t> was </a:t>
            </a:r>
            <a:r>
              <a:rPr lang="en-US" sz="2400" dirty="0">
                <a:solidFill>
                  <a:schemeClr val="accent1"/>
                </a:solidFill>
              </a:rPr>
              <a:t>normalized in 73.8% </a:t>
            </a:r>
            <a:r>
              <a:rPr lang="en-US" sz="2400" dirty="0"/>
              <a:t>of patients, including:  </a:t>
            </a:r>
            <a:r>
              <a:rPr lang="en-US" sz="2400" dirty="0">
                <a:solidFill>
                  <a:schemeClr val="accent1"/>
                </a:solidFill>
              </a:rPr>
              <a:t>93%</a:t>
            </a:r>
            <a:r>
              <a:rPr lang="en-US" sz="2400" dirty="0"/>
              <a:t> of patients in the </a:t>
            </a:r>
            <a:r>
              <a:rPr lang="en-US" sz="2400" dirty="0">
                <a:solidFill>
                  <a:schemeClr val="accent1"/>
                </a:solidFill>
              </a:rPr>
              <a:t>monotherapy</a:t>
            </a:r>
            <a:r>
              <a:rPr lang="en-US" sz="2400" dirty="0"/>
              <a:t>  &amp;  </a:t>
            </a:r>
            <a:r>
              <a:rPr lang="en-US" sz="2400" dirty="0">
                <a:solidFill>
                  <a:schemeClr val="accent1"/>
                </a:solidFill>
              </a:rPr>
              <a:t>67%</a:t>
            </a:r>
            <a:r>
              <a:rPr lang="en-US" sz="2400" dirty="0"/>
              <a:t> of patients in the </a:t>
            </a:r>
            <a:r>
              <a:rPr lang="en-US" sz="2400" dirty="0">
                <a:solidFill>
                  <a:schemeClr val="accent1"/>
                </a:solidFill>
              </a:rPr>
              <a:t>combination </a:t>
            </a:r>
            <a:r>
              <a:rPr lang="en-US" sz="2400" dirty="0"/>
              <a:t>, despite decreasing mean Pegvisomant to 48 mg/week and Pegvisomant discontinuation in 68% of patients.</a:t>
            </a:r>
          </a:p>
        </p:txBody>
      </p:sp>
    </p:spTree>
    <p:extLst>
      <p:ext uri="{BB962C8B-B14F-4D97-AF65-F5344CB8AC3E}">
        <p14:creationId xmlns:p14="http://schemas.microsoft.com/office/powerpoint/2010/main" val="317123829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994092" y="1276032"/>
            <a:ext cx="5599748" cy="5490528"/>
          </a:xfrm>
        </p:spPr>
        <p:txBody>
          <a:bodyPr>
            <a:normAutofit fontScale="70000" lnSpcReduction="20000"/>
          </a:bodyPr>
          <a:lstStyle/>
          <a:p>
            <a:pPr algn="just"/>
            <a:r>
              <a:rPr lang="en-US" sz="2400" dirty="0"/>
              <a:t>GH levels decreased significantly during the study.</a:t>
            </a:r>
          </a:p>
          <a:p>
            <a:pPr algn="just"/>
            <a:endParaRPr lang="en-US" sz="2400" dirty="0"/>
          </a:p>
          <a:p>
            <a:pPr algn="just"/>
            <a:r>
              <a:rPr lang="en-US" sz="2400" dirty="0"/>
              <a:t>At baseline, the mean GH level was 9.3 mg/L and significantly decreased to 7.4 mg/L after 12 weeks, whereas IGF-I levels increased significantly in the same time period.</a:t>
            </a:r>
          </a:p>
          <a:p>
            <a:pPr algn="just"/>
            <a:endParaRPr lang="en-US" sz="2400" dirty="0"/>
          </a:p>
          <a:p>
            <a:pPr algn="just"/>
            <a:r>
              <a:rPr lang="en-US" sz="2400" dirty="0"/>
              <a:t>After 24 weeks, after subsequent treatment with PAS-LAR, mean GH levels further decreased significantly to 5.5 mg/L.</a:t>
            </a:r>
          </a:p>
          <a:p>
            <a:pPr algn="just"/>
            <a:endParaRPr lang="en-US" sz="2400" dirty="0"/>
          </a:p>
          <a:p>
            <a:pPr algn="just"/>
            <a:r>
              <a:rPr lang="en-US" sz="2400" dirty="0"/>
              <a:t> In the PAS-LAR monotherapy group, mean GH levels decreased from 2.5 mg/L (baseline) to 0.6 mg/L (24 weeks).</a:t>
            </a:r>
          </a:p>
          <a:p>
            <a:pPr algn="just"/>
            <a:endParaRPr lang="en-US" sz="2400" dirty="0"/>
          </a:p>
          <a:p>
            <a:pPr algn="just"/>
            <a:r>
              <a:rPr lang="en-US" sz="2400" dirty="0"/>
              <a:t>In the PAS-LAR/PEGV combination group, mean GH levels decreased from 11.5 mg/L (baseline) to 7.3 mg/L (24 weeks)</a:t>
            </a:r>
          </a:p>
          <a:p>
            <a:pPr algn="just"/>
            <a:endParaRPr lang="en-US" sz="2400" dirty="0"/>
          </a:p>
        </p:txBody>
      </p:sp>
      <p:pic>
        <p:nvPicPr>
          <p:cNvPr id="4" name="Picture 3">
            <a:extLst>
              <a:ext uri="{FF2B5EF4-FFF2-40B4-BE49-F238E27FC236}">
                <a16:creationId xmlns:a16="http://schemas.microsoft.com/office/drawing/2014/main" xmlns="" id="{3A31C330-A0E5-4416-AC51-D54508D0C8FD}"/>
              </a:ext>
            </a:extLst>
          </p:cNvPr>
          <p:cNvPicPr>
            <a:picLocks noChangeAspect="1"/>
          </p:cNvPicPr>
          <p:nvPr/>
        </p:nvPicPr>
        <p:blipFill>
          <a:blip r:embed="rId2"/>
          <a:stretch>
            <a:fillRect/>
          </a:stretch>
        </p:blipFill>
        <p:spPr>
          <a:xfrm>
            <a:off x="6688454" y="1276032"/>
            <a:ext cx="5381625" cy="5327968"/>
          </a:xfrm>
          <a:prstGeom prst="rect">
            <a:avLst/>
          </a:prstGeom>
        </p:spPr>
      </p:pic>
    </p:spTree>
    <p:extLst>
      <p:ext uri="{BB962C8B-B14F-4D97-AF65-F5344CB8AC3E}">
        <p14:creationId xmlns:p14="http://schemas.microsoft.com/office/powerpoint/2010/main" val="68087482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47E95C6-2833-4CCD-83DB-A66307CF0DB5}"/>
              </a:ext>
            </a:extLst>
          </p:cNvPr>
          <p:cNvPicPr>
            <a:picLocks noChangeAspect="1"/>
          </p:cNvPicPr>
          <p:nvPr/>
        </p:nvPicPr>
        <p:blipFill>
          <a:blip r:embed="rId2"/>
          <a:stretch>
            <a:fillRect/>
          </a:stretch>
        </p:blipFill>
        <p:spPr>
          <a:xfrm>
            <a:off x="2153920" y="812800"/>
            <a:ext cx="9296400" cy="5273040"/>
          </a:xfrm>
          <a:prstGeom prst="rect">
            <a:avLst/>
          </a:prstGeom>
        </p:spPr>
      </p:pic>
      <p:sp>
        <p:nvSpPr>
          <p:cNvPr id="4" name="Rectangle 3">
            <a:extLst>
              <a:ext uri="{FF2B5EF4-FFF2-40B4-BE49-F238E27FC236}">
                <a16:creationId xmlns:a16="http://schemas.microsoft.com/office/drawing/2014/main" xmlns="" id="{21BBEF22-DE28-462E-8EF8-3B41582AA70A}"/>
              </a:ext>
            </a:extLst>
          </p:cNvPr>
          <p:cNvSpPr/>
          <p:nvPr/>
        </p:nvSpPr>
        <p:spPr>
          <a:xfrm>
            <a:off x="2418080" y="3759200"/>
            <a:ext cx="8890000" cy="29464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3E74466-6ED9-4BC4-BC99-EAE33594155E}"/>
              </a:ext>
            </a:extLst>
          </p:cNvPr>
          <p:cNvSpPr/>
          <p:nvPr/>
        </p:nvSpPr>
        <p:spPr>
          <a:xfrm>
            <a:off x="2418080" y="4627880"/>
            <a:ext cx="8890000" cy="29464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46447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7A5645-0AFC-4FB7-9FF6-2837D44EACC7}"/>
              </a:ext>
            </a:extLst>
          </p:cNvPr>
          <p:cNvPicPr>
            <a:picLocks noChangeAspect="1"/>
          </p:cNvPicPr>
          <p:nvPr/>
        </p:nvPicPr>
        <p:blipFill>
          <a:blip r:embed="rId2"/>
          <a:stretch>
            <a:fillRect/>
          </a:stretch>
        </p:blipFill>
        <p:spPr>
          <a:xfrm>
            <a:off x="3052444" y="1261745"/>
            <a:ext cx="6965315" cy="4549775"/>
          </a:xfrm>
          <a:prstGeom prst="rect">
            <a:avLst/>
          </a:prstGeom>
        </p:spPr>
      </p:pic>
      <p:sp>
        <p:nvSpPr>
          <p:cNvPr id="8" name="Rectangle 7">
            <a:extLst>
              <a:ext uri="{FF2B5EF4-FFF2-40B4-BE49-F238E27FC236}">
                <a16:creationId xmlns:a16="http://schemas.microsoft.com/office/drawing/2014/main" xmlns="" id="{8924B826-26BF-4DC1-8EE1-760FB65D5EDE}"/>
              </a:ext>
            </a:extLst>
          </p:cNvPr>
          <p:cNvSpPr/>
          <p:nvPr/>
        </p:nvSpPr>
        <p:spPr>
          <a:xfrm>
            <a:off x="3129281" y="2936240"/>
            <a:ext cx="6736080" cy="26416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53E619DF-5229-4CB0-9433-F3BB7902CECB}"/>
              </a:ext>
            </a:extLst>
          </p:cNvPr>
          <p:cNvSpPr txBox="1"/>
          <p:nvPr/>
        </p:nvSpPr>
        <p:spPr>
          <a:xfrm>
            <a:off x="2001520" y="569426"/>
            <a:ext cx="6096000" cy="954107"/>
          </a:xfrm>
          <a:prstGeom prst="rect">
            <a:avLst/>
          </a:prstGeom>
          <a:noFill/>
        </p:spPr>
        <p:txBody>
          <a:bodyPr wrap="square">
            <a:spAutoFit/>
          </a:bodyPr>
          <a:lstStyle/>
          <a:p>
            <a:r>
              <a:rPr lang="en-US" sz="2800" b="1" i="0" dirty="0">
                <a:solidFill>
                  <a:srgbClr val="000000"/>
                </a:solidFill>
                <a:effectLst/>
                <a:latin typeface="AdvOT6c1def61.B"/>
              </a:rPr>
              <a:t>Hyperglycemia and diabetes</a:t>
            </a:r>
            <a:r>
              <a:rPr lang="en-US" sz="2800" b="1" dirty="0"/>
              <a:t> </a:t>
            </a:r>
            <a:br>
              <a:rPr lang="en-US" sz="2800" b="1" dirty="0"/>
            </a:br>
            <a:endParaRPr lang="en-US" sz="2800" b="1" dirty="0"/>
          </a:p>
        </p:txBody>
      </p:sp>
      <p:sp>
        <p:nvSpPr>
          <p:cNvPr id="14" name="TextBox 13">
            <a:extLst>
              <a:ext uri="{FF2B5EF4-FFF2-40B4-BE49-F238E27FC236}">
                <a16:creationId xmlns:a16="http://schemas.microsoft.com/office/drawing/2014/main" xmlns="" id="{A2C60120-C2C8-41BE-8B65-90DAE95ABC4F}"/>
              </a:ext>
            </a:extLst>
          </p:cNvPr>
          <p:cNvSpPr txBox="1"/>
          <p:nvPr/>
        </p:nvSpPr>
        <p:spPr>
          <a:xfrm>
            <a:off x="9062720" y="6131560"/>
            <a:ext cx="312928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b="0" i="0" dirty="0">
                <a:solidFill>
                  <a:srgbClr val="000000"/>
                </a:solidFill>
                <a:effectLst/>
                <a:latin typeface="AdvOTfe83be88"/>
              </a:rPr>
              <a:t>Diarrhea improvement with temporary pancreatic enzyme supplementation</a:t>
            </a:r>
            <a:r>
              <a:rPr lang="en-US" sz="1200" dirty="0"/>
              <a:t> </a:t>
            </a:r>
            <a:endParaRPr lang="en-US" sz="1600" dirty="0"/>
          </a:p>
        </p:txBody>
      </p:sp>
    </p:spTree>
    <p:extLst>
      <p:ext uri="{BB962C8B-B14F-4D97-AF65-F5344CB8AC3E}">
        <p14:creationId xmlns:p14="http://schemas.microsoft.com/office/powerpoint/2010/main" val="106015605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53E619DF-5229-4CB0-9433-F3BB7902CECB}"/>
              </a:ext>
            </a:extLst>
          </p:cNvPr>
          <p:cNvSpPr txBox="1"/>
          <p:nvPr/>
        </p:nvSpPr>
        <p:spPr>
          <a:xfrm>
            <a:off x="2001520" y="569426"/>
            <a:ext cx="609600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dvOT6c1def61.B"/>
                <a:ea typeface="+mn-ea"/>
                <a:cs typeface="+mn-cs"/>
              </a:rPr>
              <a:t>Hyperglycemia and diabetes</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b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b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xmlns="" id="{4FD91A87-BF1A-411A-A3E3-FA16EE69B237}"/>
              </a:ext>
            </a:extLst>
          </p:cNvPr>
          <p:cNvPicPr>
            <a:picLocks noChangeAspect="1"/>
          </p:cNvPicPr>
          <p:nvPr/>
        </p:nvPicPr>
        <p:blipFill>
          <a:blip r:embed="rId2"/>
          <a:stretch>
            <a:fillRect/>
          </a:stretch>
        </p:blipFill>
        <p:spPr>
          <a:xfrm>
            <a:off x="2001520" y="1310172"/>
            <a:ext cx="9665230" cy="4978402"/>
          </a:xfrm>
          <a:prstGeom prst="rect">
            <a:avLst/>
          </a:prstGeom>
        </p:spPr>
      </p:pic>
      <p:sp>
        <p:nvSpPr>
          <p:cNvPr id="4" name="Rectangle 3">
            <a:extLst>
              <a:ext uri="{FF2B5EF4-FFF2-40B4-BE49-F238E27FC236}">
                <a16:creationId xmlns:a16="http://schemas.microsoft.com/office/drawing/2014/main" xmlns="" id="{623AE3C3-385B-4887-9847-DA321990033F}"/>
              </a:ext>
            </a:extLst>
          </p:cNvPr>
          <p:cNvSpPr/>
          <p:nvPr/>
        </p:nvSpPr>
        <p:spPr>
          <a:xfrm>
            <a:off x="2194560" y="4145280"/>
            <a:ext cx="9225280" cy="32512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72603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2170CD-8B42-44CD-BEF5-A0B2DDACD535}"/>
              </a:ext>
            </a:extLst>
          </p:cNvPr>
          <p:cNvPicPr>
            <a:picLocks noChangeAspect="1"/>
          </p:cNvPicPr>
          <p:nvPr/>
        </p:nvPicPr>
        <p:blipFill>
          <a:blip r:embed="rId2"/>
          <a:stretch>
            <a:fillRect/>
          </a:stretch>
        </p:blipFill>
        <p:spPr>
          <a:xfrm>
            <a:off x="1635443" y="0"/>
            <a:ext cx="4632324" cy="3583623"/>
          </a:xfrm>
          <a:prstGeom prst="rect">
            <a:avLst/>
          </a:prstGeom>
        </p:spPr>
      </p:pic>
      <p:pic>
        <p:nvPicPr>
          <p:cNvPr id="6" name="Picture 5">
            <a:extLst>
              <a:ext uri="{FF2B5EF4-FFF2-40B4-BE49-F238E27FC236}">
                <a16:creationId xmlns:a16="http://schemas.microsoft.com/office/drawing/2014/main" xmlns="" id="{1BC7F068-C9D1-43C4-A88D-D4B6F2F791A8}"/>
              </a:ext>
            </a:extLst>
          </p:cNvPr>
          <p:cNvPicPr>
            <a:picLocks noChangeAspect="1"/>
          </p:cNvPicPr>
          <p:nvPr/>
        </p:nvPicPr>
        <p:blipFill>
          <a:blip r:embed="rId3"/>
          <a:stretch>
            <a:fillRect/>
          </a:stretch>
        </p:blipFill>
        <p:spPr>
          <a:xfrm>
            <a:off x="6435724" y="74135"/>
            <a:ext cx="4445636" cy="3509488"/>
          </a:xfrm>
          <a:prstGeom prst="rect">
            <a:avLst/>
          </a:prstGeom>
        </p:spPr>
      </p:pic>
      <p:pic>
        <p:nvPicPr>
          <p:cNvPr id="9" name="Picture 8">
            <a:extLst>
              <a:ext uri="{FF2B5EF4-FFF2-40B4-BE49-F238E27FC236}">
                <a16:creationId xmlns:a16="http://schemas.microsoft.com/office/drawing/2014/main" xmlns="" id="{242FA65E-DC1A-472E-A8EE-52D26357C0F3}"/>
              </a:ext>
            </a:extLst>
          </p:cNvPr>
          <p:cNvPicPr>
            <a:picLocks noChangeAspect="1"/>
          </p:cNvPicPr>
          <p:nvPr/>
        </p:nvPicPr>
        <p:blipFill>
          <a:blip r:embed="rId4"/>
          <a:stretch>
            <a:fillRect/>
          </a:stretch>
        </p:blipFill>
        <p:spPr>
          <a:xfrm>
            <a:off x="1635443" y="3664745"/>
            <a:ext cx="9245918" cy="3119120"/>
          </a:xfrm>
          <a:prstGeom prst="rect">
            <a:avLst/>
          </a:prstGeom>
        </p:spPr>
      </p:pic>
      <p:sp>
        <p:nvSpPr>
          <p:cNvPr id="13" name="TextBox 12">
            <a:extLst>
              <a:ext uri="{FF2B5EF4-FFF2-40B4-BE49-F238E27FC236}">
                <a16:creationId xmlns:a16="http://schemas.microsoft.com/office/drawing/2014/main" xmlns="" id="{917A27FB-F587-4C04-86A5-1BC3E6F2A98A}"/>
              </a:ext>
            </a:extLst>
          </p:cNvPr>
          <p:cNvSpPr txBox="1"/>
          <p:nvPr/>
        </p:nvSpPr>
        <p:spPr>
          <a:xfrm>
            <a:off x="10962640" y="797827"/>
            <a:ext cx="1229360" cy="16004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0" i="0" dirty="0">
                <a:solidFill>
                  <a:srgbClr val="000000"/>
                </a:solidFill>
                <a:effectLst/>
                <a:latin typeface="AdvOTfe83be88"/>
              </a:rPr>
              <a:t>Mean FBS&amp;</a:t>
            </a:r>
            <a:br>
              <a:rPr lang="en-US" sz="1400" b="0" i="0" dirty="0">
                <a:solidFill>
                  <a:srgbClr val="000000"/>
                </a:solidFill>
                <a:effectLst/>
                <a:latin typeface="AdvOTfe83be88"/>
              </a:rPr>
            </a:br>
            <a:r>
              <a:rPr lang="en-US" sz="1400" b="0" i="0" dirty="0">
                <a:solidFill>
                  <a:srgbClr val="000000"/>
                </a:solidFill>
                <a:effectLst/>
                <a:latin typeface="AdvOTfe83be88"/>
              </a:rPr>
              <a:t>HbA1c</a:t>
            </a:r>
            <a:br>
              <a:rPr lang="en-US" sz="1400" b="0" i="0" dirty="0">
                <a:solidFill>
                  <a:srgbClr val="000000"/>
                </a:solidFill>
                <a:effectLst/>
                <a:latin typeface="AdvOTfe83be88"/>
              </a:rPr>
            </a:br>
            <a:r>
              <a:rPr lang="en-US" sz="1400" b="0" i="0" dirty="0">
                <a:solidFill>
                  <a:srgbClr val="000000"/>
                </a:solidFill>
                <a:effectLst/>
                <a:latin typeface="AdvOTfe83be88"/>
              </a:rPr>
              <a:t>increased significantly after the start</a:t>
            </a:r>
            <a:br>
              <a:rPr lang="en-US" sz="1400" b="0" i="0" dirty="0">
                <a:solidFill>
                  <a:srgbClr val="000000"/>
                </a:solidFill>
                <a:effectLst/>
                <a:latin typeface="AdvOTfe83be88"/>
              </a:rPr>
            </a:br>
            <a:r>
              <a:rPr lang="en-US" sz="1400" b="0" i="0" dirty="0">
                <a:solidFill>
                  <a:srgbClr val="000000"/>
                </a:solidFill>
                <a:effectLst/>
                <a:latin typeface="AdvOTfe83be88"/>
              </a:rPr>
              <a:t>of PAS-LAR treatment</a:t>
            </a:r>
            <a:r>
              <a:rPr lang="en-US" sz="1400" dirty="0"/>
              <a:t> </a:t>
            </a:r>
            <a:endParaRPr lang="en-US" sz="1600" dirty="0"/>
          </a:p>
        </p:txBody>
      </p:sp>
    </p:spTree>
    <p:extLst>
      <p:ext uri="{BB962C8B-B14F-4D97-AF65-F5344CB8AC3E}">
        <p14:creationId xmlns:p14="http://schemas.microsoft.com/office/powerpoint/2010/main" val="161981472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727200"/>
            <a:ext cx="9043988" cy="4646706"/>
          </a:xfrm>
        </p:spPr>
        <p:txBody>
          <a:bodyPr>
            <a:normAutofit/>
          </a:bodyPr>
          <a:lstStyle/>
          <a:p>
            <a:pPr algn="just"/>
            <a:r>
              <a:rPr lang="en-US" sz="2400" dirty="0"/>
              <a:t>The rate of hyperglycemia was high, with significant increases between weeks 12 and 24 :</a:t>
            </a:r>
          </a:p>
          <a:p>
            <a:pPr marL="0" indent="0" algn="just">
              <a:buNone/>
            </a:pPr>
            <a:r>
              <a:rPr lang="en-US" sz="2400" dirty="0">
                <a:solidFill>
                  <a:schemeClr val="accent1"/>
                </a:solidFill>
              </a:rPr>
              <a:t>-</a:t>
            </a:r>
            <a:r>
              <a:rPr lang="en-US" sz="2400" dirty="0"/>
              <a:t> Mean fasting plasma glucose (6.1 to 9.1 mmol/L)</a:t>
            </a:r>
          </a:p>
          <a:p>
            <a:pPr marL="0" indent="0" algn="just">
              <a:buNone/>
            </a:pPr>
            <a:r>
              <a:rPr lang="en-US" sz="2400" dirty="0">
                <a:solidFill>
                  <a:schemeClr val="accent1"/>
                </a:solidFill>
              </a:rPr>
              <a:t>-</a:t>
            </a:r>
            <a:r>
              <a:rPr lang="en-US" sz="2400" dirty="0"/>
              <a:t> Mean HbA1c (6.1% to 7.3%).</a:t>
            </a:r>
          </a:p>
          <a:p>
            <a:pPr algn="just"/>
            <a:endParaRPr lang="en-US" sz="2400" dirty="0"/>
          </a:p>
          <a:p>
            <a:pPr algn="just"/>
            <a:r>
              <a:rPr lang="en-US" sz="2400" dirty="0">
                <a:solidFill>
                  <a:schemeClr val="accent1"/>
                </a:solidFill>
              </a:rPr>
              <a:t>New-onset DM </a:t>
            </a:r>
            <a:r>
              <a:rPr lang="en-US" sz="2400" dirty="0"/>
              <a:t>was reported in </a:t>
            </a:r>
            <a:r>
              <a:rPr lang="en-US" sz="2400" dirty="0">
                <a:solidFill>
                  <a:schemeClr val="accent1"/>
                </a:solidFill>
              </a:rPr>
              <a:t>36.1%, </a:t>
            </a:r>
            <a:r>
              <a:rPr lang="en-US" sz="2400" dirty="0"/>
              <a:t>doubling the prevalence of DM from 32.8% at baseline to 68.9% at 24 weeks.</a:t>
            </a:r>
          </a:p>
          <a:p>
            <a:pPr marL="0" indent="0" algn="just">
              <a:buNone/>
            </a:pPr>
            <a:endParaRPr lang="en-US" sz="2400" dirty="0"/>
          </a:p>
        </p:txBody>
      </p:sp>
      <p:sp>
        <p:nvSpPr>
          <p:cNvPr id="7" name="TextBox 6">
            <a:extLst>
              <a:ext uri="{FF2B5EF4-FFF2-40B4-BE49-F238E27FC236}">
                <a16:creationId xmlns:a16="http://schemas.microsoft.com/office/drawing/2014/main" xmlns="" id="{87ADCEA7-72B0-49E8-8ACF-BC25303A38EE}"/>
              </a:ext>
            </a:extLst>
          </p:cNvPr>
          <p:cNvSpPr txBox="1"/>
          <p:nvPr/>
        </p:nvSpPr>
        <p:spPr>
          <a:xfrm>
            <a:off x="2489200" y="612150"/>
            <a:ext cx="6096000"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0000"/>
                </a:solidFill>
                <a:effectLst/>
                <a:uLnTx/>
                <a:uFillTx/>
                <a:latin typeface="AdvOT6c1def61.B"/>
                <a:ea typeface="+mn-ea"/>
                <a:cs typeface="+mn-cs"/>
              </a:rPr>
              <a:t>Hyperglycemia and diabetes</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lang="en-US" dirty="0"/>
          </a:p>
        </p:txBody>
      </p:sp>
    </p:spTree>
    <p:extLst>
      <p:ext uri="{BB962C8B-B14F-4D97-AF65-F5344CB8AC3E}">
        <p14:creationId xmlns:p14="http://schemas.microsoft.com/office/powerpoint/2010/main" val="221746615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727200"/>
            <a:ext cx="9043988" cy="4646706"/>
          </a:xfrm>
        </p:spPr>
        <p:txBody>
          <a:bodyPr>
            <a:normAutofit/>
          </a:bodyPr>
          <a:lstStyle/>
          <a:p>
            <a:pPr algn="just"/>
            <a:endParaRPr lang="en-US" sz="2400" dirty="0"/>
          </a:p>
          <a:p>
            <a:pPr algn="just"/>
            <a:r>
              <a:rPr lang="en-US" sz="2400" dirty="0"/>
              <a:t> Although only 25% were receiving antidiabetic medication at baseline, after 24 weeks, </a:t>
            </a:r>
            <a:r>
              <a:rPr lang="en-US" sz="2400" dirty="0">
                <a:solidFill>
                  <a:schemeClr val="accent1"/>
                </a:solidFill>
              </a:rPr>
              <a:t>69% required at least one antidiabetic medication</a:t>
            </a:r>
            <a:r>
              <a:rPr lang="en-US" sz="2400" dirty="0"/>
              <a:t>, most commonly metformin and/or a DDP4inh. </a:t>
            </a:r>
          </a:p>
          <a:p>
            <a:pPr algn="just"/>
            <a:endParaRPr lang="en-US" sz="2400" dirty="0"/>
          </a:p>
          <a:p>
            <a:pPr algn="just"/>
            <a:r>
              <a:rPr lang="en-US" sz="2400" dirty="0"/>
              <a:t>Of note, HbA1c levels were similar at both 24 and 48 weeks among those on Pasireotide monotherapy and Pasireotide plus Pegvisomant combination therapy.</a:t>
            </a:r>
          </a:p>
        </p:txBody>
      </p:sp>
      <p:sp>
        <p:nvSpPr>
          <p:cNvPr id="5" name="TextBox 4">
            <a:extLst>
              <a:ext uri="{FF2B5EF4-FFF2-40B4-BE49-F238E27FC236}">
                <a16:creationId xmlns:a16="http://schemas.microsoft.com/office/drawing/2014/main" xmlns="" id="{4F4E5DC0-FC28-4BBC-B625-20BEA6E14342}"/>
              </a:ext>
            </a:extLst>
          </p:cNvPr>
          <p:cNvSpPr txBox="1"/>
          <p:nvPr/>
        </p:nvSpPr>
        <p:spPr>
          <a:xfrm>
            <a:off x="2214880" y="754390"/>
            <a:ext cx="6096000"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0000"/>
                </a:solidFill>
                <a:effectLst/>
                <a:uLnTx/>
                <a:uFillTx/>
                <a:latin typeface="AdvOT6c1def61.B"/>
                <a:ea typeface="+mn-ea"/>
                <a:cs typeface="+mn-cs"/>
              </a:rPr>
              <a:t>Hyperglycemia and diabetes</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lang="en-US" dirty="0"/>
          </a:p>
        </p:txBody>
      </p:sp>
    </p:spTree>
    <p:extLst>
      <p:ext uri="{BB962C8B-B14F-4D97-AF65-F5344CB8AC3E}">
        <p14:creationId xmlns:p14="http://schemas.microsoft.com/office/powerpoint/2010/main" val="42755454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53E619DF-5229-4CB0-9433-F3BB7902CECB}"/>
              </a:ext>
            </a:extLst>
          </p:cNvPr>
          <p:cNvSpPr txBox="1"/>
          <p:nvPr/>
        </p:nvSpPr>
        <p:spPr>
          <a:xfrm>
            <a:off x="2001520" y="569426"/>
            <a:ext cx="609600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dvOT6c1def61.B"/>
                <a:ea typeface="+mn-ea"/>
                <a:cs typeface="+mn-cs"/>
              </a:rPr>
              <a:t>Hyperglycemia and diabetes</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b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b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xmlns="" id="{3DBC8989-1AD4-4E67-A457-C3D9275DC333}"/>
              </a:ext>
            </a:extLst>
          </p:cNvPr>
          <p:cNvPicPr>
            <a:picLocks noChangeAspect="1"/>
          </p:cNvPicPr>
          <p:nvPr/>
        </p:nvPicPr>
        <p:blipFill>
          <a:blip r:embed="rId2"/>
          <a:stretch>
            <a:fillRect/>
          </a:stretch>
        </p:blipFill>
        <p:spPr>
          <a:xfrm>
            <a:off x="2712720" y="1523533"/>
            <a:ext cx="7315200" cy="4765041"/>
          </a:xfrm>
          <a:prstGeom prst="rect">
            <a:avLst/>
          </a:prstGeom>
        </p:spPr>
      </p:pic>
    </p:spTree>
    <p:extLst>
      <p:ext uri="{BB962C8B-B14F-4D97-AF65-F5344CB8AC3E}">
        <p14:creationId xmlns:p14="http://schemas.microsoft.com/office/powerpoint/2010/main" val="237930630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51317"/>
            <a:ext cx="9043988" cy="4509923"/>
          </a:xfrm>
        </p:spPr>
        <p:txBody>
          <a:bodyPr>
            <a:normAutofit lnSpcReduction="10000"/>
          </a:bodyPr>
          <a:lstStyle/>
          <a:p>
            <a:pPr algn="just"/>
            <a:r>
              <a:rPr lang="en-US" sz="2400" dirty="0"/>
              <a:t>Switching to PAS-LAR, either as monotherapy or combination with Pegvisomant, can control IGF-I levels in most patients. </a:t>
            </a:r>
          </a:p>
          <a:p>
            <a:pPr algn="just"/>
            <a:endParaRPr lang="en-US" sz="2400" dirty="0"/>
          </a:p>
          <a:p>
            <a:pPr algn="just"/>
            <a:r>
              <a:rPr lang="en-US" sz="2400" dirty="0"/>
              <a:t>PAS-LAR is a viable treatment option in patients previously controlled with combination treatment of first-generation LA-SSA and PEGV.</a:t>
            </a:r>
          </a:p>
          <a:p>
            <a:pPr algn="just"/>
            <a:endParaRPr lang="en-US" sz="2400" dirty="0"/>
          </a:p>
          <a:p>
            <a:pPr marL="0" indent="0" algn="just">
              <a:buNone/>
            </a:pPr>
            <a:endParaRPr lang="en-US" sz="2400" dirty="0"/>
          </a:p>
          <a:p>
            <a:pPr algn="just"/>
            <a:r>
              <a:rPr lang="en-US" sz="2400" dirty="0"/>
              <a:t>PAS-LAR demonstrated a Pegvisomant-sparing effect of 66% compared with the combination with LA-SSAs.</a:t>
            </a:r>
          </a:p>
          <a:p>
            <a:pPr algn="just"/>
            <a:endParaRPr lang="en-US" sz="2400" dirty="0"/>
          </a:p>
          <a:p>
            <a:pPr marL="0" indent="0" algn="just">
              <a:buNone/>
            </a:pPr>
            <a:endParaRPr lang="en-US" sz="2400" dirty="0"/>
          </a:p>
        </p:txBody>
      </p:sp>
    </p:spTree>
    <p:extLst>
      <p:ext uri="{BB962C8B-B14F-4D97-AF65-F5344CB8AC3E}">
        <p14:creationId xmlns:p14="http://schemas.microsoft.com/office/powerpoint/2010/main" val="52056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flipH="1">
            <a:off x="0" y="3774686"/>
            <a:ext cx="1731523" cy="1361518"/>
          </a:xfrm>
        </p:spPr>
        <p:txBody>
          <a:bodyPr>
            <a:normAutofit/>
          </a:bodyPr>
          <a:lstStyle/>
          <a:p>
            <a:pPr algn="ctr"/>
            <a:r>
              <a:rPr lang="en-US" sz="4800" dirty="0">
                <a:latin typeface="Pangolin" panose="00000500000000000000" pitchFamily="2" charset="0"/>
              </a:rPr>
              <a:t>2018</a:t>
            </a:r>
          </a:p>
        </p:txBody>
      </p:sp>
      <p:pic>
        <p:nvPicPr>
          <p:cNvPr id="5" name="Picture 4">
            <a:extLst>
              <a:ext uri="{FF2B5EF4-FFF2-40B4-BE49-F238E27FC236}">
                <a16:creationId xmlns:a16="http://schemas.microsoft.com/office/drawing/2014/main" xmlns="" id="{50C84F9B-CD55-4B34-A80D-9F8BA732D8AB}"/>
              </a:ext>
            </a:extLst>
          </p:cNvPr>
          <p:cNvPicPr>
            <a:picLocks noChangeAspect="1"/>
          </p:cNvPicPr>
          <p:nvPr/>
        </p:nvPicPr>
        <p:blipFill>
          <a:blip r:embed="rId2"/>
          <a:stretch>
            <a:fillRect/>
          </a:stretch>
        </p:blipFill>
        <p:spPr>
          <a:xfrm>
            <a:off x="1875100" y="188260"/>
            <a:ext cx="10200360" cy="6526306"/>
          </a:xfrm>
          <a:prstGeom prst="rect">
            <a:avLst/>
          </a:prstGeom>
        </p:spPr>
      </p:pic>
    </p:spTree>
    <p:extLst>
      <p:ext uri="{BB962C8B-B14F-4D97-AF65-F5344CB8AC3E}">
        <p14:creationId xmlns:p14="http://schemas.microsoft.com/office/powerpoint/2010/main" val="2535724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41512"/>
            <a:ext cx="9153599" cy="4861545"/>
          </a:xfrm>
        </p:spPr>
        <p:txBody>
          <a:bodyPr>
            <a:normAutofit/>
          </a:bodyPr>
          <a:lstStyle/>
          <a:p>
            <a:pPr algn="just"/>
            <a:endParaRPr lang="en-US" sz="2000" dirty="0"/>
          </a:p>
          <a:p>
            <a:pPr algn="just"/>
            <a:r>
              <a:rPr lang="en-US" sz="2400" b="1" dirty="0"/>
              <a:t>Surgery</a:t>
            </a:r>
            <a:r>
              <a:rPr lang="en-US" sz="2400" dirty="0"/>
              <a:t>:</a:t>
            </a:r>
          </a:p>
          <a:p>
            <a:pPr algn="just"/>
            <a:endParaRPr lang="en-US" sz="2400" dirty="0"/>
          </a:p>
          <a:p>
            <a:pPr algn="just"/>
            <a:r>
              <a:rPr lang="en-US" sz="2400" dirty="0"/>
              <a:t>The single largest study investigating this directly suggests more </a:t>
            </a:r>
            <a:r>
              <a:rPr lang="en-US" sz="2400" dirty="0">
                <a:solidFill>
                  <a:schemeClr val="accent1"/>
                </a:solidFill>
              </a:rPr>
              <a:t>aggressive natural history </a:t>
            </a:r>
            <a:r>
              <a:rPr lang="en-US" sz="2400" dirty="0"/>
              <a:t>and hence </a:t>
            </a:r>
            <a:r>
              <a:rPr lang="en-US" sz="2400" dirty="0">
                <a:solidFill>
                  <a:schemeClr val="accent1"/>
                </a:solidFill>
              </a:rPr>
              <a:t>worse</a:t>
            </a:r>
            <a:r>
              <a:rPr lang="en-US" sz="2400" dirty="0"/>
              <a:t> </a:t>
            </a:r>
            <a:r>
              <a:rPr lang="en-US" sz="2400" dirty="0">
                <a:solidFill>
                  <a:schemeClr val="accent1"/>
                </a:solidFill>
              </a:rPr>
              <a:t>treatment outcomes </a:t>
            </a:r>
            <a:r>
              <a:rPr lang="en-US" sz="2400" dirty="0"/>
              <a:t>in </a:t>
            </a:r>
            <a:r>
              <a:rPr lang="en-US" sz="2400" dirty="0">
                <a:solidFill>
                  <a:schemeClr val="accent1"/>
                </a:solidFill>
              </a:rPr>
              <a:t>premenopausal women.</a:t>
            </a:r>
          </a:p>
          <a:p>
            <a:pPr marL="0" indent="0" algn="just">
              <a:buNone/>
            </a:pPr>
            <a:endParaRPr lang="en-US" sz="2400" dirty="0">
              <a:solidFill>
                <a:schemeClr val="accent1"/>
              </a:solidFill>
            </a:endParaRPr>
          </a:p>
          <a:p>
            <a:pPr algn="just"/>
            <a:r>
              <a:rPr lang="en-US" sz="2400" dirty="0"/>
              <a:t>Further prospective age-matched data are required to elucidate whether surgical outcomes are influenced by gender.</a:t>
            </a:r>
          </a:p>
          <a:p>
            <a:pPr algn="just"/>
            <a:endParaRPr lang="en-US" sz="2400" dirty="0"/>
          </a:p>
          <a:p>
            <a:pPr marL="0" indent="0" algn="just">
              <a:buNone/>
            </a:pPr>
            <a:endParaRPr lang="en-US" sz="2400" b="1" dirty="0"/>
          </a:p>
        </p:txBody>
      </p:sp>
      <p:sp>
        <p:nvSpPr>
          <p:cNvPr id="4" name="Rectangle 3">
            <a:extLst>
              <a:ext uri="{FF2B5EF4-FFF2-40B4-BE49-F238E27FC236}">
                <a16:creationId xmlns:a16="http://schemas.microsoft.com/office/drawing/2014/main" xmlns="" id="{B66ADB29-58AD-4DF2-A9CE-396FCEACDA40}"/>
              </a:ext>
            </a:extLst>
          </p:cNvPr>
          <p:cNvSpPr/>
          <p:nvPr/>
        </p:nvSpPr>
        <p:spPr>
          <a:xfrm>
            <a:off x="3201462" y="6128300"/>
            <a:ext cx="793652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a:t>Age- and Sex-Specific Differences as Predictors of Surgical Remission Among Patients With Acromegaly </a:t>
            </a:r>
          </a:p>
          <a:p>
            <a:r>
              <a:rPr lang="en-US" sz="1200" dirty="0"/>
              <a:t>Se </a:t>
            </a:r>
            <a:r>
              <a:rPr lang="en-US" sz="1200" dirty="0" err="1"/>
              <a:t>Hee</a:t>
            </a:r>
            <a:r>
              <a:rPr lang="en-US" sz="1200" dirty="0"/>
              <a:t> Park, Cheol </a:t>
            </a:r>
            <a:r>
              <a:rPr lang="en-US" sz="1200" dirty="0" err="1"/>
              <a:t>Ryong</a:t>
            </a:r>
            <a:r>
              <a:rPr lang="en-US" sz="1200" dirty="0"/>
              <a:t> Ku, Ju Hyung Moon, </a:t>
            </a:r>
            <a:r>
              <a:rPr lang="en-US" sz="1200" dirty="0" err="1"/>
              <a:t>Eui</a:t>
            </a:r>
            <a:r>
              <a:rPr lang="en-US" sz="1200" dirty="0"/>
              <a:t> Hyun Kim, Sun Ho Kim, </a:t>
            </a:r>
            <a:r>
              <a:rPr lang="en-US" sz="1200" dirty="0" err="1"/>
              <a:t>Eun</a:t>
            </a:r>
            <a:r>
              <a:rPr lang="en-US" sz="1200" dirty="0"/>
              <a:t> Jig Lee</a:t>
            </a:r>
          </a:p>
          <a:p>
            <a:r>
              <a:rPr lang="en-US" sz="1200" dirty="0"/>
              <a:t>The Journal of Clinical Endocrinology &amp; Metabolism, Volume 103, Issue 3, March 2018</a:t>
            </a:r>
          </a:p>
        </p:txBody>
      </p:sp>
    </p:spTree>
    <p:extLst>
      <p:ext uri="{BB962C8B-B14F-4D97-AF65-F5344CB8AC3E}">
        <p14:creationId xmlns:p14="http://schemas.microsoft.com/office/powerpoint/2010/main" val="104886893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20877"/>
            <a:ext cx="9241717" cy="823690"/>
          </a:xfrm>
        </p:spPr>
        <p:txBody>
          <a:bodyPr>
            <a:normAutofit/>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951317"/>
            <a:ext cx="9043988" cy="4509923"/>
          </a:xfrm>
        </p:spPr>
        <p:txBody>
          <a:bodyPr>
            <a:normAutofit/>
          </a:bodyPr>
          <a:lstStyle/>
          <a:p>
            <a:pPr algn="just"/>
            <a:r>
              <a:rPr lang="en-US" sz="2400" dirty="0"/>
              <a:t>Switching to PAS-LAR enables a reduction in the necessary PEGV dose and/or in a lower number of injections.</a:t>
            </a:r>
          </a:p>
          <a:p>
            <a:pPr algn="just"/>
            <a:endParaRPr lang="en-US" sz="2400" dirty="0"/>
          </a:p>
          <a:p>
            <a:pPr marL="0" indent="0" algn="just">
              <a:buNone/>
            </a:pPr>
            <a:endParaRPr lang="en-US" sz="2400" dirty="0"/>
          </a:p>
          <a:p>
            <a:pPr algn="just"/>
            <a:r>
              <a:rPr lang="en-US" sz="2400" dirty="0"/>
              <a:t> Hyperglycemia was the most important safety issue.</a:t>
            </a:r>
          </a:p>
        </p:txBody>
      </p:sp>
    </p:spTree>
    <p:extLst>
      <p:ext uri="{BB962C8B-B14F-4D97-AF65-F5344CB8AC3E}">
        <p14:creationId xmlns:p14="http://schemas.microsoft.com/office/powerpoint/2010/main" val="41204227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1917895" y="2570480"/>
            <a:ext cx="9720775" cy="3957642"/>
          </a:xfrm>
        </p:spPr>
        <p:txBody>
          <a:bodyPr>
            <a:normAutofit/>
          </a:bodyPr>
          <a:lstStyle/>
          <a:p>
            <a:pPr algn="ctr"/>
            <a:r>
              <a:rPr lang="en-US" dirty="0">
                <a:latin typeface="Pangolin" panose="00000500000000000000" pitchFamily="2" charset="0"/>
              </a:rPr>
              <a:t/>
            </a:r>
            <a:br>
              <a:rPr lang="en-US" dirty="0">
                <a:latin typeface="Pangolin" panose="00000500000000000000" pitchFamily="2" charset="0"/>
              </a:rPr>
            </a:br>
            <a:r>
              <a:rPr lang="en-US" dirty="0">
                <a:latin typeface="Pangolin" panose="00000500000000000000" pitchFamily="2" charset="0"/>
              </a:rPr>
              <a:t>Radiotherapy</a:t>
            </a:r>
            <a:br>
              <a:rPr lang="en-US" dirty="0">
                <a:latin typeface="Pangolin" panose="00000500000000000000" pitchFamily="2" charset="0"/>
              </a:rPr>
            </a:br>
            <a:r>
              <a:rPr lang="en-US" dirty="0">
                <a:latin typeface="Pangolin" panose="00000500000000000000" pitchFamily="2" charset="0"/>
              </a:rPr>
              <a:t/>
            </a:r>
            <a:br>
              <a:rPr lang="en-US" dirty="0">
                <a:latin typeface="Pangolin" panose="00000500000000000000" pitchFamily="2" charset="0"/>
              </a:rPr>
            </a:br>
            <a:endParaRPr lang="en-US" dirty="0">
              <a:latin typeface="Pangolin" panose="00000500000000000000" pitchFamily="2" charset="0"/>
            </a:endParaRPr>
          </a:p>
        </p:txBody>
      </p:sp>
    </p:spTree>
    <p:extLst>
      <p:ext uri="{BB962C8B-B14F-4D97-AF65-F5344CB8AC3E}">
        <p14:creationId xmlns:p14="http://schemas.microsoft.com/office/powerpoint/2010/main" val="320737850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 outcomes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8915400" cy="4069773"/>
          </a:xfrm>
        </p:spPr>
        <p:txBody>
          <a:bodyPr>
            <a:normAutofit/>
          </a:bodyPr>
          <a:lstStyle/>
          <a:p>
            <a:pPr algn="just"/>
            <a:r>
              <a:rPr lang="en-US" sz="2400" dirty="0"/>
              <a:t>Long-term follow-up of patients treated with SRS and FRT show that approximately </a:t>
            </a:r>
            <a:r>
              <a:rPr lang="en-US" sz="2400" dirty="0">
                <a:solidFill>
                  <a:schemeClr val="accent1"/>
                </a:solidFill>
              </a:rPr>
              <a:t>half</a:t>
            </a:r>
            <a:r>
              <a:rPr lang="en-US" sz="2400" dirty="0"/>
              <a:t> achieve and maintain biochemical control. </a:t>
            </a:r>
          </a:p>
          <a:p>
            <a:pPr algn="just"/>
            <a:endParaRPr lang="en-US" sz="2400" dirty="0"/>
          </a:p>
          <a:p>
            <a:pPr marL="0" indent="0" algn="just">
              <a:buNone/>
            </a:pPr>
            <a:endParaRPr lang="en-US" sz="2400" dirty="0"/>
          </a:p>
          <a:p>
            <a:pPr algn="just"/>
            <a:r>
              <a:rPr lang="en-US" sz="2400" dirty="0">
                <a:solidFill>
                  <a:schemeClr val="accent1"/>
                </a:solidFill>
              </a:rPr>
              <a:t>Up to one-third</a:t>
            </a:r>
            <a:r>
              <a:rPr lang="en-US" sz="2400" dirty="0"/>
              <a:t> of patients with normal pituitary function develop hypopituitarism, confirming the need for ongoing monitoring. (</a:t>
            </a:r>
            <a:r>
              <a:rPr lang="en-US" sz="2400" b="1" dirty="0">
                <a:effectLst>
                  <a:outerShdw blurRad="38100" dist="38100" dir="2700000" algn="tl">
                    <a:srgbClr val="000000">
                      <a:alpha val="43137"/>
                    </a:srgbClr>
                  </a:outerShdw>
                </a:effectLst>
              </a:rPr>
              <a:t>LQ, SR</a:t>
            </a:r>
            <a:r>
              <a:rPr lang="en-US" sz="2400" dirty="0"/>
              <a:t>)</a:t>
            </a:r>
          </a:p>
        </p:txBody>
      </p:sp>
    </p:spTree>
    <p:extLst>
      <p:ext uri="{BB962C8B-B14F-4D97-AF65-F5344CB8AC3E}">
        <p14:creationId xmlns:p14="http://schemas.microsoft.com/office/powerpoint/2010/main" val="425873302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14245" y="3767621"/>
            <a:ext cx="9760040" cy="2818236"/>
          </a:xfrm>
        </p:spPr>
        <p:txBody>
          <a:bodyPr>
            <a:normAutofit fontScale="92500" lnSpcReduction="10000"/>
          </a:bodyPr>
          <a:lstStyle/>
          <a:p>
            <a:pPr algn="just"/>
            <a:r>
              <a:rPr lang="en-US" sz="2400" dirty="0"/>
              <a:t>A retrospective analysis of 352 patients (4126 patient-years)</a:t>
            </a:r>
          </a:p>
          <a:p>
            <a:pPr algn="just"/>
            <a:r>
              <a:rPr lang="en-US" sz="2400" dirty="0"/>
              <a:t>Analyzed outcomes from both fractionated radiotherapy (FRT; n = 233) and SRS (n = 119)</a:t>
            </a:r>
          </a:p>
          <a:p>
            <a:pPr algn="just"/>
            <a:r>
              <a:rPr lang="en-US" sz="2400" dirty="0"/>
              <a:t>Followed for 1- 45.1 years.</a:t>
            </a:r>
          </a:p>
          <a:p>
            <a:pPr algn="just"/>
            <a:r>
              <a:rPr lang="en-US" sz="2400" dirty="0"/>
              <a:t>Therapeutic success was defined by low or normal IGF-1 according to center-specific reference ranges without (= remission) or on (= controlled disease) suppressive medication</a:t>
            </a:r>
          </a:p>
        </p:txBody>
      </p:sp>
      <p:pic>
        <p:nvPicPr>
          <p:cNvPr id="2" name="Picture 1">
            <a:extLst>
              <a:ext uri="{FF2B5EF4-FFF2-40B4-BE49-F238E27FC236}">
                <a16:creationId xmlns:a16="http://schemas.microsoft.com/office/drawing/2014/main" xmlns="" id="{F512369B-4891-464C-B985-547CF7FF1AC0}"/>
              </a:ext>
            </a:extLst>
          </p:cNvPr>
          <p:cNvPicPr>
            <a:picLocks noChangeAspect="1"/>
          </p:cNvPicPr>
          <p:nvPr/>
        </p:nvPicPr>
        <p:blipFill>
          <a:blip r:embed="rId2"/>
          <a:stretch>
            <a:fillRect/>
          </a:stretch>
        </p:blipFill>
        <p:spPr>
          <a:xfrm>
            <a:off x="1712260" y="193669"/>
            <a:ext cx="10333744" cy="2878780"/>
          </a:xfrm>
          <a:prstGeom prst="rect">
            <a:avLst/>
          </a:prstGeom>
        </p:spPr>
      </p:pic>
      <p:pic>
        <p:nvPicPr>
          <p:cNvPr id="5" name="Picture 4">
            <a:extLst>
              <a:ext uri="{FF2B5EF4-FFF2-40B4-BE49-F238E27FC236}">
                <a16:creationId xmlns:a16="http://schemas.microsoft.com/office/drawing/2014/main" xmlns="" id="{6C3DFEE6-C3BC-40A0-B785-8A471A770571}"/>
              </a:ext>
            </a:extLst>
          </p:cNvPr>
          <p:cNvPicPr>
            <a:picLocks noChangeAspect="1"/>
          </p:cNvPicPr>
          <p:nvPr/>
        </p:nvPicPr>
        <p:blipFill>
          <a:blip r:embed="rId3"/>
          <a:stretch>
            <a:fillRect/>
          </a:stretch>
        </p:blipFill>
        <p:spPr>
          <a:xfrm>
            <a:off x="10114750" y="2713301"/>
            <a:ext cx="1931254" cy="933450"/>
          </a:xfrm>
          <a:prstGeom prst="rect">
            <a:avLst/>
          </a:prstGeom>
        </p:spPr>
      </p:pic>
    </p:spTree>
    <p:extLst>
      <p:ext uri="{BB962C8B-B14F-4D97-AF65-F5344CB8AC3E}">
        <p14:creationId xmlns:p14="http://schemas.microsoft.com/office/powerpoint/2010/main" val="160755682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49981" y="492396"/>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06544" y="2384494"/>
            <a:ext cx="9693973" cy="4133273"/>
          </a:xfrm>
        </p:spPr>
        <p:txBody>
          <a:bodyPr>
            <a:normAutofit/>
          </a:bodyPr>
          <a:lstStyle/>
          <a:p>
            <a:pPr algn="just"/>
            <a:r>
              <a:rPr lang="en-US" sz="2400" dirty="0"/>
              <a:t>This is the first report containing data on the use of FRT and SRS for the treatment of acromegaly obtained from routine endocrinological practice.</a:t>
            </a:r>
          </a:p>
        </p:txBody>
      </p:sp>
    </p:spTree>
    <p:extLst>
      <p:ext uri="{BB962C8B-B14F-4D97-AF65-F5344CB8AC3E}">
        <p14:creationId xmlns:p14="http://schemas.microsoft.com/office/powerpoint/2010/main" val="138719380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FC31375-02AD-4953-ACF4-D3C74273E689}"/>
              </a:ext>
            </a:extLst>
          </p:cNvPr>
          <p:cNvPicPr>
            <a:picLocks noChangeAspect="1"/>
          </p:cNvPicPr>
          <p:nvPr/>
        </p:nvPicPr>
        <p:blipFill>
          <a:blip r:embed="rId2"/>
          <a:stretch>
            <a:fillRect/>
          </a:stretch>
        </p:blipFill>
        <p:spPr>
          <a:xfrm>
            <a:off x="3174971" y="297482"/>
            <a:ext cx="6259485" cy="6438122"/>
          </a:xfrm>
          <a:prstGeom prst="rect">
            <a:avLst/>
          </a:prstGeom>
        </p:spPr>
      </p:pic>
    </p:spTree>
    <p:extLst>
      <p:ext uri="{BB962C8B-B14F-4D97-AF65-F5344CB8AC3E}">
        <p14:creationId xmlns:p14="http://schemas.microsoft.com/office/powerpoint/2010/main" val="274800915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49981" y="492396"/>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90149" y="2653435"/>
            <a:ext cx="9693973" cy="4133273"/>
          </a:xfrm>
        </p:spPr>
        <p:txBody>
          <a:bodyPr>
            <a:normAutofit/>
          </a:bodyPr>
          <a:lstStyle/>
          <a:p>
            <a:pPr algn="just"/>
            <a:r>
              <a:rPr lang="en-US" sz="2400" dirty="0"/>
              <a:t>Fractionated radiotherapy (FRT): conventional, conformal, and stereotactic. </a:t>
            </a:r>
          </a:p>
          <a:p>
            <a:pPr algn="just"/>
            <a:endParaRPr lang="en-US" sz="2400" dirty="0"/>
          </a:p>
          <a:p>
            <a:pPr algn="just"/>
            <a:r>
              <a:rPr lang="en-US" sz="2400" dirty="0"/>
              <a:t>Stereotactic, single-session radiosurgery (SRS): gamma-knife, LINAC, and cyber-knife.</a:t>
            </a:r>
          </a:p>
        </p:txBody>
      </p:sp>
      <p:pic>
        <p:nvPicPr>
          <p:cNvPr id="4" name="Picture 3">
            <a:extLst>
              <a:ext uri="{FF2B5EF4-FFF2-40B4-BE49-F238E27FC236}">
                <a16:creationId xmlns:a16="http://schemas.microsoft.com/office/drawing/2014/main" xmlns="" id="{5A3B45AC-C5F7-48BE-8008-34F4A7DF3F99}"/>
              </a:ext>
            </a:extLst>
          </p:cNvPr>
          <p:cNvPicPr>
            <a:picLocks noChangeAspect="1"/>
          </p:cNvPicPr>
          <p:nvPr/>
        </p:nvPicPr>
        <p:blipFill>
          <a:blip r:embed="rId2"/>
          <a:stretch>
            <a:fillRect/>
          </a:stretch>
        </p:blipFill>
        <p:spPr>
          <a:xfrm>
            <a:off x="129988" y="586442"/>
            <a:ext cx="11932023" cy="5326529"/>
          </a:xfrm>
          <a:prstGeom prst="rect">
            <a:avLst/>
          </a:prstGeom>
        </p:spPr>
      </p:pic>
      <p:sp>
        <p:nvSpPr>
          <p:cNvPr id="5" name="Flowchart: Process 4">
            <a:extLst>
              <a:ext uri="{FF2B5EF4-FFF2-40B4-BE49-F238E27FC236}">
                <a16:creationId xmlns:a16="http://schemas.microsoft.com/office/drawing/2014/main" xmlns="" id="{0F349EA8-BF8D-43ED-8BD9-6E28F3B97448}"/>
              </a:ext>
            </a:extLst>
          </p:cNvPr>
          <p:cNvSpPr/>
          <p:nvPr/>
        </p:nvSpPr>
        <p:spPr>
          <a:xfrm>
            <a:off x="179294" y="3693459"/>
            <a:ext cx="11833412" cy="242047"/>
          </a:xfrm>
          <a:prstGeom prst="flowChartProcess">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52254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731416" y="4831862"/>
            <a:ext cx="9693973" cy="914516"/>
          </a:xfrm>
        </p:spPr>
        <p:txBody>
          <a:bodyPr>
            <a:normAutofit fontScale="77500" lnSpcReduction="20000"/>
          </a:bodyPr>
          <a:lstStyle/>
          <a:p>
            <a:pPr marL="0" indent="0" algn="just">
              <a:buNone/>
            </a:pPr>
            <a:endParaRPr lang="en-US" sz="2400" dirty="0"/>
          </a:p>
          <a:p>
            <a:pPr algn="just"/>
            <a:r>
              <a:rPr lang="en-US" sz="2400" dirty="0"/>
              <a:t>The mean observation time of 13.0 years for the FRT group was 4 years longer than for the SRS group. </a:t>
            </a:r>
          </a:p>
        </p:txBody>
      </p:sp>
      <p:pic>
        <p:nvPicPr>
          <p:cNvPr id="2" name="Picture 1">
            <a:extLst>
              <a:ext uri="{FF2B5EF4-FFF2-40B4-BE49-F238E27FC236}">
                <a16:creationId xmlns:a16="http://schemas.microsoft.com/office/drawing/2014/main" xmlns="" id="{B3598C78-98B7-4459-B485-D842CA8B2D56}"/>
              </a:ext>
            </a:extLst>
          </p:cNvPr>
          <p:cNvPicPr>
            <a:picLocks noChangeAspect="1"/>
          </p:cNvPicPr>
          <p:nvPr/>
        </p:nvPicPr>
        <p:blipFill>
          <a:blip r:embed="rId2"/>
          <a:stretch>
            <a:fillRect/>
          </a:stretch>
        </p:blipFill>
        <p:spPr>
          <a:xfrm>
            <a:off x="6177521" y="304294"/>
            <a:ext cx="5580251" cy="4384245"/>
          </a:xfrm>
          <a:prstGeom prst="rect">
            <a:avLst/>
          </a:prstGeom>
        </p:spPr>
      </p:pic>
      <p:pic>
        <p:nvPicPr>
          <p:cNvPr id="5" name="Picture 4">
            <a:extLst>
              <a:ext uri="{FF2B5EF4-FFF2-40B4-BE49-F238E27FC236}">
                <a16:creationId xmlns:a16="http://schemas.microsoft.com/office/drawing/2014/main" xmlns="" id="{83D381A5-C370-4584-A216-05C4D61A908B}"/>
              </a:ext>
            </a:extLst>
          </p:cNvPr>
          <p:cNvPicPr>
            <a:picLocks noChangeAspect="1"/>
          </p:cNvPicPr>
          <p:nvPr/>
        </p:nvPicPr>
        <p:blipFill>
          <a:blip r:embed="rId3"/>
          <a:stretch>
            <a:fillRect/>
          </a:stretch>
        </p:blipFill>
        <p:spPr>
          <a:xfrm>
            <a:off x="201145" y="304294"/>
            <a:ext cx="5428690" cy="4384245"/>
          </a:xfrm>
          <a:prstGeom prst="rect">
            <a:avLst/>
          </a:prstGeom>
        </p:spPr>
      </p:pic>
    </p:spTree>
    <p:extLst>
      <p:ext uri="{BB962C8B-B14F-4D97-AF65-F5344CB8AC3E}">
        <p14:creationId xmlns:p14="http://schemas.microsoft.com/office/powerpoint/2010/main" val="402107252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57687" y="3388658"/>
            <a:ext cx="9781277" cy="3083859"/>
          </a:xfrm>
        </p:spPr>
        <p:txBody>
          <a:bodyPr>
            <a:normAutofit fontScale="85000" lnSpcReduction="20000"/>
          </a:bodyPr>
          <a:lstStyle/>
          <a:p>
            <a:pPr algn="just"/>
            <a:r>
              <a:rPr lang="en-US" sz="2400" dirty="0"/>
              <a:t>A total of 1428 transitions were observed that included transitions between all three states (uncontrolled, controlled, and remission) and 12 deaths).</a:t>
            </a:r>
          </a:p>
          <a:p>
            <a:pPr algn="just"/>
            <a:endParaRPr lang="en-US" sz="2400" dirty="0"/>
          </a:p>
          <a:p>
            <a:pPr algn="just"/>
            <a:r>
              <a:rPr lang="en-US" sz="2400" dirty="0"/>
              <a:t>The first transition took place at a median of </a:t>
            </a:r>
            <a:r>
              <a:rPr lang="en-US" sz="2400" dirty="0">
                <a:solidFill>
                  <a:schemeClr val="accent1"/>
                </a:solidFill>
              </a:rPr>
              <a:t>1.9 years</a:t>
            </a:r>
            <a:r>
              <a:rPr lang="en-US" sz="2400" dirty="0"/>
              <a:t> (IQR 1.4–3.3 years) after radiotherapy after which 60, 7, and 33% of the FRT group were in the uncontrolled, controlled, and remission states respectively compared to 50, 13, and 37% in the SRS group (P=0.14). </a:t>
            </a:r>
          </a:p>
          <a:p>
            <a:pPr algn="just"/>
            <a:endParaRPr lang="en-US" sz="2400" dirty="0"/>
          </a:p>
          <a:p>
            <a:pPr algn="just"/>
            <a:r>
              <a:rPr lang="en-US" sz="2400" dirty="0"/>
              <a:t>The transitions occurred in 42/119 (35%) SRS and 96/227 (42%) FRT patients(P=0.21).</a:t>
            </a:r>
          </a:p>
          <a:p>
            <a:pPr algn="just"/>
            <a:endParaRPr lang="en-US" sz="2400" dirty="0"/>
          </a:p>
        </p:txBody>
      </p:sp>
      <p:pic>
        <p:nvPicPr>
          <p:cNvPr id="6" name="Picture 5">
            <a:extLst>
              <a:ext uri="{FF2B5EF4-FFF2-40B4-BE49-F238E27FC236}">
                <a16:creationId xmlns:a16="http://schemas.microsoft.com/office/drawing/2014/main" xmlns="" id="{C08D99A5-AA6A-4A91-BAE9-BAA1FD831C11}"/>
              </a:ext>
            </a:extLst>
          </p:cNvPr>
          <p:cNvPicPr>
            <a:picLocks noChangeAspect="1"/>
          </p:cNvPicPr>
          <p:nvPr/>
        </p:nvPicPr>
        <p:blipFill>
          <a:blip r:embed="rId2"/>
          <a:stretch>
            <a:fillRect/>
          </a:stretch>
        </p:blipFill>
        <p:spPr>
          <a:xfrm>
            <a:off x="152400" y="676902"/>
            <a:ext cx="11887200" cy="2518948"/>
          </a:xfrm>
          <a:prstGeom prst="rect">
            <a:avLst/>
          </a:prstGeom>
        </p:spPr>
      </p:pic>
    </p:spTree>
    <p:extLst>
      <p:ext uri="{BB962C8B-B14F-4D97-AF65-F5344CB8AC3E}">
        <p14:creationId xmlns:p14="http://schemas.microsoft.com/office/powerpoint/2010/main" val="273513090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641769" y="4957366"/>
            <a:ext cx="9693973" cy="1479293"/>
          </a:xfrm>
        </p:spPr>
        <p:txBody>
          <a:bodyPr>
            <a:normAutofit fontScale="92500" lnSpcReduction="10000"/>
          </a:bodyPr>
          <a:lstStyle/>
          <a:p>
            <a:pPr marL="0" indent="0" algn="just">
              <a:buNone/>
            </a:pPr>
            <a:endParaRPr lang="en-US" sz="2400" dirty="0"/>
          </a:p>
          <a:p>
            <a:pPr algn="just"/>
            <a:r>
              <a:rPr lang="en-US" sz="2400" dirty="0"/>
              <a:t>The multi-state models show that the mean time </a:t>
            </a:r>
            <a:r>
              <a:rPr lang="en-US" sz="2400" dirty="0">
                <a:solidFill>
                  <a:schemeClr val="accent1"/>
                </a:solidFill>
              </a:rPr>
              <a:t>in the uncontrolled state</a:t>
            </a:r>
            <a:r>
              <a:rPr lang="en-US" sz="2400" dirty="0"/>
              <a:t> is 3.0 years for FRT and 2.1 for SRS (95% CI for the difference is 0.1–1.6 years, P=0.021)</a:t>
            </a:r>
          </a:p>
        </p:txBody>
      </p:sp>
      <p:pic>
        <p:nvPicPr>
          <p:cNvPr id="4" name="Picture 3">
            <a:extLst>
              <a:ext uri="{FF2B5EF4-FFF2-40B4-BE49-F238E27FC236}">
                <a16:creationId xmlns:a16="http://schemas.microsoft.com/office/drawing/2014/main" xmlns="" id="{785C662D-326E-49FB-A94A-876D9F644AD1}"/>
              </a:ext>
            </a:extLst>
          </p:cNvPr>
          <p:cNvPicPr>
            <a:picLocks noChangeAspect="1"/>
          </p:cNvPicPr>
          <p:nvPr/>
        </p:nvPicPr>
        <p:blipFill>
          <a:blip r:embed="rId2"/>
          <a:stretch>
            <a:fillRect/>
          </a:stretch>
        </p:blipFill>
        <p:spPr>
          <a:xfrm>
            <a:off x="2455209" y="95250"/>
            <a:ext cx="7658100" cy="5143500"/>
          </a:xfrm>
          <a:prstGeom prst="rect">
            <a:avLst/>
          </a:prstGeom>
        </p:spPr>
      </p:pic>
    </p:spTree>
    <p:extLst>
      <p:ext uri="{BB962C8B-B14F-4D97-AF65-F5344CB8AC3E}">
        <p14:creationId xmlns:p14="http://schemas.microsoft.com/office/powerpoint/2010/main" val="3476451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471968" y="483225"/>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471968" y="1371600"/>
            <a:ext cx="9153599" cy="5342965"/>
          </a:xfrm>
        </p:spPr>
        <p:txBody>
          <a:bodyPr>
            <a:normAutofit fontScale="92500"/>
          </a:bodyPr>
          <a:lstStyle/>
          <a:p>
            <a:pPr algn="just"/>
            <a:endParaRPr lang="en-US" sz="2000" dirty="0"/>
          </a:p>
          <a:p>
            <a:pPr algn="just"/>
            <a:r>
              <a:rPr lang="en-US" sz="2400" b="1" dirty="0"/>
              <a:t>Surgery</a:t>
            </a:r>
            <a:r>
              <a:rPr lang="en-US" sz="2400" dirty="0"/>
              <a:t>:</a:t>
            </a:r>
          </a:p>
          <a:p>
            <a:pPr algn="just"/>
            <a:endParaRPr lang="en-US" sz="2400" dirty="0"/>
          </a:p>
          <a:p>
            <a:pPr algn="just"/>
            <a:r>
              <a:rPr lang="en-US" sz="2400" dirty="0"/>
              <a:t>Recent studies suggest that female sex, but not age, may impact surgical outcomes. </a:t>
            </a:r>
          </a:p>
          <a:p>
            <a:pPr algn="just"/>
            <a:endParaRPr lang="en-US" sz="2400" dirty="0"/>
          </a:p>
          <a:p>
            <a:pPr algn="just"/>
            <a:r>
              <a:rPr lang="en-US" sz="2400" dirty="0"/>
              <a:t>A large retrospective single center study of 463 patients who underwent TSS found that women had </a:t>
            </a:r>
            <a:r>
              <a:rPr lang="en-US" sz="2400" dirty="0">
                <a:solidFill>
                  <a:schemeClr val="accent1"/>
                </a:solidFill>
              </a:rPr>
              <a:t>lower pre-operative IGF-I </a:t>
            </a:r>
            <a:r>
              <a:rPr lang="en-US" sz="2400" dirty="0"/>
              <a:t>compared with men, yet were </a:t>
            </a:r>
            <a:r>
              <a:rPr lang="en-US" sz="2400" dirty="0">
                <a:solidFill>
                  <a:schemeClr val="accent1"/>
                </a:solidFill>
              </a:rPr>
              <a:t>older at surgery </a:t>
            </a:r>
            <a:r>
              <a:rPr lang="en-US" sz="2400" dirty="0"/>
              <a:t>and had </a:t>
            </a:r>
            <a:r>
              <a:rPr lang="en-US" sz="2400" dirty="0">
                <a:solidFill>
                  <a:schemeClr val="accent1"/>
                </a:solidFill>
              </a:rPr>
              <a:t>larger adenomas </a:t>
            </a:r>
            <a:r>
              <a:rPr lang="en-US" sz="2400" dirty="0"/>
              <a:t>and </a:t>
            </a:r>
            <a:r>
              <a:rPr lang="en-US" sz="2400" dirty="0">
                <a:solidFill>
                  <a:schemeClr val="accent1"/>
                </a:solidFill>
              </a:rPr>
              <a:t>more cavernous sinus invasion</a:t>
            </a:r>
            <a:r>
              <a:rPr lang="en-US" sz="2400" dirty="0"/>
              <a:t>. </a:t>
            </a:r>
          </a:p>
          <a:p>
            <a:pPr algn="just"/>
            <a:endParaRPr lang="en-US" sz="2400" dirty="0"/>
          </a:p>
          <a:p>
            <a:pPr algn="just"/>
            <a:r>
              <a:rPr lang="en-US" sz="2400" dirty="0"/>
              <a:t>Rates of total tumor resection were significantly higher in men than in women, as were rates of remission </a:t>
            </a:r>
            <a:r>
              <a:rPr lang="en-US" sz="2400" dirty="0" err="1"/>
              <a:t>postsurgery</a:t>
            </a:r>
            <a:r>
              <a:rPr lang="en-US" sz="2400" dirty="0"/>
              <a:t>. </a:t>
            </a:r>
          </a:p>
          <a:p>
            <a:pPr marL="0" indent="0" algn="just">
              <a:buNone/>
            </a:pPr>
            <a:endParaRPr lang="en-US" sz="2400" b="1" dirty="0"/>
          </a:p>
        </p:txBody>
      </p:sp>
    </p:spTree>
    <p:extLst>
      <p:ext uri="{BB962C8B-B14F-4D97-AF65-F5344CB8AC3E}">
        <p14:creationId xmlns:p14="http://schemas.microsoft.com/office/powerpoint/2010/main" val="294123613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663400" y="0"/>
            <a:ext cx="9241717" cy="823690"/>
          </a:xfrm>
        </p:spPr>
        <p:txBody>
          <a:bodyPr/>
          <a:lstStyle/>
          <a:p>
            <a:r>
              <a:rPr lang="en-US" b="1" dirty="0"/>
              <a:t>Radiotherapy Complication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308847" y="5450425"/>
            <a:ext cx="10793505" cy="1228282"/>
          </a:xfrm>
        </p:spPr>
        <p:txBody>
          <a:bodyPr>
            <a:normAutofit/>
          </a:bodyPr>
          <a:lstStyle/>
          <a:p>
            <a:pPr algn="just"/>
            <a:r>
              <a:rPr lang="en-US" sz="2400" dirty="0"/>
              <a:t>In the FRT group 132/165 (80%) had at least one insufficiency compared to 56/89 (63%) in the SRS group. </a:t>
            </a:r>
          </a:p>
          <a:p>
            <a:pPr algn="just"/>
            <a:endParaRPr lang="en-US" sz="2400" dirty="0"/>
          </a:p>
        </p:txBody>
      </p:sp>
      <p:pic>
        <p:nvPicPr>
          <p:cNvPr id="4" name="Picture 3">
            <a:extLst>
              <a:ext uri="{FF2B5EF4-FFF2-40B4-BE49-F238E27FC236}">
                <a16:creationId xmlns:a16="http://schemas.microsoft.com/office/drawing/2014/main" xmlns="" id="{D11A8399-5776-469A-BD4A-F74361528D6C}"/>
              </a:ext>
            </a:extLst>
          </p:cNvPr>
          <p:cNvPicPr>
            <a:picLocks noChangeAspect="1"/>
          </p:cNvPicPr>
          <p:nvPr/>
        </p:nvPicPr>
        <p:blipFill>
          <a:blip r:embed="rId2"/>
          <a:stretch>
            <a:fillRect/>
          </a:stretch>
        </p:blipFill>
        <p:spPr>
          <a:xfrm>
            <a:off x="134471" y="702574"/>
            <a:ext cx="11967881" cy="4610170"/>
          </a:xfrm>
          <a:prstGeom prst="rect">
            <a:avLst/>
          </a:prstGeom>
        </p:spPr>
      </p:pic>
      <p:sp>
        <p:nvSpPr>
          <p:cNvPr id="5" name="Rectangle 4">
            <a:extLst>
              <a:ext uri="{FF2B5EF4-FFF2-40B4-BE49-F238E27FC236}">
                <a16:creationId xmlns:a16="http://schemas.microsoft.com/office/drawing/2014/main" xmlns="" id="{C79558B5-9A2C-448A-9146-8F9CA48D702A}"/>
              </a:ext>
            </a:extLst>
          </p:cNvPr>
          <p:cNvSpPr/>
          <p:nvPr/>
        </p:nvSpPr>
        <p:spPr>
          <a:xfrm>
            <a:off x="448235" y="3119718"/>
            <a:ext cx="11232777" cy="242047"/>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80111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86169" y="5307386"/>
            <a:ext cx="10316551" cy="1229360"/>
          </a:xfrm>
        </p:spPr>
        <p:txBody>
          <a:bodyPr>
            <a:normAutofit fontScale="85000" lnSpcReduction="20000"/>
          </a:bodyPr>
          <a:lstStyle/>
          <a:p>
            <a:pPr marL="0" indent="0" algn="just">
              <a:buNone/>
            </a:pPr>
            <a:endParaRPr lang="en-US" sz="2400" dirty="0"/>
          </a:p>
          <a:p>
            <a:pPr algn="just"/>
            <a:r>
              <a:rPr lang="en-US" sz="2400" dirty="0"/>
              <a:t>The dots at the bottom of the plot represent data points for patients without any insufficiencies at the last visit and those at the top with at least one insufficiency. </a:t>
            </a:r>
          </a:p>
        </p:txBody>
      </p:sp>
      <p:pic>
        <p:nvPicPr>
          <p:cNvPr id="2" name="Picture 1">
            <a:extLst>
              <a:ext uri="{FF2B5EF4-FFF2-40B4-BE49-F238E27FC236}">
                <a16:creationId xmlns:a16="http://schemas.microsoft.com/office/drawing/2014/main" xmlns="" id="{9541AF5E-05CA-4F8C-893A-D098DDF4A04E}"/>
              </a:ext>
            </a:extLst>
          </p:cNvPr>
          <p:cNvPicPr>
            <a:picLocks noChangeAspect="1"/>
          </p:cNvPicPr>
          <p:nvPr/>
        </p:nvPicPr>
        <p:blipFill>
          <a:blip r:embed="rId2"/>
          <a:stretch>
            <a:fillRect/>
          </a:stretch>
        </p:blipFill>
        <p:spPr>
          <a:xfrm>
            <a:off x="2254885" y="116261"/>
            <a:ext cx="7905750" cy="5191125"/>
          </a:xfrm>
          <a:prstGeom prst="rect">
            <a:avLst/>
          </a:prstGeom>
        </p:spPr>
      </p:pic>
    </p:spTree>
    <p:extLst>
      <p:ext uri="{BB962C8B-B14F-4D97-AF65-F5344CB8AC3E}">
        <p14:creationId xmlns:p14="http://schemas.microsoft.com/office/powerpoint/2010/main" val="70973213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 Complication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454727"/>
            <a:ext cx="8915400" cy="4874953"/>
          </a:xfrm>
        </p:spPr>
        <p:txBody>
          <a:bodyPr>
            <a:normAutofit/>
          </a:bodyPr>
          <a:lstStyle/>
          <a:p>
            <a:pPr algn="just"/>
            <a:endParaRPr lang="en-US" sz="2400" dirty="0"/>
          </a:p>
          <a:p>
            <a:pPr lvl="0" algn="just">
              <a:buClr>
                <a:srgbClr val="A53010"/>
              </a:buClr>
            </a:pPr>
            <a:r>
              <a:rPr lang="en-US" sz="2000" dirty="0">
                <a:solidFill>
                  <a:prstClr val="black">
                    <a:lumMod val="75000"/>
                    <a:lumOff val="25000"/>
                  </a:prstClr>
                </a:solidFill>
              </a:rPr>
              <a:t>In undergoing different modes of FRT, insufficiency rates were 39.2% for adrenocorticotropic, 32.1% for </a:t>
            </a:r>
            <a:r>
              <a:rPr lang="en-US" sz="2000" dirty="0" err="1">
                <a:solidFill>
                  <a:prstClr val="black">
                    <a:lumMod val="75000"/>
                    <a:lumOff val="25000"/>
                  </a:prstClr>
                </a:solidFill>
              </a:rPr>
              <a:t>thyreotropic</a:t>
            </a:r>
            <a:r>
              <a:rPr lang="en-US" sz="2000" dirty="0">
                <a:solidFill>
                  <a:prstClr val="black">
                    <a:lumMod val="75000"/>
                    <a:lumOff val="25000"/>
                  </a:prstClr>
                </a:solidFill>
              </a:rPr>
              <a:t>, and 56.2% for gonadotropic insufficiencies. Prior to radiation and rose to 60.8, 59.8, and 71.9% at last follow-up after a </a:t>
            </a:r>
            <a:r>
              <a:rPr lang="en-US" sz="2000" dirty="0">
                <a:solidFill>
                  <a:schemeClr val="accent1"/>
                </a:solidFill>
              </a:rPr>
              <a:t>mean of 13.0 years</a:t>
            </a:r>
            <a:r>
              <a:rPr lang="en-US" sz="2000" dirty="0">
                <a:solidFill>
                  <a:prstClr val="black">
                    <a:lumMod val="75000"/>
                    <a:lumOff val="25000"/>
                  </a:prstClr>
                </a:solidFill>
              </a:rPr>
              <a:t>. </a:t>
            </a:r>
          </a:p>
          <a:p>
            <a:pPr marL="0" lvl="0" indent="0" algn="just">
              <a:buClr>
                <a:srgbClr val="A53010"/>
              </a:buClr>
              <a:buNone/>
            </a:pPr>
            <a:endParaRPr lang="en-US" sz="2000" dirty="0">
              <a:solidFill>
                <a:prstClr val="black">
                  <a:lumMod val="75000"/>
                  <a:lumOff val="25000"/>
                </a:prstClr>
              </a:solidFill>
            </a:endParaRPr>
          </a:p>
          <a:p>
            <a:pPr lvl="0" algn="just">
              <a:buClr>
                <a:srgbClr val="A53010"/>
              </a:buClr>
            </a:pPr>
            <a:r>
              <a:rPr lang="en-US" sz="2000" dirty="0">
                <a:solidFill>
                  <a:prstClr val="black">
                    <a:lumMod val="75000"/>
                    <a:lumOff val="25000"/>
                  </a:prstClr>
                </a:solidFill>
              </a:rPr>
              <a:t>In the cohort of patients undergoing different modes of SRS, insufficiency rates were almost equal compared to the FRT group (39% for adrenocorticotropic, 35% for </a:t>
            </a:r>
            <a:r>
              <a:rPr lang="en-US" sz="2000" dirty="0" err="1">
                <a:solidFill>
                  <a:prstClr val="black">
                    <a:lumMod val="75000"/>
                    <a:lumOff val="25000"/>
                  </a:prstClr>
                </a:solidFill>
              </a:rPr>
              <a:t>thyreotropic</a:t>
            </a:r>
            <a:r>
              <a:rPr lang="en-US" sz="2000" dirty="0">
                <a:solidFill>
                  <a:prstClr val="black">
                    <a:lumMod val="75000"/>
                    <a:lumOff val="25000"/>
                  </a:prstClr>
                </a:solidFill>
              </a:rPr>
              <a:t>, and 51% for gonadotropic) prior to radiation, which rose to 45, 40, and 55% at last follow-up (after a </a:t>
            </a:r>
            <a:r>
              <a:rPr lang="en-US" sz="2000" dirty="0">
                <a:solidFill>
                  <a:schemeClr val="accent1"/>
                </a:solidFill>
              </a:rPr>
              <a:t>mean of 8.9 years</a:t>
            </a:r>
            <a:r>
              <a:rPr lang="en-US" sz="2000" dirty="0">
                <a:solidFill>
                  <a:prstClr val="black">
                    <a:lumMod val="75000"/>
                    <a:lumOff val="25000"/>
                  </a:prstClr>
                </a:solidFill>
              </a:rPr>
              <a:t>)</a:t>
            </a:r>
            <a:endParaRPr lang="en-US" sz="2400" dirty="0"/>
          </a:p>
          <a:p>
            <a:pPr marL="0" indent="0" algn="just">
              <a:buNone/>
            </a:pPr>
            <a:endParaRPr lang="en-US" sz="2400" dirty="0"/>
          </a:p>
        </p:txBody>
      </p:sp>
    </p:spTree>
    <p:extLst>
      <p:ext uri="{BB962C8B-B14F-4D97-AF65-F5344CB8AC3E}">
        <p14:creationId xmlns:p14="http://schemas.microsoft.com/office/powerpoint/2010/main" val="96217557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Conclusion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228243"/>
            <a:ext cx="8915400" cy="5495286"/>
          </a:xfrm>
        </p:spPr>
        <p:txBody>
          <a:bodyPr>
            <a:normAutofit fontScale="85000" lnSpcReduction="10000"/>
          </a:bodyPr>
          <a:lstStyle/>
          <a:p>
            <a:pPr algn="just"/>
            <a:endParaRPr lang="en-US" sz="2400" dirty="0"/>
          </a:p>
          <a:p>
            <a:pPr algn="just"/>
            <a:r>
              <a:rPr lang="en-US" sz="2400" dirty="0"/>
              <a:t>Median time to achieve disease control was 3.0 years for FRT and 2.1 years for SRS, and the 10-year remission rate was 48% and 52% for FRT and SRS, respectively.(P=0.7)</a:t>
            </a:r>
          </a:p>
          <a:p>
            <a:pPr marL="0" indent="0" algn="just">
              <a:buNone/>
            </a:pPr>
            <a:endParaRPr lang="en-US" sz="2400" dirty="0"/>
          </a:p>
          <a:p>
            <a:pPr algn="just"/>
            <a:r>
              <a:rPr lang="en-US" sz="2400" dirty="0"/>
              <a:t> Both after FRT and SRS about 75% of patients with acromegaly are in remission or controlled after 10 years.</a:t>
            </a:r>
          </a:p>
          <a:p>
            <a:pPr marL="0" indent="0" algn="just">
              <a:buNone/>
            </a:pPr>
            <a:endParaRPr lang="en-US" sz="2400" dirty="0"/>
          </a:p>
          <a:p>
            <a:pPr algn="just"/>
            <a:r>
              <a:rPr lang="en-US" sz="2400" dirty="0"/>
              <a:t>A slightly faster achievement of target values was observed after SRS.</a:t>
            </a:r>
          </a:p>
          <a:p>
            <a:pPr algn="just"/>
            <a:endParaRPr lang="en-US" sz="2400" dirty="0"/>
          </a:p>
          <a:p>
            <a:pPr algn="just"/>
            <a:r>
              <a:rPr lang="en-US" sz="2400" dirty="0"/>
              <a:t>The rate of pituitary insufficiency in FRT patients is significantly higher.</a:t>
            </a:r>
          </a:p>
          <a:p>
            <a:pPr marL="0" indent="0" algn="just">
              <a:buNone/>
            </a:pPr>
            <a:endParaRPr lang="en-US" sz="2400" dirty="0"/>
          </a:p>
          <a:p>
            <a:pPr algn="just"/>
            <a:r>
              <a:rPr lang="en-US" sz="2400" dirty="0"/>
              <a:t> Adrenocorticotropin (ACTH) and thyrotropin (TSH) deficiencies were more common with FRT than with SRS.</a:t>
            </a:r>
          </a:p>
          <a:p>
            <a:pPr marL="0" indent="0" algn="just">
              <a:buNone/>
            </a:pPr>
            <a:endParaRPr lang="en-US" sz="2400" dirty="0"/>
          </a:p>
          <a:p>
            <a:pPr marL="0" indent="0" algn="just">
              <a:buNone/>
            </a:pPr>
            <a:endParaRPr lang="en-US" sz="2400" dirty="0"/>
          </a:p>
        </p:txBody>
      </p:sp>
    </p:spTree>
    <p:extLst>
      <p:ext uri="{BB962C8B-B14F-4D97-AF65-F5344CB8AC3E}">
        <p14:creationId xmlns:p14="http://schemas.microsoft.com/office/powerpoint/2010/main" val="7128604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14245" y="3767621"/>
            <a:ext cx="9760040" cy="2818236"/>
          </a:xfrm>
        </p:spPr>
        <p:txBody>
          <a:bodyPr>
            <a:normAutofit/>
          </a:bodyPr>
          <a:lstStyle/>
          <a:p>
            <a:pPr algn="just"/>
            <a:r>
              <a:rPr lang="en-US" sz="2400" dirty="0"/>
              <a:t>A single-center retrospective study of patients treated with single-fraction Gamma Knife stereotactic radiosurgery (SRS). </a:t>
            </a:r>
          </a:p>
          <a:p>
            <a:pPr algn="just"/>
            <a:r>
              <a:rPr lang="en-US" sz="2400" dirty="0"/>
              <a:t>Between 1990 and 2017.</a:t>
            </a:r>
          </a:p>
          <a:p>
            <a:pPr algn="just"/>
            <a:r>
              <a:rPr lang="en-US" sz="2400" dirty="0"/>
              <a:t>Followed for a median 63 months.</a:t>
            </a:r>
          </a:p>
          <a:p>
            <a:pPr algn="just"/>
            <a:r>
              <a:rPr lang="en-US" sz="2400" dirty="0"/>
              <a:t>The primary outcome: biochemical remission(IGF-1i ≤ 1),off suppression therapy.</a:t>
            </a:r>
          </a:p>
        </p:txBody>
      </p:sp>
      <p:pic>
        <p:nvPicPr>
          <p:cNvPr id="4" name="Picture 3">
            <a:extLst>
              <a:ext uri="{FF2B5EF4-FFF2-40B4-BE49-F238E27FC236}">
                <a16:creationId xmlns:a16="http://schemas.microsoft.com/office/drawing/2014/main" xmlns="" id="{13604737-5C1D-497C-8215-E7433A36DB3F}"/>
              </a:ext>
            </a:extLst>
          </p:cNvPr>
          <p:cNvPicPr>
            <a:picLocks noChangeAspect="1"/>
          </p:cNvPicPr>
          <p:nvPr/>
        </p:nvPicPr>
        <p:blipFill>
          <a:blip r:embed="rId2"/>
          <a:stretch>
            <a:fillRect/>
          </a:stretch>
        </p:blipFill>
        <p:spPr>
          <a:xfrm>
            <a:off x="2214244" y="272143"/>
            <a:ext cx="9760041" cy="3048000"/>
          </a:xfrm>
          <a:prstGeom prst="rect">
            <a:avLst/>
          </a:prstGeom>
        </p:spPr>
      </p:pic>
    </p:spTree>
    <p:extLst>
      <p:ext uri="{BB962C8B-B14F-4D97-AF65-F5344CB8AC3E}">
        <p14:creationId xmlns:p14="http://schemas.microsoft.com/office/powerpoint/2010/main" val="148718414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49981" y="492396"/>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349980" y="1541812"/>
            <a:ext cx="9693973" cy="4133273"/>
          </a:xfrm>
        </p:spPr>
        <p:txBody>
          <a:bodyPr>
            <a:normAutofit/>
          </a:bodyPr>
          <a:lstStyle/>
          <a:p>
            <a:pPr algn="just"/>
            <a:r>
              <a:rPr lang="en-US" sz="2400" dirty="0"/>
              <a:t>Factors that may predict biochemical remission after SRS include:</a:t>
            </a:r>
          </a:p>
          <a:p>
            <a:pPr algn="just"/>
            <a:endParaRPr lang="en-US" sz="2400" dirty="0"/>
          </a:p>
          <a:p>
            <a:pPr marL="0" indent="0" algn="just">
              <a:buNone/>
            </a:pPr>
            <a:r>
              <a:rPr lang="en-US" sz="2400" dirty="0" smtClean="0">
                <a:solidFill>
                  <a:schemeClr val="accent1"/>
                </a:solidFill>
              </a:rPr>
              <a:t>-</a:t>
            </a:r>
            <a:r>
              <a:rPr lang="en-US" sz="2400" dirty="0" smtClean="0"/>
              <a:t> Pre-SRS </a:t>
            </a:r>
            <a:r>
              <a:rPr lang="en-US" sz="2400" dirty="0"/>
              <a:t>insulin-like growth factor-1 (IGF-1) levels</a:t>
            </a:r>
          </a:p>
          <a:p>
            <a:pPr marL="0" indent="0" algn="just">
              <a:buNone/>
            </a:pPr>
            <a:r>
              <a:rPr lang="en-US" sz="2400" dirty="0" smtClean="0">
                <a:solidFill>
                  <a:schemeClr val="accent1"/>
                </a:solidFill>
              </a:rPr>
              <a:t>- </a:t>
            </a:r>
            <a:r>
              <a:rPr lang="en-US" sz="2400" dirty="0" smtClean="0"/>
              <a:t>IGF-1 </a:t>
            </a:r>
            <a:r>
              <a:rPr lang="en-US" sz="2400" dirty="0"/>
              <a:t>index (IGF-1i) </a:t>
            </a:r>
          </a:p>
          <a:p>
            <a:pPr marL="0" indent="0" algn="just">
              <a:buNone/>
            </a:pPr>
            <a:r>
              <a:rPr lang="en-US" sz="2400" dirty="0" smtClean="0">
                <a:solidFill>
                  <a:schemeClr val="accent1"/>
                </a:solidFill>
              </a:rPr>
              <a:t>- </a:t>
            </a:r>
            <a:r>
              <a:rPr lang="en-US" sz="2400" dirty="0" smtClean="0"/>
              <a:t>Use </a:t>
            </a:r>
            <a:r>
              <a:rPr lang="en-US" sz="2400" dirty="0"/>
              <a:t>of pituitary suppressive medications at the time of SRS </a:t>
            </a:r>
          </a:p>
          <a:p>
            <a:pPr marL="0" indent="0" algn="just">
              <a:buNone/>
            </a:pPr>
            <a:r>
              <a:rPr lang="en-US" sz="2400" dirty="0" smtClean="0">
                <a:solidFill>
                  <a:schemeClr val="accent1"/>
                </a:solidFill>
              </a:rPr>
              <a:t>- </a:t>
            </a:r>
            <a:r>
              <a:rPr lang="en-US" sz="2400" dirty="0" smtClean="0"/>
              <a:t>Radiation </a:t>
            </a:r>
            <a:r>
              <a:rPr lang="en-US" sz="2400" dirty="0"/>
              <a:t>dose</a:t>
            </a:r>
          </a:p>
        </p:txBody>
      </p:sp>
    </p:spTree>
    <p:extLst>
      <p:ext uri="{BB962C8B-B14F-4D97-AF65-F5344CB8AC3E}">
        <p14:creationId xmlns:p14="http://schemas.microsoft.com/office/powerpoint/2010/main" val="157941023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8915400" cy="4133273"/>
          </a:xfrm>
        </p:spPr>
        <p:txBody>
          <a:bodyPr>
            <a:normAutofit/>
          </a:bodyPr>
          <a:lstStyle/>
          <a:p>
            <a:pPr algn="just"/>
            <a:r>
              <a:rPr lang="en-US" sz="2400" dirty="0"/>
              <a:t>Biologically effective dose (</a:t>
            </a:r>
            <a:r>
              <a:rPr lang="en-US" sz="2400" dirty="0">
                <a:solidFill>
                  <a:schemeClr val="accent1"/>
                </a:solidFill>
              </a:rPr>
              <a:t>BED</a:t>
            </a:r>
            <a:r>
              <a:rPr lang="en-US" sz="2400" dirty="0"/>
              <a:t>) is a radiobiological parameter that estimates the stochastic </a:t>
            </a:r>
            <a:r>
              <a:rPr lang="en-US" sz="2400" dirty="0">
                <a:solidFill>
                  <a:schemeClr val="accent1"/>
                </a:solidFill>
              </a:rPr>
              <a:t>risk of injury</a:t>
            </a:r>
            <a:r>
              <a:rPr lang="en-US" sz="2400" dirty="0"/>
              <a:t> to the target tissue.</a:t>
            </a:r>
          </a:p>
          <a:p>
            <a:pPr algn="just"/>
            <a:endParaRPr lang="en-US" sz="2400" dirty="0"/>
          </a:p>
          <a:p>
            <a:pPr algn="just"/>
            <a:r>
              <a:rPr lang="en-US" sz="2400" dirty="0"/>
              <a:t>This study is the first investigation of BED in a pituitary adenoma cohort.</a:t>
            </a:r>
          </a:p>
        </p:txBody>
      </p:sp>
    </p:spTree>
    <p:extLst>
      <p:ext uri="{BB962C8B-B14F-4D97-AF65-F5344CB8AC3E}">
        <p14:creationId xmlns:p14="http://schemas.microsoft.com/office/powerpoint/2010/main" val="280221525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129B7D9-48AF-4664-87C1-5F5C2E9679EA}"/>
              </a:ext>
            </a:extLst>
          </p:cNvPr>
          <p:cNvPicPr>
            <a:picLocks noChangeAspect="1"/>
          </p:cNvPicPr>
          <p:nvPr/>
        </p:nvPicPr>
        <p:blipFill>
          <a:blip r:embed="rId2"/>
          <a:stretch>
            <a:fillRect/>
          </a:stretch>
        </p:blipFill>
        <p:spPr>
          <a:xfrm>
            <a:off x="145397" y="76760"/>
            <a:ext cx="5078506" cy="6457109"/>
          </a:xfrm>
          <a:prstGeom prst="rect">
            <a:avLst/>
          </a:prstGeom>
        </p:spPr>
      </p:pic>
      <p:pic>
        <p:nvPicPr>
          <p:cNvPr id="5" name="Picture 4">
            <a:extLst>
              <a:ext uri="{FF2B5EF4-FFF2-40B4-BE49-F238E27FC236}">
                <a16:creationId xmlns:a16="http://schemas.microsoft.com/office/drawing/2014/main" xmlns="" id="{C92C9BB6-56F5-4EA6-B2E2-E0497E1DB93A}"/>
              </a:ext>
            </a:extLst>
          </p:cNvPr>
          <p:cNvPicPr>
            <a:picLocks noChangeAspect="1"/>
          </p:cNvPicPr>
          <p:nvPr/>
        </p:nvPicPr>
        <p:blipFill>
          <a:blip r:embed="rId3"/>
          <a:stretch>
            <a:fillRect/>
          </a:stretch>
        </p:blipFill>
        <p:spPr>
          <a:xfrm>
            <a:off x="5271863" y="76760"/>
            <a:ext cx="5078506" cy="3714190"/>
          </a:xfrm>
          <a:prstGeom prst="rect">
            <a:avLst/>
          </a:prstGeom>
        </p:spPr>
      </p:pic>
      <p:sp>
        <p:nvSpPr>
          <p:cNvPr id="6" name="TextBox 5">
            <a:extLst>
              <a:ext uri="{FF2B5EF4-FFF2-40B4-BE49-F238E27FC236}">
                <a16:creationId xmlns:a16="http://schemas.microsoft.com/office/drawing/2014/main" xmlns="" id="{7C0C8A93-6B56-4BCE-B3FE-6DD10893A929}"/>
              </a:ext>
            </a:extLst>
          </p:cNvPr>
          <p:cNvSpPr txBox="1"/>
          <p:nvPr/>
        </p:nvSpPr>
        <p:spPr>
          <a:xfrm>
            <a:off x="10350370" y="205812"/>
            <a:ext cx="1696234"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ctr">
              <a:buFont typeface="Wingdings" panose="05000000000000000000" pitchFamily="2" charset="2"/>
              <a:buChar char="v"/>
            </a:pPr>
            <a:r>
              <a:rPr lang="en-US" dirty="0"/>
              <a:t>IGF-1i: </a:t>
            </a:r>
          </a:p>
          <a:p>
            <a:pPr algn="ctr"/>
            <a:r>
              <a:rPr lang="en-US" dirty="0"/>
              <a:t>The patient laboratory value divided by their age- and sex-adjusted ULN.</a:t>
            </a:r>
          </a:p>
        </p:txBody>
      </p:sp>
      <p:pic>
        <p:nvPicPr>
          <p:cNvPr id="7" name="Picture 6">
            <a:extLst>
              <a:ext uri="{FF2B5EF4-FFF2-40B4-BE49-F238E27FC236}">
                <a16:creationId xmlns:a16="http://schemas.microsoft.com/office/drawing/2014/main" xmlns="" id="{10DD55FE-6F30-403F-A769-420F456AC6FF}"/>
              </a:ext>
            </a:extLst>
          </p:cNvPr>
          <p:cNvPicPr>
            <a:picLocks noChangeAspect="1"/>
          </p:cNvPicPr>
          <p:nvPr/>
        </p:nvPicPr>
        <p:blipFill>
          <a:blip r:embed="rId4"/>
          <a:stretch>
            <a:fillRect/>
          </a:stretch>
        </p:blipFill>
        <p:spPr>
          <a:xfrm>
            <a:off x="5271863" y="3790950"/>
            <a:ext cx="5111004" cy="2990290"/>
          </a:xfrm>
          <a:prstGeom prst="rect">
            <a:avLst/>
          </a:prstGeom>
        </p:spPr>
      </p:pic>
    </p:spTree>
    <p:extLst>
      <p:ext uri="{BB962C8B-B14F-4D97-AF65-F5344CB8AC3E}">
        <p14:creationId xmlns:p14="http://schemas.microsoft.com/office/powerpoint/2010/main" val="99332232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488558" y="1608882"/>
            <a:ext cx="4270135" cy="4344878"/>
          </a:xfrm>
        </p:spPr>
        <p:txBody>
          <a:bodyPr>
            <a:normAutofit lnSpcReduction="10000"/>
          </a:bodyPr>
          <a:lstStyle/>
          <a:p>
            <a:pPr algn="just"/>
            <a:r>
              <a:rPr lang="en-US" sz="2400" dirty="0"/>
              <a:t>Biochemical remission off all pituitary suppressive medications was achieved in 58 patients (57%) at a median 19 months.</a:t>
            </a:r>
          </a:p>
          <a:p>
            <a:pPr algn="just"/>
            <a:endParaRPr lang="en-US" sz="2400" dirty="0"/>
          </a:p>
          <a:p>
            <a:pPr algn="just"/>
            <a:r>
              <a:rPr lang="en-US" sz="2400" dirty="0"/>
              <a:t>22 patients(22%) achieved medication-controlled disease, for an overall control rate of 78%.</a:t>
            </a:r>
          </a:p>
        </p:txBody>
      </p:sp>
      <p:pic>
        <p:nvPicPr>
          <p:cNvPr id="4" name="Picture 3">
            <a:extLst>
              <a:ext uri="{FF2B5EF4-FFF2-40B4-BE49-F238E27FC236}">
                <a16:creationId xmlns:a16="http://schemas.microsoft.com/office/drawing/2014/main" xmlns="" id="{14F9EF72-0C15-4F1E-8E57-E3A5A53EC611}"/>
              </a:ext>
            </a:extLst>
          </p:cNvPr>
          <p:cNvPicPr>
            <a:picLocks noChangeAspect="1"/>
          </p:cNvPicPr>
          <p:nvPr/>
        </p:nvPicPr>
        <p:blipFill>
          <a:blip r:embed="rId2"/>
          <a:stretch>
            <a:fillRect/>
          </a:stretch>
        </p:blipFill>
        <p:spPr>
          <a:xfrm>
            <a:off x="7210070" y="1608882"/>
            <a:ext cx="4419600" cy="4105275"/>
          </a:xfrm>
          <a:prstGeom prst="rect">
            <a:avLst/>
          </a:prstGeom>
        </p:spPr>
      </p:pic>
    </p:spTree>
    <p:extLst>
      <p:ext uri="{BB962C8B-B14F-4D97-AF65-F5344CB8AC3E}">
        <p14:creationId xmlns:p14="http://schemas.microsoft.com/office/powerpoint/2010/main" val="201743659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99868" y="5509549"/>
            <a:ext cx="10772525" cy="1232705"/>
          </a:xfrm>
        </p:spPr>
        <p:txBody>
          <a:bodyPr>
            <a:normAutofit lnSpcReduction="10000"/>
          </a:bodyPr>
          <a:lstStyle/>
          <a:p>
            <a:pPr algn="just"/>
            <a:r>
              <a:rPr lang="en-US" sz="2400" dirty="0"/>
              <a:t>On univariate analysis, IGF-1i, number of isocenters, margin dose, and BED were significantly associated with biochemical remission.</a:t>
            </a:r>
          </a:p>
          <a:p>
            <a:pPr algn="just"/>
            <a:r>
              <a:rPr lang="en-US" sz="2400" dirty="0"/>
              <a:t> </a:t>
            </a:r>
            <a:r>
              <a:rPr lang="en-US" sz="2400" dirty="0">
                <a:solidFill>
                  <a:schemeClr val="accent1"/>
                </a:solidFill>
              </a:rPr>
              <a:t>Pre-SRS IGF-1i ≥ 2.25 </a:t>
            </a:r>
            <a:r>
              <a:rPr lang="en-US" sz="2400" dirty="0"/>
              <a:t>was the </a:t>
            </a:r>
            <a:r>
              <a:rPr lang="en-US" sz="2400" dirty="0">
                <a:solidFill>
                  <a:schemeClr val="accent1"/>
                </a:solidFill>
              </a:rPr>
              <a:t>strongest</a:t>
            </a:r>
            <a:r>
              <a:rPr lang="en-US" sz="2400" dirty="0"/>
              <a:t> predictor of treatment failure.</a:t>
            </a:r>
          </a:p>
        </p:txBody>
      </p:sp>
      <p:pic>
        <p:nvPicPr>
          <p:cNvPr id="5" name="Picture 4">
            <a:extLst>
              <a:ext uri="{FF2B5EF4-FFF2-40B4-BE49-F238E27FC236}">
                <a16:creationId xmlns:a16="http://schemas.microsoft.com/office/drawing/2014/main" xmlns="" id="{CF723FDE-B244-43EC-8AB7-6F75C7ED9330}"/>
              </a:ext>
            </a:extLst>
          </p:cNvPr>
          <p:cNvPicPr>
            <a:picLocks noChangeAspect="1"/>
          </p:cNvPicPr>
          <p:nvPr/>
        </p:nvPicPr>
        <p:blipFill>
          <a:blip r:embed="rId2"/>
          <a:stretch>
            <a:fillRect/>
          </a:stretch>
        </p:blipFill>
        <p:spPr>
          <a:xfrm>
            <a:off x="151073" y="126926"/>
            <a:ext cx="11921321" cy="5382623"/>
          </a:xfrm>
          <a:prstGeom prst="rect">
            <a:avLst/>
          </a:prstGeom>
        </p:spPr>
      </p:pic>
      <p:sp>
        <p:nvSpPr>
          <p:cNvPr id="6" name="Rectangle 5">
            <a:extLst>
              <a:ext uri="{FF2B5EF4-FFF2-40B4-BE49-F238E27FC236}">
                <a16:creationId xmlns:a16="http://schemas.microsoft.com/office/drawing/2014/main" xmlns="" id="{A74F700A-5C2F-4194-A3B2-DE3F5D421917}"/>
              </a:ext>
            </a:extLst>
          </p:cNvPr>
          <p:cNvSpPr/>
          <p:nvPr/>
        </p:nvSpPr>
        <p:spPr>
          <a:xfrm>
            <a:off x="268942" y="2429435"/>
            <a:ext cx="2877670" cy="233082"/>
          </a:xfrm>
          <a:prstGeom prst="rect">
            <a:avLst/>
          </a:prstGeom>
          <a:noFill/>
          <a:ln w="3810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xmlns="" id="{151289A6-C448-45F6-85E9-1CE649435A74}"/>
              </a:ext>
            </a:extLst>
          </p:cNvPr>
          <p:cNvPicPr>
            <a:picLocks noChangeAspect="1"/>
          </p:cNvPicPr>
          <p:nvPr/>
        </p:nvPicPr>
        <p:blipFill>
          <a:blip r:embed="rId3"/>
          <a:stretch>
            <a:fillRect/>
          </a:stretch>
        </p:blipFill>
        <p:spPr>
          <a:xfrm>
            <a:off x="3747247" y="4248650"/>
            <a:ext cx="1326778" cy="313085"/>
          </a:xfrm>
          <a:prstGeom prst="rect">
            <a:avLst/>
          </a:prstGeom>
        </p:spPr>
      </p:pic>
    </p:spTree>
    <p:extLst>
      <p:ext uri="{BB962C8B-B14F-4D97-AF65-F5344CB8AC3E}">
        <p14:creationId xmlns:p14="http://schemas.microsoft.com/office/powerpoint/2010/main" val="3427108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318087"/>
            <a:ext cx="9153599" cy="4652408"/>
          </a:xfrm>
        </p:spPr>
        <p:txBody>
          <a:bodyPr>
            <a:normAutofit/>
          </a:bodyPr>
          <a:lstStyle/>
          <a:p>
            <a:pPr algn="just"/>
            <a:endParaRPr lang="en-US" sz="2000" dirty="0"/>
          </a:p>
          <a:p>
            <a:pPr algn="just"/>
            <a:r>
              <a:rPr lang="en-US" sz="2400" b="1" dirty="0"/>
              <a:t>Surgery</a:t>
            </a:r>
            <a:r>
              <a:rPr lang="en-US" sz="2400" dirty="0"/>
              <a:t>:</a:t>
            </a:r>
          </a:p>
          <a:p>
            <a:pPr algn="just"/>
            <a:endParaRPr lang="en-US" sz="2400" dirty="0"/>
          </a:p>
          <a:p>
            <a:pPr algn="just"/>
            <a:r>
              <a:rPr lang="en-US" sz="2400" dirty="0"/>
              <a:t>Data on acromegaly in the elderly are sparse. One tertiary care center study of 57 patients age≥65 years reported a surgical remission of 73.7%. </a:t>
            </a:r>
          </a:p>
          <a:p>
            <a:pPr algn="just"/>
            <a:endParaRPr lang="en-US" sz="2400" dirty="0"/>
          </a:p>
          <a:p>
            <a:pPr algn="just"/>
            <a:r>
              <a:rPr lang="en-US" sz="2400" dirty="0"/>
              <a:t>These patients tended to have </a:t>
            </a:r>
            <a:r>
              <a:rPr lang="en-US" sz="2400" dirty="0">
                <a:solidFill>
                  <a:schemeClr val="accent1"/>
                </a:solidFill>
              </a:rPr>
              <a:t>smaller adenomas </a:t>
            </a:r>
            <a:r>
              <a:rPr lang="en-US" sz="2400" dirty="0"/>
              <a:t>with </a:t>
            </a:r>
            <a:r>
              <a:rPr lang="en-US" sz="2400" dirty="0">
                <a:solidFill>
                  <a:schemeClr val="accent1"/>
                </a:solidFill>
              </a:rPr>
              <a:t>lower invasion rates</a:t>
            </a:r>
            <a:r>
              <a:rPr lang="en-US" sz="2400" dirty="0"/>
              <a:t>, which may explain why other studies did not show age as a predictor of remission. </a:t>
            </a:r>
          </a:p>
          <a:p>
            <a:pPr marL="0" indent="0" algn="just">
              <a:buNone/>
            </a:pPr>
            <a:endParaRPr lang="en-US" sz="2400" b="1" dirty="0"/>
          </a:p>
        </p:txBody>
      </p:sp>
      <p:sp>
        <p:nvSpPr>
          <p:cNvPr id="4" name="Rectangle 3">
            <a:extLst>
              <a:ext uri="{FF2B5EF4-FFF2-40B4-BE49-F238E27FC236}">
                <a16:creationId xmlns:a16="http://schemas.microsoft.com/office/drawing/2014/main" xmlns="" id="{B6C4E91B-0D9A-44BD-8BCB-A407BB1DDEAF}"/>
              </a:ext>
            </a:extLst>
          </p:cNvPr>
          <p:cNvSpPr/>
          <p:nvPr/>
        </p:nvSpPr>
        <p:spPr>
          <a:xfrm>
            <a:off x="116156" y="6042246"/>
            <a:ext cx="11959688"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100" dirty="0"/>
              <a:t>Acromegaly in the elderly patients</a:t>
            </a:r>
          </a:p>
          <a:p>
            <a:r>
              <a:rPr lang="en-US" sz="1100" dirty="0"/>
              <a:t>Maria Rosaria Ambrosio, Irene Gagliardi, Sabrina </a:t>
            </a:r>
            <a:r>
              <a:rPr lang="en-US" sz="1100" dirty="0" err="1"/>
              <a:t>Chiloiro</a:t>
            </a:r>
            <a:r>
              <a:rPr lang="en-US" sz="1100" dirty="0"/>
              <a:t>, Ana Gonçalves Ferreira, Marta </a:t>
            </a:r>
            <a:r>
              <a:rPr lang="en-US" sz="1100" dirty="0" err="1"/>
              <a:t>Bondanelli</a:t>
            </a:r>
            <a:r>
              <a:rPr lang="en-US" sz="1100" dirty="0"/>
              <a:t>, Antonella </a:t>
            </a:r>
            <a:r>
              <a:rPr lang="en-US" sz="1100" dirty="0" err="1"/>
              <a:t>Giampietro</a:t>
            </a:r>
            <a:r>
              <a:rPr lang="en-US" sz="1100" dirty="0"/>
              <a:t>, Antonio Bianchi, Laura De </a:t>
            </a:r>
            <a:r>
              <a:rPr lang="en-US" sz="1100" dirty="0" err="1"/>
              <a:t>Marinis</a:t>
            </a:r>
            <a:r>
              <a:rPr lang="en-US" sz="1100" dirty="0"/>
              <a:t>, Maria </a:t>
            </a:r>
            <a:r>
              <a:rPr lang="en-US" sz="1100" dirty="0" err="1"/>
              <a:t>Fleseriu</a:t>
            </a:r>
            <a:r>
              <a:rPr lang="en-US" sz="1100" dirty="0"/>
              <a:t> &amp; Maria Chiara </a:t>
            </a:r>
            <a:r>
              <a:rPr lang="en-US" sz="1100" dirty="0" err="1"/>
              <a:t>Zatelli</a:t>
            </a:r>
            <a:r>
              <a:rPr lang="en-US" sz="1100" dirty="0"/>
              <a:t> ; Endocrine volume 68, pages16–31 (2020</a:t>
            </a:r>
            <a:r>
              <a:rPr lang="en-US" dirty="0"/>
              <a:t>)</a:t>
            </a:r>
          </a:p>
        </p:txBody>
      </p:sp>
    </p:spTree>
    <p:extLst>
      <p:ext uri="{BB962C8B-B14F-4D97-AF65-F5344CB8AC3E}">
        <p14:creationId xmlns:p14="http://schemas.microsoft.com/office/powerpoint/2010/main" val="5737820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488558" y="1608882"/>
            <a:ext cx="4270135" cy="4344878"/>
          </a:xfrm>
        </p:spPr>
        <p:txBody>
          <a:bodyPr>
            <a:normAutofit/>
          </a:bodyPr>
          <a:lstStyle/>
          <a:p>
            <a:pPr algn="just"/>
            <a:r>
              <a:rPr lang="en-US" sz="2400" dirty="0"/>
              <a:t>IGF-1i modeled as a categorical variable was considered the </a:t>
            </a:r>
            <a:r>
              <a:rPr lang="en-US" sz="2400" dirty="0">
                <a:solidFill>
                  <a:schemeClr val="accent1"/>
                </a:solidFill>
              </a:rPr>
              <a:t>strongest independent predictor of biochemical remission</a:t>
            </a:r>
            <a:r>
              <a:rPr lang="en-US" sz="2400" dirty="0"/>
              <a:t>, as it demonstrated the most extreme statistically significant effect size.</a:t>
            </a:r>
          </a:p>
        </p:txBody>
      </p:sp>
      <p:pic>
        <p:nvPicPr>
          <p:cNvPr id="5" name="Picture 4">
            <a:extLst>
              <a:ext uri="{FF2B5EF4-FFF2-40B4-BE49-F238E27FC236}">
                <a16:creationId xmlns:a16="http://schemas.microsoft.com/office/drawing/2014/main" xmlns="" id="{355F0544-E9DE-4200-A064-42D421559E59}"/>
              </a:ext>
            </a:extLst>
          </p:cNvPr>
          <p:cNvPicPr>
            <a:picLocks noChangeAspect="1"/>
          </p:cNvPicPr>
          <p:nvPr/>
        </p:nvPicPr>
        <p:blipFill>
          <a:blip r:embed="rId2"/>
          <a:stretch>
            <a:fillRect/>
          </a:stretch>
        </p:blipFill>
        <p:spPr>
          <a:xfrm>
            <a:off x="7371435" y="1608882"/>
            <a:ext cx="4459494" cy="3838575"/>
          </a:xfrm>
          <a:prstGeom prst="rect">
            <a:avLst/>
          </a:prstGeom>
        </p:spPr>
      </p:pic>
    </p:spTree>
    <p:extLst>
      <p:ext uri="{BB962C8B-B14F-4D97-AF65-F5344CB8AC3E}">
        <p14:creationId xmlns:p14="http://schemas.microsoft.com/office/powerpoint/2010/main" val="138705001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8EC7DE2-5D39-4D24-93C6-BCC0F8F72CDF}"/>
              </a:ext>
            </a:extLst>
          </p:cNvPr>
          <p:cNvPicPr>
            <a:picLocks noChangeAspect="1"/>
          </p:cNvPicPr>
          <p:nvPr/>
        </p:nvPicPr>
        <p:blipFill>
          <a:blip r:embed="rId2"/>
          <a:stretch>
            <a:fillRect/>
          </a:stretch>
        </p:blipFill>
        <p:spPr>
          <a:xfrm>
            <a:off x="2052321" y="125431"/>
            <a:ext cx="4451860" cy="3333750"/>
          </a:xfrm>
          <a:prstGeom prst="rect">
            <a:avLst/>
          </a:prstGeom>
        </p:spPr>
      </p:pic>
      <p:pic>
        <p:nvPicPr>
          <p:cNvPr id="8" name="Picture 7">
            <a:extLst>
              <a:ext uri="{FF2B5EF4-FFF2-40B4-BE49-F238E27FC236}">
                <a16:creationId xmlns:a16="http://schemas.microsoft.com/office/drawing/2014/main" xmlns="" id="{64B35D80-4F39-40A5-B7E0-7EE2C512EBE9}"/>
              </a:ext>
            </a:extLst>
          </p:cNvPr>
          <p:cNvPicPr>
            <a:picLocks noChangeAspect="1"/>
          </p:cNvPicPr>
          <p:nvPr/>
        </p:nvPicPr>
        <p:blipFill>
          <a:blip r:embed="rId3"/>
          <a:stretch>
            <a:fillRect/>
          </a:stretch>
        </p:blipFill>
        <p:spPr>
          <a:xfrm>
            <a:off x="7196262" y="178883"/>
            <a:ext cx="4223577" cy="6560596"/>
          </a:xfrm>
          <a:prstGeom prst="rect">
            <a:avLst/>
          </a:prstGeom>
        </p:spPr>
      </p:pic>
      <p:sp>
        <p:nvSpPr>
          <p:cNvPr id="10" name="Rectangle 9">
            <a:extLst>
              <a:ext uri="{FF2B5EF4-FFF2-40B4-BE49-F238E27FC236}">
                <a16:creationId xmlns:a16="http://schemas.microsoft.com/office/drawing/2014/main" xmlns="" id="{4B35FE95-A05E-4DA1-8173-30DC3879AFEC}"/>
              </a:ext>
            </a:extLst>
          </p:cNvPr>
          <p:cNvSpPr/>
          <p:nvPr/>
        </p:nvSpPr>
        <p:spPr>
          <a:xfrm>
            <a:off x="2052320" y="3972979"/>
            <a:ext cx="4660207" cy="1323439"/>
          </a:xfrm>
          <a:prstGeom prst="rect">
            <a:avLst/>
          </a:prstGeom>
        </p:spPr>
        <p:txBody>
          <a:bodyPr wrap="square">
            <a:spAutoFit/>
          </a:bodyPr>
          <a:lstStyle/>
          <a:p>
            <a:pPr marL="342900" lvl="0" indent="-342900" algn="just">
              <a:spcBef>
                <a:spcPts val="1000"/>
              </a:spcBef>
              <a:buClr>
                <a:srgbClr val="A53010"/>
              </a:buClr>
              <a:buFont typeface="Wingdings 3" charset="2"/>
              <a:buChar char=""/>
            </a:pPr>
            <a:r>
              <a:rPr lang="en-US" sz="1600" dirty="0">
                <a:solidFill>
                  <a:prstClr val="black">
                    <a:lumMod val="75000"/>
                    <a:lumOff val="25000"/>
                  </a:prstClr>
                </a:solidFill>
              </a:rPr>
              <a:t>After adjusting for sex and baseline IGF-1i, only BED remained significant and was independently associated with outcome in continuous(P = 0.02) &amp; Binary models(P = 0.002)</a:t>
            </a:r>
          </a:p>
        </p:txBody>
      </p:sp>
    </p:spTree>
    <p:extLst>
      <p:ext uri="{BB962C8B-B14F-4D97-AF65-F5344CB8AC3E}">
        <p14:creationId xmlns:p14="http://schemas.microsoft.com/office/powerpoint/2010/main" val="216802691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888171" y="539597"/>
            <a:ext cx="9241717" cy="823690"/>
          </a:xfrm>
        </p:spPr>
        <p:txBody>
          <a:bodyPr/>
          <a:lstStyle/>
          <a:p>
            <a:r>
              <a:rPr lang="en-US" b="1" dirty="0"/>
              <a:t>Radiotherapy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888171" y="1363287"/>
            <a:ext cx="10042767" cy="1633913"/>
          </a:xfrm>
        </p:spPr>
        <p:txBody>
          <a:bodyPr>
            <a:normAutofit lnSpcReduction="10000"/>
          </a:bodyPr>
          <a:lstStyle/>
          <a:p>
            <a:pPr marL="0" indent="0" algn="just">
              <a:buNone/>
            </a:pPr>
            <a:endParaRPr lang="en-US" sz="2400" dirty="0"/>
          </a:p>
          <a:p>
            <a:pPr algn="just"/>
            <a:r>
              <a:rPr lang="en-US" sz="2400" dirty="0"/>
              <a:t>The patients whose IGF-1i levels were above the tested threshold demonstrating an increased risk of treatment failure in all 4 studies.</a:t>
            </a:r>
          </a:p>
          <a:p>
            <a:pPr marL="0" indent="0" algn="just">
              <a:buNone/>
            </a:pPr>
            <a:endParaRPr lang="en-US" sz="2400" dirty="0"/>
          </a:p>
        </p:txBody>
      </p:sp>
      <p:pic>
        <p:nvPicPr>
          <p:cNvPr id="4" name="Picture 3">
            <a:extLst>
              <a:ext uri="{FF2B5EF4-FFF2-40B4-BE49-F238E27FC236}">
                <a16:creationId xmlns:a16="http://schemas.microsoft.com/office/drawing/2014/main" xmlns="" id="{2532C337-76E3-449C-A253-62F117ED0E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888170" y="3326308"/>
            <a:ext cx="10042767" cy="3104972"/>
          </a:xfrm>
          <a:prstGeom prst="rect">
            <a:avLst/>
          </a:prstGeom>
        </p:spPr>
      </p:pic>
    </p:spTree>
    <p:extLst>
      <p:ext uri="{BB962C8B-B14F-4D97-AF65-F5344CB8AC3E}">
        <p14:creationId xmlns:p14="http://schemas.microsoft.com/office/powerpoint/2010/main" val="188448502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Radiotherapy Complication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28252" y="929640"/>
            <a:ext cx="8915400" cy="4998720"/>
          </a:xfrm>
        </p:spPr>
        <p:txBody>
          <a:bodyPr>
            <a:normAutofit/>
          </a:bodyPr>
          <a:lstStyle/>
          <a:p>
            <a:pPr marL="0" indent="0" algn="just">
              <a:buNone/>
            </a:pPr>
            <a:endParaRPr lang="en-US" sz="2400" dirty="0"/>
          </a:p>
          <a:p>
            <a:pPr algn="just"/>
            <a:r>
              <a:rPr lang="en-US" sz="2400" dirty="0"/>
              <a:t>29% of patients with normal pre-SRS anterior pituitary function  developed hypopituitarism at a median of 29.5 months with SRS.</a:t>
            </a:r>
          </a:p>
          <a:p>
            <a:pPr algn="just"/>
            <a:endParaRPr lang="en-US" sz="2400" dirty="0"/>
          </a:p>
          <a:p>
            <a:pPr algn="just"/>
            <a:r>
              <a:rPr lang="en-US" sz="2400" dirty="0"/>
              <a:t> Based on univariate analysis, </a:t>
            </a:r>
            <a:r>
              <a:rPr lang="en-US" sz="2400" dirty="0">
                <a:solidFill>
                  <a:schemeClr val="accent1"/>
                </a:solidFill>
              </a:rPr>
              <a:t>no statistically significant </a:t>
            </a:r>
            <a:r>
              <a:rPr lang="en-US" sz="2400" dirty="0"/>
              <a:t>association between baseline characteristics or </a:t>
            </a:r>
            <a:r>
              <a:rPr lang="en-US" sz="2400" dirty="0" err="1"/>
              <a:t>dosimetric</a:t>
            </a:r>
            <a:r>
              <a:rPr lang="en-US" sz="2400" dirty="0"/>
              <a:t> variables and new deficits was observed.</a:t>
            </a:r>
          </a:p>
          <a:p>
            <a:pPr marL="0" indent="0" algn="just">
              <a:buNone/>
            </a:pPr>
            <a:endParaRPr lang="en-US" sz="2400" dirty="0"/>
          </a:p>
          <a:p>
            <a:pPr algn="just"/>
            <a:r>
              <a:rPr lang="en-US" sz="2400" dirty="0"/>
              <a:t>BED was </a:t>
            </a:r>
            <a:r>
              <a:rPr lang="en-US" sz="2400" dirty="0">
                <a:solidFill>
                  <a:schemeClr val="accent1"/>
                </a:solidFill>
              </a:rPr>
              <a:t>not associated </a:t>
            </a:r>
            <a:r>
              <a:rPr lang="en-US" sz="2400" dirty="0"/>
              <a:t>with increased risk of hypopituitarism. </a:t>
            </a:r>
          </a:p>
        </p:txBody>
      </p:sp>
    </p:spTree>
    <p:extLst>
      <p:ext uri="{BB962C8B-B14F-4D97-AF65-F5344CB8AC3E}">
        <p14:creationId xmlns:p14="http://schemas.microsoft.com/office/powerpoint/2010/main" val="340469227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950720" y="631037"/>
            <a:ext cx="9987280" cy="823690"/>
          </a:xfrm>
        </p:spPr>
        <p:txBody>
          <a:bodyPr>
            <a:normAutofit fontScale="90000"/>
          </a:bodyPr>
          <a:lstStyle/>
          <a:p>
            <a:r>
              <a:rPr lang="en-US" b="1" dirty="0"/>
              <a:t>Conclusion; IGF-1i As a Prognostic Factor for SRS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50720" y="1678246"/>
            <a:ext cx="9348788" cy="4133273"/>
          </a:xfrm>
        </p:spPr>
        <p:txBody>
          <a:bodyPr>
            <a:normAutofit/>
          </a:bodyPr>
          <a:lstStyle/>
          <a:p>
            <a:pPr algn="just"/>
            <a:r>
              <a:rPr lang="en-US" sz="2400" dirty="0"/>
              <a:t>IGF-1i is a </a:t>
            </a:r>
            <a:r>
              <a:rPr lang="en-US" sz="2400" dirty="0">
                <a:solidFill>
                  <a:schemeClr val="accent1"/>
                </a:solidFill>
              </a:rPr>
              <a:t>reliable predictor </a:t>
            </a:r>
            <a:r>
              <a:rPr lang="en-US" sz="2400" dirty="0"/>
              <a:t>of biochemical remission after SRS. </a:t>
            </a:r>
          </a:p>
          <a:p>
            <a:pPr algn="just"/>
            <a:endParaRPr lang="en-US" sz="2400" dirty="0"/>
          </a:p>
          <a:p>
            <a:pPr marL="0" indent="0" algn="just">
              <a:buNone/>
            </a:pPr>
            <a:endParaRPr lang="en-US" sz="2400" dirty="0"/>
          </a:p>
          <a:p>
            <a:pPr algn="just"/>
            <a:r>
              <a:rPr lang="en-US" sz="2400" dirty="0"/>
              <a:t>Patients with an </a:t>
            </a:r>
            <a:r>
              <a:rPr lang="en-US" sz="2400" dirty="0">
                <a:solidFill>
                  <a:schemeClr val="accent1"/>
                </a:solidFill>
              </a:rPr>
              <a:t>IGF-Ii ≤ 2.25 </a:t>
            </a:r>
            <a:r>
              <a:rPr lang="en-US" sz="2400" dirty="0"/>
              <a:t>had a remission rate almost 3 times higher than patients with an IGF-Ii &gt; 2.25. </a:t>
            </a:r>
          </a:p>
          <a:p>
            <a:pPr algn="just"/>
            <a:endParaRPr lang="en-US" sz="2400" dirty="0"/>
          </a:p>
          <a:p>
            <a:pPr marL="0" indent="0" algn="just">
              <a:buNone/>
            </a:pPr>
            <a:endParaRPr lang="en-US" sz="2400" dirty="0"/>
          </a:p>
        </p:txBody>
      </p:sp>
    </p:spTree>
    <p:extLst>
      <p:ext uri="{BB962C8B-B14F-4D97-AF65-F5344CB8AC3E}">
        <p14:creationId xmlns:p14="http://schemas.microsoft.com/office/powerpoint/2010/main" val="225816867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767840" y="585317"/>
            <a:ext cx="10170160" cy="823690"/>
          </a:xfrm>
        </p:spPr>
        <p:txBody>
          <a:bodyPr>
            <a:noAutofit/>
          </a:bodyPr>
          <a:lstStyle/>
          <a:p>
            <a:r>
              <a:rPr lang="en-US" sz="2800" b="1" dirty="0"/>
              <a:t>Conclusion; BED As a Predictor of Radiosurgery Outcomes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964372" y="1409007"/>
            <a:ext cx="9348788" cy="4133273"/>
          </a:xfrm>
        </p:spPr>
        <p:txBody>
          <a:bodyPr>
            <a:normAutofit/>
          </a:bodyPr>
          <a:lstStyle/>
          <a:p>
            <a:pPr marL="0" indent="0" algn="just">
              <a:buNone/>
            </a:pPr>
            <a:endParaRPr lang="en-US" sz="2400" dirty="0"/>
          </a:p>
          <a:p>
            <a:pPr algn="just"/>
            <a:r>
              <a:rPr lang="en-US" sz="2400" dirty="0"/>
              <a:t>BED appears to predict biochemical outcome </a:t>
            </a:r>
            <a:r>
              <a:rPr lang="en-US" sz="2400" dirty="0">
                <a:solidFill>
                  <a:schemeClr val="accent1"/>
                </a:solidFill>
              </a:rPr>
              <a:t>more reliably </a:t>
            </a:r>
            <a:r>
              <a:rPr lang="en-US" sz="2400" dirty="0"/>
              <a:t>than radiation dose, but confirmatory study is needed.</a:t>
            </a:r>
          </a:p>
          <a:p>
            <a:pPr marL="0" indent="0" algn="just">
              <a:buNone/>
            </a:pPr>
            <a:endParaRPr lang="en-US" sz="2400" dirty="0"/>
          </a:p>
        </p:txBody>
      </p:sp>
    </p:spTree>
    <p:extLst>
      <p:ext uri="{BB962C8B-B14F-4D97-AF65-F5344CB8AC3E}">
        <p14:creationId xmlns:p14="http://schemas.microsoft.com/office/powerpoint/2010/main" val="273089498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2"/>
            <a:ext cx="9153599" cy="5226148"/>
          </a:xfrm>
        </p:spPr>
        <p:txBody>
          <a:bodyPr>
            <a:normAutofit/>
          </a:bodyPr>
          <a:lstStyle/>
          <a:p>
            <a:endParaRPr lang="en-US" sz="2000" dirty="0"/>
          </a:p>
          <a:p>
            <a:endParaRPr lang="en-US" dirty="0"/>
          </a:p>
        </p:txBody>
      </p:sp>
      <p:pic>
        <p:nvPicPr>
          <p:cNvPr id="5" name="Picture 4">
            <a:extLst>
              <a:ext uri="{FF2B5EF4-FFF2-40B4-BE49-F238E27FC236}">
                <a16:creationId xmlns:a16="http://schemas.microsoft.com/office/drawing/2014/main" xmlns="" id="{438D8138-346B-4601-BE83-0508E6B938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153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309121"/>
            <a:ext cx="9153599" cy="4861545"/>
          </a:xfrm>
        </p:spPr>
        <p:txBody>
          <a:bodyPr>
            <a:normAutofit fontScale="92500"/>
          </a:bodyPr>
          <a:lstStyle/>
          <a:p>
            <a:pPr algn="just"/>
            <a:endParaRPr lang="en-US" sz="2000" dirty="0"/>
          </a:p>
          <a:p>
            <a:pPr algn="just"/>
            <a:r>
              <a:rPr lang="en-US" sz="2400" b="1" dirty="0"/>
              <a:t>Surgery</a:t>
            </a:r>
            <a:r>
              <a:rPr lang="en-US" sz="2400" dirty="0"/>
              <a:t>:</a:t>
            </a:r>
          </a:p>
          <a:p>
            <a:pPr algn="just"/>
            <a:endParaRPr lang="en-US" sz="2400" dirty="0"/>
          </a:p>
          <a:p>
            <a:pPr algn="just"/>
            <a:r>
              <a:rPr lang="en-US" sz="2400" dirty="0"/>
              <a:t>Of note, a study of 87 consecutive patients who underwent TSS showed </a:t>
            </a:r>
            <a:r>
              <a:rPr lang="en-US" sz="2400" dirty="0">
                <a:solidFill>
                  <a:schemeClr val="accent1"/>
                </a:solidFill>
              </a:rPr>
              <a:t>no significant </a:t>
            </a:r>
            <a:r>
              <a:rPr lang="en-US" sz="2400" dirty="0"/>
              <a:t>between-group differences in perioperative complications and/or endocrinological remission comparing those younger and older than 65 years.</a:t>
            </a:r>
          </a:p>
          <a:p>
            <a:pPr algn="just"/>
            <a:endParaRPr lang="en-US" sz="2400" dirty="0"/>
          </a:p>
          <a:p>
            <a:pPr algn="just"/>
            <a:r>
              <a:rPr lang="en-US" sz="2400" dirty="0"/>
              <a:t>Incidence of new postoperative pituitary deficiency was also </a:t>
            </a:r>
            <a:r>
              <a:rPr lang="en-US" sz="2400" dirty="0">
                <a:solidFill>
                  <a:schemeClr val="accent1"/>
                </a:solidFill>
              </a:rPr>
              <a:t>similar</a:t>
            </a:r>
            <a:r>
              <a:rPr lang="en-US" sz="2400" dirty="0"/>
              <a:t>, and remission enabled one-third of patients over age 65 years to stop medication for hypertension and DM </a:t>
            </a:r>
          </a:p>
          <a:p>
            <a:pPr marL="0" indent="0" algn="just">
              <a:buNone/>
            </a:pPr>
            <a:endParaRPr lang="en-US" sz="2400" b="1" dirty="0"/>
          </a:p>
        </p:txBody>
      </p:sp>
      <p:sp>
        <p:nvSpPr>
          <p:cNvPr id="4" name="Rectangle 3">
            <a:extLst>
              <a:ext uri="{FF2B5EF4-FFF2-40B4-BE49-F238E27FC236}">
                <a16:creationId xmlns:a16="http://schemas.microsoft.com/office/drawing/2014/main" xmlns="" id="{76B9AE47-A8E2-4AE3-8606-E3BB3250D12E}"/>
              </a:ext>
            </a:extLst>
          </p:cNvPr>
          <p:cNvSpPr/>
          <p:nvPr/>
        </p:nvSpPr>
        <p:spPr>
          <a:xfrm>
            <a:off x="268942" y="6170666"/>
            <a:ext cx="1178858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a:t>Transsphenoidal Surgery for Elderly Patients with Acromegaly and Its Outcomes: Comparison with Younger Patients</a:t>
            </a:r>
          </a:p>
          <a:p>
            <a:r>
              <a:rPr lang="en-US" sz="1200" dirty="0"/>
              <a:t>panelYasuoSasagawa1YasuhikoHayashi1OsamuTachibana3AtsushiNakagawa4MasahiroOishi1ToshinariTakamura2HideakiIizuka3MitsutoshiNakada:</a:t>
            </a:r>
          </a:p>
          <a:p>
            <a:r>
              <a:rPr lang="en-US" sz="1200" dirty="0"/>
              <a:t>World </a:t>
            </a:r>
            <a:r>
              <a:rPr lang="en-US" sz="1200" dirty="0" err="1"/>
              <a:t>Neurosurg</a:t>
            </a:r>
            <a:r>
              <a:rPr lang="en-US" sz="1200" dirty="0"/>
              <a:t> 118:e229–e234</a:t>
            </a:r>
          </a:p>
        </p:txBody>
      </p:sp>
    </p:spTree>
    <p:extLst>
      <p:ext uri="{BB962C8B-B14F-4D97-AF65-F5344CB8AC3E}">
        <p14:creationId xmlns:p14="http://schemas.microsoft.com/office/powerpoint/2010/main" val="3612631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631851"/>
            <a:ext cx="9153599" cy="4861545"/>
          </a:xfrm>
        </p:spPr>
        <p:txBody>
          <a:bodyPr>
            <a:normAutofit/>
          </a:bodyPr>
          <a:lstStyle/>
          <a:p>
            <a:pPr algn="just"/>
            <a:endParaRPr lang="en-US" sz="2000" dirty="0"/>
          </a:p>
          <a:p>
            <a:pPr algn="just"/>
            <a:r>
              <a:rPr lang="en-US" sz="2400" b="1" dirty="0"/>
              <a:t>Somatostatin Analogues (SSAs)</a:t>
            </a:r>
            <a:r>
              <a:rPr lang="en-US" sz="2400" dirty="0"/>
              <a:t>:</a:t>
            </a:r>
          </a:p>
          <a:p>
            <a:pPr algn="just"/>
            <a:endParaRPr lang="en-US" sz="2400" dirty="0"/>
          </a:p>
          <a:p>
            <a:pPr algn="just"/>
            <a:r>
              <a:rPr lang="en-US" sz="2400" dirty="0"/>
              <a:t>Although there are proposed mechanistic reasons for </a:t>
            </a:r>
            <a:r>
              <a:rPr lang="en-US" sz="2400" dirty="0">
                <a:solidFill>
                  <a:schemeClr val="accent1"/>
                </a:solidFill>
              </a:rPr>
              <a:t>better efficacy of SSA in female patients</a:t>
            </a:r>
            <a:r>
              <a:rPr lang="en-US" sz="2400" dirty="0"/>
              <a:t>, study data are conflicting.</a:t>
            </a:r>
          </a:p>
          <a:p>
            <a:pPr algn="just"/>
            <a:endParaRPr lang="en-US" sz="2400" dirty="0"/>
          </a:p>
          <a:p>
            <a:pPr algn="just"/>
            <a:endParaRPr lang="en-US" sz="2400" dirty="0"/>
          </a:p>
          <a:p>
            <a:pPr algn="just"/>
            <a:endParaRPr lang="en-US" sz="2400" dirty="0"/>
          </a:p>
          <a:p>
            <a:pPr marL="0" indent="0" algn="just">
              <a:buNone/>
            </a:pPr>
            <a:endParaRPr lang="en-US" sz="2400" b="1" dirty="0"/>
          </a:p>
        </p:txBody>
      </p:sp>
    </p:spTree>
    <p:extLst>
      <p:ext uri="{BB962C8B-B14F-4D97-AF65-F5344CB8AC3E}">
        <p14:creationId xmlns:p14="http://schemas.microsoft.com/office/powerpoint/2010/main" val="3720544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1932"/>
            <a:ext cx="9446675" cy="5127764"/>
          </a:xfrm>
        </p:spPr>
        <p:txBody>
          <a:bodyPr>
            <a:normAutofit/>
          </a:bodyPr>
          <a:lstStyle/>
          <a:p>
            <a:pPr algn="just"/>
            <a:endParaRPr lang="en-US" sz="2000" dirty="0"/>
          </a:p>
          <a:p>
            <a:pPr algn="just"/>
            <a:r>
              <a:rPr lang="en-US" sz="2400" b="1" dirty="0"/>
              <a:t>GH receptor antagonist(Pegvisomant):</a:t>
            </a:r>
          </a:p>
          <a:p>
            <a:pPr algn="just"/>
            <a:endParaRPr lang="en-US" sz="2400" b="1" dirty="0"/>
          </a:p>
          <a:p>
            <a:pPr algn="just"/>
            <a:r>
              <a:rPr lang="en-US" sz="2400" dirty="0"/>
              <a:t>In women, for an </a:t>
            </a:r>
            <a:r>
              <a:rPr lang="en-US" sz="2400" dirty="0">
                <a:solidFill>
                  <a:schemeClr val="accent1"/>
                </a:solidFill>
              </a:rPr>
              <a:t>equivalent concentration of Pegvisomant</a:t>
            </a:r>
            <a:r>
              <a:rPr lang="en-US" sz="2400" dirty="0"/>
              <a:t>, the </a:t>
            </a:r>
            <a:r>
              <a:rPr lang="en-US" sz="2400" dirty="0">
                <a:solidFill>
                  <a:schemeClr val="accent1"/>
                </a:solidFill>
              </a:rPr>
              <a:t>reduction in IGF-I was lower</a:t>
            </a:r>
            <a:r>
              <a:rPr lang="en-US" sz="2400" dirty="0"/>
              <a:t>, indicating that sensitivity were lower in women</a:t>
            </a:r>
            <a:r>
              <a:rPr lang="en-US" sz="2400" b="1" dirty="0"/>
              <a:t>. </a:t>
            </a:r>
          </a:p>
          <a:p>
            <a:pPr algn="just"/>
            <a:endParaRPr lang="en-US" sz="2400" dirty="0"/>
          </a:p>
          <a:p>
            <a:pPr algn="just"/>
            <a:r>
              <a:rPr lang="en-US" sz="2400" dirty="0"/>
              <a:t>Male patients had significantly greater decline in their IGF-1 from baseline than did women.</a:t>
            </a:r>
          </a:p>
          <a:p>
            <a:pPr algn="just"/>
            <a:endParaRPr lang="en-US" sz="2400" dirty="0"/>
          </a:p>
          <a:p>
            <a:pPr algn="just"/>
            <a:endParaRPr lang="en-US" sz="2400" dirty="0">
              <a:solidFill>
                <a:schemeClr val="accent1"/>
              </a:solidFill>
            </a:endParaRPr>
          </a:p>
          <a:p>
            <a:pPr algn="just"/>
            <a:endParaRPr lang="en-US" sz="2400" dirty="0"/>
          </a:p>
          <a:p>
            <a:pPr marL="0" indent="0" algn="just">
              <a:buNone/>
            </a:pPr>
            <a:endParaRPr lang="en-US" sz="2400" b="1" dirty="0"/>
          </a:p>
        </p:txBody>
      </p:sp>
    </p:spTree>
    <p:extLst>
      <p:ext uri="{BB962C8B-B14F-4D97-AF65-F5344CB8AC3E}">
        <p14:creationId xmlns:p14="http://schemas.microsoft.com/office/powerpoint/2010/main" val="1349179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1932"/>
            <a:ext cx="9153599" cy="5127764"/>
          </a:xfrm>
        </p:spPr>
        <p:txBody>
          <a:bodyPr>
            <a:normAutofit/>
          </a:bodyPr>
          <a:lstStyle/>
          <a:p>
            <a:pPr algn="just"/>
            <a:endParaRPr lang="en-US" sz="2000" dirty="0"/>
          </a:p>
          <a:p>
            <a:pPr algn="just"/>
            <a:r>
              <a:rPr lang="en-US" sz="2400" b="1" dirty="0"/>
              <a:t>GH receptor antagonist(Pegvisomant):</a:t>
            </a:r>
            <a:r>
              <a:rPr lang="en-US" sz="2400" dirty="0"/>
              <a:t>.</a:t>
            </a:r>
          </a:p>
          <a:p>
            <a:pPr algn="just"/>
            <a:endParaRPr lang="en-US" sz="2400" dirty="0"/>
          </a:p>
          <a:p>
            <a:pPr algn="just"/>
            <a:r>
              <a:rPr lang="en-US" sz="2400" dirty="0"/>
              <a:t>More male patients were controlled at the end of treatment than were women.</a:t>
            </a:r>
          </a:p>
          <a:p>
            <a:pPr algn="just"/>
            <a:endParaRPr lang="en-US" sz="2400" dirty="0"/>
          </a:p>
          <a:p>
            <a:pPr algn="just"/>
            <a:r>
              <a:rPr lang="en-US" sz="2400" dirty="0"/>
              <a:t>The </a:t>
            </a:r>
            <a:r>
              <a:rPr lang="en-US" sz="2400" dirty="0">
                <a:solidFill>
                  <a:schemeClr val="accent1"/>
                </a:solidFill>
              </a:rPr>
              <a:t>mean dose of </a:t>
            </a:r>
            <a:r>
              <a:rPr lang="en-US" sz="2400" dirty="0" err="1">
                <a:solidFill>
                  <a:schemeClr val="accent1"/>
                </a:solidFill>
              </a:rPr>
              <a:t>pegvisomant</a:t>
            </a:r>
            <a:r>
              <a:rPr lang="en-US" sz="2400" dirty="0">
                <a:solidFill>
                  <a:schemeClr val="accent1"/>
                </a:solidFill>
              </a:rPr>
              <a:t> was significantly higher in women</a:t>
            </a:r>
            <a:r>
              <a:rPr lang="en-US" sz="2400" dirty="0"/>
              <a:t> than in men, although significance was lost when corrected for weight.</a:t>
            </a:r>
            <a:endParaRPr lang="en-US" sz="2400" dirty="0">
              <a:solidFill>
                <a:schemeClr val="accent1"/>
              </a:solidFill>
            </a:endParaRPr>
          </a:p>
          <a:p>
            <a:pPr algn="just"/>
            <a:endParaRPr lang="en-US" sz="2400" dirty="0">
              <a:solidFill>
                <a:schemeClr val="accent1"/>
              </a:solidFill>
            </a:endParaRPr>
          </a:p>
          <a:p>
            <a:pPr algn="just"/>
            <a:endParaRPr lang="en-US" sz="2400" dirty="0"/>
          </a:p>
          <a:p>
            <a:pPr marL="0" indent="0" algn="just">
              <a:buNone/>
            </a:pPr>
            <a:endParaRPr lang="en-US" sz="2400" b="1" dirty="0"/>
          </a:p>
        </p:txBody>
      </p:sp>
    </p:spTree>
    <p:extLst>
      <p:ext uri="{BB962C8B-B14F-4D97-AF65-F5344CB8AC3E}">
        <p14:creationId xmlns:p14="http://schemas.microsoft.com/office/powerpoint/2010/main" val="268041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Outcomes of treatment</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1932"/>
            <a:ext cx="9153599" cy="5127764"/>
          </a:xfrm>
        </p:spPr>
        <p:txBody>
          <a:bodyPr>
            <a:normAutofit/>
          </a:bodyPr>
          <a:lstStyle/>
          <a:p>
            <a:pPr algn="just"/>
            <a:endParaRPr lang="en-US" sz="2000" dirty="0"/>
          </a:p>
          <a:p>
            <a:pPr algn="just"/>
            <a:r>
              <a:rPr lang="en-US" sz="2400" b="1" dirty="0"/>
              <a:t>Radiotherapy:</a:t>
            </a:r>
          </a:p>
          <a:p>
            <a:pPr marL="0" indent="0" algn="just">
              <a:buNone/>
            </a:pPr>
            <a:endParaRPr lang="en-US" sz="2400" b="1" dirty="0"/>
          </a:p>
          <a:p>
            <a:pPr algn="just"/>
            <a:r>
              <a:rPr lang="en-US" sz="2400" dirty="0"/>
              <a:t>There is no substantial and consistent evidence to suggest that gender does affect remission of disease following radiation therapy.</a:t>
            </a:r>
            <a:endParaRPr lang="en-US" sz="2400" dirty="0">
              <a:solidFill>
                <a:schemeClr val="accent1"/>
              </a:solidFill>
            </a:endParaRPr>
          </a:p>
          <a:p>
            <a:pPr algn="just"/>
            <a:endParaRPr lang="en-US" sz="2400" dirty="0"/>
          </a:p>
          <a:p>
            <a:pPr marL="0" indent="0" algn="just">
              <a:buNone/>
            </a:pPr>
            <a:endParaRPr lang="en-US" sz="2400" b="1" dirty="0"/>
          </a:p>
        </p:txBody>
      </p:sp>
    </p:spTree>
    <p:extLst>
      <p:ext uri="{BB962C8B-B14F-4D97-AF65-F5344CB8AC3E}">
        <p14:creationId xmlns:p14="http://schemas.microsoft.com/office/powerpoint/2010/main" val="3316345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592925" y="554943"/>
            <a:ext cx="8911687" cy="1280890"/>
          </a:xfrm>
        </p:spPr>
        <p:txBody>
          <a:bodyPr>
            <a:normAutofit/>
          </a:bodyPr>
          <a:lstStyle/>
          <a:p>
            <a:r>
              <a:rPr lang="en-US" sz="4000" b="1" dirty="0"/>
              <a:t>Mortality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592925" y="1411932"/>
            <a:ext cx="9153599" cy="5127764"/>
          </a:xfrm>
        </p:spPr>
        <p:txBody>
          <a:bodyPr>
            <a:normAutofit/>
          </a:bodyPr>
          <a:lstStyle/>
          <a:p>
            <a:pPr algn="just"/>
            <a:endParaRPr lang="en-US" sz="2000" dirty="0"/>
          </a:p>
          <a:p>
            <a:pPr algn="just"/>
            <a:r>
              <a:rPr lang="en-US" sz="2400" b="1" dirty="0"/>
              <a:t>Radiotherapy:</a:t>
            </a:r>
          </a:p>
          <a:p>
            <a:pPr marL="0" indent="0" algn="just">
              <a:buNone/>
            </a:pPr>
            <a:endParaRPr lang="en-US" sz="2400" b="1" dirty="0"/>
          </a:p>
          <a:p>
            <a:pPr algn="just"/>
            <a:r>
              <a:rPr lang="en-US" sz="2400" dirty="0"/>
              <a:t>There is no substantial and consistent evidence to suggest that gender does affect remission of disease following radiation therapy.</a:t>
            </a:r>
            <a:endParaRPr lang="en-US" sz="2400" dirty="0">
              <a:solidFill>
                <a:schemeClr val="accent1"/>
              </a:solidFill>
            </a:endParaRPr>
          </a:p>
          <a:p>
            <a:pPr algn="just"/>
            <a:endParaRPr lang="en-US" sz="2400" dirty="0"/>
          </a:p>
          <a:p>
            <a:pPr marL="0" indent="0" algn="just">
              <a:buNone/>
            </a:pPr>
            <a:endParaRPr lang="en-US" sz="2400" b="1" dirty="0"/>
          </a:p>
        </p:txBody>
      </p:sp>
      <p:pic>
        <p:nvPicPr>
          <p:cNvPr id="5" name="Picture 4">
            <a:extLst>
              <a:ext uri="{FF2B5EF4-FFF2-40B4-BE49-F238E27FC236}">
                <a16:creationId xmlns:a16="http://schemas.microsoft.com/office/drawing/2014/main" xmlns="" id="{67B8A5C3-706F-4740-AEAE-A5476B498927}"/>
              </a:ext>
            </a:extLst>
          </p:cNvPr>
          <p:cNvPicPr>
            <a:picLocks noChangeAspect="1"/>
          </p:cNvPicPr>
          <p:nvPr/>
        </p:nvPicPr>
        <p:blipFill>
          <a:blip r:embed="rId2"/>
          <a:stretch>
            <a:fillRect/>
          </a:stretch>
        </p:blipFill>
        <p:spPr>
          <a:xfrm>
            <a:off x="546847" y="1898004"/>
            <a:ext cx="11199678" cy="3061991"/>
          </a:xfrm>
          <a:prstGeom prst="rect">
            <a:avLst/>
          </a:prstGeom>
        </p:spPr>
      </p:pic>
      <p:sp>
        <p:nvSpPr>
          <p:cNvPr id="6" name="Rectangle: Diagonal Corners Rounded 5">
            <a:extLst>
              <a:ext uri="{FF2B5EF4-FFF2-40B4-BE49-F238E27FC236}">
                <a16:creationId xmlns:a16="http://schemas.microsoft.com/office/drawing/2014/main" xmlns="" id="{B75A073D-C7FF-4CC0-8D55-3FE7AF8EE068}"/>
              </a:ext>
            </a:extLst>
          </p:cNvPr>
          <p:cNvSpPr/>
          <p:nvPr/>
        </p:nvSpPr>
        <p:spPr>
          <a:xfrm>
            <a:off x="9314328" y="2438400"/>
            <a:ext cx="2268071" cy="2393576"/>
          </a:xfrm>
          <a:prstGeom prst="round2Diag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877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237325" y="46350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237325" y="1180618"/>
            <a:ext cx="9777197" cy="5318567"/>
          </a:xfrm>
        </p:spPr>
        <p:txBody>
          <a:bodyPr>
            <a:normAutofit/>
          </a:bodyPr>
          <a:lstStyle/>
          <a:p>
            <a:pPr algn="just"/>
            <a:endParaRPr lang="en-US" sz="2000" dirty="0"/>
          </a:p>
          <a:p>
            <a:pPr algn="just"/>
            <a:r>
              <a:rPr lang="en-US" sz="2400" dirty="0"/>
              <a:t>Acromegaly is </a:t>
            </a:r>
            <a:r>
              <a:rPr lang="en-US" sz="2400" dirty="0">
                <a:solidFill>
                  <a:schemeClr val="accent1"/>
                </a:solidFill>
              </a:rPr>
              <a:t>more common in women </a:t>
            </a:r>
            <a:r>
              <a:rPr lang="en-US" sz="2400" dirty="0"/>
              <a:t>who present at an older age with longer diagnostic delay.</a:t>
            </a:r>
          </a:p>
          <a:p>
            <a:pPr algn="just"/>
            <a:endParaRPr lang="en-US" sz="2400" dirty="0"/>
          </a:p>
          <a:p>
            <a:pPr algn="just"/>
            <a:r>
              <a:rPr lang="en-US" sz="2400" dirty="0"/>
              <a:t>At presentation, </a:t>
            </a:r>
            <a:r>
              <a:rPr lang="en-US" sz="2400" dirty="0">
                <a:solidFill>
                  <a:schemeClr val="accent1"/>
                </a:solidFill>
              </a:rPr>
              <a:t>women</a:t>
            </a:r>
            <a:r>
              <a:rPr lang="en-US" sz="2400" dirty="0"/>
              <a:t> have a </a:t>
            </a:r>
            <a:r>
              <a:rPr lang="en-US" sz="2400" dirty="0">
                <a:solidFill>
                  <a:schemeClr val="accent1"/>
                </a:solidFill>
              </a:rPr>
              <a:t>higher GH relative to IGF-1 </a:t>
            </a:r>
            <a:r>
              <a:rPr lang="en-US" sz="2400" dirty="0"/>
              <a:t>level than men.</a:t>
            </a:r>
          </a:p>
          <a:p>
            <a:pPr algn="just"/>
            <a:endParaRPr lang="en-US" sz="2400" dirty="0"/>
          </a:p>
          <a:p>
            <a:pPr algn="just"/>
            <a:r>
              <a:rPr lang="en-US" sz="2400" dirty="0"/>
              <a:t>QoL is </a:t>
            </a:r>
            <a:r>
              <a:rPr lang="en-US" sz="2400" dirty="0">
                <a:solidFill>
                  <a:schemeClr val="accent1"/>
                </a:solidFill>
              </a:rPr>
              <a:t>more adversely affected in women </a:t>
            </a:r>
            <a:r>
              <a:rPr lang="en-US" sz="2400" dirty="0"/>
              <a:t>both before and after treatment.</a:t>
            </a:r>
          </a:p>
          <a:p>
            <a:pPr marL="0" indent="0" algn="just">
              <a:buNone/>
            </a:pPr>
            <a:r>
              <a:rPr lang="en-US" sz="2400" dirty="0"/>
              <a:t> </a:t>
            </a:r>
          </a:p>
          <a:p>
            <a:pPr algn="just"/>
            <a:r>
              <a:rPr lang="en-US" sz="2400" dirty="0"/>
              <a:t>Prevalence of </a:t>
            </a:r>
            <a:r>
              <a:rPr lang="en-US" sz="2400" dirty="0">
                <a:solidFill>
                  <a:schemeClr val="accent1"/>
                </a:solidFill>
              </a:rPr>
              <a:t>HTN &amp; DM are greater in women </a:t>
            </a:r>
            <a:r>
              <a:rPr lang="en-US" sz="2400" dirty="0"/>
              <a:t>than in men with acromegaly. </a:t>
            </a:r>
          </a:p>
          <a:p>
            <a:pPr algn="just"/>
            <a:endParaRPr lang="en-US" sz="2400" dirty="0"/>
          </a:p>
        </p:txBody>
      </p:sp>
    </p:spTree>
    <p:extLst>
      <p:ext uri="{BB962C8B-B14F-4D97-AF65-F5344CB8AC3E}">
        <p14:creationId xmlns:p14="http://schemas.microsoft.com/office/powerpoint/2010/main" val="20888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flipH="1">
            <a:off x="0" y="3774686"/>
            <a:ext cx="1731523" cy="1361518"/>
          </a:xfrm>
        </p:spPr>
        <p:txBody>
          <a:bodyPr>
            <a:normAutofit/>
          </a:bodyPr>
          <a:lstStyle/>
          <a:p>
            <a:pPr algn="ctr"/>
            <a:r>
              <a:rPr lang="en-US" sz="4800" dirty="0">
                <a:latin typeface="Pangolin" panose="00000500000000000000" pitchFamily="2" charset="0"/>
              </a:rPr>
              <a:t>2019</a:t>
            </a:r>
          </a:p>
        </p:txBody>
      </p:sp>
      <p:pic>
        <p:nvPicPr>
          <p:cNvPr id="3" name="Picture 2">
            <a:extLst>
              <a:ext uri="{FF2B5EF4-FFF2-40B4-BE49-F238E27FC236}">
                <a16:creationId xmlns:a16="http://schemas.microsoft.com/office/drawing/2014/main" xmlns="" id="{8506947D-7F0C-44A9-8D48-8D2BEE6A75B7}"/>
              </a:ext>
            </a:extLst>
          </p:cNvPr>
          <p:cNvPicPr>
            <a:picLocks noChangeAspect="1"/>
          </p:cNvPicPr>
          <p:nvPr/>
        </p:nvPicPr>
        <p:blipFill>
          <a:blip r:embed="rId2"/>
          <a:stretch>
            <a:fillRect/>
          </a:stretch>
        </p:blipFill>
        <p:spPr>
          <a:xfrm>
            <a:off x="1855694" y="116541"/>
            <a:ext cx="10255624" cy="6651812"/>
          </a:xfrm>
          <a:prstGeom prst="rect">
            <a:avLst/>
          </a:prstGeom>
        </p:spPr>
      </p:pic>
      <p:sp>
        <p:nvSpPr>
          <p:cNvPr id="5" name="TextBox 4">
            <a:extLst>
              <a:ext uri="{FF2B5EF4-FFF2-40B4-BE49-F238E27FC236}">
                <a16:creationId xmlns:a16="http://schemas.microsoft.com/office/drawing/2014/main" xmlns="" id="{66A13964-FCAF-4C0C-AB2E-7CA17C468B6C}"/>
              </a:ext>
            </a:extLst>
          </p:cNvPr>
          <p:cNvSpPr txBox="1"/>
          <p:nvPr/>
        </p:nvSpPr>
        <p:spPr>
          <a:xfrm>
            <a:off x="202373" y="402976"/>
            <a:ext cx="1591235" cy="16004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400" b="0" i="1" dirty="0">
                <a:solidFill>
                  <a:srgbClr val="2A2A2A"/>
                </a:solidFill>
                <a:effectLst/>
                <a:latin typeface="Source Sans Pro" panose="020B0503030403020204" pitchFamily="34" charset="0"/>
              </a:rPr>
              <a:t>The Journal of Clinical Endocrinology &amp; Metabolism</a:t>
            </a:r>
            <a:r>
              <a:rPr lang="en-US" sz="1400" b="0" i="0" dirty="0">
                <a:solidFill>
                  <a:srgbClr val="2A2A2A"/>
                </a:solidFill>
                <a:effectLst/>
                <a:latin typeface="Source Sans Pro" panose="020B0503030403020204" pitchFamily="34" charset="0"/>
              </a:rPr>
              <a:t>, Volume 105, Issue 4, April 2020, Pages e937–e946</a:t>
            </a:r>
            <a:endParaRPr lang="en-US" sz="1400" dirty="0"/>
          </a:p>
        </p:txBody>
      </p:sp>
      <p:sp>
        <p:nvSpPr>
          <p:cNvPr id="6" name="Rectangle: Diagonal Corners Rounded 5">
            <a:extLst>
              <a:ext uri="{FF2B5EF4-FFF2-40B4-BE49-F238E27FC236}">
                <a16:creationId xmlns:a16="http://schemas.microsoft.com/office/drawing/2014/main" xmlns="" id="{713C8BBF-52A1-489E-A39A-3DF472D8D14B}"/>
              </a:ext>
            </a:extLst>
          </p:cNvPr>
          <p:cNvSpPr/>
          <p:nvPr/>
        </p:nvSpPr>
        <p:spPr>
          <a:xfrm>
            <a:off x="1855694" y="5506720"/>
            <a:ext cx="10255624" cy="680720"/>
          </a:xfrm>
          <a:prstGeom prst="round2Diag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02809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2237325" y="463503"/>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2237325" y="1169043"/>
            <a:ext cx="9477155" cy="5225453"/>
          </a:xfrm>
        </p:spPr>
        <p:txBody>
          <a:bodyPr>
            <a:normAutofit/>
          </a:bodyPr>
          <a:lstStyle/>
          <a:p>
            <a:pPr algn="just"/>
            <a:endParaRPr lang="en-US" sz="2000" dirty="0"/>
          </a:p>
          <a:p>
            <a:pPr algn="just"/>
            <a:r>
              <a:rPr lang="en-US" sz="2400" dirty="0"/>
              <a:t> Treatment outcomes with SSAs are comparable between sexes, but </a:t>
            </a:r>
            <a:r>
              <a:rPr lang="en-US" sz="2400" dirty="0">
                <a:solidFill>
                  <a:schemeClr val="accent1"/>
                </a:solidFill>
              </a:rPr>
              <a:t>women may require a higher dose </a:t>
            </a:r>
            <a:r>
              <a:rPr lang="en-US" sz="2400" dirty="0"/>
              <a:t>of Pegvisomant for equivalent response. </a:t>
            </a:r>
          </a:p>
          <a:p>
            <a:pPr marL="0" indent="0" algn="just">
              <a:buNone/>
            </a:pPr>
            <a:endParaRPr lang="en-US" sz="2400" dirty="0"/>
          </a:p>
          <a:p>
            <a:pPr algn="just"/>
            <a:r>
              <a:rPr lang="en-US" sz="2400" dirty="0"/>
              <a:t>Mortality in untreated acromegaly is </a:t>
            </a:r>
            <a:r>
              <a:rPr lang="en-US" sz="2400" dirty="0">
                <a:solidFill>
                  <a:schemeClr val="accent1"/>
                </a:solidFill>
              </a:rPr>
              <a:t>more profoundly affected in women</a:t>
            </a:r>
            <a:r>
              <a:rPr lang="en-US" sz="2400" dirty="0"/>
              <a:t>; however, improved treatments in recent decades have resulted in normalization of standard mortality ratios in both sexes.</a:t>
            </a:r>
          </a:p>
          <a:p>
            <a:pPr marL="0" indent="0" algn="just">
              <a:buNone/>
            </a:pPr>
            <a:endParaRPr lang="en-US" sz="2400" dirty="0"/>
          </a:p>
          <a:p>
            <a:pPr algn="just"/>
            <a:r>
              <a:rPr lang="en-US" sz="2400" dirty="0"/>
              <a:t>Nearly all studies concur that </a:t>
            </a:r>
            <a:r>
              <a:rPr lang="en-US" sz="2400" dirty="0">
                <a:solidFill>
                  <a:schemeClr val="accent1"/>
                </a:solidFill>
              </a:rPr>
              <a:t>men are significantly younger than women at diagnosis</a:t>
            </a:r>
            <a:r>
              <a:rPr lang="en-US" sz="2400" dirty="0"/>
              <a:t>, by a median of 4.5 years</a:t>
            </a:r>
          </a:p>
          <a:p>
            <a:pPr algn="just"/>
            <a:endParaRPr lang="en-US" sz="2400" dirty="0"/>
          </a:p>
        </p:txBody>
      </p:sp>
    </p:spTree>
    <p:extLst>
      <p:ext uri="{BB962C8B-B14F-4D97-AF65-F5344CB8AC3E}">
        <p14:creationId xmlns:p14="http://schemas.microsoft.com/office/powerpoint/2010/main" val="4147357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4685AAF-2B28-456C-9021-6A65ED2A343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804160" y="738654"/>
            <a:ext cx="8392160" cy="5821680"/>
          </a:xfrm>
          <a:prstGeom prst="rect">
            <a:avLst/>
          </a:prstGeom>
        </p:spPr>
      </p:pic>
      <p:pic>
        <p:nvPicPr>
          <p:cNvPr id="9" name="Picture 8">
            <a:extLst>
              <a:ext uri="{FF2B5EF4-FFF2-40B4-BE49-F238E27FC236}">
                <a16:creationId xmlns:a16="http://schemas.microsoft.com/office/drawing/2014/main" xmlns="" id="{33A0602E-556F-456F-9D28-5B87A743AC74}"/>
              </a:ext>
            </a:extLst>
          </p:cNvPr>
          <p:cNvPicPr>
            <a:picLocks noChangeAspect="1"/>
          </p:cNvPicPr>
          <p:nvPr/>
        </p:nvPicPr>
        <p:blipFill>
          <a:blip r:embed="rId4"/>
          <a:stretch>
            <a:fillRect/>
          </a:stretch>
        </p:blipFill>
        <p:spPr>
          <a:xfrm>
            <a:off x="7186866" y="2246971"/>
            <a:ext cx="3767655" cy="512108"/>
          </a:xfrm>
          <a:prstGeom prst="rect">
            <a:avLst/>
          </a:prstGeom>
        </p:spPr>
      </p:pic>
      <p:sp>
        <p:nvSpPr>
          <p:cNvPr id="11" name="TextBox 10">
            <a:extLst>
              <a:ext uri="{FF2B5EF4-FFF2-40B4-BE49-F238E27FC236}">
                <a16:creationId xmlns:a16="http://schemas.microsoft.com/office/drawing/2014/main" xmlns="" id="{F4453364-6791-44F3-9E67-F4DC6EF1E5BE}"/>
              </a:ext>
            </a:extLst>
          </p:cNvPr>
          <p:cNvSpPr txBox="1"/>
          <p:nvPr/>
        </p:nvSpPr>
        <p:spPr>
          <a:xfrm flipH="1">
            <a:off x="7585142" y="3571594"/>
            <a:ext cx="3369379" cy="1323439"/>
          </a:xfrm>
          <a:prstGeom prst="rect">
            <a:avLst/>
          </a:prstGeom>
          <a:noFill/>
        </p:spPr>
        <p:txBody>
          <a:bodyPr wrap="square" rtlCol="0">
            <a:spAutoFit/>
          </a:bodyPr>
          <a:lstStyle/>
          <a:p>
            <a:r>
              <a:rPr lang="en-US" sz="40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Harlow Solid Italic" panose="04030604020F02020D02" pitchFamily="82" charset="0"/>
              </a:rPr>
              <a:t>Take MORE care of women</a:t>
            </a:r>
          </a:p>
        </p:txBody>
      </p:sp>
    </p:spTree>
    <p:extLst>
      <p:ext uri="{BB962C8B-B14F-4D97-AF65-F5344CB8AC3E}">
        <p14:creationId xmlns:p14="http://schemas.microsoft.com/office/powerpoint/2010/main" val="1431337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80380"/>
            <a:ext cx="9241717" cy="1280890"/>
          </a:xfrm>
        </p:spPr>
        <p:txBody>
          <a:bodyPr/>
          <a:lstStyle/>
          <a:p>
            <a:r>
              <a:rPr lang="en-US" b="1" dirty="0"/>
              <a:t>Presentation, comorbidities, mortality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59057"/>
            <a:ext cx="8915400" cy="2398765"/>
          </a:xfrm>
        </p:spPr>
        <p:txBody>
          <a:bodyPr>
            <a:normAutofit/>
          </a:bodyPr>
          <a:lstStyle/>
          <a:p>
            <a:pPr algn="just"/>
            <a:r>
              <a:rPr lang="en-US" sz="2400" dirty="0"/>
              <a:t>Biochemical control remains the </a:t>
            </a:r>
            <a:r>
              <a:rPr lang="en-US" sz="2400" dirty="0">
                <a:solidFill>
                  <a:schemeClr val="accent1"/>
                </a:solidFill>
              </a:rPr>
              <a:t>strongest</a:t>
            </a:r>
            <a:r>
              <a:rPr lang="en-US" sz="2400" dirty="0"/>
              <a:t> predictor of patient outcomes, reflecting improvements in glucose metabolism, OSA, cardiovascular disease, and VFs. However, structural heart and joint changes are unlikely to resolve. (</a:t>
            </a:r>
            <a:r>
              <a:rPr lang="en-US" sz="2400" b="1" dirty="0">
                <a:effectLst>
                  <a:outerShdw blurRad="38100" dist="38100" dir="2700000" algn="tl">
                    <a:srgbClr val="000000">
                      <a:alpha val="43137"/>
                    </a:srgbClr>
                  </a:outerShdw>
                </a:effectLst>
              </a:rPr>
              <a:t>MQ, DR</a:t>
            </a:r>
            <a:r>
              <a:rPr lang="en-US" sz="2400" dirty="0"/>
              <a:t>)</a:t>
            </a:r>
          </a:p>
        </p:txBody>
      </p:sp>
    </p:spTree>
    <p:extLst>
      <p:ext uri="{BB962C8B-B14F-4D97-AF65-F5344CB8AC3E}">
        <p14:creationId xmlns:p14="http://schemas.microsoft.com/office/powerpoint/2010/main" val="688525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64768" y="539962"/>
            <a:ext cx="9241717" cy="1280890"/>
          </a:xfrm>
        </p:spPr>
        <p:txBody>
          <a:bodyPr/>
          <a:lstStyle/>
          <a:p>
            <a:r>
              <a:rPr lang="en-US" b="1" dirty="0"/>
              <a:t>Presentation, comorbidities, mortality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364768" y="2366499"/>
            <a:ext cx="8915400" cy="3951539"/>
          </a:xfrm>
        </p:spPr>
        <p:txBody>
          <a:bodyPr>
            <a:normAutofit/>
          </a:bodyPr>
          <a:lstStyle/>
          <a:p>
            <a:pPr algn="just"/>
            <a:r>
              <a:rPr lang="en-US" sz="2400" dirty="0"/>
              <a:t>The observed decline in reported mortality among acromegaly patients is likely due to more effective therapies, which, in turn, yield higher biochemical control rates and reduce the likelihood of developing respiratory and cardiovascular comorbidities that increase mortality.</a:t>
            </a:r>
          </a:p>
          <a:p>
            <a:pPr algn="just"/>
            <a:endParaRPr lang="en-US" sz="2400" dirty="0"/>
          </a:p>
        </p:txBody>
      </p:sp>
    </p:spTree>
    <p:extLst>
      <p:ext uri="{BB962C8B-B14F-4D97-AF65-F5344CB8AC3E}">
        <p14:creationId xmlns:p14="http://schemas.microsoft.com/office/powerpoint/2010/main" val="2327706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881001" y="3747246"/>
            <a:ext cx="8915400" cy="2876047"/>
          </a:xfrm>
        </p:spPr>
        <p:txBody>
          <a:bodyPr>
            <a:normAutofit fontScale="85000" lnSpcReduction="20000"/>
          </a:bodyPr>
          <a:lstStyle/>
          <a:p>
            <a:pPr algn="just"/>
            <a:r>
              <a:rPr lang="en-US" sz="2400" dirty="0"/>
              <a:t>A retrospective study </a:t>
            </a:r>
          </a:p>
          <a:p>
            <a:pPr algn="just"/>
            <a:endParaRPr lang="en-US" sz="2400" dirty="0"/>
          </a:p>
          <a:p>
            <a:pPr algn="just"/>
            <a:r>
              <a:rPr lang="en-US" sz="2400" dirty="0"/>
              <a:t> 150 patients treated at a single center for a median of 10.4 years  assessed treatment and disease control impact on acromegaly comorbidities. </a:t>
            </a:r>
          </a:p>
          <a:p>
            <a:pPr algn="just"/>
            <a:endParaRPr lang="en-US" sz="2400" dirty="0"/>
          </a:p>
          <a:p>
            <a:pPr algn="just"/>
            <a:r>
              <a:rPr lang="en-US" sz="2400" dirty="0"/>
              <a:t>Biochemical control status was assessed annually and defined as IGF-1 ≤ the upper limit of normal, or GH ≤ 2.5 µg/L in the few cases where IGF-1 was unavailable</a:t>
            </a:r>
          </a:p>
          <a:p>
            <a:pPr marL="0" indent="0" algn="just">
              <a:buNone/>
            </a:pPr>
            <a:endParaRPr lang="en-US" sz="2400" dirty="0"/>
          </a:p>
        </p:txBody>
      </p:sp>
      <p:pic>
        <p:nvPicPr>
          <p:cNvPr id="4" name="Picture 3">
            <a:extLst>
              <a:ext uri="{FF2B5EF4-FFF2-40B4-BE49-F238E27FC236}">
                <a16:creationId xmlns:a16="http://schemas.microsoft.com/office/drawing/2014/main" xmlns="" id="{53547C68-46B6-4589-8AF9-4EE56FD5E08B}"/>
              </a:ext>
            </a:extLst>
          </p:cNvPr>
          <p:cNvPicPr>
            <a:picLocks noChangeAspect="1"/>
          </p:cNvPicPr>
          <p:nvPr/>
        </p:nvPicPr>
        <p:blipFill>
          <a:blip r:embed="rId2"/>
          <a:stretch>
            <a:fillRect/>
          </a:stretch>
        </p:blipFill>
        <p:spPr>
          <a:xfrm>
            <a:off x="452717" y="234707"/>
            <a:ext cx="11519647" cy="3315317"/>
          </a:xfrm>
          <a:prstGeom prst="rect">
            <a:avLst/>
          </a:prstGeom>
        </p:spPr>
      </p:pic>
    </p:spTree>
    <p:extLst>
      <p:ext uri="{BB962C8B-B14F-4D97-AF65-F5344CB8AC3E}">
        <p14:creationId xmlns:p14="http://schemas.microsoft.com/office/powerpoint/2010/main" val="1054813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Study design scheme</a:t>
            </a:r>
          </a:p>
        </p:txBody>
      </p:sp>
      <p:pic>
        <p:nvPicPr>
          <p:cNvPr id="4" name="Content Placeholder 3">
            <a:extLst>
              <a:ext uri="{FF2B5EF4-FFF2-40B4-BE49-F238E27FC236}">
                <a16:creationId xmlns:a16="http://schemas.microsoft.com/office/drawing/2014/main" xmlns="" id="{69B6A2CD-3ADE-45B6-BF46-CA59BE9698DA}"/>
              </a:ext>
            </a:extLst>
          </p:cNvPr>
          <p:cNvPicPr>
            <a:picLocks noGrp="1" noChangeAspect="1"/>
          </p:cNvPicPr>
          <p:nvPr>
            <p:ph idx="1"/>
          </p:nvPr>
        </p:nvPicPr>
        <p:blipFill>
          <a:blip r:embed="rId2"/>
          <a:stretch>
            <a:fillRect/>
          </a:stretch>
        </p:blipFill>
        <p:spPr>
          <a:xfrm>
            <a:off x="2321859" y="1820863"/>
            <a:ext cx="9072281" cy="4406100"/>
          </a:xfrm>
          <a:prstGeom prst="rect">
            <a:avLst/>
          </a:prstGeom>
        </p:spPr>
      </p:pic>
    </p:spTree>
    <p:extLst>
      <p:ext uri="{BB962C8B-B14F-4D97-AF65-F5344CB8AC3E}">
        <p14:creationId xmlns:p14="http://schemas.microsoft.com/office/powerpoint/2010/main" val="3786742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2384BCE-C92E-4200-9F44-599366433D82}"/>
              </a:ext>
            </a:extLst>
          </p:cNvPr>
          <p:cNvPicPr>
            <a:picLocks noChangeAspect="1"/>
          </p:cNvPicPr>
          <p:nvPr/>
        </p:nvPicPr>
        <p:blipFill>
          <a:blip r:embed="rId2"/>
          <a:stretch>
            <a:fillRect/>
          </a:stretch>
        </p:blipFill>
        <p:spPr>
          <a:xfrm>
            <a:off x="6911788" y="816347"/>
            <a:ext cx="4810124" cy="5808289"/>
          </a:xfrm>
          <a:prstGeom prst="rect">
            <a:avLst/>
          </a:prstGeom>
        </p:spPr>
      </p:pic>
      <p:pic>
        <p:nvPicPr>
          <p:cNvPr id="9" name="Picture 8">
            <a:extLst>
              <a:ext uri="{FF2B5EF4-FFF2-40B4-BE49-F238E27FC236}">
                <a16:creationId xmlns:a16="http://schemas.microsoft.com/office/drawing/2014/main" xmlns="" id="{F9C0A68B-D60B-4E2E-B15C-574591F8E0E7}"/>
              </a:ext>
            </a:extLst>
          </p:cNvPr>
          <p:cNvPicPr>
            <a:picLocks noChangeAspect="1"/>
          </p:cNvPicPr>
          <p:nvPr/>
        </p:nvPicPr>
        <p:blipFill>
          <a:blip r:embed="rId3"/>
          <a:stretch>
            <a:fillRect/>
          </a:stretch>
        </p:blipFill>
        <p:spPr>
          <a:xfrm>
            <a:off x="1736631" y="233362"/>
            <a:ext cx="5013793" cy="6391275"/>
          </a:xfrm>
          <a:prstGeom prst="rect">
            <a:avLst/>
          </a:prstGeom>
        </p:spPr>
      </p:pic>
      <p:sp>
        <p:nvSpPr>
          <p:cNvPr id="2" name="Rectangle: Diagonal Corners Rounded 1">
            <a:extLst>
              <a:ext uri="{FF2B5EF4-FFF2-40B4-BE49-F238E27FC236}">
                <a16:creationId xmlns:a16="http://schemas.microsoft.com/office/drawing/2014/main" xmlns="" id="{C28BE4A3-DBB4-4C3D-ACF2-0A179D7299B0}"/>
              </a:ext>
            </a:extLst>
          </p:cNvPr>
          <p:cNvSpPr/>
          <p:nvPr/>
        </p:nvSpPr>
        <p:spPr>
          <a:xfrm>
            <a:off x="1736631" y="3429000"/>
            <a:ext cx="5013793" cy="320040"/>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xmlns="" id="{B6DE4704-5030-48F9-BAC5-33146A3F65FF}"/>
              </a:ext>
            </a:extLst>
          </p:cNvPr>
          <p:cNvSpPr/>
          <p:nvPr/>
        </p:nvSpPr>
        <p:spPr>
          <a:xfrm>
            <a:off x="1736630" y="5135880"/>
            <a:ext cx="5013793" cy="320040"/>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327F3428-57AB-4412-93EA-0830FEEEAA51}"/>
              </a:ext>
            </a:extLst>
          </p:cNvPr>
          <p:cNvPicPr>
            <a:picLocks noChangeAspect="1"/>
          </p:cNvPicPr>
          <p:nvPr/>
        </p:nvPicPr>
        <p:blipFill>
          <a:blip r:embed="rId4"/>
          <a:stretch>
            <a:fillRect/>
          </a:stretch>
        </p:blipFill>
        <p:spPr>
          <a:xfrm>
            <a:off x="6911788" y="833630"/>
            <a:ext cx="4810124" cy="304290"/>
          </a:xfrm>
          <a:prstGeom prst="rect">
            <a:avLst/>
          </a:prstGeom>
        </p:spPr>
      </p:pic>
      <p:pic>
        <p:nvPicPr>
          <p:cNvPr id="4" name="Picture 3">
            <a:extLst>
              <a:ext uri="{FF2B5EF4-FFF2-40B4-BE49-F238E27FC236}">
                <a16:creationId xmlns:a16="http://schemas.microsoft.com/office/drawing/2014/main" xmlns="" id="{EF896F67-8CBB-4DC7-9725-F070D5CE3E36}"/>
              </a:ext>
            </a:extLst>
          </p:cNvPr>
          <p:cNvPicPr>
            <a:picLocks noChangeAspect="1"/>
          </p:cNvPicPr>
          <p:nvPr/>
        </p:nvPicPr>
        <p:blipFill>
          <a:blip r:embed="rId5"/>
          <a:stretch>
            <a:fillRect/>
          </a:stretch>
        </p:blipFill>
        <p:spPr>
          <a:xfrm>
            <a:off x="6911751" y="2433307"/>
            <a:ext cx="4810161" cy="304826"/>
          </a:xfrm>
          <a:prstGeom prst="rect">
            <a:avLst/>
          </a:prstGeom>
        </p:spPr>
      </p:pic>
      <p:pic>
        <p:nvPicPr>
          <p:cNvPr id="6" name="Picture 5">
            <a:extLst>
              <a:ext uri="{FF2B5EF4-FFF2-40B4-BE49-F238E27FC236}">
                <a16:creationId xmlns:a16="http://schemas.microsoft.com/office/drawing/2014/main" xmlns="" id="{2EC3EEB9-23E0-438C-8269-28B479B0E869}"/>
              </a:ext>
            </a:extLst>
          </p:cNvPr>
          <p:cNvPicPr>
            <a:picLocks noChangeAspect="1"/>
          </p:cNvPicPr>
          <p:nvPr/>
        </p:nvPicPr>
        <p:blipFill>
          <a:blip r:embed="rId6"/>
          <a:stretch>
            <a:fillRect/>
          </a:stretch>
        </p:blipFill>
        <p:spPr>
          <a:xfrm>
            <a:off x="6911750" y="6319810"/>
            <a:ext cx="4810161" cy="304826"/>
          </a:xfrm>
          <a:prstGeom prst="rect">
            <a:avLst/>
          </a:prstGeom>
        </p:spPr>
      </p:pic>
    </p:spTree>
    <p:extLst>
      <p:ext uri="{BB962C8B-B14F-4D97-AF65-F5344CB8AC3E}">
        <p14:creationId xmlns:p14="http://schemas.microsoft.com/office/powerpoint/2010/main" val="297408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AFCE5B4-0A11-4784-BFCB-E14726214B93}"/>
              </a:ext>
            </a:extLst>
          </p:cNvPr>
          <p:cNvPicPr>
            <a:picLocks noChangeAspect="1"/>
          </p:cNvPicPr>
          <p:nvPr/>
        </p:nvPicPr>
        <p:blipFill>
          <a:blip r:embed="rId2"/>
          <a:stretch>
            <a:fillRect/>
          </a:stretch>
        </p:blipFill>
        <p:spPr>
          <a:xfrm>
            <a:off x="3415553" y="89646"/>
            <a:ext cx="5298141" cy="6687671"/>
          </a:xfrm>
          <a:prstGeom prst="rect">
            <a:avLst/>
          </a:prstGeom>
        </p:spPr>
      </p:pic>
      <p:pic>
        <p:nvPicPr>
          <p:cNvPr id="3" name="Picture 2">
            <a:extLst>
              <a:ext uri="{FF2B5EF4-FFF2-40B4-BE49-F238E27FC236}">
                <a16:creationId xmlns:a16="http://schemas.microsoft.com/office/drawing/2014/main" xmlns="" id="{41622875-56AB-403E-BE34-EDD75B683B3D}"/>
              </a:ext>
            </a:extLst>
          </p:cNvPr>
          <p:cNvPicPr>
            <a:picLocks noChangeAspect="1"/>
          </p:cNvPicPr>
          <p:nvPr/>
        </p:nvPicPr>
        <p:blipFill>
          <a:blip r:embed="rId3"/>
          <a:stretch>
            <a:fillRect/>
          </a:stretch>
        </p:blipFill>
        <p:spPr>
          <a:xfrm>
            <a:off x="3415553" y="843279"/>
            <a:ext cx="5298141" cy="279413"/>
          </a:xfrm>
          <a:prstGeom prst="rect">
            <a:avLst/>
          </a:prstGeom>
        </p:spPr>
      </p:pic>
      <p:pic>
        <p:nvPicPr>
          <p:cNvPr id="4" name="Picture 3">
            <a:extLst>
              <a:ext uri="{FF2B5EF4-FFF2-40B4-BE49-F238E27FC236}">
                <a16:creationId xmlns:a16="http://schemas.microsoft.com/office/drawing/2014/main" xmlns="" id="{7E0AF444-3C5B-4F05-BCB8-3ADA919BAFB9}"/>
              </a:ext>
            </a:extLst>
          </p:cNvPr>
          <p:cNvPicPr>
            <a:picLocks noChangeAspect="1"/>
          </p:cNvPicPr>
          <p:nvPr/>
        </p:nvPicPr>
        <p:blipFill>
          <a:blip r:embed="rId4"/>
          <a:stretch>
            <a:fillRect/>
          </a:stretch>
        </p:blipFill>
        <p:spPr>
          <a:xfrm>
            <a:off x="3405393" y="1277100"/>
            <a:ext cx="5297883" cy="280440"/>
          </a:xfrm>
          <a:prstGeom prst="rect">
            <a:avLst/>
          </a:prstGeom>
        </p:spPr>
      </p:pic>
      <p:pic>
        <p:nvPicPr>
          <p:cNvPr id="5" name="Picture 4">
            <a:extLst>
              <a:ext uri="{FF2B5EF4-FFF2-40B4-BE49-F238E27FC236}">
                <a16:creationId xmlns:a16="http://schemas.microsoft.com/office/drawing/2014/main" xmlns="" id="{F7661C37-1D1C-4624-9228-0F93B1222720}"/>
              </a:ext>
            </a:extLst>
          </p:cNvPr>
          <p:cNvPicPr>
            <a:picLocks noChangeAspect="1"/>
          </p:cNvPicPr>
          <p:nvPr/>
        </p:nvPicPr>
        <p:blipFill>
          <a:blip r:embed="rId4"/>
          <a:stretch>
            <a:fillRect/>
          </a:stretch>
        </p:blipFill>
        <p:spPr>
          <a:xfrm>
            <a:off x="3416578" y="3319260"/>
            <a:ext cx="5297883" cy="280440"/>
          </a:xfrm>
          <a:prstGeom prst="rect">
            <a:avLst/>
          </a:prstGeom>
        </p:spPr>
      </p:pic>
      <p:pic>
        <p:nvPicPr>
          <p:cNvPr id="6" name="Picture 5">
            <a:extLst>
              <a:ext uri="{FF2B5EF4-FFF2-40B4-BE49-F238E27FC236}">
                <a16:creationId xmlns:a16="http://schemas.microsoft.com/office/drawing/2014/main" xmlns="" id="{19B393A5-388A-463C-B61E-E4C542233D12}"/>
              </a:ext>
            </a:extLst>
          </p:cNvPr>
          <p:cNvPicPr>
            <a:picLocks noChangeAspect="1"/>
          </p:cNvPicPr>
          <p:nvPr/>
        </p:nvPicPr>
        <p:blipFill>
          <a:blip r:embed="rId4"/>
          <a:stretch>
            <a:fillRect/>
          </a:stretch>
        </p:blipFill>
        <p:spPr>
          <a:xfrm>
            <a:off x="3416578" y="5178540"/>
            <a:ext cx="5297883" cy="280440"/>
          </a:xfrm>
          <a:prstGeom prst="rect">
            <a:avLst/>
          </a:prstGeom>
        </p:spPr>
      </p:pic>
      <p:pic>
        <p:nvPicPr>
          <p:cNvPr id="7" name="Picture 6">
            <a:extLst>
              <a:ext uri="{FF2B5EF4-FFF2-40B4-BE49-F238E27FC236}">
                <a16:creationId xmlns:a16="http://schemas.microsoft.com/office/drawing/2014/main" xmlns="" id="{47C0D33D-3A92-4267-AAF3-54C62AE991D9}"/>
              </a:ext>
            </a:extLst>
          </p:cNvPr>
          <p:cNvPicPr>
            <a:picLocks noChangeAspect="1"/>
          </p:cNvPicPr>
          <p:nvPr/>
        </p:nvPicPr>
        <p:blipFill>
          <a:blip r:embed="rId4"/>
          <a:stretch>
            <a:fillRect/>
          </a:stretch>
        </p:blipFill>
        <p:spPr>
          <a:xfrm>
            <a:off x="3416578" y="6407900"/>
            <a:ext cx="5297883" cy="280440"/>
          </a:xfrm>
          <a:prstGeom prst="rect">
            <a:avLst/>
          </a:prstGeom>
        </p:spPr>
      </p:pic>
    </p:spTree>
    <p:extLst>
      <p:ext uri="{BB962C8B-B14F-4D97-AF65-F5344CB8AC3E}">
        <p14:creationId xmlns:p14="http://schemas.microsoft.com/office/powerpoint/2010/main" val="2190638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05CDF13-B83D-4E01-831A-67827018966D}"/>
              </a:ext>
            </a:extLst>
          </p:cNvPr>
          <p:cNvPicPr>
            <a:picLocks noChangeAspect="1"/>
          </p:cNvPicPr>
          <p:nvPr/>
        </p:nvPicPr>
        <p:blipFill>
          <a:blip r:embed="rId2"/>
          <a:stretch>
            <a:fillRect/>
          </a:stretch>
        </p:blipFill>
        <p:spPr>
          <a:xfrm>
            <a:off x="2637459" y="121023"/>
            <a:ext cx="7060518" cy="6615953"/>
          </a:xfrm>
          <a:prstGeom prst="rect">
            <a:avLst/>
          </a:prstGeom>
        </p:spPr>
      </p:pic>
      <p:sp>
        <p:nvSpPr>
          <p:cNvPr id="3" name="Rectangle 2">
            <a:extLst>
              <a:ext uri="{FF2B5EF4-FFF2-40B4-BE49-F238E27FC236}">
                <a16:creationId xmlns:a16="http://schemas.microsoft.com/office/drawing/2014/main" xmlns="" id="{66A63F04-5FCE-48F0-B5BF-E3783A710683}"/>
              </a:ext>
            </a:extLst>
          </p:cNvPr>
          <p:cNvSpPr/>
          <p:nvPr/>
        </p:nvSpPr>
        <p:spPr>
          <a:xfrm>
            <a:off x="9861177" y="5510391"/>
            <a:ext cx="1981200"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400" dirty="0"/>
              <a:t>Association between</a:t>
            </a:r>
          </a:p>
          <a:p>
            <a:pPr algn="just"/>
            <a:r>
              <a:rPr lang="en-US" sz="1400" dirty="0"/>
              <a:t>biochemical control &amp;</a:t>
            </a:r>
          </a:p>
          <a:p>
            <a:pPr algn="just"/>
            <a:r>
              <a:rPr lang="en-US" sz="1400" dirty="0"/>
              <a:t>comorbidities</a:t>
            </a:r>
          </a:p>
        </p:txBody>
      </p:sp>
      <p:sp>
        <p:nvSpPr>
          <p:cNvPr id="4" name="Rectangle 3">
            <a:extLst>
              <a:ext uri="{FF2B5EF4-FFF2-40B4-BE49-F238E27FC236}">
                <a16:creationId xmlns:a16="http://schemas.microsoft.com/office/drawing/2014/main" xmlns="" id="{5CE54A37-DF37-4956-BFC6-D9D9B002DBED}"/>
              </a:ext>
            </a:extLst>
          </p:cNvPr>
          <p:cNvSpPr/>
          <p:nvPr/>
        </p:nvSpPr>
        <p:spPr>
          <a:xfrm>
            <a:off x="2707341" y="2519082"/>
            <a:ext cx="6847200" cy="259977"/>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E35913A-8D3B-40C2-966C-9D1433F80429}"/>
              </a:ext>
            </a:extLst>
          </p:cNvPr>
          <p:cNvPicPr>
            <a:picLocks noChangeAspect="1"/>
          </p:cNvPicPr>
          <p:nvPr/>
        </p:nvPicPr>
        <p:blipFill>
          <a:blip r:embed="rId3"/>
          <a:stretch>
            <a:fillRect/>
          </a:stretch>
        </p:blipFill>
        <p:spPr>
          <a:xfrm>
            <a:off x="2707341" y="5217758"/>
            <a:ext cx="6862042" cy="292633"/>
          </a:xfrm>
          <a:prstGeom prst="rect">
            <a:avLst/>
          </a:prstGeom>
        </p:spPr>
      </p:pic>
    </p:spTree>
    <p:extLst>
      <p:ext uri="{BB962C8B-B14F-4D97-AF65-F5344CB8AC3E}">
        <p14:creationId xmlns:p14="http://schemas.microsoft.com/office/powerpoint/2010/main" val="1917920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4060360"/>
          </a:xfrm>
        </p:spPr>
        <p:txBody>
          <a:bodyPr>
            <a:normAutofit lnSpcReduction="10000"/>
          </a:bodyPr>
          <a:lstStyle/>
          <a:p>
            <a:pPr marL="0" indent="0" algn="just">
              <a:buNone/>
            </a:pPr>
            <a:endParaRPr lang="en-US" sz="2400" dirty="0"/>
          </a:p>
          <a:p>
            <a:pPr algn="just"/>
            <a:r>
              <a:rPr lang="en-US" sz="2400" dirty="0"/>
              <a:t>Results further support the importance of achieving biochemical control, as this may reduce the risk of high burden conditions, including </a:t>
            </a:r>
            <a:r>
              <a:rPr lang="en-US" sz="2400" dirty="0">
                <a:solidFill>
                  <a:schemeClr val="accent1"/>
                </a:solidFill>
              </a:rPr>
              <a:t>diabetes and cardiovascular </a:t>
            </a:r>
            <a:r>
              <a:rPr lang="en-US" sz="2400" dirty="0"/>
              <a:t>system disorders. the risks of developing arterial hypertension and myocardial hypertrophy were not different. </a:t>
            </a:r>
          </a:p>
          <a:p>
            <a:pPr algn="just"/>
            <a:endParaRPr lang="en-US" sz="2400" dirty="0"/>
          </a:p>
          <a:p>
            <a:pPr algn="just"/>
            <a:r>
              <a:rPr lang="en-US" sz="2400" dirty="0"/>
              <a:t> The association for arthropathy suggests irreversibility of this impairment. </a:t>
            </a:r>
          </a:p>
        </p:txBody>
      </p:sp>
    </p:spTree>
    <p:extLst>
      <p:ext uri="{BB962C8B-B14F-4D97-AF65-F5344CB8AC3E}">
        <p14:creationId xmlns:p14="http://schemas.microsoft.com/office/powerpoint/2010/main" val="88997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flipH="1">
            <a:off x="0" y="3774686"/>
            <a:ext cx="1731523" cy="1361518"/>
          </a:xfrm>
        </p:spPr>
        <p:txBody>
          <a:bodyPr>
            <a:normAutofit/>
          </a:bodyPr>
          <a:lstStyle/>
          <a:p>
            <a:pPr algn="ctr"/>
            <a:r>
              <a:rPr lang="en-US" sz="4800" dirty="0">
                <a:latin typeface="Pangolin" panose="00000500000000000000" pitchFamily="2" charset="0"/>
              </a:rPr>
              <a:t>2020</a:t>
            </a:r>
          </a:p>
        </p:txBody>
      </p:sp>
      <p:pic>
        <p:nvPicPr>
          <p:cNvPr id="6" name="Picture 5">
            <a:extLst>
              <a:ext uri="{FF2B5EF4-FFF2-40B4-BE49-F238E27FC236}">
                <a16:creationId xmlns:a16="http://schemas.microsoft.com/office/drawing/2014/main" xmlns="" id="{7F9CF32A-DDF4-48CE-90A7-2D8DCDA38D5E}"/>
              </a:ext>
            </a:extLst>
          </p:cNvPr>
          <p:cNvPicPr>
            <a:picLocks noChangeAspect="1"/>
          </p:cNvPicPr>
          <p:nvPr/>
        </p:nvPicPr>
        <p:blipFill>
          <a:blip r:embed="rId2"/>
          <a:stretch>
            <a:fillRect/>
          </a:stretch>
        </p:blipFill>
        <p:spPr>
          <a:xfrm>
            <a:off x="1875099" y="30185"/>
            <a:ext cx="10232864" cy="6493398"/>
          </a:xfrm>
          <a:prstGeom prst="rect">
            <a:avLst/>
          </a:prstGeom>
        </p:spPr>
      </p:pic>
      <p:sp>
        <p:nvSpPr>
          <p:cNvPr id="3" name="Oval 2">
            <a:extLst>
              <a:ext uri="{FF2B5EF4-FFF2-40B4-BE49-F238E27FC236}">
                <a16:creationId xmlns:a16="http://schemas.microsoft.com/office/drawing/2014/main" xmlns="" id="{07C3E614-AD23-4663-B755-0C14986366FC}"/>
              </a:ext>
            </a:extLst>
          </p:cNvPr>
          <p:cNvSpPr/>
          <p:nvPr/>
        </p:nvSpPr>
        <p:spPr>
          <a:xfrm>
            <a:off x="1875098" y="536635"/>
            <a:ext cx="3306501" cy="445047"/>
          </a:xfrm>
          <a:prstGeom prst="ellipse">
            <a:avLst/>
          </a:prstGeom>
          <a:noFill/>
          <a:ln w="57150">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5FBA2E0A-C861-46B6-9343-BE5236B7F203}"/>
              </a:ext>
            </a:extLst>
          </p:cNvPr>
          <p:cNvPicPr>
            <a:picLocks noChangeAspect="1"/>
          </p:cNvPicPr>
          <p:nvPr/>
        </p:nvPicPr>
        <p:blipFill>
          <a:blip r:embed="rId3"/>
          <a:stretch>
            <a:fillRect/>
          </a:stretch>
        </p:blipFill>
        <p:spPr>
          <a:xfrm>
            <a:off x="1875098" y="2801466"/>
            <a:ext cx="733631" cy="445047"/>
          </a:xfrm>
          <a:prstGeom prst="rect">
            <a:avLst/>
          </a:prstGeom>
        </p:spPr>
      </p:pic>
      <p:pic>
        <p:nvPicPr>
          <p:cNvPr id="5" name="Picture 4">
            <a:extLst>
              <a:ext uri="{FF2B5EF4-FFF2-40B4-BE49-F238E27FC236}">
                <a16:creationId xmlns:a16="http://schemas.microsoft.com/office/drawing/2014/main" xmlns="" id="{FD6ACC9A-0A0D-4C84-98DD-CED2B296DC68}"/>
              </a:ext>
            </a:extLst>
          </p:cNvPr>
          <p:cNvPicPr>
            <a:picLocks noChangeAspect="1"/>
          </p:cNvPicPr>
          <p:nvPr/>
        </p:nvPicPr>
        <p:blipFill>
          <a:blip r:embed="rId3"/>
          <a:stretch>
            <a:fillRect/>
          </a:stretch>
        </p:blipFill>
        <p:spPr>
          <a:xfrm>
            <a:off x="1822413" y="4132729"/>
            <a:ext cx="2695799" cy="516767"/>
          </a:xfrm>
          <a:prstGeom prst="rect">
            <a:avLst/>
          </a:prstGeom>
        </p:spPr>
      </p:pic>
      <p:pic>
        <p:nvPicPr>
          <p:cNvPr id="7" name="Picture 6">
            <a:extLst>
              <a:ext uri="{FF2B5EF4-FFF2-40B4-BE49-F238E27FC236}">
                <a16:creationId xmlns:a16="http://schemas.microsoft.com/office/drawing/2014/main" xmlns="" id="{15D49279-310D-43E9-9F29-DCD639CA14BF}"/>
              </a:ext>
            </a:extLst>
          </p:cNvPr>
          <p:cNvPicPr>
            <a:picLocks noChangeAspect="1"/>
          </p:cNvPicPr>
          <p:nvPr/>
        </p:nvPicPr>
        <p:blipFill>
          <a:blip r:embed="rId3"/>
          <a:stretch>
            <a:fillRect/>
          </a:stretch>
        </p:blipFill>
        <p:spPr>
          <a:xfrm>
            <a:off x="1855078" y="5535712"/>
            <a:ext cx="2078337" cy="516767"/>
          </a:xfrm>
          <a:prstGeom prst="rect">
            <a:avLst/>
          </a:prstGeom>
        </p:spPr>
      </p:pic>
    </p:spTree>
    <p:extLst>
      <p:ext uri="{BB962C8B-B14F-4D97-AF65-F5344CB8AC3E}">
        <p14:creationId xmlns:p14="http://schemas.microsoft.com/office/powerpoint/2010/main" val="1505562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64768" y="539962"/>
            <a:ext cx="9241717" cy="1280890"/>
          </a:xfrm>
        </p:spPr>
        <p:txBody>
          <a:bodyPr/>
          <a:lstStyle/>
          <a:p>
            <a:r>
              <a:rPr lang="en-US" b="1" dirty="0"/>
              <a:t>Presentation, comorbidities, mortality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98266" y="1726054"/>
            <a:ext cx="8915400" cy="3951539"/>
          </a:xfrm>
        </p:spPr>
        <p:txBody>
          <a:bodyPr>
            <a:normAutofit/>
          </a:bodyPr>
          <a:lstStyle/>
          <a:p>
            <a:pPr algn="just"/>
            <a:r>
              <a:rPr lang="en-US" sz="2400" dirty="0"/>
              <a:t>Rate of thyroid malignancies is not greater among acromegaly patients than among those without the condition. </a:t>
            </a:r>
          </a:p>
          <a:p>
            <a:pPr algn="just"/>
            <a:endParaRPr lang="en-US" sz="2400" dirty="0"/>
          </a:p>
          <a:p>
            <a:pPr algn="just"/>
            <a:r>
              <a:rPr lang="en-US" sz="2400" dirty="0"/>
              <a:t>After screening colonoscopy at diagnosis, further testing should be performed similar to the general population, as per previous recommendations. (</a:t>
            </a:r>
            <a:r>
              <a:rPr lang="en-US" sz="2400" b="1" dirty="0">
                <a:effectLst>
                  <a:outerShdw blurRad="38100" dist="38100" dir="2700000" algn="tl">
                    <a:srgbClr val="000000">
                      <a:alpha val="43137"/>
                    </a:srgbClr>
                  </a:outerShdw>
                </a:effectLst>
              </a:rPr>
              <a:t>LQ, DR</a:t>
            </a:r>
            <a:r>
              <a:rPr lang="en-US" sz="2400" dirty="0"/>
              <a:t>)</a:t>
            </a:r>
          </a:p>
        </p:txBody>
      </p:sp>
    </p:spTree>
    <p:extLst>
      <p:ext uri="{BB962C8B-B14F-4D97-AF65-F5344CB8AC3E}">
        <p14:creationId xmlns:p14="http://schemas.microsoft.com/office/powerpoint/2010/main" val="238306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1F4D3C-6685-462C-9C32-D02082788BF0}"/>
              </a:ext>
            </a:extLst>
          </p:cNvPr>
          <p:cNvPicPr>
            <a:picLocks noChangeAspect="1"/>
          </p:cNvPicPr>
          <p:nvPr/>
        </p:nvPicPr>
        <p:blipFill>
          <a:blip r:embed="rId2"/>
          <a:stretch>
            <a:fillRect/>
          </a:stretch>
        </p:blipFill>
        <p:spPr>
          <a:xfrm>
            <a:off x="1421934" y="2034993"/>
            <a:ext cx="10149915" cy="2438400"/>
          </a:xfrm>
          <a:prstGeom prst="rect">
            <a:avLst/>
          </a:prstGeom>
        </p:spPr>
      </p:pic>
      <p:pic>
        <p:nvPicPr>
          <p:cNvPr id="4" name="Picture 3">
            <a:extLst>
              <a:ext uri="{FF2B5EF4-FFF2-40B4-BE49-F238E27FC236}">
                <a16:creationId xmlns:a16="http://schemas.microsoft.com/office/drawing/2014/main" xmlns="" id="{EFAD7250-E767-456A-95D8-DE8DCAF6B035}"/>
              </a:ext>
            </a:extLst>
          </p:cNvPr>
          <p:cNvPicPr>
            <a:picLocks noChangeAspect="1"/>
          </p:cNvPicPr>
          <p:nvPr/>
        </p:nvPicPr>
        <p:blipFill>
          <a:blip r:embed="rId3"/>
          <a:stretch>
            <a:fillRect/>
          </a:stretch>
        </p:blipFill>
        <p:spPr>
          <a:xfrm>
            <a:off x="1421934" y="1463493"/>
            <a:ext cx="10149914" cy="571500"/>
          </a:xfrm>
          <a:prstGeom prst="rect">
            <a:avLst/>
          </a:prstGeom>
        </p:spPr>
      </p:pic>
      <p:pic>
        <p:nvPicPr>
          <p:cNvPr id="7" name="Picture 6">
            <a:extLst>
              <a:ext uri="{FF2B5EF4-FFF2-40B4-BE49-F238E27FC236}">
                <a16:creationId xmlns:a16="http://schemas.microsoft.com/office/drawing/2014/main" xmlns="" id="{E57DAD40-28B6-4026-9BD9-E571C3A84C26}"/>
              </a:ext>
            </a:extLst>
          </p:cNvPr>
          <p:cNvPicPr>
            <a:picLocks noChangeAspect="1"/>
          </p:cNvPicPr>
          <p:nvPr/>
        </p:nvPicPr>
        <p:blipFill rotWithShape="1">
          <a:blip r:embed="rId4"/>
          <a:srcRect l="733" t="46442" r="1826" b="-1"/>
          <a:stretch/>
        </p:blipFill>
        <p:spPr>
          <a:xfrm>
            <a:off x="10770066" y="3861549"/>
            <a:ext cx="1351281" cy="961459"/>
          </a:xfrm>
          <a:prstGeom prst="rect">
            <a:avLst/>
          </a:prstGeom>
        </p:spPr>
      </p:pic>
    </p:spTree>
    <p:extLst>
      <p:ext uri="{BB962C8B-B14F-4D97-AF65-F5344CB8AC3E}">
        <p14:creationId xmlns:p14="http://schemas.microsoft.com/office/powerpoint/2010/main" val="3149736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932329"/>
            <a:ext cx="8915400" cy="4948518"/>
          </a:xfrm>
        </p:spPr>
        <p:txBody>
          <a:bodyPr>
            <a:normAutofit lnSpcReduction="10000"/>
          </a:bodyPr>
          <a:lstStyle/>
          <a:p>
            <a:pPr algn="just"/>
            <a:r>
              <a:rPr lang="en-US" sz="2400" dirty="0"/>
              <a:t>A retrospective study of 150 patients treated at a single center for a median of 10.4 years  assessed treatment and disease control impact on acromegaly comorbidities. </a:t>
            </a:r>
          </a:p>
          <a:p>
            <a:pPr algn="just"/>
            <a:endParaRPr lang="en-US" sz="2400" dirty="0"/>
          </a:p>
          <a:p>
            <a:pPr algn="just"/>
            <a:r>
              <a:rPr lang="en-US" sz="2400" dirty="0"/>
              <a:t>Biochemical control, assessed only by a random growth hormone (GH) level &lt; 2.5 </a:t>
            </a:r>
            <a:r>
              <a:rPr lang="en-US" sz="2400" dirty="0" err="1"/>
              <a:t>μg</a:t>
            </a:r>
            <a:r>
              <a:rPr lang="en-US" sz="2400" dirty="0"/>
              <a:t>/L, was associated with a lower hazard ratio (HR) of developing DM (HR 0.36; 95% CI 0.15, 0.83; p = 0.017) as well as cardiovascular system disorders overall (HR 0.54; 95% CI 0.31, 0.93; p = 0.027) compared to those not controlled. However, the risks of developing arterial hypertension and myocardial hypertrophy were not different. </a:t>
            </a:r>
          </a:p>
        </p:txBody>
      </p:sp>
      <p:pic>
        <p:nvPicPr>
          <p:cNvPr id="2" name="Picture 1">
            <a:extLst>
              <a:ext uri="{FF2B5EF4-FFF2-40B4-BE49-F238E27FC236}">
                <a16:creationId xmlns:a16="http://schemas.microsoft.com/office/drawing/2014/main" xmlns="" id="{375517D2-B4E4-41E9-B152-8556C10A093A}"/>
              </a:ext>
            </a:extLst>
          </p:cNvPr>
          <p:cNvPicPr>
            <a:picLocks noChangeAspect="1"/>
          </p:cNvPicPr>
          <p:nvPr/>
        </p:nvPicPr>
        <p:blipFill>
          <a:blip r:embed="rId2"/>
          <a:stretch>
            <a:fillRect/>
          </a:stretch>
        </p:blipFill>
        <p:spPr>
          <a:xfrm>
            <a:off x="155716" y="121023"/>
            <a:ext cx="11880567" cy="6615954"/>
          </a:xfrm>
          <a:prstGeom prst="rect">
            <a:avLst/>
          </a:prstGeom>
        </p:spPr>
      </p:pic>
    </p:spTree>
    <p:extLst>
      <p:ext uri="{BB962C8B-B14F-4D97-AF65-F5344CB8AC3E}">
        <p14:creationId xmlns:p14="http://schemas.microsoft.com/office/powerpoint/2010/main" val="2288191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682908-708B-4F20-99C0-6DFE246C591D}"/>
              </a:ext>
            </a:extLst>
          </p:cNvPr>
          <p:cNvPicPr>
            <a:picLocks noChangeAspect="1"/>
          </p:cNvPicPr>
          <p:nvPr/>
        </p:nvPicPr>
        <p:blipFill>
          <a:blip r:embed="rId2"/>
          <a:stretch>
            <a:fillRect/>
          </a:stretch>
        </p:blipFill>
        <p:spPr>
          <a:xfrm>
            <a:off x="154933" y="1248770"/>
            <a:ext cx="11882134" cy="4730688"/>
          </a:xfrm>
          <a:prstGeom prst="rect">
            <a:avLst/>
          </a:prstGeom>
        </p:spPr>
      </p:pic>
    </p:spTree>
    <p:extLst>
      <p:ext uri="{BB962C8B-B14F-4D97-AF65-F5344CB8AC3E}">
        <p14:creationId xmlns:p14="http://schemas.microsoft.com/office/powerpoint/2010/main" val="4183125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20454" y="391785"/>
            <a:ext cx="8911687" cy="1280890"/>
          </a:xfrm>
        </p:spPr>
        <p:txBody>
          <a:bodyPr>
            <a:normAutofit/>
          </a:bodyPr>
          <a:lstStyle/>
          <a:p>
            <a:r>
              <a:rPr lang="en-US" sz="4000" b="1" dirty="0"/>
              <a:t>Recommendation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559860" y="1479176"/>
            <a:ext cx="10264588" cy="4987039"/>
          </a:xfrm>
        </p:spPr>
        <p:txBody>
          <a:bodyPr>
            <a:normAutofit/>
          </a:bodyPr>
          <a:lstStyle/>
          <a:p>
            <a:pPr algn="just"/>
            <a:endParaRPr lang="en-US" sz="2000" dirty="0"/>
          </a:p>
          <a:p>
            <a:pPr algn="just"/>
            <a:r>
              <a:rPr lang="en-US" sz="2400" dirty="0"/>
              <a:t>Current guidelines for screening for colorectal cancer in patients with acromegaly suggest that at </a:t>
            </a:r>
            <a:r>
              <a:rPr lang="en-US" sz="2400" dirty="0">
                <a:solidFill>
                  <a:schemeClr val="accent1"/>
                </a:solidFill>
              </a:rPr>
              <a:t>least one colonoscopy should be done at the time of diagnosis</a:t>
            </a:r>
            <a:r>
              <a:rPr lang="en-US" sz="2400" dirty="0"/>
              <a:t>, followed by appropriate surveillance depending on findings from initial colonoscopy and disease activity.  </a:t>
            </a:r>
          </a:p>
          <a:p>
            <a:pPr algn="just"/>
            <a:endParaRPr lang="en-US" sz="2400" dirty="0"/>
          </a:p>
          <a:p>
            <a:pPr algn="just"/>
            <a:endParaRPr lang="en-US" sz="2400" dirty="0"/>
          </a:p>
          <a:p>
            <a:pPr algn="just"/>
            <a:r>
              <a:rPr lang="en-US" sz="2400" dirty="0"/>
              <a:t>However, in younger patients, the age at which screening should start remains controversial . Some have proposed that colonoscopy only be offered </a:t>
            </a:r>
            <a:r>
              <a:rPr lang="en-US" sz="2400" dirty="0">
                <a:solidFill>
                  <a:schemeClr val="accent1"/>
                </a:solidFill>
              </a:rPr>
              <a:t>starting</a:t>
            </a:r>
            <a:r>
              <a:rPr lang="en-US" sz="2400" dirty="0"/>
              <a:t> at </a:t>
            </a:r>
            <a:r>
              <a:rPr lang="en-US" sz="2400" dirty="0">
                <a:solidFill>
                  <a:schemeClr val="accent1"/>
                </a:solidFill>
              </a:rPr>
              <a:t>age 40 years</a:t>
            </a:r>
            <a:r>
              <a:rPr lang="en-US" sz="2400" dirty="0"/>
              <a:t>.</a:t>
            </a:r>
          </a:p>
          <a:p>
            <a:pPr algn="just"/>
            <a:endParaRPr lang="en-US" sz="2400" dirty="0"/>
          </a:p>
        </p:txBody>
      </p:sp>
    </p:spTree>
    <p:extLst>
      <p:ext uri="{BB962C8B-B14F-4D97-AF65-F5344CB8AC3E}">
        <p14:creationId xmlns:p14="http://schemas.microsoft.com/office/powerpoint/2010/main" val="67456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20454" y="391785"/>
            <a:ext cx="8911687" cy="1280890"/>
          </a:xfrm>
        </p:spPr>
        <p:txBody>
          <a:bodyPr>
            <a:normAutofit/>
          </a:bodyPr>
          <a:lstStyle/>
          <a:p>
            <a:r>
              <a:rPr lang="en-US" sz="4000" b="1" dirty="0"/>
              <a:t>Recommendation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559859" y="1672675"/>
            <a:ext cx="10454663" cy="4793540"/>
          </a:xfrm>
        </p:spPr>
        <p:txBody>
          <a:bodyPr>
            <a:normAutofit/>
          </a:bodyPr>
          <a:lstStyle/>
          <a:p>
            <a:pPr algn="just"/>
            <a:r>
              <a:rPr lang="en-US" sz="2000" dirty="0"/>
              <a:t>Screening at diagnosis be performed regardless of age, as up to a fifth of acromegaly patients ,&lt;40years of age have been found to have colonic neoplasia vs 5% of controls in one study.</a:t>
            </a:r>
          </a:p>
          <a:p>
            <a:pPr algn="just"/>
            <a:endParaRPr lang="en-US" sz="2000" dirty="0"/>
          </a:p>
          <a:p>
            <a:pPr algn="just"/>
            <a:r>
              <a:rPr lang="en-US" sz="2000" dirty="0"/>
              <a:t>If initial colonoscopy is normal, then patients should be screened in a similar manner to the general population </a:t>
            </a:r>
            <a:r>
              <a:rPr lang="en-US" sz="2000" dirty="0">
                <a:solidFill>
                  <a:schemeClr val="accent1"/>
                </a:solidFill>
              </a:rPr>
              <a:t>every 10 years</a:t>
            </a:r>
            <a:r>
              <a:rPr lang="en-US" sz="2000" dirty="0"/>
              <a:t>, provided acromegaly is </a:t>
            </a:r>
            <a:r>
              <a:rPr lang="en-US" sz="2000" dirty="0">
                <a:solidFill>
                  <a:schemeClr val="accent1"/>
                </a:solidFill>
              </a:rPr>
              <a:t>biochemically controlled.</a:t>
            </a:r>
          </a:p>
          <a:p>
            <a:pPr algn="just"/>
            <a:endParaRPr lang="en-US" sz="2000" dirty="0"/>
          </a:p>
          <a:p>
            <a:pPr algn="just"/>
            <a:r>
              <a:rPr lang="en-US" sz="2000" dirty="0"/>
              <a:t> More frequent screening may be required in patients with </a:t>
            </a:r>
            <a:r>
              <a:rPr lang="en-US" sz="2000" dirty="0">
                <a:solidFill>
                  <a:schemeClr val="accent1"/>
                </a:solidFill>
              </a:rPr>
              <a:t>persistently active </a:t>
            </a:r>
            <a:r>
              <a:rPr lang="en-US" sz="2000" dirty="0"/>
              <a:t>disease, but the optimal frequency is yet to be determined . Some have recommended colonoscopy </a:t>
            </a:r>
            <a:r>
              <a:rPr lang="en-US" sz="2000" dirty="0">
                <a:solidFill>
                  <a:schemeClr val="accent1"/>
                </a:solidFill>
              </a:rPr>
              <a:t>every 3 to 5 years</a:t>
            </a:r>
            <a:r>
              <a:rPr lang="en-US" sz="2000" dirty="0"/>
              <a:t> in patients with either a </a:t>
            </a:r>
            <a:r>
              <a:rPr lang="en-US" sz="2000" dirty="0">
                <a:solidFill>
                  <a:schemeClr val="accent1"/>
                </a:solidFill>
              </a:rPr>
              <a:t>polyp or persistently elevated IGF-I</a:t>
            </a:r>
          </a:p>
          <a:p>
            <a:pPr marL="0" indent="0" algn="just">
              <a:buNone/>
            </a:pPr>
            <a:endParaRPr lang="en-US" sz="2000" dirty="0"/>
          </a:p>
          <a:p>
            <a:pPr algn="just"/>
            <a:endParaRPr lang="en-US" sz="2000" dirty="0"/>
          </a:p>
        </p:txBody>
      </p:sp>
    </p:spTree>
    <p:extLst>
      <p:ext uri="{BB962C8B-B14F-4D97-AF65-F5344CB8AC3E}">
        <p14:creationId xmlns:p14="http://schemas.microsoft.com/office/powerpoint/2010/main" val="4156193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20454" y="391785"/>
            <a:ext cx="8911687" cy="1280890"/>
          </a:xfrm>
        </p:spPr>
        <p:txBody>
          <a:bodyPr>
            <a:normAutofit/>
          </a:bodyPr>
          <a:lstStyle/>
          <a:p>
            <a:r>
              <a:rPr lang="en-US" sz="4000" b="1" dirty="0"/>
              <a:t>Recommendation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559859" y="1672675"/>
            <a:ext cx="10454663" cy="4793540"/>
          </a:xfrm>
        </p:spPr>
        <p:txBody>
          <a:bodyPr>
            <a:normAutofit/>
          </a:bodyPr>
          <a:lstStyle/>
          <a:p>
            <a:pPr algn="just"/>
            <a:r>
              <a:rPr lang="en-US" sz="2000" dirty="0"/>
              <a:t>More recently, there have been increasing calls for routine surveillance for both thyroid nodules and cancer in patients with acromegaly.</a:t>
            </a:r>
          </a:p>
          <a:p>
            <a:pPr algn="just"/>
            <a:endParaRPr lang="en-US" sz="2000" dirty="0"/>
          </a:p>
          <a:p>
            <a:pPr algn="just"/>
            <a:r>
              <a:rPr lang="en-US" sz="2000" dirty="0"/>
              <a:t>In the absence of symptoms, or patient-observed goiter, clinical examination for thyroid nodules should be performed </a:t>
            </a:r>
            <a:r>
              <a:rPr lang="en-US" sz="2000" dirty="0">
                <a:solidFill>
                  <a:schemeClr val="accent1"/>
                </a:solidFill>
              </a:rPr>
              <a:t>yearly</a:t>
            </a:r>
            <a:r>
              <a:rPr lang="en-US" sz="2000" dirty="0"/>
              <a:t>, followed by ultrasonography in those with palpable nodules.</a:t>
            </a:r>
          </a:p>
          <a:p>
            <a:pPr algn="just"/>
            <a:endParaRPr lang="en-US" sz="2000" dirty="0"/>
          </a:p>
          <a:p>
            <a:pPr algn="just"/>
            <a:r>
              <a:rPr lang="en-US" sz="2000" dirty="0"/>
              <a:t>Current guidelines recommend a cut-off of </a:t>
            </a:r>
            <a:r>
              <a:rPr lang="en-US" sz="2000" dirty="0">
                <a:solidFill>
                  <a:schemeClr val="accent1"/>
                </a:solidFill>
              </a:rPr>
              <a:t>1.5cm</a:t>
            </a:r>
            <a:r>
              <a:rPr lang="en-US" sz="2000" dirty="0"/>
              <a:t> as an indication for FNAB in low suspicion nodules , based on the other studies, most of which employed the older recommended cut-off of 1 cm, it may be prudent to consider a 1 cm threshold for FNAB in acromegaly patients.</a:t>
            </a:r>
          </a:p>
          <a:p>
            <a:pPr algn="just"/>
            <a:endParaRPr lang="en-US" sz="2000" dirty="0"/>
          </a:p>
        </p:txBody>
      </p:sp>
    </p:spTree>
    <p:extLst>
      <p:ext uri="{BB962C8B-B14F-4D97-AF65-F5344CB8AC3E}">
        <p14:creationId xmlns:p14="http://schemas.microsoft.com/office/powerpoint/2010/main" val="1070440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720454" y="1397149"/>
            <a:ext cx="10094259" cy="3872753"/>
          </a:xfrm>
        </p:spPr>
        <p:txBody>
          <a:bodyPr>
            <a:normAutofit/>
          </a:bodyPr>
          <a:lstStyle/>
          <a:p>
            <a:pPr algn="just"/>
            <a:r>
              <a:rPr lang="en-US" sz="2400" dirty="0"/>
              <a:t>A study of the two cancers most associated with acromegaly, namely colon and thyroid cancer, suggest that this risk might </a:t>
            </a:r>
            <a:r>
              <a:rPr lang="en-US" sz="2400" dirty="0">
                <a:solidFill>
                  <a:schemeClr val="accent1"/>
                </a:solidFill>
              </a:rPr>
              <a:t>not be clinically significant</a:t>
            </a:r>
            <a:r>
              <a:rPr lang="en-US" sz="2400" dirty="0"/>
              <a:t>.</a:t>
            </a:r>
          </a:p>
          <a:p>
            <a:pPr algn="just"/>
            <a:endParaRPr lang="en-US" sz="2400" dirty="0"/>
          </a:p>
          <a:p>
            <a:pPr algn="just"/>
            <a:r>
              <a:rPr lang="en-US" sz="2400" dirty="0"/>
              <a:t> Comparing 178 patients and 356 controls, colorectal polyps were found in 67% of patients in the acromegaly group and in 24% of the control group (p &lt; 0.001), but there was no difference in histology subtypes</a:t>
            </a:r>
            <a:r>
              <a:rPr lang="en-US" sz="2000" dirty="0"/>
              <a:t>.</a:t>
            </a:r>
          </a:p>
          <a:p>
            <a:pPr algn="just"/>
            <a:endParaRPr lang="en-US" sz="2000" dirty="0"/>
          </a:p>
        </p:txBody>
      </p:sp>
      <p:sp>
        <p:nvSpPr>
          <p:cNvPr id="6" name="Rectangle 5">
            <a:extLst>
              <a:ext uri="{FF2B5EF4-FFF2-40B4-BE49-F238E27FC236}">
                <a16:creationId xmlns:a16="http://schemas.microsoft.com/office/drawing/2014/main" xmlns="" id="{EC98BDBA-B8D4-49C3-8D7C-72CD2E5BADA1}"/>
              </a:ext>
            </a:extLst>
          </p:cNvPr>
          <p:cNvSpPr/>
          <p:nvPr/>
        </p:nvSpPr>
        <p:spPr>
          <a:xfrm>
            <a:off x="555812" y="5463544"/>
            <a:ext cx="1151964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a:t>No Benefit of Dedicated Thyroid Nodule Screening in Patients with Acromegaly</a:t>
            </a:r>
          </a:p>
          <a:p>
            <a:r>
              <a:rPr lang="en-US" sz="1200" dirty="0"/>
              <a:t>Ngan Betty Lai, M Dave Garg, M Anthony P. Heaney, MD, Ph Marvin </a:t>
            </a:r>
            <a:r>
              <a:rPr lang="en-US" sz="1200" dirty="0" err="1"/>
              <a:t>Bergsneider</a:t>
            </a:r>
            <a:r>
              <a:rPr lang="en-US" sz="1200" dirty="0"/>
              <a:t>, M Angela M. Leung, MD, MSc;</a:t>
            </a:r>
          </a:p>
          <a:p>
            <a:r>
              <a:rPr lang="en-US" sz="1200" dirty="0" err="1"/>
              <a:t>Endocr</a:t>
            </a:r>
            <a:r>
              <a:rPr lang="en-US" sz="1200" dirty="0"/>
              <a:t> </a:t>
            </a:r>
            <a:r>
              <a:rPr lang="en-US" sz="1200" dirty="0" err="1"/>
              <a:t>Pract</a:t>
            </a:r>
            <a:r>
              <a:rPr lang="en-US" sz="1200" dirty="0"/>
              <a:t> 26(1):16–21</a:t>
            </a:r>
          </a:p>
        </p:txBody>
      </p:sp>
      <p:sp>
        <p:nvSpPr>
          <p:cNvPr id="7" name="Rectangle 6">
            <a:extLst>
              <a:ext uri="{FF2B5EF4-FFF2-40B4-BE49-F238E27FC236}">
                <a16:creationId xmlns:a16="http://schemas.microsoft.com/office/drawing/2014/main" xmlns="" id="{21BAD4F6-496E-4094-85AD-8418F153FD1E}"/>
              </a:ext>
            </a:extLst>
          </p:cNvPr>
          <p:cNvSpPr/>
          <p:nvPr/>
        </p:nvSpPr>
        <p:spPr>
          <a:xfrm>
            <a:off x="555813" y="6128216"/>
            <a:ext cx="1151964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a:t>Clinicopathological features of colorectal polyps and risk of colorecta cancer in acromegaly in European Journal of Endocrinology</a:t>
            </a:r>
          </a:p>
          <a:p>
            <a:r>
              <a:rPr lang="en-US" sz="1200" dirty="0"/>
              <a:t>Authors: </a:t>
            </a:r>
            <a:r>
              <a:rPr lang="en-US" sz="1200" dirty="0" err="1"/>
              <a:t>Yorinari</a:t>
            </a:r>
            <a:r>
              <a:rPr lang="en-US" sz="1200" dirty="0"/>
              <a:t> Ochiai1,6, Naoko Inoshita2,3,6, Toshiro Iizuka1, Hiroshi Nishioka4, </a:t>
            </a:r>
            <a:r>
              <a:rPr lang="en-US" sz="1200" dirty="0" err="1"/>
              <a:t>Shozo</a:t>
            </a:r>
            <a:r>
              <a:rPr lang="en-US" sz="1200" dirty="0"/>
              <a:t> Yamada4,5, Masanobu Kitagawa6, and Shu </a:t>
            </a:r>
            <a:r>
              <a:rPr lang="en-US" sz="1200" dirty="0" err="1"/>
              <a:t>Hoteya</a:t>
            </a:r>
            <a:r>
              <a:rPr lang="en-US" sz="1200" dirty="0"/>
              <a:t>; </a:t>
            </a:r>
          </a:p>
          <a:p>
            <a:r>
              <a:rPr lang="en-US" sz="1200" dirty="0"/>
              <a:t>Eur J Endocrinol 182(3):313–318. </a:t>
            </a:r>
          </a:p>
        </p:txBody>
      </p:sp>
      <p:sp>
        <p:nvSpPr>
          <p:cNvPr id="5" name="Title 1">
            <a:extLst>
              <a:ext uri="{FF2B5EF4-FFF2-40B4-BE49-F238E27FC236}">
                <a16:creationId xmlns:a16="http://schemas.microsoft.com/office/drawing/2014/main" xmlns="" id="{AFBD8FB6-D4D1-4DD1-9AFE-59BC09A7F0A1}"/>
              </a:ext>
            </a:extLst>
          </p:cNvPr>
          <p:cNvSpPr>
            <a:spLocks noGrp="1"/>
          </p:cNvSpPr>
          <p:nvPr>
            <p:ph type="title"/>
          </p:nvPr>
        </p:nvSpPr>
        <p:spPr>
          <a:xfrm>
            <a:off x="1720454" y="391785"/>
            <a:ext cx="8911687" cy="1280890"/>
          </a:xfrm>
        </p:spPr>
        <p:txBody>
          <a:bodyPr>
            <a:normAutofit/>
          </a:bodyPr>
          <a:lstStyle/>
          <a:p>
            <a:r>
              <a:rPr lang="en-US" sz="4000" b="1" dirty="0"/>
              <a:t>Other studies </a:t>
            </a:r>
          </a:p>
        </p:txBody>
      </p:sp>
    </p:spTree>
    <p:extLst>
      <p:ext uri="{BB962C8B-B14F-4D97-AF65-F5344CB8AC3E}">
        <p14:creationId xmlns:p14="http://schemas.microsoft.com/office/powerpoint/2010/main" val="144798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20454" y="391785"/>
            <a:ext cx="8911687" cy="1280890"/>
          </a:xfrm>
        </p:spPr>
        <p:txBody>
          <a:bodyPr>
            <a:normAutofit/>
          </a:bodyPr>
          <a:lstStyle/>
          <a:p>
            <a:r>
              <a:rPr lang="en-US" sz="4000" b="1" dirty="0"/>
              <a:t>Conclusion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720454" y="1999129"/>
            <a:ext cx="10041240" cy="3065930"/>
          </a:xfrm>
        </p:spPr>
        <p:txBody>
          <a:bodyPr>
            <a:normAutofit/>
          </a:bodyPr>
          <a:lstStyle/>
          <a:p>
            <a:pPr algn="just"/>
            <a:r>
              <a:rPr lang="en-US" sz="2400" dirty="0"/>
              <a:t>Although controversial, cancer incidence seems to be increased in acromegaly, and </a:t>
            </a:r>
            <a:r>
              <a:rPr lang="en-US" sz="2400" dirty="0">
                <a:solidFill>
                  <a:schemeClr val="accent1"/>
                </a:solidFill>
              </a:rPr>
              <a:t>routine screening </a:t>
            </a:r>
            <a:r>
              <a:rPr lang="en-US" sz="2400" dirty="0"/>
              <a:t>is recommended for </a:t>
            </a:r>
            <a:r>
              <a:rPr lang="en-US" sz="2400" dirty="0">
                <a:solidFill>
                  <a:schemeClr val="accent1"/>
                </a:solidFill>
              </a:rPr>
              <a:t>colon cancer </a:t>
            </a:r>
            <a:r>
              <a:rPr lang="en-US" sz="2400" dirty="0"/>
              <a:t>starting at acromegaly diagnosis and for other cancers depending on clinical features.</a:t>
            </a:r>
          </a:p>
          <a:p>
            <a:pPr marL="0" indent="0" algn="just">
              <a:buNone/>
            </a:pPr>
            <a:endParaRPr lang="en-US" sz="2000" dirty="0"/>
          </a:p>
          <a:p>
            <a:pPr algn="just"/>
            <a:endParaRPr lang="en-US" sz="2000" dirty="0"/>
          </a:p>
        </p:txBody>
      </p:sp>
    </p:spTree>
    <p:extLst>
      <p:ext uri="{BB962C8B-B14F-4D97-AF65-F5344CB8AC3E}">
        <p14:creationId xmlns:p14="http://schemas.microsoft.com/office/powerpoint/2010/main" val="3128956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994774" y="493385"/>
            <a:ext cx="8911687" cy="1280890"/>
          </a:xfrm>
        </p:spPr>
        <p:txBody>
          <a:bodyPr>
            <a:normAutofit/>
          </a:bodyPr>
          <a:lstStyle/>
          <a:p>
            <a:r>
              <a:rPr lang="en-US" sz="4000" b="1" dirty="0"/>
              <a:t>Cause of mortality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720454" y="1999128"/>
            <a:ext cx="10041240" cy="3964791"/>
          </a:xfrm>
        </p:spPr>
        <p:txBody>
          <a:bodyPr>
            <a:normAutofit/>
          </a:bodyPr>
          <a:lstStyle/>
          <a:p>
            <a:pPr algn="just"/>
            <a:r>
              <a:rPr lang="en-US" sz="2400" dirty="0"/>
              <a:t>Mortality in patients with acromegaly has been </a:t>
            </a:r>
            <a:r>
              <a:rPr lang="en-US" sz="2400" dirty="0">
                <a:solidFill>
                  <a:schemeClr val="accent1"/>
                </a:solidFill>
              </a:rPr>
              <a:t>mainly </a:t>
            </a:r>
            <a:r>
              <a:rPr lang="en-US" sz="2400" dirty="0"/>
              <a:t>attributed to </a:t>
            </a:r>
            <a:r>
              <a:rPr lang="en-US" sz="2400" dirty="0">
                <a:solidFill>
                  <a:schemeClr val="accent1"/>
                </a:solidFill>
              </a:rPr>
              <a:t>cardiovascular disease </a:t>
            </a:r>
            <a:r>
              <a:rPr lang="en-US" sz="2400" dirty="0"/>
              <a:t>in previous studies.</a:t>
            </a:r>
          </a:p>
          <a:p>
            <a:pPr algn="just"/>
            <a:endParaRPr lang="en-US" sz="2400" dirty="0"/>
          </a:p>
          <a:p>
            <a:pPr algn="just"/>
            <a:r>
              <a:rPr lang="en-US" sz="2400" dirty="0"/>
              <a:t>Nevertheless, a finding that is also reflected in </a:t>
            </a:r>
            <a:r>
              <a:rPr lang="en-US" sz="2400" dirty="0">
                <a:solidFill>
                  <a:schemeClr val="accent1"/>
                </a:solidFill>
              </a:rPr>
              <a:t>the changes in causes of mortality</a:t>
            </a:r>
            <a:r>
              <a:rPr lang="en-US" sz="2400" dirty="0"/>
              <a:t> in patients with acromegaly in more recent studies.</a:t>
            </a:r>
          </a:p>
          <a:p>
            <a:pPr marL="0" indent="0" algn="just">
              <a:buNone/>
            </a:pPr>
            <a:endParaRPr lang="en-US" sz="2000" dirty="0"/>
          </a:p>
          <a:p>
            <a:pPr algn="just"/>
            <a:endParaRPr lang="en-US" sz="2000" dirty="0"/>
          </a:p>
        </p:txBody>
      </p:sp>
    </p:spTree>
    <p:extLst>
      <p:ext uri="{BB962C8B-B14F-4D97-AF65-F5344CB8AC3E}">
        <p14:creationId xmlns:p14="http://schemas.microsoft.com/office/powerpoint/2010/main" val="199640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flipH="1">
            <a:off x="0" y="3774686"/>
            <a:ext cx="1731523" cy="1361518"/>
          </a:xfrm>
        </p:spPr>
        <p:txBody>
          <a:bodyPr>
            <a:normAutofit/>
          </a:bodyPr>
          <a:lstStyle/>
          <a:p>
            <a:pPr algn="ctr"/>
            <a:r>
              <a:rPr lang="en-US" sz="4800" dirty="0">
                <a:latin typeface="Pangolin" panose="00000500000000000000" pitchFamily="2" charset="0"/>
              </a:rPr>
              <a:t>2020</a:t>
            </a:r>
          </a:p>
        </p:txBody>
      </p:sp>
      <p:pic>
        <p:nvPicPr>
          <p:cNvPr id="6" name="Picture 5">
            <a:extLst>
              <a:ext uri="{FF2B5EF4-FFF2-40B4-BE49-F238E27FC236}">
                <a16:creationId xmlns:a16="http://schemas.microsoft.com/office/drawing/2014/main" xmlns="" id="{E8F00375-C9B8-4144-8F58-017984778A1D}"/>
              </a:ext>
            </a:extLst>
          </p:cNvPr>
          <p:cNvPicPr>
            <a:picLocks noChangeAspect="1"/>
          </p:cNvPicPr>
          <p:nvPr/>
        </p:nvPicPr>
        <p:blipFill>
          <a:blip r:embed="rId2"/>
          <a:stretch>
            <a:fillRect/>
          </a:stretch>
        </p:blipFill>
        <p:spPr>
          <a:xfrm>
            <a:off x="1828799" y="120967"/>
            <a:ext cx="10255171" cy="6562846"/>
          </a:xfrm>
          <a:prstGeom prst="rect">
            <a:avLst/>
          </a:prstGeom>
        </p:spPr>
      </p:pic>
      <p:pic>
        <p:nvPicPr>
          <p:cNvPr id="3" name="Picture 2">
            <a:extLst>
              <a:ext uri="{FF2B5EF4-FFF2-40B4-BE49-F238E27FC236}">
                <a16:creationId xmlns:a16="http://schemas.microsoft.com/office/drawing/2014/main" xmlns="" id="{F8AB6B4A-9422-442A-983B-7EA592B78A9A}"/>
              </a:ext>
            </a:extLst>
          </p:cNvPr>
          <p:cNvPicPr>
            <a:picLocks noChangeAspect="1"/>
          </p:cNvPicPr>
          <p:nvPr/>
        </p:nvPicPr>
        <p:blipFill>
          <a:blip r:embed="rId3"/>
          <a:stretch>
            <a:fillRect/>
          </a:stretch>
        </p:blipFill>
        <p:spPr>
          <a:xfrm>
            <a:off x="1828799" y="687394"/>
            <a:ext cx="1452284" cy="445047"/>
          </a:xfrm>
          <a:prstGeom prst="rect">
            <a:avLst/>
          </a:prstGeom>
        </p:spPr>
      </p:pic>
      <p:pic>
        <p:nvPicPr>
          <p:cNvPr id="4" name="Picture 3">
            <a:extLst>
              <a:ext uri="{FF2B5EF4-FFF2-40B4-BE49-F238E27FC236}">
                <a16:creationId xmlns:a16="http://schemas.microsoft.com/office/drawing/2014/main" xmlns="" id="{F8553CF4-2ACC-4F96-B092-4518FC662F22}"/>
              </a:ext>
            </a:extLst>
          </p:cNvPr>
          <p:cNvPicPr>
            <a:picLocks noChangeAspect="1"/>
          </p:cNvPicPr>
          <p:nvPr/>
        </p:nvPicPr>
        <p:blipFill>
          <a:blip r:embed="rId3"/>
          <a:stretch>
            <a:fillRect/>
          </a:stretch>
        </p:blipFill>
        <p:spPr>
          <a:xfrm>
            <a:off x="1828799" y="2740311"/>
            <a:ext cx="1147483" cy="445047"/>
          </a:xfrm>
          <a:prstGeom prst="rect">
            <a:avLst/>
          </a:prstGeom>
        </p:spPr>
      </p:pic>
      <p:pic>
        <p:nvPicPr>
          <p:cNvPr id="5" name="Picture 4">
            <a:extLst>
              <a:ext uri="{FF2B5EF4-FFF2-40B4-BE49-F238E27FC236}">
                <a16:creationId xmlns:a16="http://schemas.microsoft.com/office/drawing/2014/main" xmlns="" id="{48159413-4526-4A78-8112-B3D1E0692DB9}"/>
              </a:ext>
            </a:extLst>
          </p:cNvPr>
          <p:cNvPicPr>
            <a:picLocks noChangeAspect="1"/>
          </p:cNvPicPr>
          <p:nvPr/>
        </p:nvPicPr>
        <p:blipFill>
          <a:blip r:embed="rId3"/>
          <a:stretch>
            <a:fillRect/>
          </a:stretch>
        </p:blipFill>
        <p:spPr>
          <a:xfrm>
            <a:off x="1799326" y="4688541"/>
            <a:ext cx="3503146" cy="654423"/>
          </a:xfrm>
          <a:prstGeom prst="rect">
            <a:avLst/>
          </a:prstGeom>
        </p:spPr>
      </p:pic>
    </p:spTree>
    <p:extLst>
      <p:ext uri="{BB962C8B-B14F-4D97-AF65-F5344CB8AC3E}">
        <p14:creationId xmlns:p14="http://schemas.microsoft.com/office/powerpoint/2010/main" val="3194241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994774" y="493385"/>
            <a:ext cx="8911687" cy="1280890"/>
          </a:xfrm>
        </p:spPr>
        <p:txBody>
          <a:bodyPr>
            <a:normAutofit/>
          </a:bodyPr>
          <a:lstStyle/>
          <a:p>
            <a:r>
              <a:rPr lang="en-US" sz="4000" b="1" dirty="0"/>
              <a:t>Cause of mortality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883014" y="2399824"/>
            <a:ext cx="10041240" cy="3964791"/>
          </a:xfrm>
        </p:spPr>
        <p:txBody>
          <a:bodyPr>
            <a:normAutofit/>
          </a:bodyPr>
          <a:lstStyle/>
          <a:p>
            <a:pPr algn="just"/>
            <a:r>
              <a:rPr lang="en-US" sz="2400" dirty="0"/>
              <a:t>In four studies published in the last decade encompassing 3391  patients, </a:t>
            </a:r>
            <a:r>
              <a:rPr lang="en-US" sz="2400" dirty="0">
                <a:solidFill>
                  <a:schemeClr val="accent1"/>
                </a:solidFill>
              </a:rPr>
              <a:t>malignancies</a:t>
            </a:r>
            <a:r>
              <a:rPr lang="en-US" sz="2400" dirty="0"/>
              <a:t> were the leading cause of death, with cardiovascular disease as the second cause, but these causes were </a:t>
            </a:r>
            <a:r>
              <a:rPr lang="en-US" sz="2400" dirty="0">
                <a:solidFill>
                  <a:schemeClr val="accent1"/>
                </a:solidFill>
              </a:rPr>
              <a:t>not different from the general population</a:t>
            </a:r>
            <a:r>
              <a:rPr lang="en-US" sz="2400" dirty="0"/>
              <a:t>.</a:t>
            </a:r>
          </a:p>
          <a:p>
            <a:pPr marL="0" indent="0" algn="just">
              <a:buNone/>
            </a:pPr>
            <a:endParaRPr lang="en-US" sz="2000" dirty="0"/>
          </a:p>
          <a:p>
            <a:pPr algn="just"/>
            <a:endParaRPr lang="en-US" sz="2000" dirty="0"/>
          </a:p>
        </p:txBody>
      </p:sp>
    </p:spTree>
    <p:extLst>
      <p:ext uri="{BB962C8B-B14F-4D97-AF65-F5344CB8AC3E}">
        <p14:creationId xmlns:p14="http://schemas.microsoft.com/office/powerpoint/2010/main" val="166423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994774" y="493385"/>
            <a:ext cx="8911687" cy="1280890"/>
          </a:xfrm>
        </p:spPr>
        <p:txBody>
          <a:bodyPr>
            <a:normAutofit/>
          </a:bodyPr>
          <a:lstStyle/>
          <a:p>
            <a:r>
              <a:rPr lang="en-US" sz="4000" b="1" dirty="0"/>
              <a:t>Cause of mortality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629014" y="1446604"/>
            <a:ext cx="10041240" cy="3964791"/>
          </a:xfrm>
        </p:spPr>
        <p:txBody>
          <a:bodyPr>
            <a:normAutofit/>
          </a:bodyPr>
          <a:lstStyle/>
          <a:p>
            <a:pPr algn="just"/>
            <a:r>
              <a:rPr lang="en-US" sz="2400" dirty="0"/>
              <a:t>This table reported in studies published in the last decade, reiterating that </a:t>
            </a:r>
            <a:r>
              <a:rPr lang="en-US" sz="2400" dirty="0">
                <a:solidFill>
                  <a:schemeClr val="accent1"/>
                </a:solidFill>
              </a:rPr>
              <a:t>malignancy</a:t>
            </a:r>
            <a:r>
              <a:rPr lang="en-US" sz="2400" dirty="0"/>
              <a:t> is the </a:t>
            </a:r>
            <a:r>
              <a:rPr lang="en-US" sz="2400" dirty="0">
                <a:solidFill>
                  <a:schemeClr val="accent1"/>
                </a:solidFill>
              </a:rPr>
              <a:t>main cause </a:t>
            </a:r>
            <a:r>
              <a:rPr lang="en-US" sz="2400" dirty="0"/>
              <a:t>of death in patients with acromegaly, surpassing cardiovascular diseases.</a:t>
            </a:r>
            <a:endParaRPr lang="en-US" sz="2000" dirty="0"/>
          </a:p>
          <a:p>
            <a:pPr algn="just"/>
            <a:endParaRPr lang="en-US" sz="2000" dirty="0"/>
          </a:p>
        </p:txBody>
      </p:sp>
      <p:pic>
        <p:nvPicPr>
          <p:cNvPr id="5" name="Picture 4">
            <a:extLst>
              <a:ext uri="{FF2B5EF4-FFF2-40B4-BE49-F238E27FC236}">
                <a16:creationId xmlns:a16="http://schemas.microsoft.com/office/drawing/2014/main" xmlns="" id="{B9FEAC53-E41B-4489-A4CC-2D4D4EE40B16}"/>
              </a:ext>
            </a:extLst>
          </p:cNvPr>
          <p:cNvPicPr>
            <a:picLocks noChangeAspect="1"/>
          </p:cNvPicPr>
          <p:nvPr/>
        </p:nvPicPr>
        <p:blipFill>
          <a:blip r:embed="rId2"/>
          <a:stretch>
            <a:fillRect/>
          </a:stretch>
        </p:blipFill>
        <p:spPr>
          <a:xfrm>
            <a:off x="133350" y="2854960"/>
            <a:ext cx="11925300" cy="3810000"/>
          </a:xfrm>
          <a:prstGeom prst="rect">
            <a:avLst/>
          </a:prstGeom>
        </p:spPr>
      </p:pic>
      <p:sp>
        <p:nvSpPr>
          <p:cNvPr id="10" name="TextBox 9">
            <a:extLst>
              <a:ext uri="{FF2B5EF4-FFF2-40B4-BE49-F238E27FC236}">
                <a16:creationId xmlns:a16="http://schemas.microsoft.com/office/drawing/2014/main" xmlns="" id="{275682DD-5068-480F-9E36-BC62C8050B75}"/>
              </a:ext>
            </a:extLst>
          </p:cNvPr>
          <p:cNvSpPr txBox="1"/>
          <p:nvPr/>
        </p:nvSpPr>
        <p:spPr>
          <a:xfrm>
            <a:off x="11206480" y="5347222"/>
            <a:ext cx="985520"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100" b="0" i="0" dirty="0">
                <a:solidFill>
                  <a:schemeClr val="accent1">
                    <a:lumMod val="60000"/>
                    <a:lumOff val="40000"/>
                  </a:schemeClr>
                </a:solidFill>
                <a:effectLst/>
                <a:latin typeface="AdvOT94dbeace"/>
              </a:rPr>
              <a:t>Mortality changed from CV in the </a:t>
            </a:r>
            <a:r>
              <a:rPr lang="en-US" sz="1100" b="0" i="0" dirty="0">
                <a:solidFill>
                  <a:schemeClr val="accent1">
                    <a:lumMod val="60000"/>
                    <a:lumOff val="40000"/>
                  </a:schemeClr>
                </a:solidFill>
                <a:effectLst/>
                <a:latin typeface="AdvOT94dbeace+fb"/>
              </a:rPr>
              <a:t>fi</a:t>
            </a:r>
            <a:r>
              <a:rPr lang="en-US" sz="1100" b="0" i="0" dirty="0">
                <a:solidFill>
                  <a:schemeClr val="accent1">
                    <a:lumMod val="60000"/>
                    <a:lumOff val="40000"/>
                  </a:schemeClr>
                </a:solidFill>
                <a:effectLst/>
                <a:latin typeface="AdvOT94dbeace"/>
              </a:rPr>
              <a:t>rst decade to cancer deaths (35%) in the next two decades</a:t>
            </a:r>
            <a:r>
              <a:rPr lang="en-US" sz="1100" dirty="0">
                <a:solidFill>
                  <a:schemeClr val="accent1">
                    <a:lumMod val="60000"/>
                    <a:lumOff val="40000"/>
                  </a:schemeClr>
                </a:solidFill>
              </a:rPr>
              <a:t> </a:t>
            </a:r>
            <a:endParaRPr lang="en-US" dirty="0"/>
          </a:p>
        </p:txBody>
      </p:sp>
      <p:sp>
        <p:nvSpPr>
          <p:cNvPr id="15" name="Rectangle 14">
            <a:extLst>
              <a:ext uri="{FF2B5EF4-FFF2-40B4-BE49-F238E27FC236}">
                <a16:creationId xmlns:a16="http://schemas.microsoft.com/office/drawing/2014/main" xmlns="" id="{0AAB57BF-0415-458F-BC27-B861451B45FB}"/>
              </a:ext>
            </a:extLst>
          </p:cNvPr>
          <p:cNvSpPr/>
          <p:nvPr/>
        </p:nvSpPr>
        <p:spPr>
          <a:xfrm>
            <a:off x="7874000" y="4157830"/>
            <a:ext cx="4184650" cy="11665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BD45953-2AE8-44A5-B68C-47D17CD1C372}"/>
              </a:ext>
            </a:extLst>
          </p:cNvPr>
          <p:cNvSpPr/>
          <p:nvPr/>
        </p:nvSpPr>
        <p:spPr>
          <a:xfrm>
            <a:off x="7874001" y="5775767"/>
            <a:ext cx="3332480" cy="3840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551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100775" y="3706593"/>
            <a:ext cx="9720775" cy="1823166"/>
          </a:xfrm>
        </p:spPr>
        <p:txBody>
          <a:bodyPr>
            <a:normAutofit/>
          </a:bodyPr>
          <a:lstStyle/>
          <a:p>
            <a:pPr algn="ctr"/>
            <a:r>
              <a:rPr lang="en-US" dirty="0">
                <a:latin typeface="Pangolin" panose="00000500000000000000" pitchFamily="2" charset="0"/>
              </a:rPr>
              <a:t>Assays</a:t>
            </a:r>
            <a:br>
              <a:rPr lang="en-US" dirty="0">
                <a:latin typeface="Pangolin" panose="00000500000000000000" pitchFamily="2" charset="0"/>
              </a:rPr>
            </a:br>
            <a:endParaRPr lang="en-US" dirty="0">
              <a:latin typeface="Pangolin" panose="00000500000000000000" pitchFamily="2" charset="0"/>
            </a:endParaRPr>
          </a:p>
        </p:txBody>
      </p:sp>
    </p:spTree>
    <p:extLst>
      <p:ext uri="{BB962C8B-B14F-4D97-AF65-F5344CB8AC3E}">
        <p14:creationId xmlns:p14="http://schemas.microsoft.com/office/powerpoint/2010/main" val="1643434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r>
              <a:rPr lang="en-US" sz="2400" dirty="0"/>
              <a:t>Other markers of GH action such as IGF binding protein 3 or acid-labile subunit have been suggested to assess discrepant GH and IGF-I results.</a:t>
            </a:r>
          </a:p>
        </p:txBody>
      </p:sp>
    </p:spTree>
    <p:extLst>
      <p:ext uri="{BB962C8B-B14F-4D97-AF65-F5344CB8AC3E}">
        <p14:creationId xmlns:p14="http://schemas.microsoft.com/office/powerpoint/2010/main" val="3493632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pic>
        <p:nvPicPr>
          <p:cNvPr id="4" name="Picture 3">
            <a:extLst>
              <a:ext uri="{FF2B5EF4-FFF2-40B4-BE49-F238E27FC236}">
                <a16:creationId xmlns:a16="http://schemas.microsoft.com/office/drawing/2014/main" xmlns="" id="{B898FBAC-1A3A-4BCD-B3D0-D64279412527}"/>
              </a:ext>
            </a:extLst>
          </p:cNvPr>
          <p:cNvPicPr>
            <a:picLocks noChangeAspect="1"/>
          </p:cNvPicPr>
          <p:nvPr/>
        </p:nvPicPr>
        <p:blipFill>
          <a:blip r:embed="rId2"/>
          <a:stretch>
            <a:fillRect/>
          </a:stretch>
        </p:blipFill>
        <p:spPr>
          <a:xfrm>
            <a:off x="114300" y="342146"/>
            <a:ext cx="11963400" cy="3865383"/>
          </a:xfrm>
          <a:prstGeom prst="rect">
            <a:avLst/>
          </a:prstGeom>
        </p:spPr>
      </p:pic>
      <p:pic>
        <p:nvPicPr>
          <p:cNvPr id="5" name="Picture 4">
            <a:extLst>
              <a:ext uri="{FF2B5EF4-FFF2-40B4-BE49-F238E27FC236}">
                <a16:creationId xmlns:a16="http://schemas.microsoft.com/office/drawing/2014/main" xmlns="" id="{8E09CF51-446D-4E54-BFBB-3BD588B0352B}"/>
              </a:ext>
            </a:extLst>
          </p:cNvPr>
          <p:cNvPicPr>
            <a:picLocks noChangeAspect="1"/>
          </p:cNvPicPr>
          <p:nvPr/>
        </p:nvPicPr>
        <p:blipFill>
          <a:blip r:embed="rId3"/>
          <a:stretch>
            <a:fillRect/>
          </a:stretch>
        </p:blipFill>
        <p:spPr>
          <a:xfrm>
            <a:off x="10736916" y="3688977"/>
            <a:ext cx="1009650" cy="276225"/>
          </a:xfrm>
          <a:prstGeom prst="rect">
            <a:avLst/>
          </a:prstGeom>
        </p:spPr>
      </p:pic>
      <p:sp>
        <p:nvSpPr>
          <p:cNvPr id="11" name="Rectangle 10">
            <a:extLst>
              <a:ext uri="{FF2B5EF4-FFF2-40B4-BE49-F238E27FC236}">
                <a16:creationId xmlns:a16="http://schemas.microsoft.com/office/drawing/2014/main" xmlns="" id="{FB009C61-D529-4B09-9FB8-84E1B7CA04F2}"/>
              </a:ext>
            </a:extLst>
          </p:cNvPr>
          <p:cNvSpPr/>
          <p:nvPr/>
        </p:nvSpPr>
        <p:spPr>
          <a:xfrm>
            <a:off x="1118348" y="4496420"/>
            <a:ext cx="10712582" cy="2067233"/>
          </a:xfrm>
          <a:prstGeom prst="rect">
            <a:avLst/>
          </a:prstGeom>
        </p:spPr>
        <p:txBody>
          <a:bodyPr wrap="square">
            <a:spAutoFit/>
          </a:bodyPr>
          <a:lstStyle/>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Review article </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Described the evolution of analytical methods to measure biomarkers of GH action, the impact of the methodological changes on laboratory results and the need to include biological variables in their interpretation.</a:t>
            </a:r>
          </a:p>
        </p:txBody>
      </p:sp>
      <p:sp>
        <p:nvSpPr>
          <p:cNvPr id="7" name="TextBox 6">
            <a:extLst>
              <a:ext uri="{FF2B5EF4-FFF2-40B4-BE49-F238E27FC236}">
                <a16:creationId xmlns:a16="http://schemas.microsoft.com/office/drawing/2014/main" xmlns="" id="{0B198223-8E94-4174-A0F2-462A2CDD04F4}"/>
              </a:ext>
            </a:extLst>
          </p:cNvPr>
          <p:cNvSpPr txBox="1"/>
          <p:nvPr/>
        </p:nvSpPr>
        <p:spPr>
          <a:xfrm>
            <a:off x="6952159" y="3647865"/>
            <a:ext cx="454896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Arch Endocrinol </a:t>
            </a:r>
            <a:r>
              <a:rPr kumimoji="0" lang="en-US"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Metab</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 63(6):618–629</a:t>
            </a:r>
          </a:p>
        </p:txBody>
      </p:sp>
    </p:spTree>
    <p:extLst>
      <p:ext uri="{BB962C8B-B14F-4D97-AF65-F5344CB8AC3E}">
        <p14:creationId xmlns:p14="http://schemas.microsoft.com/office/powerpoint/2010/main" val="2066916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331246" y="1461827"/>
            <a:ext cx="9431329" cy="4903694"/>
          </a:xfrm>
        </p:spPr>
        <p:txBody>
          <a:bodyPr>
            <a:normAutofit fontScale="85000" lnSpcReduction="10000"/>
          </a:bodyPr>
          <a:lstStyle/>
          <a:p>
            <a:pPr marL="0" indent="0" algn="just">
              <a:buNone/>
            </a:pPr>
            <a:r>
              <a:rPr lang="en-US" sz="2400" dirty="0"/>
              <a:t> </a:t>
            </a:r>
          </a:p>
          <a:p>
            <a:pPr algn="just"/>
            <a:r>
              <a:rPr lang="en-US" sz="2400" dirty="0"/>
              <a:t>Large variability exists among different growth hormone (GH) assays owing to:</a:t>
            </a:r>
          </a:p>
          <a:p>
            <a:pPr algn="just">
              <a:buFontTx/>
              <a:buChar char="-"/>
            </a:pPr>
            <a:r>
              <a:rPr lang="en-US" sz="2400" dirty="0"/>
              <a:t>Differences in calibration</a:t>
            </a:r>
          </a:p>
          <a:p>
            <a:pPr algn="just">
              <a:buFontTx/>
              <a:buChar char="-"/>
            </a:pPr>
            <a:r>
              <a:rPr lang="en-US" sz="2400" dirty="0"/>
              <a:t> Antibody specificity</a:t>
            </a:r>
          </a:p>
          <a:p>
            <a:pPr algn="just">
              <a:buFontTx/>
              <a:buChar char="-"/>
            </a:pPr>
            <a:r>
              <a:rPr lang="en-US" sz="2400" dirty="0"/>
              <a:t>Isoform recognition((e.g. 20 </a:t>
            </a:r>
            <a:r>
              <a:rPr lang="en-US" sz="2400" dirty="0" err="1"/>
              <a:t>kDa</a:t>
            </a:r>
            <a:r>
              <a:rPr lang="en-US" sz="2400" dirty="0"/>
              <a:t> GH, placental GH) </a:t>
            </a:r>
          </a:p>
          <a:p>
            <a:pPr algn="just">
              <a:buFontTx/>
              <a:buChar char="-"/>
            </a:pPr>
            <a:r>
              <a:rPr lang="en-US" sz="2400" dirty="0"/>
              <a:t>Interference from GH binding protein (GHBP)</a:t>
            </a:r>
          </a:p>
          <a:p>
            <a:pPr algn="just">
              <a:buFontTx/>
              <a:buChar char="-"/>
            </a:pPr>
            <a:r>
              <a:rPr lang="en-US" sz="2400" dirty="0"/>
              <a:t>Reference preparations &amp; sensitivity</a:t>
            </a:r>
          </a:p>
          <a:p>
            <a:pPr algn="just">
              <a:buFontTx/>
              <a:buChar char="-"/>
            </a:pPr>
            <a:r>
              <a:rPr lang="en-US" sz="2400" dirty="0"/>
              <a:t>GH has pulsatile secretion and short half-life. </a:t>
            </a:r>
          </a:p>
          <a:p>
            <a:pPr algn="just">
              <a:buFontTx/>
              <a:buChar char="-"/>
            </a:pPr>
            <a:r>
              <a:rPr lang="en-US" sz="2400" dirty="0"/>
              <a:t>Concentration is modified by acute factors such as stress, exercise and sleep, intake of oral estrogens and anthropometric factors (e.g. BMI).</a:t>
            </a:r>
          </a:p>
          <a:p>
            <a:pPr algn="just">
              <a:buFontTx/>
              <a:buChar char="-"/>
            </a:pPr>
            <a:r>
              <a:rPr lang="en-US" sz="2400" dirty="0"/>
              <a:t>The GH receptor antagonist Pegvisomant presents a new challenge because Pegvisomant interferes with many GH assays.</a:t>
            </a:r>
          </a:p>
          <a:p>
            <a:pPr algn="just"/>
            <a:endParaRPr lang="en-US" sz="2400" dirty="0"/>
          </a:p>
          <a:p>
            <a:pPr marL="0" indent="0" algn="just">
              <a:buNone/>
            </a:pPr>
            <a:endParaRPr lang="en-US" sz="2400" dirty="0"/>
          </a:p>
        </p:txBody>
      </p:sp>
      <p:sp>
        <p:nvSpPr>
          <p:cNvPr id="6" name="Title 1">
            <a:extLst>
              <a:ext uri="{FF2B5EF4-FFF2-40B4-BE49-F238E27FC236}">
                <a16:creationId xmlns:a16="http://schemas.microsoft.com/office/drawing/2014/main" xmlns="" id="{435E44AF-8048-4D56-8F45-EEE031655EF0}"/>
              </a:ext>
            </a:extLst>
          </p:cNvPr>
          <p:cNvSpPr>
            <a:spLocks noGrp="1"/>
          </p:cNvSpPr>
          <p:nvPr>
            <p:ph type="title"/>
          </p:nvPr>
        </p:nvSpPr>
        <p:spPr>
          <a:xfrm>
            <a:off x="2331246" y="492479"/>
            <a:ext cx="9241717" cy="823690"/>
          </a:xfrm>
        </p:spPr>
        <p:txBody>
          <a:bodyPr/>
          <a:lstStyle/>
          <a:p>
            <a:r>
              <a:rPr lang="en-US" b="1" dirty="0"/>
              <a:t>Laboratory investigation</a:t>
            </a:r>
          </a:p>
        </p:txBody>
      </p:sp>
    </p:spTree>
    <p:extLst>
      <p:ext uri="{BB962C8B-B14F-4D97-AF65-F5344CB8AC3E}">
        <p14:creationId xmlns:p14="http://schemas.microsoft.com/office/powerpoint/2010/main" val="1428323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505531"/>
            <a:ext cx="9241717" cy="823690"/>
          </a:xfrm>
        </p:spPr>
        <p:txBody>
          <a:bodyPr/>
          <a:lstStyle/>
          <a:p>
            <a:r>
              <a:rPr lang="en-US" b="1" dirty="0"/>
              <a:t>Laboratory investigation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454727"/>
            <a:ext cx="9241716" cy="5304661"/>
          </a:xfrm>
        </p:spPr>
        <p:txBody>
          <a:bodyPr>
            <a:normAutofit/>
          </a:bodyPr>
          <a:lstStyle/>
          <a:p>
            <a:pPr marL="0" indent="0" algn="just">
              <a:buNone/>
            </a:pPr>
            <a:endParaRPr lang="en-US" sz="2400" dirty="0"/>
          </a:p>
          <a:p>
            <a:pPr algn="just"/>
            <a:r>
              <a:rPr lang="en-US" sz="2400" dirty="0"/>
              <a:t>IGF-I assays: </a:t>
            </a:r>
          </a:p>
          <a:p>
            <a:pPr algn="just"/>
            <a:r>
              <a:rPr lang="en-US" sz="2400" dirty="0"/>
              <a:t>Binding protein interference</a:t>
            </a:r>
          </a:p>
          <a:p>
            <a:pPr algn="just"/>
            <a:r>
              <a:rPr lang="en-US" sz="2400" dirty="0"/>
              <a:t>Pubertal development</a:t>
            </a:r>
          </a:p>
          <a:p>
            <a:pPr algn="just"/>
            <a:r>
              <a:rPr lang="en-US" sz="2400" dirty="0"/>
              <a:t>Age </a:t>
            </a:r>
          </a:p>
          <a:p>
            <a:pPr algn="just"/>
            <a:endParaRPr lang="en-US" sz="2400" dirty="0"/>
          </a:p>
          <a:p>
            <a:pPr algn="just"/>
            <a:endParaRPr lang="en-US" sz="2400" dirty="0"/>
          </a:p>
          <a:p>
            <a:pPr algn="just"/>
            <a:r>
              <a:rPr lang="en-US" sz="2400" dirty="0"/>
              <a:t>Making detailed reference intervals mandatory for interpretation</a:t>
            </a:r>
          </a:p>
          <a:p>
            <a:pPr marL="0" indent="0" algn="just">
              <a:buNone/>
            </a:pPr>
            <a:endParaRPr lang="en-US" sz="2400" dirty="0"/>
          </a:p>
        </p:txBody>
      </p:sp>
    </p:spTree>
    <p:extLst>
      <p:ext uri="{BB962C8B-B14F-4D97-AF65-F5344CB8AC3E}">
        <p14:creationId xmlns:p14="http://schemas.microsoft.com/office/powerpoint/2010/main" val="3089772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454727"/>
            <a:ext cx="9241716" cy="5304661"/>
          </a:xfrm>
        </p:spPr>
        <p:txBody>
          <a:bodyPr>
            <a:normAutofit/>
          </a:bodyPr>
          <a:lstStyle/>
          <a:p>
            <a:pPr marL="0" indent="0" algn="just">
              <a:buNone/>
            </a:pPr>
            <a:endParaRPr lang="en-US" sz="2400" dirty="0"/>
          </a:p>
          <a:p>
            <a:pPr algn="just"/>
            <a:endParaRPr lang="en-US" sz="2400" dirty="0"/>
          </a:p>
          <a:p>
            <a:pPr algn="just"/>
            <a:r>
              <a:rPr lang="en-US" sz="2400" dirty="0"/>
              <a:t>Discrepant results from GH-nadir and IGF-I analysis can also delay diagnosis.</a:t>
            </a:r>
          </a:p>
          <a:p>
            <a:pPr marL="0" indent="0" algn="just">
              <a:buNone/>
            </a:pPr>
            <a:endParaRPr lang="en-US" sz="2400" dirty="0"/>
          </a:p>
        </p:txBody>
      </p:sp>
    </p:spTree>
    <p:extLst>
      <p:ext uri="{BB962C8B-B14F-4D97-AF65-F5344CB8AC3E}">
        <p14:creationId xmlns:p14="http://schemas.microsoft.com/office/powerpoint/2010/main" val="2472631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Laboratory investigation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 The Klotho gene was originally identified as an ageing suppressor gene of restricted expression (predominantly in the kidney, brain, and parathyroid and pituitary glands), encoding a transmembrane protein, </a:t>
            </a:r>
            <a:r>
              <a:rPr lang="en-US" sz="2400" dirty="0" err="1"/>
              <a:t>mKlotho</a:t>
            </a:r>
            <a:r>
              <a:rPr lang="en-US" sz="2400" dirty="0"/>
              <a:t>. </a:t>
            </a:r>
          </a:p>
          <a:p>
            <a:pPr algn="just"/>
            <a:endParaRPr lang="en-US" sz="2400" dirty="0"/>
          </a:p>
          <a:p>
            <a:pPr algn="just"/>
            <a:r>
              <a:rPr lang="en-US" sz="2400" dirty="0" err="1"/>
              <a:t>mKlotho</a:t>
            </a:r>
            <a:r>
              <a:rPr lang="en-US" sz="2400" dirty="0"/>
              <a:t> serves as a co-receptor in fibroblast growth factor 23 (FGF23) </a:t>
            </a:r>
            <a:r>
              <a:rPr lang="en-US" sz="2400" dirty="0" err="1"/>
              <a:t>signalling</a:t>
            </a:r>
            <a:r>
              <a:rPr lang="en-US" sz="2400" dirty="0"/>
              <a:t>. </a:t>
            </a:r>
          </a:p>
          <a:p>
            <a:pPr marL="0" indent="0" algn="just">
              <a:buNone/>
            </a:pPr>
            <a:endParaRPr lang="en-US" sz="2400" dirty="0"/>
          </a:p>
        </p:txBody>
      </p:sp>
      <p:pic>
        <p:nvPicPr>
          <p:cNvPr id="4" name="Picture 3">
            <a:extLst>
              <a:ext uri="{FF2B5EF4-FFF2-40B4-BE49-F238E27FC236}">
                <a16:creationId xmlns:a16="http://schemas.microsoft.com/office/drawing/2014/main" xmlns="" id="{DEBC9A61-1B44-46E8-B649-94F39838A3F9}"/>
              </a:ext>
            </a:extLst>
          </p:cNvPr>
          <p:cNvPicPr>
            <a:picLocks noChangeAspect="1"/>
          </p:cNvPicPr>
          <p:nvPr/>
        </p:nvPicPr>
        <p:blipFill>
          <a:blip r:embed="rId2"/>
          <a:stretch>
            <a:fillRect/>
          </a:stretch>
        </p:blipFill>
        <p:spPr>
          <a:xfrm>
            <a:off x="179294" y="221440"/>
            <a:ext cx="11833411" cy="6415119"/>
          </a:xfrm>
          <a:prstGeom prst="rect">
            <a:avLst/>
          </a:prstGeom>
        </p:spPr>
      </p:pic>
    </p:spTree>
    <p:extLst>
      <p:ext uri="{BB962C8B-B14F-4D97-AF65-F5344CB8AC3E}">
        <p14:creationId xmlns:p14="http://schemas.microsoft.com/office/powerpoint/2010/main" val="2445872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3621742" y="406388"/>
            <a:ext cx="8462682" cy="2448559"/>
          </a:xfrm>
        </p:spPr>
        <p:txBody>
          <a:bodyPr>
            <a:normAutofit/>
          </a:bodyPr>
          <a:lstStyle/>
          <a:p>
            <a:pPr algn="just"/>
            <a:r>
              <a:rPr lang="en-US" sz="2400" dirty="0"/>
              <a:t> Measurement of GH in the same two samples A and B by different laboratories (n=208). </a:t>
            </a:r>
          </a:p>
          <a:p>
            <a:pPr algn="just"/>
            <a:r>
              <a:rPr lang="en-US" sz="2400" dirty="0"/>
              <a:t>Reported concentrations vary by more than 100%</a:t>
            </a:r>
          </a:p>
          <a:p>
            <a:pPr marL="0" indent="0" algn="just">
              <a:buNone/>
            </a:pPr>
            <a:endParaRPr lang="en-US" sz="2400" dirty="0"/>
          </a:p>
        </p:txBody>
      </p:sp>
      <p:pic>
        <p:nvPicPr>
          <p:cNvPr id="5" name="Picture 4">
            <a:extLst>
              <a:ext uri="{FF2B5EF4-FFF2-40B4-BE49-F238E27FC236}">
                <a16:creationId xmlns:a16="http://schemas.microsoft.com/office/drawing/2014/main" xmlns="" id="{8CC9068F-7C60-4D6A-9ECC-F9515D3FCC9D}"/>
              </a:ext>
            </a:extLst>
          </p:cNvPr>
          <p:cNvPicPr>
            <a:picLocks noChangeAspect="1"/>
          </p:cNvPicPr>
          <p:nvPr/>
        </p:nvPicPr>
        <p:blipFill>
          <a:blip r:embed="rId2"/>
          <a:stretch>
            <a:fillRect/>
          </a:stretch>
        </p:blipFill>
        <p:spPr>
          <a:xfrm>
            <a:off x="0" y="1"/>
            <a:ext cx="3550024" cy="3429000"/>
          </a:xfrm>
          <a:prstGeom prst="rect">
            <a:avLst/>
          </a:prstGeom>
        </p:spPr>
      </p:pic>
      <p:pic>
        <p:nvPicPr>
          <p:cNvPr id="9" name="Picture 8">
            <a:extLst>
              <a:ext uri="{FF2B5EF4-FFF2-40B4-BE49-F238E27FC236}">
                <a16:creationId xmlns:a16="http://schemas.microsoft.com/office/drawing/2014/main" xmlns="" id="{01EFC594-D93D-47F8-87FC-52B3A770357D}"/>
              </a:ext>
            </a:extLst>
          </p:cNvPr>
          <p:cNvPicPr>
            <a:picLocks noChangeAspect="1"/>
          </p:cNvPicPr>
          <p:nvPr/>
        </p:nvPicPr>
        <p:blipFill>
          <a:blip r:embed="rId3"/>
          <a:stretch>
            <a:fillRect/>
          </a:stretch>
        </p:blipFill>
        <p:spPr>
          <a:xfrm>
            <a:off x="0" y="3518960"/>
            <a:ext cx="11923059" cy="3339040"/>
          </a:xfrm>
          <a:prstGeom prst="rect">
            <a:avLst/>
          </a:prstGeom>
        </p:spPr>
      </p:pic>
    </p:spTree>
    <p:extLst>
      <p:ext uri="{BB962C8B-B14F-4D97-AF65-F5344CB8AC3E}">
        <p14:creationId xmlns:p14="http://schemas.microsoft.com/office/powerpoint/2010/main" val="3556442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flipH="1">
            <a:off x="0" y="3774686"/>
            <a:ext cx="1731523" cy="1361518"/>
          </a:xfrm>
        </p:spPr>
        <p:txBody>
          <a:bodyPr>
            <a:normAutofit/>
          </a:bodyPr>
          <a:lstStyle/>
          <a:p>
            <a:pPr algn="ctr"/>
            <a:r>
              <a:rPr lang="en-US" sz="4800" dirty="0">
                <a:latin typeface="Pangolin" panose="00000500000000000000" pitchFamily="2" charset="0"/>
              </a:rPr>
              <a:t>2020</a:t>
            </a:r>
          </a:p>
        </p:txBody>
      </p:sp>
      <p:pic>
        <p:nvPicPr>
          <p:cNvPr id="5" name="Picture 4">
            <a:extLst>
              <a:ext uri="{FF2B5EF4-FFF2-40B4-BE49-F238E27FC236}">
                <a16:creationId xmlns:a16="http://schemas.microsoft.com/office/drawing/2014/main" xmlns="" id="{6C2BF5DB-FF78-42BE-A493-AEA0DC8CF75D}"/>
              </a:ext>
            </a:extLst>
          </p:cNvPr>
          <p:cNvPicPr>
            <a:picLocks noChangeAspect="1"/>
          </p:cNvPicPr>
          <p:nvPr/>
        </p:nvPicPr>
        <p:blipFill>
          <a:blip r:embed="rId2"/>
          <a:stretch>
            <a:fillRect/>
          </a:stretch>
        </p:blipFill>
        <p:spPr>
          <a:xfrm>
            <a:off x="1905143" y="190415"/>
            <a:ext cx="10167251" cy="6516546"/>
          </a:xfrm>
          <a:prstGeom prst="rect">
            <a:avLst/>
          </a:prstGeom>
        </p:spPr>
      </p:pic>
      <p:pic>
        <p:nvPicPr>
          <p:cNvPr id="3" name="Picture 2">
            <a:extLst>
              <a:ext uri="{FF2B5EF4-FFF2-40B4-BE49-F238E27FC236}">
                <a16:creationId xmlns:a16="http://schemas.microsoft.com/office/drawing/2014/main" xmlns="" id="{A031EC7D-75D4-42AF-A84C-78F439B1FDF7}"/>
              </a:ext>
            </a:extLst>
          </p:cNvPr>
          <p:cNvPicPr>
            <a:picLocks noChangeAspect="1"/>
          </p:cNvPicPr>
          <p:nvPr/>
        </p:nvPicPr>
        <p:blipFill>
          <a:blip r:embed="rId3"/>
          <a:stretch>
            <a:fillRect/>
          </a:stretch>
        </p:blipFill>
        <p:spPr>
          <a:xfrm>
            <a:off x="2537010" y="126301"/>
            <a:ext cx="1819837" cy="664750"/>
          </a:xfrm>
          <a:prstGeom prst="rect">
            <a:avLst/>
          </a:prstGeom>
        </p:spPr>
      </p:pic>
      <p:sp>
        <p:nvSpPr>
          <p:cNvPr id="4" name="Arrow: Striped Right 3">
            <a:extLst>
              <a:ext uri="{FF2B5EF4-FFF2-40B4-BE49-F238E27FC236}">
                <a16:creationId xmlns:a16="http://schemas.microsoft.com/office/drawing/2014/main" xmlns="" id="{3DE49113-83AD-40F0-816D-3E9711C012D7}"/>
              </a:ext>
            </a:extLst>
          </p:cNvPr>
          <p:cNvSpPr/>
          <p:nvPr/>
        </p:nvSpPr>
        <p:spPr>
          <a:xfrm>
            <a:off x="331694" y="304800"/>
            <a:ext cx="1326777" cy="923365"/>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latin typeface="Showcard Gothic" panose="04020904020102020604" pitchFamily="82" charset="0"/>
              </a:rPr>
              <a:t>OOC</a:t>
            </a:r>
          </a:p>
        </p:txBody>
      </p:sp>
    </p:spTree>
    <p:extLst>
      <p:ext uri="{BB962C8B-B14F-4D97-AF65-F5344CB8AC3E}">
        <p14:creationId xmlns:p14="http://schemas.microsoft.com/office/powerpoint/2010/main" val="3786019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Laboratory investigation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 The Klotho gene was originally identified as an ageing suppressor gene of restricted expression (predominantly in the kidney, brain, and parathyroid and pituitary glands), encoding a transmembrane protein, </a:t>
            </a:r>
            <a:r>
              <a:rPr lang="en-US" sz="2400" dirty="0" err="1"/>
              <a:t>mKlotho</a:t>
            </a:r>
            <a:r>
              <a:rPr lang="en-US" sz="2400" dirty="0"/>
              <a:t>. </a:t>
            </a:r>
          </a:p>
          <a:p>
            <a:pPr algn="just"/>
            <a:endParaRPr lang="en-US" sz="2400" dirty="0"/>
          </a:p>
          <a:p>
            <a:pPr algn="just"/>
            <a:r>
              <a:rPr lang="en-US" sz="2400" dirty="0" err="1"/>
              <a:t>mKlotho</a:t>
            </a:r>
            <a:r>
              <a:rPr lang="en-US" sz="2400" dirty="0"/>
              <a:t> serves as a co-receptor in fibroblast growth factor 23 (FGF23) </a:t>
            </a:r>
            <a:r>
              <a:rPr lang="en-US" sz="2400" dirty="0" err="1"/>
              <a:t>signalling</a:t>
            </a:r>
            <a:r>
              <a:rPr lang="en-US" sz="2400" dirty="0"/>
              <a:t>. </a:t>
            </a:r>
          </a:p>
          <a:p>
            <a:pPr marL="0" indent="0" algn="just">
              <a:buNone/>
            </a:pPr>
            <a:endParaRPr lang="en-US" sz="2400" dirty="0"/>
          </a:p>
        </p:txBody>
      </p:sp>
      <p:pic>
        <p:nvPicPr>
          <p:cNvPr id="4" name="Picture 3">
            <a:extLst>
              <a:ext uri="{FF2B5EF4-FFF2-40B4-BE49-F238E27FC236}">
                <a16:creationId xmlns:a16="http://schemas.microsoft.com/office/drawing/2014/main" xmlns="" id="{F760E214-21EC-4DFE-8383-ED45D311F9F4}"/>
              </a:ext>
            </a:extLst>
          </p:cNvPr>
          <p:cNvPicPr>
            <a:picLocks noChangeAspect="1"/>
          </p:cNvPicPr>
          <p:nvPr/>
        </p:nvPicPr>
        <p:blipFill>
          <a:blip r:embed="rId2"/>
          <a:stretch>
            <a:fillRect/>
          </a:stretch>
        </p:blipFill>
        <p:spPr>
          <a:xfrm>
            <a:off x="1665038" y="0"/>
            <a:ext cx="10526962" cy="6858000"/>
          </a:xfrm>
          <a:prstGeom prst="rect">
            <a:avLst/>
          </a:prstGeom>
        </p:spPr>
      </p:pic>
    </p:spTree>
    <p:extLst>
      <p:ext uri="{BB962C8B-B14F-4D97-AF65-F5344CB8AC3E}">
        <p14:creationId xmlns:p14="http://schemas.microsoft.com/office/powerpoint/2010/main" val="2283435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Laboratory investigation</a:t>
            </a:r>
          </a:p>
        </p:txBody>
      </p:sp>
      <p:pic>
        <p:nvPicPr>
          <p:cNvPr id="4" name="Picture 3">
            <a:extLst>
              <a:ext uri="{FF2B5EF4-FFF2-40B4-BE49-F238E27FC236}">
                <a16:creationId xmlns:a16="http://schemas.microsoft.com/office/drawing/2014/main" xmlns="" id="{23A7F31D-0759-4B86-836A-EEEED89B9D7E}"/>
              </a:ext>
            </a:extLst>
          </p:cNvPr>
          <p:cNvPicPr>
            <a:picLocks noChangeAspect="1"/>
          </p:cNvPicPr>
          <p:nvPr/>
        </p:nvPicPr>
        <p:blipFill>
          <a:blip r:embed="rId2"/>
          <a:stretch>
            <a:fillRect/>
          </a:stretch>
        </p:blipFill>
        <p:spPr>
          <a:xfrm>
            <a:off x="1752880" y="361950"/>
            <a:ext cx="9856414" cy="6134100"/>
          </a:xfrm>
          <a:prstGeom prst="rect">
            <a:avLst/>
          </a:prstGeom>
        </p:spPr>
      </p:pic>
      <p:pic>
        <p:nvPicPr>
          <p:cNvPr id="7" name="Picture 6">
            <a:extLst>
              <a:ext uri="{FF2B5EF4-FFF2-40B4-BE49-F238E27FC236}">
                <a16:creationId xmlns:a16="http://schemas.microsoft.com/office/drawing/2014/main" xmlns="" id="{94D68D0C-92E6-4D83-89A1-71C9761B5B7E}"/>
              </a:ext>
            </a:extLst>
          </p:cNvPr>
          <p:cNvPicPr>
            <a:picLocks noChangeAspect="1"/>
          </p:cNvPicPr>
          <p:nvPr/>
        </p:nvPicPr>
        <p:blipFill>
          <a:blip r:embed="rId3"/>
          <a:stretch>
            <a:fillRect/>
          </a:stretch>
        </p:blipFill>
        <p:spPr>
          <a:xfrm>
            <a:off x="8023411" y="3882379"/>
            <a:ext cx="3533775" cy="190500"/>
          </a:xfrm>
          <a:prstGeom prst="rect">
            <a:avLst/>
          </a:prstGeom>
        </p:spPr>
      </p:pic>
      <p:pic>
        <p:nvPicPr>
          <p:cNvPr id="8" name="Picture 7">
            <a:extLst>
              <a:ext uri="{FF2B5EF4-FFF2-40B4-BE49-F238E27FC236}">
                <a16:creationId xmlns:a16="http://schemas.microsoft.com/office/drawing/2014/main" xmlns="" id="{74478A99-85CF-4280-AF76-6F9638D2BE6A}"/>
              </a:ext>
            </a:extLst>
          </p:cNvPr>
          <p:cNvPicPr>
            <a:picLocks noChangeAspect="1"/>
          </p:cNvPicPr>
          <p:nvPr/>
        </p:nvPicPr>
        <p:blipFill>
          <a:blip r:embed="rId4"/>
          <a:stretch>
            <a:fillRect/>
          </a:stretch>
        </p:blipFill>
        <p:spPr>
          <a:xfrm>
            <a:off x="7123299" y="3429000"/>
            <a:ext cx="1800225" cy="190500"/>
          </a:xfrm>
          <a:prstGeom prst="rect">
            <a:avLst/>
          </a:prstGeom>
        </p:spPr>
      </p:pic>
      <p:pic>
        <p:nvPicPr>
          <p:cNvPr id="9" name="Picture 8">
            <a:extLst>
              <a:ext uri="{FF2B5EF4-FFF2-40B4-BE49-F238E27FC236}">
                <a16:creationId xmlns:a16="http://schemas.microsoft.com/office/drawing/2014/main" xmlns="" id="{1527E5D5-D39D-4C82-866F-CB318214D3A5}"/>
              </a:ext>
            </a:extLst>
          </p:cNvPr>
          <p:cNvPicPr>
            <a:picLocks noChangeAspect="1"/>
          </p:cNvPicPr>
          <p:nvPr/>
        </p:nvPicPr>
        <p:blipFill>
          <a:blip r:embed="rId5"/>
          <a:stretch>
            <a:fillRect/>
          </a:stretch>
        </p:blipFill>
        <p:spPr>
          <a:xfrm>
            <a:off x="2082332" y="6226963"/>
            <a:ext cx="2505076" cy="180975"/>
          </a:xfrm>
          <a:prstGeom prst="rect">
            <a:avLst/>
          </a:prstGeom>
        </p:spPr>
      </p:pic>
      <p:pic>
        <p:nvPicPr>
          <p:cNvPr id="10" name="Picture 9">
            <a:extLst>
              <a:ext uri="{FF2B5EF4-FFF2-40B4-BE49-F238E27FC236}">
                <a16:creationId xmlns:a16="http://schemas.microsoft.com/office/drawing/2014/main" xmlns="" id="{874AB8F2-9D4C-4C59-B9CE-BC95F0765F44}"/>
              </a:ext>
            </a:extLst>
          </p:cNvPr>
          <p:cNvPicPr>
            <a:picLocks noChangeAspect="1"/>
          </p:cNvPicPr>
          <p:nvPr/>
        </p:nvPicPr>
        <p:blipFill>
          <a:blip r:embed="rId6"/>
          <a:stretch>
            <a:fillRect/>
          </a:stretch>
        </p:blipFill>
        <p:spPr>
          <a:xfrm>
            <a:off x="4587408" y="6250323"/>
            <a:ext cx="2505076" cy="152852"/>
          </a:xfrm>
          <a:prstGeom prst="rect">
            <a:avLst/>
          </a:prstGeom>
        </p:spPr>
      </p:pic>
    </p:spTree>
    <p:extLst>
      <p:ext uri="{BB962C8B-B14F-4D97-AF65-F5344CB8AC3E}">
        <p14:creationId xmlns:p14="http://schemas.microsoft.com/office/powerpoint/2010/main" val="2320339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Laboratory investigation</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 Other GH dependent biomarkers:</a:t>
            </a:r>
          </a:p>
          <a:p>
            <a:pPr marL="0" indent="0" algn="just">
              <a:buNone/>
            </a:pPr>
            <a:r>
              <a:rPr lang="en-US" sz="2400" dirty="0"/>
              <a:t>- Free IGF-I</a:t>
            </a:r>
          </a:p>
          <a:p>
            <a:pPr marL="0" indent="0" algn="just">
              <a:buNone/>
            </a:pPr>
            <a:r>
              <a:rPr lang="en-US" sz="2400" dirty="0"/>
              <a:t>- IGF binding protein 3 (IGFBP 3)</a:t>
            </a:r>
          </a:p>
          <a:p>
            <a:pPr marL="0" indent="0" algn="just">
              <a:buNone/>
            </a:pPr>
            <a:r>
              <a:rPr lang="en-US" sz="2400" dirty="0"/>
              <a:t>- Acid labile subunit (ALS)</a:t>
            </a:r>
          </a:p>
          <a:p>
            <a:pPr algn="just"/>
            <a:endParaRPr lang="en-US" sz="2400" dirty="0"/>
          </a:p>
        </p:txBody>
      </p:sp>
    </p:spTree>
    <p:extLst>
      <p:ext uri="{BB962C8B-B14F-4D97-AF65-F5344CB8AC3E}">
        <p14:creationId xmlns:p14="http://schemas.microsoft.com/office/powerpoint/2010/main" val="3855456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266482" y="684825"/>
            <a:ext cx="9241717" cy="823690"/>
          </a:xfrm>
        </p:spPr>
        <p:txBody>
          <a:bodyPr/>
          <a:lstStyle/>
          <a:p>
            <a:r>
              <a:rPr lang="en-US" b="1" dirty="0"/>
              <a:t>IGFBP 3</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76836" y="1596369"/>
            <a:ext cx="9241716" cy="4285673"/>
          </a:xfrm>
        </p:spPr>
        <p:txBody>
          <a:bodyPr>
            <a:normAutofit/>
          </a:bodyPr>
          <a:lstStyle/>
          <a:p>
            <a:pPr algn="just"/>
            <a:r>
              <a:rPr lang="en-US" sz="2400" dirty="0"/>
              <a:t>In patients with acromegaly, correlation with GH secretion and IGF-I concentrations is also fairly good , but overall, the diagnostic value of IGFBP 3 seems limited. </a:t>
            </a:r>
          </a:p>
          <a:p>
            <a:pPr algn="just"/>
            <a:endParaRPr lang="en-US" sz="2400" dirty="0"/>
          </a:p>
          <a:p>
            <a:pPr algn="just"/>
            <a:r>
              <a:rPr lang="en-US" sz="2400" dirty="0"/>
              <a:t>Measurement of IGFBP 3 adjusted with: assay- age- and sex-specific, to Tanner stages in adolescents.</a:t>
            </a:r>
          </a:p>
        </p:txBody>
      </p:sp>
    </p:spTree>
    <p:extLst>
      <p:ext uri="{BB962C8B-B14F-4D97-AF65-F5344CB8AC3E}">
        <p14:creationId xmlns:p14="http://schemas.microsoft.com/office/powerpoint/2010/main" val="2243383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266482" y="684825"/>
            <a:ext cx="9241717" cy="823690"/>
          </a:xfrm>
        </p:spPr>
        <p:txBody>
          <a:bodyPr/>
          <a:lstStyle/>
          <a:p>
            <a:r>
              <a:rPr lang="en-US" b="1" dirty="0"/>
              <a:t>IGFBP 3</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76836" y="1596369"/>
            <a:ext cx="9241716" cy="4285673"/>
          </a:xfrm>
        </p:spPr>
        <p:txBody>
          <a:bodyPr>
            <a:normAutofit/>
          </a:bodyPr>
          <a:lstStyle/>
          <a:p>
            <a:pPr marL="0" indent="0" algn="just">
              <a:buNone/>
            </a:pPr>
            <a:endParaRPr lang="en-US" sz="2400" dirty="0"/>
          </a:p>
          <a:p>
            <a:pPr algn="just"/>
            <a:r>
              <a:rPr lang="en-US" sz="2400" dirty="0"/>
              <a:t>The age-related pattern of IGFBP 3 concentrations largely mirrors that of IGF-I, though the decline in adults is less obvious.</a:t>
            </a:r>
          </a:p>
          <a:p>
            <a:pPr algn="just"/>
            <a:endParaRPr lang="en-US" sz="2400" dirty="0"/>
          </a:p>
          <a:p>
            <a:pPr algn="just"/>
            <a:r>
              <a:rPr lang="en-US" sz="2400" dirty="0"/>
              <a:t> IGFBP 3 concentrations have been reported to be </a:t>
            </a:r>
            <a:r>
              <a:rPr lang="en-US" sz="2400" dirty="0">
                <a:solidFill>
                  <a:schemeClr val="accent1"/>
                </a:solidFill>
              </a:rPr>
              <a:t>decreased in liver disease and fasting &amp; </a:t>
            </a:r>
            <a:r>
              <a:rPr lang="en-US" sz="2400" dirty="0"/>
              <a:t> </a:t>
            </a:r>
            <a:r>
              <a:rPr lang="en-US" sz="2400" dirty="0">
                <a:solidFill>
                  <a:schemeClr val="accent1"/>
                </a:solidFill>
              </a:rPr>
              <a:t>increased in chronic renal failure.</a:t>
            </a:r>
            <a:endParaRPr lang="en-US" sz="2400" dirty="0"/>
          </a:p>
        </p:txBody>
      </p:sp>
    </p:spTree>
    <p:extLst>
      <p:ext uri="{BB962C8B-B14F-4D97-AF65-F5344CB8AC3E}">
        <p14:creationId xmlns:p14="http://schemas.microsoft.com/office/powerpoint/2010/main" val="3341544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266482" y="684825"/>
            <a:ext cx="9241717" cy="823690"/>
          </a:xfrm>
        </p:spPr>
        <p:txBody>
          <a:bodyPr/>
          <a:lstStyle/>
          <a:p>
            <a:r>
              <a:rPr lang="en-US" b="1" dirty="0"/>
              <a:t>IGFBP 3</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66482" y="2053569"/>
            <a:ext cx="9241716" cy="4285673"/>
          </a:xfrm>
        </p:spPr>
        <p:txBody>
          <a:bodyPr>
            <a:normAutofit/>
          </a:bodyPr>
          <a:lstStyle/>
          <a:p>
            <a:pPr algn="just"/>
            <a:r>
              <a:rPr lang="en-US" sz="2400" dirty="0"/>
              <a:t>Advantage:</a:t>
            </a:r>
          </a:p>
          <a:p>
            <a:pPr algn="just">
              <a:buFontTx/>
              <a:buChar char="-"/>
            </a:pPr>
            <a:r>
              <a:rPr lang="en-US" sz="2400" dirty="0"/>
              <a:t>Especially in young children (&lt;3 years)(seems more sensitive than IGF-I in the diagnosis of GHD).</a:t>
            </a:r>
          </a:p>
          <a:p>
            <a:pPr marL="0" indent="0" algn="just">
              <a:buNone/>
            </a:pPr>
            <a:endParaRPr lang="en-US" sz="2400" dirty="0"/>
          </a:p>
        </p:txBody>
      </p:sp>
    </p:spTree>
    <p:extLst>
      <p:ext uri="{BB962C8B-B14F-4D97-AF65-F5344CB8AC3E}">
        <p14:creationId xmlns:p14="http://schemas.microsoft.com/office/powerpoint/2010/main" val="29191731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Acid labile subunit(ALS)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Synthesized in a GH-dependent manner in the liver</a:t>
            </a:r>
          </a:p>
          <a:p>
            <a:pPr algn="just"/>
            <a:endParaRPr lang="en-US" sz="2400" dirty="0"/>
          </a:p>
          <a:p>
            <a:pPr algn="just"/>
            <a:r>
              <a:rPr lang="en-US" sz="2400" dirty="0"/>
              <a:t>A part of the ternary complex with high affinity for the binary IGF-I/IGFBP 3 complex</a:t>
            </a:r>
          </a:p>
          <a:p>
            <a:pPr algn="just"/>
            <a:endParaRPr lang="en-US" sz="2400" dirty="0"/>
          </a:p>
          <a:p>
            <a:pPr algn="just"/>
            <a:r>
              <a:rPr lang="en-US" sz="2400" dirty="0"/>
              <a:t>Correlated with IGF-I in GHD &amp; acromegaly</a:t>
            </a:r>
          </a:p>
          <a:p>
            <a:pPr algn="just"/>
            <a:endParaRPr lang="en-US" sz="2400" dirty="0"/>
          </a:p>
          <a:p>
            <a:pPr algn="just"/>
            <a:r>
              <a:rPr lang="en-US" sz="2400" dirty="0"/>
              <a:t>Its measurement seems not to add significant information to measurements of IGF-I or IGFBP 3. </a:t>
            </a:r>
          </a:p>
        </p:txBody>
      </p:sp>
    </p:spTree>
    <p:extLst>
      <p:ext uri="{BB962C8B-B14F-4D97-AF65-F5344CB8AC3E}">
        <p14:creationId xmlns:p14="http://schemas.microsoft.com/office/powerpoint/2010/main" val="2636941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11306" y="613107"/>
            <a:ext cx="9241717" cy="823690"/>
          </a:xfrm>
        </p:spPr>
        <p:txBody>
          <a:bodyPr/>
          <a:lstStyle/>
          <a:p>
            <a:r>
              <a:rPr lang="en-US" b="1" dirty="0"/>
              <a:t>Free IGF-I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76834" y="1712909"/>
            <a:ext cx="9537645" cy="4285673"/>
          </a:xfrm>
        </p:spPr>
        <p:txBody>
          <a:bodyPr>
            <a:normAutofit/>
          </a:bodyPr>
          <a:lstStyle/>
          <a:p>
            <a:pPr algn="just"/>
            <a:r>
              <a:rPr lang="en-US" sz="2400" dirty="0"/>
              <a:t> IGF-I assays used in clinical routine measure total IGF-I. </a:t>
            </a:r>
          </a:p>
          <a:p>
            <a:pPr algn="just"/>
            <a:endParaRPr lang="en-US" sz="2400" dirty="0"/>
          </a:p>
          <a:p>
            <a:pPr algn="just"/>
            <a:r>
              <a:rPr lang="en-US" sz="2400" dirty="0"/>
              <a:t>Only in specific clinical conditions where concentrations of binding protein concentrations can be significantly altered (i.e. chronic renal failure, starvation), </a:t>
            </a:r>
            <a:r>
              <a:rPr lang="en-US" sz="2400" dirty="0">
                <a:solidFill>
                  <a:schemeClr val="accent1"/>
                </a:solidFill>
              </a:rPr>
              <a:t>total IGF-I might no longer be the most reliable biomarker</a:t>
            </a:r>
            <a:r>
              <a:rPr lang="en-US" sz="2400" dirty="0"/>
              <a:t>. </a:t>
            </a:r>
          </a:p>
          <a:p>
            <a:pPr algn="just"/>
            <a:endParaRPr lang="en-US" sz="2400" dirty="0"/>
          </a:p>
          <a:p>
            <a:pPr algn="just"/>
            <a:r>
              <a:rPr lang="en-US" sz="2400" dirty="0"/>
              <a:t>In such cases, measurement of free IGF-I (or bioactive IGF-I) has been shown to provide additional information . </a:t>
            </a:r>
          </a:p>
        </p:txBody>
      </p:sp>
    </p:spTree>
    <p:extLst>
      <p:ext uri="{BB962C8B-B14F-4D97-AF65-F5344CB8AC3E}">
        <p14:creationId xmlns:p14="http://schemas.microsoft.com/office/powerpoint/2010/main" val="21063498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Free IGF-I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616173"/>
          </a:xfrm>
        </p:spPr>
        <p:txBody>
          <a:bodyPr>
            <a:normAutofit/>
          </a:bodyPr>
          <a:lstStyle/>
          <a:p>
            <a:pPr marL="0" indent="0" algn="just">
              <a:buNone/>
            </a:pPr>
            <a:endParaRPr lang="en-US" sz="2400" dirty="0"/>
          </a:p>
          <a:p>
            <a:pPr algn="just"/>
            <a:r>
              <a:rPr lang="en-US" sz="2400" dirty="0"/>
              <a:t> Direct measurement of “free IGF-I” requires sophisticated analytical methods which are available in very few laboratories only. </a:t>
            </a:r>
          </a:p>
          <a:p>
            <a:pPr algn="just"/>
            <a:endParaRPr lang="en-US" sz="2400" dirty="0"/>
          </a:p>
          <a:p>
            <a:pPr algn="just"/>
            <a:r>
              <a:rPr lang="en-US" sz="2400" dirty="0"/>
              <a:t>As an easier available surrogate marker, the IGF-I/IGFBP-3 molar ratio has been suggested.</a:t>
            </a:r>
          </a:p>
          <a:p>
            <a:pPr marL="0" indent="0" algn="just">
              <a:buNone/>
            </a:pPr>
            <a:endParaRPr lang="en-US" sz="2400" dirty="0"/>
          </a:p>
        </p:txBody>
      </p:sp>
    </p:spTree>
    <p:extLst>
      <p:ext uri="{BB962C8B-B14F-4D97-AF65-F5344CB8AC3E}">
        <p14:creationId xmlns:p14="http://schemas.microsoft.com/office/powerpoint/2010/main" val="2982131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GHBP</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Approximately half of the circulating GH is bound to GHBP.</a:t>
            </a:r>
          </a:p>
          <a:p>
            <a:pPr algn="just"/>
            <a:endParaRPr lang="en-US" sz="2400" dirty="0"/>
          </a:p>
          <a:p>
            <a:pPr algn="just"/>
            <a:r>
              <a:rPr lang="en-US" sz="2400" dirty="0"/>
              <a:t>In cases of short stature with growth hormone insensitivity, it is diagnostically relevant, as it might differentiate between GHD and GH insensitivity(GHPB is very low or undetectable). </a:t>
            </a:r>
          </a:p>
          <a:p>
            <a:pPr algn="just"/>
            <a:endParaRPr lang="en-US" sz="2400" dirty="0"/>
          </a:p>
          <a:p>
            <a:pPr algn="just"/>
            <a:r>
              <a:rPr lang="en-US" sz="2400" dirty="0"/>
              <a:t>There are also genetic defects of the GHR with normal or even elevated GHBP.</a:t>
            </a:r>
          </a:p>
          <a:p>
            <a:pPr marL="0" indent="0" algn="just">
              <a:buNone/>
            </a:pPr>
            <a:endParaRPr lang="en-US" sz="2400" dirty="0"/>
          </a:p>
        </p:txBody>
      </p:sp>
    </p:spTree>
    <p:extLst>
      <p:ext uri="{BB962C8B-B14F-4D97-AF65-F5344CB8AC3E}">
        <p14:creationId xmlns:p14="http://schemas.microsoft.com/office/powerpoint/2010/main" val="4070020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3DBA-0494-4F51-93C4-1E6FD07B840C}"/>
              </a:ext>
            </a:extLst>
          </p:cNvPr>
          <p:cNvSpPr>
            <a:spLocks noGrp="1"/>
          </p:cNvSpPr>
          <p:nvPr>
            <p:ph type="title"/>
          </p:nvPr>
        </p:nvSpPr>
        <p:spPr>
          <a:xfrm>
            <a:off x="1795067" y="474260"/>
            <a:ext cx="8911687" cy="1280890"/>
          </a:xfrm>
        </p:spPr>
        <p:txBody>
          <a:bodyPr>
            <a:normAutofit/>
          </a:bodyPr>
          <a:lstStyle/>
          <a:p>
            <a:r>
              <a:rPr lang="en-US" sz="4000" b="1" dirty="0"/>
              <a:t>AGENDA </a:t>
            </a:r>
          </a:p>
        </p:txBody>
      </p:sp>
      <p:sp>
        <p:nvSpPr>
          <p:cNvPr id="3" name="Content Placeholder 2">
            <a:extLst>
              <a:ext uri="{FF2B5EF4-FFF2-40B4-BE49-F238E27FC236}">
                <a16:creationId xmlns:a16="http://schemas.microsoft.com/office/drawing/2014/main" xmlns="" id="{389822B4-335C-4AEF-BECA-E55E13729EA7}"/>
              </a:ext>
            </a:extLst>
          </p:cNvPr>
          <p:cNvSpPr>
            <a:spLocks noGrp="1"/>
          </p:cNvSpPr>
          <p:nvPr>
            <p:ph idx="1"/>
          </p:nvPr>
        </p:nvSpPr>
        <p:spPr>
          <a:xfrm>
            <a:off x="1795067" y="1353946"/>
            <a:ext cx="9787334" cy="5226148"/>
          </a:xfrm>
        </p:spPr>
        <p:txBody>
          <a:bodyPr>
            <a:normAutofit/>
          </a:bodyPr>
          <a:lstStyle/>
          <a:p>
            <a:r>
              <a:rPr lang="en-US" sz="3200" b="1" i="1" dirty="0"/>
              <a:t>What’s new ?</a:t>
            </a:r>
          </a:p>
          <a:p>
            <a:pPr marL="0" indent="0">
              <a:buNone/>
            </a:pPr>
            <a:endParaRPr lang="en-US" sz="2800" b="1" i="1" dirty="0"/>
          </a:p>
          <a:p>
            <a:r>
              <a:rPr lang="en-US" sz="2600" dirty="0"/>
              <a:t>Presentation, Comorbidities, Mortality, Sex, Age&amp; Surgical outcomes</a:t>
            </a:r>
          </a:p>
          <a:p>
            <a:r>
              <a:rPr lang="en-US" sz="2600" dirty="0"/>
              <a:t>Assays</a:t>
            </a:r>
          </a:p>
          <a:p>
            <a:r>
              <a:rPr lang="en-US" sz="2600" dirty="0"/>
              <a:t>Injectable SRL</a:t>
            </a:r>
          </a:p>
          <a:p>
            <a:r>
              <a:rPr lang="en-US" sz="2600" dirty="0"/>
              <a:t>Oral octreotide capsules(OOC)</a:t>
            </a:r>
          </a:p>
          <a:p>
            <a:r>
              <a:rPr lang="en-US" sz="2600" dirty="0"/>
              <a:t>Pegvisomant</a:t>
            </a:r>
          </a:p>
          <a:p>
            <a:r>
              <a:rPr lang="en-US" sz="2600" dirty="0"/>
              <a:t>Combination therapy with SRL + </a:t>
            </a:r>
            <a:r>
              <a:rPr lang="en-US" sz="2600" dirty="0" err="1"/>
              <a:t>pegvisomant</a:t>
            </a:r>
            <a:endParaRPr lang="en-US" sz="2600" dirty="0"/>
          </a:p>
          <a:p>
            <a:r>
              <a:rPr lang="en-US" sz="2600" dirty="0"/>
              <a:t>Radiotherapy</a:t>
            </a:r>
          </a:p>
          <a:p>
            <a:endParaRPr lang="en-US" sz="2000" dirty="0"/>
          </a:p>
          <a:p>
            <a:endParaRPr lang="en-US" dirty="0"/>
          </a:p>
        </p:txBody>
      </p:sp>
    </p:spTree>
    <p:extLst>
      <p:ext uri="{BB962C8B-B14F-4D97-AF65-F5344CB8AC3E}">
        <p14:creationId xmlns:p14="http://schemas.microsoft.com/office/powerpoint/2010/main" val="11520709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GHBP</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9241716" cy="4285673"/>
          </a:xfrm>
        </p:spPr>
        <p:txBody>
          <a:bodyPr>
            <a:normAutofit/>
          </a:bodyPr>
          <a:lstStyle/>
          <a:p>
            <a:pPr algn="just"/>
            <a:r>
              <a:rPr lang="en-US" sz="2400" dirty="0"/>
              <a:t>GHBP concentrations are influenced by age, sex, body composition and oral estrogen intake, which has to be taken into account in evaluation.</a:t>
            </a:r>
          </a:p>
          <a:p>
            <a:pPr marL="0" indent="0" algn="just">
              <a:buNone/>
            </a:pPr>
            <a:endParaRPr lang="en-US" sz="2400" dirty="0"/>
          </a:p>
        </p:txBody>
      </p:sp>
    </p:spTree>
    <p:extLst>
      <p:ext uri="{BB962C8B-B14F-4D97-AF65-F5344CB8AC3E}">
        <p14:creationId xmlns:p14="http://schemas.microsoft.com/office/powerpoint/2010/main" val="1120205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02341" y="640001"/>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302341" y="1739804"/>
            <a:ext cx="9241716" cy="4285673"/>
          </a:xfrm>
        </p:spPr>
        <p:txBody>
          <a:bodyPr>
            <a:normAutofit fontScale="92500" lnSpcReduction="10000"/>
          </a:bodyPr>
          <a:lstStyle/>
          <a:p>
            <a:pPr algn="just"/>
            <a:r>
              <a:rPr lang="en-US" sz="2400" dirty="0"/>
              <a:t> Measurements of different biomarkers have been proposed for the diagnosis of diseases related to the GH-IGF-I axis, as well as for monitoring of therapy.</a:t>
            </a:r>
          </a:p>
          <a:p>
            <a:pPr algn="just"/>
            <a:endParaRPr lang="en-US" sz="2400" dirty="0"/>
          </a:p>
          <a:p>
            <a:pPr algn="just"/>
            <a:r>
              <a:rPr lang="en-US" sz="2400" dirty="0"/>
              <a:t>Currently, </a:t>
            </a:r>
            <a:r>
              <a:rPr lang="en-US" sz="2400" dirty="0">
                <a:solidFill>
                  <a:schemeClr val="accent1"/>
                </a:solidFill>
              </a:rPr>
              <a:t>IGF-I is considered the most important and reliable surrogate parameter reflecting GH secretory status</a:t>
            </a:r>
            <a:r>
              <a:rPr lang="en-US" sz="2400" dirty="0"/>
              <a:t>, and its measurement is recommended in the guidelines for acromegaly and GHD. </a:t>
            </a:r>
          </a:p>
          <a:p>
            <a:pPr algn="just"/>
            <a:endParaRPr lang="en-US" sz="2400" dirty="0"/>
          </a:p>
          <a:p>
            <a:pPr algn="just"/>
            <a:r>
              <a:rPr lang="en-US" sz="2400" dirty="0"/>
              <a:t>Measurement of integrated, </a:t>
            </a:r>
            <a:r>
              <a:rPr lang="en-US" sz="2400" dirty="0">
                <a:solidFill>
                  <a:schemeClr val="accent1"/>
                </a:solidFill>
              </a:rPr>
              <a:t>stimulated or suppressed GH is used as the most important confirmatory parameter</a:t>
            </a:r>
            <a:r>
              <a:rPr lang="en-US" sz="2400" dirty="0"/>
              <a:t>.</a:t>
            </a:r>
          </a:p>
          <a:p>
            <a:pPr algn="just"/>
            <a:endParaRPr lang="en-US" sz="2400" dirty="0"/>
          </a:p>
          <a:p>
            <a:pPr marL="0" indent="0" algn="just">
              <a:buNone/>
            </a:pPr>
            <a:endParaRPr lang="en-US" sz="2400" dirty="0"/>
          </a:p>
        </p:txBody>
      </p:sp>
    </p:spTree>
    <p:extLst>
      <p:ext uri="{BB962C8B-B14F-4D97-AF65-F5344CB8AC3E}">
        <p14:creationId xmlns:p14="http://schemas.microsoft.com/office/powerpoint/2010/main" val="1962726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239588" y="631037"/>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239588" y="1802556"/>
            <a:ext cx="9241716" cy="4285673"/>
          </a:xfrm>
        </p:spPr>
        <p:txBody>
          <a:bodyPr>
            <a:normAutofit/>
          </a:bodyPr>
          <a:lstStyle/>
          <a:p>
            <a:pPr algn="just"/>
            <a:r>
              <a:rPr lang="en-US" sz="2400" dirty="0"/>
              <a:t>Critical aspects of GH and IGF-I assay quality:</a:t>
            </a:r>
          </a:p>
          <a:p>
            <a:pPr algn="just">
              <a:buFontTx/>
              <a:buChar char="-"/>
            </a:pPr>
            <a:r>
              <a:rPr lang="en-US" sz="2400" dirty="0"/>
              <a:t>Calibration</a:t>
            </a:r>
          </a:p>
          <a:p>
            <a:pPr algn="just">
              <a:buFontTx/>
              <a:buChar char="-"/>
            </a:pPr>
            <a:r>
              <a:rPr lang="en-US" sz="2400" dirty="0"/>
              <a:t>Removal of binding protein interference </a:t>
            </a:r>
          </a:p>
          <a:p>
            <a:pPr algn="just">
              <a:buFontTx/>
              <a:buChar char="-"/>
            </a:pPr>
            <a:r>
              <a:rPr lang="en-US" sz="2400" dirty="0"/>
              <a:t>Long-term stability of assay performance</a:t>
            </a:r>
          </a:p>
          <a:p>
            <a:pPr algn="just">
              <a:buFontTx/>
              <a:buChar char="-"/>
            </a:pPr>
            <a:r>
              <a:rPr lang="en-US" sz="2400" dirty="0"/>
              <a:t>Quality of intervals or cut-offs </a:t>
            </a:r>
          </a:p>
          <a:p>
            <a:pPr algn="just"/>
            <a:endParaRPr lang="en-US" sz="2400" dirty="0"/>
          </a:p>
          <a:p>
            <a:pPr algn="just"/>
            <a:r>
              <a:rPr lang="en-US" sz="2400" dirty="0"/>
              <a:t>Meaningful interpretation of data is also possible only when the biological variability and a wide variety of potential confounders are taken into account. </a:t>
            </a:r>
          </a:p>
        </p:txBody>
      </p:sp>
    </p:spTree>
    <p:extLst>
      <p:ext uri="{BB962C8B-B14F-4D97-AF65-F5344CB8AC3E}">
        <p14:creationId xmlns:p14="http://schemas.microsoft.com/office/powerpoint/2010/main" val="4055466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374060" y="586213"/>
            <a:ext cx="9241717" cy="823690"/>
          </a:xfrm>
        </p:spPr>
        <p:txBody>
          <a:bodyPr/>
          <a:lstStyle/>
          <a:p>
            <a:r>
              <a:rPr lang="en-US" b="1" dirty="0"/>
              <a:t>Conclusion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374060" y="1856345"/>
            <a:ext cx="9241716" cy="4285673"/>
          </a:xfrm>
        </p:spPr>
        <p:txBody>
          <a:bodyPr>
            <a:normAutofit/>
          </a:bodyPr>
          <a:lstStyle/>
          <a:p>
            <a:pPr algn="just"/>
            <a:r>
              <a:rPr lang="en-US" sz="2400" dirty="0"/>
              <a:t>Determination of other parameters such as IGFBP-3, ALS, alpha soluble klotho and GHBP have not been shown to add significant information in the majority of cases.</a:t>
            </a:r>
          </a:p>
          <a:p>
            <a:pPr algn="just"/>
            <a:endParaRPr lang="en-US" sz="2400" dirty="0"/>
          </a:p>
          <a:p>
            <a:pPr algn="just"/>
            <a:r>
              <a:rPr lang="en-US" sz="2400" dirty="0"/>
              <a:t> However, their measurement might be useful in certain age groups, in diagnostically ambiguous cases or in the diagnostic workup of rare genetic diseases.</a:t>
            </a:r>
          </a:p>
        </p:txBody>
      </p:sp>
    </p:spTree>
    <p:extLst>
      <p:ext uri="{BB962C8B-B14F-4D97-AF65-F5344CB8AC3E}">
        <p14:creationId xmlns:p14="http://schemas.microsoft.com/office/powerpoint/2010/main" val="1059200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r>
              <a:rPr lang="en-US" sz="2400" dirty="0"/>
              <a:t>Reference GH nadir levels after OGTT using the IDS-</a:t>
            </a:r>
            <a:r>
              <a:rPr lang="en-US" sz="2400" dirty="0" err="1"/>
              <a:t>iSYS</a:t>
            </a:r>
            <a:r>
              <a:rPr lang="en-US" sz="2400" dirty="0"/>
              <a:t> assay accounting for BMI, sex, and </a:t>
            </a:r>
            <a:r>
              <a:rPr lang="en-US" sz="2400" dirty="0" err="1"/>
              <a:t>ethinylestradiol</a:t>
            </a:r>
            <a:r>
              <a:rPr lang="en-US" sz="2400" dirty="0"/>
              <a:t>-containing oral contraceptive use confirm the importance of these factors as confounders in GH measurements. (</a:t>
            </a:r>
            <a:r>
              <a:rPr lang="en-US" sz="2400" b="1" dirty="0">
                <a:effectLst>
                  <a:outerShdw blurRad="38100" dist="38100" dir="2700000" algn="tl">
                    <a:srgbClr val="000000">
                      <a:alpha val="43137"/>
                    </a:srgbClr>
                  </a:outerShdw>
                </a:effectLst>
              </a:rPr>
              <a:t>MQ, SR</a:t>
            </a:r>
            <a:r>
              <a:rPr lang="en-US" sz="2400" dirty="0"/>
              <a:t>)</a:t>
            </a:r>
          </a:p>
        </p:txBody>
      </p:sp>
    </p:spTree>
    <p:extLst>
      <p:ext uri="{BB962C8B-B14F-4D97-AF65-F5344CB8AC3E}">
        <p14:creationId xmlns:p14="http://schemas.microsoft.com/office/powerpoint/2010/main" val="317505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595719" y="4297680"/>
            <a:ext cx="9968752" cy="2302854"/>
          </a:xfrm>
        </p:spPr>
        <p:txBody>
          <a:bodyPr>
            <a:normAutofit fontScale="85000" lnSpcReduction="10000"/>
          </a:bodyPr>
          <a:lstStyle/>
          <a:p>
            <a:pPr algn="just"/>
            <a:r>
              <a:rPr lang="en-US" sz="2400" dirty="0"/>
              <a:t>Multicenter study with prospective and retrospective cohorts (525 </a:t>
            </a:r>
            <a:r>
              <a:rPr lang="en-US" sz="2400" b="1" dirty="0"/>
              <a:t>healthy</a:t>
            </a:r>
            <a:r>
              <a:rPr lang="en-US" sz="2400" dirty="0"/>
              <a:t> adults: 405 females and 120 males).</a:t>
            </a:r>
          </a:p>
          <a:p>
            <a:pPr algn="just"/>
            <a:r>
              <a:rPr lang="en-US" sz="2400" dirty="0"/>
              <a:t>Exclusion criteria: DM, impaired glucose metabolism, known pituitary disease, history of irradiation of the head, pregnancy, CAH, PCOS, alcohol and drug abuse until 6 months prior to inclusion, BMI &lt;18kg/m2 &amp; &gt;30kg/m2. </a:t>
            </a:r>
          </a:p>
          <a:p>
            <a:pPr algn="just"/>
            <a:r>
              <a:rPr lang="en-US" sz="2400" dirty="0"/>
              <a:t>GH concentrations were measured by the IDS-</a:t>
            </a:r>
            <a:r>
              <a:rPr lang="en-US" sz="2400" dirty="0" err="1"/>
              <a:t>iSYS</a:t>
            </a:r>
            <a:r>
              <a:rPr lang="en-US" sz="2400" dirty="0"/>
              <a:t> immunoassay after oral application of 75 g glucose.</a:t>
            </a:r>
          </a:p>
        </p:txBody>
      </p:sp>
      <p:pic>
        <p:nvPicPr>
          <p:cNvPr id="4" name="Picture 3">
            <a:extLst>
              <a:ext uri="{FF2B5EF4-FFF2-40B4-BE49-F238E27FC236}">
                <a16:creationId xmlns:a16="http://schemas.microsoft.com/office/drawing/2014/main" xmlns="" id="{47F62B33-CA9B-4A66-B29F-B8F855FD7375}"/>
              </a:ext>
            </a:extLst>
          </p:cNvPr>
          <p:cNvPicPr>
            <a:picLocks noChangeAspect="1"/>
          </p:cNvPicPr>
          <p:nvPr/>
        </p:nvPicPr>
        <p:blipFill>
          <a:blip r:embed="rId2"/>
          <a:stretch>
            <a:fillRect/>
          </a:stretch>
        </p:blipFill>
        <p:spPr>
          <a:xfrm>
            <a:off x="188258" y="257466"/>
            <a:ext cx="11905129" cy="3761232"/>
          </a:xfrm>
          <a:prstGeom prst="rect">
            <a:avLst/>
          </a:prstGeom>
        </p:spPr>
      </p:pic>
      <p:pic>
        <p:nvPicPr>
          <p:cNvPr id="5" name="Picture 4">
            <a:extLst>
              <a:ext uri="{FF2B5EF4-FFF2-40B4-BE49-F238E27FC236}">
                <a16:creationId xmlns:a16="http://schemas.microsoft.com/office/drawing/2014/main" xmlns="" id="{61160076-FFAF-4692-90E9-4EAA3B3829C6}"/>
              </a:ext>
            </a:extLst>
          </p:cNvPr>
          <p:cNvPicPr>
            <a:picLocks noChangeAspect="1"/>
          </p:cNvPicPr>
          <p:nvPr/>
        </p:nvPicPr>
        <p:blipFill>
          <a:blip r:embed="rId3"/>
          <a:stretch>
            <a:fillRect/>
          </a:stretch>
        </p:blipFill>
        <p:spPr>
          <a:xfrm>
            <a:off x="9424986" y="2227125"/>
            <a:ext cx="2282919" cy="1475299"/>
          </a:xfrm>
          <a:prstGeom prst="rect">
            <a:avLst/>
          </a:prstGeom>
        </p:spPr>
      </p:pic>
    </p:spTree>
    <p:extLst>
      <p:ext uri="{BB962C8B-B14F-4D97-AF65-F5344CB8AC3E}">
        <p14:creationId xmlns:p14="http://schemas.microsoft.com/office/powerpoint/2010/main" val="3866342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1900533" y="495097"/>
            <a:ext cx="9941169" cy="823690"/>
          </a:xfrm>
        </p:spPr>
        <p:txBody>
          <a:bodyPr>
            <a:normAutofit/>
          </a:bodyPr>
          <a:lstStyle/>
          <a:p>
            <a:r>
              <a:rPr lang="en-US" b="1" dirty="0"/>
              <a:t>IDS-</a:t>
            </a:r>
            <a:r>
              <a:rPr lang="en-US" b="1" dirty="0" err="1"/>
              <a:t>iSYS</a:t>
            </a:r>
            <a:r>
              <a:rPr lang="en-US" b="1" dirty="0"/>
              <a:t> immunoassay</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808737" y="1318787"/>
            <a:ext cx="9941169" cy="4652031"/>
          </a:xfrm>
        </p:spPr>
        <p:txBody>
          <a:bodyPr>
            <a:normAutofit/>
          </a:bodyPr>
          <a:lstStyle/>
          <a:p>
            <a:pPr algn="just"/>
            <a:r>
              <a:rPr lang="en-US" sz="2400" dirty="0"/>
              <a:t>A monoclonal antibody automated 22-kD growth hormone-specific assay without interference from Pegvisomant&amp; not affected by GHBP.</a:t>
            </a:r>
          </a:p>
          <a:p>
            <a:pPr marL="0" indent="0" algn="just">
              <a:buNone/>
            </a:pPr>
            <a:endParaRPr lang="en-US" sz="2400" dirty="0"/>
          </a:p>
          <a:p>
            <a:pPr algn="just"/>
            <a:r>
              <a:rPr lang="en-US" sz="2400" dirty="0"/>
              <a:t>As GH and IGF-I assessments remain the standard for measuring acromegaly disease activity at diagnosis and follow-up, strategies are being developed to improve current assays.</a:t>
            </a:r>
          </a:p>
          <a:p>
            <a:pPr algn="just"/>
            <a:endParaRPr lang="en-US" sz="2400" dirty="0"/>
          </a:p>
          <a:p>
            <a:pPr algn="just"/>
            <a:r>
              <a:rPr lang="en-US" sz="2400" dirty="0"/>
              <a:t>Measuring very low GH concentrations is possible with more recent GH assays, but reliable data on normal suppression, as measured with such assays, are scarce.</a:t>
            </a:r>
          </a:p>
          <a:p>
            <a:pPr algn="just"/>
            <a:endParaRPr lang="en-US" sz="2400" dirty="0"/>
          </a:p>
          <a:p>
            <a:pPr algn="just"/>
            <a:endParaRPr lang="en-US" sz="2400" dirty="0"/>
          </a:p>
          <a:p>
            <a:pPr algn="just"/>
            <a:endParaRPr lang="en-US" sz="2400" dirty="0"/>
          </a:p>
          <a:p>
            <a:pPr algn="just"/>
            <a:endParaRPr lang="en-US" sz="2400" dirty="0"/>
          </a:p>
          <a:p>
            <a:pPr marL="0" indent="0" algn="just">
              <a:buNone/>
            </a:pPr>
            <a:endParaRPr lang="en-US" sz="2400" dirty="0"/>
          </a:p>
        </p:txBody>
      </p:sp>
      <p:sp>
        <p:nvSpPr>
          <p:cNvPr id="5" name="TextBox 4">
            <a:extLst>
              <a:ext uri="{FF2B5EF4-FFF2-40B4-BE49-F238E27FC236}">
                <a16:creationId xmlns:a16="http://schemas.microsoft.com/office/drawing/2014/main" xmlns="" id="{BEF49F4B-7959-4C0A-9511-4A24A029F167}"/>
              </a:ext>
            </a:extLst>
          </p:cNvPr>
          <p:cNvSpPr txBox="1"/>
          <p:nvPr/>
        </p:nvSpPr>
        <p:spPr>
          <a:xfrm>
            <a:off x="169762" y="6211669"/>
            <a:ext cx="1185247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a:t>Automated 22-kD growth hormone-specific assay without interference from Pegvisomant</a:t>
            </a:r>
          </a:p>
          <a:p>
            <a:r>
              <a:rPr lang="en-US" sz="1200" dirty="0"/>
              <a:t>Jenny </a:t>
            </a:r>
            <a:r>
              <a:rPr lang="en-US" sz="1200" dirty="0" err="1"/>
              <a:t>Manolopoulou</a:t>
            </a:r>
            <a:r>
              <a:rPr lang="en-US" sz="1200" dirty="0"/>
              <a:t> 1, Younes </a:t>
            </a:r>
            <a:r>
              <a:rPr lang="en-US" sz="1200" dirty="0" err="1"/>
              <a:t>Alami</a:t>
            </a:r>
            <a:r>
              <a:rPr lang="en-US" sz="1200" dirty="0"/>
              <a:t>, Stephan </a:t>
            </a:r>
            <a:r>
              <a:rPr lang="en-US" sz="1200" dirty="0" err="1"/>
              <a:t>Petersenn</a:t>
            </a:r>
            <a:r>
              <a:rPr lang="en-US" sz="1200" dirty="0"/>
              <a:t>, Jochen </a:t>
            </a:r>
            <a:r>
              <a:rPr lang="en-US" sz="1200" dirty="0" err="1"/>
              <a:t>Schopohl</a:t>
            </a:r>
            <a:r>
              <a:rPr lang="en-US" sz="1200" dirty="0"/>
              <a:t>, </a:t>
            </a:r>
            <a:r>
              <a:rPr lang="en-US" sz="1200" dirty="0" err="1"/>
              <a:t>Zida</a:t>
            </a:r>
            <a:r>
              <a:rPr lang="en-US" sz="1200" dirty="0"/>
              <a:t> Wu, Christian J Strasburger, Martin </a:t>
            </a:r>
            <a:r>
              <a:rPr lang="en-US" sz="1200" dirty="0" err="1"/>
              <a:t>Bidlingmaier</a:t>
            </a:r>
            <a:endParaRPr lang="en-US" sz="1200" dirty="0"/>
          </a:p>
          <a:p>
            <a:r>
              <a:rPr lang="en-US" sz="1200" dirty="0"/>
              <a:t>Clin Che . 2012 Oct;58(10):1446-56. </a:t>
            </a:r>
            <a:r>
              <a:rPr lang="en-US" sz="1200" dirty="0" err="1"/>
              <a:t>doi</a:t>
            </a:r>
            <a:r>
              <a:rPr lang="en-US" sz="1200" dirty="0"/>
              <a:t>: 10.1373/clinchem.2012.188128. </a:t>
            </a:r>
            <a:r>
              <a:rPr lang="en-US" sz="1200" dirty="0" err="1"/>
              <a:t>Epub</a:t>
            </a:r>
            <a:r>
              <a:rPr lang="en-US" sz="1200" dirty="0"/>
              <a:t> 2012 Aug 20</a:t>
            </a:r>
          </a:p>
        </p:txBody>
      </p:sp>
    </p:spTree>
    <p:extLst>
      <p:ext uri="{BB962C8B-B14F-4D97-AF65-F5344CB8AC3E}">
        <p14:creationId xmlns:p14="http://schemas.microsoft.com/office/powerpoint/2010/main" val="4163812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IDS-</a:t>
            </a:r>
            <a:r>
              <a:rPr lang="en-US" b="1" dirty="0" err="1"/>
              <a:t>iSYS</a:t>
            </a:r>
            <a:r>
              <a:rPr lang="en-US" b="1" dirty="0"/>
              <a:t> immunoassay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4060360"/>
          </a:xfrm>
        </p:spPr>
        <p:txBody>
          <a:bodyPr>
            <a:normAutofit/>
          </a:bodyPr>
          <a:lstStyle/>
          <a:p>
            <a:pPr marL="0" indent="0" algn="just">
              <a:buNone/>
            </a:pPr>
            <a:endParaRPr lang="en-US" sz="2400" dirty="0"/>
          </a:p>
          <a:p>
            <a:pPr algn="just"/>
            <a:r>
              <a:rPr lang="en-US" sz="2400" dirty="0"/>
              <a:t>As a </a:t>
            </a:r>
            <a:r>
              <a:rPr lang="en-US" sz="2400" dirty="0">
                <a:solidFill>
                  <a:schemeClr val="accent1"/>
                </a:solidFill>
              </a:rPr>
              <a:t>first step </a:t>
            </a:r>
            <a:r>
              <a:rPr lang="en-US" sz="2400" dirty="0"/>
              <a:t>to define more appropriate cut-offs specific for </a:t>
            </a:r>
            <a:r>
              <a:rPr lang="en-US" sz="2400" dirty="0" err="1"/>
              <a:t>GH</a:t>
            </a:r>
            <a:r>
              <a:rPr lang="en-US" dirty="0" err="1"/>
              <a:t>nadir</a:t>
            </a:r>
            <a:r>
              <a:rPr lang="en-US" sz="2400" dirty="0"/>
              <a:t> for a modern, highly sensitive and specific, widely available GH assay, designed a study to assess </a:t>
            </a:r>
            <a:r>
              <a:rPr lang="en-US" sz="2400" dirty="0" err="1">
                <a:solidFill>
                  <a:schemeClr val="accent1"/>
                </a:solidFill>
              </a:rPr>
              <a:t>GH</a:t>
            </a:r>
            <a:r>
              <a:rPr lang="en-US" dirty="0" err="1">
                <a:solidFill>
                  <a:schemeClr val="accent1"/>
                </a:solidFill>
              </a:rPr>
              <a:t>nadir</a:t>
            </a:r>
            <a:r>
              <a:rPr lang="en-US" sz="2400" dirty="0">
                <a:solidFill>
                  <a:schemeClr val="accent1"/>
                </a:solidFill>
              </a:rPr>
              <a:t> during OGTT </a:t>
            </a:r>
            <a:r>
              <a:rPr lang="en-US" sz="2400" dirty="0"/>
              <a:t>and the </a:t>
            </a:r>
            <a:r>
              <a:rPr lang="en-US" sz="2400" dirty="0">
                <a:solidFill>
                  <a:schemeClr val="accent1"/>
                </a:solidFill>
              </a:rPr>
              <a:t>impact of biological variables</a:t>
            </a:r>
            <a:r>
              <a:rPr lang="en-US" sz="2400" dirty="0"/>
              <a:t> in a larger number of subjects without pituitary disease.</a:t>
            </a:r>
          </a:p>
        </p:txBody>
      </p:sp>
    </p:spTree>
    <p:extLst>
      <p:ext uri="{BB962C8B-B14F-4D97-AF65-F5344CB8AC3E}">
        <p14:creationId xmlns:p14="http://schemas.microsoft.com/office/powerpoint/2010/main" val="16498371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IDS-</a:t>
            </a:r>
            <a:r>
              <a:rPr lang="en-US" b="1" dirty="0" err="1"/>
              <a:t>iSYS</a:t>
            </a:r>
            <a:r>
              <a:rPr lang="en-US" b="1" dirty="0"/>
              <a:t> immunoassay </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6"/>
            <a:ext cx="8915400" cy="4652031"/>
          </a:xfrm>
        </p:spPr>
        <p:txBody>
          <a:bodyPr>
            <a:normAutofit/>
          </a:bodyPr>
          <a:lstStyle/>
          <a:p>
            <a:pPr algn="just"/>
            <a:r>
              <a:rPr lang="en-US" sz="2400" dirty="0"/>
              <a:t>Limit of quantification (</a:t>
            </a:r>
            <a:r>
              <a:rPr lang="en-US" sz="2400" dirty="0" err="1"/>
              <a:t>LoQ</a:t>
            </a:r>
            <a:r>
              <a:rPr lang="en-US" sz="2400" dirty="0"/>
              <a:t>) of the assay under routine conditions is 0.05µg/L. </a:t>
            </a:r>
          </a:p>
          <a:p>
            <a:pPr algn="just"/>
            <a:endParaRPr lang="en-US" sz="2400" dirty="0"/>
          </a:p>
          <a:p>
            <a:pPr algn="just"/>
            <a:r>
              <a:rPr lang="en-US" sz="2400" dirty="0"/>
              <a:t>For calculations, GH values &lt;0.05µg/L were arbitrarily set to 0.04µg/L. </a:t>
            </a:r>
          </a:p>
          <a:p>
            <a:pPr marL="0" indent="0" algn="just">
              <a:buNone/>
            </a:pPr>
            <a:endParaRPr lang="en-US" sz="2400" dirty="0"/>
          </a:p>
          <a:p>
            <a:pPr algn="just"/>
            <a:r>
              <a:rPr lang="en-US" sz="2400" dirty="0"/>
              <a:t>All samples with </a:t>
            </a:r>
            <a:r>
              <a:rPr lang="en-US" sz="2400" dirty="0" err="1"/>
              <a:t>GH</a:t>
            </a:r>
            <a:r>
              <a:rPr lang="en-US" sz="1900" dirty="0" err="1"/>
              <a:t>nadir</a:t>
            </a:r>
            <a:r>
              <a:rPr lang="en-US" sz="1900" dirty="0"/>
              <a:t> </a:t>
            </a:r>
            <a:r>
              <a:rPr lang="en-US" sz="2400" dirty="0"/>
              <a:t>≥0.4µg/L were re-assayed after pre-treatment in heterophilic antibody and non-specific blocking tubes . </a:t>
            </a:r>
          </a:p>
          <a:p>
            <a:pPr marL="0" indent="0" algn="just">
              <a:buNone/>
            </a:pPr>
            <a:endParaRPr lang="en-US" sz="2400" dirty="0"/>
          </a:p>
        </p:txBody>
      </p:sp>
    </p:spTree>
    <p:extLst>
      <p:ext uri="{BB962C8B-B14F-4D97-AF65-F5344CB8AC3E}">
        <p14:creationId xmlns:p14="http://schemas.microsoft.com/office/powerpoint/2010/main" val="576169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182212" y="510989"/>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182212" y="1569474"/>
            <a:ext cx="9561553" cy="4526525"/>
          </a:xfrm>
        </p:spPr>
        <p:txBody>
          <a:bodyPr>
            <a:normAutofit/>
          </a:bodyPr>
          <a:lstStyle/>
          <a:p>
            <a:pPr algn="just"/>
            <a:r>
              <a:rPr lang="en-US" sz="2400" dirty="0"/>
              <a:t>IGF-I (CLIA, IDS-</a:t>
            </a:r>
            <a:r>
              <a:rPr lang="en-US" sz="2400" dirty="0" err="1"/>
              <a:t>iSYS</a:t>
            </a:r>
            <a:r>
              <a:rPr lang="en-US" sz="2400" dirty="0"/>
              <a:t>) was measured before glucose load. If IGF-I was above the assay-specific upper limit of normal (ULN) for age and sex, measurement was repeated to verify the concentration.</a:t>
            </a:r>
          </a:p>
          <a:p>
            <a:pPr marL="0" indent="0" algn="just">
              <a:buNone/>
            </a:pPr>
            <a:endParaRPr lang="en-US" sz="2400" dirty="0"/>
          </a:p>
          <a:p>
            <a:pPr algn="just"/>
            <a:r>
              <a:rPr lang="en-US" sz="2400" dirty="0"/>
              <a:t>The main groups: </a:t>
            </a:r>
          </a:p>
          <a:p>
            <a:pPr marL="0" indent="0" algn="just">
              <a:buNone/>
            </a:pPr>
            <a:r>
              <a:rPr lang="en-US" sz="2400" dirty="0"/>
              <a:t>- Males (M) </a:t>
            </a:r>
          </a:p>
          <a:p>
            <a:pPr marL="0" indent="0" algn="just">
              <a:buNone/>
            </a:pPr>
            <a:r>
              <a:rPr lang="en-US" sz="2400" dirty="0"/>
              <a:t>- Premenopausal females without OC-EE intake (FPRE)</a:t>
            </a:r>
          </a:p>
          <a:p>
            <a:pPr marL="0" indent="0" algn="just">
              <a:buNone/>
            </a:pPr>
            <a:r>
              <a:rPr lang="en-US" sz="2400" dirty="0"/>
              <a:t>- Premenopausal females with OC-EE intake (FPREOC) </a:t>
            </a:r>
          </a:p>
          <a:p>
            <a:pPr marL="0" indent="0" algn="just">
              <a:buNone/>
            </a:pPr>
            <a:r>
              <a:rPr lang="en-US" sz="2400" dirty="0"/>
              <a:t>- Postmenopausal females (FPOST)</a:t>
            </a:r>
          </a:p>
        </p:txBody>
      </p:sp>
    </p:spTree>
    <p:extLst>
      <p:ext uri="{BB962C8B-B14F-4D97-AF65-F5344CB8AC3E}">
        <p14:creationId xmlns:p14="http://schemas.microsoft.com/office/powerpoint/2010/main" val="185830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100000">
              <a:schemeClr val="accent1">
                <a:lumMod val="45000"/>
                <a:lumOff val="55000"/>
              </a:schemeClr>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A92A-8169-4902-B54E-7366A4D38CE7}"/>
              </a:ext>
            </a:extLst>
          </p:cNvPr>
          <p:cNvSpPr>
            <a:spLocks noGrp="1"/>
          </p:cNvSpPr>
          <p:nvPr>
            <p:ph type="ctrTitle"/>
          </p:nvPr>
        </p:nvSpPr>
        <p:spPr>
          <a:xfrm>
            <a:off x="2100775" y="3429000"/>
            <a:ext cx="9720775" cy="2424953"/>
          </a:xfrm>
        </p:spPr>
        <p:txBody>
          <a:bodyPr>
            <a:normAutofit fontScale="90000"/>
          </a:bodyPr>
          <a:lstStyle/>
          <a:p>
            <a:pPr algn="ctr"/>
            <a:r>
              <a:rPr lang="en-US" dirty="0">
                <a:latin typeface="Pangolin" panose="00000500000000000000" pitchFamily="2" charset="0"/>
              </a:rPr>
              <a:t>Presentation, Comorbidities, Mortality, Sex, Age&amp; Surgical outcomes</a:t>
            </a:r>
          </a:p>
        </p:txBody>
      </p:sp>
    </p:spTree>
    <p:extLst>
      <p:ext uri="{BB962C8B-B14F-4D97-AF65-F5344CB8AC3E}">
        <p14:creationId xmlns:p14="http://schemas.microsoft.com/office/powerpoint/2010/main" val="662592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EF9810F-757B-40CB-9311-B85287B784F4}"/>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2C82DAB1-6197-469F-9841-FAF9480FA006}"/>
              </a:ext>
            </a:extLst>
          </p:cNvPr>
          <p:cNvPicPr>
            <a:picLocks noChangeAspect="1"/>
          </p:cNvPicPr>
          <p:nvPr/>
        </p:nvPicPr>
        <p:blipFill>
          <a:blip r:embed="rId3">
            <a:duotone>
              <a:schemeClr val="accent6">
                <a:shade val="45000"/>
                <a:satMod val="135000"/>
              </a:schemeClr>
              <a:prstClr val="white"/>
            </a:duotone>
          </a:blip>
          <a:stretch>
            <a:fillRect/>
          </a:stretch>
        </p:blipFill>
        <p:spPr>
          <a:xfrm>
            <a:off x="386883" y="5634878"/>
            <a:ext cx="1933575" cy="285750"/>
          </a:xfrm>
          <a:prstGeom prst="rect">
            <a:avLst/>
          </a:prstGeom>
        </p:spPr>
      </p:pic>
      <p:sp>
        <p:nvSpPr>
          <p:cNvPr id="3" name="TextBox 2">
            <a:extLst>
              <a:ext uri="{FF2B5EF4-FFF2-40B4-BE49-F238E27FC236}">
                <a16:creationId xmlns:a16="http://schemas.microsoft.com/office/drawing/2014/main" xmlns="" id="{10D44E34-0F78-45CE-A1DF-D4AC36A97B92}"/>
              </a:ext>
            </a:extLst>
          </p:cNvPr>
          <p:cNvSpPr txBox="1"/>
          <p:nvPr/>
        </p:nvSpPr>
        <p:spPr>
          <a:xfrm>
            <a:off x="224838" y="254642"/>
            <a:ext cx="9659942" cy="369332"/>
          </a:xfrm>
          <a:prstGeom prst="rect">
            <a:avLst/>
          </a:prstGeom>
          <a:noFill/>
        </p:spPr>
        <p:txBody>
          <a:bodyPr wrap="square" rtlCol="0">
            <a:spAutoFit/>
          </a:bodyPr>
          <a:lstStyle/>
          <a:p>
            <a:r>
              <a:rPr lang="en-US" b="1" dirty="0"/>
              <a:t>Characteristics of subjects presented as total numbers &amp; percent or mean &amp; range</a:t>
            </a:r>
          </a:p>
        </p:txBody>
      </p:sp>
    </p:spTree>
    <p:extLst>
      <p:ext uri="{BB962C8B-B14F-4D97-AF65-F5344CB8AC3E}">
        <p14:creationId xmlns:p14="http://schemas.microsoft.com/office/powerpoint/2010/main" val="32344639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endParaRPr lang="en-US" b="1" dirty="0"/>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endParaRPr lang="en-US" sz="2400" dirty="0"/>
          </a:p>
        </p:txBody>
      </p:sp>
      <p:pic>
        <p:nvPicPr>
          <p:cNvPr id="4" name="Picture 3">
            <a:extLst>
              <a:ext uri="{FF2B5EF4-FFF2-40B4-BE49-F238E27FC236}">
                <a16:creationId xmlns:a16="http://schemas.microsoft.com/office/drawing/2014/main" xmlns="" id="{9201465F-598D-4DB6-B9FE-A932EC6D8235}"/>
              </a:ext>
            </a:extLst>
          </p:cNvPr>
          <p:cNvPicPr>
            <a:picLocks noChangeAspect="1"/>
          </p:cNvPicPr>
          <p:nvPr/>
        </p:nvPicPr>
        <p:blipFill>
          <a:blip r:embed="rId2"/>
          <a:stretch>
            <a:fillRect/>
          </a:stretch>
        </p:blipFill>
        <p:spPr>
          <a:xfrm>
            <a:off x="0" y="0"/>
            <a:ext cx="12192001" cy="6858000"/>
          </a:xfrm>
          <a:prstGeom prst="rect">
            <a:avLst/>
          </a:prstGeom>
        </p:spPr>
      </p:pic>
      <p:pic>
        <p:nvPicPr>
          <p:cNvPr id="5" name="Picture 4">
            <a:extLst>
              <a:ext uri="{FF2B5EF4-FFF2-40B4-BE49-F238E27FC236}">
                <a16:creationId xmlns:a16="http://schemas.microsoft.com/office/drawing/2014/main" xmlns="" id="{AE915374-3AAD-45ED-93D6-5DDFCBC842F7}"/>
              </a:ext>
            </a:extLst>
          </p:cNvPr>
          <p:cNvPicPr>
            <a:picLocks noChangeAspect="1"/>
          </p:cNvPicPr>
          <p:nvPr/>
        </p:nvPicPr>
        <p:blipFill>
          <a:blip r:embed="rId3">
            <a:duotone>
              <a:schemeClr val="accent6">
                <a:shade val="45000"/>
                <a:satMod val="135000"/>
              </a:schemeClr>
              <a:prstClr val="white"/>
            </a:duotone>
          </a:blip>
          <a:stretch>
            <a:fillRect/>
          </a:stretch>
        </p:blipFill>
        <p:spPr>
          <a:xfrm>
            <a:off x="293126" y="5190498"/>
            <a:ext cx="4914900" cy="238125"/>
          </a:xfrm>
          <a:prstGeom prst="rect">
            <a:avLst/>
          </a:prstGeom>
        </p:spPr>
      </p:pic>
      <p:pic>
        <p:nvPicPr>
          <p:cNvPr id="6" name="Picture 5">
            <a:extLst>
              <a:ext uri="{FF2B5EF4-FFF2-40B4-BE49-F238E27FC236}">
                <a16:creationId xmlns:a16="http://schemas.microsoft.com/office/drawing/2014/main" xmlns="" id="{0DF91CB0-E5C7-45A0-9F53-D54CF2733C5B}"/>
              </a:ext>
            </a:extLst>
          </p:cNvPr>
          <p:cNvPicPr>
            <a:picLocks noChangeAspect="1"/>
          </p:cNvPicPr>
          <p:nvPr/>
        </p:nvPicPr>
        <p:blipFill>
          <a:blip r:embed="rId4">
            <a:duotone>
              <a:schemeClr val="accent6">
                <a:shade val="45000"/>
                <a:satMod val="135000"/>
              </a:schemeClr>
              <a:prstClr val="white"/>
            </a:duotone>
          </a:blip>
          <a:stretch>
            <a:fillRect/>
          </a:stretch>
        </p:blipFill>
        <p:spPr>
          <a:xfrm>
            <a:off x="293126" y="4237932"/>
            <a:ext cx="3057525" cy="285750"/>
          </a:xfrm>
          <a:prstGeom prst="rect">
            <a:avLst/>
          </a:prstGeom>
        </p:spPr>
      </p:pic>
    </p:spTree>
    <p:extLst>
      <p:ext uri="{BB962C8B-B14F-4D97-AF65-F5344CB8AC3E}">
        <p14:creationId xmlns:p14="http://schemas.microsoft.com/office/powerpoint/2010/main" val="41548297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endParaRPr lang="en-US" b="1" dirty="0"/>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endParaRPr lang="en-US" sz="2400" dirty="0"/>
          </a:p>
        </p:txBody>
      </p:sp>
      <p:pic>
        <p:nvPicPr>
          <p:cNvPr id="5" name="Picture 4">
            <a:extLst>
              <a:ext uri="{FF2B5EF4-FFF2-40B4-BE49-F238E27FC236}">
                <a16:creationId xmlns:a16="http://schemas.microsoft.com/office/drawing/2014/main" xmlns="" id="{20145B4B-56E0-4BC9-8F99-43254C8856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231539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ACB09AA-C466-404B-8959-E64EB4861D2A}"/>
              </a:ext>
            </a:extLst>
          </p:cNvPr>
          <p:cNvPicPr>
            <a:picLocks noChangeAspect="1"/>
          </p:cNvPicPr>
          <p:nvPr/>
        </p:nvPicPr>
        <p:blipFill>
          <a:blip r:embed="rId2"/>
          <a:stretch>
            <a:fillRect/>
          </a:stretch>
        </p:blipFill>
        <p:spPr>
          <a:xfrm>
            <a:off x="3291748" y="160138"/>
            <a:ext cx="5994475" cy="6347990"/>
          </a:xfrm>
          <a:prstGeom prst="rect">
            <a:avLst/>
          </a:prstGeom>
        </p:spPr>
      </p:pic>
      <p:sp>
        <p:nvSpPr>
          <p:cNvPr id="2" name="TextBox 1">
            <a:extLst>
              <a:ext uri="{FF2B5EF4-FFF2-40B4-BE49-F238E27FC236}">
                <a16:creationId xmlns:a16="http://schemas.microsoft.com/office/drawing/2014/main" xmlns="" id="{3CB0B50E-2256-4F8E-A428-A3FD413307EA}"/>
              </a:ext>
            </a:extLst>
          </p:cNvPr>
          <p:cNvSpPr txBox="1"/>
          <p:nvPr/>
        </p:nvSpPr>
        <p:spPr>
          <a:xfrm>
            <a:off x="4120587" y="4988688"/>
            <a:ext cx="1701478" cy="369332"/>
          </a:xfrm>
          <a:prstGeom prst="rect">
            <a:avLst/>
          </a:prstGeom>
          <a:noFill/>
        </p:spPr>
        <p:txBody>
          <a:bodyPr wrap="square" rtlCol="0">
            <a:spAutoFit/>
          </a:bodyPr>
          <a:lstStyle/>
          <a:p>
            <a:r>
              <a:rPr lang="en-US" dirty="0"/>
              <a:t>(</a:t>
            </a:r>
            <a:r>
              <a:rPr lang="en-US" dirty="0" err="1"/>
              <a:t>Gestagen</a:t>
            </a:r>
            <a:r>
              <a:rPr lang="en-US" dirty="0"/>
              <a:t>) </a:t>
            </a:r>
          </a:p>
        </p:txBody>
      </p:sp>
      <p:sp>
        <p:nvSpPr>
          <p:cNvPr id="6" name="TextBox 5">
            <a:extLst>
              <a:ext uri="{FF2B5EF4-FFF2-40B4-BE49-F238E27FC236}">
                <a16:creationId xmlns:a16="http://schemas.microsoft.com/office/drawing/2014/main" xmlns="" id="{C1756BE2-B54F-4DD3-936D-27D7C14B952C}"/>
              </a:ext>
            </a:extLst>
          </p:cNvPr>
          <p:cNvSpPr txBox="1"/>
          <p:nvPr/>
        </p:nvSpPr>
        <p:spPr>
          <a:xfrm>
            <a:off x="3047036" y="1769239"/>
            <a:ext cx="6094070" cy="646331"/>
          </a:xfrm>
          <a:prstGeom prst="rect">
            <a:avLst/>
          </a:prstGeom>
          <a:noFill/>
        </p:spPr>
        <p:txBody>
          <a:bodyPr wrap="square">
            <a:spAutoFit/>
          </a:bodyPr>
          <a:lstStyle/>
          <a:p>
            <a:r>
              <a:rPr lang="en-US" dirty="0"/>
              <a:t/>
            </a:r>
            <a:br>
              <a:rPr lang="en-US" dirty="0"/>
            </a:br>
            <a:endParaRPr lang="en-US" dirty="0"/>
          </a:p>
        </p:txBody>
      </p:sp>
    </p:spTree>
    <p:extLst>
      <p:ext uri="{BB962C8B-B14F-4D97-AF65-F5344CB8AC3E}">
        <p14:creationId xmlns:p14="http://schemas.microsoft.com/office/powerpoint/2010/main" val="29400389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31532C5-58C1-4839-A1C8-FBB00AB10310}"/>
              </a:ext>
            </a:extLst>
          </p:cNvPr>
          <p:cNvPicPr>
            <a:picLocks noChangeAspect="1"/>
          </p:cNvPicPr>
          <p:nvPr/>
        </p:nvPicPr>
        <p:blipFill>
          <a:blip r:embed="rId2"/>
          <a:stretch>
            <a:fillRect/>
          </a:stretch>
        </p:blipFill>
        <p:spPr>
          <a:xfrm>
            <a:off x="6285053" y="183288"/>
            <a:ext cx="5763512" cy="6347990"/>
          </a:xfrm>
          <a:prstGeom prst="rect">
            <a:avLst/>
          </a:prstGeom>
        </p:spPr>
      </p:pic>
      <p:sp>
        <p:nvSpPr>
          <p:cNvPr id="2" name="TextBox 1">
            <a:extLst>
              <a:ext uri="{FF2B5EF4-FFF2-40B4-BE49-F238E27FC236}">
                <a16:creationId xmlns:a16="http://schemas.microsoft.com/office/drawing/2014/main" xmlns="" id="{3CB0B50E-2256-4F8E-A428-A3FD413307EA}"/>
              </a:ext>
            </a:extLst>
          </p:cNvPr>
          <p:cNvSpPr txBox="1"/>
          <p:nvPr/>
        </p:nvSpPr>
        <p:spPr>
          <a:xfrm>
            <a:off x="1134319" y="5034987"/>
            <a:ext cx="17014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
        <p:nvSpPr>
          <p:cNvPr id="6" name="TextBox 5">
            <a:extLst>
              <a:ext uri="{FF2B5EF4-FFF2-40B4-BE49-F238E27FC236}">
                <a16:creationId xmlns:a16="http://schemas.microsoft.com/office/drawing/2014/main" xmlns="" id="{C1756BE2-B54F-4DD3-936D-27D7C14B952C}"/>
              </a:ext>
            </a:extLst>
          </p:cNvPr>
          <p:cNvSpPr txBox="1"/>
          <p:nvPr/>
        </p:nvSpPr>
        <p:spPr>
          <a:xfrm>
            <a:off x="408008" y="1678056"/>
            <a:ext cx="5498940" cy="369331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Mean </a:t>
            </a:r>
            <a:r>
              <a:rPr kumimoji="0" lang="en-US" sz="1800" b="0" i="0" u="none" strike="noStrike" kern="1200" cap="none" spc="0" normalizeH="0" baseline="0" noProof="0" dirty="0" err="1">
                <a:ln>
                  <a:noFill/>
                </a:ln>
                <a:solidFill>
                  <a:srgbClr val="242021"/>
                </a:solidFill>
                <a:effectLst/>
                <a:uLnTx/>
                <a:uFillTx/>
                <a:latin typeface="StoneSerifStd-Medium"/>
                <a:ea typeface="+mn-ea"/>
                <a:cs typeface="+mn-cs"/>
              </a:rPr>
              <a:t>GH</a:t>
            </a:r>
            <a:r>
              <a:rPr kumimoji="0" lang="en-US" sz="800" b="0" i="0" u="none" strike="noStrike" kern="1200" cap="none" spc="0" normalizeH="0" baseline="0" noProof="0" dirty="0" err="1">
                <a:ln>
                  <a:noFill/>
                </a:ln>
                <a:solidFill>
                  <a:srgbClr val="242021"/>
                </a:solidFill>
                <a:effectLst/>
                <a:uLnTx/>
                <a:uFillTx/>
                <a:latin typeface="StoneSerifStd-Medium"/>
                <a:ea typeface="+mn-ea"/>
                <a:cs typeface="+mn-cs"/>
              </a:rPr>
              <a:t>nadir</a:t>
            </a:r>
            <a:r>
              <a:rPr lang="en-US" dirty="0">
                <a:solidFill>
                  <a:srgbClr val="242021"/>
                </a:solidFill>
                <a:latin typeface="StoneSerifStd-Medium"/>
              </a:rPr>
              <a:t>  no difference in GH-nadir between the different phases in premenopausal women.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242021"/>
              </a:solidFill>
              <a:latin typeface="StoneSerifStd-Medium"/>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solidFill>
                  <a:srgbClr val="242021"/>
                </a:solidFill>
                <a:latin typeface="StoneSerifStd-Medium"/>
              </a:rPr>
              <a:t>GH-nadir also did not differ between pre- and postmenopausal women not on OC-EE</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242021"/>
              </a:solidFill>
              <a:latin typeface="StoneSerifStd-Medium"/>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In males, mean GH-nadir was lower compare to premenopausal women with or without OC-EE but did not differ from postmenopausal women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242021"/>
              </a:solidFill>
              <a:latin typeface="StoneSerifStd-Medium"/>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Among women, </a:t>
            </a:r>
            <a:r>
              <a:rPr kumimoji="0" lang="en-US" sz="1800" b="0" i="0" u="none" strike="noStrike" kern="1200" cap="none" spc="0" normalizeH="0" baseline="0" noProof="0" dirty="0" err="1">
                <a:ln>
                  <a:noFill/>
                </a:ln>
                <a:solidFill>
                  <a:srgbClr val="242021"/>
                </a:solidFill>
                <a:effectLst/>
                <a:uLnTx/>
                <a:uFillTx/>
                <a:latin typeface="StoneSerifStd-Medium"/>
                <a:ea typeface="+mn-ea"/>
                <a:cs typeface="+mn-cs"/>
              </a:rPr>
              <a:t>GH</a:t>
            </a:r>
            <a:r>
              <a:rPr kumimoji="0" lang="en-US" sz="800" b="0" i="0" u="none" strike="noStrike" kern="1200" cap="none" spc="0" normalizeH="0" baseline="0" noProof="0" dirty="0" err="1">
                <a:ln>
                  <a:noFill/>
                </a:ln>
                <a:solidFill>
                  <a:srgbClr val="242021"/>
                </a:solidFill>
                <a:effectLst/>
                <a:uLnTx/>
                <a:uFillTx/>
                <a:latin typeface="StoneSerifStd-Medium"/>
                <a:ea typeface="+mn-ea"/>
                <a:cs typeface="+mn-cs"/>
              </a:rPr>
              <a:t>nadir</a:t>
            </a:r>
            <a:r>
              <a:rPr kumimoji="0" lang="en-US" sz="800" b="0" i="0" u="none" strike="noStrike" kern="1200" cap="none" spc="0" normalizeH="0" baseline="0" noProof="0" dirty="0">
                <a:ln>
                  <a:noFill/>
                </a:ln>
                <a:solidFill>
                  <a:srgbClr val="242021"/>
                </a:solidFill>
                <a:effectLst/>
                <a:uLnTx/>
                <a:uFillTx/>
                <a:latin typeface="StoneSerifStd-Medium"/>
                <a:ea typeface="+mn-ea"/>
                <a:cs typeface="+mn-cs"/>
              </a:rPr>
              <a:t/>
            </a:r>
            <a:br>
              <a:rPr kumimoji="0" lang="en-US" sz="800" b="0" i="0" u="none" strike="noStrike" kern="1200" cap="none" spc="0" normalizeH="0" baseline="0" noProof="0" dirty="0">
                <a:ln>
                  <a:noFill/>
                </a:ln>
                <a:solidFill>
                  <a:srgbClr val="242021"/>
                </a:solidFill>
                <a:effectLst/>
                <a:uLnTx/>
                <a:uFillTx/>
                <a:latin typeface="StoneSerifStd-Medium"/>
                <a:ea typeface="+mn-ea"/>
                <a:cs typeface="+mn-cs"/>
              </a:rPr>
            </a:b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was lower in F</a:t>
            </a:r>
            <a:r>
              <a:rPr kumimoji="0" lang="en-US" sz="800" b="0" i="0" u="none" strike="noStrike" kern="1200" cap="none" spc="0" normalizeH="0" baseline="0" noProof="0" dirty="0">
                <a:ln>
                  <a:noFill/>
                </a:ln>
                <a:solidFill>
                  <a:srgbClr val="242021"/>
                </a:solidFill>
                <a:effectLst/>
                <a:uLnTx/>
                <a:uFillTx/>
                <a:latin typeface="StoneSerifStd-Medium"/>
                <a:ea typeface="+mn-ea"/>
                <a:cs typeface="+mn-cs"/>
              </a:rPr>
              <a:t>PRE </a:t>
            </a: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vs F</a:t>
            </a:r>
            <a:r>
              <a:rPr kumimoji="0" lang="en-US" sz="800" b="0" i="0" u="none" strike="noStrike" kern="1200" cap="none" spc="0" normalizeH="0" baseline="0" noProof="0" dirty="0">
                <a:ln>
                  <a:noFill/>
                </a:ln>
                <a:solidFill>
                  <a:srgbClr val="242021"/>
                </a:solidFill>
                <a:effectLst/>
                <a:uLnTx/>
                <a:uFillTx/>
                <a:latin typeface="StoneSerifStd-Medium"/>
                <a:ea typeface="+mn-ea"/>
                <a:cs typeface="+mn-cs"/>
              </a:rPr>
              <a:t>PREOC </a:t>
            </a: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and F</a:t>
            </a:r>
            <a:r>
              <a:rPr kumimoji="0" lang="en-US" sz="800" b="0" i="0" u="none" strike="noStrike" kern="1200" cap="none" spc="0" normalizeH="0" baseline="0" noProof="0" dirty="0">
                <a:ln>
                  <a:noFill/>
                </a:ln>
                <a:solidFill>
                  <a:srgbClr val="242021"/>
                </a:solidFill>
                <a:effectLst/>
                <a:uLnTx/>
                <a:uFillTx/>
                <a:latin typeface="StoneSerifStd-Medium"/>
                <a:ea typeface="+mn-ea"/>
                <a:cs typeface="+mn-cs"/>
              </a:rPr>
              <a:t>POST </a:t>
            </a: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vs F</a:t>
            </a:r>
            <a:r>
              <a:rPr kumimoji="0" lang="en-US" sz="800" b="0" i="0" u="none" strike="noStrike" kern="1200" cap="none" spc="0" normalizeH="0" baseline="0" noProof="0" dirty="0">
                <a:ln>
                  <a:noFill/>
                </a:ln>
                <a:solidFill>
                  <a:srgbClr val="242021"/>
                </a:solidFill>
                <a:effectLst/>
                <a:uLnTx/>
                <a:uFillTx/>
                <a:latin typeface="StoneSerifStd-Medium"/>
                <a:ea typeface="+mn-ea"/>
                <a:cs typeface="+mn-cs"/>
              </a:rPr>
              <a:t>PREOC </a:t>
            </a: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(all </a:t>
            </a:r>
            <a:r>
              <a:rPr kumimoji="0" lang="en-US" sz="1800" b="0" i="1" u="none" strike="noStrike" kern="1200" cap="none" spc="0" normalizeH="0" baseline="0" noProof="0" dirty="0">
                <a:ln>
                  <a:noFill/>
                </a:ln>
                <a:solidFill>
                  <a:srgbClr val="242021"/>
                </a:solidFill>
                <a:effectLst/>
                <a:uLnTx/>
                <a:uFillTx/>
                <a:latin typeface="StoneSerifStd-MediumItalic"/>
                <a:ea typeface="+mn-ea"/>
                <a:cs typeface="+mn-cs"/>
              </a:rPr>
              <a:t>P</a:t>
            </a:r>
            <a:r>
              <a:rPr kumimoji="0" lang="en-US" sz="1800" b="0" i="0" u="none" strike="noStrike" kern="1200" cap="none" spc="0" normalizeH="0" baseline="0" noProof="0" dirty="0">
                <a:ln>
                  <a:noFill/>
                </a:ln>
                <a:solidFill>
                  <a:srgbClr val="242021"/>
                </a:solidFill>
                <a:effectLst/>
                <a:uLnTx/>
                <a:uFillTx/>
                <a:latin typeface="STIXGeneral-Regular"/>
                <a:ea typeface="+mn-ea"/>
                <a:cs typeface="+mn-cs"/>
              </a:rPr>
              <a:t>&lt;</a:t>
            </a:r>
            <a:r>
              <a:rPr kumimoji="0" lang="en-US" sz="1800" b="0" i="0" u="none" strike="noStrike" kern="1200" cap="none" spc="0" normalizeH="0" baseline="0" noProof="0" dirty="0">
                <a:ln>
                  <a:noFill/>
                </a:ln>
                <a:solidFill>
                  <a:srgbClr val="242021"/>
                </a:solidFill>
                <a:effectLst/>
                <a:uLnTx/>
                <a:uFillTx/>
                <a:latin typeface="StoneSerifStd-Medium"/>
                <a:ea typeface="+mn-ea"/>
                <a:cs typeface="+mn-cs"/>
              </a:rPr>
              <a:t>0.0001)</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512291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3198812" y="5852160"/>
            <a:ext cx="6668621" cy="835510"/>
          </a:xfrm>
        </p:spPr>
        <p:txBody>
          <a:bodyPr>
            <a:normAutofit/>
          </a:bodyPr>
          <a:lstStyle/>
          <a:p>
            <a:pPr algn="just"/>
            <a:r>
              <a:rPr lang="en-US" sz="2400" dirty="0"/>
              <a:t>GH basal and GH-nadir were weakly correlated</a:t>
            </a:r>
          </a:p>
        </p:txBody>
      </p:sp>
      <p:pic>
        <p:nvPicPr>
          <p:cNvPr id="5" name="Picture 4">
            <a:extLst>
              <a:ext uri="{FF2B5EF4-FFF2-40B4-BE49-F238E27FC236}">
                <a16:creationId xmlns:a16="http://schemas.microsoft.com/office/drawing/2014/main" xmlns="" id="{C5111575-E989-46C7-8CE1-C6FC302F8373}"/>
              </a:ext>
            </a:extLst>
          </p:cNvPr>
          <p:cNvPicPr>
            <a:picLocks noChangeAspect="1"/>
          </p:cNvPicPr>
          <p:nvPr/>
        </p:nvPicPr>
        <p:blipFill>
          <a:blip r:embed="rId2"/>
          <a:stretch>
            <a:fillRect/>
          </a:stretch>
        </p:blipFill>
        <p:spPr>
          <a:xfrm>
            <a:off x="3198813" y="98611"/>
            <a:ext cx="6668620" cy="5553075"/>
          </a:xfrm>
          <a:prstGeom prst="rect">
            <a:avLst/>
          </a:prstGeom>
        </p:spPr>
      </p:pic>
    </p:spTree>
    <p:extLst>
      <p:ext uri="{BB962C8B-B14F-4D97-AF65-F5344CB8AC3E}">
        <p14:creationId xmlns:p14="http://schemas.microsoft.com/office/powerpoint/2010/main" val="3413346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1ECCE1-652F-4C78-88F5-AACB576D2E5E}"/>
              </a:ext>
            </a:extLst>
          </p:cNvPr>
          <p:cNvPicPr>
            <a:picLocks noChangeAspect="1"/>
          </p:cNvPicPr>
          <p:nvPr/>
        </p:nvPicPr>
        <p:blipFill>
          <a:blip r:embed="rId2"/>
          <a:stretch>
            <a:fillRect/>
          </a:stretch>
        </p:blipFill>
        <p:spPr>
          <a:xfrm>
            <a:off x="1703293" y="125506"/>
            <a:ext cx="10346857" cy="6624918"/>
          </a:xfrm>
          <a:prstGeom prst="rect">
            <a:avLst/>
          </a:prstGeom>
        </p:spPr>
      </p:pic>
      <p:sp>
        <p:nvSpPr>
          <p:cNvPr id="6" name="Rectangle 5">
            <a:extLst>
              <a:ext uri="{FF2B5EF4-FFF2-40B4-BE49-F238E27FC236}">
                <a16:creationId xmlns:a16="http://schemas.microsoft.com/office/drawing/2014/main" xmlns="" id="{906259E0-2CE2-445E-8BAA-CD436B0CC4AA}"/>
              </a:ext>
            </a:extLst>
          </p:cNvPr>
          <p:cNvSpPr/>
          <p:nvPr/>
        </p:nvSpPr>
        <p:spPr>
          <a:xfrm>
            <a:off x="3830320" y="1381760"/>
            <a:ext cx="914400" cy="52512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B698038-9042-44CD-A441-E4B2C2068E66}"/>
              </a:ext>
            </a:extLst>
          </p:cNvPr>
          <p:cNvPicPr>
            <a:picLocks noChangeAspect="1"/>
          </p:cNvPicPr>
          <p:nvPr/>
        </p:nvPicPr>
        <p:blipFill>
          <a:blip r:embed="rId3"/>
          <a:stretch>
            <a:fillRect/>
          </a:stretch>
        </p:blipFill>
        <p:spPr>
          <a:xfrm>
            <a:off x="10896676" y="1381760"/>
            <a:ext cx="914479" cy="5249111"/>
          </a:xfrm>
          <a:prstGeom prst="rect">
            <a:avLst/>
          </a:prstGeom>
        </p:spPr>
      </p:pic>
      <p:pic>
        <p:nvPicPr>
          <p:cNvPr id="8" name="Picture 7">
            <a:extLst>
              <a:ext uri="{FF2B5EF4-FFF2-40B4-BE49-F238E27FC236}">
                <a16:creationId xmlns:a16="http://schemas.microsoft.com/office/drawing/2014/main" xmlns="" id="{B54D6455-C57C-4690-9440-00F294FDCF98}"/>
              </a:ext>
            </a:extLst>
          </p:cNvPr>
          <p:cNvPicPr>
            <a:picLocks noChangeAspect="1"/>
          </p:cNvPicPr>
          <p:nvPr/>
        </p:nvPicPr>
        <p:blipFill>
          <a:blip r:embed="rId3"/>
          <a:stretch>
            <a:fillRect/>
          </a:stretch>
        </p:blipFill>
        <p:spPr>
          <a:xfrm>
            <a:off x="5608280" y="1383564"/>
            <a:ext cx="914479" cy="5249111"/>
          </a:xfrm>
          <a:prstGeom prst="rect">
            <a:avLst/>
          </a:prstGeom>
        </p:spPr>
      </p:pic>
      <p:pic>
        <p:nvPicPr>
          <p:cNvPr id="9" name="Picture 8">
            <a:extLst>
              <a:ext uri="{FF2B5EF4-FFF2-40B4-BE49-F238E27FC236}">
                <a16:creationId xmlns:a16="http://schemas.microsoft.com/office/drawing/2014/main" xmlns="" id="{A46F6092-B4D3-471E-9778-640104D03A29}"/>
              </a:ext>
            </a:extLst>
          </p:cNvPr>
          <p:cNvPicPr>
            <a:picLocks noChangeAspect="1"/>
          </p:cNvPicPr>
          <p:nvPr/>
        </p:nvPicPr>
        <p:blipFill>
          <a:blip r:embed="rId3"/>
          <a:stretch>
            <a:fillRect/>
          </a:stretch>
        </p:blipFill>
        <p:spPr>
          <a:xfrm>
            <a:off x="7376120" y="1383564"/>
            <a:ext cx="914479" cy="5249111"/>
          </a:xfrm>
          <a:prstGeom prst="rect">
            <a:avLst/>
          </a:prstGeom>
        </p:spPr>
      </p:pic>
      <p:pic>
        <p:nvPicPr>
          <p:cNvPr id="10" name="Picture 9">
            <a:extLst>
              <a:ext uri="{FF2B5EF4-FFF2-40B4-BE49-F238E27FC236}">
                <a16:creationId xmlns:a16="http://schemas.microsoft.com/office/drawing/2014/main" xmlns="" id="{CD0748CF-5B3E-40D8-8724-BFE0844BD166}"/>
              </a:ext>
            </a:extLst>
          </p:cNvPr>
          <p:cNvPicPr>
            <a:picLocks noChangeAspect="1"/>
          </p:cNvPicPr>
          <p:nvPr/>
        </p:nvPicPr>
        <p:blipFill>
          <a:blip r:embed="rId3"/>
          <a:stretch>
            <a:fillRect/>
          </a:stretch>
        </p:blipFill>
        <p:spPr>
          <a:xfrm>
            <a:off x="9123640" y="1383564"/>
            <a:ext cx="914479" cy="5249111"/>
          </a:xfrm>
          <a:prstGeom prst="rect">
            <a:avLst/>
          </a:prstGeom>
        </p:spPr>
      </p:pic>
      <p:sp>
        <p:nvSpPr>
          <p:cNvPr id="12" name="TextBox 11">
            <a:extLst>
              <a:ext uri="{FF2B5EF4-FFF2-40B4-BE49-F238E27FC236}">
                <a16:creationId xmlns:a16="http://schemas.microsoft.com/office/drawing/2014/main" xmlns="" id="{E6827CFC-6F7F-4747-9A6A-2D989C07EEBF}"/>
              </a:ext>
            </a:extLst>
          </p:cNvPr>
          <p:cNvSpPr txBox="1"/>
          <p:nvPr/>
        </p:nvSpPr>
        <p:spPr>
          <a:xfrm flipH="1">
            <a:off x="119359" y="1262856"/>
            <a:ext cx="1485920"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400" dirty="0"/>
              <a:t>Female participants taking OC-G or using IUD are included in the premenopausal group without OC-EE because there is </a:t>
            </a:r>
            <a:r>
              <a:rPr lang="en-US" sz="1400" dirty="0">
                <a:solidFill>
                  <a:schemeClr val="accent1"/>
                </a:solidFill>
              </a:rPr>
              <a:t>no difference </a:t>
            </a:r>
            <a:r>
              <a:rPr lang="en-US" sz="1400" dirty="0"/>
              <a:t>between</a:t>
            </a:r>
          </a:p>
          <a:p>
            <a:pPr algn="just"/>
            <a:r>
              <a:rPr lang="en-US" sz="1400" dirty="0"/>
              <a:t>the </a:t>
            </a:r>
            <a:r>
              <a:rPr lang="en-US" sz="1400" dirty="0" err="1"/>
              <a:t>GHnadir</a:t>
            </a:r>
            <a:r>
              <a:rPr lang="en-US" sz="1400" dirty="0"/>
              <a:t> in subjects taking no OC or OC-G and using IUD</a:t>
            </a:r>
          </a:p>
        </p:txBody>
      </p:sp>
    </p:spTree>
    <p:extLst>
      <p:ext uri="{BB962C8B-B14F-4D97-AF65-F5344CB8AC3E}">
        <p14:creationId xmlns:p14="http://schemas.microsoft.com/office/powerpoint/2010/main" val="25190112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4BF2F-F67B-44F7-9C08-85AF2093E08A}"/>
              </a:ext>
            </a:extLst>
          </p:cNvPr>
          <p:cNvSpPr>
            <a:spLocks noGrp="1"/>
          </p:cNvSpPr>
          <p:nvPr>
            <p:ph type="title"/>
          </p:nvPr>
        </p:nvSpPr>
        <p:spPr>
          <a:xfrm>
            <a:off x="2589212" y="631037"/>
            <a:ext cx="9241717" cy="823690"/>
          </a:xfrm>
        </p:spPr>
        <p:txBody>
          <a:bodyPr/>
          <a:lstStyle/>
          <a:p>
            <a:r>
              <a:rPr lang="en-US" b="1" dirty="0"/>
              <a:t>Assays</a:t>
            </a:r>
          </a:p>
        </p:txBody>
      </p:sp>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2589212" y="1820487"/>
            <a:ext cx="8915400" cy="2560320"/>
          </a:xfrm>
        </p:spPr>
        <p:txBody>
          <a:bodyPr>
            <a:normAutofit/>
          </a:bodyPr>
          <a:lstStyle/>
          <a:p>
            <a:pPr algn="just"/>
            <a:r>
              <a:rPr lang="en-US" sz="2400" dirty="0"/>
              <a:t>Reference GH nadir levels after OGTT using the IDS-</a:t>
            </a:r>
            <a:r>
              <a:rPr lang="en-US" sz="2400" dirty="0" err="1"/>
              <a:t>iSYS</a:t>
            </a:r>
            <a:r>
              <a:rPr lang="en-US" sz="2400" dirty="0"/>
              <a:t> assay accounting for BMI, sex, and </a:t>
            </a:r>
            <a:r>
              <a:rPr lang="en-US" sz="2400" dirty="0" err="1"/>
              <a:t>ethinylestradiol</a:t>
            </a:r>
            <a:r>
              <a:rPr lang="en-US" sz="2400" dirty="0"/>
              <a:t>-containing oral contraceptive use confirm the importance of these factors as confounders in GH measurements. (MQ, SR)</a:t>
            </a:r>
          </a:p>
        </p:txBody>
      </p:sp>
      <p:pic>
        <p:nvPicPr>
          <p:cNvPr id="4" name="Picture 3">
            <a:extLst>
              <a:ext uri="{FF2B5EF4-FFF2-40B4-BE49-F238E27FC236}">
                <a16:creationId xmlns:a16="http://schemas.microsoft.com/office/drawing/2014/main" xmlns="" id="{80080B00-60EE-4FFE-9070-97970FFB239B}"/>
              </a:ext>
            </a:extLst>
          </p:cNvPr>
          <p:cNvPicPr>
            <a:picLocks noChangeAspect="1"/>
          </p:cNvPicPr>
          <p:nvPr/>
        </p:nvPicPr>
        <p:blipFill>
          <a:blip r:embed="rId2"/>
          <a:stretch>
            <a:fillRect/>
          </a:stretch>
        </p:blipFill>
        <p:spPr>
          <a:xfrm>
            <a:off x="161365" y="608060"/>
            <a:ext cx="11967882" cy="5641879"/>
          </a:xfrm>
          <a:prstGeom prst="rect">
            <a:avLst/>
          </a:prstGeom>
        </p:spPr>
      </p:pic>
      <p:sp>
        <p:nvSpPr>
          <p:cNvPr id="5" name="Rectangle 4"/>
          <p:cNvSpPr/>
          <p:nvPr/>
        </p:nvSpPr>
        <p:spPr>
          <a:xfrm>
            <a:off x="602673" y="3377045"/>
            <a:ext cx="1714500" cy="394855"/>
          </a:xfrm>
          <a:prstGeom prst="rect">
            <a:avLst/>
          </a:prstGeom>
          <a:noFill/>
          <a:ln w="38100">
            <a:solidFill>
              <a:srgbClr val="FF006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056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flipH="1">
            <a:off x="2886953" y="5136776"/>
            <a:ext cx="7572374" cy="1371600"/>
          </a:xfrm>
        </p:spPr>
        <p:txBody>
          <a:bodyPr>
            <a:normAutofit/>
          </a:bodyPr>
          <a:lstStyle/>
          <a:p>
            <a:r>
              <a:rPr lang="en-US" sz="1600" dirty="0"/>
              <a:t>Considering all subjects, BMI and GH-nadir were negatively correlated.</a:t>
            </a:r>
          </a:p>
          <a:p>
            <a:r>
              <a:rPr lang="en-US" sz="1600" dirty="0"/>
              <a:t>The males and about 98% of the females with a BMI above 25kg/m exhibited GH-nadir &lt;0.4, while 12% of the subjects with a BMI &lt;25kg/m2 had GH-nadir concentrations above 0.4µg/L</a:t>
            </a:r>
          </a:p>
        </p:txBody>
      </p:sp>
      <p:pic>
        <p:nvPicPr>
          <p:cNvPr id="4" name="Picture 3">
            <a:extLst>
              <a:ext uri="{FF2B5EF4-FFF2-40B4-BE49-F238E27FC236}">
                <a16:creationId xmlns:a16="http://schemas.microsoft.com/office/drawing/2014/main" xmlns="" id="{D7C9CDF0-5501-4CA2-B4FC-579F517C0642}"/>
              </a:ext>
            </a:extLst>
          </p:cNvPr>
          <p:cNvPicPr>
            <a:picLocks noChangeAspect="1"/>
          </p:cNvPicPr>
          <p:nvPr/>
        </p:nvPicPr>
        <p:blipFill>
          <a:blip r:embed="rId2"/>
          <a:stretch>
            <a:fillRect/>
          </a:stretch>
        </p:blipFill>
        <p:spPr>
          <a:xfrm>
            <a:off x="2886953" y="104884"/>
            <a:ext cx="7572375" cy="4933950"/>
          </a:xfrm>
          <a:prstGeom prst="rect">
            <a:avLst/>
          </a:prstGeom>
        </p:spPr>
      </p:pic>
      <p:sp>
        <p:nvSpPr>
          <p:cNvPr id="5" name="TextBox 4">
            <a:extLst>
              <a:ext uri="{FF2B5EF4-FFF2-40B4-BE49-F238E27FC236}">
                <a16:creationId xmlns:a16="http://schemas.microsoft.com/office/drawing/2014/main" xmlns="" id="{1F88B1C2-6915-47B7-A46D-F7D3D476D346}"/>
              </a:ext>
            </a:extLst>
          </p:cNvPr>
          <p:cNvSpPr txBox="1"/>
          <p:nvPr/>
        </p:nvSpPr>
        <p:spPr>
          <a:xfrm>
            <a:off x="335280" y="1437848"/>
            <a:ext cx="2499360" cy="36009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dirty="0"/>
              <a:t> Male </a:t>
            </a:r>
          </a:p>
          <a:p>
            <a:pPr algn="just"/>
            <a:endParaRPr lang="en-US" dirty="0"/>
          </a:p>
          <a:p>
            <a:pPr algn="just"/>
            <a:r>
              <a:rPr lang="en-US" sz="1600" dirty="0"/>
              <a:t>Premenopausal females without</a:t>
            </a:r>
          </a:p>
          <a:p>
            <a:pPr algn="just"/>
            <a:r>
              <a:rPr lang="en-US" sz="1600" dirty="0"/>
              <a:t>estrogen-containing oral contraception</a:t>
            </a:r>
          </a:p>
          <a:p>
            <a:pPr algn="just"/>
            <a:endParaRPr lang="en-US" sz="1600" dirty="0"/>
          </a:p>
          <a:p>
            <a:pPr algn="just"/>
            <a:r>
              <a:rPr lang="en-US" sz="1600" dirty="0"/>
              <a:t> Premenopausal</a:t>
            </a:r>
          </a:p>
          <a:p>
            <a:pPr algn="just"/>
            <a:r>
              <a:rPr lang="en-US" sz="1600" dirty="0"/>
              <a:t>females with intake of estrogen-containing oral contraception</a:t>
            </a:r>
          </a:p>
          <a:p>
            <a:pPr algn="just"/>
            <a:endParaRPr lang="en-US" sz="1600" dirty="0"/>
          </a:p>
          <a:p>
            <a:pPr algn="just"/>
            <a:r>
              <a:rPr lang="en-US" sz="1600" dirty="0"/>
              <a:t>Postmenopausal women</a:t>
            </a:r>
          </a:p>
        </p:txBody>
      </p:sp>
      <p:sp>
        <p:nvSpPr>
          <p:cNvPr id="6" name="Oval 5">
            <a:extLst>
              <a:ext uri="{FF2B5EF4-FFF2-40B4-BE49-F238E27FC236}">
                <a16:creationId xmlns:a16="http://schemas.microsoft.com/office/drawing/2014/main" xmlns="" id="{A9E3A95F-3E41-4AAD-8B2F-22BF882A9CCC}"/>
              </a:ext>
            </a:extLst>
          </p:cNvPr>
          <p:cNvSpPr/>
          <p:nvPr/>
        </p:nvSpPr>
        <p:spPr>
          <a:xfrm>
            <a:off x="294640" y="1574800"/>
            <a:ext cx="101600" cy="1117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122E9733-46E7-4A05-8059-E55A02DB6FA5}"/>
              </a:ext>
            </a:extLst>
          </p:cNvPr>
          <p:cNvSpPr/>
          <p:nvPr/>
        </p:nvSpPr>
        <p:spPr>
          <a:xfrm>
            <a:off x="294640" y="2092960"/>
            <a:ext cx="101600" cy="11176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37A56763-1356-4FD8-9D52-C4626FE3A34A}"/>
              </a:ext>
            </a:extLst>
          </p:cNvPr>
          <p:cNvSpPr/>
          <p:nvPr/>
        </p:nvSpPr>
        <p:spPr>
          <a:xfrm>
            <a:off x="294640" y="3322320"/>
            <a:ext cx="101600" cy="203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xmlns="" id="{6A5E86F9-FD28-44E9-852F-78BA3CAAB9CB}"/>
              </a:ext>
            </a:extLst>
          </p:cNvPr>
          <p:cNvSpPr/>
          <p:nvPr/>
        </p:nvSpPr>
        <p:spPr>
          <a:xfrm>
            <a:off x="294640" y="4450080"/>
            <a:ext cx="101600" cy="19304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2838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79AD5-E795-49B1-94A8-C134C5E4F7C6}"/>
              </a:ext>
            </a:extLst>
          </p:cNvPr>
          <p:cNvSpPr>
            <a:spLocks noGrp="1"/>
          </p:cNvSpPr>
          <p:nvPr>
            <p:ph idx="1"/>
          </p:nvPr>
        </p:nvSpPr>
        <p:spPr>
          <a:xfrm>
            <a:off x="1239520" y="4326112"/>
            <a:ext cx="10109172" cy="1759727"/>
          </a:xfrm>
        </p:spPr>
        <p:txBody>
          <a:bodyPr>
            <a:normAutofit lnSpcReduction="10000"/>
          </a:bodyPr>
          <a:lstStyle/>
          <a:p>
            <a:pPr algn="just"/>
            <a:r>
              <a:rPr lang="en-US" sz="2400" dirty="0"/>
              <a:t>BMI, OC use and sex are the three major determinants of the GH-nadir concentration in healthy subjects. Taken together, the three factors explain about 30% of the variability in GH-nadir concentrations. BMI accounted for 12%, OC intake for 10% and sex for 8%, respectively.</a:t>
            </a:r>
          </a:p>
        </p:txBody>
      </p:sp>
      <p:pic>
        <p:nvPicPr>
          <p:cNvPr id="4" name="Picture 3">
            <a:extLst>
              <a:ext uri="{FF2B5EF4-FFF2-40B4-BE49-F238E27FC236}">
                <a16:creationId xmlns:a16="http://schemas.microsoft.com/office/drawing/2014/main" xmlns="" id="{5443D01D-226A-4137-8573-68F2BEAF6F79}"/>
              </a:ext>
            </a:extLst>
          </p:cNvPr>
          <p:cNvPicPr>
            <a:picLocks noChangeAspect="1"/>
          </p:cNvPicPr>
          <p:nvPr/>
        </p:nvPicPr>
        <p:blipFill>
          <a:blip r:embed="rId2"/>
          <a:stretch>
            <a:fillRect/>
          </a:stretch>
        </p:blipFill>
        <p:spPr>
          <a:xfrm>
            <a:off x="246528" y="142240"/>
            <a:ext cx="3925141" cy="3708026"/>
          </a:xfrm>
          <a:prstGeom prst="rect">
            <a:avLst/>
          </a:prstGeom>
        </p:spPr>
      </p:pic>
      <p:pic>
        <p:nvPicPr>
          <p:cNvPr id="5" name="Picture 4">
            <a:extLst>
              <a:ext uri="{FF2B5EF4-FFF2-40B4-BE49-F238E27FC236}">
                <a16:creationId xmlns:a16="http://schemas.microsoft.com/office/drawing/2014/main" xmlns="" id="{DCC28563-C740-4CAC-B499-31A36F633C0B}"/>
              </a:ext>
            </a:extLst>
          </p:cNvPr>
          <p:cNvPicPr>
            <a:picLocks noChangeAspect="1"/>
          </p:cNvPicPr>
          <p:nvPr/>
        </p:nvPicPr>
        <p:blipFill>
          <a:blip r:embed="rId3"/>
          <a:stretch>
            <a:fillRect/>
          </a:stretch>
        </p:blipFill>
        <p:spPr>
          <a:xfrm>
            <a:off x="4249270" y="142240"/>
            <a:ext cx="3925141" cy="3708026"/>
          </a:xfrm>
          <a:prstGeom prst="rect">
            <a:avLst/>
          </a:prstGeom>
        </p:spPr>
      </p:pic>
      <p:pic>
        <p:nvPicPr>
          <p:cNvPr id="6" name="Picture 5">
            <a:extLst>
              <a:ext uri="{FF2B5EF4-FFF2-40B4-BE49-F238E27FC236}">
                <a16:creationId xmlns:a16="http://schemas.microsoft.com/office/drawing/2014/main" xmlns="" id="{DC1A1840-C01E-4CBE-9783-7D1A35608BA3}"/>
              </a:ext>
            </a:extLst>
          </p:cNvPr>
          <p:cNvPicPr>
            <a:picLocks noChangeAspect="1"/>
          </p:cNvPicPr>
          <p:nvPr/>
        </p:nvPicPr>
        <p:blipFill>
          <a:blip r:embed="rId4"/>
          <a:stretch>
            <a:fillRect/>
          </a:stretch>
        </p:blipFill>
        <p:spPr>
          <a:xfrm>
            <a:off x="8252013" y="142241"/>
            <a:ext cx="3693459" cy="3708025"/>
          </a:xfrm>
          <a:prstGeom prst="rect">
            <a:avLst/>
          </a:prstGeom>
        </p:spPr>
      </p:pic>
      <p:pic>
        <p:nvPicPr>
          <p:cNvPr id="7" name="Picture 6">
            <a:extLst>
              <a:ext uri="{FF2B5EF4-FFF2-40B4-BE49-F238E27FC236}">
                <a16:creationId xmlns:a16="http://schemas.microsoft.com/office/drawing/2014/main" xmlns="" id="{69D9C410-C5DD-405C-80E6-D1C95504E3E1}"/>
              </a:ext>
            </a:extLst>
          </p:cNvPr>
          <p:cNvPicPr>
            <a:picLocks noChangeAspect="1"/>
          </p:cNvPicPr>
          <p:nvPr/>
        </p:nvPicPr>
        <p:blipFill>
          <a:blip r:embed="rId5"/>
          <a:stretch>
            <a:fillRect/>
          </a:stretch>
        </p:blipFill>
        <p:spPr>
          <a:xfrm>
            <a:off x="2888615" y="486092"/>
            <a:ext cx="704850" cy="257175"/>
          </a:xfrm>
          <a:prstGeom prst="rect">
            <a:avLst/>
          </a:prstGeom>
        </p:spPr>
      </p:pic>
      <p:pic>
        <p:nvPicPr>
          <p:cNvPr id="9" name="Picture 8">
            <a:extLst>
              <a:ext uri="{FF2B5EF4-FFF2-40B4-BE49-F238E27FC236}">
                <a16:creationId xmlns:a16="http://schemas.microsoft.com/office/drawing/2014/main" xmlns="" id="{F9A87095-77D4-4A20-814A-14090094E349}"/>
              </a:ext>
            </a:extLst>
          </p:cNvPr>
          <p:cNvPicPr>
            <a:picLocks noChangeAspect="1"/>
          </p:cNvPicPr>
          <p:nvPr/>
        </p:nvPicPr>
        <p:blipFill>
          <a:blip r:embed="rId6"/>
          <a:stretch>
            <a:fillRect/>
          </a:stretch>
        </p:blipFill>
        <p:spPr>
          <a:xfrm>
            <a:off x="5231447" y="486092"/>
            <a:ext cx="2562225" cy="276225"/>
          </a:xfrm>
          <a:prstGeom prst="rect">
            <a:avLst/>
          </a:prstGeom>
        </p:spPr>
      </p:pic>
      <p:pic>
        <p:nvPicPr>
          <p:cNvPr id="11" name="Picture 10">
            <a:extLst>
              <a:ext uri="{FF2B5EF4-FFF2-40B4-BE49-F238E27FC236}">
                <a16:creationId xmlns:a16="http://schemas.microsoft.com/office/drawing/2014/main" xmlns="" id="{EF8F3729-B902-48F0-B4FE-5A6C969CE619}"/>
              </a:ext>
            </a:extLst>
          </p:cNvPr>
          <p:cNvPicPr>
            <a:picLocks noChangeAspect="1"/>
          </p:cNvPicPr>
          <p:nvPr/>
        </p:nvPicPr>
        <p:blipFill>
          <a:blip r:embed="rId7"/>
          <a:stretch>
            <a:fillRect/>
          </a:stretch>
        </p:blipFill>
        <p:spPr>
          <a:xfrm>
            <a:off x="10072342" y="409891"/>
            <a:ext cx="1276350" cy="409575"/>
          </a:xfrm>
          <a:prstGeom prst="rect">
            <a:avLst/>
          </a:prstGeom>
        </p:spPr>
      </p:pic>
    </p:spTree>
    <p:extLst>
      <p:ext uri="{BB962C8B-B14F-4D97-AF65-F5344CB8AC3E}">
        <p14:creationId xmlns:p14="http://schemas.microsoft.com/office/powerpoint/2010/main" val="137972008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5275</TotalTime>
  <Words>13363</Words>
  <Application>Microsoft Office PowerPoint</Application>
  <PresentationFormat>Widescreen</PresentationFormat>
  <Paragraphs>1285</Paragraphs>
  <Slides>326</Slides>
  <Notes>0</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326</vt:i4>
      </vt:variant>
    </vt:vector>
  </HeadingPairs>
  <TitlesOfParts>
    <vt:vector size="355" baseType="lpstr">
      <vt:lpstr>Arial Unicode MS</vt:lpstr>
      <vt:lpstr>AdvOT6c1def61.B</vt:lpstr>
      <vt:lpstr>AdvOT94dbeace</vt:lpstr>
      <vt:lpstr>AdvOT94dbeace+fb</vt:lpstr>
      <vt:lpstr>AdvOTf9433e2d</vt:lpstr>
      <vt:lpstr>AdvOTfe83be88</vt:lpstr>
      <vt:lpstr>AdvPSA334</vt:lpstr>
      <vt:lpstr>Arial</vt:lpstr>
      <vt:lpstr>Calibri</vt:lpstr>
      <vt:lpstr>Century Gothic</vt:lpstr>
      <vt:lpstr>Frutiger-Black</vt:lpstr>
      <vt:lpstr>Frutiger-Light</vt:lpstr>
      <vt:lpstr>Harlow Solid Italic</vt:lpstr>
      <vt:lpstr>MyriadPro-SemiCn</vt:lpstr>
      <vt:lpstr>OpenSans</vt:lpstr>
      <vt:lpstr>OpenSans-Bold</vt:lpstr>
      <vt:lpstr>Pangolin</vt:lpstr>
      <vt:lpstr>SabonLTStd-Roman</vt:lpstr>
      <vt:lpstr>Sabon-Roman</vt:lpstr>
      <vt:lpstr>Showcard Gothic</vt:lpstr>
      <vt:lpstr>Source Sans Pro</vt:lpstr>
      <vt:lpstr>STIXGeneral-Regular</vt:lpstr>
      <vt:lpstr>STIX-Regular</vt:lpstr>
      <vt:lpstr>StoneSerifStd-Medium</vt:lpstr>
      <vt:lpstr>StoneSerifStd-MediumItalic</vt:lpstr>
      <vt:lpstr>Universal-GreekwithMathPi</vt:lpstr>
      <vt:lpstr>Wingdings</vt:lpstr>
      <vt:lpstr>Wingdings 3</vt:lpstr>
      <vt:lpstr>Wisp</vt:lpstr>
      <vt:lpstr>A Pituitary Society update to acromegaly management guidelines</vt:lpstr>
      <vt:lpstr>2018</vt:lpstr>
      <vt:lpstr>2018</vt:lpstr>
      <vt:lpstr>2019</vt:lpstr>
      <vt:lpstr>2020</vt:lpstr>
      <vt:lpstr>2020</vt:lpstr>
      <vt:lpstr>2020</vt:lpstr>
      <vt:lpstr>AGENDA </vt:lpstr>
      <vt:lpstr>Presentation, Comorbidities, Mortality, Sex, Age&amp; Surgical outcomes</vt:lpstr>
      <vt:lpstr>Presentation, comorbidities, mortality</vt:lpstr>
      <vt:lpstr>PowerPoint Presentation</vt:lpstr>
      <vt:lpstr>Sex, age, and surgical outcomes</vt:lpstr>
      <vt:lpstr>Sex, age, and surgical outcomes</vt:lpstr>
      <vt:lpstr>PowerPoint Presentation</vt:lpstr>
      <vt:lpstr>PowerPoint Presentation</vt:lpstr>
      <vt:lpstr>Age at diagnosis</vt:lpstr>
      <vt:lpstr>Diagnostic delay  </vt:lpstr>
      <vt:lpstr>Diagnostic delay  </vt:lpstr>
      <vt:lpstr>Biochemistry at diagnosis</vt:lpstr>
      <vt:lpstr>Tumour size</vt:lpstr>
      <vt:lpstr>Tumour size</vt:lpstr>
      <vt:lpstr>QOL</vt:lpstr>
      <vt:lpstr>Morbidity</vt:lpstr>
      <vt:lpstr>Morbidity</vt:lpstr>
      <vt:lpstr>Morbidity</vt:lpstr>
      <vt:lpstr>Morbidity</vt:lpstr>
      <vt:lpstr>Morbidity</vt:lpstr>
      <vt:lpstr>Morbidity</vt:lpstr>
      <vt:lpstr>Morbidity</vt:lpstr>
      <vt:lpstr>Outcomes of treatment</vt:lpstr>
      <vt:lpstr>Outcomes of treatment</vt:lpstr>
      <vt:lpstr>Outcomes of treatment</vt:lpstr>
      <vt:lpstr>Outcomes of treatment</vt:lpstr>
      <vt:lpstr>Outcomes of treatment</vt:lpstr>
      <vt:lpstr>Outcomes of treatment</vt:lpstr>
      <vt:lpstr>Outcomes of treatment</vt:lpstr>
      <vt:lpstr>Outcomes of treatment</vt:lpstr>
      <vt:lpstr>Mortality </vt:lpstr>
      <vt:lpstr>Conclusion </vt:lpstr>
      <vt:lpstr>Conclusion </vt:lpstr>
      <vt:lpstr>PowerPoint Presentation</vt:lpstr>
      <vt:lpstr>Presentation, comorbidities, mortality</vt:lpstr>
      <vt:lpstr>Presentation, comorbidities, mortality</vt:lpstr>
      <vt:lpstr>PowerPoint Presentation</vt:lpstr>
      <vt:lpstr>Study design scheme</vt:lpstr>
      <vt:lpstr>PowerPoint Presentation</vt:lpstr>
      <vt:lpstr>PowerPoint Presentation</vt:lpstr>
      <vt:lpstr>PowerPoint Presentation</vt:lpstr>
      <vt:lpstr>Conclusion </vt:lpstr>
      <vt:lpstr>Presentation, comorbidities, mortality</vt:lpstr>
      <vt:lpstr>PowerPoint Presentation</vt:lpstr>
      <vt:lpstr>PowerPoint Presentation</vt:lpstr>
      <vt:lpstr>PowerPoint Presentation</vt:lpstr>
      <vt:lpstr>Recommendation </vt:lpstr>
      <vt:lpstr>Recommendation </vt:lpstr>
      <vt:lpstr>Recommendation </vt:lpstr>
      <vt:lpstr>Other studies </vt:lpstr>
      <vt:lpstr>Conclusion  </vt:lpstr>
      <vt:lpstr>Cause of mortality  </vt:lpstr>
      <vt:lpstr>Cause of mortality  </vt:lpstr>
      <vt:lpstr>Cause of mortality  </vt:lpstr>
      <vt:lpstr>Assays </vt:lpstr>
      <vt:lpstr>Assays</vt:lpstr>
      <vt:lpstr>Assays</vt:lpstr>
      <vt:lpstr>Laboratory investigation</vt:lpstr>
      <vt:lpstr>Laboratory investigation</vt:lpstr>
      <vt:lpstr>PowerPoint Presentation</vt:lpstr>
      <vt:lpstr>Laboratory investigation</vt:lpstr>
      <vt:lpstr>PowerPoint Presentation</vt:lpstr>
      <vt:lpstr>Laboratory investigation</vt:lpstr>
      <vt:lpstr>Laboratory investigation</vt:lpstr>
      <vt:lpstr>Laboratory investigation</vt:lpstr>
      <vt:lpstr>IGFBP 3</vt:lpstr>
      <vt:lpstr>IGFBP 3</vt:lpstr>
      <vt:lpstr>IGFBP 3</vt:lpstr>
      <vt:lpstr>Acid labile subunit(ALS)</vt:lpstr>
      <vt:lpstr>Free IGF-I  </vt:lpstr>
      <vt:lpstr>Free IGF-I  </vt:lpstr>
      <vt:lpstr>GHBP</vt:lpstr>
      <vt:lpstr>GHBP</vt:lpstr>
      <vt:lpstr>Conclusion </vt:lpstr>
      <vt:lpstr>Conclusion </vt:lpstr>
      <vt:lpstr>Conclusion </vt:lpstr>
      <vt:lpstr>Assays</vt:lpstr>
      <vt:lpstr>Assays</vt:lpstr>
      <vt:lpstr>IDS-iSYS immunoassay</vt:lpstr>
      <vt:lpstr>IDS-iSYS immunoassay </vt:lpstr>
      <vt:lpstr>IDS-iSYS immunoassay </vt:lpstr>
      <vt:lpstr>Assays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Assays</vt:lpstr>
      <vt:lpstr>PowerPoint Presentation</vt:lpstr>
      <vt:lpstr>PowerPoint Presentation</vt:lpstr>
      <vt:lpstr>PowerPoint Presentation</vt:lpstr>
      <vt:lpstr>Conclusion </vt:lpstr>
      <vt:lpstr>PowerPoint Presentation</vt:lpstr>
      <vt:lpstr>Conclusion </vt:lpstr>
      <vt:lpstr>Assays</vt:lpstr>
      <vt:lpstr>Klotho</vt:lpstr>
      <vt:lpstr>PowerPoint Presentation</vt:lpstr>
      <vt:lpstr>Klotho</vt:lpstr>
      <vt:lpstr>PowerPoint Presentation</vt:lpstr>
      <vt:lpstr>Klotho</vt:lpstr>
      <vt:lpstr>Klotho &amp; GH</vt:lpstr>
      <vt:lpstr>Klotho &amp; GH</vt:lpstr>
      <vt:lpstr>Klotho &amp; GH</vt:lpstr>
      <vt:lpstr>Klotho &amp; GH</vt:lpstr>
      <vt:lpstr>Klotho &amp; GH</vt:lpstr>
      <vt:lpstr>Klotho &amp; GH</vt:lpstr>
      <vt:lpstr>Assays</vt:lpstr>
      <vt:lpstr>PowerPoint Presentation</vt:lpstr>
      <vt:lpstr>Traditional Biomarkers and Disease Activity</vt:lpstr>
      <vt:lpstr>PowerPoint Presentation</vt:lpstr>
      <vt:lpstr>PowerPoint Presentation</vt:lpstr>
      <vt:lpstr>Soluble Alpha Klotho and Disease Activity</vt:lpstr>
      <vt:lpstr>Correlation of Soluble Alpha Klotho to Traditional Biomarkers of Disease Activity</vt:lpstr>
      <vt:lpstr>PowerPoint Presentation</vt:lpstr>
      <vt:lpstr>PowerPoint Presentation</vt:lpstr>
      <vt:lpstr>Intra-Individual Comparisons Before and After Surgery</vt:lpstr>
      <vt:lpstr>Cutoffs for αKL Concentrations From ROC Analysis</vt:lpstr>
      <vt:lpstr>Soluble Alpha Klotho and Biological Variables</vt:lpstr>
      <vt:lpstr>PowerPoint Presentation</vt:lpstr>
      <vt:lpstr>Soluble alpha klotho (pg/mL) in patients of different ages (by decade) </vt:lpstr>
      <vt:lpstr>Conclusion </vt:lpstr>
      <vt:lpstr>Assays</vt:lpstr>
      <vt:lpstr>PowerPoint Presentation</vt:lpstr>
      <vt:lpstr>QoL questionnaires</vt:lpstr>
      <vt:lpstr>QoL questionnaires</vt:lpstr>
      <vt:lpstr>Assays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Conclusion</vt:lpstr>
      <vt:lpstr>Assays</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Conclusion</vt:lpstr>
      <vt:lpstr>Injectable SRL  </vt:lpstr>
      <vt:lpstr>Injectable SRL</vt:lpstr>
      <vt:lpstr>Injectable SRL</vt:lpstr>
      <vt:lpstr>Injectable SRL</vt:lpstr>
      <vt:lpstr>Methods </vt:lpstr>
      <vt:lpstr>Methods </vt:lpstr>
      <vt:lpstr>Results </vt:lpstr>
      <vt:lpstr>PowerPoint Presentation</vt:lpstr>
      <vt:lpstr>Results </vt:lpstr>
      <vt:lpstr>Results </vt:lpstr>
      <vt:lpstr>Results </vt:lpstr>
      <vt:lpstr>Results </vt:lpstr>
      <vt:lpstr>Results </vt:lpstr>
      <vt:lpstr>Results </vt:lpstr>
      <vt:lpstr>Results </vt:lpstr>
      <vt:lpstr>Results </vt:lpstr>
      <vt:lpstr>Results </vt:lpstr>
      <vt:lpstr>Results </vt:lpstr>
      <vt:lpstr>Results </vt:lpstr>
      <vt:lpstr>Results </vt:lpstr>
      <vt:lpstr>Results </vt:lpstr>
      <vt:lpstr>Results </vt:lpstr>
      <vt:lpstr>Results </vt:lpstr>
      <vt:lpstr>Results </vt:lpstr>
      <vt:lpstr>Results </vt:lpstr>
      <vt:lpstr>Conclusion </vt:lpstr>
      <vt:lpstr>Conclusion </vt:lpstr>
      <vt:lpstr>Conclusion </vt:lpstr>
      <vt:lpstr>Conclusion </vt:lpstr>
      <vt:lpstr>Injectable SRL</vt:lpstr>
      <vt:lpstr>Conclusion</vt:lpstr>
      <vt:lpstr>Classification of T2 signal intensity of a pituitary macroadenoma by 1 qualitative &amp; 2 quantitative methods</vt:lpstr>
      <vt:lpstr>PowerPoint Presentation</vt:lpstr>
      <vt:lpstr>Baseline characteristics according to T2 signal intensity category by visual assessment </vt:lpstr>
      <vt:lpstr>PowerPoint Presentation</vt:lpstr>
      <vt:lpstr>PowerPoint Presentation</vt:lpstr>
      <vt:lpstr>PowerPoint Presentation</vt:lpstr>
      <vt:lpstr>PowerPoint Presentation</vt:lpstr>
      <vt:lpstr>Associations between T2 signal intensity &amp; change from baseline in GH, IGF-1&amp; TV</vt:lpstr>
      <vt:lpstr>Associations between T2 signal intensity &amp; change from baseline in GH, IGF-1&amp; TV</vt:lpstr>
      <vt:lpstr>PowerPoint Presentation</vt:lpstr>
      <vt:lpstr>Conclusion</vt:lpstr>
      <vt:lpstr>Injectable SRL</vt:lpstr>
      <vt:lpstr>PowerPoint Presentation</vt:lpstr>
      <vt:lpstr>Injectable SRL</vt:lpstr>
      <vt:lpstr>PowerPoint Presentation</vt:lpstr>
      <vt:lpstr>PowerPoint Presentation</vt:lpstr>
      <vt:lpstr>PowerPoint Presentation</vt:lpstr>
      <vt:lpstr>Oral octreotide capsules (OOC)</vt:lpstr>
      <vt:lpstr>How should OOC be integrated into the current treatment algorithm for medical management of acromegaly?</vt:lpstr>
      <vt:lpstr>OOC </vt:lpstr>
      <vt:lpstr>OOC </vt:lpstr>
      <vt:lpstr>OOC </vt:lpstr>
      <vt:lpstr>OOC </vt:lpstr>
      <vt:lpstr>OOC </vt:lpstr>
      <vt:lpstr>How should OOC be initiated?</vt:lpstr>
      <vt:lpstr>OOC </vt:lpstr>
      <vt:lpstr>OOC </vt:lpstr>
      <vt:lpstr>OOC </vt:lpstr>
      <vt:lpstr>OOC </vt:lpstr>
      <vt:lpstr>OOC </vt:lpstr>
      <vt:lpstr>OOC </vt:lpstr>
      <vt:lpstr>PowerPoint Presentation</vt:lpstr>
      <vt:lpstr>MYCAPSSA(Delayed-release capsules: 20 mg) </vt:lpstr>
      <vt:lpstr>PowerPoint Presentation</vt:lpstr>
      <vt:lpstr>MYCAPSSA(Delayed-release capsules: 20 mg) </vt:lpstr>
      <vt:lpstr>MYCAPSSA </vt:lpstr>
      <vt:lpstr>MYCAPSSA </vt:lpstr>
      <vt:lpstr>Conclusion </vt:lpstr>
      <vt:lpstr>Flowchart of study </vt:lpstr>
      <vt:lpstr>Conclusion </vt:lpstr>
      <vt:lpstr>PowerPoint Presentation</vt:lpstr>
      <vt:lpstr>PowerPoint Presentation</vt:lpstr>
      <vt:lpstr>PowerPoint Presentation</vt:lpstr>
      <vt:lpstr>PowerPoint Presentation</vt:lpstr>
      <vt:lpstr>Conclusion </vt:lpstr>
      <vt:lpstr>Conclusion </vt:lpstr>
      <vt:lpstr>Safety </vt:lpstr>
      <vt:lpstr>Conclusion </vt:lpstr>
      <vt:lpstr>PowerPoint Presentation</vt:lpstr>
      <vt:lpstr>SRLs Disadvantage </vt:lpstr>
      <vt:lpstr>Study design  </vt:lpstr>
      <vt:lpstr>PowerPoint Presentation</vt:lpstr>
      <vt:lpstr>Study design  </vt:lpstr>
      <vt:lpstr>PowerPoint Presentation</vt:lpstr>
      <vt:lpstr>PowerPoint Presentation</vt:lpstr>
      <vt:lpstr>Results </vt:lpstr>
      <vt:lpstr>Results </vt:lpstr>
      <vt:lpstr>Results </vt:lpstr>
      <vt:lpstr>Safety analysis</vt:lpstr>
      <vt:lpstr>Safety analysis </vt:lpstr>
      <vt:lpstr>Safety analysis</vt:lpstr>
      <vt:lpstr>Conclusion </vt:lpstr>
      <vt:lpstr> Pegvisomant </vt:lpstr>
      <vt:lpstr>Pegvisomant</vt:lpstr>
      <vt:lpstr>Pegvisomant</vt:lpstr>
      <vt:lpstr>Pegvisomant</vt:lpstr>
      <vt:lpstr>Pegvisomant</vt:lpstr>
      <vt:lpstr>Pegvisomant</vt:lpstr>
      <vt:lpstr>Pegvisomant</vt:lpstr>
      <vt:lpstr>Pegvisomant</vt:lpstr>
      <vt:lpstr>Pegvisomant</vt:lpstr>
      <vt:lpstr>PowerPoint Presentation</vt:lpstr>
      <vt:lpstr>PowerPoint Presentation</vt:lpstr>
      <vt:lpstr>PowerPoint Presentation</vt:lpstr>
      <vt:lpstr>PowerPoint Presentation</vt:lpstr>
      <vt:lpstr>Conclusion </vt:lpstr>
      <vt:lpstr>Conclusion </vt:lpstr>
      <vt:lpstr>Conclusion </vt:lpstr>
      <vt:lpstr>Conclusion </vt:lpstr>
      <vt:lpstr>Conclusion </vt:lpstr>
      <vt:lpstr>PowerPoint Presentation</vt:lpstr>
      <vt:lpstr> Combination therapy with SRL + Pegvisomant  </vt:lpstr>
      <vt:lpstr>Combination therapy with SRL + Pegvisomant</vt:lpstr>
      <vt:lpstr>Combination therapy with SRL + Pegvisomant</vt:lpstr>
      <vt:lpstr>Combination therapy with SRL + Pegvisomant</vt:lpstr>
      <vt:lpstr>Combination therapy with SRL + Pegvisomant</vt:lpstr>
      <vt:lpstr>Combination therapy with SRL + Pegvisomant</vt:lpstr>
      <vt:lpstr>Combination therapy with SRL + Pegvisomant</vt:lpstr>
      <vt:lpstr>Combination therapy with SRL + Pegvisomant</vt:lpstr>
      <vt:lpstr>PowerPoint Presentation</vt:lpstr>
      <vt:lpstr>PowerPoint Presentation</vt:lpstr>
      <vt:lpstr>PowerPoint Presentation</vt:lpstr>
      <vt:lpstr>Combination therapy with SRL + Pegvisomant</vt:lpstr>
      <vt:lpstr>Combination therapy with SRL + Pegvisomant</vt:lpstr>
      <vt:lpstr>Conclusion</vt:lpstr>
      <vt:lpstr>Combination therapy with SRL + Pegvisomant</vt:lpstr>
      <vt:lpstr>Combination therapy with SRL + Pegvisomant</vt:lpstr>
      <vt:lpstr>Conclusion</vt:lpstr>
      <vt:lpstr>Trial profile</vt:lpstr>
      <vt:lpstr>Conclusion</vt:lpstr>
      <vt:lpstr>Study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Conclusion</vt:lpstr>
      <vt:lpstr> Radiotherapy  </vt:lpstr>
      <vt:lpstr>Radiotherapy outcomes</vt:lpstr>
      <vt:lpstr>PowerPoint Presentation</vt:lpstr>
      <vt:lpstr>Radiotherapy</vt:lpstr>
      <vt:lpstr>PowerPoint Presentation</vt:lpstr>
      <vt:lpstr>Radiotherapy</vt:lpstr>
      <vt:lpstr>PowerPoint Presentation</vt:lpstr>
      <vt:lpstr>PowerPoint Presentation</vt:lpstr>
      <vt:lpstr>PowerPoint Presentation</vt:lpstr>
      <vt:lpstr>Radiotherapy Complication</vt:lpstr>
      <vt:lpstr>PowerPoint Presentation</vt:lpstr>
      <vt:lpstr>Radiotherapy Complication</vt:lpstr>
      <vt:lpstr>Conclusion</vt:lpstr>
      <vt:lpstr>PowerPoint Presentation</vt:lpstr>
      <vt:lpstr>Radiotherapy</vt:lpstr>
      <vt:lpstr>Radiotherapy</vt:lpstr>
      <vt:lpstr>PowerPoint Presentation</vt:lpstr>
      <vt:lpstr>Radiotherapy</vt:lpstr>
      <vt:lpstr>Radiotherapy</vt:lpstr>
      <vt:lpstr>Radiotherapy</vt:lpstr>
      <vt:lpstr>PowerPoint Presentation</vt:lpstr>
      <vt:lpstr>Radiotherapy</vt:lpstr>
      <vt:lpstr>Radiotherapy Complication</vt:lpstr>
      <vt:lpstr>Conclusion; IGF-1i As a Prognostic Factor for SRS</vt:lpstr>
      <vt:lpstr>Conclusion; BED As a Predictor of Radiosurgery Outcomes</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Pituitary Society update to acromegaly management guidelines</dc:title>
  <dc:creator>A</dc:creator>
  <cp:lastModifiedBy>user</cp:lastModifiedBy>
  <cp:revision>399</cp:revision>
  <dcterms:created xsi:type="dcterms:W3CDTF">2022-01-01T19:56:07Z</dcterms:created>
  <dcterms:modified xsi:type="dcterms:W3CDTF">2022-01-31T06:42:47Z</dcterms:modified>
</cp:coreProperties>
</file>