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73" r:id="rId2"/>
    <p:sldId id="266" r:id="rId3"/>
    <p:sldId id="267" r:id="rId4"/>
    <p:sldId id="269" r:id="rId5"/>
    <p:sldId id="271" r:id="rId6"/>
    <p:sldId id="272" r:id="rId7"/>
    <p:sldId id="327" r:id="rId8"/>
    <p:sldId id="423" r:id="rId9"/>
    <p:sldId id="449" r:id="rId10"/>
    <p:sldId id="426" r:id="rId11"/>
    <p:sldId id="427" r:id="rId12"/>
    <p:sldId id="425" r:id="rId13"/>
    <p:sldId id="295" r:id="rId14"/>
    <p:sldId id="276" r:id="rId15"/>
    <p:sldId id="278" r:id="rId16"/>
    <p:sldId id="279" r:id="rId17"/>
    <p:sldId id="286" r:id="rId18"/>
    <p:sldId id="291" r:id="rId19"/>
    <p:sldId id="287" r:id="rId20"/>
    <p:sldId id="292" r:id="rId21"/>
    <p:sldId id="288" r:id="rId22"/>
    <p:sldId id="299" r:id="rId23"/>
    <p:sldId id="289" r:id="rId24"/>
    <p:sldId id="301" r:id="rId25"/>
    <p:sldId id="302" r:id="rId26"/>
    <p:sldId id="303" r:id="rId27"/>
    <p:sldId id="367" r:id="rId28"/>
    <p:sldId id="387" r:id="rId29"/>
    <p:sldId id="308" r:id="rId30"/>
    <p:sldId id="394" r:id="rId31"/>
    <p:sldId id="309" r:id="rId32"/>
    <p:sldId id="310" r:id="rId33"/>
    <p:sldId id="395" r:id="rId34"/>
    <p:sldId id="401" r:id="rId35"/>
    <p:sldId id="402" r:id="rId36"/>
    <p:sldId id="451" r:id="rId37"/>
    <p:sldId id="457" r:id="rId38"/>
    <p:sldId id="458" r:id="rId39"/>
    <p:sldId id="465" r:id="rId40"/>
    <p:sldId id="428" r:id="rId41"/>
    <p:sldId id="430" r:id="rId42"/>
    <p:sldId id="431" r:id="rId43"/>
    <p:sldId id="466" r:id="rId44"/>
    <p:sldId id="312" r:id="rId45"/>
    <p:sldId id="337" r:id="rId46"/>
    <p:sldId id="338" r:id="rId47"/>
    <p:sldId id="434" r:id="rId48"/>
    <p:sldId id="340" r:id="rId49"/>
    <p:sldId id="342" r:id="rId50"/>
    <p:sldId id="435" r:id="rId51"/>
    <p:sldId id="436" r:id="rId52"/>
    <p:sldId id="437" r:id="rId53"/>
    <p:sldId id="438" r:id="rId54"/>
    <p:sldId id="467" r:id="rId55"/>
    <p:sldId id="468" r:id="rId56"/>
    <p:sldId id="469" r:id="rId57"/>
    <p:sldId id="470" r:id="rId58"/>
    <p:sldId id="471" r:id="rId59"/>
    <p:sldId id="472" r:id="rId60"/>
    <p:sldId id="475" r:id="rId61"/>
    <p:sldId id="476" r:id="rId62"/>
    <p:sldId id="47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64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7C21-9DD7-4F9D-BC90-FD8E99FCE8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7C65F-A7D5-4EE0-AF37-EAD790C0B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3E62-5BA3-42A9-9346-4EF143FE794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AF3F-7460-417C-8677-A9A303CD6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ncbi.nlm.nih.gov/pubmed/259189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/>
              <a:t>به نام خدا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429396"/>
            <a:ext cx="2047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928670"/>
            <a:ext cx="8229600" cy="515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6429396"/>
            <a:ext cx="2047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   The efficacy of </a:t>
            </a:r>
            <a:r>
              <a:rPr lang="en-US" sz="2400" b="1" dirty="0" smtClean="0">
                <a:solidFill>
                  <a:srgbClr val="0070C0"/>
                </a:solidFill>
              </a:rPr>
              <a:t>CPA, </a:t>
            </a:r>
            <a:r>
              <a:rPr lang="en-US" sz="2400" b="1" dirty="0" err="1" smtClean="0">
                <a:solidFill>
                  <a:srgbClr val="0070C0"/>
                </a:solidFill>
              </a:rPr>
              <a:t>desogestrel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and </a:t>
            </a:r>
            <a:r>
              <a:rPr lang="en-US" sz="2400" b="1" dirty="0" err="1" smtClean="0">
                <a:solidFill>
                  <a:srgbClr val="0070C0"/>
                </a:solidFill>
              </a:rPr>
              <a:t>drospirenone</a:t>
            </a:r>
            <a:r>
              <a:rPr lang="en-US" sz="2400" b="1" dirty="0" smtClean="0"/>
              <a:t> is </a:t>
            </a:r>
            <a:r>
              <a:rPr lang="en-US" sz="2400" b="1" dirty="0" smtClean="0">
                <a:solidFill>
                  <a:srgbClr val="0070C0"/>
                </a:solidFill>
              </a:rPr>
              <a:t>comparable </a:t>
            </a:r>
            <a:r>
              <a:rPr lang="en-US" sz="2400" b="1" dirty="0" smtClean="0"/>
              <a:t>after the first </a:t>
            </a:r>
            <a:r>
              <a:rPr lang="en-US" sz="2400" b="1" dirty="0" smtClean="0">
                <a:solidFill>
                  <a:srgbClr val="0070C0"/>
                </a:solidFill>
              </a:rPr>
              <a:t>6 months </a:t>
            </a:r>
            <a:r>
              <a:rPr lang="en-US" sz="2400" b="1" dirty="0" smtClean="0"/>
              <a:t>of treatment. But certainly, at </a:t>
            </a:r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months</a:t>
            </a:r>
            <a:r>
              <a:rPr lang="en-US" sz="2400" b="1" dirty="0" smtClean="0"/>
              <a:t> of treatment, the </a:t>
            </a:r>
            <a:r>
              <a:rPr lang="en-US" sz="2400" b="1" dirty="0" smtClean="0">
                <a:solidFill>
                  <a:srgbClr val="FF0000"/>
                </a:solidFill>
              </a:rPr>
              <a:t>CPA shows much stronger </a:t>
            </a:r>
            <a:r>
              <a:rPr lang="en-US" sz="2400" b="1" dirty="0" err="1" smtClean="0"/>
              <a:t>antiandrogen</a:t>
            </a:r>
            <a:r>
              <a:rPr lang="en-US" sz="2400" b="1" dirty="0" smtClean="0"/>
              <a:t> effects compared with </a:t>
            </a:r>
            <a:r>
              <a:rPr lang="en-US" sz="2400" b="1" dirty="0" err="1" smtClean="0"/>
              <a:t>drospirenone</a:t>
            </a:r>
            <a:r>
              <a:rPr lang="en-US" sz="2400" b="1" dirty="0" smtClean="0"/>
              <a:t> and lowest with the </a:t>
            </a:r>
            <a:r>
              <a:rPr lang="en-US" sz="2400" b="1" dirty="0" err="1" smtClean="0"/>
              <a:t>desogestrel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6429396"/>
            <a:ext cx="2047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Antiandrogens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572250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55455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Sources: </a:t>
            </a:r>
            <a:r>
              <a:rPr lang="en-US" sz="2400" dirty="0" smtClean="0"/>
              <a:t>MEDLINE, EMBASE, and Cochrane CENTRAL (up to May 2006).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Eligibility criteria: </a:t>
            </a:r>
            <a:r>
              <a:rPr lang="en-US" sz="2400" dirty="0" smtClean="0"/>
              <a:t>Eligible studies were RCTs of at least 6 months of </a:t>
            </a:r>
            <a:r>
              <a:rPr lang="en-US" sz="2400" dirty="0" err="1" smtClean="0"/>
              <a:t>antiandrogen</a:t>
            </a:r>
            <a:r>
              <a:rPr lang="en-US" sz="2400" dirty="0" smtClean="0"/>
              <a:t> use in women at least 12 yr old with varying degrees of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Exclude study: </a:t>
            </a:r>
            <a:r>
              <a:rPr lang="en-US" sz="2400" dirty="0" smtClean="0"/>
              <a:t>RCTs that enrolled women who received  </a:t>
            </a:r>
            <a:r>
              <a:rPr lang="en-US" sz="2400" dirty="0" err="1" smtClean="0"/>
              <a:t>GnRH</a:t>
            </a:r>
            <a:r>
              <a:rPr lang="en-US" sz="2400" dirty="0" smtClean="0"/>
              <a:t>, </a:t>
            </a:r>
            <a:r>
              <a:rPr lang="en-US" sz="2400" dirty="0" err="1" smtClean="0"/>
              <a:t>clomiphene</a:t>
            </a:r>
            <a:r>
              <a:rPr lang="en-US" sz="2400" dirty="0" smtClean="0"/>
              <a:t>, or </a:t>
            </a:r>
            <a:r>
              <a:rPr lang="en-US" sz="2400" dirty="0" err="1" smtClean="0"/>
              <a:t>glucocorticoids</a:t>
            </a:r>
            <a:r>
              <a:rPr lang="en-US" sz="2400" dirty="0" smtClean="0"/>
              <a:t>, and women in whom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 was secondary to etiologies other than idiopathic </a:t>
            </a:r>
            <a:r>
              <a:rPr lang="en-US" sz="2400" dirty="0" err="1" smtClean="0"/>
              <a:t>hirsutism,PCOS</a:t>
            </a:r>
            <a:r>
              <a:rPr lang="en-US" sz="2400" dirty="0" smtClean="0"/>
              <a:t>, or presumed NCCAH.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Data Synthesis: </a:t>
            </a:r>
            <a:r>
              <a:rPr lang="en-US" sz="2400" dirty="0" smtClean="0"/>
              <a:t>Of 348 candidate studies, 12 were eligible. Their methodological quality was low.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Outcomes :</a:t>
            </a:r>
            <a:r>
              <a:rPr lang="en-US" sz="2400" dirty="0" smtClean="0"/>
              <a:t> self-assessed, assessed by a health care professional (FGS</a:t>
            </a:r>
            <a:r>
              <a:rPr lang="en-US" sz="2400" i="1" dirty="0" smtClean="0"/>
              <a:t>), or assessed</a:t>
            </a:r>
            <a:r>
              <a:rPr lang="en-US" sz="2400" dirty="0" smtClean="0"/>
              <a:t> through laboratory measurements (</a:t>
            </a:r>
            <a:r>
              <a:rPr lang="en-US" sz="2400" i="1" dirty="0" smtClean="0"/>
              <a:t>e.g. hair diameter measurement).</a:t>
            </a:r>
          </a:p>
          <a:p>
            <a:pPr>
              <a:buNone/>
            </a:pPr>
            <a:endParaRPr lang="en-US" sz="2400" i="1" dirty="0" smtClean="0"/>
          </a:p>
          <a:p>
            <a:endParaRPr lang="en-US" sz="20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581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72264" y="6488668"/>
            <a:ext cx="229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jcem.endojournals.org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placebo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placebo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Metaanalysis</a:t>
            </a:r>
            <a:r>
              <a:rPr lang="en-US" sz="2400" dirty="0" smtClean="0"/>
              <a:t>  showed the </a:t>
            </a:r>
            <a:r>
              <a:rPr lang="en-US" sz="2400" dirty="0" err="1" smtClean="0">
                <a:solidFill>
                  <a:srgbClr val="FF0000"/>
                </a:solidFill>
              </a:rPr>
              <a:t>antiandrogen</a:t>
            </a:r>
            <a:r>
              <a:rPr lang="en-US" sz="2400" dirty="0" smtClean="0">
                <a:solidFill>
                  <a:srgbClr val="FF0000"/>
                </a:solidFill>
              </a:rPr>
              <a:t> group </a:t>
            </a:r>
            <a:r>
              <a:rPr lang="en-US" sz="2400" dirty="0" smtClean="0"/>
              <a:t>had </a:t>
            </a:r>
            <a:r>
              <a:rPr lang="en-US" sz="2400" dirty="0" smtClean="0">
                <a:solidFill>
                  <a:srgbClr val="FF0000"/>
                </a:solidFill>
              </a:rPr>
              <a:t>significantly lower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 scores </a:t>
            </a:r>
            <a:r>
              <a:rPr lang="en-US" sz="2400" dirty="0" smtClean="0"/>
              <a:t>than the </a:t>
            </a:r>
            <a:r>
              <a:rPr lang="en-US" sz="2400" dirty="0" smtClean="0">
                <a:solidFill>
                  <a:srgbClr val="FF0000"/>
                </a:solidFill>
              </a:rPr>
              <a:t>placebo group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/>
              <a:t>(-3.9; CI,  -5.4 to- 2.3) with no inconsistency across studies </a:t>
            </a:r>
          </a:p>
          <a:p>
            <a:pPr>
              <a:buNone/>
            </a:pPr>
            <a:r>
              <a:rPr lang="en-US" sz="2400" dirty="0" smtClean="0"/>
              <a:t>     (I</a:t>
            </a:r>
            <a:r>
              <a:rPr lang="en-US" sz="1000" dirty="0" smtClean="0"/>
              <a:t>2</a:t>
            </a:r>
            <a:r>
              <a:rPr lang="en-US" sz="2400" dirty="0" smtClean="0"/>
              <a:t> : 0%).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There were </a:t>
            </a:r>
            <a:r>
              <a:rPr lang="en-US" sz="2400" dirty="0" smtClean="0">
                <a:solidFill>
                  <a:srgbClr val="FF0000"/>
                </a:solidFill>
              </a:rPr>
              <a:t>no significant type-treatment</a:t>
            </a:r>
            <a:r>
              <a:rPr lang="en-US" sz="2400" dirty="0" smtClean="0"/>
              <a:t> interactions     (</a:t>
            </a:r>
            <a:r>
              <a:rPr lang="en-US" sz="2400" dirty="0" err="1" smtClean="0"/>
              <a:t>spironolactone</a:t>
            </a:r>
            <a:r>
              <a:rPr lang="en-US" sz="2400" dirty="0" smtClean="0"/>
              <a:t> </a:t>
            </a:r>
            <a:r>
              <a:rPr lang="en-US" sz="2400" i="1" dirty="0" smtClean="0"/>
              <a:t>vs. </a:t>
            </a:r>
            <a:r>
              <a:rPr lang="en-US" sz="2400" i="1" dirty="0" err="1" smtClean="0"/>
              <a:t>finasteride</a:t>
            </a:r>
            <a:r>
              <a:rPr lang="en-US" sz="2400" i="1" dirty="0" smtClean="0"/>
              <a:t>, P=0.29; </a:t>
            </a:r>
            <a:r>
              <a:rPr lang="en-US" sz="2400" i="1" dirty="0" err="1" smtClean="0"/>
              <a:t>spironolactone</a:t>
            </a:r>
            <a:r>
              <a:rPr lang="en-US" sz="2400" i="1" dirty="0" smtClean="0"/>
              <a:t> vs. </a:t>
            </a:r>
            <a:r>
              <a:rPr lang="en-US" sz="2400" i="1" dirty="0" err="1" smtClean="0"/>
              <a:t>flutamide</a:t>
            </a:r>
            <a:r>
              <a:rPr lang="en-US" sz="2400" i="1" dirty="0" smtClean="0"/>
              <a:t>,  P &gt; 0.99; </a:t>
            </a:r>
            <a:r>
              <a:rPr lang="en-US" sz="2400" i="1" dirty="0" err="1" smtClean="0"/>
              <a:t>finasteride</a:t>
            </a:r>
            <a:r>
              <a:rPr lang="en-US" sz="2400" i="1" dirty="0" smtClean="0"/>
              <a:t> vs. </a:t>
            </a:r>
            <a:r>
              <a:rPr lang="en-US" sz="2400" i="1" dirty="0" err="1" smtClean="0"/>
              <a:t>flutamide</a:t>
            </a:r>
            <a:r>
              <a:rPr lang="en-US" sz="2400" i="1" dirty="0" smtClean="0"/>
              <a:t>, P = 0.25).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OCPs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71536" y="1500174"/>
            <a:ext cx="92155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2285992"/>
            <a:ext cx="88583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OCPs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There was </a:t>
            </a:r>
            <a:r>
              <a:rPr lang="en-US" sz="2800" dirty="0" smtClean="0">
                <a:solidFill>
                  <a:srgbClr val="FF0000"/>
                </a:solidFill>
              </a:rPr>
              <a:t>no significant difference </a:t>
            </a:r>
            <a:r>
              <a:rPr lang="en-US" sz="2800" dirty="0" smtClean="0"/>
              <a:t>in </a:t>
            </a:r>
            <a:r>
              <a:rPr lang="en-US" sz="2800" dirty="0" err="1" smtClean="0"/>
              <a:t>hirsutism</a:t>
            </a:r>
            <a:r>
              <a:rPr lang="en-US" sz="2800" dirty="0" smtClean="0"/>
              <a:t> score between the </a:t>
            </a:r>
            <a:r>
              <a:rPr lang="en-US" sz="2800" dirty="0" err="1" smtClean="0"/>
              <a:t>finasteride</a:t>
            </a:r>
            <a:r>
              <a:rPr lang="en-US" sz="2800" dirty="0" smtClean="0"/>
              <a:t> group and the group receiving combination EE+CPA</a:t>
            </a:r>
            <a:r>
              <a:rPr lang="pl-PL" sz="2800" dirty="0" smtClean="0"/>
              <a:t>(2 mg)(2.5; CI,</a:t>
            </a:r>
            <a:r>
              <a:rPr lang="en-US" sz="2800" dirty="0" smtClean="0"/>
              <a:t>-</a:t>
            </a:r>
            <a:r>
              <a:rPr lang="pl-PL" sz="2800" dirty="0" smtClean="0"/>
              <a:t> 0.4 to 5.4).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</a:t>
            </a:r>
            <a:r>
              <a:rPr lang="en-US" sz="2800" b="1" i="1" dirty="0" err="1" smtClean="0"/>
              <a:t>metformin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214423"/>
            <a:ext cx="914406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2000240"/>
            <a:ext cx="9215502" cy="22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Interventions for </a:t>
            </a:r>
            <a:r>
              <a:rPr lang="en-US" sz="4800" dirty="0" err="1"/>
              <a:t>Hirsutism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 </a:t>
            </a:r>
            <a:r>
              <a:rPr lang="en-US" sz="2800" b="1" i="1" dirty="0" err="1" smtClean="0"/>
              <a:t>metformin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Antiandrogen</a:t>
            </a:r>
            <a:r>
              <a:rPr lang="en-US" sz="2400" dirty="0" smtClean="0">
                <a:solidFill>
                  <a:srgbClr val="FF0000"/>
                </a:solidFill>
              </a:rPr>
              <a:t> group </a:t>
            </a:r>
            <a:r>
              <a:rPr lang="en-US" sz="2400" dirty="0" smtClean="0"/>
              <a:t>had </a:t>
            </a:r>
            <a:r>
              <a:rPr lang="en-US" sz="2400" dirty="0" smtClean="0">
                <a:solidFill>
                  <a:srgbClr val="FF0000"/>
                </a:solidFill>
              </a:rPr>
              <a:t>significantly</a:t>
            </a:r>
            <a:r>
              <a:rPr lang="en-US" sz="2400" dirty="0" smtClean="0"/>
              <a:t> lower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scores than the </a:t>
            </a:r>
            <a:r>
              <a:rPr lang="en-US" sz="2400" dirty="0" err="1" smtClean="0">
                <a:solidFill>
                  <a:srgbClr val="FF0000"/>
                </a:solidFill>
              </a:rPr>
              <a:t>metformin</a:t>
            </a:r>
            <a:r>
              <a:rPr lang="en-US" sz="2400" dirty="0" smtClean="0"/>
              <a:t> group (-3.7; CI,- 6.8 to- 0.6) but with large inconsistency across studies (I</a:t>
            </a:r>
            <a:r>
              <a:rPr lang="en-US" sz="1000" dirty="0" smtClean="0"/>
              <a:t>2</a:t>
            </a:r>
            <a:r>
              <a:rPr lang="en-US" sz="2400" dirty="0" smtClean="0"/>
              <a:t> = 80%).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0000"/>
                </a:solidFill>
              </a:rPr>
              <a:t>significant</a:t>
            </a:r>
            <a:r>
              <a:rPr lang="en-US" sz="2400" dirty="0" smtClean="0"/>
              <a:t> type-treatment interaction partly explains this </a:t>
            </a:r>
            <a:r>
              <a:rPr lang="en-US" sz="2400" dirty="0" smtClean="0">
                <a:solidFill>
                  <a:srgbClr val="FF0000"/>
                </a:solidFill>
              </a:rPr>
              <a:t>inconsistency</a:t>
            </a:r>
            <a:r>
              <a:rPr lang="en-US" sz="2400" dirty="0" smtClean="0"/>
              <a:t>  (test of interaction,  </a:t>
            </a:r>
            <a:r>
              <a:rPr lang="en-US" sz="2400" i="1" dirty="0" smtClean="0"/>
              <a:t>P = 0.002).</a:t>
            </a:r>
          </a:p>
          <a:p>
            <a:endParaRPr lang="en-US" sz="2400" i="1" dirty="0" smtClean="0"/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flutamide</a:t>
            </a:r>
            <a:r>
              <a:rPr lang="en-US" sz="2400" dirty="0" smtClean="0"/>
              <a:t> trials reported a </a:t>
            </a:r>
            <a:r>
              <a:rPr lang="en-US" sz="2400" dirty="0" smtClean="0">
                <a:solidFill>
                  <a:srgbClr val="FF0000"/>
                </a:solidFill>
              </a:rPr>
              <a:t>greater</a:t>
            </a:r>
            <a:r>
              <a:rPr lang="en-US" sz="2400" dirty="0" smtClean="0"/>
              <a:t> treatment </a:t>
            </a:r>
            <a:r>
              <a:rPr lang="en-US" sz="2400" dirty="0" smtClean="0">
                <a:solidFill>
                  <a:srgbClr val="FF0000"/>
                </a:solidFill>
              </a:rPr>
              <a:t>effect</a:t>
            </a:r>
          </a:p>
          <a:p>
            <a:pPr>
              <a:buNone/>
            </a:pPr>
            <a:r>
              <a:rPr lang="en-US" sz="2400" dirty="0" smtClean="0"/>
              <a:t>    (-5.0; CI,  -7.0 to -3.0; I</a:t>
            </a:r>
            <a:r>
              <a:rPr lang="en-US" sz="1000" dirty="0" smtClean="0"/>
              <a:t>2</a:t>
            </a:r>
            <a:r>
              <a:rPr lang="en-US" sz="2400" dirty="0" smtClean="0"/>
              <a:t> = 0%)  than the </a:t>
            </a:r>
            <a:r>
              <a:rPr lang="en-US" sz="24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dirty="0" smtClean="0"/>
              <a:t> trial </a:t>
            </a:r>
          </a:p>
          <a:p>
            <a:pPr>
              <a:buNone/>
            </a:pPr>
            <a:r>
              <a:rPr lang="en-US" sz="2400" dirty="0" smtClean="0"/>
              <a:t>    (-1.3; CI,- 2.6 to -0.03).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Antiandrogens and OCPs </a:t>
            </a:r>
            <a:r>
              <a:rPr lang="sv-SE" sz="2800" b="1" i="1" dirty="0" smtClean="0"/>
              <a:t>vs. OCPs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729634" cy="5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85992"/>
            <a:ext cx="9001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Antiandrogens and OCPs </a:t>
            </a:r>
            <a:r>
              <a:rPr lang="sv-SE" sz="2800" b="1" i="1" dirty="0" smtClean="0"/>
              <a:t>vs. OCPs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A </a:t>
            </a:r>
            <a:r>
              <a:rPr lang="en-US" sz="2400" dirty="0" err="1" smtClean="0"/>
              <a:t>metaanalysis</a:t>
            </a:r>
            <a:r>
              <a:rPr lang="en-US" sz="2400" dirty="0" smtClean="0"/>
              <a:t> of these comparisons showed </a:t>
            </a:r>
            <a:r>
              <a:rPr lang="en-US" sz="2400" dirty="0" smtClean="0">
                <a:solidFill>
                  <a:srgbClr val="FF0000"/>
                </a:solidFill>
              </a:rPr>
              <a:t>no significant  difference </a:t>
            </a:r>
            <a:r>
              <a:rPr lang="en-US" sz="2400" dirty="0" smtClean="0"/>
              <a:t>in end-of-study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scores between     treatment groups (-0.8; CI, -2.3 to 0.7, I</a:t>
            </a:r>
            <a:r>
              <a:rPr lang="en-US" sz="1050" dirty="0" smtClean="0"/>
              <a:t>2 </a:t>
            </a:r>
            <a:r>
              <a:rPr lang="en-US" sz="2400" dirty="0" smtClean="0"/>
              <a:t> =32%).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Subgroup analyses by type of </a:t>
            </a:r>
            <a:r>
              <a:rPr lang="en-US" sz="2400" dirty="0" err="1" smtClean="0"/>
              <a:t>antiandrogen:the</a:t>
            </a:r>
            <a:r>
              <a:rPr lang="en-US" sz="2400" dirty="0" smtClean="0"/>
              <a:t> effect of </a:t>
            </a:r>
            <a:r>
              <a:rPr lang="en-US" sz="2400" dirty="0" err="1" smtClean="0"/>
              <a:t>spironolactone</a:t>
            </a:r>
            <a:r>
              <a:rPr lang="en-US" sz="2400" dirty="0" smtClean="0"/>
              <a:t> or </a:t>
            </a:r>
            <a:r>
              <a:rPr lang="en-US" sz="2400" dirty="0" err="1" smtClean="0"/>
              <a:t>finasteride</a:t>
            </a:r>
            <a:r>
              <a:rPr lang="en-US" sz="2400" dirty="0" smtClean="0"/>
              <a:t> </a:t>
            </a:r>
            <a:r>
              <a:rPr lang="en-US" sz="2400" i="1" dirty="0" smtClean="0"/>
              <a:t>vs. the  </a:t>
            </a:r>
            <a:r>
              <a:rPr lang="en-US" sz="2400" dirty="0" smtClean="0"/>
              <a:t>effect of high-dose CPA(100 mg) (test of interaction, </a:t>
            </a:r>
            <a:r>
              <a:rPr lang="en-US" sz="2400" i="1" dirty="0" smtClean="0"/>
              <a:t>P = 0.02), with </a:t>
            </a:r>
            <a:r>
              <a:rPr lang="en-US" sz="2400" i="1" dirty="0" smtClean="0">
                <a:solidFill>
                  <a:srgbClr val="FF0000"/>
                </a:solidFill>
              </a:rPr>
              <a:t>no </a:t>
            </a:r>
            <a:r>
              <a:rPr lang="en-US" sz="2400" dirty="0" smtClean="0">
                <a:solidFill>
                  <a:srgbClr val="FF0000"/>
                </a:solidFill>
              </a:rPr>
              <a:t>difference between the </a:t>
            </a:r>
            <a:r>
              <a:rPr lang="en-US" sz="24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finasteride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comparisons</a:t>
            </a:r>
          </a:p>
          <a:p>
            <a:pPr>
              <a:buNone/>
            </a:pPr>
            <a:r>
              <a:rPr lang="en-US" sz="2400" dirty="0" smtClean="0"/>
              <a:t>     (test of interaction, </a:t>
            </a:r>
            <a:r>
              <a:rPr lang="en-US" sz="2400" i="1" dirty="0" smtClean="0"/>
              <a:t>P = 0.57). </a:t>
            </a:r>
          </a:p>
          <a:p>
            <a:pPr>
              <a:buNone/>
            </a:pPr>
            <a:endParaRPr lang="en-US" sz="2400" i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Pooling of the </a:t>
            </a:r>
            <a:r>
              <a:rPr lang="en-US" sz="24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finasteride</a:t>
            </a:r>
            <a:r>
              <a:rPr lang="en-US" sz="2400" dirty="0" smtClean="0"/>
              <a:t> comparisons revealed a </a:t>
            </a:r>
            <a:r>
              <a:rPr lang="en-US" sz="2400" dirty="0" smtClean="0">
                <a:solidFill>
                  <a:srgbClr val="FF0000"/>
                </a:solidFill>
              </a:rPr>
              <a:t>significant</a:t>
            </a:r>
            <a:r>
              <a:rPr lang="en-US" sz="2400" dirty="0" smtClean="0"/>
              <a:t> effect </a:t>
            </a:r>
            <a:r>
              <a:rPr lang="en-US" sz="2400" dirty="0" smtClean="0">
                <a:solidFill>
                  <a:srgbClr val="FF0000"/>
                </a:solidFill>
              </a:rPr>
              <a:t>compared with OCPs alone</a:t>
            </a:r>
          </a:p>
          <a:p>
            <a:pPr>
              <a:buNone/>
            </a:pPr>
            <a:r>
              <a:rPr lang="en-US" sz="2400" dirty="0" smtClean="0"/>
              <a:t>     (-1.7; CI, -3.3 to - 0.1; I</a:t>
            </a:r>
            <a:r>
              <a:rPr lang="en-US" sz="1050" dirty="0" smtClean="0"/>
              <a:t>2 </a:t>
            </a:r>
            <a:r>
              <a:rPr lang="en-US" sz="2400" dirty="0" smtClean="0"/>
              <a:t>=0%).	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Antiandrogens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metformin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vs.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metformin</a:t>
            </a:r>
            <a:endParaRPr lang="en-US" sz="24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2357430"/>
            <a:ext cx="8786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Antiandrogens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metformin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vs.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metformin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Meta-analysis of the two eligible trials showed the patients receiving the </a:t>
            </a:r>
            <a:r>
              <a:rPr lang="en-US" sz="2400" dirty="0" smtClean="0">
                <a:solidFill>
                  <a:srgbClr val="FF0000"/>
                </a:solidFill>
              </a:rPr>
              <a:t>combination </a:t>
            </a:r>
            <a:r>
              <a:rPr lang="en-US" sz="2400" dirty="0" err="1" smtClean="0">
                <a:solidFill>
                  <a:srgbClr val="FF0000"/>
                </a:solidFill>
              </a:rPr>
              <a:t>flutamide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metformin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had </a:t>
            </a:r>
            <a:r>
              <a:rPr lang="en-US" sz="2400" dirty="0" smtClean="0">
                <a:solidFill>
                  <a:srgbClr val="FF0000"/>
                </a:solidFill>
              </a:rPr>
              <a:t>significantly</a:t>
            </a:r>
            <a:r>
              <a:rPr lang="en-US" sz="2400" dirty="0" smtClean="0"/>
              <a:t> lower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scores than patients receiving </a:t>
            </a:r>
            <a:r>
              <a:rPr lang="en-US" sz="2400" dirty="0" err="1" smtClean="0">
                <a:solidFill>
                  <a:srgbClr val="FF0000"/>
                </a:solidFill>
              </a:rPr>
              <a:t>metformin</a:t>
            </a:r>
            <a:r>
              <a:rPr lang="en-US" sz="2400" dirty="0" smtClean="0">
                <a:solidFill>
                  <a:srgbClr val="FF0000"/>
                </a:solidFill>
              </a:rPr>
              <a:t> alone </a:t>
            </a:r>
            <a:r>
              <a:rPr lang="en-US" sz="2400" dirty="0" smtClean="0"/>
              <a:t>(-4.6; CI, -7.9 to -1.3; I</a:t>
            </a:r>
            <a:r>
              <a:rPr lang="en-US" sz="1050" dirty="0" smtClean="0"/>
              <a:t>2</a:t>
            </a:r>
            <a:r>
              <a:rPr lang="en-US" sz="2400" dirty="0" smtClean="0"/>
              <a:t> = 40%).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396"/>
            <a:ext cx="3314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28992" y="648866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93(4):1153–1160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massage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  </a:t>
            </a:r>
            <a:r>
              <a:rPr lang="en-US" sz="2400" b="1" dirty="0" err="1" smtClean="0">
                <a:solidFill>
                  <a:srgbClr val="FF0000"/>
                </a:solidFill>
              </a:rPr>
              <a:t>Antiandrogens</a:t>
            </a:r>
            <a:r>
              <a:rPr lang="en-US" sz="2400" b="1" dirty="0" smtClean="0"/>
              <a:t> appear to be mildly </a:t>
            </a:r>
            <a:r>
              <a:rPr lang="en-US" sz="2400" b="1" dirty="0" smtClean="0">
                <a:solidFill>
                  <a:srgbClr val="FF0000"/>
                </a:solidFill>
              </a:rPr>
              <a:t>effective agents</a:t>
            </a:r>
            <a:r>
              <a:rPr lang="en-US" sz="2400" b="1" dirty="0" smtClean="0"/>
              <a:t> for the</a:t>
            </a:r>
          </a:p>
          <a:p>
            <a:pPr>
              <a:buNone/>
            </a:pPr>
            <a:r>
              <a:rPr lang="en-US" sz="2400" b="1" dirty="0" smtClean="0"/>
              <a:t>     treatment of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. They appear </a:t>
            </a:r>
            <a:r>
              <a:rPr lang="en-US" sz="2400" b="1" dirty="0" smtClean="0">
                <a:solidFill>
                  <a:srgbClr val="FF0000"/>
                </a:solidFill>
              </a:rPr>
              <a:t>more efficacious </a:t>
            </a:r>
            <a:r>
              <a:rPr lang="en-US" sz="2400" b="1" dirty="0" smtClean="0"/>
              <a:t>than</a:t>
            </a:r>
            <a:r>
              <a:rPr lang="en-US" sz="2400" b="1" dirty="0" smtClean="0">
                <a:solidFill>
                  <a:srgbClr val="FF0000"/>
                </a:solidFill>
              </a:rPr>
              <a:t> placebo and </a:t>
            </a:r>
            <a:r>
              <a:rPr lang="en-US" sz="2400" b="1" dirty="0" err="1" smtClean="0">
                <a:solidFill>
                  <a:srgbClr val="FF0000"/>
                </a:solidFill>
              </a:rPr>
              <a:t>metformin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antiandrogens</a:t>
            </a:r>
            <a:r>
              <a:rPr lang="en-US" sz="2400" b="1" dirty="0" smtClean="0"/>
              <a:t> appear to demonstrate additional</a:t>
            </a:r>
            <a:r>
              <a:rPr lang="en-US" sz="2400" b="1" dirty="0" smtClean="0">
                <a:solidFill>
                  <a:srgbClr val="0070C0"/>
                </a:solidFill>
              </a:rPr>
              <a:t> improvements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solidFill>
                  <a:srgbClr val="0070C0"/>
                </a:solidFill>
              </a:rPr>
              <a:t>added to OCPs or </a:t>
            </a:r>
            <a:r>
              <a:rPr lang="en-US" sz="2400" b="1" dirty="0" err="1" smtClean="0">
                <a:solidFill>
                  <a:srgbClr val="0070C0"/>
                </a:solidFill>
              </a:rPr>
              <a:t>metformin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regimens. However, the currently available evidence is of low to very low quality.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00430" y="600076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93(4):1153–1160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20025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500810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2285992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Sources: </a:t>
            </a:r>
            <a:r>
              <a:rPr lang="en-US" dirty="0" smtClean="0"/>
              <a:t>MEDLINE, EMBASE, and Cochrane CENTRAL  (up to May 2006).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Synthesis: </a:t>
            </a:r>
            <a:r>
              <a:rPr lang="en-US" dirty="0" smtClean="0"/>
              <a:t>Of 348 candidate studies, 16 trials were eligible.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Eligibility criteria: </a:t>
            </a:r>
            <a:r>
              <a:rPr lang="en-US" dirty="0" smtClean="0"/>
              <a:t>Women of age 12 yr and older with varying degrees of </a:t>
            </a:r>
            <a:r>
              <a:rPr lang="en-US" dirty="0" err="1" smtClean="0"/>
              <a:t>hirsutism,with</a:t>
            </a:r>
            <a:r>
              <a:rPr lang="en-US" dirty="0" smtClean="0"/>
              <a:t> </a:t>
            </a:r>
            <a:r>
              <a:rPr lang="en-US" dirty="0" err="1" smtClean="0"/>
              <a:t>hirsutism</a:t>
            </a:r>
            <a:r>
              <a:rPr lang="en-US" dirty="0" smtClean="0"/>
              <a:t> due to etiologies PCOS, idiopathic </a:t>
            </a:r>
            <a:r>
              <a:rPr lang="en-US" dirty="0" err="1" smtClean="0"/>
              <a:t>hirsutism</a:t>
            </a:r>
            <a:r>
              <a:rPr lang="en-US" dirty="0" smtClean="0"/>
              <a:t>, or presumed NCCAH.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Exclude </a:t>
            </a:r>
            <a:r>
              <a:rPr lang="en-US" dirty="0" err="1" smtClean="0">
                <a:solidFill>
                  <a:srgbClr val="FF0000"/>
                </a:solidFill>
              </a:rPr>
              <a:t>study:</a:t>
            </a:r>
            <a:r>
              <a:rPr lang="en-US" dirty="0" err="1" smtClean="0"/>
              <a:t>RCTs</a:t>
            </a:r>
            <a:r>
              <a:rPr lang="en-US" dirty="0" smtClean="0"/>
              <a:t> were not </a:t>
            </a:r>
            <a:r>
              <a:rPr lang="en-US" dirty="0" err="1" smtClean="0"/>
              <a:t>randomized,had</a:t>
            </a:r>
            <a:r>
              <a:rPr lang="en-US" dirty="0" smtClean="0"/>
              <a:t> F/U &lt;6 </a:t>
            </a:r>
            <a:r>
              <a:rPr lang="en-US" dirty="0" err="1" smtClean="0"/>
              <a:t>months,patients</a:t>
            </a:r>
            <a:r>
              <a:rPr lang="en-US" dirty="0" smtClean="0"/>
              <a:t>&lt;12 years old.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Intervention :</a:t>
            </a:r>
            <a:r>
              <a:rPr lang="en-US" dirty="0" smtClean="0"/>
              <a:t> treatment with </a:t>
            </a:r>
            <a:r>
              <a:rPr lang="en-US" dirty="0" err="1" smtClean="0"/>
              <a:t>metformin</a:t>
            </a:r>
            <a:r>
              <a:rPr lang="en-US" dirty="0" smtClean="0"/>
              <a:t> or TZDs, alone or </a:t>
            </a:r>
            <a:r>
              <a:rPr lang="en-US" dirty="0" err="1" smtClean="0"/>
              <a:t>incombination</a:t>
            </a:r>
            <a:r>
              <a:rPr lang="en-US" dirty="0" smtClean="0"/>
              <a:t> </a:t>
            </a:r>
            <a:r>
              <a:rPr lang="en-US" dirty="0" smtClean="0"/>
              <a:t>with OCPs or </a:t>
            </a:r>
            <a:r>
              <a:rPr lang="en-US" dirty="0" err="1" smtClean="0"/>
              <a:t>antiandrogens</a:t>
            </a:r>
            <a:r>
              <a:rPr lang="en-US" dirty="0" smtClean="0"/>
              <a:t>, or with </a:t>
            </a:r>
            <a:r>
              <a:rPr lang="en-US" dirty="0" smtClean="0"/>
              <a:t>placebo.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Length of F/U : </a:t>
            </a:r>
            <a:r>
              <a:rPr lang="en-US" dirty="0" smtClean="0"/>
              <a:t>6-12  months.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measure </a:t>
            </a:r>
            <a:r>
              <a:rPr lang="en-US" dirty="0" err="1" smtClean="0"/>
              <a:t>hirsutism</a:t>
            </a:r>
            <a:r>
              <a:rPr lang="en-US" dirty="0" smtClean="0"/>
              <a:t> :subjective methods (</a:t>
            </a:r>
            <a:r>
              <a:rPr lang="en-US" dirty="0" smtClean="0"/>
              <a:t>FGS) or objective methods  (e.g. measurement of hair diameter, length, or rate of growth).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57950" y="6488668"/>
            <a:ext cx="229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jcem.endojournals.org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quality</a:t>
            </a:r>
            <a:r>
              <a:rPr lang="en-US" sz="2400" dirty="0" smtClean="0"/>
              <a:t> of evidence informing the use of insulin sensitizers for the treatment of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low to very low </a:t>
            </a:r>
            <a:r>
              <a:rPr lang="en-US" sz="2400" dirty="0" smtClean="0"/>
              <a:t>and this therefore </a:t>
            </a:r>
            <a:r>
              <a:rPr lang="en-US" sz="2400" dirty="0" smtClean="0">
                <a:solidFill>
                  <a:srgbClr val="FF0000"/>
                </a:solidFill>
              </a:rPr>
              <a:t>weakens</a:t>
            </a:r>
            <a:r>
              <a:rPr lang="en-US" sz="2400" dirty="0" smtClean="0"/>
              <a:t> clinical inferences and the corresponding  clinical practice </a:t>
            </a:r>
            <a:r>
              <a:rPr lang="en-US" sz="2400" dirty="0" smtClean="0">
                <a:solidFill>
                  <a:srgbClr val="FF0000"/>
                </a:solidFill>
              </a:rPr>
              <a:t>recommendations.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500810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86520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Hirsutism</a:t>
            </a:r>
            <a:r>
              <a:rPr lang="en-US" dirty="0" smtClean="0"/>
              <a:t> affects </a:t>
            </a:r>
            <a:r>
              <a:rPr lang="en-US" dirty="0" smtClean="0">
                <a:solidFill>
                  <a:srgbClr val="FF0000"/>
                </a:solidFill>
              </a:rPr>
              <a:t>5% to 11%</a:t>
            </a:r>
            <a:r>
              <a:rPr lang="en-US" dirty="0" smtClean="0"/>
              <a:t> of women of reproductive age.</a:t>
            </a:r>
          </a:p>
          <a:p>
            <a:r>
              <a:rPr lang="en-US" dirty="0" smtClean="0"/>
              <a:t>The most common cause:</a:t>
            </a:r>
            <a:r>
              <a:rPr lang="en-US" dirty="0" smtClean="0">
                <a:solidFill>
                  <a:srgbClr val="FF0000"/>
                </a:solidFill>
              </a:rPr>
              <a:t> increased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production of androgens,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increased sensitivity to androgens </a:t>
            </a:r>
            <a:r>
              <a:rPr lang="en-US" dirty="0" smtClean="0"/>
              <a:t>in the hair follicles.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Androgens appear to induce </a:t>
            </a:r>
            <a:r>
              <a:rPr lang="en-US" dirty="0" err="1" smtClean="0"/>
              <a:t>vellus</a:t>
            </a:r>
            <a:r>
              <a:rPr lang="en-US" dirty="0" smtClean="0"/>
              <a:t> follicles in sex-specific areas to develop into terminal hairs, which are larger and more heavily pigmented.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Hairs grow in </a:t>
            </a:r>
            <a:r>
              <a:rPr lang="en-US" dirty="0" err="1" smtClean="0"/>
              <a:t>nonsynchronous</a:t>
            </a:r>
            <a:r>
              <a:rPr lang="en-US" dirty="0" smtClean="0"/>
              <a:t> cycles, and the growth (</a:t>
            </a:r>
            <a:r>
              <a:rPr lang="en-US" dirty="0" err="1" smtClean="0"/>
              <a:t>anagen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phase, which varies with body area, is about 4 months for facial</a:t>
            </a:r>
          </a:p>
          <a:p>
            <a:pPr>
              <a:buNone/>
            </a:pPr>
            <a:r>
              <a:rPr lang="en-US" dirty="0" smtClean="0"/>
              <a:t>     hair.</a:t>
            </a:r>
          </a:p>
          <a:p>
            <a:r>
              <a:rPr lang="en-US" dirty="0" smtClean="0"/>
              <a:t>It is because of the </a:t>
            </a:r>
            <a:r>
              <a:rPr lang="en-US" dirty="0" smtClean="0">
                <a:solidFill>
                  <a:srgbClr val="FF0000"/>
                </a:solidFill>
              </a:rPr>
              <a:t>long hair-growth cycle </a:t>
            </a:r>
            <a:r>
              <a:rPr lang="en-US" dirty="0" smtClean="0"/>
              <a:t>that the effects of</a:t>
            </a:r>
          </a:p>
          <a:p>
            <a:pPr>
              <a:buNone/>
            </a:pPr>
            <a:r>
              <a:rPr lang="en-US" dirty="0" smtClean="0"/>
              <a:t>     hormonal therapy </a:t>
            </a:r>
            <a:r>
              <a:rPr lang="en-US" dirty="0" smtClean="0">
                <a:solidFill>
                  <a:srgbClr val="FF0000"/>
                </a:solidFill>
              </a:rPr>
              <a:t>require about 6 months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detection</a:t>
            </a:r>
            <a:r>
              <a:rPr lang="en-US" dirty="0" smtClean="0"/>
              <a:t> and</a:t>
            </a:r>
          </a:p>
          <a:p>
            <a:pPr>
              <a:buNone/>
            </a:pPr>
            <a:r>
              <a:rPr lang="en-US" dirty="0" smtClean="0"/>
              <a:t>     about </a:t>
            </a:r>
            <a:r>
              <a:rPr lang="en-US" dirty="0" smtClean="0">
                <a:solidFill>
                  <a:srgbClr val="FF0000"/>
                </a:solidFill>
              </a:rPr>
              <a:t>9 months </a:t>
            </a:r>
            <a:r>
              <a:rPr lang="en-US" dirty="0" smtClean="0"/>
              <a:t>to become </a:t>
            </a:r>
            <a:r>
              <a:rPr lang="en-US" dirty="0" smtClean="0">
                <a:solidFill>
                  <a:srgbClr val="FF0000"/>
                </a:solidFill>
              </a:rPr>
              <a:t>maximal.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i="1" dirty="0" smtClean="0"/>
              <a:t>Insulin sensitizers vs. placebo: </a:t>
            </a:r>
            <a:r>
              <a:rPr lang="en-US" sz="2400" dirty="0" smtClean="0">
                <a:solidFill>
                  <a:srgbClr val="FF0000"/>
                </a:solidFill>
              </a:rPr>
              <a:t>small effect </a:t>
            </a:r>
            <a:r>
              <a:rPr lang="en-US" sz="2400" dirty="0" smtClean="0"/>
              <a:t>of insulin sensitizers on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[pooled weighted mean difference (WMD) of </a:t>
            </a:r>
            <a:r>
              <a:rPr lang="en-US" sz="2400" dirty="0" smtClean="0">
                <a:solidFill>
                  <a:srgbClr val="FF0000"/>
                </a:solidFill>
              </a:rPr>
              <a:t>-1.5; CI,- 2.8 to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-0.2</a:t>
            </a:r>
            <a:r>
              <a:rPr lang="en-US" sz="2400" dirty="0" smtClean="0"/>
              <a:t>),  with large inconsistency across the trials 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11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75%).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i="1" dirty="0" smtClean="0"/>
              <a:t>Insulin sensitizers vs. OCPs : </a:t>
            </a:r>
            <a:r>
              <a:rPr lang="en-US" sz="2400" dirty="0" smtClean="0">
                <a:solidFill>
                  <a:srgbClr val="FF0000"/>
                </a:solidFill>
              </a:rPr>
              <a:t>no significant </a:t>
            </a:r>
            <a:r>
              <a:rPr lang="en-US" sz="2400" dirty="0" smtClean="0"/>
              <a:t>difference in FGS between these treatments </a:t>
            </a:r>
            <a:r>
              <a:rPr lang="en-US" sz="2400" dirty="0" smtClean="0">
                <a:solidFill>
                  <a:srgbClr val="FF0000"/>
                </a:solidFill>
              </a:rPr>
              <a:t>(-0.5; CI,- 5.0, 3.9) </a:t>
            </a:r>
            <a:r>
              <a:rPr lang="en-US" sz="2400" dirty="0" smtClean="0"/>
              <a:t>but with large inconsistency across these studies 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1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=79%).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i="1" dirty="0" err="1" smtClean="0"/>
              <a:t>Metformin</a:t>
            </a:r>
            <a:r>
              <a:rPr lang="en-US" sz="2400" b="1" i="1" dirty="0" smtClean="0"/>
              <a:t> vs. </a:t>
            </a:r>
            <a:r>
              <a:rPr lang="en-US" sz="2400" b="1" i="1" dirty="0" err="1" smtClean="0"/>
              <a:t>antiandrogens</a:t>
            </a:r>
            <a:r>
              <a:rPr lang="en-US" sz="2400" b="1" i="1" dirty="0" smtClean="0"/>
              <a:t> : </a:t>
            </a:r>
            <a:r>
              <a:rPr lang="en-US" sz="2400" dirty="0" smtClean="0">
                <a:solidFill>
                  <a:srgbClr val="FF0000"/>
                </a:solidFill>
              </a:rPr>
              <a:t>significant</a:t>
            </a:r>
            <a:r>
              <a:rPr lang="en-US" sz="2400" dirty="0" smtClean="0"/>
              <a:t> difference in favor of </a:t>
            </a:r>
            <a:r>
              <a:rPr lang="en-US" sz="2400" dirty="0" err="1" smtClean="0">
                <a:solidFill>
                  <a:srgbClr val="FF0000"/>
                </a:solidFill>
              </a:rPr>
              <a:t>antiandrogens</a:t>
            </a:r>
            <a:r>
              <a:rPr lang="en-US" sz="2400" dirty="0" smtClean="0">
                <a:solidFill>
                  <a:srgbClr val="FF0000"/>
                </a:solidFill>
              </a:rPr>
              <a:t>  (-3.7; CI, -6.8 to-0.6) </a:t>
            </a:r>
            <a:r>
              <a:rPr lang="en-US" sz="2400" dirty="0" smtClean="0"/>
              <a:t>but with large inconsistency across trials </a:t>
            </a:r>
            <a:r>
              <a:rPr lang="en-US" sz="2400" dirty="0" smtClean="0">
                <a:solidFill>
                  <a:srgbClr val="FF0000"/>
                </a:solidFill>
              </a:rPr>
              <a:t> (I</a:t>
            </a:r>
            <a:r>
              <a:rPr lang="en-US" sz="1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=80%).</a:t>
            </a:r>
          </a:p>
          <a:p>
            <a:r>
              <a:rPr lang="en-US" sz="2400" b="1" i="1" dirty="0" err="1" smtClean="0"/>
              <a:t>Metformin</a:t>
            </a:r>
            <a:r>
              <a:rPr lang="en-US" sz="2400" b="1" i="1" dirty="0" smtClean="0"/>
              <a:t> and </a:t>
            </a:r>
            <a:r>
              <a:rPr lang="en-US" sz="2400" b="1" i="1" dirty="0" err="1" smtClean="0"/>
              <a:t>flutamide</a:t>
            </a:r>
            <a:r>
              <a:rPr lang="en-US" sz="2400" b="1" i="1" dirty="0" smtClean="0"/>
              <a:t> vs. OCPs : </a:t>
            </a:r>
            <a:r>
              <a:rPr lang="en-US" sz="2400" dirty="0" smtClean="0">
                <a:solidFill>
                  <a:srgbClr val="FF0000"/>
                </a:solidFill>
              </a:rPr>
              <a:t>no significant </a:t>
            </a:r>
            <a:r>
              <a:rPr lang="en-US" sz="2400" dirty="0" smtClean="0"/>
              <a:t>difference in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between the two groups </a:t>
            </a:r>
            <a:r>
              <a:rPr lang="en-US" sz="2400" dirty="0" smtClean="0">
                <a:solidFill>
                  <a:srgbClr val="FF0000"/>
                </a:solidFill>
              </a:rPr>
              <a:t>(-0.5; CI,-2.7, 1.7).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i="1" dirty="0" err="1" smtClean="0"/>
              <a:t>metformin</a:t>
            </a:r>
            <a:r>
              <a:rPr lang="en-US" sz="2400" b="1" i="1" dirty="0" smtClean="0"/>
              <a:t> and </a:t>
            </a:r>
            <a:r>
              <a:rPr lang="en-US" sz="2400" b="1" i="1" dirty="0" err="1" smtClean="0"/>
              <a:t>flutamide</a:t>
            </a:r>
            <a:r>
              <a:rPr lang="en-US" sz="2400" b="1" i="1" dirty="0" smtClean="0"/>
              <a:t> vs. </a:t>
            </a:r>
            <a:r>
              <a:rPr lang="en-US" sz="2400" b="1" i="1" dirty="0" err="1" smtClean="0"/>
              <a:t>flutamide</a:t>
            </a:r>
            <a:r>
              <a:rPr lang="en-US" sz="2400" b="1" i="1" dirty="0" smtClean="0"/>
              <a:t> alone :</a:t>
            </a:r>
            <a:r>
              <a:rPr lang="en-US" sz="2400" dirty="0" smtClean="0"/>
              <a:t>also found </a:t>
            </a:r>
            <a:r>
              <a:rPr lang="en-US" sz="2400" dirty="0" smtClean="0">
                <a:solidFill>
                  <a:srgbClr val="FF0000"/>
                </a:solidFill>
              </a:rPr>
              <a:t>no difference </a:t>
            </a:r>
            <a:r>
              <a:rPr lang="en-US" sz="2400" dirty="0" smtClean="0"/>
              <a:t>between groups </a:t>
            </a:r>
            <a:r>
              <a:rPr lang="en-US" sz="2400" dirty="0" smtClean="0">
                <a:solidFill>
                  <a:srgbClr val="FF0000"/>
                </a:solidFill>
              </a:rPr>
              <a:t>(0.9; CI,0.4, 2.2; I</a:t>
            </a:r>
            <a:r>
              <a:rPr lang="en-US" sz="11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0%).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i="1" dirty="0" err="1" smtClean="0"/>
              <a:t>Metformin</a:t>
            </a:r>
            <a:r>
              <a:rPr lang="en-US" sz="2400" b="1" i="1" dirty="0" smtClean="0"/>
              <a:t> and </a:t>
            </a:r>
            <a:r>
              <a:rPr lang="en-US" sz="2400" b="1" i="1" dirty="0" err="1" smtClean="0"/>
              <a:t>flutamide</a:t>
            </a:r>
            <a:r>
              <a:rPr lang="en-US" sz="2400" b="1" i="1" dirty="0" smtClean="0"/>
              <a:t> vs. </a:t>
            </a:r>
            <a:r>
              <a:rPr lang="en-US" sz="2400" b="1" i="1" dirty="0" err="1" smtClean="0"/>
              <a:t>metformin</a:t>
            </a:r>
            <a:r>
              <a:rPr lang="en-US" sz="2400" b="1" i="1" dirty="0" smtClean="0"/>
              <a:t> alone :</a:t>
            </a:r>
            <a:r>
              <a:rPr lang="en-US" sz="2400" dirty="0" smtClean="0"/>
              <a:t>found that</a:t>
            </a:r>
          </a:p>
          <a:p>
            <a:pPr>
              <a:buNone/>
            </a:pPr>
            <a:r>
              <a:rPr lang="en-US" sz="2400" dirty="0" smtClean="0"/>
              <a:t>     the </a:t>
            </a:r>
            <a:r>
              <a:rPr lang="en-US" sz="2400" dirty="0" smtClean="0">
                <a:solidFill>
                  <a:srgbClr val="FF0000"/>
                </a:solidFill>
              </a:rPr>
              <a:t>combination</a:t>
            </a:r>
            <a:r>
              <a:rPr lang="en-US" sz="2400" dirty="0" smtClean="0"/>
              <a:t> led to </a:t>
            </a:r>
            <a:r>
              <a:rPr lang="en-US" sz="2400" dirty="0" smtClean="0">
                <a:solidFill>
                  <a:srgbClr val="FF0000"/>
                </a:solidFill>
              </a:rPr>
              <a:t>significantly</a:t>
            </a:r>
            <a:r>
              <a:rPr lang="en-US" sz="2400" dirty="0" smtClean="0"/>
              <a:t> lower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scores than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metformin</a:t>
            </a:r>
            <a:r>
              <a:rPr lang="en-US" sz="2400" dirty="0" smtClean="0"/>
              <a:t> alone </a:t>
            </a:r>
            <a:r>
              <a:rPr lang="en-US" sz="2400" dirty="0" smtClean="0">
                <a:solidFill>
                  <a:srgbClr val="FF0000"/>
                </a:solidFill>
              </a:rPr>
              <a:t>(-4.6; CI,-7.9 to-1.3; I</a:t>
            </a:r>
            <a:r>
              <a:rPr lang="en-US" sz="11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=40%).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500810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6500810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   Imprecise and inconsistent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  <a:r>
              <a:rPr lang="en-US" sz="2800" b="1" dirty="0" smtClean="0"/>
              <a:t> of </a:t>
            </a:r>
            <a:r>
              <a:rPr lang="en-US" sz="2800" b="1" dirty="0" smtClean="0">
                <a:solidFill>
                  <a:srgbClr val="FF0000"/>
                </a:solidFill>
              </a:rPr>
              <a:t>low to very low quality </a:t>
            </a:r>
            <a:r>
              <a:rPr lang="en-US" sz="2800" b="1" dirty="0" smtClean="0"/>
              <a:t>suggests that </a:t>
            </a:r>
            <a:r>
              <a:rPr lang="en-US" sz="2800" b="1" dirty="0" smtClean="0">
                <a:solidFill>
                  <a:srgbClr val="FF0000"/>
                </a:solidFill>
              </a:rPr>
              <a:t>insulin sensitizers </a:t>
            </a:r>
            <a:r>
              <a:rPr lang="en-US" sz="2800" b="1" dirty="0" smtClean="0"/>
              <a:t>provide </a:t>
            </a:r>
            <a:r>
              <a:rPr lang="en-US" sz="2800" b="1" dirty="0" smtClean="0">
                <a:solidFill>
                  <a:srgbClr val="FF0000"/>
                </a:solidFill>
              </a:rPr>
              <a:t>limited or no important benefit</a:t>
            </a:r>
            <a:r>
              <a:rPr lang="en-US" sz="2800" b="1" dirty="0" smtClean="0"/>
              <a:t> for women with </a:t>
            </a:r>
            <a:r>
              <a:rPr lang="en-US" sz="2800" b="1" dirty="0" err="1" smtClean="0"/>
              <a:t>hirsutism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215082"/>
            <a:ext cx="3357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20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74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321468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Search: </a:t>
            </a:r>
            <a:r>
              <a:rPr lang="en-US" b="1" dirty="0" smtClean="0"/>
              <a:t>MEDLINE, EMBASE, CINAHL, </a:t>
            </a:r>
            <a:r>
              <a:rPr lang="en-US" b="1" dirty="0" err="1" smtClean="0"/>
              <a:t>PsycINFO</a:t>
            </a:r>
            <a:r>
              <a:rPr lang="en-US" b="1" dirty="0" smtClean="0"/>
              <a:t> and CENTRAL, </a:t>
            </a:r>
            <a:r>
              <a:rPr lang="en-US" b="1" dirty="0" err="1" smtClean="0"/>
              <a:t>handsearching</a:t>
            </a:r>
            <a:r>
              <a:rPr lang="en-US" b="1" dirty="0" smtClean="0"/>
              <a:t> of 20 relevant journals and conference proceedings.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28596" y="5000637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28596" y="3629859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Exclusion: </a:t>
            </a:r>
            <a:r>
              <a:rPr lang="en-US" b="1" dirty="0" smtClean="0"/>
              <a:t>women with </a:t>
            </a:r>
            <a:r>
              <a:rPr lang="en-US" b="1" dirty="0" err="1" smtClean="0"/>
              <a:t>Hirsutism</a:t>
            </a:r>
            <a:r>
              <a:rPr lang="en-US" b="1" dirty="0" smtClean="0"/>
              <a:t> secondary to a functional androgenic </a:t>
            </a:r>
            <a:r>
              <a:rPr lang="en-US" b="1" dirty="0" err="1" smtClean="0"/>
              <a:t>tumour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Iatrogenic causes of </a:t>
            </a:r>
            <a:r>
              <a:rPr lang="en-US" b="1" dirty="0" err="1" smtClean="0"/>
              <a:t>hyperandrogenism,Non</a:t>
            </a:r>
            <a:r>
              <a:rPr lang="en-US" b="1" dirty="0" smtClean="0"/>
              <a:t>-endocrine </a:t>
            </a:r>
            <a:r>
              <a:rPr lang="en-US" b="1" dirty="0" smtClean="0"/>
              <a:t>causes of </a:t>
            </a:r>
            <a:r>
              <a:rPr lang="en-US" b="1" dirty="0" err="1" smtClean="0"/>
              <a:t>hyperandrogenism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Intervention: </a:t>
            </a:r>
            <a:r>
              <a:rPr lang="en-US" b="1" dirty="0" err="1" smtClean="0"/>
              <a:t>Spironolactone</a:t>
            </a:r>
            <a:r>
              <a:rPr lang="en-US" b="1" dirty="0" smtClean="0"/>
              <a:t> compared to </a:t>
            </a:r>
            <a:r>
              <a:rPr lang="en-US" b="1" dirty="0" err="1" smtClean="0"/>
              <a:t>placebo,finasteride</a:t>
            </a:r>
            <a:r>
              <a:rPr lang="en-US" b="1" dirty="0" smtClean="0"/>
              <a:t> ,</a:t>
            </a:r>
            <a:r>
              <a:rPr lang="en-US" b="1" dirty="0" err="1" smtClean="0"/>
              <a:t>metformin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8596" y="3714752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 E T H O D S: </a:t>
            </a:r>
            <a:r>
              <a:rPr lang="en-US" b="1" dirty="0" err="1" smtClean="0"/>
              <a:t>randomised</a:t>
            </a:r>
            <a:r>
              <a:rPr lang="en-US" b="1" dirty="0" smtClean="0"/>
              <a:t> controlled trial.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28596" y="3953243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Inclusion:</a:t>
            </a:r>
            <a:r>
              <a:rPr lang="en-US" b="1" dirty="0" smtClean="0"/>
              <a:t> women of reproductive years or postmenopausal women with </a:t>
            </a:r>
            <a:r>
              <a:rPr lang="en-US" b="1" dirty="0" err="1" smtClean="0"/>
              <a:t>hirsutism</a:t>
            </a:r>
            <a:r>
              <a:rPr lang="en-US" b="1" dirty="0" smtClean="0"/>
              <a:t> and/or acne.</a:t>
            </a: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428596" y="557214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Major outcome: </a:t>
            </a:r>
            <a:r>
              <a:rPr lang="en-US" b="1" dirty="0" smtClean="0"/>
              <a:t>subjective observations(FGS), hormonal and biochemical parameters, side </a:t>
            </a:r>
            <a:r>
              <a:rPr lang="en-US" b="1" dirty="0" smtClean="0"/>
              <a:t>effects.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Two trials compared </a:t>
            </a:r>
            <a:r>
              <a:rPr lang="en-US" sz="2000" b="1" dirty="0" err="1" smtClean="0"/>
              <a:t>spironolactone</a:t>
            </a:r>
            <a:r>
              <a:rPr lang="en-US" sz="2000" b="1" dirty="0" smtClean="0"/>
              <a:t> (100 mg) with placebo.</a:t>
            </a:r>
          </a:p>
          <a:p>
            <a:pPr>
              <a:buNone/>
            </a:pPr>
            <a:r>
              <a:rPr lang="en-US" sz="2000" b="1" dirty="0" smtClean="0"/>
              <a:t>      Significant differences </a:t>
            </a:r>
            <a:r>
              <a:rPr lang="en-US" sz="2000" dirty="0" smtClean="0"/>
              <a:t>were reported for subjective improvements in hair growth (OR 7.18, 95% CI 1.96 to 26.28).</a:t>
            </a:r>
          </a:p>
          <a:p>
            <a:pPr>
              <a:buNone/>
            </a:pPr>
            <a:endParaRPr lang="en-US" sz="2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2" y="6357934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8229600" cy="41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28737"/>
            <a:ext cx="8229600" cy="40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8229600" cy="383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1612"/>
            <a:ext cx="8229600" cy="3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8229600" cy="376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650085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64347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SEARCH METHODS: </a:t>
            </a:r>
            <a:r>
              <a:rPr lang="en-US" sz="2000" b="1" dirty="0" smtClean="0"/>
              <a:t>Cochrane Skin Group </a:t>
            </a:r>
            <a:r>
              <a:rPr lang="en-US" sz="2000" b="1" dirty="0" err="1" smtClean="0"/>
              <a:t>Specialised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Register,CENTRAL</a:t>
            </a:r>
            <a:r>
              <a:rPr lang="en-US" sz="2000" b="1" dirty="0" smtClean="0"/>
              <a:t> (2014, Issue 6), MEDLINE (from 1946), EMBASE (from 1974), and five trials registers.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SELECTION CRITERIA: </a:t>
            </a:r>
            <a:r>
              <a:rPr lang="en-US" sz="2000" b="1" dirty="0" smtClean="0"/>
              <a:t>RCTs in hirsute women with PCOS, idiopathic </a:t>
            </a:r>
            <a:r>
              <a:rPr lang="en-US" sz="2000" b="1" dirty="0" err="1" smtClean="0"/>
              <a:t>hirsutism</a:t>
            </a:r>
            <a:r>
              <a:rPr lang="en-US" sz="2000" b="1" dirty="0" smtClean="0"/>
              <a:t>, or idiopathic </a:t>
            </a:r>
            <a:r>
              <a:rPr lang="en-US" sz="2000" b="1" dirty="0" err="1" smtClean="0"/>
              <a:t>hyperandrogenism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Participants:</a:t>
            </a:r>
            <a:r>
              <a:rPr lang="en-US" sz="2000" b="1" dirty="0" smtClean="0"/>
              <a:t> women (mean age 25 years).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Length of F/U: </a:t>
            </a:r>
            <a:r>
              <a:rPr lang="en-US" sz="2000" b="1" dirty="0" smtClean="0"/>
              <a:t>6-12 </a:t>
            </a:r>
            <a:r>
              <a:rPr lang="en-US" sz="2000" b="1" dirty="0" err="1" smtClean="0"/>
              <a:t>mounths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Primary outcomes: </a:t>
            </a:r>
            <a:r>
              <a:rPr lang="en-US" sz="2000" b="1" dirty="0" smtClean="0"/>
              <a:t>participant-reported improvement of </a:t>
            </a:r>
            <a:r>
              <a:rPr lang="en-US" sz="2000" b="1" dirty="0" err="1" smtClean="0"/>
              <a:t>hirsutis</a:t>
            </a:r>
            <a:r>
              <a:rPr lang="en-US" sz="2000" b="1" dirty="0" smtClean="0"/>
              <a:t>, </a:t>
            </a:r>
            <a:r>
              <a:rPr lang="en-US" sz="2000" b="1" dirty="0" smtClean="0"/>
              <a:t>adverse </a:t>
            </a:r>
            <a:r>
              <a:rPr lang="en-US" sz="2000" b="1" dirty="0" smtClean="0"/>
              <a:t>event throughout the study period.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Secondary outcomes:</a:t>
            </a:r>
            <a:r>
              <a:rPr lang="en-US" sz="2000" b="1" dirty="0" smtClean="0"/>
              <a:t> Clinician’s assessment of improvement of </a:t>
            </a:r>
            <a:r>
              <a:rPr lang="en-US" sz="2000" b="1" dirty="0" err="1" smtClean="0"/>
              <a:t>hirsutism</a:t>
            </a:r>
            <a:r>
              <a:rPr lang="en-US" sz="2000" b="1" dirty="0" smtClean="0"/>
              <a:t>(FGS), Change in serum androgen levels, Change in BMI, Improvement of other clinical signs of </a:t>
            </a:r>
            <a:r>
              <a:rPr lang="en-US" sz="2000" b="1" dirty="0" err="1" smtClean="0"/>
              <a:t>hyperandrogenism</a:t>
            </a:r>
            <a:r>
              <a:rPr lang="en-US" sz="2000" b="1" dirty="0" smtClean="0"/>
              <a:t> (e.g. acne, </a:t>
            </a:r>
            <a:r>
              <a:rPr lang="en-US" sz="2000" b="1" dirty="0" smtClean="0"/>
              <a:t>female </a:t>
            </a:r>
            <a:r>
              <a:rPr lang="en-US" sz="2000" b="1" dirty="0" smtClean="0"/>
              <a:t>pattern hair loss, </a:t>
            </a:r>
            <a:r>
              <a:rPr lang="en-US" sz="2000" b="1" dirty="0" err="1" smtClean="0"/>
              <a:t>ovulatory</a:t>
            </a:r>
            <a:r>
              <a:rPr lang="en-US" sz="2000" b="1" dirty="0" smtClean="0"/>
              <a:t> dysfunction).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hlinkClick r:id="rId2" tooltip="The Cochrane database of systematic reviews."/>
              </a:rPr>
              <a:t>            </a:t>
            </a:r>
          </a:p>
          <a:p>
            <a:endParaRPr lang="en-US" sz="2000" b="1" dirty="0" smtClean="0">
              <a:hlinkClick r:id="rId2" tooltip="The Cochrane database of systematic reviews.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52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71435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6429396"/>
            <a:ext cx="4562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61261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There was </a:t>
            </a:r>
            <a:r>
              <a:rPr lang="en-US" sz="1800" b="1" dirty="0" smtClean="0"/>
              <a:t>low quality evidence </a:t>
            </a:r>
            <a:r>
              <a:rPr lang="en-US" sz="1800" dirty="0" smtClean="0"/>
              <a:t>for the effect of two OCPs </a:t>
            </a:r>
            <a:r>
              <a:rPr lang="en-US" sz="1800" b="1" dirty="0" smtClean="0">
                <a:solidFill>
                  <a:srgbClr val="FF0000"/>
                </a:solidFill>
              </a:rPr>
              <a:t>(EE+ CPA versus EE+ </a:t>
            </a:r>
            <a:r>
              <a:rPr lang="en-US" sz="1800" b="1" dirty="0" err="1" smtClean="0">
                <a:solidFill>
                  <a:srgbClr val="FF0000"/>
                </a:solidFill>
              </a:rPr>
              <a:t>desogestrel</a:t>
            </a:r>
            <a:r>
              <a:rPr lang="en-US" sz="1800" b="1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on change from baseline of FGS The mean difference (MD) was </a:t>
            </a:r>
            <a:r>
              <a:rPr lang="en-US" sz="1800" b="1" dirty="0" smtClean="0"/>
              <a:t>-1.84 (95% confidence interval (CI) -3.86 to 0.18).</a:t>
            </a:r>
          </a:p>
          <a:p>
            <a:pPr>
              <a:buNone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There was </a:t>
            </a:r>
            <a:r>
              <a:rPr lang="en-US" sz="1800" b="1" dirty="0" smtClean="0"/>
              <a:t>very low quality evidence</a:t>
            </a:r>
            <a:r>
              <a:rPr lang="en-US" sz="1800" dirty="0" smtClean="0"/>
              <a:t> that </a:t>
            </a:r>
            <a:r>
              <a:rPr lang="en-US" sz="1800" b="1" dirty="0" err="1" smtClean="0">
                <a:solidFill>
                  <a:srgbClr val="FF0000"/>
                </a:solidFill>
              </a:rPr>
              <a:t>flutamide</a:t>
            </a:r>
            <a:r>
              <a:rPr lang="en-US" sz="1800" b="1" dirty="0" smtClean="0">
                <a:solidFill>
                  <a:srgbClr val="FF0000"/>
                </a:solidFill>
              </a:rPr>
              <a:t> 250 mg, twice daily, </a:t>
            </a:r>
            <a:r>
              <a:rPr lang="en-US" sz="1800" b="1" dirty="0" smtClean="0"/>
              <a:t>reduced</a:t>
            </a:r>
            <a:r>
              <a:rPr lang="en-US" sz="1800" dirty="0" smtClean="0"/>
              <a:t> FGS </a:t>
            </a:r>
            <a:r>
              <a:rPr lang="en-US" sz="1800" b="1" dirty="0" smtClean="0"/>
              <a:t>more effectively than </a:t>
            </a:r>
            <a:r>
              <a:rPr lang="en-US" sz="1800" b="1" dirty="0" smtClean="0">
                <a:solidFill>
                  <a:srgbClr val="FF0000"/>
                </a:solidFill>
              </a:rPr>
              <a:t>placebo</a:t>
            </a:r>
            <a:r>
              <a:rPr lang="en-US" sz="1800" b="1" dirty="0" smtClean="0"/>
              <a:t> </a:t>
            </a:r>
            <a:r>
              <a:rPr lang="en-US" sz="1800" dirty="0" smtClean="0"/>
              <a:t>(MD -7.60, 95% CI </a:t>
            </a:r>
            <a:r>
              <a:rPr lang="en-US" sz="1800" b="1" dirty="0" smtClean="0"/>
              <a:t>-10.53 to -4.67 </a:t>
            </a:r>
            <a:r>
              <a:rPr lang="en-US" sz="1800" dirty="0" smtClean="0"/>
              <a:t>and MD -7.20, 95% CI </a:t>
            </a:r>
            <a:r>
              <a:rPr lang="en-US" sz="1800" b="1" dirty="0" smtClean="0"/>
              <a:t>-10.15 to -4.25</a:t>
            </a:r>
            <a:r>
              <a:rPr lang="en-US" sz="1800" dirty="0" smtClean="0"/>
              <a:t>).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rgbClr val="FF0000"/>
                </a:solidFill>
              </a:rPr>
              <a:t>Spironolactone</a:t>
            </a:r>
            <a:r>
              <a:rPr lang="en-US" sz="1800" b="1" dirty="0" smtClean="0">
                <a:solidFill>
                  <a:srgbClr val="FF0000"/>
                </a:solidFill>
              </a:rPr>
              <a:t> 100 mg daily </a:t>
            </a:r>
            <a:r>
              <a:rPr lang="en-US" sz="1800" dirty="0" smtClean="0"/>
              <a:t>was </a:t>
            </a:r>
            <a:r>
              <a:rPr lang="en-US" sz="1800" b="1" dirty="0" smtClean="0"/>
              <a:t>more effective than </a:t>
            </a:r>
            <a:r>
              <a:rPr lang="en-US" sz="1800" b="1" dirty="0" smtClean="0">
                <a:solidFill>
                  <a:srgbClr val="FF0000"/>
                </a:solidFill>
              </a:rPr>
              <a:t>placebo</a:t>
            </a:r>
            <a:r>
              <a:rPr lang="en-US" sz="1800" b="1" dirty="0" smtClean="0"/>
              <a:t> </a:t>
            </a:r>
            <a:r>
              <a:rPr lang="en-US" sz="1800" dirty="0" smtClean="0"/>
              <a:t>in reducing FGS (MD -7.69, 95% CI </a:t>
            </a:r>
            <a:r>
              <a:rPr lang="en-US" sz="1800" b="1" dirty="0" smtClean="0"/>
              <a:t>-10.12 to -5.26</a:t>
            </a:r>
            <a:r>
              <a:rPr lang="en-US" sz="1800" dirty="0" smtClean="0"/>
              <a:t>) (low quality evidence). It showed similar effectiveness to </a:t>
            </a:r>
            <a:r>
              <a:rPr lang="en-US" sz="1800" dirty="0" err="1" smtClean="0"/>
              <a:t>flutamide</a:t>
            </a:r>
            <a:r>
              <a:rPr lang="en-US" sz="1800" dirty="0" smtClean="0"/>
              <a:t> in two studies.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There was </a:t>
            </a:r>
            <a:r>
              <a:rPr lang="en-US" sz="1800" b="1" dirty="0" smtClean="0"/>
              <a:t>very low quality evidence </a:t>
            </a:r>
            <a:r>
              <a:rPr lang="en-US" sz="1800" dirty="0" smtClean="0"/>
              <a:t>of a difference in </a:t>
            </a:r>
            <a:r>
              <a:rPr lang="en-US" sz="1800" b="1" dirty="0" smtClean="0"/>
              <a:t>reduction</a:t>
            </a:r>
            <a:r>
              <a:rPr lang="en-US" sz="1800" dirty="0" smtClean="0"/>
              <a:t> of FGS for </a:t>
            </a:r>
            <a:r>
              <a:rPr lang="en-US" sz="1800" b="1" dirty="0" err="1" smtClean="0">
                <a:solidFill>
                  <a:srgbClr val="FF0000"/>
                </a:solidFill>
              </a:rPr>
              <a:t>finasteride</a:t>
            </a:r>
            <a:r>
              <a:rPr lang="en-US" sz="1800" b="1" dirty="0" smtClean="0">
                <a:solidFill>
                  <a:srgbClr val="FF0000"/>
                </a:solidFill>
              </a:rPr>
              <a:t> 5 mg to 7.5 mg daily </a:t>
            </a:r>
            <a:r>
              <a:rPr lang="en-US" sz="1800" dirty="0" smtClean="0"/>
              <a:t>versus </a:t>
            </a:r>
            <a:r>
              <a:rPr lang="en-US" sz="1800" b="1" dirty="0" smtClean="0">
                <a:solidFill>
                  <a:srgbClr val="FF0000"/>
                </a:solidFill>
              </a:rPr>
              <a:t>placebo</a:t>
            </a:r>
            <a:r>
              <a:rPr lang="en-US" sz="1800" dirty="0" smtClean="0"/>
              <a:t> (MD -5.73, 95% CI </a:t>
            </a:r>
            <a:r>
              <a:rPr lang="en-US" sz="1800" b="1" dirty="0" smtClean="0"/>
              <a:t>-6.87 to -4.58</a:t>
            </a:r>
            <a:r>
              <a:rPr lang="en-US" sz="1800" dirty="0" smtClean="0"/>
              <a:t>), it was clinically </a:t>
            </a:r>
            <a:r>
              <a:rPr lang="en-US" sz="1800" b="1" dirty="0" smtClean="0"/>
              <a:t>meaningful.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rgbClr val="FF0000"/>
                </a:solidFill>
              </a:rPr>
              <a:t>Metformin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demonstrated </a:t>
            </a:r>
            <a:r>
              <a:rPr lang="en-US" sz="1800" b="1" dirty="0" smtClean="0">
                <a:solidFill>
                  <a:srgbClr val="FF0000"/>
                </a:solidFill>
              </a:rPr>
              <a:t>no benefit </a:t>
            </a:r>
            <a:r>
              <a:rPr lang="en-US" sz="1800" dirty="0" smtClean="0"/>
              <a:t>over </a:t>
            </a:r>
            <a:r>
              <a:rPr lang="en-US" sz="1800" b="1" dirty="0" smtClean="0">
                <a:solidFill>
                  <a:srgbClr val="FF0000"/>
                </a:solidFill>
              </a:rPr>
              <a:t>placebo</a:t>
            </a:r>
            <a:r>
              <a:rPr lang="en-US" sz="1800" dirty="0" smtClean="0"/>
              <a:t> in reduction of FGS (MD 0.05, 95% CI </a:t>
            </a:r>
            <a:r>
              <a:rPr lang="en-US" sz="1800" b="1" dirty="0" smtClean="0"/>
              <a:t>-1.02 to 1.12</a:t>
            </a:r>
            <a:r>
              <a:rPr lang="en-US" sz="1800" dirty="0" smtClean="0"/>
              <a:t>), but the </a:t>
            </a:r>
            <a:r>
              <a:rPr lang="en-US" sz="1800" b="1" dirty="0" smtClean="0"/>
              <a:t>quality</a:t>
            </a:r>
            <a:r>
              <a:rPr lang="en-US" sz="1800" dirty="0" smtClean="0"/>
              <a:t> of evidence was </a:t>
            </a:r>
            <a:r>
              <a:rPr lang="en-US" sz="1800" b="1" dirty="0" smtClean="0"/>
              <a:t>low.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396"/>
            <a:ext cx="4562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621508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Addition </a:t>
            </a:r>
            <a:r>
              <a:rPr lang="en-US" sz="2200" dirty="0" smtClean="0"/>
              <a:t>of </a:t>
            </a:r>
            <a:r>
              <a:rPr lang="en-US" sz="2200" dirty="0" err="1" smtClean="0">
                <a:solidFill>
                  <a:srgbClr val="FF0000"/>
                </a:solidFill>
              </a:rPr>
              <a:t>cyproterone</a:t>
            </a:r>
            <a:r>
              <a:rPr lang="en-US" sz="2200" dirty="0" smtClean="0">
                <a:solidFill>
                  <a:srgbClr val="FF0000"/>
                </a:solidFill>
              </a:rPr>
              <a:t> acetate </a:t>
            </a: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OCPs</a:t>
            </a:r>
            <a:r>
              <a:rPr lang="en-US" sz="2200" dirty="0" smtClean="0"/>
              <a:t> provided </a:t>
            </a:r>
            <a:r>
              <a:rPr lang="en-US" sz="2200" b="1" dirty="0" smtClean="0">
                <a:solidFill>
                  <a:srgbClr val="0070C0"/>
                </a:solidFill>
              </a:rPr>
              <a:t>greater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reductions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in </a:t>
            </a:r>
            <a:r>
              <a:rPr lang="en-US" sz="2200" dirty="0" err="1" smtClean="0"/>
              <a:t>Ferriman-Gallwey</a:t>
            </a:r>
            <a:r>
              <a:rPr lang="en-US" sz="2200" dirty="0" smtClean="0"/>
              <a:t> scores.</a:t>
            </a:r>
          </a:p>
          <a:p>
            <a:pPr>
              <a:buNone/>
            </a:pPr>
            <a:endParaRPr lang="en-US" sz="22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Two studies, comparing </a:t>
            </a:r>
            <a:r>
              <a:rPr lang="en-US" sz="2200" dirty="0" err="1" smtClean="0">
                <a:solidFill>
                  <a:srgbClr val="FF0000"/>
                </a:solidFill>
              </a:rPr>
              <a:t>finasteride</a:t>
            </a:r>
            <a:r>
              <a:rPr lang="en-US" sz="2200" dirty="0" smtClean="0">
                <a:solidFill>
                  <a:srgbClr val="FF0000"/>
                </a:solidFill>
              </a:rPr>
              <a:t> 5 mg </a:t>
            </a:r>
            <a:r>
              <a:rPr lang="en-US" sz="2200" dirty="0" smtClean="0"/>
              <a:t>and </a:t>
            </a:r>
            <a:r>
              <a:rPr lang="en-US" sz="22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200" dirty="0" smtClean="0">
                <a:solidFill>
                  <a:srgbClr val="FF0000"/>
                </a:solidFill>
              </a:rPr>
              <a:t> 100 mg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0070C0"/>
                </a:solidFill>
              </a:rPr>
              <a:t>did not show differences </a:t>
            </a:r>
            <a:r>
              <a:rPr lang="en-US" sz="2200" dirty="0" smtClean="0"/>
              <a:t>in participant assessments and reduction of FGS (low quality evidence). 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One study comparing </a:t>
            </a:r>
            <a:r>
              <a:rPr lang="en-US" sz="2200" dirty="0" err="1" smtClean="0">
                <a:solidFill>
                  <a:srgbClr val="FF0000"/>
                </a:solidFill>
              </a:rPr>
              <a:t>flutamide</a:t>
            </a:r>
            <a:r>
              <a:rPr lang="en-US" sz="2200" dirty="0" smtClean="0">
                <a:solidFill>
                  <a:srgbClr val="FF0000"/>
                </a:solidFill>
              </a:rPr>
              <a:t> 250 mg twice daily </a:t>
            </a:r>
            <a:r>
              <a:rPr lang="en-US" sz="2200" dirty="0" smtClean="0"/>
              <a:t>with </a:t>
            </a:r>
            <a:r>
              <a:rPr lang="en-US" sz="2200" dirty="0" err="1" smtClean="0">
                <a:solidFill>
                  <a:srgbClr val="FF0000"/>
                </a:solidFill>
              </a:rPr>
              <a:t>metformin</a:t>
            </a:r>
            <a:r>
              <a:rPr lang="en-US" sz="2200" dirty="0" smtClean="0">
                <a:solidFill>
                  <a:srgbClr val="FF0000"/>
                </a:solidFill>
              </a:rPr>
              <a:t> 850 mg twice daily</a:t>
            </a:r>
            <a:r>
              <a:rPr lang="en-US" sz="2200" dirty="0" smtClean="0"/>
              <a:t> for 12 months, showed </a:t>
            </a:r>
            <a:r>
              <a:rPr lang="en-US" sz="2200" b="1" dirty="0" err="1" smtClean="0">
                <a:solidFill>
                  <a:srgbClr val="0070C0"/>
                </a:solidFill>
              </a:rPr>
              <a:t>flutamide</a:t>
            </a:r>
            <a:r>
              <a:rPr lang="en-US" sz="2200" b="1" dirty="0" smtClean="0">
                <a:solidFill>
                  <a:srgbClr val="0070C0"/>
                </a:solidFill>
              </a:rPr>
              <a:t> to be more effective </a:t>
            </a:r>
            <a:r>
              <a:rPr lang="en-US" sz="2200" dirty="0" smtClean="0"/>
              <a:t>(MD -6.30, 95% CI -9.83 to -2.77) (very low quality evidence). 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Studies examining effects of </a:t>
            </a:r>
            <a:r>
              <a:rPr lang="en-US" sz="2200" dirty="0" err="1" smtClean="0">
                <a:solidFill>
                  <a:srgbClr val="FF0000"/>
                </a:solidFill>
              </a:rPr>
              <a:t>hypocaloric</a:t>
            </a:r>
            <a:r>
              <a:rPr lang="en-US" sz="2200" dirty="0" smtClean="0">
                <a:solidFill>
                  <a:srgbClr val="FF0000"/>
                </a:solidFill>
              </a:rPr>
              <a:t> diets </a:t>
            </a:r>
            <a:r>
              <a:rPr lang="en-US" sz="2200" b="1" dirty="0" smtClean="0">
                <a:solidFill>
                  <a:srgbClr val="0070C0"/>
                </a:solidFill>
              </a:rPr>
              <a:t>did </a:t>
            </a:r>
            <a:r>
              <a:rPr lang="en-US" sz="2200" b="1" dirty="0" smtClean="0">
                <a:solidFill>
                  <a:srgbClr val="0070C0"/>
                </a:solidFill>
              </a:rPr>
              <a:t>not result </a:t>
            </a:r>
            <a:r>
              <a:rPr lang="en-US" sz="2400" b="1" dirty="0" smtClean="0">
                <a:solidFill>
                  <a:srgbClr val="0070C0"/>
                </a:solidFill>
              </a:rPr>
              <a:t>in reductions </a:t>
            </a:r>
            <a:r>
              <a:rPr lang="en-US" sz="2400" dirty="0" smtClean="0"/>
              <a:t>in FGS.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396"/>
            <a:ext cx="4562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Key massage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mild </a:t>
            </a:r>
            <a:r>
              <a:rPr lang="en-US" dirty="0" err="1" smtClean="0">
                <a:solidFill>
                  <a:srgbClr val="FF0000"/>
                </a:solidFill>
              </a:rPr>
              <a:t>hirsutism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there is evidence of limited quality that </a:t>
            </a:r>
            <a:r>
              <a:rPr lang="en-US" dirty="0" smtClean="0">
                <a:solidFill>
                  <a:srgbClr val="FF0000"/>
                </a:solidFill>
              </a:rPr>
              <a:t>OCPs are effective.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Flutamide</a:t>
            </a:r>
            <a:r>
              <a:rPr lang="en-US" dirty="0" smtClean="0">
                <a:solidFill>
                  <a:srgbClr val="FF0000"/>
                </a:solidFill>
              </a:rPr>
              <a:t> 250 mg twice daily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spironolactone</a:t>
            </a:r>
            <a:r>
              <a:rPr lang="en-US" dirty="0" smtClean="0">
                <a:solidFill>
                  <a:srgbClr val="FF0000"/>
                </a:solidFill>
              </a:rPr>
              <a:t> 100 mg daily </a:t>
            </a:r>
            <a:r>
              <a:rPr lang="en-US" dirty="0" smtClean="0"/>
              <a:t>appeared to be </a:t>
            </a:r>
            <a:r>
              <a:rPr lang="en-US" dirty="0" smtClean="0">
                <a:solidFill>
                  <a:srgbClr val="FF0000"/>
                </a:solidFill>
              </a:rPr>
              <a:t>effective</a:t>
            </a:r>
            <a:r>
              <a:rPr lang="en-US" b="1" dirty="0" smtClean="0"/>
              <a:t> </a:t>
            </a:r>
            <a:r>
              <a:rPr lang="en-US" dirty="0" smtClean="0"/>
              <a:t>and safe, </a:t>
            </a:r>
            <a:r>
              <a:rPr lang="en-US" dirty="0" smtClean="0"/>
              <a:t>albeit the evidence was low to very low quality.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Finasteride</a:t>
            </a:r>
            <a:r>
              <a:rPr lang="en-US" dirty="0" smtClean="0">
                <a:solidFill>
                  <a:srgbClr val="FF0000"/>
                </a:solidFill>
              </a:rPr>
              <a:t> 5 mg daily </a:t>
            </a:r>
            <a:r>
              <a:rPr lang="en-US" dirty="0" smtClean="0"/>
              <a:t>showed inconsistent results in different comparisons, therefore no firm conclusions can be made.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There was low quality evidence that </a:t>
            </a:r>
            <a:r>
              <a:rPr lang="en-US" dirty="0" err="1" smtClean="0">
                <a:solidFill>
                  <a:srgbClr val="FF0000"/>
                </a:solidFill>
              </a:rPr>
              <a:t>metformin</a:t>
            </a:r>
            <a:r>
              <a:rPr lang="en-US" dirty="0" smtClean="0"/>
              <a:t> was </a:t>
            </a:r>
            <a:r>
              <a:rPr lang="en-US" dirty="0" smtClean="0">
                <a:solidFill>
                  <a:srgbClr val="FF0000"/>
                </a:solidFill>
              </a:rPr>
              <a:t>ineffective </a:t>
            </a:r>
            <a:r>
              <a:rPr lang="en-US" dirty="0" smtClean="0"/>
              <a:t>for </a:t>
            </a:r>
            <a:r>
              <a:rPr lang="en-US" dirty="0" err="1" smtClean="0"/>
              <a:t>hirsutism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396"/>
            <a:ext cx="4562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Evaluation and Treatment of </a:t>
            </a:r>
            <a:r>
              <a:rPr lang="en-US" b="1" dirty="0" err="1" smtClean="0"/>
              <a:t>Hirsutism</a:t>
            </a:r>
            <a:r>
              <a:rPr lang="en-US" b="1" dirty="0" smtClean="0"/>
              <a:t> in</a:t>
            </a:r>
          </a:p>
          <a:p>
            <a:pPr>
              <a:buNone/>
            </a:pPr>
            <a:r>
              <a:rPr lang="en-US" b="1" dirty="0" smtClean="0"/>
              <a:t>    Premenopausal Women: An Endocrine Society Clinical Practice Guideline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1400" dirty="0" smtClean="0"/>
              <a:t>                                           </a:t>
            </a:r>
          </a:p>
          <a:p>
            <a:pPr>
              <a:buNone/>
            </a:pPr>
            <a:r>
              <a:rPr lang="en-US" sz="1400" dirty="0" smtClean="0"/>
              <a:t>                                                 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</a:t>
            </a:r>
            <a:r>
              <a:rPr lang="en-US" sz="1400" dirty="0" err="1" smtClean="0"/>
              <a:t>Metab</a:t>
            </a:r>
            <a:r>
              <a:rPr lang="en-US" sz="1400" dirty="0" smtClean="0"/>
              <a:t>, April 2008, 93(4):1105–1120 jcem.endojournals.org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Treatment of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 in premenopausal women</a:t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For women with </a:t>
            </a:r>
            <a:r>
              <a:rPr lang="en-US" sz="2400" dirty="0" smtClean="0">
                <a:solidFill>
                  <a:srgbClr val="FF0000"/>
                </a:solidFill>
              </a:rPr>
              <a:t>patient-important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despite cosmetic</a:t>
            </a:r>
          </a:p>
          <a:p>
            <a:pPr>
              <a:buNone/>
            </a:pPr>
            <a:r>
              <a:rPr lang="en-US" sz="2400" dirty="0" smtClean="0"/>
              <a:t>     measures, 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either pharmacological therapy or</a:t>
            </a:r>
          </a:p>
          <a:p>
            <a:pPr>
              <a:buNone/>
            </a:pPr>
            <a:r>
              <a:rPr lang="en-US" sz="2400" dirty="0" smtClean="0"/>
              <a:t>     direct hair removal methods (2        ).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4414" y="6215082"/>
            <a:ext cx="7500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93(4):1105–1120 jcem.endojournals.org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Pharmacological treatments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Monotherapy</a:t>
            </a:r>
            <a:r>
              <a:rPr lang="en-US" sz="2400" b="1" i="1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 the </a:t>
            </a:r>
            <a:r>
              <a:rPr lang="en-US" b="1" dirty="0" smtClean="0"/>
              <a:t>majority of women</a:t>
            </a:r>
            <a:r>
              <a:rPr lang="en-US" dirty="0" smtClean="0"/>
              <a:t>, we </a:t>
            </a:r>
            <a:r>
              <a:rPr lang="en-US" b="1" dirty="0" smtClean="0"/>
              <a:t>recommend</a:t>
            </a:r>
            <a:r>
              <a:rPr lang="en-US" dirty="0" smtClean="0"/>
              <a:t> </a:t>
            </a:r>
            <a:r>
              <a:rPr lang="en-US" b="1" dirty="0" smtClean="0"/>
              <a:t>oral contraceptives</a:t>
            </a:r>
          </a:p>
          <a:p>
            <a:pPr>
              <a:buNone/>
            </a:pPr>
            <a:r>
              <a:rPr lang="en-US" dirty="0" smtClean="0"/>
              <a:t>      to treat patient-important </a:t>
            </a:r>
            <a:r>
              <a:rPr lang="en-US" dirty="0" err="1" smtClean="0"/>
              <a:t>hirsutism</a:t>
            </a:r>
            <a:r>
              <a:rPr lang="en-US" dirty="0" smtClean="0"/>
              <a:t> (2         ).</a:t>
            </a:r>
          </a:p>
          <a:p>
            <a:r>
              <a:rPr lang="en-US" dirty="0" smtClean="0"/>
              <a:t>Because of </a:t>
            </a:r>
            <a:r>
              <a:rPr lang="en-US" b="1" dirty="0" err="1" smtClean="0"/>
              <a:t>antiandrogen</a:t>
            </a:r>
            <a:r>
              <a:rPr lang="en-US" b="1" dirty="0" smtClean="0"/>
              <a:t> </a:t>
            </a:r>
            <a:r>
              <a:rPr lang="en-US" b="1" dirty="0" err="1" smtClean="0"/>
              <a:t>teratogenic</a:t>
            </a:r>
            <a:r>
              <a:rPr lang="en-US" b="1" dirty="0" smtClean="0"/>
              <a:t> potential, </a:t>
            </a:r>
            <a:r>
              <a:rPr lang="en-US" dirty="0" smtClean="0"/>
              <a:t>we </a:t>
            </a:r>
            <a:r>
              <a:rPr lang="en-US" b="1" dirty="0" smtClean="0"/>
              <a:t>recommend</a:t>
            </a:r>
            <a:r>
              <a:rPr lang="en-US" dirty="0" smtClean="0"/>
              <a:t> against </a:t>
            </a:r>
            <a:r>
              <a:rPr lang="en-US" dirty="0" err="1" smtClean="0"/>
              <a:t>antiandrogen</a:t>
            </a:r>
            <a:r>
              <a:rPr lang="en-US" dirty="0" smtClean="0"/>
              <a:t> </a:t>
            </a:r>
            <a:r>
              <a:rPr lang="en-US" dirty="0" err="1" smtClean="0"/>
              <a:t>monotherapy</a:t>
            </a:r>
            <a:r>
              <a:rPr lang="en-US" dirty="0" smtClean="0"/>
              <a:t> unless </a:t>
            </a:r>
            <a:r>
              <a:rPr lang="en-US" b="1" dirty="0" smtClean="0"/>
              <a:t>adequate contraception </a:t>
            </a:r>
            <a:r>
              <a:rPr lang="en-US" dirty="0" smtClean="0"/>
              <a:t>is used</a:t>
            </a:r>
          </a:p>
          <a:p>
            <a:pPr>
              <a:buNone/>
            </a:pPr>
            <a:r>
              <a:rPr lang="en-US" dirty="0" smtClean="0"/>
              <a:t>       (1         ).</a:t>
            </a:r>
          </a:p>
          <a:p>
            <a:r>
              <a:rPr lang="en-US" dirty="0" smtClean="0"/>
              <a:t>For women who cannot or choose not to conceive, we </a:t>
            </a:r>
            <a:r>
              <a:rPr lang="en-US" b="1" dirty="0" smtClean="0"/>
              <a:t>suggest</a:t>
            </a:r>
            <a:r>
              <a:rPr lang="en-US" dirty="0" smtClean="0"/>
              <a:t> the use of </a:t>
            </a:r>
            <a:r>
              <a:rPr lang="en-US" b="1" dirty="0" smtClean="0"/>
              <a:t>either</a:t>
            </a:r>
            <a:r>
              <a:rPr lang="en-US" dirty="0" smtClean="0"/>
              <a:t> oral contraceptive preparations </a:t>
            </a:r>
            <a:r>
              <a:rPr lang="en-US" b="1" dirty="0" smtClean="0"/>
              <a:t>(OCPs) or </a:t>
            </a:r>
            <a:r>
              <a:rPr lang="en-US" b="1" dirty="0" err="1" smtClean="0"/>
              <a:t>antiandrogens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(2               ). The choice between these options depends on patient preferences regarding efficacy, side effects, and costs.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b="1" dirty="0" smtClean="0"/>
              <a:t>suggest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/>
              <a:t> the use of </a:t>
            </a:r>
            <a:r>
              <a:rPr lang="en-US" b="1" dirty="0" err="1" smtClean="0">
                <a:solidFill>
                  <a:srgbClr val="FF0000"/>
                </a:solidFill>
              </a:rPr>
              <a:t>flutamide</a:t>
            </a:r>
            <a:r>
              <a:rPr lang="en-US" dirty="0" smtClean="0"/>
              <a:t> therapy (2              ).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suggest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/>
              <a:t> the use of </a:t>
            </a:r>
            <a:r>
              <a:rPr lang="en-US" b="1" dirty="0" smtClean="0">
                <a:solidFill>
                  <a:srgbClr val="FF0000"/>
                </a:solidFill>
              </a:rPr>
              <a:t>topical </a:t>
            </a:r>
            <a:r>
              <a:rPr lang="en-US" b="1" dirty="0" err="1" smtClean="0">
                <a:solidFill>
                  <a:srgbClr val="FF0000"/>
                </a:solidFill>
              </a:rPr>
              <a:t>antiandrogen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therapy for </a:t>
            </a:r>
            <a:r>
              <a:rPr lang="en-US" dirty="0" err="1" smtClean="0"/>
              <a:t>hirsutism</a:t>
            </a:r>
            <a:r>
              <a:rPr lang="en-US" dirty="0" smtClean="0"/>
              <a:t> (2           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142976" y="2857496"/>
            <a:ext cx="533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776294" cy="20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00570"/>
            <a:ext cx="776294" cy="20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72074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428728" y="6215082"/>
            <a:ext cx="800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93(4):1105–1120 jcem.endojournals.org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against</a:t>
            </a:r>
            <a:r>
              <a:rPr lang="en-US" sz="2400" dirty="0" smtClean="0"/>
              <a:t> using </a:t>
            </a:r>
            <a:r>
              <a:rPr lang="en-US" sz="2400" b="1" dirty="0" smtClean="0">
                <a:solidFill>
                  <a:srgbClr val="FF0000"/>
                </a:solidFill>
              </a:rPr>
              <a:t>insulin-lowering</a:t>
            </a:r>
            <a:r>
              <a:rPr lang="en-US" sz="2400" dirty="0" smtClean="0"/>
              <a:t> drugs as therapy for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(2          ).</a:t>
            </a:r>
          </a:p>
          <a:p>
            <a:endParaRPr lang="en-US" sz="2400" dirty="0" smtClean="0"/>
          </a:p>
          <a:p>
            <a:r>
              <a:rPr lang="en-US" sz="2400" dirty="0" smtClean="0"/>
              <a:t>For women with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who </a:t>
            </a:r>
            <a:r>
              <a:rPr lang="en-US" sz="2400" b="1" dirty="0" smtClean="0"/>
              <a:t>do not have classic or </a:t>
            </a:r>
            <a:r>
              <a:rPr lang="en-US" sz="2400" b="1" dirty="0" err="1" smtClean="0"/>
              <a:t>nonclassic</a:t>
            </a:r>
            <a:r>
              <a:rPr lang="en-US" sz="2400" b="1" dirty="0" smtClean="0"/>
              <a:t> congenital adrenal hyperplasia </a:t>
            </a:r>
            <a:r>
              <a:rPr lang="en-US" sz="2400" dirty="0" smtClean="0"/>
              <a:t>due to 21-hydroxylase deficiency (CYP21A2), 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</a:t>
            </a:r>
            <a:r>
              <a:rPr lang="en-US" sz="2400" b="1" dirty="0" smtClean="0"/>
              <a:t>against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glucocorticoid</a:t>
            </a:r>
            <a:r>
              <a:rPr lang="en-US" sz="2400" b="1" dirty="0" smtClean="0">
                <a:solidFill>
                  <a:srgbClr val="FF0000"/>
                </a:solidFill>
              </a:rPr>
              <a:t> therapy  </a:t>
            </a:r>
            <a:r>
              <a:rPr lang="en-US" sz="2400" dirty="0" smtClean="0"/>
              <a:t>(2          ). 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glucocorticoids</a:t>
            </a:r>
            <a:r>
              <a:rPr lang="en-US" sz="2400" dirty="0" smtClean="0"/>
              <a:t> for women with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due to </a:t>
            </a:r>
            <a:r>
              <a:rPr lang="en-US" sz="2400" b="1" dirty="0" smtClean="0"/>
              <a:t>NCCAH</a:t>
            </a:r>
            <a:r>
              <a:rPr lang="en-US" sz="2400" dirty="0" smtClean="0"/>
              <a:t> who have a </a:t>
            </a:r>
            <a:r>
              <a:rPr lang="en-US" sz="2400" b="1" dirty="0" smtClean="0"/>
              <a:t>suboptimal response to OCPs and/or </a:t>
            </a:r>
            <a:r>
              <a:rPr lang="en-US" sz="2400" b="1" dirty="0" err="1" smtClean="0"/>
              <a:t>antiandrogens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smtClean="0"/>
              <a:t>cannot tolerate them, or are seeking ovulation induction (2          ).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against</a:t>
            </a:r>
            <a:r>
              <a:rPr lang="en-US" sz="2400" dirty="0" smtClean="0"/>
              <a:t> using </a:t>
            </a:r>
            <a:r>
              <a:rPr lang="en-US" sz="2400" b="1" dirty="0" err="1" smtClean="0">
                <a:solidFill>
                  <a:srgbClr val="FF0000"/>
                </a:solidFill>
              </a:rPr>
              <a:t>GnRH</a:t>
            </a:r>
            <a:r>
              <a:rPr lang="en-US" sz="2400" b="1" dirty="0" smtClean="0">
                <a:solidFill>
                  <a:srgbClr val="FF0000"/>
                </a:solidFill>
              </a:rPr>
              <a:t> agonists </a:t>
            </a:r>
            <a:r>
              <a:rPr lang="en-US" sz="2400" dirty="0" smtClean="0"/>
              <a:t>except in women with severe forms of </a:t>
            </a:r>
            <a:r>
              <a:rPr lang="en-US" sz="2400" dirty="0" err="1" smtClean="0"/>
              <a:t>hyperandrogenemia</a:t>
            </a:r>
            <a:r>
              <a:rPr lang="en-US" sz="2400" dirty="0" smtClean="0"/>
              <a:t>, such as ovarian </a:t>
            </a:r>
            <a:r>
              <a:rPr lang="en-US" sz="2400" dirty="0" err="1" smtClean="0"/>
              <a:t>hyperthecosis</a:t>
            </a:r>
            <a:r>
              <a:rPr lang="en-US" sz="2400" dirty="0" smtClean="0"/>
              <a:t>, who have a suboptimal response to OCPs and </a:t>
            </a:r>
            <a:r>
              <a:rPr lang="en-US" sz="2400" dirty="0" err="1" smtClean="0"/>
              <a:t>antiandrogens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(2          ).</a:t>
            </a:r>
          </a:p>
          <a:p>
            <a:r>
              <a:rPr lang="en-US" sz="2400" dirty="0" smtClean="0"/>
              <a:t>For all pharmacological therapies for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, we </a:t>
            </a:r>
            <a:r>
              <a:rPr lang="en-US" sz="2400" b="1" dirty="0" smtClean="0"/>
              <a:t>suggest</a:t>
            </a:r>
            <a:r>
              <a:rPr lang="en-US" sz="2400" dirty="0" smtClean="0"/>
              <a:t> a trial of </a:t>
            </a:r>
            <a:r>
              <a:rPr lang="en-US" sz="2400" b="1" dirty="0" smtClean="0"/>
              <a:t>at least 6 months </a:t>
            </a:r>
            <a:r>
              <a:rPr lang="en-US" sz="2400" dirty="0" smtClean="0"/>
              <a:t>before making changes in dose, changing medication, or adding medication (2          ).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5334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357430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929198"/>
            <a:ext cx="5334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857892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71604" y="6286520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93(4):1105–1120 jcem.endojournals.org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7"/>
            <a:ext cx="65722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57290" y="6286520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April 2008, 93(4):1105–1120 jcem.endojournals.org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 smtClean="0"/>
              <a:t>Monotherapy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antiandrogens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/>
              <a:t>Drospirenone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Drospirenone</a:t>
            </a:r>
            <a:r>
              <a:rPr lang="en-US" sz="2800" b="1" dirty="0" smtClean="0"/>
              <a:t>:</a:t>
            </a:r>
            <a:r>
              <a:rPr lang="en-US" sz="2400" dirty="0" smtClean="0"/>
              <a:t> a progestin used in several OCPs, is also an      </a:t>
            </a:r>
            <a:r>
              <a:rPr lang="en-US" sz="2400" dirty="0" err="1" smtClean="0"/>
              <a:t>antiandrogen</a:t>
            </a:r>
            <a:r>
              <a:rPr lang="en-US" sz="2400" dirty="0" smtClean="0"/>
              <a:t>, but a </a:t>
            </a:r>
            <a:r>
              <a:rPr lang="en-US" sz="2400" dirty="0" smtClean="0">
                <a:solidFill>
                  <a:srgbClr val="FF0000"/>
                </a:solidFill>
              </a:rPr>
              <a:t>very weak </a:t>
            </a:r>
            <a:r>
              <a:rPr lang="en-US" sz="2400" dirty="0" smtClean="0"/>
              <a:t>one. For example,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3 mg </a:t>
            </a:r>
            <a:r>
              <a:rPr lang="en-US" sz="2400" dirty="0" err="1" smtClean="0">
                <a:solidFill>
                  <a:srgbClr val="FF0000"/>
                </a:solidFill>
              </a:rPr>
              <a:t>drosperinone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(the dose used in OCPs) is roughly equivalent to </a:t>
            </a:r>
            <a:r>
              <a:rPr lang="en-US" sz="2400" dirty="0" smtClean="0">
                <a:solidFill>
                  <a:srgbClr val="FF0000"/>
                </a:solidFill>
              </a:rPr>
              <a:t>25 mg </a:t>
            </a:r>
            <a:r>
              <a:rPr lang="en-US" sz="24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1mg CPA 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4286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What medical therapies are associated with greatest efficacy and fewest adverse events for treating </a:t>
            </a:r>
            <a:r>
              <a:rPr lang="en-US" sz="3200" b="1" dirty="0" err="1" smtClean="0"/>
              <a:t>hirsutism</a:t>
            </a:r>
            <a:r>
              <a:rPr lang="en-US" sz="3200" b="1" dirty="0" smtClean="0"/>
              <a:t>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err="1" smtClean="0"/>
              <a:t>Monotherapy</a:t>
            </a:r>
            <a:r>
              <a:rPr lang="en-US" sz="2400" b="1" i="1" dirty="0" smtClean="0"/>
              <a:t>: insulin-lowering drugs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place of </a:t>
            </a:r>
            <a:r>
              <a:rPr lang="en-US" sz="2400" dirty="0" smtClean="0">
                <a:solidFill>
                  <a:srgbClr val="FF0000"/>
                </a:solidFill>
              </a:rPr>
              <a:t>insulin reduction therapies </a:t>
            </a:r>
            <a:r>
              <a:rPr lang="en-US" sz="2400" dirty="0" smtClean="0"/>
              <a:t>in treating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particularly in the </a:t>
            </a:r>
            <a:r>
              <a:rPr lang="en-US" sz="2400" dirty="0" smtClean="0">
                <a:solidFill>
                  <a:srgbClr val="FF0000"/>
                </a:solidFill>
              </a:rPr>
              <a:t>absence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FF0000"/>
                </a:solidFill>
              </a:rPr>
              <a:t>menstrual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metabolic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disturbances</a:t>
            </a:r>
            <a:r>
              <a:rPr lang="en-US" sz="2400" dirty="0" smtClean="0"/>
              <a:t> typically seen in conjunction with PCOS, is </a:t>
            </a:r>
            <a:r>
              <a:rPr lang="en-US" sz="2400" dirty="0" smtClean="0">
                <a:solidFill>
                  <a:srgbClr val="FF0000"/>
                </a:solidFill>
              </a:rPr>
              <a:t>controversial. 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Values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Our suggestion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to use </a:t>
            </a:r>
            <a:r>
              <a:rPr lang="en-US" sz="2400" b="1" dirty="0" err="1" smtClean="0">
                <a:solidFill>
                  <a:srgbClr val="FF0000"/>
                </a:solidFill>
              </a:rPr>
              <a:t>flutamide</a:t>
            </a:r>
            <a:r>
              <a:rPr lang="en-US" sz="2400" b="1" dirty="0" smtClean="0"/>
              <a:t> for the routine management of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 places a high value on avoiding potential </a:t>
            </a:r>
            <a:r>
              <a:rPr lang="en-US" sz="2400" b="1" dirty="0" err="1" smtClean="0">
                <a:solidFill>
                  <a:srgbClr val="FF0000"/>
                </a:solidFill>
              </a:rPr>
              <a:t>hepatotoxicity</a:t>
            </a:r>
            <a:r>
              <a:rPr lang="en-US" sz="2400" b="1" dirty="0" smtClean="0"/>
              <a:t> and medication </a:t>
            </a:r>
            <a:r>
              <a:rPr lang="en-US" sz="2400" b="1" dirty="0" smtClean="0">
                <a:solidFill>
                  <a:srgbClr val="FF0000"/>
                </a:solidFill>
              </a:rPr>
              <a:t>costs</a:t>
            </a:r>
            <a:r>
              <a:rPr lang="en-US" sz="2400" b="1" dirty="0" smtClean="0"/>
              <a:t> in women.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suggestion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/>
              <a:t> to offer </a:t>
            </a:r>
            <a:r>
              <a:rPr lang="en-US" sz="2400" b="1" dirty="0" err="1" smtClean="0">
                <a:solidFill>
                  <a:srgbClr val="FF0000"/>
                </a:solidFill>
              </a:rPr>
              <a:t>glucocorticoid</a:t>
            </a:r>
            <a:r>
              <a:rPr lang="en-US" sz="2400" b="1" dirty="0" smtClean="0"/>
              <a:t> therapy as </a:t>
            </a:r>
            <a:r>
              <a:rPr lang="en-US" sz="2400" b="1" dirty="0" smtClean="0">
                <a:solidFill>
                  <a:srgbClr val="FF0000"/>
                </a:solidFill>
              </a:rPr>
              <a:t>first-line </a:t>
            </a:r>
            <a:r>
              <a:rPr lang="en-US" sz="2400" b="1" dirty="0" smtClean="0"/>
              <a:t>therapy to hirsute women with </a:t>
            </a:r>
            <a:r>
              <a:rPr lang="en-US" sz="2400" b="1" dirty="0" smtClean="0">
                <a:solidFill>
                  <a:srgbClr val="FF0000"/>
                </a:solidFill>
              </a:rPr>
              <a:t>NCCAH </a:t>
            </a:r>
            <a:r>
              <a:rPr lang="en-US" sz="2400" b="1" dirty="0" smtClean="0"/>
              <a:t>places a relatively higher value on avoiding the potential for </a:t>
            </a:r>
            <a:r>
              <a:rPr lang="en-US" sz="2400" b="1" dirty="0" smtClean="0">
                <a:solidFill>
                  <a:srgbClr val="FF0000"/>
                </a:solidFill>
              </a:rPr>
              <a:t>adverse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effects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glucocorticoids</a:t>
            </a:r>
            <a:r>
              <a:rPr lang="en-US" sz="2400" b="1" dirty="0" smtClean="0"/>
              <a:t> and a relatively </a:t>
            </a:r>
            <a:r>
              <a:rPr lang="en-US" sz="2400" b="1" dirty="0" smtClean="0">
                <a:solidFill>
                  <a:srgbClr val="FF0000"/>
                </a:solidFill>
              </a:rPr>
              <a:t>lower </a:t>
            </a:r>
            <a:r>
              <a:rPr lang="en-US" sz="2400" b="1" dirty="0" smtClean="0"/>
              <a:t>value on the </a:t>
            </a:r>
            <a:r>
              <a:rPr lang="en-US" sz="2400" b="1" dirty="0" smtClean="0">
                <a:solidFill>
                  <a:srgbClr val="FF0000"/>
                </a:solidFill>
              </a:rPr>
              <a:t>potential</a:t>
            </a:r>
            <a:r>
              <a:rPr lang="en-US" sz="2400" b="1" dirty="0" smtClean="0"/>
              <a:t> benefits of suppressing endogenous androgens .</a:t>
            </a:r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Remarks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There are no clinical trials of 20-micg OCPs for </a:t>
            </a:r>
            <a:r>
              <a:rPr lang="en-US" sz="2000" b="1" dirty="0" err="1" smtClean="0"/>
              <a:t>hirsutism</a:t>
            </a:r>
            <a:r>
              <a:rPr lang="en-US" sz="2000" b="1" dirty="0" smtClean="0"/>
              <a:t>, but </a:t>
            </a:r>
            <a:r>
              <a:rPr lang="en-US" sz="2000" b="1" dirty="0" smtClean="0">
                <a:solidFill>
                  <a:srgbClr val="FF0000"/>
                </a:solidFill>
              </a:rPr>
              <a:t>20-micg OCPs </a:t>
            </a:r>
            <a:r>
              <a:rPr lang="en-US" sz="2000" b="1" dirty="0" smtClean="0"/>
              <a:t>appear to be as </a:t>
            </a:r>
            <a:r>
              <a:rPr lang="en-US" sz="2000" b="1" dirty="0" smtClean="0">
                <a:solidFill>
                  <a:srgbClr val="FF0000"/>
                </a:solidFill>
              </a:rPr>
              <a:t>effective as </a:t>
            </a: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30- to 35-micg </a:t>
            </a:r>
            <a:r>
              <a:rPr lang="en-US" sz="2000" b="1" dirty="0" smtClean="0"/>
              <a:t>preparations for acne.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We do not recommend one </a:t>
            </a:r>
            <a:r>
              <a:rPr lang="en-US" sz="2000" b="1" dirty="0" err="1" smtClean="0"/>
              <a:t>antiandrogen</a:t>
            </a:r>
            <a:r>
              <a:rPr lang="en-US" sz="2000" b="1" dirty="0" smtClean="0"/>
              <a:t> over another, </a:t>
            </a:r>
            <a:r>
              <a:rPr lang="en-US" sz="2000" b="1" dirty="0" smtClean="0">
                <a:solidFill>
                  <a:srgbClr val="FF0000"/>
                </a:solidFill>
              </a:rPr>
              <a:t>except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/>
              <a:t>that we recommend </a:t>
            </a:r>
            <a:r>
              <a:rPr lang="en-US" sz="2000" b="1" dirty="0" smtClean="0">
                <a:solidFill>
                  <a:srgbClr val="FF0000"/>
                </a:solidFill>
              </a:rPr>
              <a:t>against </a:t>
            </a:r>
            <a:r>
              <a:rPr lang="en-US" sz="2000" b="1" dirty="0" smtClean="0"/>
              <a:t>the use of </a:t>
            </a:r>
            <a:r>
              <a:rPr lang="en-US" sz="2000" b="1" dirty="0" err="1" smtClean="0">
                <a:solidFill>
                  <a:srgbClr val="FF0000"/>
                </a:solidFill>
              </a:rPr>
              <a:t>flutamide</a:t>
            </a:r>
            <a:r>
              <a:rPr lang="en-US" sz="2000" b="1" dirty="0" smtClean="0">
                <a:solidFill>
                  <a:srgbClr val="00B0F0"/>
                </a:solidFill>
              </a:rPr>
              <a:t>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Combination therapy</a:t>
            </a:r>
            <a:br>
              <a:rPr lang="en-US" sz="2400" b="1" i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If patient-important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remains </a:t>
            </a:r>
            <a:r>
              <a:rPr lang="en-US" sz="2400" dirty="0" smtClean="0">
                <a:solidFill>
                  <a:srgbClr val="FF0000"/>
                </a:solidFill>
              </a:rPr>
              <a:t>despite 6 or more months of </a:t>
            </a:r>
            <a:r>
              <a:rPr lang="en-US" sz="2400" dirty="0" err="1" smtClean="0">
                <a:solidFill>
                  <a:srgbClr val="FF0000"/>
                </a:solidFill>
              </a:rPr>
              <a:t>monotherapy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with an </a:t>
            </a:r>
            <a:r>
              <a:rPr lang="en-US" sz="2400" dirty="0" smtClean="0">
                <a:solidFill>
                  <a:srgbClr val="FF0000"/>
                </a:solidFill>
              </a:rPr>
              <a:t>oral contraceptive,</a:t>
            </a:r>
            <a:r>
              <a:rPr lang="en-US" sz="2400" dirty="0" smtClean="0"/>
              <a:t> we suggest </a:t>
            </a:r>
            <a:r>
              <a:rPr lang="en-US" sz="2400" dirty="0" smtClean="0">
                <a:solidFill>
                  <a:srgbClr val="FF0000"/>
                </a:solidFill>
              </a:rPr>
              <a:t>adding</a:t>
            </a:r>
            <a:r>
              <a:rPr lang="en-US" sz="2400" dirty="0" smtClean="0"/>
              <a:t> an </a:t>
            </a:r>
            <a:r>
              <a:rPr lang="en-US" sz="2400" dirty="0" err="1" smtClean="0">
                <a:solidFill>
                  <a:srgbClr val="FF0000"/>
                </a:solidFill>
              </a:rPr>
              <a:t>antiandrogen</a:t>
            </a:r>
            <a:r>
              <a:rPr lang="en-US" sz="2400" dirty="0" smtClean="0"/>
              <a:t> (2         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5715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8272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162425" cy="10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215082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1571612"/>
            <a:ext cx="8215370" cy="376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of randomized clinical trials: </a:t>
            </a:r>
            <a:r>
              <a:rPr lang="en-US" b="1" dirty="0" smtClean="0"/>
              <a:t>157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Study years: </a:t>
            </a:r>
            <a:r>
              <a:rPr lang="en-US" b="1" dirty="0" smtClean="0"/>
              <a:t>Published, </a:t>
            </a:r>
            <a:r>
              <a:rPr lang="en-US" b="1" dirty="0" smtClean="0"/>
              <a:t>1982-2014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No. of patients: </a:t>
            </a:r>
            <a:r>
              <a:rPr lang="en-US" b="1" dirty="0" smtClean="0"/>
              <a:t>10 550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Women: </a:t>
            </a:r>
            <a:r>
              <a:rPr lang="en-US" b="1" dirty="0" smtClean="0"/>
              <a:t>100%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Age, mean (range): </a:t>
            </a:r>
            <a:r>
              <a:rPr lang="en-US" b="1" dirty="0" smtClean="0"/>
              <a:t>25.4 years (15-47)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Countries: </a:t>
            </a:r>
            <a:r>
              <a:rPr lang="en-US" b="1" dirty="0" smtClean="0"/>
              <a:t>Europe (97 trials), United States and Canada (23 trials), Central and South America (10 trials), Asia (20 trials), Africa (3 trials), and Australia and New Zealand (4 trials)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Comparisons: </a:t>
            </a:r>
            <a:r>
              <a:rPr lang="en-US" b="1" dirty="0" smtClean="0"/>
              <a:t>Treatments against placebo or active treatment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outcomes: </a:t>
            </a:r>
            <a:r>
              <a:rPr lang="en-US" b="1" dirty="0" smtClean="0"/>
              <a:t>Participant-reported improvement, quality of life (using validated scales), and adverse events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Secondary outcomes: </a:t>
            </a:r>
            <a:r>
              <a:rPr lang="en-US" b="1" dirty="0" smtClean="0"/>
              <a:t>Clinician-assessed improvement, androgen levels, BMI, and improvement of </a:t>
            </a:r>
            <a:r>
              <a:rPr lang="en-US" b="1" dirty="0" err="1" smtClean="0"/>
              <a:t>hyperandrogenic</a:t>
            </a:r>
            <a:r>
              <a:rPr lang="en-US" b="1" dirty="0" smtClean="0"/>
              <a:t> clinical </a:t>
            </a:r>
            <a:r>
              <a:rPr lang="en-US" b="1" dirty="0" smtClean="0"/>
              <a:t>signs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515320" cy="62150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OCP</a:t>
            </a:r>
            <a:r>
              <a:rPr lang="en-US" sz="2400" dirty="0" smtClean="0">
                <a:solidFill>
                  <a:srgbClr val="FF0000"/>
                </a:solidFill>
              </a:rPr>
              <a:t>(EE+CPA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/>
              <a:t>another OCP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EE+desogestrel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showed both OCPs to be associated with lower FGS with </a:t>
            </a:r>
            <a:r>
              <a:rPr lang="en-US" sz="2400" dirty="0" smtClean="0">
                <a:solidFill>
                  <a:srgbClr val="FF0000"/>
                </a:solidFill>
              </a:rPr>
              <a:t>no difference  between the 2 OCPs </a:t>
            </a:r>
            <a:r>
              <a:rPr lang="en-US" sz="2400" dirty="0" smtClean="0"/>
              <a:t>(mean difference </a:t>
            </a:r>
            <a:r>
              <a:rPr lang="en-US" sz="2400" b="1" dirty="0" smtClean="0"/>
              <a:t>[MD], −1.84 [95%CI, −3.86 to 0.18]</a:t>
            </a:r>
            <a:r>
              <a:rPr lang="en-US" sz="2400" dirty="0" smtClean="0"/>
              <a:t>; 3 studies [n = 164]; low-quality evidence).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Data for </a:t>
            </a:r>
            <a:r>
              <a:rPr lang="en-US" sz="2400" dirty="0" smtClean="0">
                <a:solidFill>
                  <a:srgbClr val="FF0000"/>
                </a:solidFill>
              </a:rPr>
              <a:t>OCPs combined with CPA </a:t>
            </a:r>
            <a:r>
              <a:rPr lang="en-US" sz="2400" dirty="0" smtClean="0"/>
              <a:t>could not be pooled due to heterogeneity but were associated with </a:t>
            </a:r>
            <a:r>
              <a:rPr lang="en-US" sz="2400" dirty="0" smtClean="0">
                <a:solidFill>
                  <a:srgbClr val="FF0000"/>
                </a:solidFill>
              </a:rPr>
              <a:t>greater improvements in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 than OCP alone.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OCPs,</a:t>
            </a:r>
            <a:r>
              <a:rPr lang="en-US" sz="2400" dirty="0" smtClean="0"/>
              <a:t> particularly </a:t>
            </a:r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 err="1" smtClean="0">
                <a:solidFill>
                  <a:srgbClr val="FF0000"/>
                </a:solidFill>
              </a:rPr>
              <a:t>antiandrogenic</a:t>
            </a:r>
            <a:r>
              <a:rPr lang="en-US" sz="2400" dirty="0" smtClean="0">
                <a:solidFill>
                  <a:srgbClr val="FF0000"/>
                </a:solidFill>
              </a:rPr>
              <a:t> activity, </a:t>
            </a:r>
            <a:r>
              <a:rPr lang="en-US" sz="2400" dirty="0" smtClean="0"/>
              <a:t>are associated with </a:t>
            </a:r>
            <a:r>
              <a:rPr lang="en-US" sz="2400" dirty="0" smtClean="0">
                <a:solidFill>
                  <a:srgbClr val="FF0000"/>
                </a:solidFill>
              </a:rPr>
              <a:t>improvement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mild </a:t>
            </a:r>
            <a:r>
              <a:rPr lang="en-US" sz="2400" b="1" dirty="0" err="1" smtClean="0">
                <a:solidFill>
                  <a:srgbClr val="FF0000"/>
                </a:solidFill>
              </a:rPr>
              <a:t>hirsutism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6215082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8118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Flutamide</a:t>
            </a:r>
            <a:r>
              <a:rPr lang="en-US" sz="2400" b="1" dirty="0" smtClean="0"/>
              <a:t> (250 mg) twice daily was associated with clinically </a:t>
            </a:r>
            <a:r>
              <a:rPr lang="en-US" sz="2400" b="1" dirty="0" smtClean="0">
                <a:solidFill>
                  <a:srgbClr val="FF0000"/>
                </a:solidFill>
              </a:rPr>
              <a:t>meaningful declines </a:t>
            </a:r>
            <a:r>
              <a:rPr lang="en-US" sz="2400" b="1" dirty="0" smtClean="0"/>
              <a:t>in FGS compared with placebo </a:t>
            </a:r>
            <a:r>
              <a:rPr lang="en-US" sz="2400" b="1" dirty="0" smtClean="0">
                <a:solidFill>
                  <a:srgbClr val="FF0000"/>
                </a:solidFill>
              </a:rPr>
              <a:t>(MD for </a:t>
            </a:r>
            <a:r>
              <a:rPr lang="en-US" sz="2400" b="1" dirty="0" err="1" smtClean="0">
                <a:solidFill>
                  <a:srgbClr val="FF0000"/>
                </a:solidFill>
              </a:rPr>
              <a:t>flutamide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vs</a:t>
            </a:r>
            <a:r>
              <a:rPr lang="en-US" sz="2400" b="1" dirty="0" smtClean="0">
                <a:solidFill>
                  <a:srgbClr val="FF0000"/>
                </a:solidFill>
              </a:rPr>
              <a:t> placebo: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−7.60 [95% CI, −10.33 to −4.87] </a:t>
            </a:r>
            <a:r>
              <a:rPr lang="en-US" sz="2400" b="1" dirty="0" smtClean="0"/>
              <a:t>for 12 months and −7.20 [95% CI, −10.15 to −4.25] for 6 months; very low–quality evidence</a:t>
            </a:r>
            <a:r>
              <a:rPr lang="en-US" sz="2400" b="1" dirty="0" smtClean="0"/>
              <a:t>).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One </a:t>
            </a:r>
            <a:r>
              <a:rPr lang="en-US" sz="2400" b="1" dirty="0" smtClean="0"/>
              <a:t>study (n = 20) showed </a:t>
            </a:r>
            <a:r>
              <a:rPr lang="en-US" sz="2400" b="1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b="1" dirty="0" smtClean="0"/>
              <a:t> was associated with a </a:t>
            </a:r>
            <a:r>
              <a:rPr lang="en-US" sz="2400" b="1" dirty="0" smtClean="0">
                <a:solidFill>
                  <a:srgbClr val="FF0000"/>
                </a:solidFill>
              </a:rPr>
              <a:t>lower</a:t>
            </a:r>
            <a:r>
              <a:rPr lang="en-US" sz="2400" b="1" dirty="0" smtClean="0"/>
              <a:t> FGS than </a:t>
            </a:r>
            <a:r>
              <a:rPr lang="en-US" sz="2400" b="1" dirty="0" smtClean="0">
                <a:solidFill>
                  <a:srgbClr val="FF0000"/>
                </a:solidFill>
              </a:rPr>
              <a:t>placebo</a:t>
            </a:r>
            <a:r>
              <a:rPr lang="en-US" sz="2400" b="1" dirty="0" smtClean="0"/>
              <a:t> (MD, </a:t>
            </a:r>
            <a:r>
              <a:rPr lang="en-US" sz="2400" b="1" dirty="0" smtClean="0">
                <a:solidFill>
                  <a:srgbClr val="FF0000"/>
                </a:solidFill>
              </a:rPr>
              <a:t>−7.69 [95%CI, −10.12 to −5.26</a:t>
            </a:r>
            <a:r>
              <a:rPr lang="en-US" sz="2400" b="1" dirty="0" smtClean="0"/>
              <a:t>]; </a:t>
            </a:r>
            <a:r>
              <a:rPr lang="en-US" sz="2400" b="1" dirty="0" smtClean="0">
                <a:solidFill>
                  <a:srgbClr val="FF0000"/>
                </a:solidFill>
              </a:rPr>
              <a:t>low-quality</a:t>
            </a:r>
            <a:r>
              <a:rPr lang="en-US" sz="2400" b="1" dirty="0" smtClean="0"/>
              <a:t> evidence</a:t>
            </a:r>
            <a:r>
              <a:rPr lang="en-US" sz="2400" b="1" dirty="0" smtClean="0"/>
              <a:t>).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Spironolactone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flutamide</a:t>
            </a:r>
            <a:r>
              <a:rPr lang="en-US" sz="2400" b="1" dirty="0" smtClean="0"/>
              <a:t> were each associated with lower FGS, but were </a:t>
            </a:r>
            <a:r>
              <a:rPr lang="en-US" sz="2400" b="1" dirty="0" smtClean="0">
                <a:solidFill>
                  <a:srgbClr val="FF0000"/>
                </a:solidFill>
              </a:rPr>
              <a:t>not different </a:t>
            </a:r>
            <a:r>
              <a:rPr lang="en-US" sz="2400" b="1" dirty="0" smtClean="0"/>
              <a:t>from each other (MD for </a:t>
            </a:r>
            <a:r>
              <a:rPr lang="en-US" sz="2400" b="1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flutamide</a:t>
            </a:r>
            <a:r>
              <a:rPr lang="en-US" sz="2400" b="1" dirty="0" smtClean="0"/>
              <a:t>: </a:t>
            </a:r>
            <a:r>
              <a:rPr lang="en-US" sz="2400" b="1" dirty="0" smtClean="0"/>
              <a:t>0.49 </a:t>
            </a:r>
            <a:r>
              <a:rPr lang="en-US" sz="2400" b="1" dirty="0" smtClean="0"/>
              <a:t>[95% CI, −1.99 to 2.9] for 6 months; 2 studies [n = 40] ; very low–quality evidence).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215082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Metformin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associated with lower FGS compared with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placebo (MD, −0.27 [95% CI, −1.46 to 0.91]; </a:t>
            </a:r>
            <a:r>
              <a:rPr lang="en-US" sz="2400" dirty="0" smtClean="0"/>
              <a:t>7 studies [n =264];</a:t>
            </a:r>
          </a:p>
          <a:p>
            <a:pPr>
              <a:buNone/>
            </a:pPr>
            <a:r>
              <a:rPr lang="en-US" sz="2400" dirty="0" smtClean="0"/>
              <a:t>     low-quality evidence).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Hypocaloric</a:t>
            </a:r>
            <a:r>
              <a:rPr lang="en-US" sz="2400" dirty="0" smtClean="0">
                <a:solidFill>
                  <a:srgbClr val="FF0000"/>
                </a:solidFill>
              </a:rPr>
              <a:t> diets </a:t>
            </a:r>
            <a:r>
              <a:rPr lang="en-US" sz="2400" dirty="0" smtClean="0"/>
              <a:t>were</a:t>
            </a:r>
            <a:r>
              <a:rPr lang="en-US" sz="2400" dirty="0" smtClean="0">
                <a:solidFill>
                  <a:srgbClr val="FF0000"/>
                </a:solidFill>
              </a:rPr>
              <a:t> not</a:t>
            </a:r>
            <a:r>
              <a:rPr lang="en-US" sz="2400" dirty="0" smtClean="0"/>
              <a:t> associated with </a:t>
            </a:r>
            <a:r>
              <a:rPr lang="en-US" sz="2400" dirty="0" smtClean="0">
                <a:solidFill>
                  <a:srgbClr val="FF0000"/>
                </a:solidFill>
              </a:rPr>
              <a:t>improved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215082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572272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Key message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OCPs</a:t>
            </a:r>
            <a:r>
              <a:rPr lang="en-US" sz="2400" b="1" dirty="0" smtClean="0"/>
              <a:t>, particularly with </a:t>
            </a:r>
            <a:r>
              <a:rPr lang="en-US" sz="2400" b="1" dirty="0" err="1" smtClean="0"/>
              <a:t>antiandrogenic</a:t>
            </a:r>
            <a:r>
              <a:rPr lang="en-US" sz="2400" b="1" dirty="0" smtClean="0"/>
              <a:t> activity, </a:t>
            </a:r>
            <a:r>
              <a:rPr lang="en-US" sz="2400" dirty="0" smtClean="0"/>
              <a:t>are associated with improvement in </a:t>
            </a:r>
            <a:r>
              <a:rPr lang="en-US" sz="2400" dirty="0" smtClean="0">
                <a:solidFill>
                  <a:srgbClr val="FF0000"/>
                </a:solidFill>
              </a:rPr>
              <a:t>mild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 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antiandrogens</a:t>
            </a:r>
            <a:r>
              <a:rPr lang="en-US" sz="2400" dirty="0" smtClean="0"/>
              <a:t> (</a:t>
            </a:r>
            <a:r>
              <a:rPr lang="en-US" sz="2400" dirty="0" err="1" smtClean="0"/>
              <a:t>ie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flutamide</a:t>
            </a:r>
            <a:r>
              <a:rPr lang="en-US" sz="2400" dirty="0" smtClean="0">
                <a:solidFill>
                  <a:srgbClr val="FF0000"/>
                </a:solidFill>
              </a:rPr>
              <a:t> [250mg] twice daily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400" dirty="0" smtClean="0">
                <a:solidFill>
                  <a:srgbClr val="FF0000"/>
                </a:solidFill>
              </a:rPr>
              <a:t>  [100mg]) </a:t>
            </a:r>
            <a:r>
              <a:rPr lang="en-US" sz="2400" dirty="0" smtClean="0"/>
              <a:t>for more </a:t>
            </a:r>
            <a:r>
              <a:rPr lang="en-US" sz="2400" dirty="0" smtClean="0">
                <a:solidFill>
                  <a:srgbClr val="FF0000"/>
                </a:solidFill>
              </a:rPr>
              <a:t>severe </a:t>
            </a:r>
            <a:r>
              <a:rPr lang="en-US" sz="2400" dirty="0" err="1" smtClean="0">
                <a:solidFill>
                  <a:srgbClr val="FF0000"/>
                </a:solidFill>
              </a:rPr>
              <a:t>hirsutism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Both </a:t>
            </a:r>
            <a:r>
              <a:rPr lang="en-US" sz="2400" dirty="0" err="1" smtClean="0">
                <a:solidFill>
                  <a:srgbClr val="FF0000"/>
                </a:solidFill>
              </a:rPr>
              <a:t>finasteride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gonadotropin</a:t>
            </a:r>
            <a:r>
              <a:rPr lang="en-US" sz="2400" dirty="0" smtClean="0">
                <a:solidFill>
                  <a:srgbClr val="FF0000"/>
                </a:solidFill>
              </a:rPr>
              <a:t>-releasing analogues </a:t>
            </a:r>
            <a:r>
              <a:rPr lang="en-US" sz="2400" dirty="0" smtClean="0"/>
              <a:t>were associated with </a:t>
            </a:r>
            <a:r>
              <a:rPr lang="en-US" sz="2400" dirty="0" smtClean="0">
                <a:solidFill>
                  <a:srgbClr val="FF0000"/>
                </a:solidFill>
              </a:rPr>
              <a:t>inconsistent results, </a:t>
            </a:r>
            <a:r>
              <a:rPr lang="en-US" sz="2400" dirty="0" smtClean="0"/>
              <a:t>ranging from small (not clinically meaningful) to clinically meaningful benefits.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Insulin sensitizers </a:t>
            </a:r>
            <a:r>
              <a:rPr lang="en-US" sz="2400" dirty="0" smtClean="0"/>
              <a:t>used to treat polycystic ovary syndrome are </a:t>
            </a:r>
            <a:r>
              <a:rPr lang="en-US" sz="2400" dirty="0" smtClean="0">
                <a:solidFill>
                  <a:srgbClr val="FF0000"/>
                </a:solidFill>
              </a:rPr>
              <a:t>not associated </a:t>
            </a:r>
            <a:r>
              <a:rPr lang="en-US" sz="2400" dirty="0" smtClean="0"/>
              <a:t>with improved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500834"/>
            <a:ext cx="281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OCP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Antiandrogens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Insulin </a:t>
            </a:r>
            <a:r>
              <a:rPr lang="en-US" b="1" dirty="0"/>
              <a:t>Sensitizers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</a:t>
            </a:r>
            <a:r>
              <a:rPr lang="en-US" sz="3200" b="1" dirty="0" smtClean="0"/>
              <a:t>What medical therapies are associated with greatest efficacy and fewest adverse events for treating </a:t>
            </a:r>
            <a:r>
              <a:rPr lang="en-US" sz="3200" b="1" dirty="0" err="1" smtClean="0"/>
              <a:t>hirsutism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Oral contraceptive pills (OCPs) have been associated with improvement </a:t>
            </a:r>
            <a:r>
              <a:rPr lang="en-US" sz="2400" b="1" dirty="0" smtClean="0"/>
              <a:t>for mild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(first line).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spironolactone</a:t>
            </a:r>
            <a:r>
              <a:rPr lang="en-US" sz="2400" b="1" dirty="0" smtClean="0"/>
              <a:t>  </a:t>
            </a:r>
            <a:r>
              <a:rPr lang="en-US" sz="2400" b="1" dirty="0" smtClean="0"/>
              <a:t>(100mg) or </a:t>
            </a:r>
            <a:r>
              <a:rPr lang="en-US" sz="2400" b="1" dirty="0" err="1" smtClean="0"/>
              <a:t>finasteride</a:t>
            </a:r>
            <a:r>
              <a:rPr lang="en-US" sz="2400" b="1" dirty="0" smtClean="0"/>
              <a:t> (5 mg) </a:t>
            </a:r>
            <a:r>
              <a:rPr lang="en-US" sz="2400" b="1" dirty="0" smtClean="0"/>
              <a:t>for more severe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N</a:t>
            </a:r>
            <a:r>
              <a:rPr lang="en-US" sz="2400" b="1" dirty="0" smtClean="0"/>
              <a:t>ot </a:t>
            </a:r>
            <a:r>
              <a:rPr lang="en-US" sz="2400" b="1" dirty="0" smtClean="0"/>
              <a:t>to use </a:t>
            </a:r>
            <a:r>
              <a:rPr lang="en-US" sz="2400" b="1" dirty="0" err="1" smtClean="0"/>
              <a:t>flutamide</a:t>
            </a:r>
            <a:r>
              <a:rPr lang="en-US" sz="2400" b="1" dirty="0" smtClean="0"/>
              <a:t> for the routine management of </a:t>
            </a:r>
            <a:r>
              <a:rPr lang="en-US" sz="2400" b="1" dirty="0" err="1" smtClean="0"/>
              <a:t>hirsutism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hepatotoxicity</a:t>
            </a:r>
            <a:r>
              <a:rPr lang="en-US" sz="2400" b="1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Metformin</a:t>
            </a:r>
            <a:r>
              <a:rPr lang="en-US" sz="2400" b="1" dirty="0" smtClean="0"/>
              <a:t> </a:t>
            </a:r>
            <a:r>
              <a:rPr lang="en-US" sz="2400" b="1" dirty="0" smtClean="0"/>
              <a:t>:no benefit.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For all pharmacological therapies for </a:t>
            </a:r>
            <a:r>
              <a:rPr lang="en-US" sz="2400" b="1" dirty="0" err="1" smtClean="0"/>
              <a:t>hirsutism:a</a:t>
            </a:r>
            <a:r>
              <a:rPr lang="en-US" sz="2400" b="1" dirty="0" smtClean="0"/>
              <a:t> </a:t>
            </a:r>
            <a:r>
              <a:rPr lang="en-US" sz="2400" b="1" dirty="0" smtClean="0"/>
              <a:t>trial of at least 6 months before making changes in dose, changing medication, or adding </a:t>
            </a:r>
            <a:r>
              <a:rPr lang="en-US" sz="2400" b="1" dirty="0" smtClean="0"/>
              <a:t>medication.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pPr>
              <a:buNone/>
            </a:pPr>
            <a:r>
              <a:rPr lang="en-US" sz="4400" dirty="0" smtClean="0"/>
              <a:t>         Thank you for attention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OCP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357958"/>
            <a:ext cx="1438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357958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6357958"/>
            <a:ext cx="895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6357958"/>
            <a:ext cx="56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78634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Design:</a:t>
            </a:r>
            <a:r>
              <a:rPr lang="en-US" sz="1800" dirty="0" smtClean="0"/>
              <a:t> Double-blind randomized controlled trial.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Patient(s): </a:t>
            </a:r>
            <a:r>
              <a:rPr lang="en-US" sz="1800" dirty="0" smtClean="0"/>
              <a:t>Women with PCOS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Intervention(s): </a:t>
            </a:r>
            <a:r>
              <a:rPr lang="en-US" sz="1800" dirty="0" smtClean="0"/>
              <a:t>The three-arm trial involved 58, 56, and 57 cases in </a:t>
            </a:r>
            <a:r>
              <a:rPr lang="en-US" sz="1800" dirty="0" err="1" smtClean="0"/>
              <a:t>desogestrel</a:t>
            </a:r>
            <a:r>
              <a:rPr lang="en-US" sz="1800" dirty="0" smtClean="0"/>
              <a:t>, </a:t>
            </a:r>
            <a:r>
              <a:rPr lang="en-US" sz="1800" dirty="0" err="1" smtClean="0"/>
              <a:t>cyproterone</a:t>
            </a:r>
            <a:r>
              <a:rPr lang="en-US" sz="1800" dirty="0" smtClean="0"/>
              <a:t> acetate, and </a:t>
            </a:r>
            <a:r>
              <a:rPr lang="en-US" sz="1800" dirty="0" err="1" smtClean="0"/>
              <a:t>drospirenone</a:t>
            </a:r>
            <a:r>
              <a:rPr lang="en-US" sz="1800" dirty="0" smtClean="0"/>
              <a:t> groups, respectively.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Length to F/U: </a:t>
            </a:r>
            <a:r>
              <a:rPr lang="en-US" sz="1800" dirty="0" smtClean="0"/>
              <a:t>6 - 12 months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Main Outcome Measure(s):</a:t>
            </a:r>
            <a:r>
              <a:rPr lang="en-US" sz="1800" dirty="0" smtClean="0"/>
              <a:t> change in the Free </a:t>
            </a:r>
            <a:r>
              <a:rPr lang="en-US" sz="1800" dirty="0" err="1" smtClean="0"/>
              <a:t>Androgen,SHBG</a:t>
            </a:r>
            <a:r>
              <a:rPr lang="en-US" sz="1800" dirty="0" smtClean="0"/>
              <a:t> and change in the clinical (FGS)between the three groups.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0"/>
            <a:ext cx="635798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8687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3016</Words>
  <Application>Microsoft Office PowerPoint</Application>
  <PresentationFormat>On-screen Show (4:3)</PresentationFormat>
  <Paragraphs>255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به نام خدا</vt:lpstr>
      <vt:lpstr>Interventions for Hirsutism</vt:lpstr>
      <vt:lpstr>Slide 3</vt:lpstr>
      <vt:lpstr>Slide 4</vt:lpstr>
      <vt:lpstr>What medical therapies are associated with greatest efficacy and fewest adverse events for treating hirsutism? </vt:lpstr>
      <vt:lpstr>Slide 6</vt:lpstr>
      <vt:lpstr>     OCP </vt:lpstr>
      <vt:lpstr>Slide 8</vt:lpstr>
      <vt:lpstr>Slide 9</vt:lpstr>
      <vt:lpstr>Slide 10</vt:lpstr>
      <vt:lpstr>Slide 11</vt:lpstr>
      <vt:lpstr>Key massage</vt:lpstr>
      <vt:lpstr>    Antiandrogens</vt:lpstr>
      <vt:lpstr>Slide 14</vt:lpstr>
      <vt:lpstr>Antiandrogens vs. placebo</vt:lpstr>
      <vt:lpstr>Antiandrogens vs. placebo</vt:lpstr>
      <vt:lpstr>Antiandrogens vs. OCPs</vt:lpstr>
      <vt:lpstr>Antiandrogens vs. OCPs</vt:lpstr>
      <vt:lpstr>Antiandrogens vs. metformin</vt:lpstr>
      <vt:lpstr>Antiandrogens vs. metformin</vt:lpstr>
      <vt:lpstr>Antiandrogens and OCPs vs. OCPs</vt:lpstr>
      <vt:lpstr>Antiandrogens and OCPs vs. OCPs</vt:lpstr>
      <vt:lpstr>Antiandrogens and metformin vs. metformin</vt:lpstr>
      <vt:lpstr>Antiandrogens and metformin vs. metformin</vt:lpstr>
      <vt:lpstr>Slide 25</vt:lpstr>
      <vt:lpstr> Key massage </vt:lpstr>
      <vt:lpstr>Slide 27</vt:lpstr>
      <vt:lpstr>Slide 28</vt:lpstr>
      <vt:lpstr>Slide 29</vt:lpstr>
      <vt:lpstr>Slide 30</vt:lpstr>
      <vt:lpstr>Slide 31</vt:lpstr>
      <vt:lpstr>Key massage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 </vt:lpstr>
      <vt:lpstr>Result</vt:lpstr>
      <vt:lpstr>Slide 42</vt:lpstr>
      <vt:lpstr>Key massage</vt:lpstr>
      <vt:lpstr>Slide 44</vt:lpstr>
      <vt:lpstr>Treatment of hirsutism in premenopausal women </vt:lpstr>
      <vt:lpstr>Pharmacological treatments (Monotherapy)</vt:lpstr>
      <vt:lpstr>Slide 47</vt:lpstr>
      <vt:lpstr>Slide 48</vt:lpstr>
      <vt:lpstr>Monotherapy: antiandrogens  Drospirenone</vt:lpstr>
      <vt:lpstr>Monotherapy: insulin-lowering drugs</vt:lpstr>
      <vt:lpstr>Values</vt:lpstr>
      <vt:lpstr>Remarks</vt:lpstr>
      <vt:lpstr>Combination therapy </vt:lpstr>
      <vt:lpstr>Slide 54</vt:lpstr>
      <vt:lpstr>Slide 55</vt:lpstr>
      <vt:lpstr>Slide 56</vt:lpstr>
      <vt:lpstr>Slide 57</vt:lpstr>
      <vt:lpstr>Slide 58</vt:lpstr>
      <vt:lpstr>Key message</vt:lpstr>
      <vt:lpstr> What medical therapies are associated with greatest efficacy and fewest adverse events for treating hirsutism?</vt:lpstr>
      <vt:lpstr>Conclusion</vt:lpstr>
      <vt:lpstr>Slide 62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Hirsutism affects 5% to 11% of women of reproductive age and is associated with impaired quality of life.</dc:title>
  <dc:creator>MRT</dc:creator>
  <cp:lastModifiedBy>MRT</cp:lastModifiedBy>
  <cp:revision>120</cp:revision>
  <dcterms:created xsi:type="dcterms:W3CDTF">2016-01-08T13:40:36Z</dcterms:created>
  <dcterms:modified xsi:type="dcterms:W3CDTF">2016-01-18T02:52:53Z</dcterms:modified>
</cp:coreProperties>
</file>