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7"/>
  </p:notesMasterIdLst>
  <p:sldIdLst>
    <p:sldId id="256" r:id="rId2"/>
    <p:sldId id="279" r:id="rId3"/>
    <p:sldId id="321" r:id="rId4"/>
    <p:sldId id="261" r:id="rId5"/>
    <p:sldId id="286" r:id="rId6"/>
    <p:sldId id="317" r:id="rId7"/>
    <p:sldId id="301" r:id="rId8"/>
    <p:sldId id="287" r:id="rId9"/>
    <p:sldId id="288" r:id="rId10"/>
    <p:sldId id="289" r:id="rId11"/>
    <p:sldId id="290" r:id="rId12"/>
    <p:sldId id="291" r:id="rId13"/>
    <p:sldId id="302" r:id="rId14"/>
    <p:sldId id="266" r:id="rId15"/>
    <p:sldId id="323" r:id="rId16"/>
    <p:sldId id="268" r:id="rId17"/>
    <p:sldId id="324" r:id="rId18"/>
    <p:sldId id="269" r:id="rId19"/>
    <p:sldId id="303" r:id="rId20"/>
    <p:sldId id="319" r:id="rId21"/>
    <p:sldId id="270" r:id="rId22"/>
    <p:sldId id="305" r:id="rId23"/>
    <p:sldId id="325" r:id="rId24"/>
    <p:sldId id="272" r:id="rId25"/>
    <p:sldId id="273" r:id="rId26"/>
    <p:sldId id="306" r:id="rId27"/>
    <p:sldId id="326" r:id="rId28"/>
    <p:sldId id="274" r:id="rId29"/>
    <p:sldId id="278" r:id="rId30"/>
    <p:sldId id="307" r:id="rId31"/>
    <p:sldId id="308" r:id="rId32"/>
    <p:sldId id="320" r:id="rId33"/>
    <p:sldId id="275" r:id="rId34"/>
    <p:sldId id="281" r:id="rId35"/>
    <p:sldId id="327" r:id="rId36"/>
    <p:sldId id="276" r:id="rId37"/>
    <p:sldId id="310" r:id="rId38"/>
    <p:sldId id="330" r:id="rId39"/>
    <p:sldId id="292" r:id="rId40"/>
    <p:sldId id="293" r:id="rId41"/>
    <p:sldId id="294" r:id="rId42"/>
    <p:sldId id="295" r:id="rId43"/>
    <p:sldId id="296" r:id="rId44"/>
    <p:sldId id="297" r:id="rId45"/>
    <p:sldId id="298" r:id="rId46"/>
    <p:sldId id="299" r:id="rId47"/>
    <p:sldId id="300" r:id="rId48"/>
    <p:sldId id="328" r:id="rId49"/>
    <p:sldId id="283" r:id="rId50"/>
    <p:sldId id="284" r:id="rId51"/>
    <p:sldId id="309" r:id="rId52"/>
    <p:sldId id="338" r:id="rId53"/>
    <p:sldId id="339" r:id="rId54"/>
    <p:sldId id="334" r:id="rId55"/>
    <p:sldId id="329" r:id="rId56"/>
    <p:sldId id="335" r:id="rId57"/>
    <p:sldId id="313" r:id="rId58"/>
    <p:sldId id="336" r:id="rId59"/>
    <p:sldId id="314" r:id="rId60"/>
    <p:sldId id="315" r:id="rId61"/>
    <p:sldId id="316" r:id="rId62"/>
    <p:sldId id="318" r:id="rId63"/>
    <p:sldId id="263" r:id="rId64"/>
    <p:sldId id="304" r:id="rId65"/>
    <p:sldId id="337"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3F79D0-712C-4430-9620-56BD9417785D}" type="datetimeFigureOut">
              <a:rPr lang="en-US" smtClean="0"/>
              <a:t>10/19/2017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CC9A57-AE54-4AB5-BC20-61ABD5904DD5}" type="slidenum">
              <a:rPr lang="en-US" smtClean="0"/>
              <a:t>‹#›</a:t>
            </a:fld>
            <a:endParaRPr lang="en-US"/>
          </a:p>
        </p:txBody>
      </p:sp>
    </p:spTree>
    <p:extLst>
      <p:ext uri="{BB962C8B-B14F-4D97-AF65-F5344CB8AC3E}">
        <p14:creationId xmlns:p14="http://schemas.microsoft.com/office/powerpoint/2010/main" val="364933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C9A57-AE54-4AB5-BC20-61ABD5904DD5}" type="slidenum">
              <a:rPr lang="en-US" smtClean="0"/>
              <a:t>4</a:t>
            </a:fld>
            <a:endParaRPr lang="en-US"/>
          </a:p>
        </p:txBody>
      </p:sp>
    </p:spTree>
    <p:extLst>
      <p:ext uri="{BB962C8B-B14F-4D97-AF65-F5344CB8AC3E}">
        <p14:creationId xmlns:p14="http://schemas.microsoft.com/office/powerpoint/2010/main" val="1223312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C9A57-AE54-4AB5-BC20-61ABD5904DD5}" type="slidenum">
              <a:rPr lang="en-US" smtClean="0"/>
              <a:t>62</a:t>
            </a:fld>
            <a:endParaRPr lang="en-US"/>
          </a:p>
        </p:txBody>
      </p:sp>
    </p:spTree>
    <p:extLst>
      <p:ext uri="{BB962C8B-B14F-4D97-AF65-F5344CB8AC3E}">
        <p14:creationId xmlns:p14="http://schemas.microsoft.com/office/powerpoint/2010/main" val="3797636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9DA163-5EB8-4C33-A23C-8C4E6B72895C}" type="datetime1">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AB96D-1EA5-41BA-A7D3-3ECF1DB831D0}" type="slidenum">
              <a:rPr lang="en-US" smtClean="0"/>
              <a:t>‹#›</a:t>
            </a:fld>
            <a:endParaRPr lang="en-US"/>
          </a:p>
        </p:txBody>
      </p:sp>
    </p:spTree>
    <p:extLst>
      <p:ext uri="{BB962C8B-B14F-4D97-AF65-F5344CB8AC3E}">
        <p14:creationId xmlns:p14="http://schemas.microsoft.com/office/powerpoint/2010/main" val="2119381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6D490-3F6D-4168-B3EE-BA3D1E9B56A0}" type="datetime1">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AB96D-1EA5-41BA-A7D3-3ECF1DB831D0}" type="slidenum">
              <a:rPr lang="en-US" smtClean="0"/>
              <a:t>‹#›</a:t>
            </a:fld>
            <a:endParaRPr lang="en-US"/>
          </a:p>
        </p:txBody>
      </p:sp>
    </p:spTree>
    <p:extLst>
      <p:ext uri="{BB962C8B-B14F-4D97-AF65-F5344CB8AC3E}">
        <p14:creationId xmlns:p14="http://schemas.microsoft.com/office/powerpoint/2010/main" val="3384562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FD3838-0115-4107-BA32-CA634DAA7981}" type="datetime1">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AB96D-1EA5-41BA-A7D3-3ECF1DB831D0}" type="slidenum">
              <a:rPr lang="en-US" smtClean="0"/>
              <a:t>‹#›</a:t>
            </a:fld>
            <a:endParaRPr lang="en-US"/>
          </a:p>
        </p:txBody>
      </p:sp>
    </p:spTree>
    <p:extLst>
      <p:ext uri="{BB962C8B-B14F-4D97-AF65-F5344CB8AC3E}">
        <p14:creationId xmlns:p14="http://schemas.microsoft.com/office/powerpoint/2010/main" val="3752037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DDFDB9-38B1-4639-9DB5-5D90D05F3DD6}" type="datetime1">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AB96D-1EA5-41BA-A7D3-3ECF1DB831D0}" type="slidenum">
              <a:rPr lang="en-US" smtClean="0"/>
              <a:t>‹#›</a:t>
            </a:fld>
            <a:endParaRPr lang="en-US"/>
          </a:p>
        </p:txBody>
      </p:sp>
    </p:spTree>
    <p:extLst>
      <p:ext uri="{BB962C8B-B14F-4D97-AF65-F5344CB8AC3E}">
        <p14:creationId xmlns:p14="http://schemas.microsoft.com/office/powerpoint/2010/main" val="2927479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425890-7771-4BC4-8210-7CEEEF63FD02}" type="datetime1">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AB96D-1EA5-41BA-A7D3-3ECF1DB831D0}" type="slidenum">
              <a:rPr lang="en-US" smtClean="0"/>
              <a:t>‹#›</a:t>
            </a:fld>
            <a:endParaRPr lang="en-US"/>
          </a:p>
        </p:txBody>
      </p:sp>
    </p:spTree>
    <p:extLst>
      <p:ext uri="{BB962C8B-B14F-4D97-AF65-F5344CB8AC3E}">
        <p14:creationId xmlns:p14="http://schemas.microsoft.com/office/powerpoint/2010/main" val="3389745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13ECD9-E289-4501-9BBA-0725216A79BA}" type="datetime1">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AB96D-1EA5-41BA-A7D3-3ECF1DB831D0}" type="slidenum">
              <a:rPr lang="en-US" smtClean="0"/>
              <a:t>‹#›</a:t>
            </a:fld>
            <a:endParaRPr lang="en-US"/>
          </a:p>
        </p:txBody>
      </p:sp>
    </p:spTree>
    <p:extLst>
      <p:ext uri="{BB962C8B-B14F-4D97-AF65-F5344CB8AC3E}">
        <p14:creationId xmlns:p14="http://schemas.microsoft.com/office/powerpoint/2010/main" val="986177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C16CB5-EA48-46E9-B5E1-C2BA0547D271}" type="datetime1">
              <a:rPr lang="en-US" smtClean="0"/>
              <a:t>10/19/2017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EAB96D-1EA5-41BA-A7D3-3ECF1DB831D0}" type="slidenum">
              <a:rPr lang="en-US" smtClean="0"/>
              <a:t>‹#›</a:t>
            </a:fld>
            <a:endParaRPr lang="en-US"/>
          </a:p>
        </p:txBody>
      </p:sp>
    </p:spTree>
    <p:extLst>
      <p:ext uri="{BB962C8B-B14F-4D97-AF65-F5344CB8AC3E}">
        <p14:creationId xmlns:p14="http://schemas.microsoft.com/office/powerpoint/2010/main" val="2226953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8672D7-748F-4C29-98B6-8BE05FD02732}" type="datetime1">
              <a:rPr lang="en-US" smtClean="0"/>
              <a:t>10/19/2017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EAB96D-1EA5-41BA-A7D3-3ECF1DB831D0}" type="slidenum">
              <a:rPr lang="en-US" smtClean="0"/>
              <a:t>‹#›</a:t>
            </a:fld>
            <a:endParaRPr lang="en-US"/>
          </a:p>
        </p:txBody>
      </p:sp>
    </p:spTree>
    <p:extLst>
      <p:ext uri="{BB962C8B-B14F-4D97-AF65-F5344CB8AC3E}">
        <p14:creationId xmlns:p14="http://schemas.microsoft.com/office/powerpoint/2010/main" val="361977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32823-4828-49D5-A614-0A3A7FFFCA12}" type="datetime1">
              <a:rPr lang="en-US" smtClean="0"/>
              <a:t>10/19/2017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EAB96D-1EA5-41BA-A7D3-3ECF1DB831D0}" type="slidenum">
              <a:rPr lang="en-US" smtClean="0"/>
              <a:t>‹#›</a:t>
            </a:fld>
            <a:endParaRPr lang="en-US"/>
          </a:p>
        </p:txBody>
      </p:sp>
    </p:spTree>
    <p:extLst>
      <p:ext uri="{BB962C8B-B14F-4D97-AF65-F5344CB8AC3E}">
        <p14:creationId xmlns:p14="http://schemas.microsoft.com/office/powerpoint/2010/main" val="3549065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CE9F62-0E2C-4833-93A4-F26E843CED61}" type="datetime1">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AB96D-1EA5-41BA-A7D3-3ECF1DB831D0}" type="slidenum">
              <a:rPr lang="en-US" smtClean="0"/>
              <a:t>‹#›</a:t>
            </a:fld>
            <a:endParaRPr lang="en-US"/>
          </a:p>
        </p:txBody>
      </p:sp>
    </p:spTree>
    <p:extLst>
      <p:ext uri="{BB962C8B-B14F-4D97-AF65-F5344CB8AC3E}">
        <p14:creationId xmlns:p14="http://schemas.microsoft.com/office/powerpoint/2010/main" val="1049190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9AD222-69BC-4D1D-87FE-28B2C4EE7556}" type="datetime1">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AB96D-1EA5-41BA-A7D3-3ECF1DB831D0}" type="slidenum">
              <a:rPr lang="en-US" smtClean="0"/>
              <a:t>‹#›</a:t>
            </a:fld>
            <a:endParaRPr lang="en-US"/>
          </a:p>
        </p:txBody>
      </p:sp>
    </p:spTree>
    <p:extLst>
      <p:ext uri="{BB962C8B-B14F-4D97-AF65-F5344CB8AC3E}">
        <p14:creationId xmlns:p14="http://schemas.microsoft.com/office/powerpoint/2010/main" val="1140406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98CDF2-5D4D-4A10-89F8-84F252F3498F}" type="datetime1">
              <a:rPr lang="en-US" smtClean="0"/>
              <a:t>10/19/2017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AB96D-1EA5-41BA-A7D3-3ECF1DB831D0}" type="slidenum">
              <a:rPr lang="en-US" smtClean="0"/>
              <a:t>‹#›</a:t>
            </a:fld>
            <a:endParaRPr lang="en-US"/>
          </a:p>
        </p:txBody>
      </p:sp>
    </p:spTree>
    <p:extLst>
      <p:ext uri="{BB962C8B-B14F-4D97-AF65-F5344CB8AC3E}">
        <p14:creationId xmlns:p14="http://schemas.microsoft.com/office/powerpoint/2010/main" val="110502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www.researchgate.net/publication/256462903_Best_Practice_Guidelines_Wound_Management_in_Diabetic_Foot_Ulcers"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Novel dressings and </a:t>
            </a:r>
            <a:br>
              <a:rPr lang="en-US" dirty="0" smtClean="0"/>
            </a:br>
            <a:r>
              <a:rPr lang="en-US" dirty="0" smtClean="0"/>
              <a:t>adjuvant topical treatments</a:t>
            </a:r>
            <a:r>
              <a:rPr lang="en-US" dirty="0"/>
              <a:t/>
            </a:r>
            <a:br>
              <a:rPr lang="en-US" dirty="0"/>
            </a:br>
            <a:r>
              <a:rPr lang="en-US" dirty="0" smtClean="0"/>
              <a:t>for </a:t>
            </a:r>
            <a:r>
              <a:rPr lang="en-US" dirty="0"/>
              <a:t>diabetic foot </a:t>
            </a:r>
            <a:r>
              <a:rPr lang="en-US" dirty="0" smtClean="0"/>
              <a:t>ulcer</a:t>
            </a:r>
            <a:endParaRPr lang="en-US" dirty="0"/>
          </a:p>
        </p:txBody>
      </p:sp>
      <p:sp>
        <p:nvSpPr>
          <p:cNvPr id="3" name="Subtitle 2"/>
          <p:cNvSpPr>
            <a:spLocks noGrp="1"/>
          </p:cNvSpPr>
          <p:nvPr>
            <p:ph type="subTitle" idx="1"/>
          </p:nvPr>
        </p:nvSpPr>
        <p:spPr/>
        <p:txBody>
          <a:bodyPr/>
          <a:lstStyle/>
          <a:p>
            <a:r>
              <a:rPr lang="en-US" dirty="0" smtClean="0"/>
              <a:t>Anita Eftekharzadeh M.D</a:t>
            </a:r>
          </a:p>
          <a:p>
            <a:r>
              <a:rPr lang="en-US" dirty="0" smtClean="0"/>
              <a:t>Research Center for Endocrine Sciences</a:t>
            </a:r>
          </a:p>
          <a:p>
            <a:r>
              <a:rPr lang="en-US" dirty="0" smtClean="0"/>
              <a:t>October 2017</a:t>
            </a:r>
            <a:endParaRPr lang="en-US" dirty="0"/>
          </a:p>
        </p:txBody>
      </p:sp>
    </p:spTree>
    <p:extLst>
      <p:ext uri="{BB962C8B-B14F-4D97-AF65-F5344CB8AC3E}">
        <p14:creationId xmlns:p14="http://schemas.microsoft.com/office/powerpoint/2010/main" val="2596654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Recommendation #</a:t>
            </a:r>
            <a:r>
              <a:rPr lang="en-US" dirty="0" smtClean="0"/>
              <a:t>5.3: </a:t>
            </a:r>
          </a:p>
          <a:p>
            <a:pPr lvl="1"/>
            <a:r>
              <a:rPr lang="en-US" dirty="0" smtClean="0"/>
              <a:t>Select </a:t>
            </a:r>
            <a:r>
              <a:rPr lang="en-US" dirty="0"/>
              <a:t>a dressing that will manage </a:t>
            </a:r>
            <a:r>
              <a:rPr lang="en-US" dirty="0" smtClean="0"/>
              <a:t>the </a:t>
            </a:r>
            <a:r>
              <a:rPr lang="en-US" b="1" dirty="0" smtClean="0">
                <a:solidFill>
                  <a:srgbClr val="FF0000"/>
                </a:solidFill>
              </a:rPr>
              <a:t>wound </a:t>
            </a:r>
            <a:r>
              <a:rPr lang="en-US" b="1" dirty="0">
                <a:solidFill>
                  <a:srgbClr val="FF0000"/>
                </a:solidFill>
              </a:rPr>
              <a:t>exudates</a:t>
            </a:r>
            <a:r>
              <a:rPr lang="en-US" dirty="0"/>
              <a:t> and protect the </a:t>
            </a:r>
            <a:r>
              <a:rPr lang="en-US" b="1" dirty="0" err="1">
                <a:solidFill>
                  <a:srgbClr val="FF0000"/>
                </a:solidFill>
              </a:rPr>
              <a:t>peri</a:t>
            </a:r>
            <a:r>
              <a:rPr lang="en-US" b="1" dirty="0">
                <a:solidFill>
                  <a:srgbClr val="FF0000"/>
                </a:solidFill>
              </a:rPr>
              <a:t>-ulcer skin</a:t>
            </a:r>
            <a:r>
              <a:rPr lang="en-US" dirty="0"/>
              <a:t>. (Level I)</a:t>
            </a:r>
          </a:p>
          <a:p>
            <a:r>
              <a:rPr lang="en-US" dirty="0" smtClean="0"/>
              <a:t>Principle: </a:t>
            </a:r>
          </a:p>
          <a:p>
            <a:pPr lvl="1"/>
            <a:r>
              <a:rPr lang="en-US" dirty="0" err="1" smtClean="0"/>
              <a:t>Peri</a:t>
            </a:r>
            <a:r>
              <a:rPr lang="en-US" dirty="0" smtClean="0"/>
              <a:t>-wound </a:t>
            </a:r>
            <a:r>
              <a:rPr lang="en-US" dirty="0"/>
              <a:t>maceration and continuous </a:t>
            </a:r>
            <a:r>
              <a:rPr lang="en-US" dirty="0" smtClean="0"/>
              <a:t>contact </a:t>
            </a:r>
            <a:r>
              <a:rPr lang="en-US" dirty="0"/>
              <a:t>with wound exudates can enlarge the wound </a:t>
            </a:r>
            <a:r>
              <a:rPr lang="en-US" dirty="0" smtClean="0"/>
              <a:t>and impede </a:t>
            </a:r>
            <a:r>
              <a:rPr lang="en-US" dirty="0"/>
              <a:t>healing</a:t>
            </a:r>
            <a:r>
              <a:rPr lang="en-US" dirty="0" smtClean="0"/>
              <a:t>.</a:t>
            </a:r>
            <a:endParaRPr lang="en-US" dirty="0"/>
          </a:p>
        </p:txBody>
      </p:sp>
      <p:sp>
        <p:nvSpPr>
          <p:cNvPr id="4" name="Slide Number Placeholder 3"/>
          <p:cNvSpPr>
            <a:spLocks noGrp="1"/>
          </p:cNvSpPr>
          <p:nvPr>
            <p:ph type="sldNum" sz="quarter" idx="12"/>
          </p:nvPr>
        </p:nvSpPr>
        <p:spPr/>
        <p:txBody>
          <a:bodyPr/>
          <a:lstStyle/>
          <a:p>
            <a:fld id="{40EAB96D-1EA5-41BA-A7D3-3ECF1DB831D0}" type="slidenum">
              <a:rPr lang="en-US" smtClean="0"/>
              <a:t>10</a:t>
            </a:fld>
            <a:endParaRPr lang="en-US"/>
          </a:p>
        </p:txBody>
      </p:sp>
      <p:sp>
        <p:nvSpPr>
          <p:cNvPr id="5" name="Rectangle 4"/>
          <p:cNvSpPr/>
          <p:nvPr/>
        </p:nvSpPr>
        <p:spPr>
          <a:xfrm>
            <a:off x="7254025" y="5712659"/>
            <a:ext cx="4099775" cy="369332"/>
          </a:xfrm>
          <a:prstGeom prst="rect">
            <a:avLst/>
          </a:prstGeom>
        </p:spPr>
        <p:txBody>
          <a:bodyPr wrap="square">
            <a:spAutoFit/>
          </a:bodyPr>
          <a:lstStyle/>
          <a:p>
            <a:r>
              <a:rPr lang="en-US" dirty="0">
                <a:latin typeface="Arial" panose="020B0604020202020204" pitchFamily="34" charset="0"/>
              </a:rPr>
              <a:t>Wound Rep </a:t>
            </a:r>
            <a:r>
              <a:rPr lang="en-US" dirty="0" err="1">
                <a:latin typeface="Arial" panose="020B0604020202020204" pitchFamily="34" charset="0"/>
              </a:rPr>
              <a:t>Reg</a:t>
            </a:r>
            <a:r>
              <a:rPr lang="en-US" dirty="0">
                <a:latin typeface="Arial" panose="020B0604020202020204" pitchFamily="34" charset="0"/>
              </a:rPr>
              <a:t> (</a:t>
            </a:r>
            <a:r>
              <a:rPr lang="en-US" dirty="0" smtClean="0">
                <a:latin typeface="Arial" panose="020B0604020202020204" pitchFamily="34" charset="0"/>
              </a:rPr>
              <a:t>2016) 24:112–126</a:t>
            </a:r>
            <a:endParaRPr lang="en-US" dirty="0">
              <a:effectLst/>
              <a:latin typeface="Arial" panose="020B0604020202020204" pitchFamily="34" charset="0"/>
            </a:endParaRPr>
          </a:p>
        </p:txBody>
      </p:sp>
    </p:spTree>
    <p:extLst>
      <p:ext uri="{BB962C8B-B14F-4D97-AF65-F5344CB8AC3E}">
        <p14:creationId xmlns:p14="http://schemas.microsoft.com/office/powerpoint/2010/main" val="3804431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Recommendation #</a:t>
            </a:r>
            <a:r>
              <a:rPr lang="en-US" dirty="0" smtClean="0"/>
              <a:t>5.4: </a:t>
            </a:r>
          </a:p>
          <a:p>
            <a:pPr lvl="1"/>
            <a:r>
              <a:rPr lang="en-US" dirty="0" smtClean="0"/>
              <a:t>Select </a:t>
            </a:r>
            <a:r>
              <a:rPr lang="en-US" dirty="0"/>
              <a:t>a dressing that stays in place</a:t>
            </a:r>
            <a:r>
              <a:rPr lang="en-US" dirty="0" smtClean="0"/>
              <a:t>, minimizes </a:t>
            </a:r>
            <a:r>
              <a:rPr lang="en-US" dirty="0"/>
              <a:t>shear and friction, and does not cause </a:t>
            </a:r>
            <a:r>
              <a:rPr lang="en-US" dirty="0" smtClean="0"/>
              <a:t>additional </a:t>
            </a:r>
            <a:r>
              <a:rPr lang="en-US" dirty="0" smtClean="0">
                <a:solidFill>
                  <a:srgbClr val="FF0000"/>
                </a:solidFill>
              </a:rPr>
              <a:t>tissue </a:t>
            </a:r>
            <a:r>
              <a:rPr lang="en-US" dirty="0">
                <a:solidFill>
                  <a:srgbClr val="FF0000"/>
                </a:solidFill>
              </a:rPr>
              <a:t>damage</a:t>
            </a:r>
            <a:r>
              <a:rPr lang="en-US" dirty="0"/>
              <a:t>. (Level II)</a:t>
            </a:r>
          </a:p>
          <a:p>
            <a:r>
              <a:rPr lang="en-US" dirty="0" smtClean="0"/>
              <a:t>Principle: </a:t>
            </a:r>
          </a:p>
          <a:p>
            <a:pPr lvl="1"/>
            <a:r>
              <a:rPr lang="en-US" dirty="0" smtClean="0"/>
              <a:t>Wound </a:t>
            </a:r>
            <a:r>
              <a:rPr lang="en-US" dirty="0"/>
              <a:t>location, </a:t>
            </a:r>
            <a:r>
              <a:rPr lang="en-US" dirty="0" err="1"/>
              <a:t>peri</a:t>
            </a:r>
            <a:r>
              <a:rPr lang="en-US" dirty="0"/>
              <a:t>-wound skin quality</a:t>
            </a:r>
            <a:r>
              <a:rPr lang="en-US" dirty="0" smtClean="0"/>
              <a:t>, and </a:t>
            </a:r>
            <a:r>
              <a:rPr lang="en-US" dirty="0">
                <a:solidFill>
                  <a:srgbClr val="FF0000"/>
                </a:solidFill>
              </a:rPr>
              <a:t>patient activity </a:t>
            </a:r>
            <a:r>
              <a:rPr lang="en-US" dirty="0"/>
              <a:t>can all affect the choice of dressing</a:t>
            </a:r>
            <a:r>
              <a:rPr lang="en-US" dirty="0" smtClean="0"/>
              <a:t>.</a:t>
            </a:r>
            <a:endParaRPr lang="en-US" dirty="0"/>
          </a:p>
        </p:txBody>
      </p:sp>
      <p:sp>
        <p:nvSpPr>
          <p:cNvPr id="4" name="Slide Number Placeholder 3"/>
          <p:cNvSpPr>
            <a:spLocks noGrp="1"/>
          </p:cNvSpPr>
          <p:nvPr>
            <p:ph type="sldNum" sz="quarter" idx="12"/>
          </p:nvPr>
        </p:nvSpPr>
        <p:spPr/>
        <p:txBody>
          <a:bodyPr/>
          <a:lstStyle/>
          <a:p>
            <a:fld id="{40EAB96D-1EA5-41BA-A7D3-3ECF1DB831D0}" type="slidenum">
              <a:rPr lang="en-US" smtClean="0"/>
              <a:t>11</a:t>
            </a:fld>
            <a:endParaRPr lang="en-US"/>
          </a:p>
        </p:txBody>
      </p:sp>
      <p:sp>
        <p:nvSpPr>
          <p:cNvPr id="5" name="Rectangle 4"/>
          <p:cNvSpPr/>
          <p:nvPr/>
        </p:nvSpPr>
        <p:spPr>
          <a:xfrm>
            <a:off x="7254025" y="5712659"/>
            <a:ext cx="4099775" cy="369332"/>
          </a:xfrm>
          <a:prstGeom prst="rect">
            <a:avLst/>
          </a:prstGeom>
        </p:spPr>
        <p:txBody>
          <a:bodyPr wrap="square">
            <a:spAutoFit/>
          </a:bodyPr>
          <a:lstStyle/>
          <a:p>
            <a:r>
              <a:rPr lang="en-US" dirty="0">
                <a:latin typeface="Arial" panose="020B0604020202020204" pitchFamily="34" charset="0"/>
              </a:rPr>
              <a:t>Wound Rep </a:t>
            </a:r>
            <a:r>
              <a:rPr lang="en-US" dirty="0" err="1">
                <a:latin typeface="Arial" panose="020B0604020202020204" pitchFamily="34" charset="0"/>
              </a:rPr>
              <a:t>Reg</a:t>
            </a:r>
            <a:r>
              <a:rPr lang="en-US" dirty="0">
                <a:latin typeface="Arial" panose="020B0604020202020204" pitchFamily="34" charset="0"/>
              </a:rPr>
              <a:t> (</a:t>
            </a:r>
            <a:r>
              <a:rPr lang="en-US" dirty="0" smtClean="0">
                <a:latin typeface="Arial" panose="020B0604020202020204" pitchFamily="34" charset="0"/>
              </a:rPr>
              <a:t>2016) 24:112–126</a:t>
            </a:r>
            <a:endParaRPr lang="en-US" dirty="0">
              <a:effectLst/>
              <a:latin typeface="Arial" panose="020B0604020202020204" pitchFamily="34" charset="0"/>
            </a:endParaRPr>
          </a:p>
        </p:txBody>
      </p:sp>
    </p:spTree>
    <p:extLst>
      <p:ext uri="{BB962C8B-B14F-4D97-AF65-F5344CB8AC3E}">
        <p14:creationId xmlns:p14="http://schemas.microsoft.com/office/powerpoint/2010/main" val="4184140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Recommendation #</a:t>
            </a:r>
            <a:r>
              <a:rPr lang="en-US" dirty="0" smtClean="0"/>
              <a:t>5.5: </a:t>
            </a:r>
          </a:p>
          <a:p>
            <a:pPr lvl="1"/>
            <a:r>
              <a:rPr lang="en-US" dirty="0" smtClean="0"/>
              <a:t>Select </a:t>
            </a:r>
            <a:r>
              <a:rPr lang="en-US" dirty="0"/>
              <a:t>a dressing that is </a:t>
            </a:r>
            <a:r>
              <a:rPr lang="en-US" b="1" dirty="0">
                <a:solidFill>
                  <a:srgbClr val="FF0000"/>
                </a:solidFill>
              </a:rPr>
              <a:t>cost effective</a:t>
            </a:r>
            <a:r>
              <a:rPr lang="en-US" dirty="0" smtClean="0"/>
              <a:t>. (</a:t>
            </a:r>
            <a:r>
              <a:rPr lang="en-US" dirty="0"/>
              <a:t>Level I)</a:t>
            </a:r>
          </a:p>
          <a:p>
            <a:r>
              <a:rPr lang="en-US" dirty="0" smtClean="0"/>
              <a:t>Principle: </a:t>
            </a:r>
          </a:p>
          <a:p>
            <a:pPr lvl="1"/>
            <a:r>
              <a:rPr lang="en-US" dirty="0" smtClean="0"/>
              <a:t>Because </a:t>
            </a:r>
            <a:r>
              <a:rPr lang="en-US" dirty="0"/>
              <a:t>of their low unit cost, moist </a:t>
            </a:r>
            <a:r>
              <a:rPr lang="en-US" dirty="0" smtClean="0"/>
              <a:t>saline gauze </a:t>
            </a:r>
            <a:r>
              <a:rPr lang="en-US" dirty="0"/>
              <a:t>dressings are often viewed as the least </a:t>
            </a:r>
            <a:r>
              <a:rPr lang="en-US" dirty="0" smtClean="0"/>
              <a:t>expensive and</a:t>
            </a:r>
            <a:r>
              <a:rPr lang="en-US" dirty="0"/>
              <a:t>, therefore, most cost-effective dressing. However</a:t>
            </a:r>
            <a:r>
              <a:rPr lang="en-US" dirty="0" smtClean="0"/>
              <a:t>, when </a:t>
            </a:r>
            <a:r>
              <a:rPr lang="en-US" dirty="0"/>
              <a:t>determining cost efficacy, it is important to take </a:t>
            </a:r>
            <a:r>
              <a:rPr lang="en-US" dirty="0" smtClean="0"/>
              <a:t>into consideration </a:t>
            </a:r>
            <a:r>
              <a:rPr lang="en-US" dirty="0"/>
              <a:t>health care provider time, ease of use, </a:t>
            </a:r>
            <a:r>
              <a:rPr lang="en-US" dirty="0" smtClean="0"/>
              <a:t>and healing </a:t>
            </a:r>
            <a:r>
              <a:rPr lang="en-US" dirty="0"/>
              <a:t>rate, as well as the unit cost of the dressing</a:t>
            </a:r>
            <a:r>
              <a:rPr lang="en-US" dirty="0" smtClean="0"/>
              <a:t>.</a:t>
            </a:r>
            <a:endParaRPr lang="en-US" dirty="0"/>
          </a:p>
        </p:txBody>
      </p:sp>
      <p:sp>
        <p:nvSpPr>
          <p:cNvPr id="4" name="Slide Number Placeholder 3"/>
          <p:cNvSpPr>
            <a:spLocks noGrp="1"/>
          </p:cNvSpPr>
          <p:nvPr>
            <p:ph type="sldNum" sz="quarter" idx="12"/>
          </p:nvPr>
        </p:nvSpPr>
        <p:spPr/>
        <p:txBody>
          <a:bodyPr/>
          <a:lstStyle/>
          <a:p>
            <a:fld id="{40EAB96D-1EA5-41BA-A7D3-3ECF1DB831D0}" type="slidenum">
              <a:rPr lang="en-US" smtClean="0"/>
              <a:t>12</a:t>
            </a:fld>
            <a:endParaRPr lang="en-US"/>
          </a:p>
        </p:txBody>
      </p:sp>
      <p:sp>
        <p:nvSpPr>
          <p:cNvPr id="5" name="Rectangle 4"/>
          <p:cNvSpPr/>
          <p:nvPr/>
        </p:nvSpPr>
        <p:spPr>
          <a:xfrm>
            <a:off x="7254025" y="5712659"/>
            <a:ext cx="4099775" cy="369332"/>
          </a:xfrm>
          <a:prstGeom prst="rect">
            <a:avLst/>
          </a:prstGeom>
        </p:spPr>
        <p:txBody>
          <a:bodyPr wrap="square">
            <a:spAutoFit/>
          </a:bodyPr>
          <a:lstStyle/>
          <a:p>
            <a:r>
              <a:rPr lang="en-US" dirty="0">
                <a:latin typeface="Arial" panose="020B0604020202020204" pitchFamily="34" charset="0"/>
              </a:rPr>
              <a:t>Wound Rep </a:t>
            </a:r>
            <a:r>
              <a:rPr lang="en-US" dirty="0" err="1">
                <a:latin typeface="Arial" panose="020B0604020202020204" pitchFamily="34" charset="0"/>
              </a:rPr>
              <a:t>Reg</a:t>
            </a:r>
            <a:r>
              <a:rPr lang="en-US" dirty="0">
                <a:latin typeface="Arial" panose="020B0604020202020204" pitchFamily="34" charset="0"/>
              </a:rPr>
              <a:t> (</a:t>
            </a:r>
            <a:r>
              <a:rPr lang="en-US" dirty="0" smtClean="0">
                <a:latin typeface="Arial" panose="020B0604020202020204" pitchFamily="34" charset="0"/>
              </a:rPr>
              <a:t>2016) 24:112–126</a:t>
            </a:r>
            <a:endParaRPr lang="en-US" dirty="0">
              <a:effectLst/>
              <a:latin typeface="Arial" panose="020B0604020202020204" pitchFamily="34" charset="0"/>
            </a:endParaRPr>
          </a:p>
        </p:txBody>
      </p:sp>
    </p:spTree>
    <p:extLst>
      <p:ext uri="{BB962C8B-B14F-4D97-AF65-F5344CB8AC3E}">
        <p14:creationId xmlns:p14="http://schemas.microsoft.com/office/powerpoint/2010/main" val="2962891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Adjuvant agents</a:t>
            </a:r>
            <a:endParaRPr lang="en-US" dirty="0"/>
          </a:p>
        </p:txBody>
      </p:sp>
      <p:sp>
        <p:nvSpPr>
          <p:cNvPr id="3" name="Content Placeholder 2"/>
          <p:cNvSpPr>
            <a:spLocks noGrp="1"/>
          </p:cNvSpPr>
          <p:nvPr>
            <p:ph idx="1"/>
          </p:nvPr>
        </p:nvSpPr>
        <p:spPr/>
        <p:txBody>
          <a:bodyPr>
            <a:normAutofit/>
          </a:bodyPr>
          <a:lstStyle/>
          <a:p>
            <a:r>
              <a:rPr lang="en-US" dirty="0"/>
              <a:t>Recommendation #</a:t>
            </a:r>
            <a:r>
              <a:rPr lang="en-US" dirty="0" smtClean="0"/>
              <a:t>5.6: </a:t>
            </a:r>
          </a:p>
          <a:p>
            <a:pPr lvl="1"/>
            <a:r>
              <a:rPr lang="en-US" dirty="0" smtClean="0"/>
              <a:t>Selectively </a:t>
            </a:r>
            <a:r>
              <a:rPr lang="en-US" dirty="0"/>
              <a:t>use adjuvant agents (topical</a:t>
            </a:r>
            <a:r>
              <a:rPr lang="en-US" dirty="0" smtClean="0"/>
              <a:t>, device</a:t>
            </a:r>
            <a:r>
              <a:rPr lang="en-US" dirty="0"/>
              <a:t>, and/or systemic) after evaluating a patient and </a:t>
            </a:r>
            <a:r>
              <a:rPr lang="en-US" dirty="0" smtClean="0"/>
              <a:t>their ulcer </a:t>
            </a:r>
            <a:r>
              <a:rPr lang="en-US" dirty="0"/>
              <a:t>characteristics and when there is a </a:t>
            </a:r>
            <a:r>
              <a:rPr lang="en-US" b="1" dirty="0">
                <a:solidFill>
                  <a:srgbClr val="FF0000"/>
                </a:solidFill>
              </a:rPr>
              <a:t>lack of </a:t>
            </a:r>
            <a:r>
              <a:rPr lang="en-US" b="1" dirty="0" smtClean="0">
                <a:solidFill>
                  <a:srgbClr val="FF0000"/>
                </a:solidFill>
              </a:rPr>
              <a:t>healing progress</a:t>
            </a:r>
            <a:r>
              <a:rPr lang="en-US" dirty="0" smtClean="0"/>
              <a:t> </a:t>
            </a:r>
            <a:r>
              <a:rPr lang="en-US" dirty="0"/>
              <a:t>in response to more traditional therapies. (</a:t>
            </a:r>
            <a:r>
              <a:rPr lang="en-US" dirty="0" smtClean="0"/>
              <a:t>Level I</a:t>
            </a:r>
            <a:r>
              <a:rPr lang="en-US" dirty="0"/>
              <a:t>) </a:t>
            </a:r>
            <a:endParaRPr lang="en-US" dirty="0" smtClean="0"/>
          </a:p>
          <a:p>
            <a:r>
              <a:rPr lang="en-US" dirty="0" smtClean="0"/>
              <a:t>Principle: </a:t>
            </a:r>
          </a:p>
          <a:p>
            <a:pPr lvl="1"/>
            <a:r>
              <a:rPr lang="en-US" dirty="0" smtClean="0"/>
              <a:t>Emerging </a:t>
            </a:r>
            <a:r>
              <a:rPr lang="en-US" dirty="0"/>
              <a:t>therapies through </a:t>
            </a:r>
            <a:r>
              <a:rPr lang="en-US" dirty="0" smtClean="0"/>
              <a:t>recombinant technologies </a:t>
            </a:r>
            <a:r>
              <a:rPr lang="en-US" dirty="0"/>
              <a:t>and cell-based devices may offer benefit </a:t>
            </a:r>
            <a:r>
              <a:rPr lang="en-US" dirty="0" smtClean="0"/>
              <a:t>and increase </a:t>
            </a:r>
            <a:r>
              <a:rPr lang="en-US" dirty="0"/>
              <a:t>healing in selected patients or difficult wounds</a:t>
            </a:r>
            <a:r>
              <a:rPr lang="en-US" dirty="0" smtClean="0"/>
              <a:t>. These </a:t>
            </a:r>
            <a:r>
              <a:rPr lang="en-US" dirty="0"/>
              <a:t>therapies are quite diverse and are discussed </a:t>
            </a:r>
            <a:r>
              <a:rPr lang="en-US" dirty="0" smtClean="0"/>
              <a:t>in detail </a:t>
            </a:r>
            <a:r>
              <a:rPr lang="en-US" dirty="0"/>
              <a:t>in the Adjuvant Agents Guidelines.</a:t>
            </a:r>
          </a:p>
        </p:txBody>
      </p:sp>
      <p:sp>
        <p:nvSpPr>
          <p:cNvPr id="4" name="Slide Number Placeholder 3"/>
          <p:cNvSpPr>
            <a:spLocks noGrp="1"/>
          </p:cNvSpPr>
          <p:nvPr>
            <p:ph type="sldNum" sz="quarter" idx="12"/>
          </p:nvPr>
        </p:nvSpPr>
        <p:spPr/>
        <p:txBody>
          <a:bodyPr/>
          <a:lstStyle/>
          <a:p>
            <a:fld id="{40EAB96D-1EA5-41BA-A7D3-3ECF1DB831D0}" type="slidenum">
              <a:rPr lang="en-US" smtClean="0"/>
              <a:t>13</a:t>
            </a:fld>
            <a:endParaRPr lang="en-US"/>
          </a:p>
        </p:txBody>
      </p:sp>
    </p:spTree>
    <p:extLst>
      <p:ext uri="{BB962C8B-B14F-4D97-AF65-F5344CB8AC3E}">
        <p14:creationId xmlns:p14="http://schemas.microsoft.com/office/powerpoint/2010/main" val="637904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Moisture-retentive dressings</a:t>
            </a:r>
            <a:endParaRPr lang="en-US" dirty="0"/>
          </a:p>
        </p:txBody>
      </p:sp>
      <p:sp>
        <p:nvSpPr>
          <p:cNvPr id="3" name="Content Placeholder 2"/>
          <p:cNvSpPr>
            <a:spLocks noGrp="1"/>
          </p:cNvSpPr>
          <p:nvPr>
            <p:ph idx="1"/>
          </p:nvPr>
        </p:nvSpPr>
        <p:spPr/>
        <p:txBody>
          <a:bodyPr>
            <a:normAutofit/>
          </a:bodyPr>
          <a:lstStyle/>
          <a:p>
            <a:r>
              <a:rPr lang="en-US" dirty="0"/>
              <a:t>T</a:t>
            </a:r>
            <a:r>
              <a:rPr lang="en-US" dirty="0" smtClean="0"/>
              <a:t>he </a:t>
            </a:r>
            <a:r>
              <a:rPr lang="en-US" dirty="0"/>
              <a:t>moist wound </a:t>
            </a:r>
            <a:r>
              <a:rPr lang="en-US" dirty="0" smtClean="0"/>
              <a:t>environment more </a:t>
            </a:r>
            <a:r>
              <a:rPr lang="en-US" dirty="0"/>
              <a:t>effectively contains growth factors, </a:t>
            </a:r>
            <a:r>
              <a:rPr lang="en-US" dirty="0" smtClean="0"/>
              <a:t>increases angiogenesis</a:t>
            </a:r>
            <a:r>
              <a:rPr lang="en-US" dirty="0"/>
              <a:t>, and decreases fibrosis</a:t>
            </a:r>
            <a:r>
              <a:rPr lang="en-US" dirty="0" smtClean="0"/>
              <a:t>.</a:t>
            </a:r>
          </a:p>
          <a:p>
            <a:r>
              <a:rPr lang="en-US" dirty="0"/>
              <a:t>Dressings also serve as a </a:t>
            </a:r>
            <a:r>
              <a:rPr lang="en-US" b="1" dirty="0">
                <a:solidFill>
                  <a:srgbClr val="FF0000"/>
                </a:solidFill>
              </a:rPr>
              <a:t>barrier</a:t>
            </a:r>
            <a:r>
              <a:rPr lang="en-US" dirty="0"/>
              <a:t> from trauma and infection, promote patient </a:t>
            </a:r>
            <a:r>
              <a:rPr lang="en-US" b="1" dirty="0">
                <a:solidFill>
                  <a:srgbClr val="FF0000"/>
                </a:solidFill>
              </a:rPr>
              <a:t>functionality</a:t>
            </a:r>
            <a:r>
              <a:rPr lang="en-US" dirty="0"/>
              <a:t> with activities of daily living, and are also associated with less scar formation. </a:t>
            </a:r>
          </a:p>
          <a:p>
            <a:r>
              <a:rPr lang="en-US" dirty="0"/>
              <a:t>From the </a:t>
            </a:r>
            <a:r>
              <a:rPr lang="en-US" b="1" dirty="0">
                <a:solidFill>
                  <a:srgbClr val="FF0000"/>
                </a:solidFill>
              </a:rPr>
              <a:t>patient perspective</a:t>
            </a:r>
            <a:r>
              <a:rPr lang="en-US" dirty="0"/>
              <a:t>, this translates to reduced pain, less frequent dressing changes, and less scar tissue formation.</a:t>
            </a:r>
          </a:p>
          <a:p>
            <a:r>
              <a:rPr lang="en-US" dirty="0"/>
              <a:t>The </a:t>
            </a:r>
            <a:r>
              <a:rPr lang="en-US" b="1" dirty="0">
                <a:solidFill>
                  <a:srgbClr val="FF0000"/>
                </a:solidFill>
              </a:rPr>
              <a:t>five classic types</a:t>
            </a:r>
            <a:r>
              <a:rPr lang="en-US" dirty="0"/>
              <a:t> of moisture-retentive dressings are films, foams, hydrocolloids, alginates, and hydrogels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40EAB96D-1EA5-41BA-A7D3-3ECF1DB831D0}" type="slidenum">
              <a:rPr lang="en-US" smtClean="0"/>
              <a:t>14</a:t>
            </a:fld>
            <a:endParaRPr lang="en-US"/>
          </a:p>
        </p:txBody>
      </p:sp>
    </p:spTree>
    <p:extLst>
      <p:ext uri="{BB962C8B-B14F-4D97-AF65-F5344CB8AC3E}">
        <p14:creationId xmlns:p14="http://schemas.microsoft.com/office/powerpoint/2010/main" val="16483549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EAB96D-1EA5-41BA-A7D3-3ECF1DB831D0}" type="slidenum">
              <a:rPr lang="en-US" smtClean="0"/>
              <a:t>15</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0084" y="759655"/>
            <a:ext cx="7202658" cy="5401994"/>
          </a:xfrm>
          <a:prstGeom prst="rect">
            <a:avLst/>
          </a:prstGeom>
        </p:spPr>
      </p:pic>
      <p:sp>
        <p:nvSpPr>
          <p:cNvPr id="4" name="TextBox 3"/>
          <p:cNvSpPr txBox="1"/>
          <p:nvPr/>
        </p:nvSpPr>
        <p:spPr>
          <a:xfrm>
            <a:off x="590843" y="1533378"/>
            <a:ext cx="2546252" cy="1107996"/>
          </a:xfrm>
          <a:prstGeom prst="rect">
            <a:avLst/>
          </a:prstGeom>
          <a:noFill/>
        </p:spPr>
        <p:txBody>
          <a:bodyPr wrap="square" rtlCol="0">
            <a:spAutoFit/>
          </a:bodyPr>
          <a:lstStyle/>
          <a:p>
            <a:r>
              <a:rPr lang="en-US" sz="6600" dirty="0" smtClean="0"/>
              <a:t>Films</a:t>
            </a:r>
            <a:endParaRPr lang="en-US" sz="6600" dirty="0"/>
          </a:p>
        </p:txBody>
      </p:sp>
    </p:spTree>
    <p:extLst>
      <p:ext uri="{BB962C8B-B14F-4D97-AF65-F5344CB8AC3E}">
        <p14:creationId xmlns:p14="http://schemas.microsoft.com/office/powerpoint/2010/main" val="23748630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Films</a:t>
            </a:r>
            <a:endParaRPr lang="en-US" dirty="0"/>
          </a:p>
        </p:txBody>
      </p:sp>
      <p:sp>
        <p:nvSpPr>
          <p:cNvPr id="3" name="Content Placeholder 2"/>
          <p:cNvSpPr>
            <a:spLocks noGrp="1"/>
          </p:cNvSpPr>
          <p:nvPr>
            <p:ph idx="1"/>
          </p:nvPr>
        </p:nvSpPr>
        <p:spPr/>
        <p:txBody>
          <a:bodyPr>
            <a:normAutofit/>
          </a:bodyPr>
          <a:lstStyle/>
          <a:p>
            <a:r>
              <a:rPr lang="en-US" dirty="0"/>
              <a:t>Films are thin, elastic transparent sheet </a:t>
            </a:r>
            <a:r>
              <a:rPr lang="en-US" dirty="0" smtClean="0"/>
              <a:t>of polyurethane</a:t>
            </a:r>
            <a:r>
              <a:rPr lang="en-US" dirty="0"/>
              <a:t>, which are gas permeable and </a:t>
            </a:r>
            <a:r>
              <a:rPr lang="en-US" dirty="0" smtClean="0"/>
              <a:t>often have </a:t>
            </a:r>
            <a:r>
              <a:rPr lang="en-US" dirty="0"/>
              <a:t>acrylic adhesive on one side for adherence.</a:t>
            </a:r>
          </a:p>
          <a:p>
            <a:r>
              <a:rPr lang="en-US" dirty="0"/>
              <a:t>These sheets are effective at </a:t>
            </a:r>
            <a:r>
              <a:rPr lang="en-US" b="1" dirty="0">
                <a:solidFill>
                  <a:srgbClr val="FF0000"/>
                </a:solidFill>
              </a:rPr>
              <a:t>keeping bacteria </a:t>
            </a:r>
            <a:r>
              <a:rPr lang="en-US" b="1" dirty="0" smtClean="0">
                <a:solidFill>
                  <a:srgbClr val="FF0000"/>
                </a:solidFill>
              </a:rPr>
              <a:t>and fluids </a:t>
            </a:r>
            <a:r>
              <a:rPr lang="en-US" b="1" dirty="0">
                <a:solidFill>
                  <a:srgbClr val="FF0000"/>
                </a:solidFill>
              </a:rPr>
              <a:t>out</a:t>
            </a:r>
            <a:r>
              <a:rPr lang="en-US" dirty="0"/>
              <a:t> but allowing atmospheric gases </a:t>
            </a:r>
            <a:r>
              <a:rPr lang="en-US" dirty="0" smtClean="0"/>
              <a:t>and water </a:t>
            </a:r>
            <a:r>
              <a:rPr lang="en-US" dirty="0"/>
              <a:t>to pass through. </a:t>
            </a:r>
            <a:endParaRPr lang="en-US" dirty="0" smtClean="0"/>
          </a:p>
          <a:p>
            <a:r>
              <a:rPr lang="en-US" dirty="0" smtClean="0"/>
              <a:t>Films </a:t>
            </a:r>
            <a:r>
              <a:rPr lang="en-US" dirty="0"/>
              <a:t>have the </a:t>
            </a:r>
            <a:r>
              <a:rPr lang="en-US" dirty="0" smtClean="0"/>
              <a:t>advantage of </a:t>
            </a:r>
            <a:r>
              <a:rPr lang="en-US" dirty="0"/>
              <a:t>permitting easy visualization without </a:t>
            </a:r>
            <a:r>
              <a:rPr lang="en-US" dirty="0" smtClean="0"/>
              <a:t>disturbing </a:t>
            </a:r>
            <a:r>
              <a:rPr lang="en-US" dirty="0"/>
              <a:t>the wound. </a:t>
            </a:r>
            <a:endParaRPr lang="en-US" dirty="0" smtClean="0"/>
          </a:p>
          <a:p>
            <a:r>
              <a:rPr lang="en-US" dirty="0" smtClean="0"/>
              <a:t>Because </a:t>
            </a:r>
            <a:r>
              <a:rPr lang="en-US" dirty="0"/>
              <a:t>they adhere to </a:t>
            </a:r>
            <a:r>
              <a:rPr lang="en-US" dirty="0" smtClean="0"/>
              <a:t>the wound</a:t>
            </a:r>
            <a:r>
              <a:rPr lang="en-US" dirty="0"/>
              <a:t>, they are easy to apply and do not </a:t>
            </a:r>
            <a:r>
              <a:rPr lang="en-US" dirty="0" smtClean="0"/>
              <a:t>require a </a:t>
            </a:r>
            <a:r>
              <a:rPr lang="en-US" dirty="0"/>
              <a:t>second dressing. However, their lack of </a:t>
            </a:r>
            <a:r>
              <a:rPr lang="en-US" dirty="0" smtClean="0"/>
              <a:t>absorptive </a:t>
            </a:r>
            <a:r>
              <a:rPr lang="en-US" dirty="0"/>
              <a:t>capacity leads to fluid collections in </a:t>
            </a:r>
            <a:r>
              <a:rPr lang="en-US" dirty="0" smtClean="0"/>
              <a:t>any wound </a:t>
            </a:r>
            <a:r>
              <a:rPr lang="en-US" dirty="0"/>
              <a:t>with </a:t>
            </a:r>
            <a:r>
              <a:rPr lang="en-US" b="1" dirty="0">
                <a:solidFill>
                  <a:srgbClr val="FF0000"/>
                </a:solidFill>
              </a:rPr>
              <a:t>significant </a:t>
            </a:r>
            <a:r>
              <a:rPr lang="en-US" b="1" dirty="0" smtClean="0">
                <a:solidFill>
                  <a:srgbClr val="FF0000"/>
                </a:solidFill>
              </a:rPr>
              <a:t>exudate</a:t>
            </a:r>
            <a:r>
              <a:rPr lang="en-US" dirty="0" smtClean="0"/>
              <a:t>. </a:t>
            </a:r>
            <a:endParaRPr lang="en-US" dirty="0"/>
          </a:p>
          <a:p>
            <a:endParaRPr lang="en-US" dirty="0"/>
          </a:p>
        </p:txBody>
      </p:sp>
      <p:sp>
        <p:nvSpPr>
          <p:cNvPr id="4" name="Slide Number Placeholder 3"/>
          <p:cNvSpPr>
            <a:spLocks noGrp="1"/>
          </p:cNvSpPr>
          <p:nvPr>
            <p:ph type="sldNum" sz="quarter" idx="12"/>
          </p:nvPr>
        </p:nvSpPr>
        <p:spPr/>
        <p:txBody>
          <a:bodyPr/>
          <a:lstStyle/>
          <a:p>
            <a:fld id="{40EAB96D-1EA5-41BA-A7D3-3ECF1DB831D0}" type="slidenum">
              <a:rPr lang="en-US" smtClean="0"/>
              <a:t>16</a:t>
            </a:fld>
            <a:endParaRPr lang="en-US"/>
          </a:p>
        </p:txBody>
      </p:sp>
    </p:spTree>
    <p:extLst>
      <p:ext uri="{BB962C8B-B14F-4D97-AF65-F5344CB8AC3E}">
        <p14:creationId xmlns:p14="http://schemas.microsoft.com/office/powerpoint/2010/main" val="138899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EAB96D-1EA5-41BA-A7D3-3ECF1DB831D0}" type="slidenum">
              <a:rPr lang="en-US" smtClean="0"/>
              <a:t>17</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6013" y="1969477"/>
            <a:ext cx="8931729" cy="4459457"/>
          </a:xfrm>
          <a:prstGeom prst="rect">
            <a:avLst/>
          </a:prstGeom>
        </p:spPr>
      </p:pic>
      <p:sp>
        <p:nvSpPr>
          <p:cNvPr id="2" name="TextBox 1"/>
          <p:cNvSpPr txBox="1"/>
          <p:nvPr/>
        </p:nvSpPr>
        <p:spPr>
          <a:xfrm>
            <a:off x="3924886" y="745588"/>
            <a:ext cx="4318782" cy="1015663"/>
          </a:xfrm>
          <a:prstGeom prst="rect">
            <a:avLst/>
          </a:prstGeom>
          <a:noFill/>
        </p:spPr>
        <p:txBody>
          <a:bodyPr wrap="square" rtlCol="0">
            <a:spAutoFit/>
          </a:bodyPr>
          <a:lstStyle/>
          <a:p>
            <a:pPr algn="ctr"/>
            <a:r>
              <a:rPr lang="en-US" sz="6000" dirty="0" smtClean="0"/>
              <a:t>Foams</a:t>
            </a:r>
            <a:endParaRPr lang="en-US" sz="6000" dirty="0"/>
          </a:p>
        </p:txBody>
      </p:sp>
    </p:spTree>
    <p:extLst>
      <p:ext uri="{BB962C8B-B14F-4D97-AF65-F5344CB8AC3E}">
        <p14:creationId xmlns:p14="http://schemas.microsoft.com/office/powerpoint/2010/main" val="11592326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Foams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Foams are semi-occlusive, </a:t>
            </a:r>
            <a:r>
              <a:rPr lang="en-US" dirty="0" err="1" smtClean="0"/>
              <a:t>bilaminate</a:t>
            </a:r>
            <a:r>
              <a:rPr lang="en-US" dirty="0" smtClean="0"/>
              <a:t> dressings </a:t>
            </a:r>
            <a:r>
              <a:rPr lang="en-US" dirty="0"/>
              <a:t>comprised of hydrophobic </a:t>
            </a:r>
            <a:r>
              <a:rPr lang="en-US" dirty="0" smtClean="0"/>
              <a:t>polyurethane foam </a:t>
            </a:r>
            <a:r>
              <a:rPr lang="en-US" dirty="0"/>
              <a:t>sheets, which have hydrophilic </a:t>
            </a:r>
            <a:r>
              <a:rPr lang="en-US" dirty="0" smtClean="0"/>
              <a:t>surface coating </a:t>
            </a:r>
            <a:r>
              <a:rPr lang="en-US" dirty="0"/>
              <a:t>materials to </a:t>
            </a:r>
            <a:r>
              <a:rPr lang="en-US" b="1" dirty="0">
                <a:solidFill>
                  <a:srgbClr val="FF0000"/>
                </a:solidFill>
              </a:rPr>
              <a:t>prevent leakage</a:t>
            </a:r>
            <a:r>
              <a:rPr lang="en-US" dirty="0"/>
              <a:t> and </a:t>
            </a:r>
            <a:r>
              <a:rPr lang="en-US" dirty="0" smtClean="0"/>
              <a:t>bacterial contamination</a:t>
            </a:r>
            <a:r>
              <a:rPr lang="en-US" dirty="0"/>
              <a:t>. </a:t>
            </a:r>
            <a:endParaRPr lang="en-US" dirty="0" smtClean="0"/>
          </a:p>
          <a:p>
            <a:r>
              <a:rPr lang="en-US" dirty="0" smtClean="0"/>
              <a:t>They </a:t>
            </a:r>
            <a:r>
              <a:rPr lang="en-US" dirty="0"/>
              <a:t>are typically </a:t>
            </a:r>
            <a:r>
              <a:rPr lang="en-US" dirty="0" err="1" smtClean="0"/>
              <a:t>nonadhesive</a:t>
            </a:r>
            <a:r>
              <a:rPr lang="en-US" dirty="0" smtClean="0"/>
              <a:t> and </a:t>
            </a:r>
            <a:r>
              <a:rPr lang="en-US" dirty="0"/>
              <a:t>thicker than other dressings, but </a:t>
            </a:r>
            <a:r>
              <a:rPr lang="en-US" dirty="0" smtClean="0"/>
              <a:t>these features </a:t>
            </a:r>
            <a:r>
              <a:rPr lang="en-US" dirty="0"/>
              <a:t>may vary. If </a:t>
            </a:r>
            <a:r>
              <a:rPr lang="en-US" dirty="0" err="1"/>
              <a:t>nonadherent</a:t>
            </a:r>
            <a:r>
              <a:rPr lang="en-US" dirty="0"/>
              <a:t>, they require </a:t>
            </a:r>
            <a:r>
              <a:rPr lang="en-US" dirty="0" smtClean="0"/>
              <a:t>a secondary </a:t>
            </a:r>
            <a:r>
              <a:rPr lang="en-US" dirty="0"/>
              <a:t>dressing to hold in place. </a:t>
            </a:r>
            <a:endParaRPr lang="en-US" dirty="0" smtClean="0"/>
          </a:p>
          <a:p>
            <a:r>
              <a:rPr lang="en-US" dirty="0" smtClean="0"/>
              <a:t>Because of their </a:t>
            </a:r>
            <a:r>
              <a:rPr lang="en-US" dirty="0"/>
              <a:t>bulk, foams can be used to </a:t>
            </a:r>
            <a:r>
              <a:rPr lang="en-US" b="1" dirty="0">
                <a:solidFill>
                  <a:srgbClr val="FF0000"/>
                </a:solidFill>
              </a:rPr>
              <a:t>pack </a:t>
            </a:r>
            <a:r>
              <a:rPr lang="en-US" b="1" dirty="0" smtClean="0">
                <a:solidFill>
                  <a:srgbClr val="FF0000"/>
                </a:solidFill>
              </a:rPr>
              <a:t>cavities</a:t>
            </a:r>
            <a:r>
              <a:rPr lang="en-US" dirty="0" smtClean="0"/>
              <a:t> and </a:t>
            </a:r>
            <a:r>
              <a:rPr lang="en-US" dirty="0"/>
              <a:t>to provide padding over bony </a:t>
            </a:r>
            <a:r>
              <a:rPr lang="en-US" dirty="0" smtClean="0"/>
              <a:t>prominences. </a:t>
            </a:r>
          </a:p>
          <a:p>
            <a:r>
              <a:rPr lang="en-US" b="1" dirty="0" smtClean="0">
                <a:solidFill>
                  <a:srgbClr val="FF0000"/>
                </a:solidFill>
              </a:rPr>
              <a:t>Disadvantages</a:t>
            </a:r>
            <a:r>
              <a:rPr lang="en-US" dirty="0" smtClean="0"/>
              <a:t> </a:t>
            </a:r>
            <a:r>
              <a:rPr lang="en-US" dirty="0"/>
              <a:t>for foams are that </a:t>
            </a:r>
            <a:r>
              <a:rPr lang="en-US" dirty="0" smtClean="0"/>
              <a:t>they may </a:t>
            </a:r>
            <a:r>
              <a:rPr lang="en-US" dirty="0"/>
              <a:t>fail to stay in place if patients are </a:t>
            </a:r>
            <a:r>
              <a:rPr lang="en-US" dirty="0" smtClean="0"/>
              <a:t>more mobile</a:t>
            </a:r>
            <a:r>
              <a:rPr lang="en-US" dirty="0"/>
              <a:t>; in addition, they may dehydrate </a:t>
            </a:r>
            <a:r>
              <a:rPr lang="en-US" dirty="0" smtClean="0"/>
              <a:t>dry wounds </a:t>
            </a:r>
            <a:r>
              <a:rPr lang="en-US" dirty="0"/>
              <a:t>and are completely opaque so no </a:t>
            </a:r>
            <a:r>
              <a:rPr lang="en-US" dirty="0" smtClean="0"/>
              <a:t>visualization </a:t>
            </a:r>
            <a:r>
              <a:rPr lang="en-US" dirty="0"/>
              <a:t>is possible through the dressing. </a:t>
            </a:r>
            <a:r>
              <a:rPr lang="en-US" dirty="0" smtClean="0"/>
              <a:t>Adhesive foams </a:t>
            </a:r>
            <a:r>
              <a:rPr lang="en-US" dirty="0"/>
              <a:t>can cause contact dermatitis in </a:t>
            </a:r>
            <a:r>
              <a:rPr lang="en-US" dirty="0" smtClean="0"/>
              <a:t>some patients</a:t>
            </a:r>
            <a:r>
              <a:rPr lang="en-US" dirty="0"/>
              <a:t>.</a:t>
            </a:r>
          </a:p>
          <a:p>
            <a:endParaRPr lang="en-US" dirty="0"/>
          </a:p>
        </p:txBody>
      </p:sp>
      <p:sp>
        <p:nvSpPr>
          <p:cNvPr id="4" name="Slide Number Placeholder 3"/>
          <p:cNvSpPr>
            <a:spLocks noGrp="1"/>
          </p:cNvSpPr>
          <p:nvPr>
            <p:ph type="sldNum" sz="quarter" idx="12"/>
          </p:nvPr>
        </p:nvSpPr>
        <p:spPr/>
        <p:txBody>
          <a:bodyPr/>
          <a:lstStyle/>
          <a:p>
            <a:fld id="{40EAB96D-1EA5-41BA-A7D3-3ECF1DB831D0}" type="slidenum">
              <a:rPr lang="en-US" smtClean="0"/>
              <a:t>18</a:t>
            </a:fld>
            <a:endParaRPr lang="en-US"/>
          </a:p>
        </p:txBody>
      </p:sp>
    </p:spTree>
    <p:extLst>
      <p:ext uri="{BB962C8B-B14F-4D97-AF65-F5344CB8AC3E}">
        <p14:creationId xmlns:p14="http://schemas.microsoft.com/office/powerpoint/2010/main" val="39944597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Cochrane review on foam dressings for DFU</a:t>
            </a:r>
            <a:endParaRPr lang="en-US" dirty="0"/>
          </a:p>
        </p:txBody>
      </p:sp>
      <p:sp>
        <p:nvSpPr>
          <p:cNvPr id="3" name="Content Placeholder 2"/>
          <p:cNvSpPr>
            <a:spLocks noGrp="1"/>
          </p:cNvSpPr>
          <p:nvPr>
            <p:ph idx="1"/>
          </p:nvPr>
        </p:nvSpPr>
        <p:spPr/>
        <p:txBody>
          <a:bodyPr>
            <a:normAutofit lnSpcReduction="10000"/>
          </a:bodyPr>
          <a:lstStyle/>
          <a:p>
            <a:r>
              <a:rPr lang="en-US" dirty="0"/>
              <a:t>S</a:t>
            </a:r>
            <a:r>
              <a:rPr lang="en-US" dirty="0" smtClean="0"/>
              <a:t>ix </a:t>
            </a:r>
            <a:r>
              <a:rPr lang="en-US" dirty="0"/>
              <a:t>studies (157 participants) </a:t>
            </a:r>
            <a:r>
              <a:rPr lang="en-US" dirty="0" smtClean="0"/>
              <a:t>were included. </a:t>
            </a:r>
          </a:p>
          <a:p>
            <a:r>
              <a:rPr lang="en-US" dirty="0" smtClean="0"/>
              <a:t>Meta </a:t>
            </a:r>
            <a:r>
              <a:rPr lang="en-US" dirty="0"/>
              <a:t>analysis of two studies indicated that foam dressings </a:t>
            </a:r>
            <a:r>
              <a:rPr lang="en-US" u="sng" dirty="0"/>
              <a:t>do not promote the healing</a:t>
            </a:r>
            <a:r>
              <a:rPr lang="en-US" dirty="0"/>
              <a:t> of diabetic foot ulcers compared with </a:t>
            </a:r>
            <a:r>
              <a:rPr lang="en-US" dirty="0">
                <a:solidFill>
                  <a:srgbClr val="FF0000"/>
                </a:solidFill>
              </a:rPr>
              <a:t>basic wound contact dressings</a:t>
            </a:r>
            <a:r>
              <a:rPr lang="en-US" dirty="0"/>
              <a:t> (RR 2.03, 95%CI 0.91 to 4.55). Pooled data from two studies comparing foam and </a:t>
            </a:r>
            <a:r>
              <a:rPr lang="en-US" dirty="0">
                <a:solidFill>
                  <a:srgbClr val="FF0000"/>
                </a:solidFill>
              </a:rPr>
              <a:t>alginate dressing</a:t>
            </a:r>
            <a:r>
              <a:rPr lang="en-US" dirty="0"/>
              <a:t> found no statistically significant difference in ulcer healing (RR 1.50, 95% CI 0.92 to 2.44). </a:t>
            </a:r>
            <a:endParaRPr lang="en-US" dirty="0" smtClean="0"/>
          </a:p>
          <a:p>
            <a:r>
              <a:rPr lang="en-US" dirty="0" smtClean="0"/>
              <a:t>There </a:t>
            </a:r>
            <a:r>
              <a:rPr lang="en-US" dirty="0"/>
              <a:t>was no statistically significant difference in the number of diabetic foot ulcers healed when foam dressings were compared with </a:t>
            </a:r>
            <a:r>
              <a:rPr lang="en-US" dirty="0">
                <a:solidFill>
                  <a:srgbClr val="FF0000"/>
                </a:solidFill>
              </a:rPr>
              <a:t>hydrocolloid (matrix) dressings</a:t>
            </a:r>
            <a:r>
              <a:rPr lang="en-US" dirty="0"/>
              <a:t>. All included studies were small and/or had limited follow-up times.</a:t>
            </a:r>
          </a:p>
        </p:txBody>
      </p:sp>
      <p:sp>
        <p:nvSpPr>
          <p:cNvPr id="4" name="Slide Number Placeholder 3"/>
          <p:cNvSpPr>
            <a:spLocks noGrp="1"/>
          </p:cNvSpPr>
          <p:nvPr>
            <p:ph type="sldNum" sz="quarter" idx="12"/>
          </p:nvPr>
        </p:nvSpPr>
        <p:spPr/>
        <p:txBody>
          <a:bodyPr/>
          <a:lstStyle/>
          <a:p>
            <a:fld id="{40EAB96D-1EA5-41BA-A7D3-3ECF1DB831D0}" type="slidenum">
              <a:rPr lang="en-US" smtClean="0"/>
              <a:t>19</a:t>
            </a:fld>
            <a:endParaRPr lang="en-US"/>
          </a:p>
        </p:txBody>
      </p:sp>
    </p:spTree>
    <p:extLst>
      <p:ext uri="{BB962C8B-B14F-4D97-AF65-F5344CB8AC3E}">
        <p14:creationId xmlns:p14="http://schemas.microsoft.com/office/powerpoint/2010/main" val="1768743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Aim &amp; Scope of this presentation</a:t>
            </a:r>
          </a:p>
          <a:p>
            <a:r>
              <a:rPr lang="en-US" dirty="0" smtClean="0"/>
              <a:t>Role of dressings</a:t>
            </a:r>
          </a:p>
          <a:p>
            <a:r>
              <a:rPr lang="en-US" dirty="0" smtClean="0"/>
              <a:t>Types of dressings</a:t>
            </a:r>
          </a:p>
          <a:p>
            <a:pPr lvl="1"/>
            <a:r>
              <a:rPr lang="en-US" dirty="0" smtClean="0"/>
              <a:t>Moisture retentive dressings: Films, Foams, Hydrocolloids, Alginates, Hydrogels</a:t>
            </a:r>
          </a:p>
          <a:p>
            <a:pPr lvl="1"/>
            <a:r>
              <a:rPr lang="en-US" dirty="0" smtClean="0"/>
              <a:t>Silver</a:t>
            </a:r>
          </a:p>
          <a:p>
            <a:pPr lvl="1"/>
            <a:r>
              <a:rPr lang="en-US" dirty="0" smtClean="0"/>
              <a:t>Honey</a:t>
            </a:r>
          </a:p>
          <a:p>
            <a:r>
              <a:rPr lang="en-US" dirty="0" smtClean="0"/>
              <a:t>Other adjuvant topical treatments</a:t>
            </a:r>
          </a:p>
          <a:p>
            <a:pPr lvl="1"/>
            <a:r>
              <a:rPr lang="en-US" dirty="0"/>
              <a:t>Growth </a:t>
            </a:r>
            <a:r>
              <a:rPr lang="en-US" dirty="0" smtClean="0"/>
              <a:t>factors</a:t>
            </a:r>
          </a:p>
          <a:p>
            <a:pPr lvl="1"/>
            <a:r>
              <a:rPr lang="en-US" dirty="0" smtClean="0"/>
              <a:t>Negative pressure wound treatment</a:t>
            </a:r>
          </a:p>
          <a:p>
            <a:pPr lvl="1"/>
            <a:r>
              <a:rPr lang="en-US" dirty="0" smtClean="0"/>
              <a:t>Topical oxygen therapy</a:t>
            </a:r>
          </a:p>
          <a:p>
            <a:pPr lvl="1"/>
            <a:r>
              <a:rPr lang="en-US" dirty="0"/>
              <a:t>Laser </a:t>
            </a:r>
            <a:r>
              <a:rPr lang="en-US" dirty="0" smtClean="0"/>
              <a:t>therapy</a:t>
            </a:r>
          </a:p>
          <a:p>
            <a:pPr lvl="1"/>
            <a:r>
              <a:rPr lang="en-US" dirty="0"/>
              <a:t>Ozone </a:t>
            </a:r>
            <a:r>
              <a:rPr lang="en-US" dirty="0" smtClean="0"/>
              <a:t>therapy</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40EAB96D-1EA5-41BA-A7D3-3ECF1DB831D0}" type="slidenum">
              <a:rPr lang="en-US" smtClean="0"/>
              <a:t>2</a:t>
            </a:fld>
            <a:endParaRPr lang="en-US"/>
          </a:p>
        </p:txBody>
      </p:sp>
    </p:spTree>
    <p:extLst>
      <p:ext uri="{BB962C8B-B14F-4D97-AF65-F5344CB8AC3E}">
        <p14:creationId xmlns:p14="http://schemas.microsoft.com/office/powerpoint/2010/main" val="23375496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EAB96D-1EA5-41BA-A7D3-3ECF1DB831D0}" type="slidenum">
              <a:rPr lang="en-US" smtClean="0"/>
              <a:t>20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5425" y="502276"/>
            <a:ext cx="5854074" cy="5854074"/>
          </a:xfrm>
          <a:prstGeom prst="rect">
            <a:avLst/>
          </a:prstGeom>
        </p:spPr>
      </p:pic>
      <p:sp>
        <p:nvSpPr>
          <p:cNvPr id="2" name="TextBox 1"/>
          <p:cNvSpPr txBox="1"/>
          <p:nvPr/>
        </p:nvSpPr>
        <p:spPr>
          <a:xfrm>
            <a:off x="590848" y="1828802"/>
            <a:ext cx="3629464" cy="830997"/>
          </a:xfrm>
          <a:prstGeom prst="rect">
            <a:avLst/>
          </a:prstGeom>
          <a:noFill/>
        </p:spPr>
        <p:txBody>
          <a:bodyPr wrap="square" rtlCol="0">
            <a:spAutoFit/>
          </a:bodyPr>
          <a:lstStyle/>
          <a:p>
            <a:r>
              <a:rPr lang="en-US" sz="4800" dirty="0" smtClean="0"/>
              <a:t>Hydrocolloids</a:t>
            </a:r>
            <a:endParaRPr lang="en-US" sz="4800" dirty="0"/>
          </a:p>
        </p:txBody>
      </p:sp>
    </p:spTree>
    <p:extLst>
      <p:ext uri="{BB962C8B-B14F-4D97-AF65-F5344CB8AC3E}">
        <p14:creationId xmlns:p14="http://schemas.microsoft.com/office/powerpoint/2010/main" val="25180104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Hydrocolloids</a:t>
            </a:r>
            <a:endParaRPr lang="en-US" dirty="0"/>
          </a:p>
        </p:txBody>
      </p:sp>
      <p:sp>
        <p:nvSpPr>
          <p:cNvPr id="3" name="Content Placeholder 2"/>
          <p:cNvSpPr>
            <a:spLocks noGrp="1"/>
          </p:cNvSpPr>
          <p:nvPr>
            <p:ph idx="1"/>
          </p:nvPr>
        </p:nvSpPr>
        <p:spPr/>
        <p:txBody>
          <a:bodyPr>
            <a:normAutofit fontScale="92500" lnSpcReduction="20000"/>
          </a:bodyPr>
          <a:lstStyle/>
          <a:p>
            <a:r>
              <a:rPr lang="en-US" dirty="0"/>
              <a:t>Hydrocolloids are typically gels </a:t>
            </a:r>
            <a:r>
              <a:rPr lang="en-US" dirty="0" smtClean="0"/>
              <a:t>or foams </a:t>
            </a:r>
            <a:r>
              <a:rPr lang="en-US" dirty="0"/>
              <a:t>impregnated into self-adhesive </a:t>
            </a:r>
            <a:r>
              <a:rPr lang="en-US" dirty="0" smtClean="0"/>
              <a:t>polyurethane </a:t>
            </a:r>
            <a:r>
              <a:rPr lang="en-US" dirty="0"/>
              <a:t>films resulting in dressing sheets with </a:t>
            </a:r>
            <a:r>
              <a:rPr lang="en-US" dirty="0" smtClean="0"/>
              <a:t>the </a:t>
            </a:r>
            <a:r>
              <a:rPr lang="en-US" dirty="0" smtClean="0">
                <a:solidFill>
                  <a:srgbClr val="FF0000"/>
                </a:solidFill>
              </a:rPr>
              <a:t>ability </a:t>
            </a:r>
            <a:r>
              <a:rPr lang="en-US" dirty="0">
                <a:solidFill>
                  <a:srgbClr val="FF0000"/>
                </a:solidFill>
              </a:rPr>
              <a:t>to conform to different surface shapes</a:t>
            </a:r>
            <a:r>
              <a:rPr lang="en-US" dirty="0"/>
              <a:t>. </a:t>
            </a:r>
            <a:endParaRPr lang="en-US" dirty="0" smtClean="0"/>
          </a:p>
          <a:p>
            <a:r>
              <a:rPr lang="en-US" dirty="0" smtClean="0"/>
              <a:t>Because of their </a:t>
            </a:r>
            <a:r>
              <a:rPr lang="en-US" dirty="0"/>
              <a:t>colloidal nature, these dressings </a:t>
            </a:r>
            <a:r>
              <a:rPr lang="en-US" dirty="0">
                <a:solidFill>
                  <a:srgbClr val="FF0000"/>
                </a:solidFill>
              </a:rPr>
              <a:t>trap any </a:t>
            </a:r>
            <a:r>
              <a:rPr lang="en-US" dirty="0" smtClean="0">
                <a:solidFill>
                  <a:srgbClr val="FF0000"/>
                </a:solidFill>
              </a:rPr>
              <a:t>exudates</a:t>
            </a:r>
            <a:r>
              <a:rPr lang="en-US" dirty="0" smtClean="0"/>
              <a:t> </a:t>
            </a:r>
            <a:r>
              <a:rPr lang="en-US" dirty="0"/>
              <a:t>on the underside, turning them into gels</a:t>
            </a:r>
            <a:r>
              <a:rPr lang="en-US" dirty="0" smtClean="0"/>
              <a:t>, which </a:t>
            </a:r>
            <a:r>
              <a:rPr lang="en-US" dirty="0"/>
              <a:t>promotes </a:t>
            </a:r>
            <a:r>
              <a:rPr lang="en-US" dirty="0">
                <a:solidFill>
                  <a:srgbClr val="FF0000"/>
                </a:solidFill>
              </a:rPr>
              <a:t>autolytic debridement</a:t>
            </a:r>
            <a:r>
              <a:rPr lang="en-US" dirty="0"/>
              <a:t> and </a:t>
            </a:r>
            <a:r>
              <a:rPr lang="en-US" dirty="0" smtClean="0"/>
              <a:t>deters leakage</a:t>
            </a:r>
            <a:r>
              <a:rPr lang="en-US" dirty="0"/>
              <a:t>. </a:t>
            </a:r>
            <a:endParaRPr lang="en-US" dirty="0" smtClean="0"/>
          </a:p>
          <a:p>
            <a:r>
              <a:rPr lang="en-US" dirty="0" smtClean="0"/>
              <a:t>Hydrocolloids </a:t>
            </a:r>
            <a:r>
              <a:rPr lang="en-US" dirty="0"/>
              <a:t>are impermeable to water</a:t>
            </a:r>
            <a:r>
              <a:rPr lang="en-US" dirty="0" smtClean="0"/>
              <a:t>, oxygen</a:t>
            </a:r>
            <a:r>
              <a:rPr lang="en-US" dirty="0"/>
              <a:t>, and carbon dioxide, conferring a “</a:t>
            </a:r>
            <a:r>
              <a:rPr lang="en-US" dirty="0" smtClean="0"/>
              <a:t>water-proof</a:t>
            </a:r>
            <a:r>
              <a:rPr lang="en-US" dirty="0"/>
              <a:t>” status to these popular dressings. </a:t>
            </a:r>
            <a:endParaRPr lang="en-US" dirty="0" smtClean="0"/>
          </a:p>
          <a:p>
            <a:r>
              <a:rPr lang="en-US" dirty="0" smtClean="0">
                <a:solidFill>
                  <a:srgbClr val="FF0000"/>
                </a:solidFill>
              </a:rPr>
              <a:t>Disadvantages</a:t>
            </a:r>
            <a:r>
              <a:rPr lang="en-US" dirty="0" smtClean="0"/>
              <a:t> </a:t>
            </a:r>
            <a:r>
              <a:rPr lang="en-US" dirty="0"/>
              <a:t>of hydrocolloids include the presence of </a:t>
            </a:r>
            <a:r>
              <a:rPr lang="en-US" dirty="0" smtClean="0"/>
              <a:t>a malodorous </a:t>
            </a:r>
            <a:r>
              <a:rPr lang="en-US" dirty="0"/>
              <a:t>gel on the dressing underside, the </a:t>
            </a:r>
            <a:r>
              <a:rPr lang="en-US" dirty="0" smtClean="0"/>
              <a:t>risk of </a:t>
            </a:r>
            <a:r>
              <a:rPr lang="en-US" dirty="0" err="1"/>
              <a:t>overgranulation</a:t>
            </a:r>
            <a:r>
              <a:rPr lang="en-US" dirty="0"/>
              <a:t>, the potential for </a:t>
            </a:r>
            <a:r>
              <a:rPr lang="en-US" dirty="0" smtClean="0"/>
              <a:t>maceration around </a:t>
            </a:r>
            <a:r>
              <a:rPr lang="en-US" dirty="0"/>
              <a:t>the edges of the </a:t>
            </a:r>
            <a:r>
              <a:rPr lang="en-US" dirty="0" smtClean="0"/>
              <a:t>wound, </a:t>
            </a:r>
            <a:r>
              <a:rPr lang="en-US" dirty="0"/>
              <a:t>and the </a:t>
            </a:r>
            <a:r>
              <a:rPr lang="en-US" dirty="0" smtClean="0"/>
              <a:t>potential </a:t>
            </a:r>
            <a:r>
              <a:rPr lang="en-US" dirty="0"/>
              <a:t>for contact dermatitis since these </a:t>
            </a:r>
            <a:r>
              <a:rPr lang="en-US" dirty="0" smtClean="0"/>
              <a:t>dressings tend </a:t>
            </a:r>
            <a:r>
              <a:rPr lang="en-US" dirty="0"/>
              <a:t>to be left in place for longer than a day </a:t>
            </a:r>
          </a:p>
        </p:txBody>
      </p:sp>
      <p:sp>
        <p:nvSpPr>
          <p:cNvPr id="4" name="Slide Number Placeholder 3"/>
          <p:cNvSpPr>
            <a:spLocks noGrp="1"/>
          </p:cNvSpPr>
          <p:nvPr>
            <p:ph type="sldNum" sz="quarter" idx="12"/>
          </p:nvPr>
        </p:nvSpPr>
        <p:spPr/>
        <p:txBody>
          <a:bodyPr/>
          <a:lstStyle/>
          <a:p>
            <a:fld id="{40EAB96D-1EA5-41BA-A7D3-3ECF1DB831D0}" type="slidenum">
              <a:rPr lang="en-US" smtClean="0"/>
              <a:t>21</a:t>
            </a:fld>
            <a:endParaRPr lang="en-US"/>
          </a:p>
        </p:txBody>
      </p:sp>
    </p:spTree>
    <p:extLst>
      <p:ext uri="{BB962C8B-B14F-4D97-AF65-F5344CB8AC3E}">
        <p14:creationId xmlns:p14="http://schemas.microsoft.com/office/powerpoint/2010/main" val="42869135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Cochrane review on hydrocolloid dressings for DFU</a:t>
            </a:r>
            <a:endParaRPr lang="en-US" dirty="0"/>
          </a:p>
        </p:txBody>
      </p:sp>
      <p:sp>
        <p:nvSpPr>
          <p:cNvPr id="3" name="Content Placeholder 2"/>
          <p:cNvSpPr>
            <a:spLocks noGrp="1"/>
          </p:cNvSpPr>
          <p:nvPr>
            <p:ph idx="1"/>
          </p:nvPr>
        </p:nvSpPr>
        <p:spPr/>
        <p:txBody>
          <a:bodyPr>
            <a:normAutofit fontScale="85000" lnSpcReduction="20000"/>
          </a:bodyPr>
          <a:lstStyle/>
          <a:p>
            <a:r>
              <a:rPr lang="en-US" dirty="0"/>
              <a:t>F</a:t>
            </a:r>
            <a:r>
              <a:rPr lang="en-US" dirty="0" smtClean="0"/>
              <a:t>ive </a:t>
            </a:r>
            <a:r>
              <a:rPr lang="en-US" dirty="0"/>
              <a:t>studies (535 participants) </a:t>
            </a:r>
            <a:r>
              <a:rPr lang="en-US" dirty="0" smtClean="0"/>
              <a:t>were included in </a:t>
            </a:r>
            <a:r>
              <a:rPr lang="en-US" dirty="0"/>
              <a:t>the review: these compared hydrocolloids with basic wound contact dressings, foam dressings, alginate dressings and a topical treatment. </a:t>
            </a:r>
            <a:endParaRPr lang="en-US" dirty="0" smtClean="0"/>
          </a:p>
          <a:p>
            <a:r>
              <a:rPr lang="en-US" dirty="0" smtClean="0"/>
              <a:t>Meta-analysis </a:t>
            </a:r>
            <a:r>
              <a:rPr lang="en-US" dirty="0"/>
              <a:t>of two studies indicated </a:t>
            </a:r>
            <a:r>
              <a:rPr lang="en-US" u="sng" dirty="0"/>
              <a:t>no statistically significant difference</a:t>
            </a:r>
            <a:r>
              <a:rPr lang="en-US" dirty="0"/>
              <a:t> in ulcer healing between fibrous-hydrocolloids and </a:t>
            </a:r>
            <a:r>
              <a:rPr lang="en-US" dirty="0">
                <a:solidFill>
                  <a:srgbClr val="FF0000"/>
                </a:solidFill>
              </a:rPr>
              <a:t>basic wound contact dressings</a:t>
            </a:r>
            <a:r>
              <a:rPr lang="en-US" dirty="0"/>
              <a:t>: risk ratio 1.01 (95% CI 0.74 to 1.38). One of these studies found that a basic wound contact dressing was </a:t>
            </a:r>
            <a:r>
              <a:rPr lang="en-US" dirty="0">
                <a:solidFill>
                  <a:srgbClr val="FF0000"/>
                </a:solidFill>
              </a:rPr>
              <a:t>more cost-effective</a:t>
            </a:r>
            <a:r>
              <a:rPr lang="en-US" dirty="0"/>
              <a:t> than a fibrous-hydrocolloid dressing. One study compared a hydrocolloid-matrix dressing with a </a:t>
            </a:r>
            <a:r>
              <a:rPr lang="en-US" dirty="0">
                <a:solidFill>
                  <a:srgbClr val="FF0000"/>
                </a:solidFill>
              </a:rPr>
              <a:t>foam</a:t>
            </a:r>
            <a:r>
              <a:rPr lang="en-US" dirty="0"/>
              <a:t> dressing and found </a:t>
            </a:r>
            <a:r>
              <a:rPr lang="en-US" dirty="0">
                <a:solidFill>
                  <a:srgbClr val="FF0000"/>
                </a:solidFill>
              </a:rPr>
              <a:t>no statistically significant difference</a:t>
            </a:r>
            <a:r>
              <a:rPr lang="en-US" dirty="0"/>
              <a:t> in the number of ulcers healed. </a:t>
            </a:r>
            <a:endParaRPr lang="en-US" dirty="0" smtClean="0"/>
          </a:p>
          <a:p>
            <a:r>
              <a:rPr lang="en-US" dirty="0" smtClean="0"/>
              <a:t>There </a:t>
            </a:r>
            <a:r>
              <a:rPr lang="en-US" dirty="0"/>
              <a:t>was no statistically significant difference in healing between an antimicrobial (</a:t>
            </a:r>
            <a:r>
              <a:rPr lang="en-US" dirty="0">
                <a:solidFill>
                  <a:srgbClr val="FF0000"/>
                </a:solidFill>
              </a:rPr>
              <a:t>silver</a:t>
            </a:r>
            <a:r>
              <a:rPr lang="en-US" dirty="0"/>
              <a:t>) fibrous-hydrocolloid dressing and standard </a:t>
            </a:r>
            <a:r>
              <a:rPr lang="en-US" dirty="0">
                <a:solidFill>
                  <a:srgbClr val="FF0000"/>
                </a:solidFill>
              </a:rPr>
              <a:t>alginate</a:t>
            </a:r>
            <a:r>
              <a:rPr lang="en-US" dirty="0"/>
              <a:t> dressing; an antimicrobial dressing (</a:t>
            </a:r>
            <a:r>
              <a:rPr lang="en-US" dirty="0">
                <a:solidFill>
                  <a:srgbClr val="FF0000"/>
                </a:solidFill>
              </a:rPr>
              <a:t>iodine-impregnated</a:t>
            </a:r>
            <a:r>
              <a:rPr lang="en-US" dirty="0"/>
              <a:t>) and a standard fibrous hydrocolloid dressing </a:t>
            </a:r>
            <a:r>
              <a:rPr lang="en-US" dirty="0" smtClean="0"/>
              <a:t>and </a:t>
            </a:r>
            <a:r>
              <a:rPr lang="en-US" dirty="0"/>
              <a:t>a topical cream containing </a:t>
            </a:r>
            <a:r>
              <a:rPr lang="en-US" dirty="0">
                <a:solidFill>
                  <a:srgbClr val="FF0000"/>
                </a:solidFill>
              </a:rPr>
              <a:t>plant extracts</a:t>
            </a:r>
            <a:r>
              <a:rPr lang="en-US" dirty="0"/>
              <a:t>.</a:t>
            </a:r>
          </a:p>
        </p:txBody>
      </p:sp>
      <p:sp>
        <p:nvSpPr>
          <p:cNvPr id="4" name="Slide Number Placeholder 3"/>
          <p:cNvSpPr>
            <a:spLocks noGrp="1"/>
          </p:cNvSpPr>
          <p:nvPr>
            <p:ph type="sldNum" sz="quarter" idx="12"/>
          </p:nvPr>
        </p:nvSpPr>
        <p:spPr/>
        <p:txBody>
          <a:bodyPr/>
          <a:lstStyle/>
          <a:p>
            <a:fld id="{40EAB96D-1EA5-41BA-A7D3-3ECF1DB831D0}" type="slidenum">
              <a:rPr lang="en-US" smtClean="0"/>
              <a:t>22</a:t>
            </a:fld>
            <a:endParaRPr lang="en-US"/>
          </a:p>
        </p:txBody>
      </p:sp>
    </p:spTree>
    <p:extLst>
      <p:ext uri="{BB962C8B-B14F-4D97-AF65-F5344CB8AC3E}">
        <p14:creationId xmlns:p14="http://schemas.microsoft.com/office/powerpoint/2010/main" val="22733376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EAB96D-1EA5-41BA-A7D3-3ECF1DB831D0}" type="slidenum">
              <a:rPr lang="en-US" smtClean="0"/>
              <a:t>23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1744" y="478305"/>
            <a:ext cx="6858469" cy="5795889"/>
          </a:xfrm>
          <a:prstGeom prst="rect">
            <a:avLst/>
          </a:prstGeom>
        </p:spPr>
      </p:pic>
      <p:sp>
        <p:nvSpPr>
          <p:cNvPr id="2" name="TextBox 1"/>
          <p:cNvSpPr txBox="1"/>
          <p:nvPr/>
        </p:nvSpPr>
        <p:spPr>
          <a:xfrm>
            <a:off x="886265" y="2096086"/>
            <a:ext cx="2686929" cy="769441"/>
          </a:xfrm>
          <a:prstGeom prst="rect">
            <a:avLst/>
          </a:prstGeom>
          <a:noFill/>
        </p:spPr>
        <p:txBody>
          <a:bodyPr wrap="square" rtlCol="0">
            <a:spAutoFit/>
          </a:bodyPr>
          <a:lstStyle/>
          <a:p>
            <a:r>
              <a:rPr lang="en-US" sz="4400" dirty="0" smtClean="0"/>
              <a:t>Alginates</a:t>
            </a:r>
            <a:endParaRPr lang="en-US" sz="4400" dirty="0"/>
          </a:p>
        </p:txBody>
      </p:sp>
    </p:spTree>
    <p:extLst>
      <p:ext uri="{BB962C8B-B14F-4D97-AF65-F5344CB8AC3E}">
        <p14:creationId xmlns:p14="http://schemas.microsoft.com/office/powerpoint/2010/main" val="31373501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Alginates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Alginates are comprised of </a:t>
            </a:r>
            <a:r>
              <a:rPr lang="en-US" dirty="0" smtClean="0"/>
              <a:t>cellulose-like polysaccharides </a:t>
            </a:r>
            <a:r>
              <a:rPr lang="en-US" dirty="0"/>
              <a:t>derived from algae or kelp, </a:t>
            </a:r>
            <a:r>
              <a:rPr lang="en-US" dirty="0" smtClean="0"/>
              <a:t>which have </a:t>
            </a:r>
            <a:r>
              <a:rPr lang="en-US" dirty="0"/>
              <a:t>impressive absorptive abilities. </a:t>
            </a:r>
            <a:endParaRPr lang="en-US" dirty="0" smtClean="0"/>
          </a:p>
          <a:p>
            <a:r>
              <a:rPr lang="en-US" dirty="0" smtClean="0"/>
              <a:t>Although these </a:t>
            </a:r>
            <a:r>
              <a:rPr lang="en-US" dirty="0"/>
              <a:t>dressings are insoluble in water, in </a:t>
            </a:r>
            <a:r>
              <a:rPr lang="en-US" dirty="0" smtClean="0"/>
              <a:t>the sodium-filled </a:t>
            </a:r>
            <a:r>
              <a:rPr lang="en-US" dirty="0"/>
              <a:t>wound environment, they </a:t>
            </a:r>
            <a:r>
              <a:rPr lang="en-US" dirty="0" smtClean="0"/>
              <a:t>exchange algae-based </a:t>
            </a:r>
            <a:r>
              <a:rPr lang="en-US" dirty="0"/>
              <a:t>calcium ions and for sodium ions </a:t>
            </a:r>
            <a:r>
              <a:rPr lang="en-US" dirty="0" smtClean="0"/>
              <a:t>to form </a:t>
            </a:r>
            <a:r>
              <a:rPr lang="en-US" dirty="0"/>
              <a:t>a sodium salt and hydrophilic gel that </a:t>
            </a:r>
            <a:r>
              <a:rPr lang="en-US" dirty="0" smtClean="0"/>
              <a:t>can </a:t>
            </a:r>
            <a:r>
              <a:rPr lang="en-US" dirty="0" smtClean="0">
                <a:solidFill>
                  <a:srgbClr val="FF0000"/>
                </a:solidFill>
              </a:rPr>
              <a:t>absorb </a:t>
            </a:r>
            <a:r>
              <a:rPr lang="en-US" dirty="0">
                <a:solidFill>
                  <a:srgbClr val="FF0000"/>
                </a:solidFill>
              </a:rPr>
              <a:t>significant amounts of fluid</a:t>
            </a:r>
            <a:r>
              <a:rPr lang="en-US" dirty="0"/>
              <a:t>. </a:t>
            </a:r>
            <a:endParaRPr lang="en-US" dirty="0" smtClean="0"/>
          </a:p>
          <a:p>
            <a:r>
              <a:rPr lang="en-US" dirty="0" smtClean="0"/>
              <a:t>They </a:t>
            </a:r>
            <a:r>
              <a:rPr lang="en-US" dirty="0"/>
              <a:t>are </a:t>
            </a:r>
            <a:r>
              <a:rPr lang="en-US" dirty="0" smtClean="0"/>
              <a:t>typically </a:t>
            </a:r>
            <a:r>
              <a:rPr lang="en-US" dirty="0"/>
              <a:t>very dry-appearing sheets, but may </a:t>
            </a:r>
            <a:r>
              <a:rPr lang="en-US" dirty="0" smtClean="0"/>
              <a:t>also appear </a:t>
            </a:r>
            <a:r>
              <a:rPr lang="en-US" dirty="0"/>
              <a:t>as ribbons, beads, or pads. </a:t>
            </a:r>
            <a:r>
              <a:rPr lang="en-US" dirty="0" smtClean="0"/>
              <a:t>Alginates also uniquely </a:t>
            </a:r>
            <a:r>
              <a:rPr lang="en-US" dirty="0"/>
              <a:t>exhibit hemostatic </a:t>
            </a:r>
            <a:r>
              <a:rPr lang="en-US" dirty="0" smtClean="0"/>
              <a:t>properties. </a:t>
            </a:r>
          </a:p>
          <a:p>
            <a:r>
              <a:rPr lang="en-US" dirty="0" smtClean="0"/>
              <a:t>Alginates </a:t>
            </a:r>
            <a:r>
              <a:rPr lang="en-US" dirty="0"/>
              <a:t>can be difficult to remove if they are </a:t>
            </a:r>
            <a:r>
              <a:rPr lang="en-US" dirty="0" smtClean="0"/>
              <a:t>placed on </a:t>
            </a:r>
            <a:r>
              <a:rPr lang="en-US" dirty="0"/>
              <a:t>dry wounds, which can lead to significant </a:t>
            </a:r>
            <a:r>
              <a:rPr lang="en-US" dirty="0" smtClean="0"/>
              <a:t>pain at </a:t>
            </a:r>
            <a:r>
              <a:rPr lang="en-US" dirty="0"/>
              <a:t>dressing changes unless saline is used </a:t>
            </a:r>
            <a:r>
              <a:rPr lang="en-US" dirty="0" smtClean="0"/>
              <a:t>to moisten </a:t>
            </a:r>
            <a:r>
              <a:rPr lang="en-US" dirty="0"/>
              <a:t>dressings before. In addition, they </a:t>
            </a:r>
            <a:r>
              <a:rPr lang="en-US" dirty="0" smtClean="0"/>
              <a:t>typically </a:t>
            </a:r>
            <a:r>
              <a:rPr lang="en-US" dirty="0"/>
              <a:t>require a secondary dressing to keep in place</a:t>
            </a:r>
            <a:r>
              <a:rPr lang="en-US" dirty="0" smtClean="0"/>
              <a:t>, especially </a:t>
            </a:r>
            <a:r>
              <a:rPr lang="en-US" dirty="0"/>
              <a:t>if they are place inside deep sinuses.</a:t>
            </a:r>
          </a:p>
          <a:p>
            <a:endParaRPr lang="en-US" dirty="0"/>
          </a:p>
        </p:txBody>
      </p:sp>
      <p:sp>
        <p:nvSpPr>
          <p:cNvPr id="4" name="Slide Number Placeholder 3"/>
          <p:cNvSpPr>
            <a:spLocks noGrp="1"/>
          </p:cNvSpPr>
          <p:nvPr>
            <p:ph type="sldNum" sz="quarter" idx="12"/>
          </p:nvPr>
        </p:nvSpPr>
        <p:spPr/>
        <p:txBody>
          <a:bodyPr/>
          <a:lstStyle/>
          <a:p>
            <a:fld id="{40EAB96D-1EA5-41BA-A7D3-3ECF1DB831D0}" type="slidenum">
              <a:rPr lang="en-US" smtClean="0"/>
              <a:t>24</a:t>
            </a:fld>
            <a:endParaRPr lang="en-US"/>
          </a:p>
        </p:txBody>
      </p:sp>
    </p:spTree>
    <p:extLst>
      <p:ext uri="{BB962C8B-B14F-4D97-AF65-F5344CB8AC3E}">
        <p14:creationId xmlns:p14="http://schemas.microsoft.com/office/powerpoint/2010/main" val="8538216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Alginates (Cont’d)</a:t>
            </a:r>
            <a:endParaRPr lang="en-US" dirty="0"/>
          </a:p>
        </p:txBody>
      </p:sp>
      <p:sp>
        <p:nvSpPr>
          <p:cNvPr id="3" name="Content Placeholder 2"/>
          <p:cNvSpPr>
            <a:spLocks noGrp="1"/>
          </p:cNvSpPr>
          <p:nvPr>
            <p:ph idx="1"/>
          </p:nvPr>
        </p:nvSpPr>
        <p:spPr/>
        <p:txBody>
          <a:bodyPr>
            <a:normAutofit/>
          </a:bodyPr>
          <a:lstStyle/>
          <a:p>
            <a:r>
              <a:rPr lang="en-US" dirty="0"/>
              <a:t>Alginates are the most powerful </a:t>
            </a:r>
            <a:r>
              <a:rPr lang="en-US" dirty="0" smtClean="0"/>
              <a:t>absorptive dressings </a:t>
            </a:r>
            <a:r>
              <a:rPr lang="en-US" dirty="0"/>
              <a:t>for heavily exudative, deep wounds</a:t>
            </a:r>
            <a:r>
              <a:rPr lang="en-US" dirty="0" smtClean="0"/>
              <a:t>. </a:t>
            </a:r>
            <a:r>
              <a:rPr lang="en-US" dirty="0"/>
              <a:t>In addition to </a:t>
            </a:r>
            <a:r>
              <a:rPr lang="en-US" dirty="0">
                <a:solidFill>
                  <a:srgbClr val="FF0000"/>
                </a:solidFill>
              </a:rPr>
              <a:t>deep </a:t>
            </a:r>
            <a:r>
              <a:rPr lang="en-US" dirty="0" smtClean="0">
                <a:solidFill>
                  <a:srgbClr val="FF0000"/>
                </a:solidFill>
              </a:rPr>
              <a:t>pressure </a:t>
            </a:r>
            <a:r>
              <a:rPr lang="en-US" dirty="0">
                <a:solidFill>
                  <a:srgbClr val="FF0000"/>
                </a:solidFill>
              </a:rPr>
              <a:t>ulcers</a:t>
            </a:r>
            <a:r>
              <a:rPr lang="en-US" dirty="0"/>
              <a:t>, alginates are helpful for </a:t>
            </a:r>
            <a:r>
              <a:rPr lang="en-US" dirty="0" smtClean="0">
                <a:solidFill>
                  <a:srgbClr val="FF0000"/>
                </a:solidFill>
              </a:rPr>
              <a:t>pyoderma </a:t>
            </a:r>
            <a:r>
              <a:rPr lang="en-US" dirty="0" err="1" smtClean="0">
                <a:solidFill>
                  <a:srgbClr val="FF0000"/>
                </a:solidFill>
              </a:rPr>
              <a:t>gangrenosum</a:t>
            </a:r>
            <a:r>
              <a:rPr lang="en-US" dirty="0"/>
              <a:t>, </a:t>
            </a:r>
            <a:r>
              <a:rPr lang="en-US" dirty="0">
                <a:solidFill>
                  <a:srgbClr val="FF0000"/>
                </a:solidFill>
              </a:rPr>
              <a:t>deeper diabetic </a:t>
            </a:r>
            <a:r>
              <a:rPr lang="en-US" dirty="0" smtClean="0">
                <a:solidFill>
                  <a:srgbClr val="FF0000"/>
                </a:solidFill>
              </a:rPr>
              <a:t>wounds</a:t>
            </a:r>
            <a:r>
              <a:rPr lang="en-US" dirty="0" smtClean="0"/>
              <a:t>, and heavily </a:t>
            </a:r>
            <a:r>
              <a:rPr lang="en-US" dirty="0"/>
              <a:t>exudative venous leg </a:t>
            </a:r>
            <a:r>
              <a:rPr lang="en-US" dirty="0" smtClean="0"/>
              <a:t>ulcers.</a:t>
            </a:r>
            <a:endParaRPr lang="en-US" dirty="0"/>
          </a:p>
          <a:p>
            <a:endParaRPr lang="en-US" dirty="0" smtClean="0"/>
          </a:p>
          <a:p>
            <a:r>
              <a:rPr lang="en-US" dirty="0" smtClean="0"/>
              <a:t>If </a:t>
            </a:r>
            <a:r>
              <a:rPr lang="en-US" dirty="0"/>
              <a:t>used on the leg, they are often used underneath </a:t>
            </a:r>
            <a:r>
              <a:rPr lang="en-US" dirty="0" smtClean="0"/>
              <a:t>a multilayer </a:t>
            </a:r>
            <a:r>
              <a:rPr lang="en-US" dirty="0"/>
              <a:t>compression wrap. Many patients </a:t>
            </a:r>
            <a:r>
              <a:rPr lang="en-US" dirty="0" smtClean="0"/>
              <a:t>also do </a:t>
            </a:r>
            <a:r>
              <a:rPr lang="en-US" dirty="0"/>
              <a:t>well with alginate dressings until the </a:t>
            </a:r>
            <a:r>
              <a:rPr lang="en-US" dirty="0" smtClean="0"/>
              <a:t>exudate is </a:t>
            </a:r>
            <a:r>
              <a:rPr lang="en-US" dirty="0"/>
              <a:t>under control, at which point, they may </a:t>
            </a:r>
            <a:r>
              <a:rPr lang="en-US" dirty="0" smtClean="0"/>
              <a:t>be switched </a:t>
            </a:r>
            <a:r>
              <a:rPr lang="en-US" dirty="0"/>
              <a:t>to other dressing types</a:t>
            </a:r>
            <a:r>
              <a:rPr lang="en-US" dirty="0" smtClean="0"/>
              <a:t>.</a:t>
            </a:r>
            <a:endParaRPr lang="en-US" dirty="0"/>
          </a:p>
          <a:p>
            <a:endParaRPr lang="en-US" dirty="0"/>
          </a:p>
        </p:txBody>
      </p:sp>
      <p:sp>
        <p:nvSpPr>
          <p:cNvPr id="4" name="Slide Number Placeholder 3"/>
          <p:cNvSpPr>
            <a:spLocks noGrp="1"/>
          </p:cNvSpPr>
          <p:nvPr>
            <p:ph type="sldNum" sz="quarter" idx="12"/>
          </p:nvPr>
        </p:nvSpPr>
        <p:spPr/>
        <p:txBody>
          <a:bodyPr/>
          <a:lstStyle/>
          <a:p>
            <a:fld id="{40EAB96D-1EA5-41BA-A7D3-3ECF1DB831D0}" type="slidenum">
              <a:rPr lang="en-US" smtClean="0"/>
              <a:t>25</a:t>
            </a:fld>
            <a:endParaRPr lang="en-US"/>
          </a:p>
        </p:txBody>
      </p:sp>
    </p:spTree>
    <p:extLst>
      <p:ext uri="{BB962C8B-B14F-4D97-AF65-F5344CB8AC3E}">
        <p14:creationId xmlns:p14="http://schemas.microsoft.com/office/powerpoint/2010/main" val="3957327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Cochrane review on alginate dressings for DFU</a:t>
            </a:r>
            <a:endParaRPr lang="en-US" dirty="0"/>
          </a:p>
        </p:txBody>
      </p:sp>
      <p:sp>
        <p:nvSpPr>
          <p:cNvPr id="3" name="Content Placeholder 2"/>
          <p:cNvSpPr>
            <a:spLocks noGrp="1"/>
          </p:cNvSpPr>
          <p:nvPr>
            <p:ph idx="1"/>
          </p:nvPr>
        </p:nvSpPr>
        <p:spPr/>
        <p:txBody>
          <a:bodyPr>
            <a:normAutofit fontScale="92500" lnSpcReduction="10000"/>
          </a:bodyPr>
          <a:lstStyle/>
          <a:p>
            <a:r>
              <a:rPr lang="en-US" dirty="0"/>
              <a:t>S</a:t>
            </a:r>
            <a:r>
              <a:rPr lang="en-US" dirty="0" smtClean="0"/>
              <a:t>ix </a:t>
            </a:r>
            <a:r>
              <a:rPr lang="en-US" dirty="0"/>
              <a:t>studies (375 participants) </a:t>
            </a:r>
            <a:r>
              <a:rPr lang="en-US" dirty="0" smtClean="0"/>
              <a:t>were included in </a:t>
            </a:r>
            <a:r>
              <a:rPr lang="en-US" dirty="0"/>
              <a:t>this review; these compared alginate dressings with basic wound contact dressings, foam dressings and a silver-containing, fibrous-hydrocolloid dressing. </a:t>
            </a:r>
            <a:endParaRPr lang="en-US" dirty="0" smtClean="0"/>
          </a:p>
          <a:p>
            <a:r>
              <a:rPr lang="en-US" dirty="0" smtClean="0"/>
              <a:t>Meta </a:t>
            </a:r>
            <a:r>
              <a:rPr lang="en-US" dirty="0"/>
              <a:t>analysis of two studies found no statistically significant difference between alginate dressings and </a:t>
            </a:r>
            <a:r>
              <a:rPr lang="en-US" dirty="0">
                <a:solidFill>
                  <a:srgbClr val="FF0000"/>
                </a:solidFill>
              </a:rPr>
              <a:t>basic wound contact </a:t>
            </a:r>
            <a:r>
              <a:rPr lang="en-US" dirty="0" smtClean="0">
                <a:solidFill>
                  <a:srgbClr val="FF0000"/>
                </a:solidFill>
              </a:rPr>
              <a:t>dressings.</a:t>
            </a:r>
            <a:r>
              <a:rPr lang="en-US" dirty="0" smtClean="0"/>
              <a:t> </a:t>
            </a:r>
            <a:r>
              <a:rPr lang="en-US" dirty="0"/>
              <a:t>Pooled data from two studies comparing alginate dressings with </a:t>
            </a:r>
            <a:r>
              <a:rPr lang="en-US" dirty="0">
                <a:solidFill>
                  <a:srgbClr val="FF0000"/>
                </a:solidFill>
              </a:rPr>
              <a:t>foam dressings </a:t>
            </a:r>
            <a:r>
              <a:rPr lang="en-US" dirty="0"/>
              <a:t>found no statistically significant difference in ulcer </a:t>
            </a:r>
            <a:r>
              <a:rPr lang="en-US" dirty="0" smtClean="0"/>
              <a:t>healing.</a:t>
            </a:r>
          </a:p>
          <a:p>
            <a:r>
              <a:rPr lang="en-US" dirty="0" smtClean="0"/>
              <a:t>There </a:t>
            </a:r>
            <a:r>
              <a:rPr lang="en-US" dirty="0"/>
              <a:t>was no statistically significant difference in the number of diabetic foot ulcers healed when an anti-microbial (silver) hydrocolloid dressing was compared with a standard alginate </a:t>
            </a:r>
            <a:r>
              <a:rPr lang="en-US" dirty="0" smtClean="0"/>
              <a:t>dressing.</a:t>
            </a:r>
          </a:p>
          <a:p>
            <a:r>
              <a:rPr lang="en-US" dirty="0" smtClean="0"/>
              <a:t>All </a:t>
            </a:r>
            <a:r>
              <a:rPr lang="en-US" dirty="0"/>
              <a:t>studies had short follow-up times (six to 12 weeks), and small sample sizes.</a:t>
            </a:r>
          </a:p>
        </p:txBody>
      </p:sp>
      <p:sp>
        <p:nvSpPr>
          <p:cNvPr id="4" name="Slide Number Placeholder 3"/>
          <p:cNvSpPr>
            <a:spLocks noGrp="1"/>
          </p:cNvSpPr>
          <p:nvPr>
            <p:ph type="sldNum" sz="quarter" idx="12"/>
          </p:nvPr>
        </p:nvSpPr>
        <p:spPr/>
        <p:txBody>
          <a:bodyPr/>
          <a:lstStyle/>
          <a:p>
            <a:fld id="{40EAB96D-1EA5-41BA-A7D3-3ECF1DB831D0}" type="slidenum">
              <a:rPr lang="en-US" smtClean="0"/>
              <a:t>26</a:t>
            </a:fld>
            <a:endParaRPr lang="en-US"/>
          </a:p>
        </p:txBody>
      </p:sp>
    </p:spTree>
    <p:extLst>
      <p:ext uri="{BB962C8B-B14F-4D97-AF65-F5344CB8AC3E}">
        <p14:creationId xmlns:p14="http://schemas.microsoft.com/office/powerpoint/2010/main" val="26155759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EAB96D-1EA5-41BA-A7D3-3ECF1DB831D0}" type="slidenum">
              <a:rPr lang="en-US" smtClean="0"/>
              <a:t>27</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777" y="253218"/>
            <a:ext cx="5416428" cy="6445996"/>
          </a:xfrm>
          <a:prstGeom prst="rect">
            <a:avLst/>
          </a:prstGeom>
          <a:ln w="28575">
            <a:solidFill>
              <a:schemeClr val="accent2"/>
            </a:solidFill>
          </a:ln>
        </p:spPr>
      </p:pic>
      <p:sp>
        <p:nvSpPr>
          <p:cNvPr id="2" name="TextBox 1"/>
          <p:cNvSpPr txBox="1"/>
          <p:nvPr/>
        </p:nvSpPr>
        <p:spPr>
          <a:xfrm>
            <a:off x="844062" y="2039815"/>
            <a:ext cx="3137095" cy="923330"/>
          </a:xfrm>
          <a:prstGeom prst="rect">
            <a:avLst/>
          </a:prstGeom>
          <a:noFill/>
        </p:spPr>
        <p:txBody>
          <a:bodyPr wrap="square" rtlCol="0">
            <a:spAutoFit/>
          </a:bodyPr>
          <a:lstStyle/>
          <a:p>
            <a:r>
              <a:rPr lang="en-US" sz="5400" dirty="0" smtClean="0"/>
              <a:t>Hydrogels</a:t>
            </a:r>
            <a:endParaRPr lang="en-US" sz="5400" dirty="0"/>
          </a:p>
        </p:txBody>
      </p:sp>
    </p:spTree>
    <p:extLst>
      <p:ext uri="{BB962C8B-B14F-4D97-AF65-F5344CB8AC3E}">
        <p14:creationId xmlns:p14="http://schemas.microsoft.com/office/powerpoint/2010/main" val="35303369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Hydrogels</a:t>
            </a:r>
            <a:endParaRPr lang="en-US" dirty="0"/>
          </a:p>
        </p:txBody>
      </p:sp>
      <p:sp>
        <p:nvSpPr>
          <p:cNvPr id="3" name="Content Placeholder 2"/>
          <p:cNvSpPr>
            <a:spLocks noGrp="1"/>
          </p:cNvSpPr>
          <p:nvPr>
            <p:ph idx="1"/>
          </p:nvPr>
        </p:nvSpPr>
        <p:spPr/>
        <p:txBody>
          <a:bodyPr/>
          <a:lstStyle/>
          <a:p>
            <a:r>
              <a:rPr lang="en-US" dirty="0" smtClean="0"/>
              <a:t>Hydrogels are firm sheets or liquid gel dressings, which are comprised of 96% water inside a cross-linked hydrophilic polymer network of polyvinyl alcohol, polyacrylamides, polyethylene, and poly-vinyl </a:t>
            </a:r>
            <a:r>
              <a:rPr lang="en-US" dirty="0" err="1" smtClean="0"/>
              <a:t>pyrrolidone</a:t>
            </a:r>
            <a:r>
              <a:rPr lang="en-US" dirty="0" smtClean="0"/>
              <a:t>. </a:t>
            </a:r>
          </a:p>
          <a:p>
            <a:r>
              <a:rPr lang="en-US" dirty="0" smtClean="0"/>
              <a:t>These dressings are comfortable, absorbent dressings that bathe tissues in water-rich gels, </a:t>
            </a:r>
            <a:r>
              <a:rPr lang="en-US" dirty="0" smtClean="0">
                <a:solidFill>
                  <a:srgbClr val="FF0000"/>
                </a:solidFill>
              </a:rPr>
              <a:t>promoting autolytic debridement</a:t>
            </a:r>
            <a:r>
              <a:rPr lang="en-US" dirty="0" smtClean="0"/>
              <a:t>. Because they are cool, they can be very soothing to patients. </a:t>
            </a:r>
          </a:p>
          <a:p>
            <a:r>
              <a:rPr lang="en-US" dirty="0" smtClean="0"/>
              <a:t>They may macerate surrounding skin if used in wounds that are already highly moist, and the gel forms are particularly </a:t>
            </a:r>
            <a:r>
              <a:rPr lang="en-US" dirty="0" err="1" smtClean="0"/>
              <a:t>nonadherent</a:t>
            </a:r>
            <a:r>
              <a:rPr lang="en-US" dirty="0" smtClean="0"/>
              <a:t>.</a:t>
            </a:r>
            <a:endParaRPr lang="en-US" dirty="0"/>
          </a:p>
        </p:txBody>
      </p:sp>
      <p:sp>
        <p:nvSpPr>
          <p:cNvPr id="4" name="Slide Number Placeholder 3"/>
          <p:cNvSpPr>
            <a:spLocks noGrp="1"/>
          </p:cNvSpPr>
          <p:nvPr>
            <p:ph type="sldNum" sz="quarter" idx="12"/>
          </p:nvPr>
        </p:nvSpPr>
        <p:spPr/>
        <p:txBody>
          <a:bodyPr/>
          <a:lstStyle/>
          <a:p>
            <a:fld id="{40EAB96D-1EA5-41BA-A7D3-3ECF1DB831D0}" type="slidenum">
              <a:rPr lang="en-US" smtClean="0"/>
              <a:t>28</a:t>
            </a:fld>
            <a:endParaRPr lang="en-US"/>
          </a:p>
        </p:txBody>
      </p:sp>
    </p:spTree>
    <p:extLst>
      <p:ext uri="{BB962C8B-B14F-4D97-AF65-F5344CB8AC3E}">
        <p14:creationId xmlns:p14="http://schemas.microsoft.com/office/powerpoint/2010/main" val="41580687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Hydrogels (Cont’d)</a:t>
            </a:r>
            <a:endParaRPr lang="en-US" dirty="0"/>
          </a:p>
        </p:txBody>
      </p:sp>
      <p:sp>
        <p:nvSpPr>
          <p:cNvPr id="3" name="Content Placeholder 2"/>
          <p:cNvSpPr>
            <a:spLocks noGrp="1"/>
          </p:cNvSpPr>
          <p:nvPr>
            <p:ph idx="1"/>
          </p:nvPr>
        </p:nvSpPr>
        <p:spPr/>
        <p:txBody>
          <a:bodyPr>
            <a:normAutofit/>
          </a:bodyPr>
          <a:lstStyle/>
          <a:p>
            <a:r>
              <a:rPr lang="en-US" dirty="0"/>
              <a:t>Hydrogels are ideal for </a:t>
            </a:r>
            <a:r>
              <a:rPr lang="en-US" dirty="0">
                <a:solidFill>
                  <a:srgbClr val="FF0000"/>
                </a:solidFill>
              </a:rPr>
              <a:t>very dry </a:t>
            </a:r>
            <a:r>
              <a:rPr lang="en-US" dirty="0" smtClean="0">
                <a:solidFill>
                  <a:srgbClr val="FF0000"/>
                </a:solidFill>
              </a:rPr>
              <a:t>necrotic wounds </a:t>
            </a:r>
            <a:r>
              <a:rPr lang="en-US" dirty="0"/>
              <a:t>such as arterial ulcers, dry venous ulcers</a:t>
            </a:r>
            <a:r>
              <a:rPr lang="en-US" dirty="0" smtClean="0"/>
              <a:t>, which </a:t>
            </a:r>
            <a:r>
              <a:rPr lang="en-US" dirty="0"/>
              <a:t>have been left to “dry out,” </a:t>
            </a:r>
            <a:r>
              <a:rPr lang="en-US" dirty="0" smtClean="0"/>
              <a:t>rheumatologic ulcers</a:t>
            </a:r>
            <a:r>
              <a:rPr lang="en-US" dirty="0"/>
              <a:t>, lesions secondary to </a:t>
            </a:r>
            <a:r>
              <a:rPr lang="en-US" dirty="0" err="1"/>
              <a:t>coumadin</a:t>
            </a:r>
            <a:r>
              <a:rPr lang="en-US" dirty="0"/>
              <a:t> necrosis</a:t>
            </a:r>
            <a:r>
              <a:rPr lang="en-US" dirty="0" smtClean="0"/>
              <a:t>, </a:t>
            </a:r>
            <a:r>
              <a:rPr lang="en-US" dirty="0" err="1"/>
              <a:t>calciphylaxis</a:t>
            </a:r>
            <a:r>
              <a:rPr lang="en-US" dirty="0"/>
              <a:t>, and other wounds secondary </a:t>
            </a:r>
            <a:r>
              <a:rPr lang="en-US" dirty="0" smtClean="0"/>
              <a:t>to </a:t>
            </a:r>
            <a:r>
              <a:rPr lang="en-US" dirty="0" err="1" smtClean="0"/>
              <a:t>coagulopathic</a:t>
            </a:r>
            <a:r>
              <a:rPr lang="en-US" dirty="0" smtClean="0"/>
              <a:t> processes. </a:t>
            </a:r>
          </a:p>
          <a:p>
            <a:r>
              <a:rPr lang="en-US" dirty="0" smtClean="0"/>
              <a:t>They should </a:t>
            </a:r>
            <a:r>
              <a:rPr lang="en-US" dirty="0"/>
              <a:t>be cut to the size of the wound and </a:t>
            </a:r>
            <a:r>
              <a:rPr lang="en-US" dirty="0" smtClean="0"/>
              <a:t>placed </a:t>
            </a:r>
            <a:r>
              <a:rPr lang="en-US" dirty="0"/>
              <a:t>down after removing the protective back. </a:t>
            </a:r>
            <a:endParaRPr lang="en-US" dirty="0" smtClean="0"/>
          </a:p>
          <a:p>
            <a:r>
              <a:rPr lang="en-US" dirty="0" smtClean="0"/>
              <a:t>If in </a:t>
            </a:r>
            <a:r>
              <a:rPr lang="en-US" dirty="0"/>
              <a:t>gel form known as “amorphous gel,” </a:t>
            </a:r>
            <a:r>
              <a:rPr lang="en-US" dirty="0" smtClean="0"/>
              <a:t>the hydrogel </a:t>
            </a:r>
            <a:r>
              <a:rPr lang="en-US" dirty="0"/>
              <a:t>may simply be squeezed into the </a:t>
            </a:r>
            <a:r>
              <a:rPr lang="en-US" dirty="0" smtClean="0"/>
              <a:t>cavity and </a:t>
            </a:r>
            <a:r>
              <a:rPr lang="en-US" dirty="0">
                <a:solidFill>
                  <a:srgbClr val="FF0000"/>
                </a:solidFill>
              </a:rPr>
              <a:t>covered with a secondary dressing</a:t>
            </a:r>
            <a:r>
              <a:rPr lang="en-US" dirty="0"/>
              <a:t> such as </a:t>
            </a:r>
            <a:r>
              <a:rPr lang="en-US" dirty="0" smtClean="0"/>
              <a:t>a film</a:t>
            </a:r>
            <a:r>
              <a:rPr lang="en-US" dirty="0"/>
              <a:t>, foam, or hydrocolloid.</a:t>
            </a:r>
          </a:p>
          <a:p>
            <a:endParaRPr lang="en-US" dirty="0"/>
          </a:p>
          <a:p>
            <a:endParaRPr lang="en-US" dirty="0"/>
          </a:p>
        </p:txBody>
      </p:sp>
      <p:sp>
        <p:nvSpPr>
          <p:cNvPr id="4" name="Slide Number Placeholder 3"/>
          <p:cNvSpPr>
            <a:spLocks noGrp="1"/>
          </p:cNvSpPr>
          <p:nvPr>
            <p:ph type="sldNum" sz="quarter" idx="12"/>
          </p:nvPr>
        </p:nvSpPr>
        <p:spPr/>
        <p:txBody>
          <a:bodyPr/>
          <a:lstStyle/>
          <a:p>
            <a:fld id="{40EAB96D-1EA5-41BA-A7D3-3ECF1DB831D0}" type="slidenum">
              <a:rPr lang="en-US" smtClean="0"/>
              <a:t>29</a:t>
            </a:fld>
            <a:endParaRPr lang="en-US"/>
          </a:p>
        </p:txBody>
      </p:sp>
    </p:spTree>
    <p:extLst>
      <p:ext uri="{BB962C8B-B14F-4D97-AF65-F5344CB8AC3E}">
        <p14:creationId xmlns:p14="http://schemas.microsoft.com/office/powerpoint/2010/main" val="3706695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 &amp; Scope</a:t>
            </a:r>
            <a:endParaRPr lang="en-US" dirty="0"/>
          </a:p>
        </p:txBody>
      </p:sp>
      <p:sp>
        <p:nvSpPr>
          <p:cNvPr id="3" name="Content Placeholder 2"/>
          <p:cNvSpPr>
            <a:spLocks noGrp="1"/>
          </p:cNvSpPr>
          <p:nvPr>
            <p:ph idx="1"/>
          </p:nvPr>
        </p:nvSpPr>
        <p:spPr/>
        <p:txBody>
          <a:bodyPr/>
          <a:lstStyle/>
          <a:p>
            <a:r>
              <a:rPr lang="en-US" dirty="0" smtClean="0"/>
              <a:t>Aim:</a:t>
            </a:r>
          </a:p>
          <a:p>
            <a:pPr lvl="1"/>
            <a:r>
              <a:rPr lang="en-US" dirty="0" smtClean="0"/>
              <a:t>To review available dressings and adjuvant therapies for diabetic foot ulcer (DFU)</a:t>
            </a:r>
          </a:p>
          <a:p>
            <a:pPr lvl="1"/>
            <a:r>
              <a:rPr lang="en-US" dirty="0" smtClean="0"/>
              <a:t>To review the available guidelines recommendations</a:t>
            </a:r>
          </a:p>
          <a:p>
            <a:pPr lvl="1"/>
            <a:endParaRPr lang="en-US" dirty="0" smtClean="0"/>
          </a:p>
          <a:p>
            <a:r>
              <a:rPr lang="en-US" dirty="0" smtClean="0"/>
              <a:t>Scope</a:t>
            </a:r>
          </a:p>
          <a:p>
            <a:pPr lvl="1"/>
            <a:r>
              <a:rPr lang="en-US" dirty="0" smtClean="0"/>
              <a:t>A brief overview of available topical treatments for DFU</a:t>
            </a:r>
          </a:p>
          <a:p>
            <a:pPr lvl="1"/>
            <a:r>
              <a:rPr lang="en-US" dirty="0" smtClean="0"/>
              <a:t>We will not go through topical antibiotics and systemic adjuvant therapies</a:t>
            </a:r>
          </a:p>
        </p:txBody>
      </p:sp>
      <p:sp>
        <p:nvSpPr>
          <p:cNvPr id="4" name="Slide Number Placeholder 3"/>
          <p:cNvSpPr>
            <a:spLocks noGrp="1"/>
          </p:cNvSpPr>
          <p:nvPr>
            <p:ph type="sldNum" sz="quarter" idx="12"/>
          </p:nvPr>
        </p:nvSpPr>
        <p:spPr/>
        <p:txBody>
          <a:bodyPr/>
          <a:lstStyle/>
          <a:p>
            <a:fld id="{40EAB96D-1EA5-41BA-A7D3-3ECF1DB831D0}" type="slidenum">
              <a:rPr lang="en-US" smtClean="0"/>
              <a:t>3</a:t>
            </a:fld>
            <a:endParaRPr lang="en-US"/>
          </a:p>
        </p:txBody>
      </p:sp>
    </p:spTree>
    <p:extLst>
      <p:ext uri="{BB962C8B-B14F-4D97-AF65-F5344CB8AC3E}">
        <p14:creationId xmlns:p14="http://schemas.microsoft.com/office/powerpoint/2010/main" val="3642908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Cochrane review on hydrogel dressings for DFU</a:t>
            </a:r>
            <a:endParaRPr lang="en-US" dirty="0"/>
          </a:p>
        </p:txBody>
      </p:sp>
      <p:sp>
        <p:nvSpPr>
          <p:cNvPr id="3" name="Content Placeholder 2"/>
          <p:cNvSpPr>
            <a:spLocks noGrp="1"/>
          </p:cNvSpPr>
          <p:nvPr>
            <p:ph idx="1"/>
          </p:nvPr>
        </p:nvSpPr>
        <p:spPr/>
        <p:txBody>
          <a:bodyPr>
            <a:normAutofit fontScale="92500" lnSpcReduction="10000"/>
          </a:bodyPr>
          <a:lstStyle/>
          <a:p>
            <a:r>
              <a:rPr lang="en-US" dirty="0"/>
              <a:t>F</a:t>
            </a:r>
            <a:r>
              <a:rPr lang="en-US" dirty="0" smtClean="0"/>
              <a:t>ive </a:t>
            </a:r>
            <a:r>
              <a:rPr lang="en-US" dirty="0"/>
              <a:t>studies (446 participants) </a:t>
            </a:r>
            <a:r>
              <a:rPr lang="en-US" dirty="0" smtClean="0"/>
              <a:t>were included in </a:t>
            </a:r>
            <a:r>
              <a:rPr lang="en-US" dirty="0"/>
              <a:t>this review. </a:t>
            </a:r>
            <a:endParaRPr lang="en-US" dirty="0" smtClean="0"/>
          </a:p>
          <a:p>
            <a:r>
              <a:rPr lang="en-US" dirty="0" smtClean="0"/>
              <a:t>Meta </a:t>
            </a:r>
            <a:r>
              <a:rPr lang="en-US" dirty="0"/>
              <a:t>analysis of three studies comparing hydrogel dressings with </a:t>
            </a:r>
            <a:r>
              <a:rPr lang="en-US" dirty="0">
                <a:solidFill>
                  <a:srgbClr val="FF0000"/>
                </a:solidFill>
              </a:rPr>
              <a:t>basic wound </a:t>
            </a:r>
            <a:r>
              <a:rPr lang="en-US" dirty="0" smtClean="0">
                <a:solidFill>
                  <a:srgbClr val="FF0000"/>
                </a:solidFill>
              </a:rPr>
              <a:t>contact </a:t>
            </a:r>
            <a:r>
              <a:rPr lang="en-US" dirty="0">
                <a:solidFill>
                  <a:srgbClr val="FF0000"/>
                </a:solidFill>
              </a:rPr>
              <a:t>dressings</a:t>
            </a:r>
            <a:r>
              <a:rPr lang="en-US" dirty="0"/>
              <a:t> found </a:t>
            </a:r>
            <a:r>
              <a:rPr lang="en-US" dirty="0">
                <a:solidFill>
                  <a:srgbClr val="FF0000"/>
                </a:solidFill>
              </a:rPr>
              <a:t>significantly greater healing with hydrogel</a:t>
            </a:r>
            <a:r>
              <a:rPr lang="en-US" dirty="0"/>
              <a:t>: risk ratio (RR) 1.80, 95% confidence interval (CI) 1.27 to 2.56. </a:t>
            </a:r>
            <a:r>
              <a:rPr lang="en-US" dirty="0" smtClean="0"/>
              <a:t>The </a:t>
            </a:r>
            <a:r>
              <a:rPr lang="en-US" dirty="0"/>
              <a:t>three pooled studies had different follow-up times </a:t>
            </a:r>
            <a:r>
              <a:rPr lang="en-US" dirty="0" smtClean="0"/>
              <a:t>and </a:t>
            </a:r>
            <a:r>
              <a:rPr lang="en-US" dirty="0"/>
              <a:t>also evaluated ulcers of different </a:t>
            </a:r>
            <a:r>
              <a:rPr lang="en-US" dirty="0" smtClean="0"/>
              <a:t>severities. </a:t>
            </a:r>
          </a:p>
          <a:p>
            <a:r>
              <a:rPr lang="en-US" dirty="0" smtClean="0"/>
              <a:t>One </a:t>
            </a:r>
            <a:r>
              <a:rPr lang="en-US" dirty="0"/>
              <a:t>study compared a hydrogel dressing with </a:t>
            </a:r>
            <a:r>
              <a:rPr lang="en-US" dirty="0">
                <a:solidFill>
                  <a:srgbClr val="FF0000"/>
                </a:solidFill>
              </a:rPr>
              <a:t>larval therapy</a:t>
            </a:r>
            <a:r>
              <a:rPr lang="en-US" dirty="0"/>
              <a:t> and found no statistically significant difference in the number of ulcers healed and another found no statistically significant difference in healing between hydrogel and </a:t>
            </a:r>
            <a:r>
              <a:rPr lang="en-US" dirty="0">
                <a:solidFill>
                  <a:srgbClr val="FF0000"/>
                </a:solidFill>
              </a:rPr>
              <a:t>platelet-derived growth factor</a:t>
            </a:r>
            <a:r>
              <a:rPr lang="en-US" dirty="0"/>
              <a:t>. There was also no statistically significant difference in number of healed ulcers between two </a:t>
            </a:r>
            <a:r>
              <a:rPr lang="en-US" dirty="0">
                <a:solidFill>
                  <a:srgbClr val="FF0000"/>
                </a:solidFill>
              </a:rPr>
              <a:t>different brands </a:t>
            </a:r>
            <a:r>
              <a:rPr lang="en-US" dirty="0"/>
              <a:t>of hydrogel dressing. </a:t>
            </a:r>
            <a:endParaRPr lang="en-US" dirty="0" smtClean="0"/>
          </a:p>
        </p:txBody>
      </p:sp>
      <p:sp>
        <p:nvSpPr>
          <p:cNvPr id="4" name="Slide Number Placeholder 3"/>
          <p:cNvSpPr>
            <a:spLocks noGrp="1"/>
          </p:cNvSpPr>
          <p:nvPr>
            <p:ph type="sldNum" sz="quarter" idx="12"/>
          </p:nvPr>
        </p:nvSpPr>
        <p:spPr/>
        <p:txBody>
          <a:bodyPr/>
          <a:lstStyle/>
          <a:p>
            <a:fld id="{40EAB96D-1EA5-41BA-A7D3-3ECF1DB831D0}" type="slidenum">
              <a:rPr lang="en-US" smtClean="0"/>
              <a:t>30</a:t>
            </a:fld>
            <a:endParaRPr lang="en-US"/>
          </a:p>
        </p:txBody>
      </p:sp>
    </p:spTree>
    <p:extLst>
      <p:ext uri="{BB962C8B-B14F-4D97-AF65-F5344CB8AC3E}">
        <p14:creationId xmlns:p14="http://schemas.microsoft.com/office/powerpoint/2010/main" val="28032886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Cochrane review (Cont’d)</a:t>
            </a:r>
            <a:endParaRPr lang="en-US" dirty="0"/>
          </a:p>
        </p:txBody>
      </p:sp>
      <p:sp>
        <p:nvSpPr>
          <p:cNvPr id="3" name="Content Placeholder 2"/>
          <p:cNvSpPr>
            <a:spLocks noGrp="1"/>
          </p:cNvSpPr>
          <p:nvPr>
            <p:ph idx="1"/>
          </p:nvPr>
        </p:nvSpPr>
        <p:spPr/>
        <p:txBody>
          <a:bodyPr/>
          <a:lstStyle/>
          <a:p>
            <a:r>
              <a:rPr lang="en-US" dirty="0"/>
              <a:t>All included studies were small and at </a:t>
            </a:r>
            <a:r>
              <a:rPr lang="en-US" dirty="0">
                <a:solidFill>
                  <a:srgbClr val="FF0000"/>
                </a:solidFill>
              </a:rPr>
              <a:t>unclear risk of bias</a:t>
            </a:r>
            <a:r>
              <a:rPr lang="en-US" dirty="0"/>
              <a:t> and there was some clinical heterogeneity with studies including different ulcer grades. No included studies compared hydrogel with other advanced wound dressings.</a:t>
            </a:r>
          </a:p>
          <a:p>
            <a:r>
              <a:rPr lang="en-US" dirty="0" smtClean="0"/>
              <a:t>There </a:t>
            </a:r>
            <a:r>
              <a:rPr lang="en-US" dirty="0"/>
              <a:t>is some evidence to suggest that hydrogel dressings are more effective in healing (</a:t>
            </a:r>
            <a:r>
              <a:rPr lang="en-US" dirty="0">
                <a:solidFill>
                  <a:srgbClr val="FF0000"/>
                </a:solidFill>
              </a:rPr>
              <a:t>lower grade</a:t>
            </a:r>
            <a:r>
              <a:rPr lang="en-US" dirty="0"/>
              <a:t>) diabetic foot ulcers than </a:t>
            </a:r>
            <a:r>
              <a:rPr lang="en-US" dirty="0">
                <a:solidFill>
                  <a:srgbClr val="FF0000"/>
                </a:solidFill>
              </a:rPr>
              <a:t>basic wound contact dressings</a:t>
            </a:r>
            <a:r>
              <a:rPr lang="en-US" dirty="0"/>
              <a:t> however this finding is uncertain due to </a:t>
            </a:r>
            <a:r>
              <a:rPr lang="en-US" dirty="0">
                <a:solidFill>
                  <a:srgbClr val="FF0000"/>
                </a:solidFill>
              </a:rPr>
              <a:t>risk of bias </a:t>
            </a:r>
            <a:r>
              <a:rPr lang="en-US" dirty="0"/>
              <a:t>in the original studies. </a:t>
            </a:r>
          </a:p>
        </p:txBody>
      </p:sp>
      <p:sp>
        <p:nvSpPr>
          <p:cNvPr id="4" name="Slide Number Placeholder 3"/>
          <p:cNvSpPr>
            <a:spLocks noGrp="1"/>
          </p:cNvSpPr>
          <p:nvPr>
            <p:ph type="sldNum" sz="quarter" idx="12"/>
          </p:nvPr>
        </p:nvSpPr>
        <p:spPr/>
        <p:txBody>
          <a:bodyPr/>
          <a:lstStyle/>
          <a:p>
            <a:fld id="{40EAB96D-1EA5-41BA-A7D3-3ECF1DB831D0}" type="slidenum">
              <a:rPr lang="en-US" smtClean="0"/>
              <a:t>31</a:t>
            </a:fld>
            <a:endParaRPr lang="en-US"/>
          </a:p>
        </p:txBody>
      </p:sp>
    </p:spTree>
    <p:extLst>
      <p:ext uri="{BB962C8B-B14F-4D97-AF65-F5344CB8AC3E}">
        <p14:creationId xmlns:p14="http://schemas.microsoft.com/office/powerpoint/2010/main" val="35521340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EAB96D-1EA5-41BA-A7D3-3ECF1DB831D0}" type="slidenum">
              <a:rPr lang="en-US" smtClean="0"/>
              <a:t>32</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50" y="414337"/>
            <a:ext cx="4762500" cy="6029325"/>
          </a:xfrm>
          <a:prstGeom prst="rect">
            <a:avLst/>
          </a:prstGeom>
        </p:spPr>
      </p:pic>
      <p:sp>
        <p:nvSpPr>
          <p:cNvPr id="3" name="TextBox 2"/>
          <p:cNvSpPr txBox="1"/>
          <p:nvPr/>
        </p:nvSpPr>
        <p:spPr>
          <a:xfrm>
            <a:off x="1406769" y="2419643"/>
            <a:ext cx="1969477" cy="923330"/>
          </a:xfrm>
          <a:prstGeom prst="rect">
            <a:avLst/>
          </a:prstGeom>
          <a:noFill/>
        </p:spPr>
        <p:txBody>
          <a:bodyPr wrap="square" rtlCol="0">
            <a:spAutoFit/>
          </a:bodyPr>
          <a:lstStyle/>
          <a:p>
            <a:r>
              <a:rPr lang="en-US" sz="5400" dirty="0" smtClean="0"/>
              <a:t>Silver</a:t>
            </a:r>
            <a:endParaRPr lang="en-US" sz="5400" dirty="0"/>
          </a:p>
        </p:txBody>
      </p:sp>
    </p:spTree>
    <p:extLst>
      <p:ext uri="{BB962C8B-B14F-4D97-AF65-F5344CB8AC3E}">
        <p14:creationId xmlns:p14="http://schemas.microsoft.com/office/powerpoint/2010/main" val="14772193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Silver dressings</a:t>
            </a:r>
            <a:endParaRPr lang="en-US" dirty="0"/>
          </a:p>
        </p:txBody>
      </p:sp>
      <p:sp>
        <p:nvSpPr>
          <p:cNvPr id="3" name="Content Placeholder 2"/>
          <p:cNvSpPr>
            <a:spLocks noGrp="1"/>
          </p:cNvSpPr>
          <p:nvPr>
            <p:ph idx="1"/>
          </p:nvPr>
        </p:nvSpPr>
        <p:spPr/>
        <p:txBody>
          <a:bodyPr>
            <a:normAutofit lnSpcReduction="10000"/>
          </a:bodyPr>
          <a:lstStyle/>
          <a:p>
            <a:r>
              <a:rPr lang="en-US" dirty="0"/>
              <a:t>Silver has a long-standing history </a:t>
            </a:r>
            <a:r>
              <a:rPr lang="en-US" dirty="0" smtClean="0"/>
              <a:t>as an </a:t>
            </a:r>
            <a:r>
              <a:rPr lang="en-US" dirty="0"/>
              <a:t>antimicrobial agent in everything from </a:t>
            </a:r>
            <a:r>
              <a:rPr lang="en-US" dirty="0" smtClean="0"/>
              <a:t>water vessels </a:t>
            </a:r>
            <a:r>
              <a:rPr lang="en-US" dirty="0"/>
              <a:t>to silver sulfadiazine cream in burn </a:t>
            </a:r>
            <a:r>
              <a:rPr lang="en-US" dirty="0" smtClean="0"/>
              <a:t>care. </a:t>
            </a:r>
            <a:r>
              <a:rPr lang="en-US" dirty="0"/>
              <a:t>Silver is thought to bind to bacterial cell </a:t>
            </a:r>
            <a:r>
              <a:rPr lang="en-US" dirty="0" smtClean="0"/>
              <a:t>membranes</a:t>
            </a:r>
            <a:r>
              <a:rPr lang="en-US" dirty="0"/>
              <a:t>, interfere with bacterial electron transport</a:t>
            </a:r>
            <a:r>
              <a:rPr lang="en-US" dirty="0" smtClean="0"/>
              <a:t>, bind </a:t>
            </a:r>
            <a:r>
              <a:rPr lang="en-US" dirty="0"/>
              <a:t>to bacterial DNA, and to bind up key </a:t>
            </a:r>
            <a:r>
              <a:rPr lang="en-US" dirty="0" smtClean="0"/>
              <a:t>building blocks </a:t>
            </a:r>
            <a:r>
              <a:rPr lang="en-US" dirty="0"/>
              <a:t>in the </a:t>
            </a:r>
            <a:r>
              <a:rPr lang="en-US" dirty="0" smtClean="0"/>
              <a:t>cell. </a:t>
            </a:r>
            <a:r>
              <a:rPr lang="en-US" u="sng" dirty="0"/>
              <a:t>Clinical efficacy for </a:t>
            </a:r>
            <a:r>
              <a:rPr lang="en-US" u="sng" dirty="0" smtClean="0"/>
              <a:t>such dressings </a:t>
            </a:r>
            <a:r>
              <a:rPr lang="en-US" u="sng" dirty="0"/>
              <a:t>is yet being assessed.</a:t>
            </a:r>
          </a:p>
          <a:p>
            <a:endParaRPr lang="en-US" dirty="0" smtClean="0"/>
          </a:p>
          <a:p>
            <a:r>
              <a:rPr lang="en-US" dirty="0"/>
              <a:t>A systematic review and meta-analysis of silver treatments and silver-impregnated dressings for the healing of leg wounds found strong evidence for </a:t>
            </a:r>
            <a:r>
              <a:rPr lang="en-US" dirty="0">
                <a:solidFill>
                  <a:srgbClr val="FF0000"/>
                </a:solidFill>
              </a:rPr>
              <a:t>wound size reduction</a:t>
            </a:r>
            <a:r>
              <a:rPr lang="en-US" dirty="0"/>
              <a:t> but </a:t>
            </a:r>
            <a:r>
              <a:rPr lang="en-US" dirty="0">
                <a:solidFill>
                  <a:srgbClr val="FF0000"/>
                </a:solidFill>
              </a:rPr>
              <a:t>no evidence</a:t>
            </a:r>
            <a:r>
              <a:rPr lang="en-US" dirty="0"/>
              <a:t> for </a:t>
            </a:r>
            <a:r>
              <a:rPr lang="en-US" dirty="0">
                <a:solidFill>
                  <a:srgbClr val="FF0000"/>
                </a:solidFill>
              </a:rPr>
              <a:t>complete wound healing</a:t>
            </a:r>
            <a:r>
              <a:rPr lang="en-US" dirty="0"/>
              <a:t> or </a:t>
            </a:r>
            <a:r>
              <a:rPr lang="en-US" dirty="0">
                <a:solidFill>
                  <a:srgbClr val="FF0000"/>
                </a:solidFill>
              </a:rPr>
              <a:t>improved healing rates</a:t>
            </a:r>
            <a:r>
              <a:rPr lang="en-US" dirty="0"/>
              <a:t>. </a:t>
            </a:r>
          </a:p>
          <a:p>
            <a:endParaRPr lang="en-US" dirty="0"/>
          </a:p>
        </p:txBody>
      </p:sp>
      <p:sp>
        <p:nvSpPr>
          <p:cNvPr id="4" name="Slide Number Placeholder 3"/>
          <p:cNvSpPr>
            <a:spLocks noGrp="1"/>
          </p:cNvSpPr>
          <p:nvPr>
            <p:ph type="sldNum" sz="quarter" idx="12"/>
          </p:nvPr>
        </p:nvSpPr>
        <p:spPr/>
        <p:txBody>
          <a:bodyPr/>
          <a:lstStyle/>
          <a:p>
            <a:fld id="{40EAB96D-1EA5-41BA-A7D3-3ECF1DB831D0}" type="slidenum">
              <a:rPr lang="en-US" smtClean="0"/>
              <a:t>33</a:t>
            </a:fld>
            <a:endParaRPr lang="en-US"/>
          </a:p>
        </p:txBody>
      </p:sp>
    </p:spTree>
    <p:extLst>
      <p:ext uri="{BB962C8B-B14F-4D97-AF65-F5344CB8AC3E}">
        <p14:creationId xmlns:p14="http://schemas.microsoft.com/office/powerpoint/2010/main" val="9921676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Silver dressings (Cont’d)</a:t>
            </a:r>
            <a:endParaRPr lang="en-US" dirty="0"/>
          </a:p>
        </p:txBody>
      </p:sp>
      <p:sp>
        <p:nvSpPr>
          <p:cNvPr id="3" name="Content Placeholder 2"/>
          <p:cNvSpPr>
            <a:spLocks noGrp="1"/>
          </p:cNvSpPr>
          <p:nvPr>
            <p:ph idx="1"/>
          </p:nvPr>
        </p:nvSpPr>
        <p:spPr/>
        <p:txBody>
          <a:bodyPr>
            <a:normAutofit/>
          </a:bodyPr>
          <a:lstStyle/>
          <a:p>
            <a:r>
              <a:rPr lang="en-US" dirty="0" smtClean="0"/>
              <a:t>A </a:t>
            </a:r>
            <a:r>
              <a:rPr lang="en-US" dirty="0">
                <a:solidFill>
                  <a:srgbClr val="FF0000"/>
                </a:solidFill>
              </a:rPr>
              <a:t>Cochrane Review </a:t>
            </a:r>
            <a:r>
              <a:rPr lang="en-US" dirty="0"/>
              <a:t>article looking at use </a:t>
            </a:r>
            <a:r>
              <a:rPr lang="en-US" dirty="0" smtClean="0"/>
              <a:t>of silver-containing </a:t>
            </a:r>
            <a:r>
              <a:rPr lang="en-US" dirty="0"/>
              <a:t>dressings and topical agents </a:t>
            </a:r>
            <a:r>
              <a:rPr lang="en-US" dirty="0" smtClean="0"/>
              <a:t>for diabetic </a:t>
            </a:r>
            <a:r>
              <a:rPr lang="en-US" dirty="0"/>
              <a:t>foot ulcers demonstrated that such </a:t>
            </a:r>
            <a:r>
              <a:rPr lang="en-US" dirty="0" smtClean="0"/>
              <a:t>interventions </a:t>
            </a:r>
            <a:r>
              <a:rPr lang="en-US" dirty="0">
                <a:solidFill>
                  <a:srgbClr val="FF0000"/>
                </a:solidFill>
              </a:rPr>
              <a:t>have not been appropriately validated</a:t>
            </a:r>
            <a:r>
              <a:rPr lang="en-US" dirty="0" smtClean="0"/>
              <a:t>, but </a:t>
            </a:r>
            <a:r>
              <a:rPr lang="en-US" dirty="0"/>
              <a:t>more studies are </a:t>
            </a:r>
            <a:r>
              <a:rPr lang="en-US" dirty="0" smtClean="0"/>
              <a:t>needed. </a:t>
            </a:r>
          </a:p>
          <a:p>
            <a:r>
              <a:rPr lang="en-US" dirty="0" smtClean="0"/>
              <a:t>Moreover</a:t>
            </a:r>
            <a:r>
              <a:rPr lang="en-US" dirty="0"/>
              <a:t>, </a:t>
            </a:r>
            <a:r>
              <a:rPr lang="en-US" dirty="0" smtClean="0"/>
              <a:t>there is </a:t>
            </a:r>
            <a:r>
              <a:rPr lang="en-US" dirty="0"/>
              <a:t>no good evidence to demonstrate that </a:t>
            </a:r>
            <a:r>
              <a:rPr lang="en-US" dirty="0" smtClean="0"/>
              <a:t>silver containing </a:t>
            </a:r>
            <a:r>
              <a:rPr lang="en-US" dirty="0"/>
              <a:t>dressings can </a:t>
            </a:r>
            <a:r>
              <a:rPr lang="en-US" dirty="0">
                <a:solidFill>
                  <a:srgbClr val="FF0000"/>
                </a:solidFill>
              </a:rPr>
              <a:t>prevent</a:t>
            </a:r>
            <a:r>
              <a:rPr lang="en-US" dirty="0"/>
              <a:t> wound </a:t>
            </a:r>
            <a:r>
              <a:rPr lang="en-US" dirty="0" smtClean="0"/>
              <a:t>infection.</a:t>
            </a:r>
            <a:endParaRPr lang="en-US" dirty="0"/>
          </a:p>
          <a:p>
            <a:r>
              <a:rPr lang="en-US" dirty="0" smtClean="0"/>
              <a:t>At </a:t>
            </a:r>
            <a:r>
              <a:rPr lang="en-US" dirty="0"/>
              <a:t>this time, silver-coated dressings </a:t>
            </a:r>
            <a:r>
              <a:rPr lang="en-US" u="sng" dirty="0"/>
              <a:t>may be used </a:t>
            </a:r>
            <a:r>
              <a:rPr lang="en-US" dirty="0"/>
              <a:t>when other </a:t>
            </a:r>
            <a:r>
              <a:rPr lang="en-US" u="sng" dirty="0"/>
              <a:t>antimicrobial approaches appear ineffective</a:t>
            </a:r>
            <a:r>
              <a:rPr lang="en-US" dirty="0"/>
              <a:t> or cost is not a major concern.</a:t>
            </a:r>
          </a:p>
          <a:p>
            <a:endParaRPr lang="en-US" dirty="0"/>
          </a:p>
        </p:txBody>
      </p:sp>
      <p:sp>
        <p:nvSpPr>
          <p:cNvPr id="4" name="Slide Number Placeholder 3"/>
          <p:cNvSpPr>
            <a:spLocks noGrp="1"/>
          </p:cNvSpPr>
          <p:nvPr>
            <p:ph type="sldNum" sz="quarter" idx="12"/>
          </p:nvPr>
        </p:nvSpPr>
        <p:spPr/>
        <p:txBody>
          <a:bodyPr/>
          <a:lstStyle/>
          <a:p>
            <a:fld id="{40EAB96D-1EA5-41BA-A7D3-3ECF1DB831D0}" type="slidenum">
              <a:rPr lang="en-US" smtClean="0"/>
              <a:t>34</a:t>
            </a:fld>
            <a:endParaRPr lang="en-US"/>
          </a:p>
        </p:txBody>
      </p:sp>
    </p:spTree>
    <p:extLst>
      <p:ext uri="{BB962C8B-B14F-4D97-AF65-F5344CB8AC3E}">
        <p14:creationId xmlns:p14="http://schemas.microsoft.com/office/powerpoint/2010/main" val="39903957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EAB96D-1EA5-41BA-A7D3-3ECF1DB831D0}" type="slidenum">
              <a:rPr lang="en-US" smtClean="0"/>
              <a:t>35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6825" y="0"/>
            <a:ext cx="6858000" cy="6858000"/>
          </a:xfrm>
          <a:prstGeom prst="rect">
            <a:avLst/>
          </a:prstGeom>
        </p:spPr>
      </p:pic>
      <p:sp>
        <p:nvSpPr>
          <p:cNvPr id="2" name="TextBox 1"/>
          <p:cNvSpPr txBox="1"/>
          <p:nvPr/>
        </p:nvSpPr>
        <p:spPr>
          <a:xfrm>
            <a:off x="1026942" y="2349305"/>
            <a:ext cx="2278966" cy="923330"/>
          </a:xfrm>
          <a:prstGeom prst="rect">
            <a:avLst/>
          </a:prstGeom>
          <a:noFill/>
        </p:spPr>
        <p:txBody>
          <a:bodyPr wrap="square" rtlCol="0">
            <a:spAutoFit/>
          </a:bodyPr>
          <a:lstStyle/>
          <a:p>
            <a:r>
              <a:rPr lang="en-US" sz="5400" dirty="0" smtClean="0"/>
              <a:t>Honey</a:t>
            </a:r>
            <a:endParaRPr lang="en-US" sz="5400" dirty="0"/>
          </a:p>
        </p:txBody>
      </p:sp>
    </p:spTree>
    <p:extLst>
      <p:ext uri="{BB962C8B-B14F-4D97-AF65-F5344CB8AC3E}">
        <p14:creationId xmlns:p14="http://schemas.microsoft.com/office/powerpoint/2010/main" val="28530992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Honey dressings</a:t>
            </a:r>
            <a:endParaRPr lang="en-US" dirty="0"/>
          </a:p>
        </p:txBody>
      </p:sp>
      <p:sp>
        <p:nvSpPr>
          <p:cNvPr id="3" name="Content Placeholder 2"/>
          <p:cNvSpPr>
            <a:spLocks noGrp="1"/>
          </p:cNvSpPr>
          <p:nvPr>
            <p:ph idx="1"/>
          </p:nvPr>
        </p:nvSpPr>
        <p:spPr/>
        <p:txBody>
          <a:bodyPr>
            <a:normAutofit/>
          </a:bodyPr>
          <a:lstStyle/>
          <a:p>
            <a:r>
              <a:rPr lang="en-US" dirty="0"/>
              <a:t>Honey, particularly of the medical variety, </a:t>
            </a:r>
            <a:r>
              <a:rPr lang="en-US" dirty="0" smtClean="0"/>
              <a:t>has became </a:t>
            </a:r>
            <a:r>
              <a:rPr lang="en-US" dirty="0"/>
              <a:t>a </a:t>
            </a:r>
            <a:r>
              <a:rPr lang="en-US" dirty="0">
                <a:solidFill>
                  <a:srgbClr val="FF0000"/>
                </a:solidFill>
              </a:rPr>
              <a:t>hot topic </a:t>
            </a:r>
            <a:r>
              <a:rPr lang="en-US" dirty="0"/>
              <a:t>in the wound care field, </a:t>
            </a:r>
            <a:r>
              <a:rPr lang="en-US" dirty="0" smtClean="0"/>
              <a:t>present both </a:t>
            </a:r>
            <a:r>
              <a:rPr lang="en-US" dirty="0"/>
              <a:t>as a topical wound salve as well as the </a:t>
            </a:r>
            <a:r>
              <a:rPr lang="en-US" dirty="0" smtClean="0"/>
              <a:t>basis for </a:t>
            </a:r>
            <a:r>
              <a:rPr lang="en-US" dirty="0"/>
              <a:t>impregnated dressings.</a:t>
            </a:r>
          </a:p>
          <a:p>
            <a:r>
              <a:rPr lang="en-US" dirty="0"/>
              <a:t>A Cochrane Review of honey to treat a variety </a:t>
            </a:r>
            <a:r>
              <a:rPr lang="en-US" dirty="0" smtClean="0"/>
              <a:t>of wounds </a:t>
            </a:r>
            <a:r>
              <a:rPr lang="en-US" dirty="0"/>
              <a:t>in 19 trials showed that honey </a:t>
            </a:r>
            <a:r>
              <a:rPr lang="en-US" dirty="0" smtClean="0"/>
              <a:t>may improve </a:t>
            </a:r>
            <a:r>
              <a:rPr lang="en-US" dirty="0">
                <a:solidFill>
                  <a:srgbClr val="FF0000"/>
                </a:solidFill>
              </a:rPr>
              <a:t>healing times </a:t>
            </a:r>
            <a:r>
              <a:rPr lang="en-US" dirty="0"/>
              <a:t>in mild to moderate </a:t>
            </a:r>
            <a:r>
              <a:rPr lang="en-US" dirty="0" smtClean="0"/>
              <a:t>superficial </a:t>
            </a:r>
            <a:r>
              <a:rPr lang="en-US" dirty="0"/>
              <a:t>and partial thickness </a:t>
            </a:r>
            <a:r>
              <a:rPr lang="en-US" dirty="0">
                <a:solidFill>
                  <a:srgbClr val="FF0000"/>
                </a:solidFill>
              </a:rPr>
              <a:t>burns</a:t>
            </a:r>
            <a:r>
              <a:rPr lang="en-US" dirty="0"/>
              <a:t>; however, there </a:t>
            </a:r>
            <a:r>
              <a:rPr lang="en-US" dirty="0" smtClean="0"/>
              <a:t>is no </a:t>
            </a:r>
            <a:r>
              <a:rPr lang="en-US" dirty="0"/>
              <a:t>demonstrable benefit for </a:t>
            </a:r>
            <a:r>
              <a:rPr lang="en-US" dirty="0">
                <a:solidFill>
                  <a:srgbClr val="FF0000"/>
                </a:solidFill>
              </a:rPr>
              <a:t>other types of </a:t>
            </a:r>
            <a:r>
              <a:rPr lang="en-US" dirty="0" smtClean="0">
                <a:solidFill>
                  <a:srgbClr val="FF0000"/>
                </a:solidFill>
              </a:rPr>
              <a:t>ulcers</a:t>
            </a:r>
            <a:r>
              <a:rPr lang="en-US" dirty="0" smtClean="0"/>
              <a:t>. </a:t>
            </a:r>
          </a:p>
          <a:p>
            <a:r>
              <a:rPr lang="en-US" dirty="0" smtClean="0"/>
              <a:t>There </a:t>
            </a:r>
            <a:r>
              <a:rPr lang="en-US" dirty="0"/>
              <a:t>is little data showing that honey </a:t>
            </a:r>
            <a:r>
              <a:rPr lang="en-US" dirty="0" smtClean="0"/>
              <a:t>is harmful </a:t>
            </a:r>
            <a:r>
              <a:rPr lang="en-US" dirty="0"/>
              <a:t>to wounds, but at this point, this </a:t>
            </a:r>
            <a:r>
              <a:rPr lang="en-US" dirty="0" smtClean="0"/>
              <a:t>remains more </a:t>
            </a:r>
            <a:r>
              <a:rPr lang="en-US" dirty="0"/>
              <a:t>of an </a:t>
            </a:r>
            <a:r>
              <a:rPr lang="en-US" dirty="0">
                <a:solidFill>
                  <a:srgbClr val="FF0000"/>
                </a:solidFill>
              </a:rPr>
              <a:t>experimental therapeutic</a:t>
            </a:r>
            <a:r>
              <a:rPr lang="en-US" dirty="0"/>
              <a:t> for </a:t>
            </a:r>
            <a:r>
              <a:rPr lang="en-US" dirty="0" smtClean="0"/>
              <a:t>chronic wounds </a:t>
            </a:r>
            <a:r>
              <a:rPr lang="en-US" dirty="0"/>
              <a:t>for which data is building.</a:t>
            </a:r>
          </a:p>
          <a:p>
            <a:endParaRPr lang="en-US" dirty="0"/>
          </a:p>
        </p:txBody>
      </p:sp>
      <p:sp>
        <p:nvSpPr>
          <p:cNvPr id="4" name="Slide Number Placeholder 3"/>
          <p:cNvSpPr>
            <a:spLocks noGrp="1"/>
          </p:cNvSpPr>
          <p:nvPr>
            <p:ph type="sldNum" sz="quarter" idx="12"/>
          </p:nvPr>
        </p:nvSpPr>
        <p:spPr/>
        <p:txBody>
          <a:bodyPr/>
          <a:lstStyle/>
          <a:p>
            <a:fld id="{40EAB96D-1EA5-41BA-A7D3-3ECF1DB831D0}" type="slidenum">
              <a:rPr lang="en-US" smtClean="0"/>
              <a:t>36</a:t>
            </a:fld>
            <a:endParaRPr lang="en-US"/>
          </a:p>
        </p:txBody>
      </p:sp>
    </p:spTree>
    <p:extLst>
      <p:ext uri="{BB962C8B-B14F-4D97-AF65-F5344CB8AC3E}">
        <p14:creationId xmlns:p14="http://schemas.microsoft.com/office/powerpoint/2010/main" val="40767566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Cochrane review on topical honey for DFU</a:t>
            </a:r>
            <a:endParaRPr lang="en-US" dirty="0"/>
          </a:p>
        </p:txBody>
      </p:sp>
      <p:sp>
        <p:nvSpPr>
          <p:cNvPr id="3" name="Content Placeholder 2"/>
          <p:cNvSpPr>
            <a:spLocks noGrp="1"/>
          </p:cNvSpPr>
          <p:nvPr>
            <p:ph idx="1"/>
          </p:nvPr>
        </p:nvSpPr>
        <p:spPr/>
        <p:txBody>
          <a:bodyPr/>
          <a:lstStyle/>
          <a:p>
            <a:r>
              <a:rPr lang="en-US" dirty="0"/>
              <a:t>The effects of honey relative to comparators are </a:t>
            </a:r>
            <a:r>
              <a:rPr lang="en-US" dirty="0">
                <a:solidFill>
                  <a:srgbClr val="FF0000"/>
                </a:solidFill>
              </a:rPr>
              <a:t>unclear</a:t>
            </a:r>
            <a:r>
              <a:rPr lang="en-US" dirty="0"/>
              <a:t> </a:t>
            </a:r>
            <a:r>
              <a:rPr lang="en-US" dirty="0" smtClean="0"/>
              <a:t>for diabetic </a:t>
            </a:r>
            <a:r>
              <a:rPr lang="en-US" dirty="0"/>
              <a:t>foot ulcers (2 trials, n=93, low quality </a:t>
            </a:r>
            <a:r>
              <a:rPr lang="en-US" dirty="0" smtClean="0"/>
              <a:t>evidence)</a:t>
            </a:r>
          </a:p>
          <a:p>
            <a:r>
              <a:rPr lang="en-US" dirty="0"/>
              <a:t>Honey appears to heal </a:t>
            </a:r>
            <a:r>
              <a:rPr lang="en-US" dirty="0">
                <a:solidFill>
                  <a:srgbClr val="FF0000"/>
                </a:solidFill>
              </a:rPr>
              <a:t>partial thickness burns</a:t>
            </a:r>
            <a:r>
              <a:rPr lang="en-US" dirty="0"/>
              <a:t> more quickly than conventional treatment (which included polyurethane film, paraffin gauze, </a:t>
            </a:r>
            <a:r>
              <a:rPr lang="en-US" dirty="0" err="1"/>
              <a:t>soframycin</a:t>
            </a:r>
            <a:r>
              <a:rPr lang="en-US" dirty="0"/>
              <a:t>-impregnated gauze, sterile linen and leaving the burns exposed) and </a:t>
            </a:r>
            <a:r>
              <a:rPr lang="en-US" dirty="0">
                <a:solidFill>
                  <a:srgbClr val="FF0000"/>
                </a:solidFill>
              </a:rPr>
              <a:t>infected post-operative wounds</a:t>
            </a:r>
            <a:r>
              <a:rPr lang="en-US" dirty="0"/>
              <a:t> more quickly than antiseptics and gauze. </a:t>
            </a:r>
            <a:endParaRPr lang="en-US" dirty="0" smtClean="0"/>
          </a:p>
          <a:p>
            <a:r>
              <a:rPr lang="en-US" dirty="0" smtClean="0"/>
              <a:t>Beyond </a:t>
            </a:r>
            <a:r>
              <a:rPr lang="en-US" dirty="0"/>
              <a:t>these comparisons any evidence for differences in the effects of honey and comparators is of </a:t>
            </a:r>
            <a:r>
              <a:rPr lang="en-US" dirty="0">
                <a:solidFill>
                  <a:srgbClr val="FF0000"/>
                </a:solidFill>
              </a:rPr>
              <a:t>low or very low quality</a:t>
            </a:r>
            <a:r>
              <a:rPr lang="en-US" dirty="0"/>
              <a:t> and does not form a robust basis for decision making.</a:t>
            </a:r>
          </a:p>
        </p:txBody>
      </p:sp>
      <p:sp>
        <p:nvSpPr>
          <p:cNvPr id="4" name="Slide Number Placeholder 3"/>
          <p:cNvSpPr>
            <a:spLocks noGrp="1"/>
          </p:cNvSpPr>
          <p:nvPr>
            <p:ph type="sldNum" sz="quarter" idx="12"/>
          </p:nvPr>
        </p:nvSpPr>
        <p:spPr/>
        <p:txBody>
          <a:bodyPr/>
          <a:lstStyle/>
          <a:p>
            <a:fld id="{40EAB96D-1EA5-41BA-A7D3-3ECF1DB831D0}" type="slidenum">
              <a:rPr lang="en-US" smtClean="0"/>
              <a:t>37</a:t>
            </a:fld>
            <a:endParaRPr lang="en-US"/>
          </a:p>
        </p:txBody>
      </p:sp>
    </p:spTree>
    <p:extLst>
      <p:ext uri="{BB962C8B-B14F-4D97-AF65-F5344CB8AC3E}">
        <p14:creationId xmlns:p14="http://schemas.microsoft.com/office/powerpoint/2010/main" val="30737337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8169" t="19989" r="18344" b="18316"/>
          <a:stretch/>
        </p:blipFill>
        <p:spPr>
          <a:xfrm>
            <a:off x="698594" y="798491"/>
            <a:ext cx="10843378" cy="5924281"/>
          </a:xfrm>
          <a:prstGeom prst="rect">
            <a:avLst/>
          </a:prstGeom>
        </p:spPr>
      </p:pic>
      <p:sp>
        <p:nvSpPr>
          <p:cNvPr id="2" name="TextBox 1"/>
          <p:cNvSpPr txBox="1"/>
          <p:nvPr/>
        </p:nvSpPr>
        <p:spPr>
          <a:xfrm>
            <a:off x="759853" y="412123"/>
            <a:ext cx="4842456" cy="400110"/>
          </a:xfrm>
          <a:prstGeom prst="rect">
            <a:avLst/>
          </a:prstGeom>
          <a:noFill/>
        </p:spPr>
        <p:txBody>
          <a:bodyPr wrap="square" rtlCol="0">
            <a:spAutoFit/>
          </a:bodyPr>
          <a:lstStyle/>
          <a:p>
            <a:r>
              <a:rPr lang="en-US" sz="2000" b="1" dirty="0" smtClean="0"/>
              <a:t>Types of wound dressing available</a:t>
            </a:r>
            <a:endParaRPr lang="en-US" sz="2000" b="1" dirty="0"/>
          </a:p>
        </p:txBody>
      </p:sp>
      <p:sp>
        <p:nvSpPr>
          <p:cNvPr id="3" name="Slide Number Placeholder 2"/>
          <p:cNvSpPr>
            <a:spLocks noGrp="1"/>
          </p:cNvSpPr>
          <p:nvPr>
            <p:ph type="sldNum" sz="quarter" idx="12"/>
          </p:nvPr>
        </p:nvSpPr>
        <p:spPr/>
        <p:txBody>
          <a:bodyPr/>
          <a:lstStyle/>
          <a:p>
            <a:fld id="{40EAB96D-1EA5-41BA-A7D3-3ECF1DB831D0}" type="slidenum">
              <a:rPr lang="en-US" smtClean="0"/>
              <a:t>38</a:t>
            </a:fld>
            <a:endParaRPr lang="en-US"/>
          </a:p>
        </p:txBody>
      </p:sp>
    </p:spTree>
    <p:extLst>
      <p:ext uri="{BB962C8B-B14F-4D97-AF65-F5344CB8AC3E}">
        <p14:creationId xmlns:p14="http://schemas.microsoft.com/office/powerpoint/2010/main" val="13193000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Adjuvant therapy</a:t>
            </a:r>
            <a:endParaRPr lang="en-US" dirty="0"/>
          </a:p>
        </p:txBody>
      </p:sp>
      <p:sp>
        <p:nvSpPr>
          <p:cNvPr id="3" name="Content Placeholder 2"/>
          <p:cNvSpPr>
            <a:spLocks noGrp="1"/>
          </p:cNvSpPr>
          <p:nvPr>
            <p:ph idx="1"/>
          </p:nvPr>
        </p:nvSpPr>
        <p:spPr/>
        <p:txBody>
          <a:bodyPr/>
          <a:lstStyle/>
          <a:p>
            <a:r>
              <a:rPr lang="en-US" dirty="0"/>
              <a:t>Many agents have been suggested to be used </a:t>
            </a:r>
            <a:r>
              <a:rPr lang="en-US" dirty="0" smtClean="0"/>
              <a:t>as adjuvants </a:t>
            </a:r>
            <a:r>
              <a:rPr lang="en-US" dirty="0"/>
              <a:t>to dressings and off-loading therapy in the </a:t>
            </a:r>
            <a:r>
              <a:rPr lang="en-US" dirty="0" smtClean="0"/>
              <a:t>treatment </a:t>
            </a:r>
            <a:r>
              <a:rPr lang="en-US" dirty="0"/>
              <a:t>of diabetic ulcers. </a:t>
            </a:r>
            <a:endParaRPr lang="en-US" dirty="0" smtClean="0"/>
          </a:p>
          <a:p>
            <a:r>
              <a:rPr lang="en-US" dirty="0" smtClean="0"/>
              <a:t>These </a:t>
            </a:r>
            <a:r>
              <a:rPr lang="en-US" dirty="0"/>
              <a:t>adjuvant agents can </a:t>
            </a:r>
            <a:r>
              <a:rPr lang="en-US" dirty="0" smtClean="0"/>
              <a:t>be divided </a:t>
            </a:r>
            <a:r>
              <a:rPr lang="en-US" dirty="0"/>
              <a:t>into </a:t>
            </a:r>
            <a:r>
              <a:rPr lang="en-US" dirty="0">
                <a:solidFill>
                  <a:srgbClr val="FF0000"/>
                </a:solidFill>
              </a:rPr>
              <a:t>topical</a:t>
            </a:r>
            <a:r>
              <a:rPr lang="en-US" dirty="0"/>
              <a:t> agents to be applied to the ulcer</a:t>
            </a:r>
            <a:r>
              <a:rPr lang="en-US" dirty="0" smtClean="0"/>
              <a:t>, devices </a:t>
            </a:r>
            <a:r>
              <a:rPr lang="en-US" dirty="0"/>
              <a:t>aimed at accelerating ulcer healing, and </a:t>
            </a:r>
            <a:r>
              <a:rPr lang="en-US" dirty="0" smtClean="0">
                <a:solidFill>
                  <a:srgbClr val="FF0000"/>
                </a:solidFill>
              </a:rPr>
              <a:t>systemic</a:t>
            </a:r>
            <a:r>
              <a:rPr lang="en-US" dirty="0" smtClean="0"/>
              <a:t> drugs </a:t>
            </a:r>
            <a:r>
              <a:rPr lang="en-US" dirty="0"/>
              <a:t>to treat the patient. Several of these agents </a:t>
            </a:r>
            <a:r>
              <a:rPr lang="en-US" dirty="0" smtClean="0"/>
              <a:t>have enough </a:t>
            </a:r>
            <a:r>
              <a:rPr lang="en-US" dirty="0"/>
              <a:t>evidence to allow guidelines regarding their use.</a:t>
            </a:r>
          </a:p>
          <a:p>
            <a:endParaRPr lang="en-US" dirty="0"/>
          </a:p>
        </p:txBody>
      </p:sp>
      <p:sp>
        <p:nvSpPr>
          <p:cNvPr id="4" name="Slide Number Placeholder 3"/>
          <p:cNvSpPr>
            <a:spLocks noGrp="1"/>
          </p:cNvSpPr>
          <p:nvPr>
            <p:ph type="sldNum" sz="quarter" idx="12"/>
          </p:nvPr>
        </p:nvSpPr>
        <p:spPr/>
        <p:txBody>
          <a:bodyPr/>
          <a:lstStyle/>
          <a:p>
            <a:fld id="{40EAB96D-1EA5-41BA-A7D3-3ECF1DB831D0}" type="slidenum">
              <a:rPr lang="en-US" smtClean="0"/>
              <a:t>39</a:t>
            </a:fld>
            <a:endParaRPr lang="en-US"/>
          </a:p>
        </p:txBody>
      </p:sp>
    </p:spTree>
    <p:extLst>
      <p:ext uri="{BB962C8B-B14F-4D97-AF65-F5344CB8AC3E}">
        <p14:creationId xmlns:p14="http://schemas.microsoft.com/office/powerpoint/2010/main" val="2824689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dressings</a:t>
            </a:r>
            <a:endParaRPr lang="en-US" dirty="0"/>
          </a:p>
        </p:txBody>
      </p:sp>
      <p:sp>
        <p:nvSpPr>
          <p:cNvPr id="3" name="Content Placeholder 2"/>
          <p:cNvSpPr>
            <a:spLocks noGrp="1"/>
          </p:cNvSpPr>
          <p:nvPr>
            <p:ph idx="1"/>
          </p:nvPr>
        </p:nvSpPr>
        <p:spPr/>
        <p:txBody>
          <a:bodyPr>
            <a:normAutofit/>
          </a:bodyPr>
          <a:lstStyle/>
          <a:p>
            <a:r>
              <a:rPr lang="en-US" dirty="0" smtClean="0"/>
              <a:t>Most </a:t>
            </a:r>
            <a:r>
              <a:rPr lang="en-US" dirty="0"/>
              <a:t>dressings are designed to create a </a:t>
            </a:r>
            <a:r>
              <a:rPr lang="en-US" b="1" dirty="0">
                <a:solidFill>
                  <a:srgbClr val="FF0000"/>
                </a:solidFill>
              </a:rPr>
              <a:t>moist </a:t>
            </a:r>
            <a:r>
              <a:rPr lang="en-US" b="1" dirty="0" smtClean="0">
                <a:solidFill>
                  <a:srgbClr val="FF0000"/>
                </a:solidFill>
              </a:rPr>
              <a:t>wound </a:t>
            </a:r>
            <a:r>
              <a:rPr lang="en-US" b="1" dirty="0">
                <a:solidFill>
                  <a:srgbClr val="FF0000"/>
                </a:solidFill>
              </a:rPr>
              <a:t>environment</a:t>
            </a:r>
            <a:r>
              <a:rPr lang="en-US" dirty="0"/>
              <a:t> and support </a:t>
            </a:r>
            <a:r>
              <a:rPr lang="en-US" dirty="0" smtClean="0"/>
              <a:t>progression </a:t>
            </a:r>
            <a:r>
              <a:rPr lang="en-US" dirty="0"/>
              <a:t>towards wound healing. </a:t>
            </a:r>
            <a:endParaRPr lang="en-US" dirty="0" smtClean="0"/>
          </a:p>
          <a:p>
            <a:r>
              <a:rPr lang="en-US" dirty="0"/>
              <a:t>It is thought that a moist wound environment physiologically favors </a:t>
            </a:r>
            <a:r>
              <a:rPr lang="en-US" b="1" dirty="0">
                <a:solidFill>
                  <a:srgbClr val="FF0000"/>
                </a:solidFill>
              </a:rPr>
              <a:t>cell migration</a:t>
            </a:r>
            <a:r>
              <a:rPr lang="en-US" dirty="0"/>
              <a:t> and </a:t>
            </a:r>
            <a:r>
              <a:rPr lang="en-US" b="1" dirty="0">
                <a:solidFill>
                  <a:srgbClr val="FF0000"/>
                </a:solidFill>
              </a:rPr>
              <a:t>matrix formation</a:t>
            </a:r>
            <a:r>
              <a:rPr lang="en-US" dirty="0"/>
              <a:t>.</a:t>
            </a:r>
          </a:p>
          <a:p>
            <a:r>
              <a:rPr lang="en-US" dirty="0" smtClean="0"/>
              <a:t>They </a:t>
            </a:r>
            <a:r>
              <a:rPr lang="en-US" dirty="0"/>
              <a:t>are </a:t>
            </a:r>
            <a:r>
              <a:rPr lang="en-US" u="sng" dirty="0"/>
              <a:t>not a </a:t>
            </a:r>
            <a:r>
              <a:rPr lang="en-US" u="sng" dirty="0" smtClean="0"/>
              <a:t>substitute</a:t>
            </a:r>
            <a:r>
              <a:rPr lang="en-US" dirty="0" smtClean="0"/>
              <a:t> </a:t>
            </a:r>
            <a:r>
              <a:rPr lang="en-US" dirty="0"/>
              <a:t>for sharp debridement, managing </a:t>
            </a:r>
            <a:r>
              <a:rPr lang="en-US" dirty="0" smtClean="0"/>
              <a:t>systemic </a:t>
            </a:r>
            <a:r>
              <a:rPr lang="en-US" dirty="0"/>
              <a:t>infection, offloading devices and </a:t>
            </a:r>
            <a:r>
              <a:rPr lang="en-US" dirty="0" smtClean="0"/>
              <a:t>diabetic </a:t>
            </a:r>
            <a:r>
              <a:rPr lang="en-US" dirty="0"/>
              <a:t>control</a:t>
            </a:r>
            <a:r>
              <a:rPr lang="en-US" dirty="0" smtClean="0"/>
              <a:t>.</a:t>
            </a:r>
            <a:endParaRPr lang="fa-IR" dirty="0" smtClean="0"/>
          </a:p>
          <a:p>
            <a:r>
              <a:rPr lang="en-US" dirty="0"/>
              <a:t>Some dressings also can help to </a:t>
            </a:r>
            <a:r>
              <a:rPr lang="en-US" b="1" dirty="0">
                <a:solidFill>
                  <a:srgbClr val="FF0000"/>
                </a:solidFill>
              </a:rPr>
              <a:t>manage wound exudate</a:t>
            </a:r>
            <a:r>
              <a:rPr lang="en-US" dirty="0"/>
              <a:t> optimally and promote a balanced environment, thus play a key role to improve outcomes.</a:t>
            </a:r>
          </a:p>
          <a:p>
            <a:endParaRPr lang="en-US" dirty="0"/>
          </a:p>
        </p:txBody>
      </p:sp>
      <p:sp>
        <p:nvSpPr>
          <p:cNvPr id="4" name="Slide Number Placeholder 3"/>
          <p:cNvSpPr>
            <a:spLocks noGrp="1"/>
          </p:cNvSpPr>
          <p:nvPr>
            <p:ph type="sldNum" sz="quarter" idx="12"/>
          </p:nvPr>
        </p:nvSpPr>
        <p:spPr/>
        <p:txBody>
          <a:bodyPr/>
          <a:lstStyle/>
          <a:p>
            <a:fld id="{40EAB96D-1EA5-41BA-A7D3-3ECF1DB831D0}" type="slidenum">
              <a:rPr lang="en-US" smtClean="0"/>
              <a:t>4</a:t>
            </a:fld>
            <a:endParaRPr lang="en-US"/>
          </a:p>
        </p:txBody>
      </p:sp>
    </p:spTree>
    <p:extLst>
      <p:ext uri="{BB962C8B-B14F-4D97-AF65-F5344CB8AC3E}">
        <p14:creationId xmlns:p14="http://schemas.microsoft.com/office/powerpoint/2010/main" val="1553055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WHS guideline</a:t>
            </a:r>
            <a:endParaRPr lang="en-US" dirty="0"/>
          </a:p>
        </p:txBody>
      </p:sp>
      <p:sp>
        <p:nvSpPr>
          <p:cNvPr id="3" name="Content Placeholder 2"/>
          <p:cNvSpPr>
            <a:spLocks noGrp="1"/>
          </p:cNvSpPr>
          <p:nvPr>
            <p:ph idx="1"/>
          </p:nvPr>
        </p:nvSpPr>
        <p:spPr/>
        <p:txBody>
          <a:bodyPr>
            <a:normAutofit/>
          </a:bodyPr>
          <a:lstStyle/>
          <a:p>
            <a:r>
              <a:rPr lang="en-US" dirty="0"/>
              <a:t>Guideline #</a:t>
            </a:r>
            <a:r>
              <a:rPr lang="en-US" dirty="0" smtClean="0"/>
              <a:t>7.1.1: </a:t>
            </a:r>
          </a:p>
          <a:p>
            <a:pPr lvl="1"/>
            <a:r>
              <a:rPr lang="en-US" dirty="0" smtClean="0"/>
              <a:t>Application </a:t>
            </a:r>
            <a:r>
              <a:rPr lang="en-US" dirty="0"/>
              <a:t>of Platelet-derived </a:t>
            </a:r>
            <a:r>
              <a:rPr lang="en-US" dirty="0" smtClean="0"/>
              <a:t>growth factor </a:t>
            </a:r>
            <a:r>
              <a:rPr lang="en-US" dirty="0"/>
              <a:t>(PDGF) reduces the </a:t>
            </a:r>
            <a:r>
              <a:rPr lang="en-US" dirty="0">
                <a:solidFill>
                  <a:srgbClr val="FF0000"/>
                </a:solidFill>
              </a:rPr>
              <a:t>time</a:t>
            </a:r>
            <a:r>
              <a:rPr lang="en-US" dirty="0"/>
              <a:t> to heal and increases </a:t>
            </a:r>
            <a:r>
              <a:rPr lang="en-US" dirty="0" smtClean="0"/>
              <a:t>the </a:t>
            </a:r>
            <a:r>
              <a:rPr lang="en-US" dirty="0" smtClean="0">
                <a:solidFill>
                  <a:srgbClr val="FF0000"/>
                </a:solidFill>
              </a:rPr>
              <a:t>proportion</a:t>
            </a:r>
            <a:r>
              <a:rPr lang="en-US" dirty="0" smtClean="0"/>
              <a:t> </a:t>
            </a:r>
            <a:r>
              <a:rPr lang="en-US" dirty="0"/>
              <a:t>of ulcers that heal. (Level I)</a:t>
            </a:r>
          </a:p>
          <a:p>
            <a:r>
              <a:rPr lang="en-US" dirty="0" smtClean="0"/>
              <a:t>Principle: </a:t>
            </a:r>
          </a:p>
          <a:p>
            <a:pPr lvl="1"/>
            <a:r>
              <a:rPr lang="en-US" dirty="0" smtClean="0"/>
              <a:t>Cytokine </a:t>
            </a:r>
            <a:r>
              <a:rPr lang="en-US" dirty="0"/>
              <a:t>growth factors are </a:t>
            </a:r>
            <a:r>
              <a:rPr lang="en-US" dirty="0" smtClean="0"/>
              <a:t>messengers/mediators </a:t>
            </a:r>
            <a:r>
              <a:rPr lang="en-US" dirty="0"/>
              <a:t>in wound healing. Diabetic foot wounds are </a:t>
            </a:r>
            <a:r>
              <a:rPr lang="en-US" dirty="0" smtClean="0"/>
              <a:t>deficient in </a:t>
            </a:r>
            <a:r>
              <a:rPr lang="en-US" dirty="0"/>
              <a:t>growth factors. Addition of growth factors to </a:t>
            </a:r>
            <a:r>
              <a:rPr lang="en-US" dirty="0" err="1" smtClean="0"/>
              <a:t>nonhealing</a:t>
            </a:r>
            <a:r>
              <a:rPr lang="en-US" dirty="0" smtClean="0"/>
              <a:t> wounds </a:t>
            </a:r>
            <a:r>
              <a:rPr lang="en-US" dirty="0"/>
              <a:t>can therefore accelerate wound healing.</a:t>
            </a:r>
          </a:p>
          <a:p>
            <a:endParaRPr lang="en-US" dirty="0"/>
          </a:p>
        </p:txBody>
      </p:sp>
      <p:sp>
        <p:nvSpPr>
          <p:cNvPr id="4" name="Slide Number Placeholder 3"/>
          <p:cNvSpPr>
            <a:spLocks noGrp="1"/>
          </p:cNvSpPr>
          <p:nvPr>
            <p:ph type="sldNum" sz="quarter" idx="12"/>
          </p:nvPr>
        </p:nvSpPr>
        <p:spPr/>
        <p:txBody>
          <a:bodyPr/>
          <a:lstStyle/>
          <a:p>
            <a:fld id="{40EAB96D-1EA5-41BA-A7D3-3ECF1DB831D0}" type="slidenum">
              <a:rPr lang="en-US" smtClean="0"/>
              <a:t>40</a:t>
            </a:fld>
            <a:endParaRPr lang="en-US"/>
          </a:p>
        </p:txBody>
      </p:sp>
      <p:sp>
        <p:nvSpPr>
          <p:cNvPr id="5" name="Rectangle 4"/>
          <p:cNvSpPr/>
          <p:nvPr/>
        </p:nvSpPr>
        <p:spPr>
          <a:xfrm>
            <a:off x="7254025" y="5712659"/>
            <a:ext cx="4099775" cy="369332"/>
          </a:xfrm>
          <a:prstGeom prst="rect">
            <a:avLst/>
          </a:prstGeom>
        </p:spPr>
        <p:txBody>
          <a:bodyPr wrap="square">
            <a:spAutoFit/>
          </a:bodyPr>
          <a:lstStyle/>
          <a:p>
            <a:r>
              <a:rPr lang="en-US" dirty="0">
                <a:latin typeface="Arial" panose="020B0604020202020204" pitchFamily="34" charset="0"/>
              </a:rPr>
              <a:t>Wound Rep </a:t>
            </a:r>
            <a:r>
              <a:rPr lang="en-US" dirty="0" err="1">
                <a:latin typeface="Arial" panose="020B0604020202020204" pitchFamily="34" charset="0"/>
              </a:rPr>
              <a:t>Reg</a:t>
            </a:r>
            <a:r>
              <a:rPr lang="en-US" dirty="0">
                <a:latin typeface="Arial" panose="020B0604020202020204" pitchFamily="34" charset="0"/>
              </a:rPr>
              <a:t> (</a:t>
            </a:r>
            <a:r>
              <a:rPr lang="en-US" dirty="0" smtClean="0">
                <a:latin typeface="Arial" panose="020B0604020202020204" pitchFamily="34" charset="0"/>
              </a:rPr>
              <a:t>2016) 24:112–126</a:t>
            </a:r>
            <a:endParaRPr lang="en-US" dirty="0">
              <a:effectLst/>
              <a:latin typeface="Arial" panose="020B0604020202020204" pitchFamily="34" charset="0"/>
            </a:endParaRPr>
          </a:p>
        </p:txBody>
      </p:sp>
    </p:spTree>
    <p:extLst>
      <p:ext uri="{BB962C8B-B14F-4D97-AF65-F5344CB8AC3E}">
        <p14:creationId xmlns:p14="http://schemas.microsoft.com/office/powerpoint/2010/main" val="26419569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Guideline #</a:t>
            </a:r>
            <a:r>
              <a:rPr lang="en-US" dirty="0" smtClean="0"/>
              <a:t>7.1.2: </a:t>
            </a:r>
          </a:p>
          <a:p>
            <a:pPr lvl="1"/>
            <a:r>
              <a:rPr lang="en-US" dirty="0" smtClean="0"/>
              <a:t>Cytokines </a:t>
            </a:r>
            <a:r>
              <a:rPr lang="en-US" dirty="0"/>
              <a:t>and growth factors </a:t>
            </a:r>
            <a:r>
              <a:rPr lang="en-US" dirty="0" smtClean="0"/>
              <a:t>have demonstrated </a:t>
            </a:r>
            <a:r>
              <a:rPr lang="en-US" dirty="0"/>
              <a:t>with improved DFW healing. (Level I)</a:t>
            </a:r>
          </a:p>
          <a:p>
            <a:r>
              <a:rPr lang="en-US" dirty="0" smtClean="0"/>
              <a:t>Principle: </a:t>
            </a:r>
          </a:p>
          <a:p>
            <a:pPr lvl="1"/>
            <a:r>
              <a:rPr lang="en-US" dirty="0" smtClean="0"/>
              <a:t>Cytokines </a:t>
            </a:r>
            <a:r>
              <a:rPr lang="en-US" dirty="0"/>
              <a:t>and growth factors are </a:t>
            </a:r>
            <a:r>
              <a:rPr lang="en-US" dirty="0" smtClean="0"/>
              <a:t>messengers/mediators </a:t>
            </a:r>
            <a:r>
              <a:rPr lang="en-US" dirty="0"/>
              <a:t>in wound healing.</a:t>
            </a:r>
          </a:p>
        </p:txBody>
      </p:sp>
      <p:sp>
        <p:nvSpPr>
          <p:cNvPr id="4" name="Slide Number Placeholder 3"/>
          <p:cNvSpPr>
            <a:spLocks noGrp="1"/>
          </p:cNvSpPr>
          <p:nvPr>
            <p:ph type="sldNum" sz="quarter" idx="12"/>
          </p:nvPr>
        </p:nvSpPr>
        <p:spPr/>
        <p:txBody>
          <a:bodyPr/>
          <a:lstStyle/>
          <a:p>
            <a:fld id="{40EAB96D-1EA5-41BA-A7D3-3ECF1DB831D0}" type="slidenum">
              <a:rPr lang="en-US" smtClean="0"/>
              <a:t>41</a:t>
            </a:fld>
            <a:endParaRPr lang="en-US"/>
          </a:p>
        </p:txBody>
      </p:sp>
      <p:sp>
        <p:nvSpPr>
          <p:cNvPr id="5" name="Rectangle 4"/>
          <p:cNvSpPr/>
          <p:nvPr/>
        </p:nvSpPr>
        <p:spPr>
          <a:xfrm>
            <a:off x="7254025" y="5712659"/>
            <a:ext cx="4099775" cy="369332"/>
          </a:xfrm>
          <a:prstGeom prst="rect">
            <a:avLst/>
          </a:prstGeom>
        </p:spPr>
        <p:txBody>
          <a:bodyPr wrap="square">
            <a:spAutoFit/>
          </a:bodyPr>
          <a:lstStyle/>
          <a:p>
            <a:r>
              <a:rPr lang="en-US" dirty="0">
                <a:latin typeface="Arial" panose="020B0604020202020204" pitchFamily="34" charset="0"/>
              </a:rPr>
              <a:t>Wound Rep </a:t>
            </a:r>
            <a:r>
              <a:rPr lang="en-US" dirty="0" err="1">
                <a:latin typeface="Arial" panose="020B0604020202020204" pitchFamily="34" charset="0"/>
              </a:rPr>
              <a:t>Reg</a:t>
            </a:r>
            <a:r>
              <a:rPr lang="en-US" dirty="0">
                <a:latin typeface="Arial" panose="020B0604020202020204" pitchFamily="34" charset="0"/>
              </a:rPr>
              <a:t> (</a:t>
            </a:r>
            <a:r>
              <a:rPr lang="en-US" dirty="0" smtClean="0">
                <a:latin typeface="Arial" panose="020B0604020202020204" pitchFamily="34" charset="0"/>
              </a:rPr>
              <a:t>2016) 24:112–126</a:t>
            </a:r>
            <a:endParaRPr lang="en-US" dirty="0">
              <a:effectLst/>
              <a:latin typeface="Arial" panose="020B0604020202020204" pitchFamily="34" charset="0"/>
            </a:endParaRPr>
          </a:p>
        </p:txBody>
      </p:sp>
    </p:spTree>
    <p:extLst>
      <p:ext uri="{BB962C8B-B14F-4D97-AF65-F5344CB8AC3E}">
        <p14:creationId xmlns:p14="http://schemas.microsoft.com/office/powerpoint/2010/main" val="31320346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Guideline #</a:t>
            </a:r>
            <a:r>
              <a:rPr lang="en-US" dirty="0" smtClean="0"/>
              <a:t>7.1.3: </a:t>
            </a:r>
          </a:p>
          <a:p>
            <a:pPr lvl="1"/>
            <a:r>
              <a:rPr lang="en-US" dirty="0" smtClean="0"/>
              <a:t>Platelet-rich </a:t>
            </a:r>
            <a:r>
              <a:rPr lang="en-US" dirty="0"/>
              <a:t>plasma (Level l) and </a:t>
            </a:r>
            <a:r>
              <a:rPr lang="en-US" dirty="0" smtClean="0"/>
              <a:t>epidermal </a:t>
            </a:r>
            <a:r>
              <a:rPr lang="en-US" dirty="0"/>
              <a:t>growth factor (Level II) have not demonstrated </a:t>
            </a:r>
            <a:r>
              <a:rPr lang="en-US" dirty="0" smtClean="0"/>
              <a:t>an increase </a:t>
            </a:r>
            <a:r>
              <a:rPr lang="en-US" dirty="0"/>
              <a:t>in the </a:t>
            </a:r>
            <a:r>
              <a:rPr lang="en-US" dirty="0">
                <a:solidFill>
                  <a:srgbClr val="FF0000"/>
                </a:solidFill>
              </a:rPr>
              <a:t>proportion of wounds that heal </a:t>
            </a:r>
            <a:r>
              <a:rPr lang="en-US" dirty="0"/>
              <a:t>and </a:t>
            </a:r>
            <a:r>
              <a:rPr lang="en-US" dirty="0" smtClean="0"/>
              <a:t>the healing </a:t>
            </a:r>
            <a:r>
              <a:rPr lang="en-US" dirty="0"/>
              <a:t>rate of DFUs.</a:t>
            </a:r>
          </a:p>
          <a:p>
            <a:r>
              <a:rPr lang="en-US" dirty="0" smtClean="0"/>
              <a:t>Principle: </a:t>
            </a:r>
          </a:p>
          <a:p>
            <a:pPr lvl="1"/>
            <a:r>
              <a:rPr lang="en-US" dirty="0" smtClean="0"/>
              <a:t>There </a:t>
            </a:r>
            <a:r>
              <a:rPr lang="en-US" dirty="0"/>
              <a:t>is one systematic review and four </a:t>
            </a:r>
            <a:r>
              <a:rPr lang="en-US" dirty="0" smtClean="0"/>
              <a:t>RCTs with </a:t>
            </a:r>
            <a:r>
              <a:rPr lang="en-US" dirty="0"/>
              <a:t>autologous and blood bank sourced platelet rich </a:t>
            </a:r>
            <a:r>
              <a:rPr lang="en-US" dirty="0" smtClean="0"/>
              <a:t>plasma that </a:t>
            </a:r>
            <a:r>
              <a:rPr lang="en-US" dirty="0"/>
              <a:t>together suggest no improved wound healing effects.</a:t>
            </a:r>
          </a:p>
          <a:p>
            <a:endParaRPr lang="en-US" dirty="0"/>
          </a:p>
        </p:txBody>
      </p:sp>
      <p:sp>
        <p:nvSpPr>
          <p:cNvPr id="4" name="Slide Number Placeholder 3"/>
          <p:cNvSpPr>
            <a:spLocks noGrp="1"/>
          </p:cNvSpPr>
          <p:nvPr>
            <p:ph type="sldNum" sz="quarter" idx="12"/>
          </p:nvPr>
        </p:nvSpPr>
        <p:spPr/>
        <p:txBody>
          <a:bodyPr/>
          <a:lstStyle/>
          <a:p>
            <a:fld id="{40EAB96D-1EA5-41BA-A7D3-3ECF1DB831D0}" type="slidenum">
              <a:rPr lang="en-US" smtClean="0"/>
              <a:t>42</a:t>
            </a:fld>
            <a:endParaRPr lang="en-US"/>
          </a:p>
        </p:txBody>
      </p:sp>
      <p:sp>
        <p:nvSpPr>
          <p:cNvPr id="5" name="Rectangle 4"/>
          <p:cNvSpPr/>
          <p:nvPr/>
        </p:nvSpPr>
        <p:spPr>
          <a:xfrm>
            <a:off x="7254025" y="5712659"/>
            <a:ext cx="4099775" cy="369332"/>
          </a:xfrm>
          <a:prstGeom prst="rect">
            <a:avLst/>
          </a:prstGeom>
        </p:spPr>
        <p:txBody>
          <a:bodyPr wrap="square">
            <a:spAutoFit/>
          </a:bodyPr>
          <a:lstStyle/>
          <a:p>
            <a:r>
              <a:rPr lang="en-US" dirty="0">
                <a:latin typeface="Arial" panose="020B0604020202020204" pitchFamily="34" charset="0"/>
              </a:rPr>
              <a:t>Wound Rep </a:t>
            </a:r>
            <a:r>
              <a:rPr lang="en-US" dirty="0" err="1">
                <a:latin typeface="Arial" panose="020B0604020202020204" pitchFamily="34" charset="0"/>
              </a:rPr>
              <a:t>Reg</a:t>
            </a:r>
            <a:r>
              <a:rPr lang="en-US" dirty="0">
                <a:latin typeface="Arial" panose="020B0604020202020204" pitchFamily="34" charset="0"/>
              </a:rPr>
              <a:t> (</a:t>
            </a:r>
            <a:r>
              <a:rPr lang="en-US" dirty="0" smtClean="0">
                <a:latin typeface="Arial" panose="020B0604020202020204" pitchFamily="34" charset="0"/>
              </a:rPr>
              <a:t>2016) 24:112–126</a:t>
            </a:r>
            <a:endParaRPr lang="en-US" dirty="0">
              <a:effectLst/>
              <a:latin typeface="Arial" panose="020B0604020202020204" pitchFamily="34" charset="0"/>
            </a:endParaRPr>
          </a:p>
        </p:txBody>
      </p:sp>
    </p:spTree>
    <p:extLst>
      <p:ext uri="{BB962C8B-B14F-4D97-AF65-F5344CB8AC3E}">
        <p14:creationId xmlns:p14="http://schemas.microsoft.com/office/powerpoint/2010/main" val="37607650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Guideline #</a:t>
            </a:r>
            <a:r>
              <a:rPr lang="en-US" dirty="0" smtClean="0"/>
              <a:t>7.2.1: </a:t>
            </a:r>
          </a:p>
          <a:p>
            <a:pPr lvl="1"/>
            <a:r>
              <a:rPr lang="en-US" dirty="0" smtClean="0"/>
              <a:t>Negative </a:t>
            </a:r>
            <a:r>
              <a:rPr lang="en-US" dirty="0"/>
              <a:t>pressure wound </a:t>
            </a:r>
            <a:r>
              <a:rPr lang="en-US" dirty="0" smtClean="0"/>
              <a:t>therapy (</a:t>
            </a:r>
            <a:r>
              <a:rPr lang="en-US" dirty="0"/>
              <a:t>NPWT) has been shown to increase the proportion </a:t>
            </a:r>
            <a:r>
              <a:rPr lang="en-US" dirty="0" smtClean="0"/>
              <a:t>of wounds </a:t>
            </a:r>
            <a:r>
              <a:rPr lang="en-US" dirty="0"/>
              <a:t>that heal and the rate of wound healing </a:t>
            </a:r>
            <a:r>
              <a:rPr lang="en-US" dirty="0" smtClean="0"/>
              <a:t>compared with </a:t>
            </a:r>
            <a:r>
              <a:rPr lang="en-US" dirty="0"/>
              <a:t>standard wound care in diabetic lower </a:t>
            </a:r>
            <a:r>
              <a:rPr lang="en-US" dirty="0" smtClean="0"/>
              <a:t>extremity wounds</a:t>
            </a:r>
            <a:r>
              <a:rPr lang="en-US" dirty="0"/>
              <a:t>. (Level I)</a:t>
            </a:r>
          </a:p>
          <a:p>
            <a:r>
              <a:rPr lang="en-US" dirty="0" smtClean="0"/>
              <a:t>Principle: </a:t>
            </a:r>
          </a:p>
          <a:p>
            <a:pPr lvl="1"/>
            <a:r>
              <a:rPr lang="en-US" dirty="0" smtClean="0"/>
              <a:t>NPWT </a:t>
            </a:r>
            <a:r>
              <a:rPr lang="en-US" dirty="0"/>
              <a:t>treatment may improve wound </a:t>
            </a:r>
            <a:r>
              <a:rPr lang="en-US" dirty="0" smtClean="0"/>
              <a:t>healing </a:t>
            </a:r>
            <a:r>
              <a:rPr lang="en-US" dirty="0"/>
              <a:t>by reducing edema, removing bacterial products, </a:t>
            </a:r>
            <a:r>
              <a:rPr lang="en-US" dirty="0" smtClean="0"/>
              <a:t>and drawing </a:t>
            </a:r>
            <a:r>
              <a:rPr lang="en-US" dirty="0"/>
              <a:t>together the edges of the wound, and should </a:t>
            </a:r>
            <a:r>
              <a:rPr lang="en-US" dirty="0" smtClean="0"/>
              <a:t>be considered </a:t>
            </a:r>
            <a:r>
              <a:rPr lang="en-US" dirty="0"/>
              <a:t>when other treatments are not effective.</a:t>
            </a:r>
          </a:p>
          <a:p>
            <a:endParaRPr lang="en-US" dirty="0"/>
          </a:p>
        </p:txBody>
      </p:sp>
      <p:sp>
        <p:nvSpPr>
          <p:cNvPr id="4" name="Slide Number Placeholder 3"/>
          <p:cNvSpPr>
            <a:spLocks noGrp="1"/>
          </p:cNvSpPr>
          <p:nvPr>
            <p:ph type="sldNum" sz="quarter" idx="12"/>
          </p:nvPr>
        </p:nvSpPr>
        <p:spPr/>
        <p:txBody>
          <a:bodyPr/>
          <a:lstStyle/>
          <a:p>
            <a:fld id="{40EAB96D-1EA5-41BA-A7D3-3ECF1DB831D0}" type="slidenum">
              <a:rPr lang="en-US" smtClean="0"/>
              <a:t>43</a:t>
            </a:fld>
            <a:endParaRPr lang="en-US"/>
          </a:p>
        </p:txBody>
      </p:sp>
      <p:sp>
        <p:nvSpPr>
          <p:cNvPr id="5" name="Rectangle 4"/>
          <p:cNvSpPr/>
          <p:nvPr/>
        </p:nvSpPr>
        <p:spPr>
          <a:xfrm>
            <a:off x="7254025" y="5712659"/>
            <a:ext cx="4099775" cy="369332"/>
          </a:xfrm>
          <a:prstGeom prst="rect">
            <a:avLst/>
          </a:prstGeom>
        </p:spPr>
        <p:txBody>
          <a:bodyPr wrap="square">
            <a:spAutoFit/>
          </a:bodyPr>
          <a:lstStyle/>
          <a:p>
            <a:r>
              <a:rPr lang="en-US" dirty="0">
                <a:latin typeface="Arial" panose="020B0604020202020204" pitchFamily="34" charset="0"/>
              </a:rPr>
              <a:t>Wound Rep </a:t>
            </a:r>
            <a:r>
              <a:rPr lang="en-US" dirty="0" err="1">
                <a:latin typeface="Arial" panose="020B0604020202020204" pitchFamily="34" charset="0"/>
              </a:rPr>
              <a:t>Reg</a:t>
            </a:r>
            <a:r>
              <a:rPr lang="en-US" dirty="0">
                <a:latin typeface="Arial" panose="020B0604020202020204" pitchFamily="34" charset="0"/>
              </a:rPr>
              <a:t> (</a:t>
            </a:r>
            <a:r>
              <a:rPr lang="en-US" dirty="0" smtClean="0">
                <a:latin typeface="Arial" panose="020B0604020202020204" pitchFamily="34" charset="0"/>
              </a:rPr>
              <a:t>2016) 24:112–126</a:t>
            </a:r>
            <a:endParaRPr lang="en-US" dirty="0">
              <a:effectLst/>
              <a:latin typeface="Arial" panose="020B0604020202020204" pitchFamily="34" charset="0"/>
            </a:endParaRPr>
          </a:p>
        </p:txBody>
      </p:sp>
    </p:spTree>
    <p:extLst>
      <p:ext uri="{BB962C8B-B14F-4D97-AF65-F5344CB8AC3E}">
        <p14:creationId xmlns:p14="http://schemas.microsoft.com/office/powerpoint/2010/main" val="39995920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Guideline #</a:t>
            </a:r>
            <a:r>
              <a:rPr lang="en-US" dirty="0" smtClean="0"/>
              <a:t>7.2.2: </a:t>
            </a:r>
          </a:p>
          <a:p>
            <a:pPr lvl="1"/>
            <a:r>
              <a:rPr lang="en-US" dirty="0" smtClean="0"/>
              <a:t>Cellular </a:t>
            </a:r>
            <a:r>
              <a:rPr lang="en-US" dirty="0"/>
              <a:t>and Acellular skin </a:t>
            </a:r>
            <a:r>
              <a:rPr lang="en-US" dirty="0" smtClean="0"/>
              <a:t>equivalents </a:t>
            </a:r>
            <a:r>
              <a:rPr lang="en-US" dirty="0"/>
              <a:t>improve DFU healing. (Level I)</a:t>
            </a:r>
          </a:p>
          <a:p>
            <a:r>
              <a:rPr lang="en-US" dirty="0" smtClean="0"/>
              <a:t>Principle: </a:t>
            </a:r>
          </a:p>
          <a:p>
            <a:pPr lvl="1"/>
            <a:r>
              <a:rPr lang="en-US" dirty="0" smtClean="0"/>
              <a:t>Healthy </a:t>
            </a:r>
            <a:r>
              <a:rPr lang="en-US" dirty="0"/>
              <a:t>living skin cells assist in </a:t>
            </a:r>
            <a:r>
              <a:rPr lang="en-US" dirty="0" smtClean="0"/>
              <a:t>healing DFUs </a:t>
            </a:r>
            <a:r>
              <a:rPr lang="en-US" dirty="0"/>
              <a:t>by releasing therapeutic amounts of growth factors</a:t>
            </a:r>
            <a:r>
              <a:rPr lang="en-US" dirty="0" smtClean="0"/>
              <a:t>, cytokines</a:t>
            </a:r>
            <a:r>
              <a:rPr lang="en-US" dirty="0"/>
              <a:t>, and other proteins that stimulate the wound bed.</a:t>
            </a:r>
          </a:p>
          <a:p>
            <a:endParaRPr lang="en-US" dirty="0"/>
          </a:p>
        </p:txBody>
      </p:sp>
      <p:sp>
        <p:nvSpPr>
          <p:cNvPr id="4" name="Slide Number Placeholder 3"/>
          <p:cNvSpPr>
            <a:spLocks noGrp="1"/>
          </p:cNvSpPr>
          <p:nvPr>
            <p:ph type="sldNum" sz="quarter" idx="12"/>
          </p:nvPr>
        </p:nvSpPr>
        <p:spPr/>
        <p:txBody>
          <a:bodyPr/>
          <a:lstStyle/>
          <a:p>
            <a:fld id="{40EAB96D-1EA5-41BA-A7D3-3ECF1DB831D0}" type="slidenum">
              <a:rPr lang="en-US" smtClean="0"/>
              <a:t>44</a:t>
            </a:fld>
            <a:endParaRPr lang="en-US"/>
          </a:p>
        </p:txBody>
      </p:sp>
      <p:sp>
        <p:nvSpPr>
          <p:cNvPr id="5" name="Rectangle 4"/>
          <p:cNvSpPr/>
          <p:nvPr/>
        </p:nvSpPr>
        <p:spPr>
          <a:xfrm>
            <a:off x="7254025" y="5712659"/>
            <a:ext cx="4099775" cy="369332"/>
          </a:xfrm>
          <a:prstGeom prst="rect">
            <a:avLst/>
          </a:prstGeom>
        </p:spPr>
        <p:txBody>
          <a:bodyPr wrap="square">
            <a:spAutoFit/>
          </a:bodyPr>
          <a:lstStyle/>
          <a:p>
            <a:r>
              <a:rPr lang="en-US" dirty="0">
                <a:latin typeface="Arial" panose="020B0604020202020204" pitchFamily="34" charset="0"/>
              </a:rPr>
              <a:t>Wound Rep </a:t>
            </a:r>
            <a:r>
              <a:rPr lang="en-US" dirty="0" err="1">
                <a:latin typeface="Arial" panose="020B0604020202020204" pitchFamily="34" charset="0"/>
              </a:rPr>
              <a:t>Reg</a:t>
            </a:r>
            <a:r>
              <a:rPr lang="en-US" dirty="0">
                <a:latin typeface="Arial" panose="020B0604020202020204" pitchFamily="34" charset="0"/>
              </a:rPr>
              <a:t> (</a:t>
            </a:r>
            <a:r>
              <a:rPr lang="en-US" dirty="0" smtClean="0">
                <a:latin typeface="Arial" panose="020B0604020202020204" pitchFamily="34" charset="0"/>
              </a:rPr>
              <a:t>2016) 24:112–126</a:t>
            </a:r>
            <a:endParaRPr lang="en-US" dirty="0">
              <a:effectLst/>
              <a:latin typeface="Arial" panose="020B0604020202020204" pitchFamily="34" charset="0"/>
            </a:endParaRPr>
          </a:p>
        </p:txBody>
      </p:sp>
    </p:spTree>
    <p:extLst>
      <p:ext uri="{BB962C8B-B14F-4D97-AF65-F5344CB8AC3E}">
        <p14:creationId xmlns:p14="http://schemas.microsoft.com/office/powerpoint/2010/main" val="3184912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Guideline #7.2.3: </a:t>
            </a:r>
            <a:endParaRPr lang="en-US" dirty="0" smtClean="0"/>
          </a:p>
          <a:p>
            <a:pPr lvl="1"/>
            <a:r>
              <a:rPr lang="en-US" dirty="0" smtClean="0"/>
              <a:t>Electrical </a:t>
            </a:r>
            <a:r>
              <a:rPr lang="en-US" dirty="0"/>
              <a:t>stimulation is </a:t>
            </a:r>
            <a:r>
              <a:rPr lang="en-US" dirty="0" smtClean="0"/>
              <a:t>recommended to </a:t>
            </a:r>
            <a:r>
              <a:rPr lang="en-US" dirty="0"/>
              <a:t>accelerate wound closure. (Level I)</a:t>
            </a:r>
          </a:p>
          <a:p>
            <a:r>
              <a:rPr lang="en-US" dirty="0" smtClean="0"/>
              <a:t>Principle: </a:t>
            </a:r>
          </a:p>
          <a:p>
            <a:pPr lvl="1"/>
            <a:r>
              <a:rPr lang="en-US" dirty="0" smtClean="0"/>
              <a:t>Application </a:t>
            </a:r>
            <a:r>
              <a:rPr lang="en-US" dirty="0"/>
              <a:t>of electric current to </a:t>
            </a:r>
            <a:r>
              <a:rPr lang="en-US" dirty="0" smtClean="0"/>
              <a:t>diabetic foot </a:t>
            </a:r>
            <a:r>
              <a:rPr lang="en-US" dirty="0"/>
              <a:t>wounds increases local tissue perfusion and </a:t>
            </a:r>
            <a:r>
              <a:rPr lang="en-US" dirty="0" smtClean="0"/>
              <a:t>may affect </a:t>
            </a:r>
            <a:r>
              <a:rPr lang="en-US" dirty="0"/>
              <a:t>protein synthesis, cell migration, and </a:t>
            </a:r>
            <a:r>
              <a:rPr lang="en-US" dirty="0" smtClean="0"/>
              <a:t>bacterial growth </a:t>
            </a:r>
            <a:r>
              <a:rPr lang="en-US" dirty="0"/>
              <a:t>to improve wound healing.</a:t>
            </a:r>
          </a:p>
        </p:txBody>
      </p:sp>
      <p:sp>
        <p:nvSpPr>
          <p:cNvPr id="4" name="Slide Number Placeholder 3"/>
          <p:cNvSpPr>
            <a:spLocks noGrp="1"/>
          </p:cNvSpPr>
          <p:nvPr>
            <p:ph type="sldNum" sz="quarter" idx="12"/>
          </p:nvPr>
        </p:nvSpPr>
        <p:spPr/>
        <p:txBody>
          <a:bodyPr/>
          <a:lstStyle/>
          <a:p>
            <a:fld id="{40EAB96D-1EA5-41BA-A7D3-3ECF1DB831D0}" type="slidenum">
              <a:rPr lang="en-US" smtClean="0"/>
              <a:t>45</a:t>
            </a:fld>
            <a:endParaRPr lang="en-US"/>
          </a:p>
        </p:txBody>
      </p:sp>
      <p:sp>
        <p:nvSpPr>
          <p:cNvPr id="5" name="Rectangle 4"/>
          <p:cNvSpPr/>
          <p:nvPr/>
        </p:nvSpPr>
        <p:spPr>
          <a:xfrm>
            <a:off x="7254025" y="5712659"/>
            <a:ext cx="4099775" cy="369332"/>
          </a:xfrm>
          <a:prstGeom prst="rect">
            <a:avLst/>
          </a:prstGeom>
        </p:spPr>
        <p:txBody>
          <a:bodyPr wrap="square">
            <a:spAutoFit/>
          </a:bodyPr>
          <a:lstStyle/>
          <a:p>
            <a:r>
              <a:rPr lang="en-US" dirty="0">
                <a:latin typeface="Arial" panose="020B0604020202020204" pitchFamily="34" charset="0"/>
              </a:rPr>
              <a:t>Wound Rep </a:t>
            </a:r>
            <a:r>
              <a:rPr lang="en-US" dirty="0" err="1">
                <a:latin typeface="Arial" panose="020B0604020202020204" pitchFamily="34" charset="0"/>
              </a:rPr>
              <a:t>Reg</a:t>
            </a:r>
            <a:r>
              <a:rPr lang="en-US" dirty="0">
                <a:latin typeface="Arial" panose="020B0604020202020204" pitchFamily="34" charset="0"/>
              </a:rPr>
              <a:t> (</a:t>
            </a:r>
            <a:r>
              <a:rPr lang="en-US" dirty="0" smtClean="0">
                <a:latin typeface="Arial" panose="020B0604020202020204" pitchFamily="34" charset="0"/>
              </a:rPr>
              <a:t>2016) 24:112–126</a:t>
            </a:r>
            <a:endParaRPr lang="en-US" dirty="0">
              <a:effectLst/>
              <a:latin typeface="Arial" panose="020B0604020202020204" pitchFamily="34" charset="0"/>
            </a:endParaRPr>
          </a:p>
        </p:txBody>
      </p:sp>
    </p:spTree>
    <p:extLst>
      <p:ext uri="{BB962C8B-B14F-4D97-AF65-F5344CB8AC3E}">
        <p14:creationId xmlns:p14="http://schemas.microsoft.com/office/powerpoint/2010/main" val="29780457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Guideline #</a:t>
            </a:r>
            <a:r>
              <a:rPr lang="en-US" dirty="0" smtClean="0"/>
              <a:t>7.2.4: </a:t>
            </a:r>
          </a:p>
          <a:p>
            <a:pPr lvl="1"/>
            <a:r>
              <a:rPr lang="en-US" dirty="0" smtClean="0"/>
              <a:t>Extracorporeal </a:t>
            </a:r>
            <a:r>
              <a:rPr lang="en-US" dirty="0"/>
              <a:t>shock wave </a:t>
            </a:r>
            <a:r>
              <a:rPr lang="en-US" dirty="0" smtClean="0"/>
              <a:t>therapy (ESWT) accelerates </a:t>
            </a:r>
            <a:r>
              <a:rPr lang="en-US" dirty="0"/>
              <a:t>diabetic ulcer healing (Level I).</a:t>
            </a:r>
          </a:p>
          <a:p>
            <a:r>
              <a:rPr lang="en-US" dirty="0" smtClean="0"/>
              <a:t>Principle: </a:t>
            </a:r>
          </a:p>
          <a:p>
            <a:pPr lvl="1"/>
            <a:r>
              <a:rPr lang="en-US" dirty="0" smtClean="0"/>
              <a:t>Extracorporeal </a:t>
            </a:r>
            <a:r>
              <a:rPr lang="en-US" dirty="0"/>
              <a:t>shock wave therapy has </a:t>
            </a:r>
            <a:r>
              <a:rPr lang="en-US" dirty="0" smtClean="0"/>
              <a:t>been used </a:t>
            </a:r>
            <a:r>
              <a:rPr lang="en-US" dirty="0"/>
              <a:t>in a variety of clinical application for fracture repair</a:t>
            </a:r>
            <a:r>
              <a:rPr lang="en-US" dirty="0" smtClean="0"/>
              <a:t>, tendon </a:t>
            </a:r>
            <a:r>
              <a:rPr lang="en-US" dirty="0"/>
              <a:t>injuries and wound healing. Four RCTs </a:t>
            </a:r>
            <a:r>
              <a:rPr lang="en-US" dirty="0" smtClean="0"/>
              <a:t>evaluated shock </a:t>
            </a:r>
            <a:r>
              <a:rPr lang="en-US" dirty="0"/>
              <a:t>wave therapy for patients with diabetic foot ulcers.</a:t>
            </a:r>
          </a:p>
        </p:txBody>
      </p:sp>
      <p:sp>
        <p:nvSpPr>
          <p:cNvPr id="4" name="Slide Number Placeholder 3"/>
          <p:cNvSpPr>
            <a:spLocks noGrp="1"/>
          </p:cNvSpPr>
          <p:nvPr>
            <p:ph type="sldNum" sz="quarter" idx="12"/>
          </p:nvPr>
        </p:nvSpPr>
        <p:spPr/>
        <p:txBody>
          <a:bodyPr/>
          <a:lstStyle/>
          <a:p>
            <a:fld id="{40EAB96D-1EA5-41BA-A7D3-3ECF1DB831D0}" type="slidenum">
              <a:rPr lang="en-US" smtClean="0"/>
              <a:t>46</a:t>
            </a:fld>
            <a:endParaRPr lang="en-US"/>
          </a:p>
        </p:txBody>
      </p:sp>
      <p:sp>
        <p:nvSpPr>
          <p:cNvPr id="5" name="Rectangle 4"/>
          <p:cNvSpPr/>
          <p:nvPr/>
        </p:nvSpPr>
        <p:spPr>
          <a:xfrm>
            <a:off x="7254025" y="5712659"/>
            <a:ext cx="4099775" cy="369332"/>
          </a:xfrm>
          <a:prstGeom prst="rect">
            <a:avLst/>
          </a:prstGeom>
        </p:spPr>
        <p:txBody>
          <a:bodyPr wrap="square">
            <a:spAutoFit/>
          </a:bodyPr>
          <a:lstStyle/>
          <a:p>
            <a:r>
              <a:rPr lang="en-US" dirty="0">
                <a:latin typeface="Arial" panose="020B0604020202020204" pitchFamily="34" charset="0"/>
              </a:rPr>
              <a:t>Wound Rep </a:t>
            </a:r>
            <a:r>
              <a:rPr lang="en-US" dirty="0" err="1">
                <a:latin typeface="Arial" panose="020B0604020202020204" pitchFamily="34" charset="0"/>
              </a:rPr>
              <a:t>Reg</a:t>
            </a:r>
            <a:r>
              <a:rPr lang="en-US" dirty="0">
                <a:latin typeface="Arial" panose="020B0604020202020204" pitchFamily="34" charset="0"/>
              </a:rPr>
              <a:t> (</a:t>
            </a:r>
            <a:r>
              <a:rPr lang="en-US" dirty="0" smtClean="0">
                <a:latin typeface="Arial" panose="020B0604020202020204" pitchFamily="34" charset="0"/>
              </a:rPr>
              <a:t>2016) 24:112–126</a:t>
            </a:r>
            <a:endParaRPr lang="en-US" dirty="0">
              <a:effectLst/>
              <a:latin typeface="Arial" panose="020B0604020202020204" pitchFamily="34" charset="0"/>
            </a:endParaRPr>
          </a:p>
        </p:txBody>
      </p:sp>
    </p:spTree>
    <p:extLst>
      <p:ext uri="{BB962C8B-B14F-4D97-AF65-F5344CB8AC3E}">
        <p14:creationId xmlns:p14="http://schemas.microsoft.com/office/powerpoint/2010/main" val="10811919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Guideline #</a:t>
            </a:r>
            <a:r>
              <a:rPr lang="en-US" dirty="0" smtClean="0"/>
              <a:t>7.3: </a:t>
            </a:r>
          </a:p>
          <a:p>
            <a:pPr lvl="1"/>
            <a:r>
              <a:rPr lang="en-US" dirty="0" smtClean="0"/>
              <a:t>Hyperbaric </a:t>
            </a:r>
            <a:r>
              <a:rPr lang="en-US" dirty="0"/>
              <a:t>oxygen therapy should </a:t>
            </a:r>
            <a:r>
              <a:rPr lang="en-US" dirty="0" smtClean="0"/>
              <a:t>be used </a:t>
            </a:r>
            <a:r>
              <a:rPr lang="en-US" dirty="0"/>
              <a:t>to improve wound healing and reduce major </a:t>
            </a:r>
            <a:r>
              <a:rPr lang="en-US" dirty="0" smtClean="0"/>
              <a:t>amputation </a:t>
            </a:r>
            <a:r>
              <a:rPr lang="en-US" dirty="0"/>
              <a:t>(Level I).</a:t>
            </a:r>
          </a:p>
          <a:p>
            <a:r>
              <a:rPr lang="en-US" dirty="0" smtClean="0"/>
              <a:t>Principle: </a:t>
            </a:r>
          </a:p>
          <a:p>
            <a:pPr lvl="1"/>
            <a:r>
              <a:rPr lang="en-US" dirty="0" smtClean="0"/>
              <a:t>Hyperbaric </a:t>
            </a:r>
            <a:r>
              <a:rPr lang="en-US" dirty="0"/>
              <a:t>oxygen therapy may increase </a:t>
            </a:r>
            <a:r>
              <a:rPr lang="en-US" dirty="0" smtClean="0"/>
              <a:t>the amount </a:t>
            </a:r>
            <a:r>
              <a:rPr lang="en-US" dirty="0"/>
              <a:t>of oxygen delivered to a wound in </a:t>
            </a:r>
            <a:r>
              <a:rPr lang="en-US" dirty="0" smtClean="0"/>
              <a:t>diabetic patients </a:t>
            </a:r>
            <a:r>
              <a:rPr lang="en-US" dirty="0"/>
              <a:t>and thereby improve healing.</a:t>
            </a:r>
          </a:p>
          <a:p>
            <a:endParaRPr lang="en-US" dirty="0"/>
          </a:p>
        </p:txBody>
      </p:sp>
      <p:sp>
        <p:nvSpPr>
          <p:cNvPr id="4" name="Slide Number Placeholder 3"/>
          <p:cNvSpPr>
            <a:spLocks noGrp="1"/>
          </p:cNvSpPr>
          <p:nvPr>
            <p:ph type="sldNum" sz="quarter" idx="12"/>
          </p:nvPr>
        </p:nvSpPr>
        <p:spPr/>
        <p:txBody>
          <a:bodyPr/>
          <a:lstStyle/>
          <a:p>
            <a:fld id="{40EAB96D-1EA5-41BA-A7D3-3ECF1DB831D0}" type="slidenum">
              <a:rPr lang="en-US" smtClean="0"/>
              <a:t>47</a:t>
            </a:fld>
            <a:endParaRPr lang="en-US"/>
          </a:p>
        </p:txBody>
      </p:sp>
      <p:sp>
        <p:nvSpPr>
          <p:cNvPr id="5" name="Rectangle 4"/>
          <p:cNvSpPr/>
          <p:nvPr/>
        </p:nvSpPr>
        <p:spPr>
          <a:xfrm>
            <a:off x="7254025" y="5712659"/>
            <a:ext cx="4099775" cy="369332"/>
          </a:xfrm>
          <a:prstGeom prst="rect">
            <a:avLst/>
          </a:prstGeom>
        </p:spPr>
        <p:txBody>
          <a:bodyPr wrap="square">
            <a:spAutoFit/>
          </a:bodyPr>
          <a:lstStyle/>
          <a:p>
            <a:r>
              <a:rPr lang="en-US" dirty="0">
                <a:latin typeface="Arial" panose="020B0604020202020204" pitchFamily="34" charset="0"/>
              </a:rPr>
              <a:t>Wound Rep </a:t>
            </a:r>
            <a:r>
              <a:rPr lang="en-US" dirty="0" err="1">
                <a:latin typeface="Arial" panose="020B0604020202020204" pitchFamily="34" charset="0"/>
              </a:rPr>
              <a:t>Reg</a:t>
            </a:r>
            <a:r>
              <a:rPr lang="en-US" dirty="0">
                <a:latin typeface="Arial" panose="020B0604020202020204" pitchFamily="34" charset="0"/>
              </a:rPr>
              <a:t> (</a:t>
            </a:r>
            <a:r>
              <a:rPr lang="en-US" dirty="0" smtClean="0">
                <a:latin typeface="Arial" panose="020B0604020202020204" pitchFamily="34" charset="0"/>
              </a:rPr>
              <a:t>2016) 24:112–126</a:t>
            </a:r>
            <a:endParaRPr lang="en-US" dirty="0">
              <a:effectLst/>
              <a:latin typeface="Arial" panose="020B0604020202020204" pitchFamily="34" charset="0"/>
            </a:endParaRPr>
          </a:p>
        </p:txBody>
      </p:sp>
    </p:spTree>
    <p:extLst>
      <p:ext uri="{BB962C8B-B14F-4D97-AF65-F5344CB8AC3E}">
        <p14:creationId xmlns:p14="http://schemas.microsoft.com/office/powerpoint/2010/main" val="1165971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EAB96D-1EA5-41BA-A7D3-3ECF1DB831D0}" type="slidenum">
              <a:rPr lang="en-US" smtClean="0"/>
              <a:t>48</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583" y="970670"/>
            <a:ext cx="6629725" cy="4965895"/>
          </a:xfrm>
          <a:prstGeom prst="rect">
            <a:avLst/>
          </a:prstGeom>
        </p:spPr>
      </p:pic>
      <p:sp>
        <p:nvSpPr>
          <p:cNvPr id="2" name="TextBox 1"/>
          <p:cNvSpPr txBox="1"/>
          <p:nvPr/>
        </p:nvSpPr>
        <p:spPr>
          <a:xfrm>
            <a:off x="928468" y="2363368"/>
            <a:ext cx="2546252" cy="1754326"/>
          </a:xfrm>
          <a:prstGeom prst="rect">
            <a:avLst/>
          </a:prstGeom>
          <a:noFill/>
        </p:spPr>
        <p:txBody>
          <a:bodyPr wrap="square" rtlCol="0">
            <a:spAutoFit/>
          </a:bodyPr>
          <a:lstStyle/>
          <a:p>
            <a:r>
              <a:rPr lang="en-US" sz="5400" dirty="0" smtClean="0"/>
              <a:t>Growth Factors</a:t>
            </a:r>
            <a:endParaRPr lang="en-US" sz="5400" dirty="0"/>
          </a:p>
        </p:txBody>
      </p:sp>
    </p:spTree>
    <p:extLst>
      <p:ext uri="{BB962C8B-B14F-4D97-AF65-F5344CB8AC3E}">
        <p14:creationId xmlns:p14="http://schemas.microsoft.com/office/powerpoint/2010/main" val="5588783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factors</a:t>
            </a:r>
            <a:endParaRPr lang="en-US" dirty="0"/>
          </a:p>
        </p:txBody>
      </p:sp>
      <p:sp>
        <p:nvSpPr>
          <p:cNvPr id="3" name="Content Placeholder 2"/>
          <p:cNvSpPr>
            <a:spLocks noGrp="1"/>
          </p:cNvSpPr>
          <p:nvPr>
            <p:ph idx="1"/>
          </p:nvPr>
        </p:nvSpPr>
        <p:spPr/>
        <p:txBody>
          <a:bodyPr>
            <a:normAutofit/>
          </a:bodyPr>
          <a:lstStyle/>
          <a:p>
            <a:r>
              <a:rPr lang="en-US" dirty="0"/>
              <a:t>Growth factors can stimulate </a:t>
            </a:r>
            <a:r>
              <a:rPr lang="en-US" dirty="0">
                <a:solidFill>
                  <a:srgbClr val="FF0000"/>
                </a:solidFill>
              </a:rPr>
              <a:t>fibroblasts</a:t>
            </a:r>
            <a:r>
              <a:rPr lang="en-US" dirty="0"/>
              <a:t>, </a:t>
            </a:r>
            <a:r>
              <a:rPr lang="en-US" dirty="0" smtClean="0"/>
              <a:t>promote </a:t>
            </a:r>
            <a:r>
              <a:rPr lang="en-US" dirty="0" smtClean="0">
                <a:solidFill>
                  <a:srgbClr val="FF0000"/>
                </a:solidFill>
              </a:rPr>
              <a:t>angiogenesis</a:t>
            </a:r>
            <a:r>
              <a:rPr lang="en-US" dirty="0"/>
              <a:t>, and encourage cellular </a:t>
            </a:r>
            <a:r>
              <a:rPr lang="en-US" dirty="0" smtClean="0"/>
              <a:t>proliferation </a:t>
            </a:r>
            <a:r>
              <a:rPr lang="en-US" dirty="0"/>
              <a:t>of </a:t>
            </a:r>
            <a:r>
              <a:rPr lang="en-US" dirty="0" smtClean="0">
                <a:solidFill>
                  <a:srgbClr val="FF0000"/>
                </a:solidFill>
              </a:rPr>
              <a:t>keratinocytes</a:t>
            </a:r>
            <a:r>
              <a:rPr lang="en-US" dirty="0" smtClean="0"/>
              <a:t>. </a:t>
            </a:r>
            <a:r>
              <a:rPr lang="en-US" dirty="0"/>
              <a:t>Topical application of </a:t>
            </a:r>
            <a:r>
              <a:rPr lang="en-US" dirty="0" smtClean="0"/>
              <a:t>these growth </a:t>
            </a:r>
            <a:r>
              <a:rPr lang="en-US" dirty="0"/>
              <a:t>factors to human wounds has shown </a:t>
            </a:r>
            <a:r>
              <a:rPr lang="en-US" dirty="0" smtClean="0"/>
              <a:t>some benefits </a:t>
            </a:r>
            <a:r>
              <a:rPr lang="en-US" dirty="0"/>
              <a:t>in animal models and clinical </a:t>
            </a:r>
            <a:r>
              <a:rPr lang="en-US" dirty="0" smtClean="0"/>
              <a:t>trials.</a:t>
            </a:r>
            <a:endParaRPr lang="en-US" dirty="0"/>
          </a:p>
          <a:p>
            <a:r>
              <a:rPr lang="en-US" dirty="0" smtClean="0"/>
              <a:t>Clinical </a:t>
            </a:r>
            <a:r>
              <a:rPr lang="en-US" dirty="0"/>
              <a:t>trials in humans showed efficacy </a:t>
            </a:r>
            <a:r>
              <a:rPr lang="en-US" dirty="0" smtClean="0"/>
              <a:t>with PDGF-derived </a:t>
            </a:r>
            <a:r>
              <a:rPr lang="en-US" dirty="0"/>
              <a:t>gel, </a:t>
            </a:r>
            <a:r>
              <a:rPr lang="en-US" dirty="0" err="1"/>
              <a:t>becaplermin</a:t>
            </a:r>
            <a:r>
              <a:rPr lang="en-US" dirty="0"/>
              <a:t>, increasing </a:t>
            </a:r>
            <a:r>
              <a:rPr lang="en-US" dirty="0" smtClean="0"/>
              <a:t>the incidence </a:t>
            </a:r>
            <a:r>
              <a:rPr lang="en-US" dirty="0"/>
              <a:t>of </a:t>
            </a:r>
            <a:r>
              <a:rPr lang="en-US" dirty="0">
                <a:solidFill>
                  <a:srgbClr val="FF0000"/>
                </a:solidFill>
              </a:rPr>
              <a:t>complete wound closure</a:t>
            </a:r>
            <a:r>
              <a:rPr lang="en-US" dirty="0"/>
              <a:t> by 43</a:t>
            </a:r>
            <a:r>
              <a:rPr lang="en-US" dirty="0" smtClean="0"/>
              <a:t>%, which </a:t>
            </a:r>
            <a:r>
              <a:rPr lang="en-US" dirty="0"/>
              <a:t>allowed for Food and Drug </a:t>
            </a:r>
            <a:r>
              <a:rPr lang="en-US" dirty="0" smtClean="0"/>
              <a:t>Association (</a:t>
            </a:r>
            <a:r>
              <a:rPr lang="en-US" dirty="0"/>
              <a:t>FDA) approval of this gel for </a:t>
            </a:r>
            <a:r>
              <a:rPr lang="en-US" dirty="0">
                <a:solidFill>
                  <a:srgbClr val="FF0000"/>
                </a:solidFill>
              </a:rPr>
              <a:t>diabetic </a:t>
            </a:r>
            <a:r>
              <a:rPr lang="en-US" dirty="0" smtClean="0">
                <a:solidFill>
                  <a:srgbClr val="FF0000"/>
                </a:solidFill>
              </a:rPr>
              <a:t>ulcers extending </a:t>
            </a:r>
            <a:r>
              <a:rPr lang="en-US" dirty="0">
                <a:solidFill>
                  <a:srgbClr val="FF0000"/>
                </a:solidFill>
              </a:rPr>
              <a:t>to subcutaneous </a:t>
            </a:r>
            <a:r>
              <a:rPr lang="en-US" dirty="0" smtClean="0">
                <a:solidFill>
                  <a:srgbClr val="FF0000"/>
                </a:solidFill>
              </a:rPr>
              <a:t>tissue</a:t>
            </a:r>
            <a:r>
              <a:rPr lang="en-US" dirty="0" smtClean="0"/>
              <a:t>.</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40EAB96D-1EA5-41BA-A7D3-3ECF1DB831D0}" type="slidenum">
              <a:rPr lang="en-US" smtClean="0"/>
              <a:t>49</a:t>
            </a:fld>
            <a:endParaRPr lang="en-US"/>
          </a:p>
        </p:txBody>
      </p:sp>
    </p:spTree>
    <p:extLst>
      <p:ext uri="{BB962C8B-B14F-4D97-AF65-F5344CB8AC3E}">
        <p14:creationId xmlns:p14="http://schemas.microsoft.com/office/powerpoint/2010/main" val="2253131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for selecting a dressing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Several </a:t>
            </a:r>
            <a:r>
              <a:rPr lang="en-US" dirty="0"/>
              <a:t>criteria that should </a:t>
            </a:r>
            <a:r>
              <a:rPr lang="en-US" dirty="0" smtClean="0"/>
              <a:t>be considered include </a:t>
            </a:r>
            <a:r>
              <a:rPr lang="en-US" dirty="0"/>
              <a:t>the cost, </a:t>
            </a:r>
            <a:r>
              <a:rPr lang="en-US" dirty="0" smtClean="0"/>
              <a:t>potential </a:t>
            </a:r>
            <a:r>
              <a:rPr lang="en-US" dirty="0"/>
              <a:t>for iatrogenic injury, and wound exudate management. </a:t>
            </a:r>
            <a:endParaRPr lang="en-US" dirty="0" smtClean="0"/>
          </a:p>
          <a:p>
            <a:r>
              <a:rPr lang="en-US" dirty="0" smtClean="0"/>
              <a:t>First, dressings </a:t>
            </a:r>
            <a:r>
              <a:rPr lang="en-US" dirty="0"/>
              <a:t>should not </a:t>
            </a:r>
            <a:r>
              <a:rPr lang="en-US" b="1" dirty="0">
                <a:solidFill>
                  <a:srgbClr val="FF0000"/>
                </a:solidFill>
              </a:rPr>
              <a:t>damage</a:t>
            </a:r>
            <a:r>
              <a:rPr lang="en-US" dirty="0"/>
              <a:t> the wound. If the wound and </a:t>
            </a:r>
            <a:r>
              <a:rPr lang="en-US" dirty="0" smtClean="0"/>
              <a:t>surrounding </a:t>
            </a:r>
            <a:r>
              <a:rPr lang="en-US" dirty="0"/>
              <a:t>tissue have continuous contact with wound exudate</a:t>
            </a:r>
            <a:r>
              <a:rPr lang="en-US" dirty="0" smtClean="0"/>
              <a:t>, the </a:t>
            </a:r>
            <a:r>
              <a:rPr lang="en-US" dirty="0"/>
              <a:t>local tissue can become macerated and impede healing. </a:t>
            </a:r>
            <a:endParaRPr lang="en-US" dirty="0" smtClean="0"/>
          </a:p>
          <a:p>
            <a:r>
              <a:rPr lang="en-US" dirty="0" smtClean="0"/>
              <a:t>Likewise</a:t>
            </a:r>
            <a:r>
              <a:rPr lang="en-US" dirty="0"/>
              <a:t>, dressings that are not secure can cause </a:t>
            </a:r>
            <a:r>
              <a:rPr lang="en-US" b="1" dirty="0">
                <a:solidFill>
                  <a:srgbClr val="FF0000"/>
                </a:solidFill>
              </a:rPr>
              <a:t>friction injuries </a:t>
            </a:r>
            <a:r>
              <a:rPr lang="en-US" dirty="0" smtClean="0"/>
              <a:t>to the </a:t>
            </a:r>
            <a:r>
              <a:rPr lang="en-US" dirty="0"/>
              <a:t>surrounding skin or wound bed. </a:t>
            </a:r>
            <a:endParaRPr lang="en-US" dirty="0" smtClean="0"/>
          </a:p>
          <a:p>
            <a:r>
              <a:rPr lang="en-US" dirty="0" smtClean="0"/>
              <a:t>The </a:t>
            </a:r>
            <a:r>
              <a:rPr lang="en-US" b="1" dirty="0">
                <a:solidFill>
                  <a:srgbClr val="FF0000"/>
                </a:solidFill>
              </a:rPr>
              <a:t>cost</a:t>
            </a:r>
            <a:r>
              <a:rPr lang="en-US" dirty="0"/>
              <a:t> of health care </a:t>
            </a:r>
            <a:r>
              <a:rPr lang="en-US" dirty="0" smtClean="0"/>
              <a:t>provider </a:t>
            </a:r>
            <a:r>
              <a:rPr lang="en-US" dirty="0"/>
              <a:t>time, healing rate, and the unit cost of dressings should </a:t>
            </a:r>
            <a:r>
              <a:rPr lang="en-US" dirty="0" smtClean="0"/>
              <a:t>be considered </a:t>
            </a:r>
            <a:r>
              <a:rPr lang="en-US" dirty="0"/>
              <a:t>when determining cost efficacy. </a:t>
            </a:r>
            <a:endParaRPr lang="en-US" dirty="0" smtClean="0"/>
          </a:p>
          <a:p>
            <a:r>
              <a:rPr lang="en-US" dirty="0" smtClean="0"/>
              <a:t>Randomized clinical studies </a:t>
            </a:r>
            <a:r>
              <a:rPr lang="en-US" dirty="0"/>
              <a:t>have </a:t>
            </a:r>
            <a:r>
              <a:rPr lang="en-US" u="sng" dirty="0"/>
              <a:t>not yet identified that any dressing </a:t>
            </a:r>
            <a:r>
              <a:rPr lang="en-US" dirty="0"/>
              <a:t>approach </a:t>
            </a:r>
            <a:r>
              <a:rPr lang="en-US" dirty="0" smtClean="0"/>
              <a:t>is more </a:t>
            </a:r>
            <a:r>
              <a:rPr lang="en-US" dirty="0"/>
              <a:t>effective than others to facilitate wound healing.</a:t>
            </a:r>
          </a:p>
          <a:p>
            <a:endParaRPr lang="en-US" dirty="0"/>
          </a:p>
        </p:txBody>
      </p:sp>
      <p:sp>
        <p:nvSpPr>
          <p:cNvPr id="4" name="Slide Number Placeholder 3"/>
          <p:cNvSpPr>
            <a:spLocks noGrp="1"/>
          </p:cNvSpPr>
          <p:nvPr>
            <p:ph type="sldNum" sz="quarter" idx="12"/>
          </p:nvPr>
        </p:nvSpPr>
        <p:spPr/>
        <p:txBody>
          <a:bodyPr/>
          <a:lstStyle/>
          <a:p>
            <a:fld id="{40EAB96D-1EA5-41BA-A7D3-3ECF1DB831D0}" type="slidenum">
              <a:rPr lang="en-US" smtClean="0"/>
              <a:t>5</a:t>
            </a:fld>
            <a:endParaRPr lang="en-US"/>
          </a:p>
        </p:txBody>
      </p:sp>
    </p:spTree>
    <p:extLst>
      <p:ext uri="{BB962C8B-B14F-4D97-AF65-F5344CB8AC3E}">
        <p14:creationId xmlns:p14="http://schemas.microsoft.com/office/powerpoint/2010/main" val="20473055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factors (Cont’d)</a:t>
            </a:r>
            <a:endParaRPr lang="en-US" dirty="0"/>
          </a:p>
        </p:txBody>
      </p:sp>
      <p:sp>
        <p:nvSpPr>
          <p:cNvPr id="3" name="Content Placeholder 2"/>
          <p:cNvSpPr>
            <a:spLocks noGrp="1"/>
          </p:cNvSpPr>
          <p:nvPr>
            <p:ph idx="1"/>
          </p:nvPr>
        </p:nvSpPr>
        <p:spPr/>
        <p:txBody>
          <a:bodyPr>
            <a:normAutofit/>
          </a:bodyPr>
          <a:lstStyle/>
          <a:p>
            <a:r>
              <a:rPr lang="en-US" dirty="0"/>
              <a:t>Of note, </a:t>
            </a:r>
            <a:r>
              <a:rPr lang="en-US" dirty="0" smtClean="0"/>
              <a:t>a black </a:t>
            </a:r>
            <a:r>
              <a:rPr lang="en-US" dirty="0"/>
              <a:t>box warning has been placed on this </a:t>
            </a:r>
            <a:r>
              <a:rPr lang="en-US" dirty="0" smtClean="0"/>
              <a:t>product because </a:t>
            </a:r>
            <a:r>
              <a:rPr lang="en-US" dirty="0"/>
              <a:t>of </a:t>
            </a:r>
            <a:r>
              <a:rPr lang="en-US" dirty="0">
                <a:solidFill>
                  <a:srgbClr val="FF0000"/>
                </a:solidFill>
              </a:rPr>
              <a:t>increased mortality secondary to </a:t>
            </a:r>
            <a:r>
              <a:rPr lang="en-US" dirty="0" smtClean="0">
                <a:solidFill>
                  <a:srgbClr val="FF0000"/>
                </a:solidFill>
              </a:rPr>
              <a:t>malignancy</a:t>
            </a:r>
            <a:r>
              <a:rPr lang="en-US" dirty="0" smtClean="0"/>
              <a:t> </a:t>
            </a:r>
            <a:r>
              <a:rPr lang="en-US" dirty="0"/>
              <a:t>in patients who use more than three tubes </a:t>
            </a:r>
            <a:r>
              <a:rPr lang="en-US" dirty="0" smtClean="0"/>
              <a:t>of this </a:t>
            </a:r>
            <a:r>
              <a:rPr lang="en-US" dirty="0"/>
              <a:t>product, thus this is not advised in </a:t>
            </a:r>
            <a:r>
              <a:rPr lang="en-US" dirty="0" smtClean="0"/>
              <a:t>patients with </a:t>
            </a:r>
            <a:r>
              <a:rPr lang="en-US" dirty="0"/>
              <a:t>a </a:t>
            </a:r>
            <a:r>
              <a:rPr lang="en-US" dirty="0">
                <a:solidFill>
                  <a:srgbClr val="FF0000"/>
                </a:solidFill>
              </a:rPr>
              <a:t>history of </a:t>
            </a:r>
            <a:r>
              <a:rPr lang="en-US" dirty="0" smtClean="0">
                <a:solidFill>
                  <a:srgbClr val="FF0000"/>
                </a:solidFill>
              </a:rPr>
              <a:t>malignancy</a:t>
            </a:r>
            <a:r>
              <a:rPr lang="en-US" dirty="0" smtClean="0"/>
              <a:t>. </a:t>
            </a:r>
          </a:p>
          <a:p>
            <a:r>
              <a:rPr lang="en-US" dirty="0" smtClean="0"/>
              <a:t>Although cost-benefit </a:t>
            </a:r>
            <a:r>
              <a:rPr lang="en-US" dirty="0"/>
              <a:t>analyses have justified </a:t>
            </a:r>
            <a:r>
              <a:rPr lang="en-US" dirty="0" err="1"/>
              <a:t>becaplermin’s</a:t>
            </a:r>
            <a:r>
              <a:rPr lang="en-US" dirty="0"/>
              <a:t> cost</a:t>
            </a:r>
            <a:r>
              <a:rPr lang="en-US" dirty="0" smtClean="0"/>
              <a:t>, the </a:t>
            </a:r>
            <a:r>
              <a:rPr lang="en-US" dirty="0"/>
              <a:t>clinical experience has not met the high </a:t>
            </a:r>
            <a:r>
              <a:rPr lang="en-US" dirty="0" smtClean="0"/>
              <a:t>expectations </a:t>
            </a:r>
            <a:r>
              <a:rPr lang="en-US" dirty="0"/>
              <a:t>and insurance coverage can be difficult </a:t>
            </a:r>
            <a:r>
              <a:rPr lang="en-US" dirty="0" smtClean="0"/>
              <a:t>to obtain. </a:t>
            </a:r>
          </a:p>
          <a:p>
            <a:r>
              <a:rPr lang="en-US" dirty="0" smtClean="0"/>
              <a:t>FGF </a:t>
            </a:r>
            <a:r>
              <a:rPr lang="en-US" dirty="0"/>
              <a:t>topical agents are not yet </a:t>
            </a:r>
            <a:r>
              <a:rPr lang="en-US" dirty="0" smtClean="0"/>
              <a:t>commercially </a:t>
            </a:r>
            <a:r>
              <a:rPr lang="en-US" dirty="0"/>
              <a:t>available or FDA approved in the </a:t>
            </a:r>
            <a:r>
              <a:rPr lang="en-US" dirty="0" smtClean="0"/>
              <a:t>United States</a:t>
            </a:r>
            <a:r>
              <a:rPr lang="en-US" dirty="0"/>
              <a:t>, but a clinical study in diabetic </a:t>
            </a:r>
            <a:r>
              <a:rPr lang="en-US" dirty="0" smtClean="0"/>
              <a:t>ulcers showed </a:t>
            </a:r>
            <a:r>
              <a:rPr lang="en-US" dirty="0"/>
              <a:t>significant decrease in surface area </a:t>
            </a:r>
            <a:r>
              <a:rPr lang="en-US" dirty="0" smtClean="0"/>
              <a:t>compared </a:t>
            </a:r>
            <a:r>
              <a:rPr lang="en-US" dirty="0"/>
              <a:t>to </a:t>
            </a:r>
            <a:r>
              <a:rPr lang="en-US" dirty="0" smtClean="0"/>
              <a:t>placebo.</a:t>
            </a:r>
            <a:endParaRPr lang="en-US" dirty="0"/>
          </a:p>
        </p:txBody>
      </p:sp>
      <p:sp>
        <p:nvSpPr>
          <p:cNvPr id="4" name="Slide Number Placeholder 3"/>
          <p:cNvSpPr>
            <a:spLocks noGrp="1"/>
          </p:cNvSpPr>
          <p:nvPr>
            <p:ph type="sldNum" sz="quarter" idx="12"/>
          </p:nvPr>
        </p:nvSpPr>
        <p:spPr/>
        <p:txBody>
          <a:bodyPr/>
          <a:lstStyle/>
          <a:p>
            <a:fld id="{40EAB96D-1EA5-41BA-A7D3-3ECF1DB831D0}" type="slidenum">
              <a:rPr lang="en-US" smtClean="0"/>
              <a:t>50</a:t>
            </a:fld>
            <a:endParaRPr lang="en-US"/>
          </a:p>
        </p:txBody>
      </p:sp>
    </p:spTree>
    <p:extLst>
      <p:ext uri="{BB962C8B-B14F-4D97-AF65-F5344CB8AC3E}">
        <p14:creationId xmlns:p14="http://schemas.microsoft.com/office/powerpoint/2010/main" val="17208543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Cochrane review on growth factor for DFU</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a:t>
            </a:r>
            <a:r>
              <a:rPr lang="en-US" dirty="0"/>
              <a:t>heterogeneous group of trials </a:t>
            </a:r>
            <a:r>
              <a:rPr lang="en-US" dirty="0" smtClean="0"/>
              <a:t>assessed </a:t>
            </a:r>
            <a:r>
              <a:rPr lang="en-US" dirty="0"/>
              <a:t>11 different growth factors for diabetic foot </a:t>
            </a:r>
            <a:r>
              <a:rPr lang="en-US" dirty="0" smtClean="0"/>
              <a:t>ulcers (28 trials, 2365 participants) was included. </a:t>
            </a:r>
          </a:p>
          <a:p>
            <a:r>
              <a:rPr lang="en-US" dirty="0" smtClean="0"/>
              <a:t>They </a:t>
            </a:r>
            <a:r>
              <a:rPr lang="en-US" dirty="0"/>
              <a:t>found evidence suggesting that growth factors </a:t>
            </a:r>
            <a:r>
              <a:rPr lang="en-US" dirty="0">
                <a:solidFill>
                  <a:srgbClr val="FF0000"/>
                </a:solidFill>
              </a:rPr>
              <a:t>may increase the likelihood</a:t>
            </a:r>
            <a:r>
              <a:rPr lang="en-US" dirty="0"/>
              <a:t> that people will have </a:t>
            </a:r>
            <a:r>
              <a:rPr lang="en-US" dirty="0">
                <a:solidFill>
                  <a:srgbClr val="FF0000"/>
                </a:solidFill>
              </a:rPr>
              <a:t>complete healing </a:t>
            </a:r>
            <a:r>
              <a:rPr lang="en-US" dirty="0"/>
              <a:t>of foot ulcers in people with diabetes. However, this conclusion is based on </a:t>
            </a:r>
            <a:r>
              <a:rPr lang="en-US" dirty="0" smtClean="0"/>
              <a:t>randomized </a:t>
            </a:r>
            <a:r>
              <a:rPr lang="en-US" dirty="0"/>
              <a:t>clinical trials with </a:t>
            </a:r>
            <a:r>
              <a:rPr lang="en-US" dirty="0">
                <a:solidFill>
                  <a:srgbClr val="FF0000"/>
                </a:solidFill>
              </a:rPr>
              <a:t>high risk of systematic errors</a:t>
            </a:r>
            <a:r>
              <a:rPr lang="en-US" dirty="0"/>
              <a:t> (bias). </a:t>
            </a:r>
            <a:endParaRPr lang="en-US" dirty="0" smtClean="0"/>
          </a:p>
          <a:p>
            <a:r>
              <a:rPr lang="en-US" dirty="0" smtClean="0"/>
              <a:t>Assessment </a:t>
            </a:r>
            <a:r>
              <a:rPr lang="en-US" dirty="0"/>
              <a:t>of the </a:t>
            </a:r>
            <a:r>
              <a:rPr lang="en-US" dirty="0">
                <a:solidFill>
                  <a:srgbClr val="FF0000"/>
                </a:solidFill>
              </a:rPr>
              <a:t>quality</a:t>
            </a:r>
            <a:r>
              <a:rPr lang="en-US" dirty="0"/>
              <a:t> of the available evidence (GRADE) showed that further trials investigating the effect of growth factors are needed before firm conclusions can be drawn. </a:t>
            </a:r>
            <a:endParaRPr lang="en-US" dirty="0" smtClean="0"/>
          </a:p>
          <a:p>
            <a:r>
              <a:rPr lang="en-US" dirty="0" smtClean="0"/>
              <a:t>The </a:t>
            </a:r>
            <a:r>
              <a:rPr lang="en-US" dirty="0">
                <a:solidFill>
                  <a:srgbClr val="FF0000"/>
                </a:solidFill>
              </a:rPr>
              <a:t>safety</a:t>
            </a:r>
            <a:r>
              <a:rPr lang="en-US" dirty="0"/>
              <a:t> profiles of the growth factors are unclear. Future trials should be conducted according to SPIRIT statement and reported according to the CONSORT statement by independent investigators and using the Foundation of Patient-Centered Outcomes Research recommendations.</a:t>
            </a:r>
          </a:p>
        </p:txBody>
      </p:sp>
      <p:sp>
        <p:nvSpPr>
          <p:cNvPr id="4" name="Slide Number Placeholder 3"/>
          <p:cNvSpPr>
            <a:spLocks noGrp="1"/>
          </p:cNvSpPr>
          <p:nvPr>
            <p:ph type="sldNum" sz="quarter" idx="12"/>
          </p:nvPr>
        </p:nvSpPr>
        <p:spPr/>
        <p:txBody>
          <a:bodyPr/>
          <a:lstStyle/>
          <a:p>
            <a:fld id="{40EAB96D-1EA5-41BA-A7D3-3ECF1DB831D0}" type="slidenum">
              <a:rPr lang="en-US" smtClean="0"/>
              <a:t>51</a:t>
            </a:fld>
            <a:endParaRPr lang="en-US"/>
          </a:p>
        </p:txBody>
      </p:sp>
    </p:spTree>
    <p:extLst>
      <p:ext uri="{BB962C8B-B14F-4D97-AF65-F5344CB8AC3E}">
        <p14:creationId xmlns:p14="http://schemas.microsoft.com/office/powerpoint/2010/main" val="37236993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EAB96D-1EA5-41BA-A7D3-3ECF1DB831D0}" type="slidenum">
              <a:rPr lang="en-US" smtClean="0"/>
              <a:t>52</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1107" y="1117326"/>
            <a:ext cx="6245352" cy="4764024"/>
          </a:xfrm>
          <a:prstGeom prst="rect">
            <a:avLst/>
          </a:prstGeom>
        </p:spPr>
      </p:pic>
      <p:sp>
        <p:nvSpPr>
          <p:cNvPr id="4" name="TextBox 3"/>
          <p:cNvSpPr txBox="1"/>
          <p:nvPr/>
        </p:nvSpPr>
        <p:spPr>
          <a:xfrm>
            <a:off x="759655" y="1406769"/>
            <a:ext cx="3123028" cy="3477875"/>
          </a:xfrm>
          <a:prstGeom prst="rect">
            <a:avLst/>
          </a:prstGeom>
          <a:noFill/>
        </p:spPr>
        <p:txBody>
          <a:bodyPr wrap="square" rtlCol="0">
            <a:spAutoFit/>
          </a:bodyPr>
          <a:lstStyle/>
          <a:p>
            <a:r>
              <a:rPr lang="en-US" sz="4400" dirty="0"/>
              <a:t>Negative </a:t>
            </a:r>
            <a:r>
              <a:rPr lang="en-US" sz="4400" dirty="0" smtClean="0"/>
              <a:t>Pressure Wound Therapy </a:t>
            </a:r>
            <a:r>
              <a:rPr lang="en-US" sz="4400" dirty="0"/>
              <a:t>(NPWT)</a:t>
            </a:r>
          </a:p>
        </p:txBody>
      </p:sp>
    </p:spTree>
    <p:extLst>
      <p:ext uri="{BB962C8B-B14F-4D97-AF65-F5344CB8AC3E}">
        <p14:creationId xmlns:p14="http://schemas.microsoft.com/office/powerpoint/2010/main" val="4476947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Systematic review on Negative </a:t>
            </a:r>
            <a:r>
              <a:rPr lang="en-US" dirty="0"/>
              <a:t>pressure wound therapy (NPWT)</a:t>
            </a:r>
          </a:p>
        </p:txBody>
      </p:sp>
      <p:sp>
        <p:nvSpPr>
          <p:cNvPr id="4" name="Content Placeholder 3"/>
          <p:cNvSpPr>
            <a:spLocks noGrp="1"/>
          </p:cNvSpPr>
          <p:nvPr>
            <p:ph idx="1"/>
          </p:nvPr>
        </p:nvSpPr>
        <p:spPr/>
        <p:txBody>
          <a:bodyPr>
            <a:normAutofit/>
          </a:bodyPr>
          <a:lstStyle/>
          <a:p>
            <a:r>
              <a:rPr lang="en-US" dirty="0"/>
              <a:t>A total of eleven randomized controlled trials, which included a total of 1,044 patients, were selected from 691 identified studies. </a:t>
            </a:r>
            <a:endParaRPr lang="en-US" dirty="0" smtClean="0"/>
          </a:p>
          <a:p>
            <a:r>
              <a:rPr lang="en-US" dirty="0" smtClean="0"/>
              <a:t>Compared </a:t>
            </a:r>
            <a:r>
              <a:rPr lang="en-US" dirty="0"/>
              <a:t>with standard dressing changes, NPWT had a higher rate of </a:t>
            </a:r>
            <a:r>
              <a:rPr lang="en-US" dirty="0">
                <a:solidFill>
                  <a:srgbClr val="FF0000"/>
                </a:solidFill>
              </a:rPr>
              <a:t>complete healing of </a:t>
            </a:r>
            <a:r>
              <a:rPr lang="en-US" dirty="0" smtClean="0">
                <a:solidFill>
                  <a:srgbClr val="FF0000"/>
                </a:solidFill>
              </a:rPr>
              <a:t>ulcers</a:t>
            </a:r>
            <a:r>
              <a:rPr lang="en-US" dirty="0" smtClean="0"/>
              <a:t>, </a:t>
            </a:r>
            <a:r>
              <a:rPr lang="en-US" dirty="0">
                <a:solidFill>
                  <a:srgbClr val="FF0000"/>
                </a:solidFill>
              </a:rPr>
              <a:t>shorter healing </a:t>
            </a:r>
            <a:r>
              <a:rPr lang="en-US" dirty="0" smtClean="0">
                <a:solidFill>
                  <a:srgbClr val="FF0000"/>
                </a:solidFill>
              </a:rPr>
              <a:t>time</a:t>
            </a:r>
            <a:r>
              <a:rPr lang="en-US" dirty="0" smtClean="0"/>
              <a:t>, </a:t>
            </a:r>
            <a:r>
              <a:rPr lang="en-US" dirty="0">
                <a:solidFill>
                  <a:srgbClr val="FF0000"/>
                </a:solidFill>
              </a:rPr>
              <a:t>greater reduction in ulcer </a:t>
            </a:r>
            <a:r>
              <a:rPr lang="en-US" dirty="0" smtClean="0">
                <a:solidFill>
                  <a:srgbClr val="FF0000"/>
                </a:solidFill>
              </a:rPr>
              <a:t>area</a:t>
            </a:r>
            <a:r>
              <a:rPr lang="en-US" dirty="0" smtClean="0"/>
              <a:t>, </a:t>
            </a:r>
            <a:r>
              <a:rPr lang="en-US" dirty="0">
                <a:solidFill>
                  <a:srgbClr val="FF0000"/>
                </a:solidFill>
              </a:rPr>
              <a:t>greater reduction in ulcer </a:t>
            </a:r>
            <a:r>
              <a:rPr lang="en-US" dirty="0" smtClean="0">
                <a:solidFill>
                  <a:srgbClr val="FF0000"/>
                </a:solidFill>
              </a:rPr>
              <a:t>depth</a:t>
            </a:r>
            <a:r>
              <a:rPr lang="en-US" dirty="0" smtClean="0"/>
              <a:t>, </a:t>
            </a:r>
            <a:r>
              <a:rPr lang="en-US" dirty="0">
                <a:solidFill>
                  <a:srgbClr val="FF0000"/>
                </a:solidFill>
              </a:rPr>
              <a:t>fewer </a:t>
            </a:r>
            <a:r>
              <a:rPr lang="en-US" dirty="0" smtClean="0">
                <a:solidFill>
                  <a:srgbClr val="FF0000"/>
                </a:solidFill>
              </a:rPr>
              <a:t>amputations</a:t>
            </a:r>
            <a:r>
              <a:rPr lang="en-US" dirty="0" smtClean="0"/>
              <a:t>, </a:t>
            </a:r>
            <a:r>
              <a:rPr lang="en-US" dirty="0"/>
              <a:t>and </a:t>
            </a:r>
            <a:r>
              <a:rPr lang="en-US" dirty="0">
                <a:solidFill>
                  <a:srgbClr val="FF0000"/>
                </a:solidFill>
              </a:rPr>
              <a:t>no effect on the incidence of treatment-related adverse effects</a:t>
            </a:r>
            <a:r>
              <a:rPr lang="en-US" dirty="0"/>
              <a:t> </a:t>
            </a:r>
            <a:endParaRPr lang="en-US" dirty="0" smtClean="0"/>
          </a:p>
          <a:p>
            <a:r>
              <a:rPr lang="en-US" dirty="0" smtClean="0"/>
              <a:t>Meanwhile</a:t>
            </a:r>
            <a:r>
              <a:rPr lang="en-US" dirty="0"/>
              <a:t>, many analyses showed that the NPWT was more cost-effective than standard dressing changes</a:t>
            </a:r>
          </a:p>
        </p:txBody>
      </p:sp>
      <p:sp>
        <p:nvSpPr>
          <p:cNvPr id="2" name="Slide Number Placeholder 1"/>
          <p:cNvSpPr>
            <a:spLocks noGrp="1"/>
          </p:cNvSpPr>
          <p:nvPr>
            <p:ph type="sldNum" sz="quarter" idx="12"/>
          </p:nvPr>
        </p:nvSpPr>
        <p:spPr/>
        <p:txBody>
          <a:bodyPr/>
          <a:lstStyle/>
          <a:p>
            <a:fld id="{40EAB96D-1EA5-41BA-A7D3-3ECF1DB831D0}" type="slidenum">
              <a:rPr lang="en-US" smtClean="0"/>
              <a:t>53</a:t>
            </a:fld>
            <a:endParaRPr lang="en-US"/>
          </a:p>
        </p:txBody>
      </p:sp>
      <p:sp>
        <p:nvSpPr>
          <p:cNvPr id="5" name="Slide Number Placeholder 3"/>
          <p:cNvSpPr txBox="1">
            <a:spLocks/>
          </p:cNvSpPr>
          <p:nvPr/>
        </p:nvSpPr>
        <p:spPr>
          <a:xfrm>
            <a:off x="4304713" y="6159405"/>
            <a:ext cx="372911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mtClean="0">
                <a:solidFill>
                  <a:schemeClr val="tx1"/>
                </a:solidFill>
              </a:rPr>
              <a:t>Ther Clin Risk Manag. 2017 Apr 18;13:533-544 </a:t>
            </a:r>
            <a:fld id="{40EAB96D-1EA5-41BA-A7D3-3ECF1DB831D0}" type="slidenum">
              <a:rPr lang="en-US" smtClean="0">
                <a:solidFill>
                  <a:schemeClr val="tx1"/>
                </a:solidFill>
              </a:rPr>
              <a:pPr algn="l"/>
              <a:t>53</a:t>
            </a:fld>
            <a:endParaRPr lang="en-US" dirty="0">
              <a:solidFill>
                <a:schemeClr val="tx1"/>
              </a:solidFill>
            </a:endParaRPr>
          </a:p>
        </p:txBody>
      </p:sp>
    </p:spTree>
    <p:extLst>
      <p:ext uri="{BB962C8B-B14F-4D97-AF65-F5344CB8AC3E}">
        <p14:creationId xmlns:p14="http://schemas.microsoft.com/office/powerpoint/2010/main" val="27347070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EAB96D-1EA5-41BA-A7D3-3ECF1DB831D0}" type="slidenum">
              <a:rPr lang="en-US" smtClean="0"/>
              <a:t>54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0821" y="382734"/>
            <a:ext cx="7154031" cy="5973616"/>
          </a:xfrm>
          <a:prstGeom prst="rect">
            <a:avLst/>
          </a:prstGeom>
        </p:spPr>
      </p:pic>
      <p:sp>
        <p:nvSpPr>
          <p:cNvPr id="2" name="TextBox 1"/>
          <p:cNvSpPr txBox="1"/>
          <p:nvPr/>
        </p:nvSpPr>
        <p:spPr>
          <a:xfrm>
            <a:off x="1069144" y="2082016"/>
            <a:ext cx="2405575" cy="2308324"/>
          </a:xfrm>
          <a:prstGeom prst="rect">
            <a:avLst/>
          </a:prstGeom>
          <a:noFill/>
        </p:spPr>
        <p:txBody>
          <a:bodyPr wrap="square" rtlCol="0">
            <a:spAutoFit/>
          </a:bodyPr>
          <a:lstStyle/>
          <a:p>
            <a:r>
              <a:rPr lang="en-US" sz="4800" dirty="0" smtClean="0"/>
              <a:t>Topical Oxygen Therapy</a:t>
            </a:r>
            <a:endParaRPr lang="en-US" sz="4800" dirty="0"/>
          </a:p>
        </p:txBody>
      </p:sp>
    </p:spTree>
    <p:extLst>
      <p:ext uri="{BB962C8B-B14F-4D97-AF65-F5344CB8AC3E}">
        <p14:creationId xmlns:p14="http://schemas.microsoft.com/office/powerpoint/2010/main" val="34283698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Topical (Hyperbaric) oxygen</a:t>
            </a:r>
            <a:endParaRPr lang="en-US" dirty="0"/>
          </a:p>
        </p:txBody>
      </p:sp>
      <p:sp>
        <p:nvSpPr>
          <p:cNvPr id="3" name="Content Placeholder 2"/>
          <p:cNvSpPr>
            <a:spLocks noGrp="1"/>
          </p:cNvSpPr>
          <p:nvPr>
            <p:ph idx="1"/>
          </p:nvPr>
        </p:nvSpPr>
        <p:spPr/>
        <p:txBody>
          <a:bodyPr/>
          <a:lstStyle/>
          <a:p>
            <a:r>
              <a:rPr lang="en-US" dirty="0"/>
              <a:t>With topical oxygen an airtight chamber or polyethylene bag is sealed around a limb or the trunk by either a constriction/tourniquet device or by tape and high flow (usually 10 liters per minute) oxygen is introduced into the bag and over the wound. Pressures just over 1.0 atmospheres absolute (</a:t>
            </a:r>
            <a:r>
              <a:rPr lang="en-US" dirty="0" err="1"/>
              <a:t>atm</a:t>
            </a:r>
            <a:r>
              <a:rPr lang="en-US" dirty="0"/>
              <a:t> abs) (typically 1.004 to 1.013 </a:t>
            </a:r>
            <a:r>
              <a:rPr lang="en-US" dirty="0" err="1"/>
              <a:t>atm</a:t>
            </a:r>
            <a:r>
              <a:rPr lang="en-US" dirty="0"/>
              <a:t> abs) are recommended because higher pressures could decrease arterial/capillary inflow.</a:t>
            </a:r>
          </a:p>
        </p:txBody>
      </p:sp>
      <p:sp>
        <p:nvSpPr>
          <p:cNvPr id="4" name="Slide Number Placeholder 3"/>
          <p:cNvSpPr>
            <a:spLocks noGrp="1"/>
          </p:cNvSpPr>
          <p:nvPr>
            <p:ph type="sldNum" sz="quarter" idx="12"/>
          </p:nvPr>
        </p:nvSpPr>
        <p:spPr/>
        <p:txBody>
          <a:bodyPr/>
          <a:lstStyle/>
          <a:p>
            <a:fld id="{40EAB96D-1EA5-41BA-A7D3-3ECF1DB831D0}" type="slidenum">
              <a:rPr lang="en-US" smtClean="0"/>
              <a:t>55</a:t>
            </a:fld>
            <a:endParaRPr lang="en-US"/>
          </a:p>
        </p:txBody>
      </p:sp>
    </p:spTree>
    <p:extLst>
      <p:ext uri="{BB962C8B-B14F-4D97-AF65-F5344CB8AC3E}">
        <p14:creationId xmlns:p14="http://schemas.microsoft.com/office/powerpoint/2010/main" val="41600352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a:t>
            </a:r>
            <a:r>
              <a:rPr lang="en-US" dirty="0"/>
              <a:t>International Working Group of the Diabetic Foot (IWGDF</a:t>
            </a:r>
            <a:r>
              <a:rPr lang="en-US" dirty="0" smtClean="0"/>
              <a:t>) review on TOT</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Three studies </a:t>
            </a:r>
            <a:r>
              <a:rPr lang="en-US" dirty="0"/>
              <a:t>were identiﬁed </a:t>
            </a:r>
            <a:r>
              <a:rPr lang="en-US" dirty="0" smtClean="0"/>
              <a:t>for this </a:t>
            </a:r>
            <a:r>
              <a:rPr lang="en-US" dirty="0"/>
              <a:t>review, which evaluated the use of topical hyperbaric oxygen therapy (HBOT). One was randomized and reported </a:t>
            </a:r>
            <a:r>
              <a:rPr lang="en-US" dirty="0">
                <a:solidFill>
                  <a:srgbClr val="FF0000"/>
                </a:solidFill>
              </a:rPr>
              <a:t>no apparent reduction</a:t>
            </a:r>
            <a:r>
              <a:rPr lang="en-US" dirty="0"/>
              <a:t> in the cross-sectional area of ulcers at either 7 or 14 </a:t>
            </a:r>
            <a:r>
              <a:rPr lang="en-US" dirty="0" smtClean="0"/>
              <a:t>days. </a:t>
            </a:r>
            <a:r>
              <a:rPr lang="en-US" dirty="0"/>
              <a:t>The other was only partially randomized but reported an apparent beneﬁt at 4 </a:t>
            </a:r>
            <a:r>
              <a:rPr lang="en-US" dirty="0" smtClean="0"/>
              <a:t>weeks. </a:t>
            </a:r>
          </a:p>
          <a:p>
            <a:r>
              <a:rPr lang="en-US" dirty="0" smtClean="0"/>
              <a:t>The third one </a:t>
            </a:r>
            <a:r>
              <a:rPr lang="en-US" dirty="0"/>
              <a:t>was a small cohort study </a:t>
            </a:r>
            <a:r>
              <a:rPr lang="en-US" dirty="0" smtClean="0"/>
              <a:t>and </a:t>
            </a:r>
            <a:r>
              <a:rPr lang="en-US" dirty="0"/>
              <a:t>reported an apparent improvement in healing at 90 days in the intervention group, but it was marred by the fact that patients chose the intervention, and there were differences between groups in the number of contacts with healthcare professionals. </a:t>
            </a:r>
            <a:endParaRPr lang="en-US" dirty="0" smtClean="0"/>
          </a:p>
          <a:p>
            <a:r>
              <a:rPr lang="en-US" dirty="0" smtClean="0"/>
              <a:t>At </a:t>
            </a:r>
            <a:r>
              <a:rPr lang="en-US" dirty="0"/>
              <a:t>present, therefore, the evidence from these three studies </a:t>
            </a:r>
            <a:r>
              <a:rPr lang="en-US" dirty="0">
                <a:solidFill>
                  <a:srgbClr val="FF0000"/>
                </a:solidFill>
              </a:rPr>
              <a:t>does not support the use of topical oxygen therapy</a:t>
            </a:r>
            <a:r>
              <a:rPr lang="en-US" dirty="0"/>
              <a:t> to enhance the healing of diabetic foot ulcers.</a:t>
            </a:r>
          </a:p>
          <a:p>
            <a:endParaRPr lang="en-US" dirty="0"/>
          </a:p>
        </p:txBody>
      </p:sp>
      <p:sp>
        <p:nvSpPr>
          <p:cNvPr id="2" name="Slide Number Placeholder 1"/>
          <p:cNvSpPr>
            <a:spLocks noGrp="1"/>
          </p:cNvSpPr>
          <p:nvPr>
            <p:ph type="sldNum" sz="quarter" idx="12"/>
          </p:nvPr>
        </p:nvSpPr>
        <p:spPr/>
        <p:txBody>
          <a:bodyPr/>
          <a:lstStyle/>
          <a:p>
            <a:fld id="{40EAB96D-1EA5-41BA-A7D3-3ECF1DB831D0}" type="slidenum">
              <a:rPr lang="en-US" smtClean="0"/>
              <a:t>56</a:t>
            </a:fld>
            <a:endParaRPr lang="en-US"/>
          </a:p>
        </p:txBody>
      </p:sp>
    </p:spTree>
    <p:extLst>
      <p:ext uri="{BB962C8B-B14F-4D97-AF65-F5344CB8AC3E}">
        <p14:creationId xmlns:p14="http://schemas.microsoft.com/office/powerpoint/2010/main" val="30759508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Systematic review on Low Level Laser Therapy (LLLT) for DFU</a:t>
            </a:r>
            <a:endParaRPr lang="en-US" dirty="0"/>
          </a:p>
        </p:txBody>
      </p:sp>
      <p:sp>
        <p:nvSpPr>
          <p:cNvPr id="3" name="Content Placeholder 2"/>
          <p:cNvSpPr>
            <a:spLocks noGrp="1"/>
          </p:cNvSpPr>
          <p:nvPr>
            <p:ph idx="1"/>
          </p:nvPr>
        </p:nvSpPr>
        <p:spPr/>
        <p:txBody>
          <a:bodyPr/>
          <a:lstStyle/>
          <a:p>
            <a:r>
              <a:rPr lang="en-US" dirty="0"/>
              <a:t>Four RCTs involving 131 participants were suitable for inclusion based upon our criteria</a:t>
            </a:r>
            <a:r>
              <a:rPr lang="en-US" dirty="0" smtClean="0"/>
              <a:t>.</a:t>
            </a:r>
          </a:p>
          <a:p>
            <a:r>
              <a:rPr lang="en-US" dirty="0" smtClean="0"/>
              <a:t>All </a:t>
            </a:r>
            <a:r>
              <a:rPr lang="en-US" dirty="0"/>
              <a:t>reviewed RCTs demonstrated </a:t>
            </a:r>
            <a:r>
              <a:rPr lang="en-US" dirty="0">
                <a:solidFill>
                  <a:srgbClr val="FF0000"/>
                </a:solidFill>
              </a:rPr>
              <a:t>therapeutic outcomes with no adverse events</a:t>
            </a:r>
            <a:r>
              <a:rPr lang="en-US" dirty="0"/>
              <a:t> using LLLT for treatment of DFU. This systematic review reports that LLLT has significant potential to become a portable, minimally invasive, easy-to-use, and cost effective modality for treatment of DFU. To enthusiastically recommend LLLT for treatment of DFU, </a:t>
            </a:r>
            <a:r>
              <a:rPr lang="en-US" dirty="0">
                <a:solidFill>
                  <a:srgbClr val="FF0000"/>
                </a:solidFill>
              </a:rPr>
              <a:t>additional studies with comparable laser parameters</a:t>
            </a:r>
            <a:r>
              <a:rPr lang="en-US" dirty="0"/>
              <a:t>, screening period to exclude rapid healers, larger sample sizes and longer follow-up periods are required. </a:t>
            </a:r>
          </a:p>
        </p:txBody>
      </p:sp>
      <p:sp>
        <p:nvSpPr>
          <p:cNvPr id="4" name="Slide Number Placeholder 3"/>
          <p:cNvSpPr>
            <a:spLocks noGrp="1"/>
          </p:cNvSpPr>
          <p:nvPr>
            <p:ph type="sldNum" sz="quarter" idx="12"/>
          </p:nvPr>
        </p:nvSpPr>
        <p:spPr/>
        <p:txBody>
          <a:bodyPr/>
          <a:lstStyle/>
          <a:p>
            <a:fld id="{40EAB96D-1EA5-41BA-A7D3-3ECF1DB831D0}" type="slidenum">
              <a:rPr lang="en-US" smtClean="0"/>
              <a:t>57</a:t>
            </a:fld>
            <a:endParaRPr lang="en-US"/>
          </a:p>
        </p:txBody>
      </p:sp>
    </p:spTree>
    <p:extLst>
      <p:ext uri="{BB962C8B-B14F-4D97-AF65-F5344CB8AC3E}">
        <p14:creationId xmlns:p14="http://schemas.microsoft.com/office/powerpoint/2010/main" val="4549269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Cochrane review on Ozone </a:t>
            </a:r>
            <a:r>
              <a:rPr lang="en-US" dirty="0"/>
              <a:t>T</a:t>
            </a:r>
            <a:r>
              <a:rPr lang="en-US" dirty="0" smtClean="0"/>
              <a:t>herapy for DFU</a:t>
            </a:r>
            <a:endParaRPr lang="en-US" dirty="0"/>
          </a:p>
        </p:txBody>
      </p:sp>
      <p:sp>
        <p:nvSpPr>
          <p:cNvPr id="3" name="Content Placeholder 2"/>
          <p:cNvSpPr>
            <a:spLocks noGrp="1"/>
          </p:cNvSpPr>
          <p:nvPr>
            <p:ph idx="1"/>
          </p:nvPr>
        </p:nvSpPr>
        <p:spPr/>
        <p:txBody>
          <a:bodyPr>
            <a:normAutofit/>
          </a:bodyPr>
          <a:lstStyle/>
          <a:p>
            <a:r>
              <a:rPr lang="en-US" dirty="0"/>
              <a:t>Three studies (212 participants) were included in this review. The overall risk of bias was high for two trials and unclear for one</a:t>
            </a:r>
            <a:r>
              <a:rPr lang="en-US" dirty="0" smtClean="0"/>
              <a:t>. </a:t>
            </a:r>
          </a:p>
          <a:p>
            <a:r>
              <a:rPr lang="en-US" dirty="0" smtClean="0"/>
              <a:t>The </a:t>
            </a:r>
            <a:r>
              <a:rPr lang="en-US" dirty="0"/>
              <a:t>meta-analysis results </a:t>
            </a:r>
            <a:r>
              <a:rPr lang="en-US" dirty="0">
                <a:solidFill>
                  <a:srgbClr val="FF0000"/>
                </a:solidFill>
              </a:rPr>
              <a:t>did not show evidence of a difference</a:t>
            </a:r>
            <a:r>
              <a:rPr lang="en-US" dirty="0"/>
              <a:t> between groups for the outcomes of reduction of ulcer </a:t>
            </a:r>
            <a:r>
              <a:rPr lang="en-US" dirty="0" smtClean="0"/>
              <a:t>area.</a:t>
            </a:r>
          </a:p>
          <a:p>
            <a:r>
              <a:rPr lang="en-US" dirty="0"/>
              <a:t>The available evidence was three small RCTs with </a:t>
            </a:r>
            <a:r>
              <a:rPr lang="en-US" dirty="0">
                <a:solidFill>
                  <a:srgbClr val="FF0000"/>
                </a:solidFill>
              </a:rPr>
              <a:t>unclear methodology</a:t>
            </a:r>
            <a:r>
              <a:rPr lang="en-US" dirty="0"/>
              <a:t>, so </a:t>
            </a:r>
            <a:r>
              <a:rPr lang="en-US" dirty="0" smtClean="0"/>
              <a:t>they were </a:t>
            </a:r>
            <a:r>
              <a:rPr lang="en-US" dirty="0"/>
              <a:t>unable to draw any firm conclusions regarding the effectiveness of ozone therapy for foot ulcers in people with DM.</a:t>
            </a:r>
          </a:p>
        </p:txBody>
      </p:sp>
      <p:sp>
        <p:nvSpPr>
          <p:cNvPr id="4" name="Slide Number Placeholder 3"/>
          <p:cNvSpPr>
            <a:spLocks noGrp="1"/>
          </p:cNvSpPr>
          <p:nvPr>
            <p:ph type="sldNum" sz="quarter" idx="12"/>
          </p:nvPr>
        </p:nvSpPr>
        <p:spPr/>
        <p:txBody>
          <a:bodyPr/>
          <a:lstStyle/>
          <a:p>
            <a:fld id="{40EAB96D-1EA5-41BA-A7D3-3ECF1DB831D0}" type="slidenum">
              <a:rPr lang="en-US" smtClean="0"/>
              <a:t>58</a:t>
            </a:fld>
            <a:endParaRPr lang="en-US"/>
          </a:p>
        </p:txBody>
      </p:sp>
    </p:spTree>
    <p:extLst>
      <p:ext uri="{BB962C8B-B14F-4D97-AF65-F5344CB8AC3E}">
        <p14:creationId xmlns:p14="http://schemas.microsoft.com/office/powerpoint/2010/main" val="14377401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EAB96D-1EA5-41BA-A7D3-3ECF1DB831D0}" type="slidenum">
              <a:rPr lang="en-US" smtClean="0"/>
              <a:t>59</a:t>
            </a:fld>
            <a:endParaRPr lang="en-US"/>
          </a:p>
        </p:txBody>
      </p:sp>
      <p:pic>
        <p:nvPicPr>
          <p:cNvPr id="3" name="Picture 2"/>
          <p:cNvPicPr>
            <a:picLocks noChangeAspect="1"/>
          </p:cNvPicPr>
          <p:nvPr/>
        </p:nvPicPr>
        <p:blipFill rotWithShape="1">
          <a:blip r:embed="rId2"/>
          <a:srcRect l="21232" t="14791" r="21937" b="12094"/>
          <a:stretch/>
        </p:blipFill>
        <p:spPr>
          <a:xfrm>
            <a:off x="2322536" y="436098"/>
            <a:ext cx="7935078" cy="5739619"/>
          </a:xfrm>
          <a:prstGeom prst="rect">
            <a:avLst/>
          </a:prstGeom>
        </p:spPr>
      </p:pic>
    </p:spTree>
    <p:extLst>
      <p:ext uri="{BB962C8B-B14F-4D97-AF65-F5344CB8AC3E}">
        <p14:creationId xmlns:p14="http://schemas.microsoft.com/office/powerpoint/2010/main" val="1972695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EAB96D-1EA5-41BA-A7D3-3ECF1DB831D0}" type="slidenum">
              <a:rPr lang="en-US" smtClean="0"/>
              <a:t>6</a:t>
            </a:fld>
            <a:endParaRPr lang="en-US"/>
          </a:p>
        </p:txBody>
      </p:sp>
      <p:pic>
        <p:nvPicPr>
          <p:cNvPr id="3" name="Picture 2"/>
          <p:cNvPicPr>
            <a:picLocks noChangeAspect="1"/>
          </p:cNvPicPr>
          <p:nvPr/>
        </p:nvPicPr>
        <p:blipFill rotWithShape="1">
          <a:blip r:embed="rId2"/>
          <a:srcRect l="20915" t="11437" r="21514" b="18028"/>
          <a:stretch/>
        </p:blipFill>
        <p:spPr>
          <a:xfrm>
            <a:off x="1409772" y="0"/>
            <a:ext cx="9227621" cy="6356349"/>
          </a:xfrm>
          <a:prstGeom prst="rect">
            <a:avLst/>
          </a:prstGeom>
        </p:spPr>
      </p:pic>
    </p:spTree>
    <p:extLst>
      <p:ext uri="{BB962C8B-B14F-4D97-AF65-F5344CB8AC3E}">
        <p14:creationId xmlns:p14="http://schemas.microsoft.com/office/powerpoint/2010/main" val="40573951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IWGDF systematic review</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In 2016, the </a:t>
            </a:r>
            <a:r>
              <a:rPr lang="en-US" dirty="0"/>
              <a:t>International Working Group of the Diabetic Foot (IWGDF) working group on wound healing </a:t>
            </a:r>
            <a:r>
              <a:rPr lang="en-US" dirty="0" smtClean="0"/>
              <a:t>updated its previous systematic </a:t>
            </a:r>
            <a:r>
              <a:rPr lang="en-US" dirty="0"/>
              <a:t>reviews of the evidence to inform protocols for routine </a:t>
            </a:r>
            <a:r>
              <a:rPr lang="en-US" dirty="0" smtClean="0"/>
              <a:t>care.</a:t>
            </a:r>
          </a:p>
          <a:p>
            <a:r>
              <a:rPr lang="en-US" dirty="0"/>
              <a:t>Selected studies </a:t>
            </a:r>
            <a:r>
              <a:rPr lang="en-US" dirty="0" smtClean="0"/>
              <a:t>fell into the </a:t>
            </a:r>
            <a:r>
              <a:rPr lang="en-US" dirty="0"/>
              <a:t>following </a:t>
            </a:r>
            <a:r>
              <a:rPr lang="en-US" dirty="0">
                <a:solidFill>
                  <a:srgbClr val="FF0000"/>
                </a:solidFill>
              </a:rPr>
              <a:t>ten categories</a:t>
            </a:r>
            <a:r>
              <a:rPr lang="en-US" dirty="0"/>
              <a:t>: sharp debridement and wound bed preparation with larvae or hydrotherapy; wound bed preparation using antiseptics, applications and dressing products; resection of the chronic wound; oxygen and other gases, compression or negative pressure therapy; products designed to correct aspects of </a:t>
            </a:r>
            <a:r>
              <a:rPr lang="en-US" dirty="0" smtClean="0"/>
              <a:t>wound biochemistry </a:t>
            </a:r>
            <a:r>
              <a:rPr lang="en-US" dirty="0"/>
              <a:t>and </a:t>
            </a:r>
            <a:r>
              <a:rPr lang="en-US" dirty="0" smtClean="0"/>
              <a:t>cell biology </a:t>
            </a:r>
            <a:r>
              <a:rPr lang="en-US" dirty="0"/>
              <a:t>associated with impaired wound healing; application of cells, including platelets and stem cells; bioengineered skin and skin grafts; electrical, electromagnetic, lasers, shockwaves and ultrasound and other systemic therapies, which did not ﬁt in the aforementioned categories. </a:t>
            </a:r>
          </a:p>
        </p:txBody>
      </p:sp>
      <p:sp>
        <p:nvSpPr>
          <p:cNvPr id="2" name="Slide Number Placeholder 1"/>
          <p:cNvSpPr>
            <a:spLocks noGrp="1"/>
          </p:cNvSpPr>
          <p:nvPr>
            <p:ph type="sldNum" sz="quarter" idx="12"/>
          </p:nvPr>
        </p:nvSpPr>
        <p:spPr/>
        <p:txBody>
          <a:bodyPr/>
          <a:lstStyle/>
          <a:p>
            <a:fld id="{40EAB96D-1EA5-41BA-A7D3-3ECF1DB831D0}" type="slidenum">
              <a:rPr lang="en-US" smtClean="0"/>
              <a:t>60</a:t>
            </a:fld>
            <a:endParaRPr lang="en-US"/>
          </a:p>
        </p:txBody>
      </p:sp>
    </p:spTree>
    <p:extLst>
      <p:ext uri="{BB962C8B-B14F-4D97-AF65-F5344CB8AC3E}">
        <p14:creationId xmlns:p14="http://schemas.microsoft.com/office/powerpoint/2010/main" val="23629754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30 </a:t>
            </a:r>
            <a:r>
              <a:rPr lang="en-US" dirty="0" smtClean="0"/>
              <a:t>papers were </a:t>
            </a:r>
            <a:r>
              <a:rPr lang="en-US" dirty="0"/>
              <a:t>selected for grading following full text review.</a:t>
            </a:r>
            <a:endParaRPr lang="en-US" dirty="0" smtClean="0"/>
          </a:p>
          <a:p>
            <a:r>
              <a:rPr lang="en-US" dirty="0" smtClean="0"/>
              <a:t>The </a:t>
            </a:r>
            <a:r>
              <a:rPr lang="en-US" dirty="0"/>
              <a:t>present report is an update of the earlier IWGDF systematic reviews, and the conclusion is similar: that with the possible exception of negative pressure wound therapy in post-operative wounds, there is </a:t>
            </a:r>
            <a:r>
              <a:rPr lang="en-US" dirty="0">
                <a:solidFill>
                  <a:srgbClr val="FF0000"/>
                </a:solidFill>
              </a:rPr>
              <a:t>little published evidence to justify the use of newer therapies</a:t>
            </a:r>
            <a:r>
              <a:rPr lang="en-US" dirty="0"/>
              <a:t>. </a:t>
            </a:r>
            <a:endParaRPr lang="en-US" dirty="0" smtClean="0"/>
          </a:p>
          <a:p>
            <a:r>
              <a:rPr lang="en-US" dirty="0" smtClean="0"/>
              <a:t>Analysis </a:t>
            </a:r>
            <a:r>
              <a:rPr lang="en-US" dirty="0"/>
              <a:t>of the evidence continues to present difﬁculties in this ﬁeld as </a:t>
            </a:r>
            <a:r>
              <a:rPr lang="en-US" dirty="0">
                <a:solidFill>
                  <a:srgbClr val="FF0000"/>
                </a:solidFill>
              </a:rPr>
              <a:t>controlled studies remain few </a:t>
            </a:r>
            <a:r>
              <a:rPr lang="en-US" dirty="0"/>
              <a:t>and the majority continue to be of </a:t>
            </a:r>
            <a:r>
              <a:rPr lang="en-US" dirty="0">
                <a:solidFill>
                  <a:srgbClr val="FF0000"/>
                </a:solidFill>
              </a:rPr>
              <a:t>poor methodological quality</a:t>
            </a:r>
            <a:r>
              <a:rPr lang="en-US" dirty="0"/>
              <a:t>.</a:t>
            </a:r>
          </a:p>
        </p:txBody>
      </p:sp>
      <p:sp>
        <p:nvSpPr>
          <p:cNvPr id="4" name="Slide Number Placeholder 3"/>
          <p:cNvSpPr>
            <a:spLocks noGrp="1"/>
          </p:cNvSpPr>
          <p:nvPr>
            <p:ph type="sldNum" sz="quarter" idx="12"/>
          </p:nvPr>
        </p:nvSpPr>
        <p:spPr/>
        <p:txBody>
          <a:bodyPr/>
          <a:lstStyle/>
          <a:p>
            <a:fld id="{40EAB96D-1EA5-41BA-A7D3-3ECF1DB831D0}" type="slidenum">
              <a:rPr lang="en-US" smtClean="0"/>
              <a:t>61</a:t>
            </a:fld>
            <a:endParaRPr lang="en-US"/>
          </a:p>
        </p:txBody>
      </p:sp>
    </p:spTree>
    <p:extLst>
      <p:ext uri="{BB962C8B-B14F-4D97-AF65-F5344CB8AC3E}">
        <p14:creationId xmlns:p14="http://schemas.microsoft.com/office/powerpoint/2010/main" val="18014981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messages</a:t>
            </a:r>
            <a:endParaRPr lang="en-US" dirty="0"/>
          </a:p>
        </p:txBody>
      </p:sp>
      <p:sp>
        <p:nvSpPr>
          <p:cNvPr id="3" name="Content Placeholder 2"/>
          <p:cNvSpPr>
            <a:spLocks noGrp="1"/>
          </p:cNvSpPr>
          <p:nvPr>
            <p:ph idx="1"/>
          </p:nvPr>
        </p:nvSpPr>
        <p:spPr/>
        <p:txBody>
          <a:bodyPr/>
          <a:lstStyle/>
          <a:p>
            <a:r>
              <a:rPr lang="en-US" dirty="0" smtClean="0"/>
              <a:t>Guidelines have not yet recommended any dressing approach to facilitate diabetic ulcers healing.</a:t>
            </a:r>
          </a:p>
          <a:p>
            <a:r>
              <a:rPr lang="en-US" dirty="0" smtClean="0"/>
              <a:t>For selecting dressings consider </a:t>
            </a:r>
            <a:r>
              <a:rPr lang="en-US" dirty="0"/>
              <a:t>the cost, potential for iatrogenic injury, and wound e</a:t>
            </a:r>
            <a:r>
              <a:rPr lang="en-US" dirty="0" smtClean="0"/>
              <a:t>xudate management.</a:t>
            </a:r>
          </a:p>
          <a:p>
            <a:r>
              <a:rPr lang="en-US" dirty="0" smtClean="0"/>
              <a:t>There is little published evidence to support use of topical adjuvant therapies for diabetic foot ulcers</a:t>
            </a:r>
          </a:p>
          <a:p>
            <a:r>
              <a:rPr lang="en-US" dirty="0" smtClean="0"/>
              <a:t>Negative pressure wound therapy may possibly be an exception.</a:t>
            </a:r>
          </a:p>
          <a:p>
            <a:endParaRPr lang="en-US" dirty="0"/>
          </a:p>
        </p:txBody>
      </p:sp>
      <p:sp>
        <p:nvSpPr>
          <p:cNvPr id="5" name="Slide Number Placeholder 4"/>
          <p:cNvSpPr>
            <a:spLocks noGrp="1"/>
          </p:cNvSpPr>
          <p:nvPr>
            <p:ph type="sldNum" sz="quarter" idx="12"/>
          </p:nvPr>
        </p:nvSpPr>
        <p:spPr/>
        <p:txBody>
          <a:bodyPr/>
          <a:lstStyle/>
          <a:p>
            <a:fld id="{40EAB96D-1EA5-41BA-A7D3-3ECF1DB831D0}" type="slidenum">
              <a:rPr lang="en-US" smtClean="0"/>
              <a:t>62</a:t>
            </a:fld>
            <a:endParaRPr lang="en-US"/>
          </a:p>
        </p:txBody>
      </p:sp>
    </p:spTree>
    <p:extLst>
      <p:ext uri="{BB962C8B-B14F-4D97-AF65-F5344CB8AC3E}">
        <p14:creationId xmlns:p14="http://schemas.microsoft.com/office/powerpoint/2010/main" val="1560519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838200" y="1547446"/>
            <a:ext cx="10515600" cy="4629517"/>
          </a:xfrm>
        </p:spPr>
        <p:txBody>
          <a:bodyPr>
            <a:normAutofit fontScale="62500" lnSpcReduction="20000"/>
          </a:bodyPr>
          <a:lstStyle/>
          <a:p>
            <a:r>
              <a:rPr lang="en-US" dirty="0" smtClean="0"/>
              <a:t>Best Practice Guidelines: Wound Management in Diabetic Foot Ulcers. Available from: </a:t>
            </a:r>
            <a:r>
              <a:rPr lang="en-US" dirty="0" smtClean="0">
                <a:hlinkClick r:id="rId2"/>
              </a:rPr>
              <a:t>https://www.researchgate.net/publication/256462903_Best_Practice_Guidelines_Wound_Management_in_Diabetic_Foot_Ulcers</a:t>
            </a:r>
            <a:r>
              <a:rPr lang="en-US" dirty="0" smtClean="0"/>
              <a:t> [accessed Sep 29, 2017].</a:t>
            </a:r>
          </a:p>
          <a:p>
            <a:r>
              <a:rPr lang="en-US" dirty="0" err="1" smtClean="0"/>
              <a:t>Lavery</a:t>
            </a:r>
            <a:r>
              <a:rPr lang="en-US" dirty="0" smtClean="0"/>
              <a:t> LA, Davis KE, </a:t>
            </a:r>
            <a:r>
              <a:rPr lang="en-US" dirty="0" err="1" smtClean="0"/>
              <a:t>Berriman</a:t>
            </a:r>
            <a:r>
              <a:rPr lang="en-US" dirty="0" smtClean="0"/>
              <a:t> SJ, Braun L, Nichols A, Kim PJ, Margolis D, Peters EJ, </a:t>
            </a:r>
            <a:r>
              <a:rPr lang="en-US" dirty="0" err="1" smtClean="0"/>
              <a:t>Attinger</a:t>
            </a:r>
            <a:r>
              <a:rPr lang="en-US" dirty="0" smtClean="0"/>
              <a:t> C (2016) WHS guidelines update: Diabetic foot ulcer treatment guidelines. Wound repair and regeneration : official publication of the Wound Healing Society [and] the European Tissue Repair Society 24 (1):112-126</a:t>
            </a:r>
          </a:p>
          <a:p>
            <a:r>
              <a:rPr lang="en-US" dirty="0" smtClean="0"/>
              <a:t> Powers JG, Morton LM, Phillips TJ (2013) Dressings for chronic wounds. Dermatologic therapy 26 (3):197-206.</a:t>
            </a:r>
          </a:p>
          <a:p>
            <a:r>
              <a:rPr lang="en-US" dirty="0" err="1"/>
              <a:t>Dumville</a:t>
            </a:r>
            <a:r>
              <a:rPr lang="en-US" dirty="0"/>
              <a:t> JC, Deshpande S, O'Meara S, Speak K (2013) Foam dressings for healing diabetic foot ulcers. The Cochrane database of systematic reviews (6):CD009111</a:t>
            </a:r>
          </a:p>
          <a:p>
            <a:r>
              <a:rPr lang="en-US" dirty="0" err="1"/>
              <a:t>Dumville</a:t>
            </a:r>
            <a:r>
              <a:rPr lang="en-US" dirty="0"/>
              <a:t> JC, Deshpande S, O'Meara S, Speak K (2013) Hydrocolloid dressings for healing diabetic foot ulcers. The Cochrane database of systematic reviews (8):CD009099</a:t>
            </a:r>
          </a:p>
          <a:p>
            <a:r>
              <a:rPr lang="en-US" dirty="0" err="1"/>
              <a:t>Dumville</a:t>
            </a:r>
            <a:r>
              <a:rPr lang="en-US" dirty="0"/>
              <a:t> JC, O'Meara S, Deshpande S, Speak K (2013) Alginate dressings for healing diabetic foot ulcers. The Cochrane database of systematic reviews (6):</a:t>
            </a:r>
            <a:r>
              <a:rPr lang="en-US" dirty="0" smtClean="0"/>
              <a:t>CD009110</a:t>
            </a:r>
          </a:p>
          <a:p>
            <a:r>
              <a:rPr lang="en-US" dirty="0" err="1"/>
              <a:t>Dumville</a:t>
            </a:r>
            <a:r>
              <a:rPr lang="en-US" dirty="0"/>
              <a:t> JC, O'Meara S, Deshpande S, Speak K (2013) Hydrogel dressings for healing diabetic foot ulcers. The Cochrane database of systematic reviews (7):</a:t>
            </a:r>
            <a:r>
              <a:rPr lang="en-US" dirty="0" smtClean="0"/>
              <a:t>CD009101</a:t>
            </a:r>
          </a:p>
          <a:p>
            <a:r>
              <a:rPr lang="en-US" dirty="0"/>
              <a:t>Marti-</a:t>
            </a:r>
            <a:r>
              <a:rPr lang="en-US" dirty="0" err="1"/>
              <a:t>Carvajal</a:t>
            </a:r>
            <a:r>
              <a:rPr lang="en-US" dirty="0"/>
              <a:t> AJ, </a:t>
            </a:r>
            <a:r>
              <a:rPr lang="en-US" dirty="0" err="1"/>
              <a:t>Gluud</a:t>
            </a:r>
            <a:r>
              <a:rPr lang="en-US" dirty="0"/>
              <a:t> C, Nicola S, Simancas-</a:t>
            </a:r>
            <a:r>
              <a:rPr lang="en-US" dirty="0" err="1"/>
              <a:t>Racines</a:t>
            </a:r>
            <a:r>
              <a:rPr lang="en-US" dirty="0"/>
              <a:t> D, </a:t>
            </a:r>
            <a:r>
              <a:rPr lang="en-US" dirty="0" err="1"/>
              <a:t>Reveiz</a:t>
            </a:r>
            <a:r>
              <a:rPr lang="en-US" dirty="0"/>
              <a:t> L, Oliva P, </a:t>
            </a:r>
            <a:r>
              <a:rPr lang="en-US" dirty="0" err="1"/>
              <a:t>Cedeno-Taborda</a:t>
            </a:r>
            <a:r>
              <a:rPr lang="en-US" dirty="0"/>
              <a:t> J (2015) Growth factors for treating diabetic foot ulcers. The Cochrane database of systematic reviews (10):</a:t>
            </a:r>
            <a:r>
              <a:rPr lang="en-US" dirty="0" smtClean="0"/>
              <a:t>CD008548</a:t>
            </a:r>
            <a:endParaRPr lang="en-US" dirty="0"/>
          </a:p>
          <a:p>
            <a:endParaRPr lang="en-US" dirty="0" smtClean="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40EAB96D-1EA5-41BA-A7D3-3ECF1DB831D0}" type="slidenum">
              <a:rPr lang="en-US" smtClean="0"/>
              <a:t>63</a:t>
            </a:fld>
            <a:endParaRPr lang="en-US"/>
          </a:p>
        </p:txBody>
      </p:sp>
    </p:spTree>
    <p:extLst>
      <p:ext uri="{BB962C8B-B14F-4D97-AF65-F5344CB8AC3E}">
        <p14:creationId xmlns:p14="http://schemas.microsoft.com/office/powerpoint/2010/main" val="390134288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0505"/>
            <a:ext cx="10515600" cy="5656458"/>
          </a:xfrm>
        </p:spPr>
        <p:txBody>
          <a:bodyPr>
            <a:noAutofit/>
          </a:bodyPr>
          <a:lstStyle/>
          <a:p>
            <a:r>
              <a:rPr lang="en-US" sz="1800" dirty="0" smtClean="0"/>
              <a:t>Jull </a:t>
            </a:r>
            <a:r>
              <a:rPr lang="en-US" sz="1800" dirty="0"/>
              <a:t>AB, Cullum N, </a:t>
            </a:r>
            <a:r>
              <a:rPr lang="en-US" sz="1800" dirty="0" err="1"/>
              <a:t>Dumville</a:t>
            </a:r>
            <a:r>
              <a:rPr lang="en-US" sz="1800" dirty="0"/>
              <a:t> JC, Westby MJ, Deshpande S, Walker N (2015) Honey as a topical treatment for wounds. The Cochrane database of systematic reviews (3):CD005083</a:t>
            </a:r>
            <a:r>
              <a:rPr lang="en-US" sz="1800" dirty="0" smtClean="0"/>
              <a:t>.</a:t>
            </a:r>
          </a:p>
          <a:p>
            <a:r>
              <a:rPr lang="en-US" sz="1800" dirty="0"/>
              <a:t>Zhao D, Luo S, Xu W, Hu J, Lin S, Wang N (2017) Efficacy and Safety of Hyperbaric Oxygen Therapy Used in Patients With Diabetic Foot: A Meta-Analysis of Randomized Clinical Trials. Clinical therapeutics. </a:t>
            </a:r>
            <a:r>
              <a:rPr lang="en-US" sz="1800" dirty="0" smtClean="0"/>
              <a:t>doi:10.1016/j.clinthera.2017.08.014</a:t>
            </a:r>
          </a:p>
          <a:p>
            <a:r>
              <a:rPr lang="en-US" sz="1800" dirty="0"/>
              <a:t> </a:t>
            </a:r>
            <a:r>
              <a:rPr lang="en-US" sz="1800" dirty="0" err="1"/>
              <a:t>Tchanque-Fossuo</a:t>
            </a:r>
            <a:r>
              <a:rPr lang="en-US" sz="1800" dirty="0"/>
              <a:t> CN, Ho D, </a:t>
            </a:r>
            <a:r>
              <a:rPr lang="en-US" sz="1800" dirty="0" err="1"/>
              <a:t>Dahle</a:t>
            </a:r>
            <a:r>
              <a:rPr lang="en-US" sz="1800" dirty="0"/>
              <a:t> SE, Koo E, Li CS, </a:t>
            </a:r>
            <a:r>
              <a:rPr lang="en-US" sz="1800" dirty="0" err="1"/>
              <a:t>Isseroff</a:t>
            </a:r>
            <a:r>
              <a:rPr lang="en-US" sz="1800" dirty="0"/>
              <a:t> RR, </a:t>
            </a:r>
            <a:r>
              <a:rPr lang="en-US" sz="1800" dirty="0" err="1"/>
              <a:t>Jagdeo</a:t>
            </a:r>
            <a:r>
              <a:rPr lang="en-US" sz="1800" dirty="0"/>
              <a:t> J (2016) A systematic review of low-level light therapy for treatment of diabetic foot ulcer. Wound repair and regeneration : official publication of the Wound Healing Society [and] the European Tissue Repair Society 24 (2):</a:t>
            </a:r>
            <a:r>
              <a:rPr lang="en-US" sz="1800" dirty="0" smtClean="0"/>
              <a:t>418-426</a:t>
            </a:r>
          </a:p>
          <a:p>
            <a:r>
              <a:rPr lang="en-US" sz="1800" dirty="0"/>
              <a:t>Game FL, </a:t>
            </a:r>
            <a:r>
              <a:rPr lang="en-US" sz="1800" dirty="0" err="1"/>
              <a:t>Apelqvist</a:t>
            </a:r>
            <a:r>
              <a:rPr lang="en-US" sz="1800" dirty="0"/>
              <a:t> J, </a:t>
            </a:r>
            <a:r>
              <a:rPr lang="en-US" sz="1800" dirty="0" err="1"/>
              <a:t>Attinger</a:t>
            </a:r>
            <a:r>
              <a:rPr lang="en-US" sz="1800" dirty="0"/>
              <a:t> C, </a:t>
            </a:r>
            <a:r>
              <a:rPr lang="en-US" sz="1800" dirty="0" err="1"/>
              <a:t>Hartemann</a:t>
            </a:r>
            <a:r>
              <a:rPr lang="en-US" sz="1800" dirty="0"/>
              <a:t> A, Hinchliffe RJ, </a:t>
            </a:r>
            <a:r>
              <a:rPr lang="en-US" sz="1800" dirty="0" err="1"/>
              <a:t>Londahl</a:t>
            </a:r>
            <a:r>
              <a:rPr lang="en-US" sz="1800" dirty="0"/>
              <a:t> M, Price PE, </a:t>
            </a:r>
            <a:r>
              <a:rPr lang="en-US" sz="1800" dirty="0" err="1"/>
              <a:t>Jeffcoate</a:t>
            </a:r>
            <a:r>
              <a:rPr lang="en-US" sz="1800" dirty="0"/>
              <a:t> WJ (2016) Effectiveness of interventions to enhance healing of chronic ulcers of the foot in diabetes: a systematic review. Diabetes/metabolism research and reviews 32 </a:t>
            </a:r>
            <a:r>
              <a:rPr lang="en-US" sz="1800" dirty="0" err="1"/>
              <a:t>Suppl</a:t>
            </a:r>
            <a:r>
              <a:rPr lang="en-US" sz="1800" dirty="0"/>
              <a:t> 1:154-168</a:t>
            </a:r>
            <a:r>
              <a:rPr lang="en-US" sz="1800" dirty="0" smtClean="0"/>
              <a:t>.</a:t>
            </a:r>
          </a:p>
          <a:p>
            <a:r>
              <a:rPr lang="en-US" sz="1800" dirty="0" err="1"/>
              <a:t>Feldmeier</a:t>
            </a:r>
            <a:r>
              <a:rPr lang="en-US" sz="1800" dirty="0"/>
              <a:t> JJ, </a:t>
            </a:r>
            <a:r>
              <a:rPr lang="en-US" sz="1800" dirty="0" err="1"/>
              <a:t>Hopf</a:t>
            </a:r>
            <a:r>
              <a:rPr lang="en-US" sz="1800" dirty="0"/>
              <a:t> HW, </a:t>
            </a:r>
            <a:r>
              <a:rPr lang="en-US" sz="1800" dirty="0" err="1"/>
              <a:t>Warriner</a:t>
            </a:r>
            <a:r>
              <a:rPr lang="en-US" sz="1800" dirty="0"/>
              <a:t> RA, 3rd, Fife CE, Gesell LB, Bennett M (2005) UHMS position statement: topical oxygen for chronic wounds. Undersea &amp; hyperbaric medicine : journal of the Undersea and Hyperbaric Medical Society, </a:t>
            </a:r>
            <a:r>
              <a:rPr lang="en-US" sz="1800" dirty="0" err="1"/>
              <a:t>Inc</a:t>
            </a:r>
            <a:r>
              <a:rPr lang="en-US" sz="1800" dirty="0"/>
              <a:t> 32 (3):</a:t>
            </a:r>
            <a:r>
              <a:rPr lang="en-US" sz="1800" dirty="0" smtClean="0"/>
              <a:t>157-168</a:t>
            </a:r>
          </a:p>
          <a:p>
            <a:r>
              <a:rPr lang="en-US" sz="1800" dirty="0"/>
              <a:t>Liu J, Zhang P, Tian J, Li L, Li J, Tian JH, Yang K (2015) Ozone therapy for treating foot ulcers in people with diabetes. The Cochrane database of systematic reviews (10):CD008474</a:t>
            </a:r>
          </a:p>
          <a:p>
            <a:r>
              <a:rPr lang="en-US" sz="1800" dirty="0"/>
              <a:t>Liu S, He CZ, </a:t>
            </a:r>
            <a:r>
              <a:rPr lang="en-US" sz="1800" dirty="0" err="1"/>
              <a:t>Cai</a:t>
            </a:r>
            <a:r>
              <a:rPr lang="en-US" sz="1800" dirty="0"/>
              <a:t> YT, Xing QP, </a:t>
            </a:r>
            <a:r>
              <a:rPr lang="en-US" sz="1800" dirty="0" err="1"/>
              <a:t>Guo</a:t>
            </a:r>
            <a:r>
              <a:rPr lang="en-US" sz="1800" dirty="0"/>
              <a:t> YZ, Chen ZL, Su JL, Yang LP (2017) Evaluation of negative-pressure wound therapy for patients with diabetic foot ulcers: systematic review and meta-analysis. Therapeutics and clinical risk management 13:533-544.</a:t>
            </a:r>
          </a:p>
        </p:txBody>
      </p:sp>
      <p:sp>
        <p:nvSpPr>
          <p:cNvPr id="4" name="Slide Number Placeholder 3"/>
          <p:cNvSpPr>
            <a:spLocks noGrp="1"/>
          </p:cNvSpPr>
          <p:nvPr>
            <p:ph type="sldNum" sz="quarter" idx="12"/>
          </p:nvPr>
        </p:nvSpPr>
        <p:spPr/>
        <p:txBody>
          <a:bodyPr/>
          <a:lstStyle/>
          <a:p>
            <a:fld id="{40EAB96D-1EA5-41BA-A7D3-3ECF1DB831D0}" type="slidenum">
              <a:rPr lang="en-US" smtClean="0"/>
              <a:t>64</a:t>
            </a:fld>
            <a:endParaRPr lang="en-US"/>
          </a:p>
        </p:txBody>
      </p:sp>
    </p:spTree>
    <p:extLst>
      <p:ext uri="{BB962C8B-B14F-4D97-AF65-F5344CB8AC3E}">
        <p14:creationId xmlns:p14="http://schemas.microsoft.com/office/powerpoint/2010/main" val="35427994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EAB96D-1EA5-41BA-A7D3-3ECF1DB831D0}" type="slidenum">
              <a:rPr lang="en-US" smtClean="0"/>
              <a:t>65</a:t>
            </a:fld>
            <a:endParaRPr lang="en-US"/>
          </a:p>
        </p:txBody>
      </p:sp>
      <p:sp>
        <p:nvSpPr>
          <p:cNvPr id="5" name="TextBox 4"/>
          <p:cNvSpPr txBox="1"/>
          <p:nvPr/>
        </p:nvSpPr>
        <p:spPr>
          <a:xfrm>
            <a:off x="2602523" y="2067951"/>
            <a:ext cx="6710289" cy="707886"/>
          </a:xfrm>
          <a:prstGeom prst="rect">
            <a:avLst/>
          </a:prstGeom>
          <a:noFill/>
        </p:spPr>
        <p:txBody>
          <a:bodyPr wrap="square" rtlCol="0">
            <a:spAutoFit/>
          </a:bodyPr>
          <a:lstStyle/>
          <a:p>
            <a:pPr algn="ctr"/>
            <a:r>
              <a:rPr lang="en-US" sz="4000" dirty="0" smtClean="0"/>
              <a:t>Thank you for your attention</a:t>
            </a:r>
            <a:endParaRPr lang="en-US" sz="4000" dirty="0"/>
          </a:p>
        </p:txBody>
      </p:sp>
    </p:spTree>
    <p:extLst>
      <p:ext uri="{BB962C8B-B14F-4D97-AF65-F5344CB8AC3E}">
        <p14:creationId xmlns:p14="http://schemas.microsoft.com/office/powerpoint/2010/main" val="2438291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Wound Healing Society (WHS) 2016 </a:t>
            </a:r>
            <a:r>
              <a:rPr lang="en-US" dirty="0" smtClean="0"/>
              <a:t>DFU treatment guideline</a:t>
            </a:r>
            <a:endParaRPr lang="en-US" dirty="0"/>
          </a:p>
        </p:txBody>
      </p:sp>
      <p:sp>
        <p:nvSpPr>
          <p:cNvPr id="3" name="Content Placeholder 2"/>
          <p:cNvSpPr>
            <a:spLocks noGrp="1"/>
          </p:cNvSpPr>
          <p:nvPr>
            <p:ph idx="1"/>
          </p:nvPr>
        </p:nvSpPr>
        <p:spPr/>
        <p:txBody>
          <a:bodyPr>
            <a:noAutofit/>
          </a:bodyPr>
          <a:lstStyle/>
          <a:p>
            <a:pPr marL="0" indent="0">
              <a:buNone/>
            </a:pPr>
            <a:r>
              <a:rPr lang="en-US" dirty="0"/>
              <a:t>The guideline </a:t>
            </a:r>
            <a:r>
              <a:rPr lang="en-US" dirty="0" smtClean="0"/>
              <a:t>levels:</a:t>
            </a:r>
            <a:endParaRPr lang="en-US" dirty="0"/>
          </a:p>
          <a:p>
            <a:r>
              <a:rPr lang="en-US" b="1" dirty="0" smtClean="0"/>
              <a:t>Level </a:t>
            </a:r>
            <a:r>
              <a:rPr lang="en-US" b="1" dirty="0"/>
              <a:t>I</a:t>
            </a:r>
            <a:r>
              <a:rPr lang="en-US" dirty="0"/>
              <a:t>: </a:t>
            </a:r>
            <a:r>
              <a:rPr lang="en-US" dirty="0">
                <a:solidFill>
                  <a:srgbClr val="FF0000"/>
                </a:solidFill>
              </a:rPr>
              <a:t>Meta-analysis</a:t>
            </a:r>
            <a:r>
              <a:rPr lang="en-US" dirty="0"/>
              <a:t> of multiple randomized </a:t>
            </a:r>
            <a:r>
              <a:rPr lang="en-US" dirty="0" smtClean="0"/>
              <a:t>controlled </a:t>
            </a:r>
            <a:r>
              <a:rPr lang="en-US" dirty="0"/>
              <a:t>trials (RCTs) or </a:t>
            </a:r>
            <a:r>
              <a:rPr lang="en-US" dirty="0">
                <a:solidFill>
                  <a:srgbClr val="FF0000"/>
                </a:solidFill>
              </a:rPr>
              <a:t>at least two RCTs</a:t>
            </a:r>
            <a:r>
              <a:rPr lang="en-US" dirty="0"/>
              <a:t> supporting </a:t>
            </a:r>
            <a:r>
              <a:rPr lang="en-US" dirty="0" smtClean="0"/>
              <a:t>the intervention </a:t>
            </a:r>
            <a:r>
              <a:rPr lang="en-US" dirty="0"/>
              <a:t>of the guideline. </a:t>
            </a:r>
          </a:p>
          <a:p>
            <a:r>
              <a:rPr lang="en-US" b="1" dirty="0" smtClean="0"/>
              <a:t>Level </a:t>
            </a:r>
            <a:r>
              <a:rPr lang="en-US" b="1" dirty="0"/>
              <a:t>II</a:t>
            </a:r>
            <a:r>
              <a:rPr lang="en-US" dirty="0"/>
              <a:t>: Less than Level I, but at </a:t>
            </a:r>
            <a:r>
              <a:rPr lang="en-US" dirty="0">
                <a:solidFill>
                  <a:srgbClr val="FF0000"/>
                </a:solidFill>
              </a:rPr>
              <a:t>least one RCT</a:t>
            </a:r>
            <a:r>
              <a:rPr lang="en-US" dirty="0"/>
              <a:t> </a:t>
            </a:r>
            <a:r>
              <a:rPr lang="en-US" dirty="0">
                <a:solidFill>
                  <a:srgbClr val="FF0000"/>
                </a:solidFill>
              </a:rPr>
              <a:t>and </a:t>
            </a:r>
            <a:r>
              <a:rPr lang="en-US" dirty="0" smtClean="0">
                <a:solidFill>
                  <a:srgbClr val="FF0000"/>
                </a:solidFill>
              </a:rPr>
              <a:t>at least </a:t>
            </a:r>
            <a:r>
              <a:rPr lang="en-US" dirty="0">
                <a:solidFill>
                  <a:srgbClr val="FF0000"/>
                </a:solidFill>
              </a:rPr>
              <a:t>two significant clinical series</a:t>
            </a:r>
            <a:r>
              <a:rPr lang="en-US" dirty="0"/>
              <a:t> or </a:t>
            </a:r>
            <a:r>
              <a:rPr lang="en-US" dirty="0">
                <a:solidFill>
                  <a:srgbClr val="FF0000"/>
                </a:solidFill>
              </a:rPr>
              <a:t>expert </a:t>
            </a:r>
            <a:r>
              <a:rPr lang="en-US" dirty="0" smtClean="0">
                <a:solidFill>
                  <a:srgbClr val="FF0000"/>
                </a:solidFill>
              </a:rPr>
              <a:t>opinion </a:t>
            </a:r>
            <a:r>
              <a:rPr lang="en-US" dirty="0" smtClean="0"/>
              <a:t>papers </a:t>
            </a:r>
            <a:r>
              <a:rPr lang="en-US" dirty="0"/>
              <a:t>with literature reviews supporting the intervention</a:t>
            </a:r>
            <a:r>
              <a:rPr lang="en-US" dirty="0" smtClean="0"/>
              <a:t>. Experimental </a:t>
            </a:r>
            <a:r>
              <a:rPr lang="en-US" dirty="0"/>
              <a:t>evidence that is quite convincing, but not </a:t>
            </a:r>
            <a:r>
              <a:rPr lang="en-US" dirty="0" smtClean="0"/>
              <a:t>yet supported </a:t>
            </a:r>
            <a:r>
              <a:rPr lang="en-US" dirty="0"/>
              <a:t>by adequate human experience.</a:t>
            </a:r>
          </a:p>
          <a:p>
            <a:r>
              <a:rPr lang="en-US" b="1" dirty="0" smtClean="0"/>
              <a:t>Level III</a:t>
            </a:r>
            <a:r>
              <a:rPr lang="en-US" dirty="0" smtClean="0"/>
              <a:t>: </a:t>
            </a:r>
            <a:r>
              <a:rPr lang="en-US" dirty="0" smtClean="0">
                <a:solidFill>
                  <a:srgbClr val="FF0000"/>
                </a:solidFill>
              </a:rPr>
              <a:t>Suggestive data of proof of principle</a:t>
            </a:r>
            <a:r>
              <a:rPr lang="en-US" dirty="0" smtClean="0"/>
              <a:t>, but lacking sufficient data such as meta-analysis, RCT, or multiple clinical series.</a:t>
            </a:r>
          </a:p>
          <a:p>
            <a:endParaRPr lang="en-US" dirty="0"/>
          </a:p>
        </p:txBody>
      </p:sp>
      <p:sp>
        <p:nvSpPr>
          <p:cNvPr id="4" name="Slide Number Placeholder 3"/>
          <p:cNvSpPr>
            <a:spLocks noGrp="1"/>
          </p:cNvSpPr>
          <p:nvPr>
            <p:ph type="sldNum" sz="quarter" idx="12"/>
          </p:nvPr>
        </p:nvSpPr>
        <p:spPr/>
        <p:txBody>
          <a:bodyPr/>
          <a:lstStyle/>
          <a:p>
            <a:fld id="{40EAB96D-1EA5-41BA-A7D3-3ECF1DB831D0}" type="slidenum">
              <a:rPr lang="en-US" smtClean="0"/>
              <a:t>7</a:t>
            </a:fld>
            <a:endParaRPr lang="en-US"/>
          </a:p>
        </p:txBody>
      </p:sp>
    </p:spTree>
    <p:extLst>
      <p:ext uri="{BB962C8B-B14F-4D97-AF65-F5344CB8AC3E}">
        <p14:creationId xmlns:p14="http://schemas.microsoft.com/office/powerpoint/2010/main" val="3589951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Wound Healing </a:t>
            </a:r>
            <a:r>
              <a:rPr lang="en-US" dirty="0"/>
              <a:t>S</a:t>
            </a:r>
            <a:r>
              <a:rPr lang="en-US" dirty="0" smtClean="0"/>
              <a:t>ociety (WHS) 2016 guideline</a:t>
            </a:r>
            <a:endParaRPr lang="en-US" dirty="0"/>
          </a:p>
        </p:txBody>
      </p:sp>
      <p:sp>
        <p:nvSpPr>
          <p:cNvPr id="3" name="Content Placeholder 2"/>
          <p:cNvSpPr>
            <a:spLocks noGrp="1"/>
          </p:cNvSpPr>
          <p:nvPr>
            <p:ph idx="1"/>
          </p:nvPr>
        </p:nvSpPr>
        <p:spPr/>
        <p:txBody>
          <a:bodyPr>
            <a:normAutofit/>
          </a:bodyPr>
          <a:lstStyle/>
          <a:p>
            <a:r>
              <a:rPr lang="en-US" dirty="0" smtClean="0"/>
              <a:t>Recommendation #5.1: </a:t>
            </a:r>
          </a:p>
          <a:p>
            <a:pPr lvl="1"/>
            <a:r>
              <a:rPr lang="en-US" dirty="0" smtClean="0"/>
              <a:t>Use </a:t>
            </a:r>
            <a:r>
              <a:rPr lang="en-US" dirty="0"/>
              <a:t>a dressing that will maintain </a:t>
            </a:r>
            <a:r>
              <a:rPr lang="en-US" dirty="0" smtClean="0"/>
              <a:t>a </a:t>
            </a:r>
            <a:r>
              <a:rPr lang="en-US" b="1" dirty="0" smtClean="0">
                <a:solidFill>
                  <a:srgbClr val="FF0000"/>
                </a:solidFill>
              </a:rPr>
              <a:t>moist </a:t>
            </a:r>
            <a:r>
              <a:rPr lang="en-US" b="1" dirty="0">
                <a:solidFill>
                  <a:srgbClr val="FF0000"/>
                </a:solidFill>
              </a:rPr>
              <a:t>wound-healing environment</a:t>
            </a:r>
            <a:r>
              <a:rPr lang="en-US" dirty="0"/>
              <a:t>. (Level III)</a:t>
            </a:r>
          </a:p>
          <a:p>
            <a:r>
              <a:rPr lang="en-US" dirty="0" smtClean="0"/>
              <a:t>Principle: </a:t>
            </a:r>
          </a:p>
          <a:p>
            <a:pPr lvl="1"/>
            <a:r>
              <a:rPr lang="en-US" dirty="0" smtClean="0"/>
              <a:t>A </a:t>
            </a:r>
            <a:r>
              <a:rPr lang="en-US" dirty="0"/>
              <a:t>moist wound environment </a:t>
            </a:r>
            <a:r>
              <a:rPr lang="en-US" dirty="0" smtClean="0"/>
              <a:t>physiologically </a:t>
            </a:r>
            <a:r>
              <a:rPr lang="en-US" dirty="0"/>
              <a:t>favors cell </a:t>
            </a:r>
            <a:r>
              <a:rPr lang="en-US" dirty="0" smtClean="0"/>
              <a:t>migration and matrix formation while accelerating </a:t>
            </a:r>
            <a:r>
              <a:rPr lang="en-US" dirty="0"/>
              <a:t>healing of wounds by promoting </a:t>
            </a:r>
            <a:r>
              <a:rPr lang="en-US" dirty="0" smtClean="0">
                <a:solidFill>
                  <a:srgbClr val="FF0000"/>
                </a:solidFill>
              </a:rPr>
              <a:t>autolytic debridement</a:t>
            </a:r>
            <a:r>
              <a:rPr lang="en-US" dirty="0" smtClean="0"/>
              <a:t>.</a:t>
            </a:r>
            <a:endParaRPr lang="en-US" dirty="0"/>
          </a:p>
        </p:txBody>
      </p:sp>
      <p:sp>
        <p:nvSpPr>
          <p:cNvPr id="4" name="Slide Number Placeholder 3"/>
          <p:cNvSpPr>
            <a:spLocks noGrp="1"/>
          </p:cNvSpPr>
          <p:nvPr>
            <p:ph type="sldNum" sz="quarter" idx="12"/>
          </p:nvPr>
        </p:nvSpPr>
        <p:spPr/>
        <p:txBody>
          <a:bodyPr/>
          <a:lstStyle/>
          <a:p>
            <a:fld id="{40EAB96D-1EA5-41BA-A7D3-3ECF1DB831D0}" type="slidenum">
              <a:rPr lang="en-US" smtClean="0"/>
              <a:t>8</a:t>
            </a:fld>
            <a:endParaRPr lang="en-US"/>
          </a:p>
        </p:txBody>
      </p:sp>
      <p:sp>
        <p:nvSpPr>
          <p:cNvPr id="5" name="Rectangle 4"/>
          <p:cNvSpPr/>
          <p:nvPr/>
        </p:nvSpPr>
        <p:spPr>
          <a:xfrm>
            <a:off x="7254025" y="5712659"/>
            <a:ext cx="4099775" cy="369332"/>
          </a:xfrm>
          <a:prstGeom prst="rect">
            <a:avLst/>
          </a:prstGeom>
        </p:spPr>
        <p:txBody>
          <a:bodyPr wrap="square">
            <a:spAutoFit/>
          </a:bodyPr>
          <a:lstStyle/>
          <a:p>
            <a:r>
              <a:rPr lang="en-US" dirty="0">
                <a:latin typeface="Arial" panose="020B0604020202020204" pitchFamily="34" charset="0"/>
              </a:rPr>
              <a:t>Wound Rep </a:t>
            </a:r>
            <a:r>
              <a:rPr lang="en-US" dirty="0" err="1">
                <a:latin typeface="Arial" panose="020B0604020202020204" pitchFamily="34" charset="0"/>
              </a:rPr>
              <a:t>Reg</a:t>
            </a:r>
            <a:r>
              <a:rPr lang="en-US" dirty="0">
                <a:latin typeface="Arial" panose="020B0604020202020204" pitchFamily="34" charset="0"/>
              </a:rPr>
              <a:t> (</a:t>
            </a:r>
            <a:r>
              <a:rPr lang="en-US" dirty="0" smtClean="0">
                <a:latin typeface="Arial" panose="020B0604020202020204" pitchFamily="34" charset="0"/>
              </a:rPr>
              <a:t>2016) 24:112–126</a:t>
            </a:r>
            <a:endParaRPr lang="en-US" dirty="0">
              <a:effectLst/>
              <a:latin typeface="Arial" panose="020B0604020202020204" pitchFamily="34" charset="0"/>
            </a:endParaRPr>
          </a:p>
        </p:txBody>
      </p:sp>
    </p:spTree>
    <p:extLst>
      <p:ext uri="{BB962C8B-B14F-4D97-AF65-F5344CB8AC3E}">
        <p14:creationId xmlns:p14="http://schemas.microsoft.com/office/powerpoint/2010/main" val="2309636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Recommendation #</a:t>
            </a:r>
            <a:r>
              <a:rPr lang="en-US" dirty="0" smtClean="0"/>
              <a:t>5.2: </a:t>
            </a:r>
          </a:p>
          <a:p>
            <a:pPr lvl="1"/>
            <a:r>
              <a:rPr lang="en-US" dirty="0" smtClean="0"/>
              <a:t>Use </a:t>
            </a:r>
            <a:r>
              <a:rPr lang="en-US" dirty="0"/>
              <a:t>clinical judgment to select a </a:t>
            </a:r>
            <a:r>
              <a:rPr lang="en-US" dirty="0" smtClean="0"/>
              <a:t>moist wound </a:t>
            </a:r>
            <a:r>
              <a:rPr lang="en-US" dirty="0"/>
              <a:t>dressing. (Level III)</a:t>
            </a:r>
          </a:p>
          <a:p>
            <a:r>
              <a:rPr lang="en-US" dirty="0" smtClean="0"/>
              <a:t>Principle: </a:t>
            </a:r>
          </a:p>
          <a:p>
            <a:pPr lvl="1"/>
            <a:r>
              <a:rPr lang="en-US" dirty="0" smtClean="0"/>
              <a:t>Wet-to-dry </a:t>
            </a:r>
            <a:r>
              <a:rPr lang="en-US" dirty="0"/>
              <a:t>dressings are not considered </a:t>
            </a:r>
            <a:r>
              <a:rPr lang="en-US" dirty="0" smtClean="0"/>
              <a:t>continuously </a:t>
            </a:r>
            <a:r>
              <a:rPr lang="en-US" dirty="0"/>
              <a:t>moist. </a:t>
            </a:r>
            <a:r>
              <a:rPr lang="en-US" b="1" dirty="0">
                <a:solidFill>
                  <a:srgbClr val="FF0000"/>
                </a:solidFill>
              </a:rPr>
              <a:t>Continuously moist saline gauze </a:t>
            </a:r>
            <a:r>
              <a:rPr lang="en-US" b="1" dirty="0" smtClean="0">
                <a:solidFill>
                  <a:srgbClr val="FF0000"/>
                </a:solidFill>
              </a:rPr>
              <a:t>dressings </a:t>
            </a:r>
            <a:r>
              <a:rPr lang="en-US" dirty="0" smtClean="0"/>
              <a:t>are </a:t>
            </a:r>
            <a:r>
              <a:rPr lang="en-US" dirty="0"/>
              <a:t>as effective as other types of moist wound healing </a:t>
            </a:r>
            <a:r>
              <a:rPr lang="en-US" dirty="0" smtClean="0"/>
              <a:t>in terms </a:t>
            </a:r>
            <a:r>
              <a:rPr lang="en-US" dirty="0"/>
              <a:t>of healing rate. This guideline has not changed </a:t>
            </a:r>
            <a:r>
              <a:rPr lang="en-US" dirty="0" smtClean="0"/>
              <a:t>since the </a:t>
            </a:r>
            <a:r>
              <a:rPr lang="en-US" dirty="0"/>
              <a:t>2006 recommendations. However, additional </a:t>
            </a:r>
            <a:r>
              <a:rPr lang="en-US" dirty="0" smtClean="0"/>
              <a:t>information </a:t>
            </a:r>
            <a:r>
              <a:rPr lang="en-US" dirty="0"/>
              <a:t>on adjuvant agents and dressings is available </a:t>
            </a:r>
            <a:r>
              <a:rPr lang="en-US" dirty="0" smtClean="0"/>
              <a:t>in Guideline </a:t>
            </a:r>
            <a:r>
              <a:rPr lang="en-US" dirty="0"/>
              <a:t>5.6.</a:t>
            </a:r>
          </a:p>
          <a:p>
            <a:endParaRPr lang="en-US" dirty="0"/>
          </a:p>
        </p:txBody>
      </p:sp>
      <p:sp>
        <p:nvSpPr>
          <p:cNvPr id="4" name="Slide Number Placeholder 3"/>
          <p:cNvSpPr>
            <a:spLocks noGrp="1"/>
          </p:cNvSpPr>
          <p:nvPr>
            <p:ph type="sldNum" sz="quarter" idx="12"/>
          </p:nvPr>
        </p:nvSpPr>
        <p:spPr/>
        <p:txBody>
          <a:bodyPr/>
          <a:lstStyle/>
          <a:p>
            <a:fld id="{40EAB96D-1EA5-41BA-A7D3-3ECF1DB831D0}" type="slidenum">
              <a:rPr lang="en-US" smtClean="0"/>
              <a:t>9</a:t>
            </a:fld>
            <a:endParaRPr lang="en-US"/>
          </a:p>
        </p:txBody>
      </p:sp>
      <p:sp>
        <p:nvSpPr>
          <p:cNvPr id="5" name="Rectangle 4"/>
          <p:cNvSpPr/>
          <p:nvPr/>
        </p:nvSpPr>
        <p:spPr>
          <a:xfrm>
            <a:off x="7254025" y="5712659"/>
            <a:ext cx="4099775" cy="369332"/>
          </a:xfrm>
          <a:prstGeom prst="rect">
            <a:avLst/>
          </a:prstGeom>
        </p:spPr>
        <p:txBody>
          <a:bodyPr wrap="square">
            <a:spAutoFit/>
          </a:bodyPr>
          <a:lstStyle/>
          <a:p>
            <a:r>
              <a:rPr lang="en-US" dirty="0">
                <a:latin typeface="Arial" panose="020B0604020202020204" pitchFamily="34" charset="0"/>
              </a:rPr>
              <a:t>Wound Rep </a:t>
            </a:r>
            <a:r>
              <a:rPr lang="en-US" dirty="0" err="1">
                <a:latin typeface="Arial" panose="020B0604020202020204" pitchFamily="34" charset="0"/>
              </a:rPr>
              <a:t>Reg</a:t>
            </a:r>
            <a:r>
              <a:rPr lang="en-US" dirty="0">
                <a:latin typeface="Arial" panose="020B0604020202020204" pitchFamily="34" charset="0"/>
              </a:rPr>
              <a:t> (</a:t>
            </a:r>
            <a:r>
              <a:rPr lang="en-US" dirty="0" smtClean="0">
                <a:latin typeface="Arial" panose="020B0604020202020204" pitchFamily="34" charset="0"/>
              </a:rPr>
              <a:t>2016) 24:112–126</a:t>
            </a:r>
            <a:endParaRPr lang="en-US" dirty="0">
              <a:effectLst/>
              <a:latin typeface="Arial" panose="020B0604020202020204" pitchFamily="34" charset="0"/>
            </a:endParaRPr>
          </a:p>
        </p:txBody>
      </p:sp>
    </p:spTree>
    <p:extLst>
      <p:ext uri="{BB962C8B-B14F-4D97-AF65-F5344CB8AC3E}">
        <p14:creationId xmlns:p14="http://schemas.microsoft.com/office/powerpoint/2010/main" val="1273750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8692</TotalTime>
  <Words>5119</Words>
  <Application>Microsoft Office PowerPoint</Application>
  <PresentationFormat>Widescreen</PresentationFormat>
  <Paragraphs>325</Paragraphs>
  <Slides>65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65</vt:i4>
      </vt:variant>
    </vt:vector>
  </HeadingPairs>
  <TitlesOfParts>
    <vt:vector size="69" baseType="lpstr">
      <vt:lpstr>Arial</vt:lpstr>
      <vt:lpstr>Calibri</vt:lpstr>
      <vt:lpstr>Calibri Light</vt:lpstr>
      <vt:lpstr>Office Theme</vt:lpstr>
      <vt:lpstr>Novel dressings and  adjuvant topical treatments for diabetic foot ulcer</vt:lpstr>
      <vt:lpstr>Agenda</vt:lpstr>
      <vt:lpstr>Aim &amp; Scope</vt:lpstr>
      <vt:lpstr>Role of dressings</vt:lpstr>
      <vt:lpstr>Criteria for selecting a dressing</vt:lpstr>
      <vt:lpstr>PowerPoint Presentation</vt:lpstr>
      <vt:lpstr>Wound Healing Society (WHS) 2016 DFU treatment guideline</vt:lpstr>
      <vt:lpstr>Wound Healing Society (WHS) 2016 guideline</vt:lpstr>
      <vt:lpstr>PowerPoint Presentation</vt:lpstr>
      <vt:lpstr>PowerPoint Presentation</vt:lpstr>
      <vt:lpstr>PowerPoint Presentation</vt:lpstr>
      <vt:lpstr>PowerPoint Presentation</vt:lpstr>
      <vt:lpstr>Adjuvant agents</vt:lpstr>
      <vt:lpstr>Moisture-retentive dressings</vt:lpstr>
      <vt:lpstr>PowerPoint Presentation</vt:lpstr>
      <vt:lpstr>Films</vt:lpstr>
      <vt:lpstr>PowerPoint Presentation</vt:lpstr>
      <vt:lpstr>Foams</vt:lpstr>
      <vt:lpstr>Cochrane review on foam dressings for DFU</vt:lpstr>
      <vt:lpstr>PowerPoint Presentation</vt:lpstr>
      <vt:lpstr>Hydrocolloids</vt:lpstr>
      <vt:lpstr>Cochrane review on hydrocolloid dressings for DFU</vt:lpstr>
      <vt:lpstr>PowerPoint Presentation</vt:lpstr>
      <vt:lpstr>Alginates</vt:lpstr>
      <vt:lpstr>Alginates (Cont’d)</vt:lpstr>
      <vt:lpstr>Cochrane review on alginate dressings for DFU</vt:lpstr>
      <vt:lpstr>PowerPoint Presentation</vt:lpstr>
      <vt:lpstr>Hydrogels</vt:lpstr>
      <vt:lpstr>Hydrogels (Cont’d)</vt:lpstr>
      <vt:lpstr>Cochrane review on hydrogel dressings for DFU</vt:lpstr>
      <vt:lpstr>Cochrane review (Cont’d)</vt:lpstr>
      <vt:lpstr>PowerPoint Presentation</vt:lpstr>
      <vt:lpstr>Silver dressings</vt:lpstr>
      <vt:lpstr>Silver dressings (Cont’d)</vt:lpstr>
      <vt:lpstr>PowerPoint Presentation</vt:lpstr>
      <vt:lpstr>Honey dressings</vt:lpstr>
      <vt:lpstr>Cochrane review on topical honey for DFU</vt:lpstr>
      <vt:lpstr>PowerPoint Presentation</vt:lpstr>
      <vt:lpstr>Adjuvant therapy</vt:lpstr>
      <vt:lpstr>WHS guideline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Growth factors</vt:lpstr>
      <vt:lpstr>Growth factors (Cont’d)</vt:lpstr>
      <vt:lpstr>Cochrane review on growth factor for DFU</vt:lpstr>
      <vt:lpstr>PowerPoint Presentation</vt:lpstr>
      <vt:lpstr>Systematic review on Negative pressure wound therapy (NPWT)</vt:lpstr>
      <vt:lpstr>PowerPoint Presentation</vt:lpstr>
      <vt:lpstr>Topical (Hyperbaric) oxygen</vt:lpstr>
      <vt:lpstr>The International Working Group of the Diabetic Foot (IWGDF) review on TOT</vt:lpstr>
      <vt:lpstr>Systematic review on Low Level Laser Therapy (LLLT) for DFU</vt:lpstr>
      <vt:lpstr>Cochrane review on Ozone Therapy for DFU</vt:lpstr>
      <vt:lpstr>PowerPoint Presentation</vt:lpstr>
      <vt:lpstr>IWGDF systematic review</vt:lpstr>
      <vt:lpstr>PowerPoint Presentation</vt:lpstr>
      <vt:lpstr>Take home messages</vt:lpstr>
      <vt:lpstr>References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Novel dressings</dc:title>
  <dc:creator>Annie Eft</dc:creator>
  <cp:lastModifiedBy>user4</cp:lastModifiedBy>
  <cp:revision>159</cp:revision>
  <dcterms:created xsi:type="dcterms:W3CDTF">2017-09-29T08:45:20Z</dcterms:created>
  <dcterms:modified xsi:type="dcterms:W3CDTF">2017-10-19T06:51:36Z</dcterms:modified>
</cp:coreProperties>
</file>