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 id="2147483686" r:id="rId2"/>
    <p:sldMasterId id="2147483700" r:id="rId3"/>
    <p:sldMasterId id="2147483713" r:id="rId4"/>
    <p:sldMasterId id="2147483727" r:id="rId5"/>
  </p:sldMasterIdLst>
  <p:notesMasterIdLst>
    <p:notesMasterId r:id="rId92"/>
  </p:notesMasterIdLst>
  <p:sldIdLst>
    <p:sldId id="435" r:id="rId6"/>
    <p:sldId id="442" r:id="rId7"/>
    <p:sldId id="443" r:id="rId8"/>
    <p:sldId id="444" r:id="rId9"/>
    <p:sldId id="445" r:id="rId10"/>
    <p:sldId id="446" r:id="rId11"/>
    <p:sldId id="447" r:id="rId12"/>
    <p:sldId id="448" r:id="rId13"/>
    <p:sldId id="388" r:id="rId14"/>
    <p:sldId id="421" r:id="rId15"/>
    <p:sldId id="422" r:id="rId16"/>
    <p:sldId id="423" r:id="rId17"/>
    <p:sldId id="425" r:id="rId18"/>
    <p:sldId id="313" r:id="rId19"/>
    <p:sldId id="389" r:id="rId20"/>
    <p:sldId id="368" r:id="rId21"/>
    <p:sldId id="325" r:id="rId22"/>
    <p:sldId id="440" r:id="rId23"/>
    <p:sldId id="441" r:id="rId24"/>
    <p:sldId id="327" r:id="rId25"/>
    <p:sldId id="328" r:id="rId26"/>
    <p:sldId id="426" r:id="rId27"/>
    <p:sldId id="427" r:id="rId28"/>
    <p:sldId id="428" r:id="rId29"/>
    <p:sldId id="429" r:id="rId30"/>
    <p:sldId id="438" r:id="rId31"/>
    <p:sldId id="329" r:id="rId32"/>
    <p:sldId id="330" r:id="rId33"/>
    <p:sldId id="331" r:id="rId34"/>
    <p:sldId id="332" r:id="rId35"/>
    <p:sldId id="333" r:id="rId36"/>
    <p:sldId id="334" r:id="rId37"/>
    <p:sldId id="335" r:id="rId38"/>
    <p:sldId id="336" r:id="rId39"/>
    <p:sldId id="337" r:id="rId40"/>
    <p:sldId id="431" r:id="rId41"/>
    <p:sldId id="436" r:id="rId42"/>
    <p:sldId id="341" r:id="rId43"/>
    <p:sldId id="343" r:id="rId44"/>
    <p:sldId id="344" r:id="rId45"/>
    <p:sldId id="345" r:id="rId46"/>
    <p:sldId id="346" r:id="rId47"/>
    <p:sldId id="357" r:id="rId48"/>
    <p:sldId id="437" r:id="rId49"/>
    <p:sldId id="449" r:id="rId50"/>
    <p:sldId id="450" r:id="rId51"/>
    <p:sldId id="451" r:id="rId52"/>
    <p:sldId id="452" r:id="rId53"/>
    <p:sldId id="453" r:id="rId54"/>
    <p:sldId id="360" r:id="rId55"/>
    <p:sldId id="439" r:id="rId56"/>
    <p:sldId id="412" r:id="rId57"/>
    <p:sldId id="413" r:id="rId58"/>
    <p:sldId id="414" r:id="rId59"/>
    <p:sldId id="415" r:id="rId60"/>
    <p:sldId id="416" r:id="rId61"/>
    <p:sldId id="417" r:id="rId62"/>
    <p:sldId id="380" r:id="rId63"/>
    <p:sldId id="381" r:id="rId64"/>
    <p:sldId id="382" r:id="rId65"/>
    <p:sldId id="383" r:id="rId66"/>
    <p:sldId id="418" r:id="rId67"/>
    <p:sldId id="385" r:id="rId68"/>
    <p:sldId id="386" r:id="rId69"/>
    <p:sldId id="387" r:id="rId70"/>
    <p:sldId id="390" r:id="rId71"/>
    <p:sldId id="391" r:id="rId72"/>
    <p:sldId id="392" r:id="rId73"/>
    <p:sldId id="408" r:id="rId74"/>
    <p:sldId id="409" r:id="rId75"/>
    <p:sldId id="432" r:id="rId76"/>
    <p:sldId id="411" r:id="rId77"/>
    <p:sldId id="419" r:id="rId78"/>
    <p:sldId id="420" r:id="rId79"/>
    <p:sldId id="404" r:id="rId80"/>
    <p:sldId id="405" r:id="rId81"/>
    <p:sldId id="406" r:id="rId82"/>
    <p:sldId id="407" r:id="rId83"/>
    <p:sldId id="375" r:id="rId84"/>
    <p:sldId id="369" r:id="rId85"/>
    <p:sldId id="362" r:id="rId86"/>
    <p:sldId id="363" r:id="rId87"/>
    <p:sldId id="364" r:id="rId88"/>
    <p:sldId id="373" r:id="rId89"/>
    <p:sldId id="377" r:id="rId90"/>
    <p:sldId id="433"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7ED5"/>
    <a:srgbClr val="99FF33"/>
    <a:srgbClr val="F14B01"/>
    <a:srgbClr val="CC00CC"/>
    <a:srgbClr val="FE5002"/>
    <a:srgbClr val="FFA3FF"/>
    <a:srgbClr val="FF4F4F"/>
    <a:srgbClr val="B94441"/>
    <a:srgbClr val="FF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97" autoAdjust="0"/>
  </p:normalViewPr>
  <p:slideViewPr>
    <p:cSldViewPr>
      <p:cViewPr varScale="1">
        <p:scale>
          <a:sx n="64" d="100"/>
          <a:sy n="64" d="100"/>
        </p:scale>
        <p:origin x="-69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51801-3DC5-472F-92D9-E7774C9E8DB3}" type="datetimeFigureOut">
              <a:rPr lang="en-US" smtClean="0"/>
              <a:pPr/>
              <a:t>11/20/2014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1B1FA-2FDC-418E-A29D-E1FD1E0F05B8}" type="slidenum">
              <a:rPr lang="en-US" smtClean="0"/>
              <a:pPr/>
              <a:t>‹#›</a:t>
            </a:fld>
            <a:endParaRPr lang="en-US"/>
          </a:p>
        </p:txBody>
      </p:sp>
    </p:spTree>
    <p:extLst>
      <p:ext uri="{BB962C8B-B14F-4D97-AF65-F5344CB8AC3E}">
        <p14:creationId xmlns:p14="http://schemas.microsoft.com/office/powerpoint/2010/main" val="2994223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MS PGothic" pitchFamily="34" charset="-128"/>
              </a:rPr>
              <a:t>Depiction of the elements of decision-making used to determine appropriate efforts to achieve glycaemic targets. Greater concerns about a particular domain are represented by increasing height of the ramp. Thus, characteristics/predicaments towards the left justify more stringent efforts to lower HbA1c, whereas those towards the right are compatible with less stringent efforts. Where possible, such decisions should be made in conjunction with the patient, reflecting his or her preferences, needs and values. This ‘scale’ is not designed to be applied rigidly but to be used as a broad construct to help guide clinical decisions. Adapted with permission from Ismail-Beigi et al [ref 20]</a:t>
            </a:r>
          </a:p>
        </p:txBody>
      </p:sp>
      <p:sp>
        <p:nvSpPr>
          <p:cNvPr id="47108" name="Slide Number Placeholder 3"/>
          <p:cNvSpPr>
            <a:spLocks noGrp="1"/>
          </p:cNvSpPr>
          <p:nvPr>
            <p:ph type="sldNum" sz="quarter" idx="5"/>
          </p:nvPr>
        </p:nvSpPr>
        <p:spPr>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defRPr/>
            </a:pPr>
            <a:fld id="{8D4DAF31-8AD6-45F9-829C-6A1142AABA4E}" type="slidenum">
              <a:rPr lang="en-US" altLang="en-US" smtClean="0">
                <a:latin typeface="Arial" pitchFamily="34" charset="0"/>
                <a:ea typeface="MS PGothic" pitchFamily="34" charset="-128"/>
              </a:rPr>
              <a:pPr>
                <a:defRPr/>
              </a:pPr>
              <a:t>10</a:t>
            </a:fld>
            <a:endParaRPr lang="en-US" altLang="en-US" smtClean="0">
              <a:latin typeface="Arial" pitchFamily="34"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EA584D-E39D-406B-920F-C0EBFA64CF96}" type="slidenum">
              <a:rPr lang="en-GB"/>
              <a:pPr>
                <a:defRPr/>
              </a:pPr>
              <a:t>40</a:t>
            </a:fld>
            <a:endParaRPr lang="en-GB"/>
          </a:p>
        </p:txBody>
      </p:sp>
      <p:sp>
        <p:nvSpPr>
          <p:cNvPr id="165891" name="Rectangle 2"/>
          <p:cNvSpPr>
            <a:spLocks noGrp="1" noRot="1" noChangeAspect="1" noChangeArrowheads="1" noTextEdit="1"/>
          </p:cNvSpPr>
          <p:nvPr>
            <p:ph type="sldImg"/>
          </p:nvPr>
        </p:nvSpPr>
        <p:spPr bwMode="auto">
          <a:xfrm>
            <a:off x="703263" y="735013"/>
            <a:ext cx="5478462" cy="4108450"/>
          </a:xfrm>
          <a:noFill/>
          <a:ln>
            <a:solidFill>
              <a:srgbClr val="000000"/>
            </a:solidFill>
            <a:miter lim="800000"/>
            <a:headEnd/>
            <a:tailEnd/>
          </a:ln>
        </p:spPr>
      </p:sp>
      <p:sp>
        <p:nvSpPr>
          <p:cNvPr id="165892" name="Rectangle 4"/>
          <p:cNvSpPr>
            <a:spLocks noGrp="1" noChangeArrowheads="1"/>
          </p:cNvSpPr>
          <p:nvPr>
            <p:ph type="body" idx="1"/>
          </p:nvPr>
        </p:nvSpPr>
        <p:spPr bwMode="auto">
          <a:xfrm>
            <a:off x="622300" y="5080000"/>
            <a:ext cx="5753100" cy="4113213"/>
          </a:xfrm>
          <a:noFill/>
        </p:spPr>
        <p:txBody>
          <a:bodyPr wrap="square" numCol="1" anchor="t" anchorCtr="0" compatLnSpc="1">
            <a:prstTxWarp prst="textNoShape">
              <a:avLst/>
            </a:prstTxWarp>
          </a:bodyPr>
          <a:lstStyle/>
          <a:p>
            <a:r>
              <a:rPr lang="en-GB" dirty="0" smtClean="0"/>
              <a:t>The curves on the graph show the 24-hour blood glucose profiles for non-diabetic individuals and those with mild and severe T2DM.</a:t>
            </a:r>
          </a:p>
          <a:p>
            <a:r>
              <a:rPr lang="en-GB" dirty="0" smtClean="0"/>
              <a:t>The area between the curves highlights the excess </a:t>
            </a:r>
            <a:r>
              <a:rPr lang="en-GB" dirty="0" err="1" smtClean="0"/>
              <a:t>glycaemic</a:t>
            </a:r>
            <a:r>
              <a:rPr lang="en-GB" dirty="0" smtClean="0"/>
              <a:t> excursion after meals and an increase in fasting glycaemia.</a:t>
            </a:r>
          </a:p>
          <a:p>
            <a:r>
              <a:rPr lang="en-GB" dirty="0" smtClean="0"/>
              <a:t>The aim of treatment for T2DM is to lower the entire 24-hour plasma glucose profile as close as possible to the profile of a healthy individual.</a:t>
            </a:r>
          </a:p>
          <a:p>
            <a:r>
              <a:rPr lang="en-GB" b="1" dirty="0" smtClean="0"/>
              <a:t>Reference</a:t>
            </a:r>
          </a:p>
          <a:p>
            <a:r>
              <a:rPr lang="en-GB" dirty="0" err="1" smtClean="0"/>
              <a:t>Reaven</a:t>
            </a:r>
            <a:r>
              <a:rPr lang="en-GB" dirty="0" smtClean="0"/>
              <a:t> GM, et al. Diabetes 1988;37:1020–24.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C9D6B379-74B3-4606-84C8-F2F654919BD8}" type="slidenum">
              <a:rPr lang="fr-FR" smtClean="0"/>
              <a:pPr/>
              <a:t>63</a:t>
            </a:fld>
            <a:endParaRPr lang="fr-FR" smtClean="0"/>
          </a:p>
        </p:txBody>
      </p:sp>
      <p:sp>
        <p:nvSpPr>
          <p:cNvPr id="146435" name="Rectangle 7"/>
          <p:cNvSpPr txBox="1">
            <a:spLocks noGrp="1" noChangeArrowheads="1"/>
          </p:cNvSpPr>
          <p:nvPr/>
        </p:nvSpPr>
        <p:spPr bwMode="auto">
          <a:xfrm>
            <a:off x="3884613" y="8684246"/>
            <a:ext cx="2971800" cy="458295"/>
          </a:xfrm>
          <a:prstGeom prst="rect">
            <a:avLst/>
          </a:prstGeom>
          <a:noFill/>
          <a:ln w="9525">
            <a:noFill/>
            <a:miter lim="800000"/>
            <a:headEnd/>
            <a:tailEnd/>
          </a:ln>
        </p:spPr>
        <p:txBody>
          <a:bodyPr lIns="91695" tIns="45848" rIns="91695" bIns="45848" anchor="b"/>
          <a:lstStyle/>
          <a:p>
            <a:pPr algn="r" defTabSz="915988"/>
            <a:fld id="{5D235323-DA31-4E7E-BDBF-6C4D11338894}" type="slidenum">
              <a:rPr lang="fr-CA" sz="1200">
                <a:ea typeface="MS PGothic" pitchFamily="34" charset="-128"/>
              </a:rPr>
              <a:pPr algn="r" defTabSz="915988"/>
              <a:t>63</a:t>
            </a:fld>
            <a:endParaRPr lang="fr-CA" sz="1200">
              <a:ea typeface="MS PGothic" pitchFamily="34" charset="-128"/>
            </a:endParaRPr>
          </a:p>
        </p:txBody>
      </p:sp>
      <p:sp>
        <p:nvSpPr>
          <p:cNvPr id="146436" name="Rectangle 2"/>
          <p:cNvSpPr>
            <a:spLocks noGrp="1" noRot="1" noChangeAspect="1" noChangeArrowheads="1" noTextEdit="1"/>
          </p:cNvSpPr>
          <p:nvPr>
            <p:ph type="sldImg"/>
          </p:nvPr>
        </p:nvSpPr>
        <p:spPr>
          <a:ln/>
        </p:spPr>
      </p:sp>
      <p:sp>
        <p:nvSpPr>
          <p:cNvPr id="146437" name="Rectangle 3"/>
          <p:cNvSpPr>
            <a:spLocks noChangeArrowheads="1"/>
          </p:cNvSpPr>
          <p:nvPr/>
        </p:nvSpPr>
        <p:spPr bwMode="auto">
          <a:xfrm>
            <a:off x="669926" y="4372773"/>
            <a:ext cx="5280025" cy="4590244"/>
          </a:xfrm>
          <a:prstGeom prst="rect">
            <a:avLst/>
          </a:prstGeom>
          <a:noFill/>
          <a:ln w="9525">
            <a:noFill/>
            <a:miter lim="800000"/>
            <a:headEnd/>
            <a:tailEnd/>
          </a:ln>
        </p:spPr>
        <p:txBody>
          <a:bodyPr lIns="91690" tIns="45846" rIns="91690" bIns="45846"/>
          <a:lstStyle/>
          <a:p>
            <a:pPr marL="182563" indent="-182563" algn="l" defTabSz="915988">
              <a:spcBef>
                <a:spcPct val="30000"/>
              </a:spcBef>
              <a:tabLst>
                <a:tab pos="174625" algn="l"/>
              </a:tabLst>
            </a:pPr>
            <a:r>
              <a:rPr lang="en-US" sz="1200" b="1">
                <a:ea typeface="MS PGothic" pitchFamily="34" charset="-128"/>
              </a:rPr>
              <a:t>Key Point</a:t>
            </a:r>
            <a:endParaRPr lang="en-US" sz="1200">
              <a:ea typeface="MS PGothic" pitchFamily="34" charset="-128"/>
            </a:endParaRPr>
          </a:p>
          <a:p>
            <a:pPr marL="182563" indent="-182563" algn="l" defTabSz="915988">
              <a:lnSpc>
                <a:spcPct val="95000"/>
              </a:lnSpc>
              <a:spcBef>
                <a:spcPct val="10000"/>
              </a:spcBef>
              <a:spcAft>
                <a:spcPct val="15000"/>
              </a:spcAft>
              <a:buClr>
                <a:schemeClr val="tx2"/>
              </a:buClr>
              <a:buFontTx/>
              <a:buChar char="•"/>
              <a:tabLst>
                <a:tab pos="174625" algn="l"/>
              </a:tabLst>
            </a:pPr>
            <a:r>
              <a:rPr lang="en-US" sz="1000">
                <a:ea typeface="MS PGothic" pitchFamily="34" charset="-128"/>
              </a:rPr>
              <a:t>For the second injection, physicians can begin with approximately 4 units of insulin and adjust by 2 units every 3 days until blood glucose is in range.</a:t>
            </a:r>
          </a:p>
          <a:p>
            <a:pPr marL="182563" indent="-182563" algn="l" defTabSz="915988">
              <a:spcBef>
                <a:spcPct val="30000"/>
              </a:spcBef>
              <a:tabLst>
                <a:tab pos="174625" algn="l"/>
              </a:tabLst>
            </a:pPr>
            <a:endParaRPr lang="en-US" sz="1000">
              <a:ea typeface="MS PGothic" pitchFamily="34" charset="-128"/>
            </a:endParaRPr>
          </a:p>
          <a:p>
            <a:pPr marL="182563" indent="-182563" algn="l" defTabSz="915988">
              <a:spcBef>
                <a:spcPct val="30000"/>
              </a:spcBef>
              <a:tabLst>
                <a:tab pos="174625" algn="l"/>
              </a:tabLst>
            </a:pPr>
            <a:endParaRPr lang="en-US" sz="1000">
              <a:ea typeface="MS PGothic" pitchFamily="34" charset="-128"/>
            </a:endParaRPr>
          </a:p>
          <a:p>
            <a:pPr marL="182563" indent="-182563" algn="l" defTabSz="915988">
              <a:spcBef>
                <a:spcPct val="30000"/>
              </a:spcBef>
              <a:tabLst>
                <a:tab pos="174625" algn="l"/>
              </a:tabLst>
            </a:pPr>
            <a:endParaRPr lang="en-US" sz="1000">
              <a:ea typeface="MS PGothic" pitchFamily="34" charset="-128"/>
            </a:endParaRPr>
          </a:p>
          <a:p>
            <a:pPr marL="182563" indent="-182563" algn="l" defTabSz="915988">
              <a:spcBef>
                <a:spcPct val="30000"/>
              </a:spcBef>
              <a:tabLst>
                <a:tab pos="174625" algn="l"/>
              </a:tabLst>
            </a:pPr>
            <a:endParaRPr lang="en-US" sz="1000">
              <a:ea typeface="MS PGothic" pitchFamily="34" charset="-128"/>
            </a:endParaRPr>
          </a:p>
          <a:p>
            <a:pPr marL="182563" indent="-182563" algn="l" defTabSz="915988">
              <a:spcBef>
                <a:spcPct val="30000"/>
              </a:spcBef>
              <a:tabLst>
                <a:tab pos="174625" algn="l"/>
              </a:tabLst>
            </a:pPr>
            <a:endParaRPr lang="en-US" sz="1000">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r>
              <a:rPr lang="en-US" sz="1000" b="1">
                <a:ea typeface="MS PGothic" pitchFamily="34" charset="-128"/>
              </a:rPr>
              <a:t>Reference:</a:t>
            </a:r>
            <a:endParaRPr lang="en-US" sz="1000">
              <a:ea typeface="MS PGothic" pitchFamily="34" charset="-128"/>
            </a:endParaRPr>
          </a:p>
          <a:p>
            <a:pPr marL="182563" indent="-182563" algn="l" defTabSz="915988">
              <a:spcBef>
                <a:spcPct val="30000"/>
              </a:spcBef>
              <a:tabLst>
                <a:tab pos="174625" algn="l"/>
              </a:tabLst>
            </a:pPr>
            <a:r>
              <a:rPr lang="da-DK" sz="1000">
                <a:ea typeface="MS PGothic" pitchFamily="34" charset="-128"/>
              </a:rPr>
              <a:t>Nathan DM </a:t>
            </a:r>
            <a:r>
              <a:rPr lang="da-DK" sz="1000" i="1">
                <a:ea typeface="MS PGothic" pitchFamily="34" charset="-128"/>
              </a:rPr>
              <a:t>et al. </a:t>
            </a:r>
            <a:r>
              <a:rPr lang="da-DK" sz="1000">
                <a:ea typeface="MS PGothic" pitchFamily="34" charset="-128"/>
              </a:rPr>
              <a:t>Management of hyperglycemia in type 2 diabetes: a consensus </a:t>
            </a:r>
          </a:p>
          <a:p>
            <a:pPr marL="182563" indent="-182563" algn="l" defTabSz="915988">
              <a:spcBef>
                <a:spcPct val="30000"/>
              </a:spcBef>
              <a:tabLst>
                <a:tab pos="174625" algn="l"/>
              </a:tabLst>
            </a:pPr>
            <a:r>
              <a:rPr lang="da-DK" sz="1000">
                <a:ea typeface="MS PGothic" pitchFamily="34" charset="-128"/>
              </a:rPr>
              <a:t>algorithm for the initiation and adjustment of therapy.</a:t>
            </a:r>
            <a:r>
              <a:rPr lang="da-DK" sz="1000" i="1">
                <a:ea typeface="MS PGothic" pitchFamily="34" charset="-128"/>
              </a:rPr>
              <a:t>  Diabetes Care </a:t>
            </a:r>
            <a:r>
              <a:rPr lang="da-DK" sz="1000">
                <a:ea typeface="MS PGothic" pitchFamily="34" charset="-128"/>
              </a:rPr>
              <a:t>2006;29(8):1963-72.</a:t>
            </a:r>
            <a:endParaRPr lang="en-US" sz="100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0E1B1FD8-8F9E-4A1E-B5A1-8F6F72F00BDC}" type="slidenum">
              <a:rPr lang="fr-FR" smtClean="0"/>
              <a:pPr/>
              <a:t>64</a:t>
            </a:fld>
            <a:endParaRPr lang="fr-FR" smtClean="0"/>
          </a:p>
        </p:txBody>
      </p:sp>
      <p:sp>
        <p:nvSpPr>
          <p:cNvPr id="147459" name="Rectangle 7"/>
          <p:cNvSpPr txBox="1">
            <a:spLocks noGrp="1" noChangeArrowheads="1"/>
          </p:cNvSpPr>
          <p:nvPr/>
        </p:nvSpPr>
        <p:spPr bwMode="auto">
          <a:xfrm>
            <a:off x="3884613" y="8684246"/>
            <a:ext cx="2971800" cy="458295"/>
          </a:xfrm>
          <a:prstGeom prst="rect">
            <a:avLst/>
          </a:prstGeom>
          <a:noFill/>
          <a:ln w="9525">
            <a:noFill/>
            <a:miter lim="800000"/>
            <a:headEnd/>
            <a:tailEnd/>
          </a:ln>
        </p:spPr>
        <p:txBody>
          <a:bodyPr lIns="91695" tIns="45848" rIns="91695" bIns="45848" anchor="b"/>
          <a:lstStyle/>
          <a:p>
            <a:pPr algn="r" defTabSz="915988"/>
            <a:fld id="{BAA87616-9929-493F-A8C1-999D2C6A6144}" type="slidenum">
              <a:rPr lang="fr-CA" sz="1200">
                <a:ea typeface="MS PGothic" pitchFamily="34" charset="-128"/>
              </a:rPr>
              <a:pPr algn="r" defTabSz="915988"/>
              <a:t>64</a:t>
            </a:fld>
            <a:endParaRPr lang="fr-CA" sz="1200">
              <a:ea typeface="MS PGothic" pitchFamily="34" charset="-128"/>
            </a:endParaRPr>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xfrm>
            <a:off x="685801" y="4369855"/>
            <a:ext cx="5191125" cy="4114435"/>
          </a:xfrm>
          <a:noFill/>
          <a:ln/>
        </p:spPr>
        <p:txBody>
          <a:bodyPr lIns="91690" tIns="45846" rIns="91690" bIns="45846"/>
          <a:lstStyle/>
          <a:p>
            <a:pPr marL="180975" indent="-180975" eaLnBrk="1" hangingPunct="1">
              <a:tabLst>
                <a:tab pos="173038" algn="l"/>
              </a:tabLst>
            </a:pPr>
            <a:r>
              <a:rPr lang="en-US" b="1" smtClean="0"/>
              <a:t>Key Points</a:t>
            </a:r>
            <a:endParaRPr lang="en-US" smtClean="0"/>
          </a:p>
          <a:p>
            <a:pPr marL="180975" indent="-180975" eaLnBrk="1" hangingPunct="1">
              <a:tabLst>
                <a:tab pos="173038" algn="l"/>
              </a:tabLst>
            </a:pPr>
            <a:r>
              <a:rPr lang="en-US" sz="1100" smtClean="0"/>
              <a:t>Again, HbA</a:t>
            </a:r>
            <a:r>
              <a:rPr lang="en-US" sz="1100" baseline="-25000" smtClean="0"/>
              <a:t>1c</a:t>
            </a:r>
            <a:r>
              <a:rPr lang="en-US" sz="1100" smtClean="0"/>
              <a:t> should be re-checked within 2 to 3 months.</a:t>
            </a:r>
          </a:p>
          <a:p>
            <a:pPr marL="180975" indent="-180975" eaLnBrk="1" hangingPunct="1">
              <a:tabLst>
                <a:tab pos="173038" algn="l"/>
              </a:tabLst>
            </a:pPr>
            <a:r>
              <a:rPr lang="en-US" sz="1100" smtClean="0"/>
              <a:t>If it is below 7%, the current regimen should be continued with re-evaluation of HbA</a:t>
            </a:r>
            <a:r>
              <a:rPr lang="en-US" sz="1100" baseline="-25000" smtClean="0"/>
              <a:t>1c</a:t>
            </a:r>
            <a:r>
              <a:rPr lang="en-US" sz="1100" smtClean="0"/>
              <a:t> levels every 3 months.</a:t>
            </a:r>
          </a:p>
          <a:p>
            <a:pPr marL="180975" indent="-180975" eaLnBrk="1" hangingPunct="1">
              <a:tabLst>
                <a:tab pos="173038" algn="l"/>
              </a:tabLst>
            </a:pPr>
            <a:r>
              <a:rPr lang="en-US" sz="1100" smtClean="0"/>
              <a:t>If it is 7% or higher, physicians should move to next step</a:t>
            </a:r>
          </a:p>
          <a:p>
            <a:pPr marL="180975" indent="-180975" eaLnBrk="1" hangingPunct="1">
              <a:tabLst>
                <a:tab pos="173038" algn="l"/>
              </a:tabLst>
            </a:pPr>
            <a:endParaRPr lang="en-US" sz="1100" smtClean="0"/>
          </a:p>
          <a:p>
            <a:pPr marL="180975" indent="-180975" eaLnBrk="1" hangingPunct="1">
              <a:tabLst>
                <a:tab pos="173038" algn="l"/>
              </a:tabLst>
            </a:pPr>
            <a:endParaRPr lang="en-US" b="1" smtClean="0"/>
          </a:p>
          <a:p>
            <a:pPr marL="180975" indent="-180975" eaLnBrk="1" hangingPunct="1">
              <a:tabLst>
                <a:tab pos="173038" algn="l"/>
              </a:tabLst>
            </a:pPr>
            <a:endParaRPr lang="en-US" b="1" smtClean="0"/>
          </a:p>
          <a:p>
            <a:pPr marL="180975" indent="-180975" eaLnBrk="1" hangingPunct="1">
              <a:tabLst>
                <a:tab pos="173038" algn="l"/>
              </a:tabLst>
            </a:pPr>
            <a:endParaRPr lang="en-US" b="1" smtClean="0"/>
          </a:p>
          <a:p>
            <a:pPr marL="180975" indent="-180975" eaLnBrk="1" hangingPunct="1">
              <a:tabLst>
                <a:tab pos="173038" algn="l"/>
              </a:tabLst>
            </a:pPr>
            <a:endParaRPr lang="en-US" b="1" smtClean="0"/>
          </a:p>
          <a:p>
            <a:pPr marL="180975" indent="-180975" eaLnBrk="1" hangingPunct="1">
              <a:tabLst>
                <a:tab pos="173038" algn="l"/>
              </a:tabLst>
            </a:pPr>
            <a:endParaRPr lang="en-US" b="1" smtClean="0"/>
          </a:p>
          <a:p>
            <a:pPr marL="180975" indent="-180975" eaLnBrk="1" hangingPunct="1">
              <a:tabLst>
                <a:tab pos="173038" algn="l"/>
              </a:tabLst>
            </a:pPr>
            <a:endParaRPr lang="en-US" b="1" smtClean="0"/>
          </a:p>
          <a:p>
            <a:pPr marL="180975" indent="-180975" eaLnBrk="1" hangingPunct="1">
              <a:tabLst>
                <a:tab pos="173038" algn="l"/>
              </a:tabLst>
            </a:pPr>
            <a:endParaRPr lang="en-US" b="1" smtClean="0"/>
          </a:p>
          <a:p>
            <a:pPr marL="180975" indent="-180975" eaLnBrk="1" hangingPunct="1">
              <a:tabLst>
                <a:tab pos="173038" algn="l"/>
              </a:tabLst>
            </a:pPr>
            <a:endParaRPr lang="en-US" b="1" smtClean="0"/>
          </a:p>
          <a:p>
            <a:pPr marL="180975" indent="-180975" eaLnBrk="1" hangingPunct="1">
              <a:tabLst>
                <a:tab pos="173038" algn="l"/>
              </a:tabLst>
            </a:pPr>
            <a:r>
              <a:rPr lang="en-US" sz="1100" b="1" smtClean="0"/>
              <a:t>Reference:</a:t>
            </a:r>
            <a:endParaRPr lang="en-US" sz="1100" smtClean="0"/>
          </a:p>
          <a:p>
            <a:pPr marL="180975" indent="-180975" eaLnBrk="1" hangingPunct="1">
              <a:lnSpc>
                <a:spcPct val="80000"/>
              </a:lnSpc>
              <a:tabLst>
                <a:tab pos="173038" algn="l"/>
              </a:tabLst>
            </a:pPr>
            <a:r>
              <a:rPr lang="da-DK" sz="1100" smtClean="0"/>
              <a:t>Nathan DM</a:t>
            </a:r>
            <a:r>
              <a:rPr lang="da-DK" sz="1100" i="1" smtClean="0"/>
              <a:t> et al. </a:t>
            </a:r>
            <a:r>
              <a:rPr lang="da-DK" sz="1100" smtClean="0"/>
              <a:t>Management of hyperglycemia in type 2 diabetes: a consensus </a:t>
            </a:r>
          </a:p>
          <a:p>
            <a:pPr marL="180975" indent="-180975" eaLnBrk="1" hangingPunct="1">
              <a:lnSpc>
                <a:spcPct val="80000"/>
              </a:lnSpc>
              <a:tabLst>
                <a:tab pos="173038" algn="l"/>
              </a:tabLst>
            </a:pPr>
            <a:r>
              <a:rPr lang="da-DK" sz="1100" smtClean="0"/>
              <a:t>algorithm for the initiation and adjustment of therapy. </a:t>
            </a:r>
            <a:r>
              <a:rPr lang="da-DK" sz="1100" i="1" smtClean="0"/>
              <a:t>Diabetes Care </a:t>
            </a:r>
            <a:r>
              <a:rPr lang="da-DK" sz="1100" smtClean="0"/>
              <a:t>2006;29(8):1963-72.</a:t>
            </a:r>
            <a:endParaRPr lang="en-US" sz="11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09D40E1D-0A38-4EF5-BC6F-EEE2F941CB75}" type="slidenum">
              <a:rPr lang="fr-FR" smtClean="0"/>
              <a:pPr/>
              <a:t>65</a:t>
            </a:fld>
            <a:endParaRPr lang="fr-FR"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GB" dirty="0" smtClean="0"/>
              <a:t>Insulin therapy should be intensified if HbA</a:t>
            </a:r>
            <a:r>
              <a:rPr lang="en-GB" baseline="-25000" dirty="0" smtClean="0"/>
              <a:t>1c</a:t>
            </a:r>
            <a:r>
              <a:rPr lang="en-GB" dirty="0" smtClean="0"/>
              <a:t> levels are ≥ 7% after 2–3 months or if the fasting blood glucose level is within target but overall </a:t>
            </a:r>
            <a:r>
              <a:rPr lang="en-GB" dirty="0" err="1" smtClean="0"/>
              <a:t>glycemic</a:t>
            </a:r>
            <a:r>
              <a:rPr lang="en-GB" dirty="0" smtClean="0"/>
              <a:t> control is still inadequate. In such cases, </a:t>
            </a:r>
            <a:r>
              <a:rPr lang="en-GB" dirty="0" err="1" smtClean="0"/>
              <a:t>prandial</a:t>
            </a:r>
            <a:r>
              <a:rPr lang="en-GB" dirty="0" smtClean="0"/>
              <a:t> insulin may be required and pre-meal blood glucose levels should be checked. If mealtime insulin is required, then it should be added at a dose of approximately 4 units per day and adjusted by 2 units every 3 days until pre-meal blood glucose values are within range. If HbA</a:t>
            </a:r>
            <a:r>
              <a:rPr lang="en-GB" baseline="-25000" dirty="0" smtClean="0"/>
              <a:t>1c</a:t>
            </a:r>
            <a:r>
              <a:rPr lang="en-GB" dirty="0" smtClean="0"/>
              <a:t> levels are still ≥ 7% after 3 months, then another injection may be required and, ultimately, 2-hour post-</a:t>
            </a:r>
            <a:r>
              <a:rPr lang="en-GB" dirty="0" err="1" smtClean="0"/>
              <a:t>prandial</a:t>
            </a:r>
            <a:r>
              <a:rPr lang="en-GB" dirty="0" smtClean="0"/>
              <a:t> glucose levels should be checked and the </a:t>
            </a:r>
            <a:r>
              <a:rPr lang="en-GB" dirty="0" err="1" smtClean="0"/>
              <a:t>prandial</a:t>
            </a:r>
            <a:r>
              <a:rPr lang="en-GB" dirty="0" smtClean="0"/>
              <a:t> rapid-acting insulin dose adjusted. HbA</a:t>
            </a:r>
            <a:r>
              <a:rPr lang="en-GB" baseline="-25000" dirty="0" smtClean="0"/>
              <a:t>1c</a:t>
            </a:r>
            <a:r>
              <a:rPr lang="en-GB" dirty="0" smtClean="0"/>
              <a:t> levels should continue to be checked every 3 months, even when patients are at target levels.</a:t>
            </a:r>
            <a:endParaRPr lang="en-US" dirty="0" smtClean="0"/>
          </a:p>
          <a:p>
            <a:pPr eaLnBrk="1" hangingPunct="1"/>
            <a:endParaRPr lang="en-US" dirty="0" smtClean="0"/>
          </a:p>
          <a:p>
            <a:pPr eaLnBrk="1" hangingPunct="1"/>
            <a:endParaRPr lang="fr-F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FC2E2C21-723A-4934-BDEB-04DC391A431F}" type="slidenum">
              <a:rPr lang="fr-FR" smtClean="0"/>
              <a:pPr/>
              <a:t>66</a:t>
            </a:fld>
            <a:endParaRPr lang="fr-FR"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buFontTx/>
              <a:buChar char="•"/>
            </a:pPr>
            <a:r>
              <a:rPr lang="en-NZ" smtClean="0"/>
              <a:t> The aim of the carbohydrate (CHO) counting study was to look at obese T2D subjects receiving once daily glargine and mealtime glulisine and compare the effects of insulin dose adjustment using a simple BG-based method with a more complex dose adjustment algorithm based upon carbohydrate counting.</a:t>
            </a:r>
          </a:p>
          <a:p>
            <a:pPr eaLnBrk="1" hangingPunct="1">
              <a:buFontTx/>
              <a:buChar char="•"/>
            </a:pPr>
            <a:r>
              <a:rPr lang="en-NZ" smtClean="0"/>
              <a:t> This open-label, multicenter US trial treated 273 subjects for 24 weeks (simple dose adjustment group n=136, carbohydrate counting group n=137). Subjects had been receiving ≥2 insulin injections/day for ≥3 months (36% 2 injections/day, 64% &gt;2 injections/day (study entry, 37% using glargine and ≥1 injection of a rapid-acting insulin analogue (36% on premixed, with the remainder on other regimens). </a:t>
            </a:r>
          </a:p>
          <a:p>
            <a:pPr eaLnBrk="1" hangingPunct="1">
              <a:buFontTx/>
              <a:buChar char="•"/>
            </a:pPr>
            <a:r>
              <a:rPr lang="en-NZ" smtClean="0"/>
              <a:t> All subjects received glargine and mealtime glulisine. The FBG target was 95 mg/dl, and the preprandial FBG target was 130 mg/dl (before lunch and dinner). </a:t>
            </a:r>
          </a:p>
          <a:p>
            <a:pPr eaLnBrk="1" hangingPunct="1">
              <a:buFontTx/>
              <a:buChar char="•"/>
            </a:pPr>
            <a:r>
              <a:rPr lang="en-GB" smtClean="0"/>
              <a:t> All subjects received 50% of their daily insulin as glargine, and 50% as glulisine. The glulisine dose was split over three meals: 50% for the largest (most carbohydrate) meal, 33% for the middle-sized meal, and 17% for the smallest meal.</a:t>
            </a:r>
          </a:p>
          <a:p>
            <a:pPr eaLnBrk="1" hangingPunct="1"/>
            <a:endParaRPr lang="en-GB" smtClean="0"/>
          </a:p>
          <a:p>
            <a:pPr eaLnBrk="1" hangingPunct="1">
              <a:spcBef>
                <a:spcPct val="50000"/>
              </a:spcBef>
            </a:pPr>
            <a:r>
              <a:rPr lang="en-GB" smtClean="0"/>
              <a:t>Bergenstal RM, et al. Diabetes Care 2008;31:1305-10</a:t>
            </a:r>
            <a:endParaRPr lang="en-US" smtClean="0"/>
          </a:p>
          <a:p>
            <a:pPr eaLnBrk="1" hangingPunct="1">
              <a:buFontTx/>
              <a:buChar char="•"/>
            </a:pP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092EB82E-28DB-4537-AB87-33CDCC01BDCC}" type="slidenum">
              <a:rPr lang="fr-FR" smtClean="0"/>
              <a:pPr/>
              <a:t>67</a:t>
            </a:fld>
            <a:endParaRPr lang="fr-FR" smtClean="0"/>
          </a:p>
        </p:txBody>
      </p:sp>
      <p:sp>
        <p:nvSpPr>
          <p:cNvPr id="99330" name="Rectangle 2"/>
          <p:cNvSpPr>
            <a:spLocks noGrp="1" noRot="1" noChangeAspect="1" noChangeArrowheads="1" noTextEdit="1"/>
          </p:cNvSpPr>
          <p:nvPr>
            <p:ph type="sldImg"/>
          </p:nvPr>
        </p:nvSpPr>
        <p:spPr>
          <a:xfrm>
            <a:off x="819150" y="712788"/>
            <a:ext cx="5238750" cy="3930650"/>
          </a:xfrm>
          <a:ln/>
        </p:spPr>
      </p:sp>
      <p:sp>
        <p:nvSpPr>
          <p:cNvPr id="99331" name="Rectangle 3"/>
          <p:cNvSpPr>
            <a:spLocks noGrp="1" noChangeArrowheads="1"/>
          </p:cNvSpPr>
          <p:nvPr>
            <p:ph type="body" idx="1"/>
          </p:nvPr>
        </p:nvSpPr>
        <p:spPr>
          <a:xfrm>
            <a:off x="318364" y="4704727"/>
            <a:ext cx="6351726" cy="4112926"/>
          </a:xfrm>
          <a:noFill/>
          <a:ln/>
        </p:spPr>
        <p:txBody>
          <a:bodyPr/>
          <a:lstStyle/>
          <a:p>
            <a:pPr eaLnBrk="1" hangingPunct="1">
              <a:lnSpc>
                <a:spcPct val="80000"/>
              </a:lnSpc>
            </a:pPr>
            <a:r>
              <a:rPr lang="en-GB" altLang="ja-JP" sz="1100" dirty="0"/>
              <a:t>At study start, </a:t>
            </a:r>
            <a:r>
              <a:rPr lang="en-GB" altLang="ja-JP" sz="1100" dirty="0" err="1"/>
              <a:t>glargine</a:t>
            </a:r>
            <a:r>
              <a:rPr lang="en-GB" altLang="ja-JP" sz="1100" dirty="0"/>
              <a:t> dose was calculated to provide 50% of patients</a:t>
            </a:r>
            <a:r>
              <a:rPr lang="en-GB" altLang="ja-JP" sz="1100" dirty="0">
                <a:latin typeface="Times" pitchFamily="18" charset="0"/>
              </a:rPr>
              <a:t>’</a:t>
            </a:r>
            <a:r>
              <a:rPr lang="en-GB" altLang="ja-JP" sz="1100" dirty="0"/>
              <a:t> total daily insulin dose before randomization: </a:t>
            </a:r>
            <a:r>
              <a:rPr lang="en-GB" altLang="ja-JP" sz="1100" dirty="0" err="1"/>
              <a:t>glargine</a:t>
            </a:r>
            <a:r>
              <a:rPr lang="en-GB" altLang="ja-JP" sz="1100" dirty="0"/>
              <a:t> was titrated weekly using the mean of the last 3 days</a:t>
            </a:r>
            <a:r>
              <a:rPr lang="en-GB" altLang="ja-JP" sz="1100" dirty="0">
                <a:latin typeface="Times" pitchFamily="18" charset="0"/>
              </a:rPr>
              <a:t>’</a:t>
            </a:r>
            <a:r>
              <a:rPr lang="en-GB" altLang="ja-JP" sz="1100" dirty="0"/>
              <a:t> fasting SMBG (below). </a:t>
            </a:r>
            <a:endParaRPr lang="en-GB" sz="1100" dirty="0"/>
          </a:p>
          <a:p>
            <a:pPr eaLnBrk="1" hangingPunct="1">
              <a:lnSpc>
                <a:spcPct val="80000"/>
              </a:lnSpc>
            </a:pPr>
            <a:r>
              <a:rPr lang="en-GB" sz="1100" b="1" dirty="0"/>
              <a:t>3 day FPG (mg/dl)	Dose adjustment</a:t>
            </a:r>
            <a:endParaRPr lang="en-US" sz="1100" b="1" dirty="0"/>
          </a:p>
          <a:p>
            <a:pPr eaLnBrk="1" hangingPunct="1">
              <a:lnSpc>
                <a:spcPct val="80000"/>
              </a:lnSpc>
            </a:pPr>
            <a:r>
              <a:rPr lang="en-US" sz="1100" dirty="0"/>
              <a:t>&gt;180</a:t>
            </a:r>
            <a:r>
              <a:rPr lang="en-GB" sz="1100" dirty="0"/>
              <a:t>		</a:t>
            </a:r>
            <a:r>
              <a:rPr lang="en-US" sz="1100" dirty="0"/>
              <a:t>Increase 8 U</a:t>
            </a:r>
          </a:p>
          <a:p>
            <a:pPr eaLnBrk="1" hangingPunct="1">
              <a:lnSpc>
                <a:spcPct val="80000"/>
              </a:lnSpc>
            </a:pPr>
            <a:r>
              <a:rPr lang="en-US" sz="1100" dirty="0"/>
              <a:t>140-180</a:t>
            </a:r>
            <a:r>
              <a:rPr lang="en-GB" sz="1100" dirty="0"/>
              <a:t>		</a:t>
            </a:r>
            <a:r>
              <a:rPr lang="en-US" sz="1100" dirty="0"/>
              <a:t>Increase 6 U</a:t>
            </a:r>
          </a:p>
          <a:p>
            <a:pPr eaLnBrk="1" hangingPunct="1">
              <a:lnSpc>
                <a:spcPct val="80000"/>
              </a:lnSpc>
            </a:pPr>
            <a:r>
              <a:rPr lang="en-US" sz="1100" dirty="0"/>
              <a:t>120-139</a:t>
            </a:r>
            <a:r>
              <a:rPr lang="en-GB" sz="1100" dirty="0"/>
              <a:t>		</a:t>
            </a:r>
            <a:r>
              <a:rPr lang="en-US" sz="1100" dirty="0"/>
              <a:t>Increase 4 U</a:t>
            </a:r>
          </a:p>
          <a:p>
            <a:pPr eaLnBrk="1" hangingPunct="1">
              <a:lnSpc>
                <a:spcPct val="80000"/>
              </a:lnSpc>
            </a:pPr>
            <a:r>
              <a:rPr lang="en-US" sz="1100" dirty="0"/>
              <a:t>95-119</a:t>
            </a:r>
            <a:r>
              <a:rPr lang="en-GB" sz="1100" dirty="0"/>
              <a:t>		</a:t>
            </a:r>
            <a:r>
              <a:rPr lang="en-US" sz="1100" dirty="0"/>
              <a:t>Increase 2 U</a:t>
            </a:r>
          </a:p>
          <a:p>
            <a:pPr eaLnBrk="1" hangingPunct="1">
              <a:lnSpc>
                <a:spcPct val="80000"/>
              </a:lnSpc>
            </a:pPr>
            <a:r>
              <a:rPr lang="en-US" sz="1100" dirty="0"/>
              <a:t>70-94</a:t>
            </a:r>
            <a:r>
              <a:rPr lang="en-GB" sz="1100" dirty="0"/>
              <a:t>		</a:t>
            </a:r>
            <a:r>
              <a:rPr lang="en-US" sz="1100" dirty="0"/>
              <a:t>No change</a:t>
            </a:r>
          </a:p>
          <a:p>
            <a:pPr eaLnBrk="1" hangingPunct="1">
              <a:lnSpc>
                <a:spcPct val="80000"/>
              </a:lnSpc>
            </a:pPr>
            <a:r>
              <a:rPr lang="en-US" sz="1100" dirty="0"/>
              <a:t>&lt;70</a:t>
            </a:r>
            <a:r>
              <a:rPr lang="en-GB" sz="1100" dirty="0"/>
              <a:t>		</a:t>
            </a:r>
            <a:r>
              <a:rPr lang="en-US" sz="1100" dirty="0"/>
              <a:t>Decrease based upon </a:t>
            </a:r>
            <a:r>
              <a:rPr lang="en-US" sz="1100" dirty="0" err="1"/>
              <a:t>glulisine</a:t>
            </a:r>
            <a:r>
              <a:rPr lang="en-US" sz="1100" dirty="0"/>
              <a:t> dose, or by up to 10% of </a:t>
            </a:r>
            <a:r>
              <a:rPr lang="en-US" sz="1100" dirty="0" err="1"/>
              <a:t>glargine</a:t>
            </a:r>
            <a:r>
              <a:rPr lang="en-US" sz="1100" dirty="0"/>
              <a:t> dose</a:t>
            </a:r>
            <a:endParaRPr lang="en-GB" sz="1100" dirty="0"/>
          </a:p>
          <a:p>
            <a:pPr eaLnBrk="1" hangingPunct="1">
              <a:lnSpc>
                <a:spcPct val="80000"/>
              </a:lnSpc>
            </a:pPr>
            <a:r>
              <a:rPr lang="en-GB" sz="1100" dirty="0"/>
              <a:t>The remaining 50% of patients’ </a:t>
            </a:r>
            <a:r>
              <a:rPr lang="en-GB" altLang="ja-JP" sz="1100" dirty="0"/>
              <a:t>total daily pre-randomization insulin was given as </a:t>
            </a:r>
            <a:r>
              <a:rPr lang="en-GB" altLang="ja-JP" sz="1100" dirty="0" err="1"/>
              <a:t>g</a:t>
            </a:r>
            <a:r>
              <a:rPr lang="en-GB" sz="1100" dirty="0" err="1"/>
              <a:t>lulisine</a:t>
            </a:r>
            <a:r>
              <a:rPr lang="en-GB" sz="1100" dirty="0"/>
              <a:t>, adjusted weekly based on </a:t>
            </a:r>
            <a:r>
              <a:rPr lang="en-GB" sz="1100" dirty="0" err="1"/>
              <a:t>prelunch</a:t>
            </a:r>
            <a:r>
              <a:rPr lang="en-GB" sz="1100" dirty="0"/>
              <a:t>/dinner and bedtime BG patterns from the previous week as below: </a:t>
            </a:r>
            <a:endParaRPr lang="en-NZ" sz="1100" dirty="0"/>
          </a:p>
          <a:p>
            <a:pPr eaLnBrk="1" hangingPunct="1">
              <a:lnSpc>
                <a:spcPct val="80000"/>
              </a:lnSpc>
            </a:pPr>
            <a:r>
              <a:rPr lang="en-GB" sz="1100" b="1" dirty="0"/>
              <a:t>Mealtime dose	Mealtime BG &lt;target	Mealtime BG &gt;target</a:t>
            </a:r>
          </a:p>
          <a:p>
            <a:pPr eaLnBrk="1" hangingPunct="1">
              <a:lnSpc>
                <a:spcPct val="80000"/>
              </a:lnSpc>
            </a:pPr>
            <a:r>
              <a:rPr lang="en-GB" sz="1100" dirty="0"/>
              <a:t>≤10 units		Decrease by 1 unit	Increase by 1 unit</a:t>
            </a:r>
          </a:p>
          <a:p>
            <a:pPr eaLnBrk="1" hangingPunct="1">
              <a:lnSpc>
                <a:spcPct val="80000"/>
              </a:lnSpc>
            </a:pPr>
            <a:r>
              <a:rPr lang="en-GB" sz="1100" dirty="0"/>
              <a:t>&gt;11–19 units		Decrease by 2 units	Increase by 2 units</a:t>
            </a:r>
          </a:p>
          <a:p>
            <a:pPr eaLnBrk="1" hangingPunct="1">
              <a:lnSpc>
                <a:spcPct val="80000"/>
              </a:lnSpc>
            </a:pPr>
            <a:r>
              <a:rPr lang="en-GB" sz="1100" dirty="0"/>
              <a:t>≥20 units		Decrease by 3 units	Increase by 3 units</a:t>
            </a:r>
            <a:endParaRPr lang="en-GB" sz="1100" b="1" dirty="0"/>
          </a:p>
          <a:p>
            <a:pPr eaLnBrk="1" hangingPunct="1">
              <a:lnSpc>
                <a:spcPct val="80000"/>
              </a:lnSpc>
            </a:pPr>
            <a:r>
              <a:rPr lang="en-GB" sz="1100" b="1" dirty="0"/>
              <a:t>Mealtime dose	Mealtime BG &lt;target	Mealtime BG &gt;target</a:t>
            </a:r>
          </a:p>
          <a:p>
            <a:pPr eaLnBrk="1" hangingPunct="1">
              <a:lnSpc>
                <a:spcPct val="80000"/>
              </a:lnSpc>
            </a:pPr>
            <a:r>
              <a:rPr lang="en-GB" sz="1100" dirty="0"/>
              <a:t>1 unit/20 g		Decrease to 1 unit/25 g	Increase to 1 unit/15 g</a:t>
            </a:r>
          </a:p>
          <a:p>
            <a:pPr eaLnBrk="1" hangingPunct="1">
              <a:lnSpc>
                <a:spcPct val="80000"/>
              </a:lnSpc>
            </a:pPr>
            <a:r>
              <a:rPr lang="en-GB" sz="1100" dirty="0"/>
              <a:t>1 unit/15 g		Decrease to 1 unit/20 g	Increase to 1 unit/10 g</a:t>
            </a:r>
          </a:p>
          <a:p>
            <a:pPr eaLnBrk="1" hangingPunct="1">
              <a:lnSpc>
                <a:spcPct val="80000"/>
              </a:lnSpc>
            </a:pPr>
            <a:r>
              <a:rPr lang="en-GB" sz="1100" dirty="0"/>
              <a:t>1 unit/10 g		Decrease to 1 unit/15 g	Increase to 2 units/15 g</a:t>
            </a:r>
          </a:p>
          <a:p>
            <a:pPr eaLnBrk="1" hangingPunct="1">
              <a:lnSpc>
                <a:spcPct val="80000"/>
              </a:lnSpc>
            </a:pPr>
            <a:r>
              <a:rPr lang="en-GB" sz="1100" dirty="0"/>
              <a:t>2 units/15 g		Decrease to 1 unit/10 g	Increase to 3 units/15 g</a:t>
            </a:r>
          </a:p>
          <a:p>
            <a:pPr eaLnBrk="1" hangingPunct="1">
              <a:lnSpc>
                <a:spcPct val="80000"/>
              </a:lnSpc>
            </a:pPr>
            <a:r>
              <a:rPr lang="en-GB" sz="1100" dirty="0"/>
              <a:t>3 units/15 g		Decrease to 2 units/15 g	Increase to 4 units/15 g</a:t>
            </a:r>
          </a:p>
          <a:p>
            <a:pPr eaLnBrk="1" hangingPunct="1">
              <a:lnSpc>
                <a:spcPct val="80000"/>
              </a:lnSpc>
            </a:pPr>
            <a:r>
              <a:rPr lang="en-NZ" sz="1100" dirty="0"/>
              <a:t>Dose adjustments in the </a:t>
            </a:r>
            <a:r>
              <a:rPr lang="en-GB" sz="1100" dirty="0"/>
              <a:t>CHO group were based upon insulin-to-carbohydrate ratio.</a:t>
            </a:r>
            <a:endParaRPr lang="en-NZ" sz="1100" dirty="0"/>
          </a:p>
          <a:p>
            <a:pPr eaLnBrk="1" hangingPunct="1">
              <a:lnSpc>
                <a:spcPct val="80000"/>
              </a:lnSpc>
            </a:pPr>
            <a:r>
              <a:rPr lang="en-NZ" sz="1100" dirty="0"/>
              <a:t>Three daily doses of </a:t>
            </a:r>
            <a:r>
              <a:rPr lang="en-NZ" sz="1100" dirty="0" err="1"/>
              <a:t>glulisine</a:t>
            </a:r>
            <a:r>
              <a:rPr lang="en-NZ" sz="1100" dirty="0"/>
              <a:t> added to once daily </a:t>
            </a:r>
            <a:r>
              <a:rPr lang="en-NZ" sz="1100" dirty="0" err="1"/>
              <a:t>glargine</a:t>
            </a:r>
            <a:r>
              <a:rPr lang="en-NZ" sz="1100" dirty="0"/>
              <a:t> provides good HbA</a:t>
            </a:r>
            <a:r>
              <a:rPr lang="en-NZ" sz="1100" baseline="-25000" dirty="0"/>
              <a:t>1c</a:t>
            </a:r>
            <a:r>
              <a:rPr lang="en-NZ" sz="1100" dirty="0"/>
              <a:t> control in subjects with late-stage T2D, and efficacy is unaffected by the dose adjustment algorithm used. </a:t>
            </a:r>
            <a:br>
              <a:rPr lang="en-NZ" sz="1100" dirty="0"/>
            </a:br>
            <a:r>
              <a:rPr lang="en-GB" sz="1100" dirty="0" err="1"/>
              <a:t>Bergenstal</a:t>
            </a:r>
            <a:r>
              <a:rPr lang="en-GB" sz="1100" dirty="0"/>
              <a:t> RM, et al. Diabetes Care 2008;31:1305-10</a:t>
            </a:r>
            <a:endParaRPr lang="en-US" sz="1100" dirty="0"/>
          </a:p>
          <a:p>
            <a:pPr eaLnBrk="1" hangingPunct="1">
              <a:lnSpc>
                <a:spcPct val="80000"/>
              </a:lnSpc>
            </a:pPr>
            <a:endParaRPr lang="en-NZ" sz="1100" dirty="0"/>
          </a:p>
          <a:p>
            <a:pPr eaLnBrk="1" hangingPunct="1">
              <a:lnSpc>
                <a:spcPct val="80000"/>
              </a:lnSpc>
            </a:pPr>
            <a:endParaRPr lang="en-GB" sz="1100" dirty="0"/>
          </a:p>
        </p:txBody>
      </p:sp>
      <p:sp>
        <p:nvSpPr>
          <p:cNvPr id="99332" name="Text Box 5"/>
          <p:cNvSpPr txBox="1">
            <a:spLocks noChangeArrowheads="1"/>
          </p:cNvSpPr>
          <p:nvPr/>
        </p:nvSpPr>
        <p:spPr bwMode="auto">
          <a:xfrm>
            <a:off x="5655987" y="7709004"/>
            <a:ext cx="1083986" cy="598438"/>
          </a:xfrm>
          <a:prstGeom prst="rect">
            <a:avLst/>
          </a:prstGeom>
          <a:noFill/>
          <a:ln w="9525" algn="ctr">
            <a:noFill/>
            <a:miter lim="800000"/>
            <a:headEnd/>
            <a:tailEnd/>
          </a:ln>
        </p:spPr>
        <p:txBody>
          <a:bodyPr lIns="89730" tIns="44865" rIns="89730" bIns="44865">
            <a:spAutoFit/>
          </a:bodyPr>
          <a:lstStyle/>
          <a:p>
            <a:r>
              <a:rPr lang="en-GB" sz="1100" b="1" dirty="0" err="1"/>
              <a:t>Glulisine</a:t>
            </a:r>
            <a:r>
              <a:rPr lang="en-GB" sz="1100" b="1" dirty="0"/>
              <a:t> dosing </a:t>
            </a:r>
            <a:br>
              <a:rPr lang="en-GB" sz="1100" b="1" dirty="0"/>
            </a:br>
            <a:r>
              <a:rPr lang="en-GB" sz="1100" b="1" dirty="0"/>
              <a:t>CHO group</a:t>
            </a:r>
          </a:p>
        </p:txBody>
      </p:sp>
      <p:sp>
        <p:nvSpPr>
          <p:cNvPr id="99333" name="Text Box 4"/>
          <p:cNvSpPr txBox="1">
            <a:spLocks noChangeArrowheads="1"/>
          </p:cNvSpPr>
          <p:nvPr/>
        </p:nvSpPr>
        <p:spPr bwMode="auto">
          <a:xfrm>
            <a:off x="5655987" y="6767434"/>
            <a:ext cx="1077774" cy="598438"/>
          </a:xfrm>
          <a:prstGeom prst="rect">
            <a:avLst/>
          </a:prstGeom>
          <a:noFill/>
          <a:ln w="9525" algn="ctr">
            <a:noFill/>
            <a:miter lim="800000"/>
            <a:headEnd/>
            <a:tailEnd/>
          </a:ln>
        </p:spPr>
        <p:txBody>
          <a:bodyPr lIns="89730" tIns="44865" rIns="89730" bIns="44865">
            <a:spAutoFit/>
          </a:bodyPr>
          <a:lstStyle/>
          <a:p>
            <a:r>
              <a:rPr lang="en-GB" sz="1100" b="1" dirty="0" err="1"/>
              <a:t>Glulisine</a:t>
            </a:r>
            <a:r>
              <a:rPr lang="en-GB" sz="1100" b="1" dirty="0"/>
              <a:t> dosing SMBG group</a:t>
            </a:r>
          </a:p>
        </p:txBody>
      </p:sp>
      <p:sp>
        <p:nvSpPr>
          <p:cNvPr id="99334" name="AutoShape 14"/>
          <p:cNvSpPr>
            <a:spLocks/>
          </p:cNvSpPr>
          <p:nvPr/>
        </p:nvSpPr>
        <p:spPr bwMode="auto">
          <a:xfrm>
            <a:off x="5443228" y="6837702"/>
            <a:ext cx="71438" cy="496549"/>
          </a:xfrm>
          <a:prstGeom prst="rightBracket">
            <a:avLst>
              <a:gd name="adj" fmla="val 57609"/>
            </a:avLst>
          </a:prstGeom>
          <a:noFill/>
          <a:ln w="25400">
            <a:solidFill>
              <a:schemeClr val="tx1"/>
            </a:solidFill>
            <a:round/>
            <a:headEnd/>
            <a:tailEnd/>
          </a:ln>
        </p:spPr>
        <p:txBody>
          <a:bodyPr wrap="none" lIns="89730" tIns="44865" rIns="89730" bIns="44865" anchor="ctr"/>
          <a:lstStyle/>
          <a:p>
            <a:pPr algn="ctr"/>
            <a:endParaRPr lang="en-US"/>
          </a:p>
        </p:txBody>
      </p:sp>
      <p:sp>
        <p:nvSpPr>
          <p:cNvPr id="99335" name="AutoShape 15"/>
          <p:cNvSpPr>
            <a:spLocks/>
          </p:cNvSpPr>
          <p:nvPr/>
        </p:nvSpPr>
        <p:spPr bwMode="auto">
          <a:xfrm>
            <a:off x="5402850" y="7565349"/>
            <a:ext cx="111815" cy="780738"/>
          </a:xfrm>
          <a:prstGeom prst="rightBracket">
            <a:avLst>
              <a:gd name="adj" fmla="val 57870"/>
            </a:avLst>
          </a:prstGeom>
          <a:noFill/>
          <a:ln w="25400">
            <a:solidFill>
              <a:schemeClr val="tx1"/>
            </a:solidFill>
            <a:round/>
            <a:headEnd/>
            <a:tailEnd/>
          </a:ln>
        </p:spPr>
        <p:txBody>
          <a:bodyPr wrap="none" lIns="89730" tIns="44865" rIns="89730" bIns="44865" anchor="ctr"/>
          <a:lstStyle/>
          <a:p>
            <a:pPr algn="ct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E3A24D34-8761-48DD-866B-DD8A41C112F8}" type="slidenum">
              <a:rPr lang="fr-FR" smtClean="0"/>
              <a:pPr/>
              <a:t>68</a:t>
            </a:fld>
            <a:endParaRPr lang="fr-FR" smtClean="0"/>
          </a:p>
        </p:txBody>
      </p:sp>
      <p:sp>
        <p:nvSpPr>
          <p:cNvPr id="101378" name="Rectangle 2"/>
          <p:cNvSpPr>
            <a:spLocks noGrp="1" noRot="1" noChangeAspect="1" noChangeArrowheads="1" noTextEdit="1"/>
          </p:cNvSpPr>
          <p:nvPr>
            <p:ph type="sldImg"/>
          </p:nvPr>
        </p:nvSpPr>
        <p:spPr>
          <a:xfrm>
            <a:off x="1149350" y="685800"/>
            <a:ext cx="4573588" cy="3432175"/>
          </a:xfrm>
          <a:ln/>
        </p:spPr>
      </p:sp>
      <p:sp>
        <p:nvSpPr>
          <p:cNvPr id="101379" name="Rectangle 3"/>
          <p:cNvSpPr>
            <a:spLocks noGrp="1" noChangeArrowheads="1"/>
          </p:cNvSpPr>
          <p:nvPr>
            <p:ph type="body" idx="1"/>
          </p:nvPr>
        </p:nvSpPr>
        <p:spPr>
          <a:xfrm>
            <a:off x="684869" y="4344025"/>
            <a:ext cx="5705682" cy="4114488"/>
          </a:xfrm>
          <a:noFill/>
          <a:ln/>
        </p:spPr>
        <p:txBody>
          <a:bodyPr/>
          <a:lstStyle/>
          <a:p>
            <a:pPr eaLnBrk="1" hangingPunct="1">
              <a:buFontTx/>
              <a:buChar char="•"/>
            </a:pPr>
            <a:r>
              <a:rPr lang="en-US" smtClean="0"/>
              <a:t> There was no significant difference between the simple algorithm group and the carbohydrate counting group in mean body weight change from baseline (3.6kg and 2.4kg, respectively). </a:t>
            </a:r>
          </a:p>
          <a:p>
            <a:pPr eaLnBrk="1" hangingPunct="1">
              <a:buFontTx/>
              <a:buChar char="•"/>
            </a:pPr>
            <a:r>
              <a:rPr lang="en-US" smtClean="0"/>
              <a:t> The rate of symptomatic hypoglycemia (BG &lt;50 mg/dL) was significantly higher in the carbohydrate counting group than the simple algorithm group (8.0 vs. 4.9 events/patient-year; p=0.02). However, severe hypoglycemia rates were similar (0.89 events/patient-year simple group; 0.67 events/patient-year carbohydrate group).</a:t>
            </a:r>
          </a:p>
          <a:p>
            <a:pPr eaLnBrk="1" hangingPunct="1">
              <a:buFontTx/>
              <a:buChar char="•"/>
            </a:pPr>
            <a:r>
              <a:rPr lang="en-US" smtClean="0"/>
              <a:t> At baseline, the mean glargine and glulisine doses were 53.9 U each in the simple algorithm and 50.5 U each in the CHO counting group. At week 24, the mean doses of glargine and glulisine in the simple algorithm group were 102.5 and 108.7 U, respectively and 86.4 and 88.9 U, respectively in CHO counting group.</a:t>
            </a:r>
          </a:p>
          <a:p>
            <a:pPr eaLnBrk="1" hangingPunct="1">
              <a:buFontTx/>
              <a:buChar char="•"/>
            </a:pPr>
            <a:r>
              <a:rPr lang="en-US" smtClean="0"/>
              <a:t>The total insulin dose at week 24 was 1.9 U/kg in the simple algorithm group, and 1.7 U/kg in the CHO counting group. </a:t>
            </a:r>
          </a:p>
          <a:p>
            <a:pPr eaLnBrk="1" hangingPunct="1">
              <a:buFontTx/>
              <a:buChar char="•"/>
            </a:pPr>
            <a:r>
              <a:rPr lang="en-US" smtClean="0"/>
              <a:t>The Basal Bolus strategy is safe and is associated with an acceptable level of weight gain.</a:t>
            </a:r>
          </a:p>
          <a:p>
            <a:pPr eaLnBrk="1" hangingPunct="1"/>
            <a:endParaRPr lang="en-GB" smtClean="0"/>
          </a:p>
          <a:p>
            <a:pPr eaLnBrk="1" hangingPunct="1"/>
            <a:r>
              <a:rPr lang="en-GB" smtClean="0"/>
              <a:t>Bergenstal RM, et al. Diabetes Care 2008;31:1305-10</a:t>
            </a:r>
            <a:endParaRPr lang="en-US" smtClean="0"/>
          </a:p>
          <a:p>
            <a:pPr eaLnBrk="1" hangingPunct="1">
              <a:buFontTx/>
              <a:buChar char="•"/>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E4BA4B6-0238-40E7-AEF3-F4D65C247D7F}" type="slidenum">
              <a:rPr lang="fr-FR">
                <a:solidFill>
                  <a:prstClr val="black"/>
                </a:solidFill>
              </a:rPr>
              <a:pPr/>
              <a:t>84</a:t>
            </a:fld>
            <a:endParaRPr lang="fr-FR">
              <a:solidFill>
                <a:prstClr val="black"/>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685800" y="4345043"/>
            <a:ext cx="5486400" cy="4112975"/>
          </a:xfrm>
          <a:noFill/>
          <a:ln/>
        </p:spPr>
        <p:txBody>
          <a:bodyPr/>
          <a:lstStyle/>
          <a:p>
            <a:pPr marL="180975" indent="-180975" eaLnBrk="1" hangingPunct="1"/>
            <a:endParaRPr lang="en-US" smtClean="0"/>
          </a:p>
          <a:p>
            <a:pPr marL="180975" indent="-180975"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54CB1-A825-4853-98E5-B21657811915}" type="slidenum">
              <a:rPr lang="en-US"/>
              <a:pPr/>
              <a:t>15</a:t>
            </a:fld>
            <a:endParaRPr lang="en-US"/>
          </a:p>
        </p:txBody>
      </p:sp>
      <p:sp>
        <p:nvSpPr>
          <p:cNvPr id="172034" name="Rectangle 2"/>
          <p:cNvSpPr>
            <a:spLocks noGrp="1" noRot="1" noChangeAspect="1" noChangeArrowheads="1" noTextEdit="1"/>
          </p:cNvSpPr>
          <p:nvPr>
            <p:ph type="sldImg"/>
          </p:nvPr>
        </p:nvSpPr>
        <p:spPr>
          <a:xfrm>
            <a:off x="700088" y="735013"/>
            <a:ext cx="5497512" cy="4122737"/>
          </a:xfrm>
          <a:ln/>
        </p:spPr>
      </p:sp>
      <p:sp>
        <p:nvSpPr>
          <p:cNvPr id="172035" name="Rectangle 3"/>
          <p:cNvSpPr>
            <a:spLocks noGrp="1" noChangeArrowheads="1"/>
          </p:cNvSpPr>
          <p:nvPr>
            <p:ph type="body" idx="1"/>
          </p:nvPr>
        </p:nvSpPr>
        <p:spPr>
          <a:xfrm>
            <a:off x="617538" y="5081588"/>
            <a:ext cx="5581650" cy="4114800"/>
          </a:xfrm>
          <a:noFill/>
          <a:ln/>
        </p:spPr>
        <p:txBody>
          <a:bodyPr/>
          <a:lstStyle/>
          <a:p>
            <a:pPr marL="171450" indent="-171450"/>
            <a:r>
              <a:rPr lang="en-GB"/>
              <a:t>In patients with T2DM, excess exposure to hyperglycaemia is due to an increase in fasting plasma glucose concentrations.</a:t>
            </a:r>
          </a:p>
          <a:p>
            <a:pPr marL="171450" indent="-171450"/>
            <a:r>
              <a:rPr lang="en-GB"/>
              <a:t>Specifically targeting fasting hyperglycaemia will therefore lower the entire </a:t>
            </a:r>
            <a:br>
              <a:rPr lang="en-GB"/>
            </a:br>
            <a:r>
              <a:rPr lang="en-GB"/>
              <a:t>24-hour plasma glucose profile and should be a primary aim of therapy.</a:t>
            </a:r>
          </a:p>
          <a:p>
            <a:pPr marL="171450" indent="-171450"/>
            <a:endParaRPr lang="en-GB"/>
          </a:p>
          <a:p>
            <a:pPr marL="171450" indent="-171450"/>
            <a:endParaRPr lang="en-US" altLang="en-US" sz="900"/>
          </a:p>
          <a:p>
            <a:pPr marL="171450" indent="-171450"/>
            <a:r>
              <a:rPr lang="en-US" altLang="en-US" sz="900"/>
              <a:t>Hirsch I, et al. Clin Diabetes 2005;23:78–86.</a:t>
            </a:r>
          </a:p>
          <a:p>
            <a:pPr marL="171450" indent="-171450" eaLnBrk="0" hangingPunct="0">
              <a:spcBef>
                <a:spcPct val="0"/>
              </a:spcBef>
            </a:pPr>
            <a:endParaRPr lang="en-GB"/>
          </a:p>
          <a:p>
            <a:pPr marL="171450" indent="-171450"/>
            <a:endParaRPr lang="en-GB"/>
          </a:p>
          <a:p>
            <a:pPr marL="171450" indent="-171450"/>
            <a:endParaRPr lang="en-GB"/>
          </a:p>
          <a:p>
            <a:pPr marL="171450" indent="-171450"/>
            <a:endParaRPr lang="en-GB"/>
          </a:p>
          <a:p>
            <a:pPr marL="171450" indent="-171450"/>
            <a:endParaRPr lang="en-GB"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EC710D-CD45-4CB7-B967-15035CBC964A}" type="slidenum">
              <a:rPr lang="en-GB">
                <a:solidFill>
                  <a:prstClr val="black"/>
                </a:solidFill>
              </a:rPr>
              <a:pPr>
                <a:defRPr/>
              </a:pPr>
              <a:t>16</a:t>
            </a:fld>
            <a:endParaRPr lang="en-GB">
              <a:solidFill>
                <a:prstClr val="black"/>
              </a:solidFill>
            </a:endParaRPr>
          </a:p>
        </p:txBody>
      </p:sp>
      <p:sp>
        <p:nvSpPr>
          <p:cNvPr id="159747" name="Rectangle 2"/>
          <p:cNvSpPr>
            <a:spLocks noGrp="1" noRot="1" noChangeAspect="1" noChangeArrowheads="1" noTextEdit="1"/>
          </p:cNvSpPr>
          <p:nvPr>
            <p:ph type="sldImg"/>
          </p:nvPr>
        </p:nvSpPr>
        <p:spPr bwMode="auto">
          <a:xfrm>
            <a:off x="690563" y="688975"/>
            <a:ext cx="5511800" cy="4133850"/>
          </a:xfrm>
          <a:noFill/>
          <a:ln>
            <a:solidFill>
              <a:srgbClr val="000000"/>
            </a:solidFill>
            <a:miter lim="800000"/>
            <a:headEnd/>
            <a:tailEnd/>
          </a:ln>
        </p:spPr>
      </p:sp>
      <p:sp>
        <p:nvSpPr>
          <p:cNvPr id="159748" name="Rectangle 4"/>
          <p:cNvSpPr>
            <a:spLocks noGrp="1" noChangeArrowheads="1"/>
          </p:cNvSpPr>
          <p:nvPr>
            <p:ph type="body" idx="1"/>
          </p:nvPr>
        </p:nvSpPr>
        <p:spPr bwMode="auto">
          <a:xfrm>
            <a:off x="622300" y="5080000"/>
            <a:ext cx="5819775" cy="3867150"/>
          </a:xfrm>
          <a:noFill/>
        </p:spPr>
        <p:txBody>
          <a:bodyPr wrap="square" numCol="1" anchor="t" anchorCtr="0" compatLnSpc="1">
            <a:prstTxWarp prst="textNoShape">
              <a:avLst/>
            </a:prstTxWarp>
          </a:bodyPr>
          <a:lstStyle/>
          <a:p>
            <a:pPr marL="209550" indent="-209550"/>
            <a:r>
              <a:rPr lang="en-GB" dirty="0" smtClean="0"/>
              <a:t>This study analysed the diurnal </a:t>
            </a:r>
            <a:r>
              <a:rPr lang="en-GB" dirty="0" err="1" smtClean="0"/>
              <a:t>glycaemic</a:t>
            </a:r>
            <a:r>
              <a:rPr lang="en-GB" dirty="0" smtClean="0"/>
              <a:t> profiles of 290 patients with T2DM at different HbA</a:t>
            </a:r>
            <a:r>
              <a:rPr lang="en-GB" baseline="-25000" dirty="0" smtClean="0"/>
              <a:t>1c</a:t>
            </a:r>
            <a:r>
              <a:rPr lang="en-GB" dirty="0" smtClean="0"/>
              <a:t> levels who were treated with diet or OHAs.</a:t>
            </a:r>
            <a:r>
              <a:rPr lang="en-GB" baseline="30000" dirty="0" smtClean="0"/>
              <a:t>1</a:t>
            </a:r>
            <a:r>
              <a:rPr lang="en-GB" dirty="0" smtClean="0"/>
              <a:t> </a:t>
            </a:r>
          </a:p>
          <a:p>
            <a:pPr marL="209550" indent="-209550"/>
            <a:r>
              <a:rPr lang="en-GB" dirty="0" smtClean="0"/>
              <a:t>Blood-glucose concentrations were determined during fasting and postprandial and post-absorptive periods.</a:t>
            </a:r>
          </a:p>
          <a:p>
            <a:pPr marL="209550" indent="-209550"/>
            <a:r>
              <a:rPr lang="en-GB" dirty="0" smtClean="0"/>
              <a:t>The areas under the curve above FBG concentrations and &gt;6.1 </a:t>
            </a:r>
            <a:r>
              <a:rPr lang="en-GB" dirty="0" err="1" smtClean="0"/>
              <a:t>mmol</a:t>
            </a:r>
            <a:r>
              <a:rPr lang="en-GB" dirty="0" smtClean="0"/>
              <a:t>/l (110 mg/dl) were calculated for further evaluation of the relative contributions of postprandial and FBG increments to overall diurnal hyperglycaemia. </a:t>
            </a:r>
          </a:p>
          <a:p>
            <a:pPr marL="209550" indent="-209550"/>
            <a:r>
              <a:rPr lang="en-GB" dirty="0" smtClean="0"/>
              <a:t>The value of 6.1 </a:t>
            </a:r>
            <a:r>
              <a:rPr lang="en-GB" dirty="0" err="1" smtClean="0"/>
              <a:t>mmol</a:t>
            </a:r>
            <a:r>
              <a:rPr lang="en-GB" dirty="0" smtClean="0"/>
              <a:t>/l (110 mg/dl) was chosen because this threshold had been defined by the ADA as the upper limit of normal blood glucose at fasting or </a:t>
            </a:r>
            <a:r>
              <a:rPr lang="en-GB" dirty="0" err="1" smtClean="0"/>
              <a:t>preprandial</a:t>
            </a:r>
            <a:r>
              <a:rPr lang="en-GB" dirty="0" smtClean="0"/>
              <a:t> times.</a:t>
            </a:r>
            <a:r>
              <a:rPr lang="en-GB" baseline="30000" dirty="0" smtClean="0"/>
              <a:t>2</a:t>
            </a:r>
            <a:r>
              <a:rPr lang="en-GB" dirty="0" smtClean="0"/>
              <a:t> The data were compared over quintiles of HbA</a:t>
            </a:r>
            <a:r>
              <a:rPr lang="en-GB" baseline="-25000" dirty="0" smtClean="0"/>
              <a:t>1c</a:t>
            </a:r>
            <a:r>
              <a:rPr lang="en-GB" dirty="0" smtClean="0"/>
              <a:t>.</a:t>
            </a:r>
          </a:p>
          <a:p>
            <a:pPr marL="209550" indent="-209550"/>
            <a:r>
              <a:rPr lang="en-GB" dirty="0" smtClean="0"/>
              <a:t>The main contributor to overall hyperglycaemia in patients with poorly controlled T2DM was found to be fasting hyperglycaemia. Fasting hyperglycaemia was the dominant factor in patients who were furthest from achieving target HbA</a:t>
            </a:r>
            <a:r>
              <a:rPr lang="en-GB" baseline="-25000" dirty="0" smtClean="0"/>
              <a:t>1c</a:t>
            </a:r>
            <a:r>
              <a:rPr lang="en-GB" dirty="0" smtClean="0"/>
              <a:t>.</a:t>
            </a:r>
          </a:p>
          <a:p>
            <a:pPr marL="209550" indent="-209550"/>
            <a:endParaRPr lang="en-GB" dirty="0" smtClean="0"/>
          </a:p>
          <a:p>
            <a:pPr marL="209550" indent="-209550"/>
            <a:r>
              <a:rPr lang="en-GB" b="1" dirty="0" smtClean="0"/>
              <a:t>References</a:t>
            </a:r>
          </a:p>
          <a:p>
            <a:pPr marL="209550" indent="-209550">
              <a:buFontTx/>
              <a:buAutoNum type="arabicPeriod"/>
            </a:pPr>
            <a:r>
              <a:rPr lang="en-GB" dirty="0" err="1" smtClean="0"/>
              <a:t>Monnier</a:t>
            </a:r>
            <a:r>
              <a:rPr lang="en-GB" dirty="0" smtClean="0"/>
              <a:t> L, et al. Diabetes Care 2003;26:881</a:t>
            </a:r>
            <a:r>
              <a:rPr lang="en-GB" dirty="0" smtClean="0">
                <a:cs typeface="Arial" pitchFamily="34" charset="0"/>
              </a:rPr>
              <a:t>–</a:t>
            </a:r>
            <a:r>
              <a:rPr lang="en-GB" dirty="0" smtClean="0"/>
              <a:t>5.</a:t>
            </a:r>
          </a:p>
          <a:p>
            <a:pPr marL="209550" indent="-209550">
              <a:buFontTx/>
              <a:buAutoNum type="arabicPeriod"/>
            </a:pPr>
            <a:r>
              <a:rPr lang="en-GB" dirty="0" smtClean="0"/>
              <a:t>ADA. Diabetes Care 2002;25(</a:t>
            </a:r>
            <a:r>
              <a:rPr lang="en-GB" dirty="0" err="1" smtClean="0"/>
              <a:t>suppl</a:t>
            </a:r>
            <a:r>
              <a:rPr lang="en-GB" dirty="0" smtClean="0"/>
              <a:t> 1):S5</a:t>
            </a:r>
            <a:r>
              <a:rPr lang="en-GB" dirty="0" smtClean="0">
                <a:cs typeface="Arial" pitchFamily="34" charset="0"/>
              </a:rPr>
              <a:t>–20.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E3404F-46D0-4894-B5A4-381407B42A5E}" type="slidenum">
              <a:rPr lang="en-GB"/>
              <a:pPr>
                <a:defRPr/>
              </a:pPr>
              <a:t>30</a:t>
            </a:fld>
            <a:endParaRPr lang="en-GB"/>
          </a:p>
        </p:txBody>
      </p:sp>
      <p:sp>
        <p:nvSpPr>
          <p:cNvPr id="160771" name="Rectangle 2"/>
          <p:cNvSpPr>
            <a:spLocks noGrp="1" noRot="1" noChangeAspect="1" noChangeArrowheads="1" noTextEdit="1"/>
          </p:cNvSpPr>
          <p:nvPr>
            <p:ph type="sldImg"/>
          </p:nvPr>
        </p:nvSpPr>
        <p:spPr bwMode="auto">
          <a:xfrm>
            <a:off x="703263" y="736600"/>
            <a:ext cx="5476875" cy="4106863"/>
          </a:xfrm>
          <a:noFill/>
          <a:ln>
            <a:solidFill>
              <a:srgbClr val="000000"/>
            </a:solidFill>
            <a:miter lim="800000"/>
            <a:headEnd/>
            <a:tailEnd/>
          </a:ln>
        </p:spPr>
      </p:sp>
      <p:sp>
        <p:nvSpPr>
          <p:cNvPr id="160772" name="Text Box 4"/>
          <p:cNvSpPr txBox="1">
            <a:spLocks noChangeArrowheads="1"/>
          </p:cNvSpPr>
          <p:nvPr/>
        </p:nvSpPr>
        <p:spPr bwMode="auto">
          <a:xfrm>
            <a:off x="623888" y="5073650"/>
            <a:ext cx="5868987" cy="2190750"/>
          </a:xfrm>
          <a:prstGeom prst="rect">
            <a:avLst/>
          </a:prstGeom>
          <a:noFill/>
          <a:ln w="9525">
            <a:noFill/>
            <a:miter lim="800000"/>
            <a:headEnd/>
            <a:tailEnd/>
          </a:ln>
        </p:spPr>
        <p:txBody>
          <a:bodyPr>
            <a:spAutoFit/>
          </a:bodyPr>
          <a:lstStyle/>
          <a:p>
            <a:pPr marL="177800" indent="-177800">
              <a:spcBef>
                <a:spcPct val="20000"/>
              </a:spcBef>
              <a:buFontTx/>
              <a:buChar char="•"/>
            </a:pPr>
            <a:r>
              <a:rPr lang="en-US" sz="1100"/>
              <a:t>This hypothetical graph shows that postprandial peaks may occur following breakfast or after an evening meal in patients with T2DM. The meal that induces the greatest PPBG excursion varies according to the individual and their meal patterns.</a:t>
            </a:r>
            <a:r>
              <a:rPr lang="en-US" sz="1100" baseline="30000"/>
              <a:t>1</a:t>
            </a:r>
          </a:p>
          <a:p>
            <a:pPr marL="177800" indent="-177800">
              <a:spcBef>
                <a:spcPct val="20000"/>
              </a:spcBef>
              <a:buFontTx/>
              <a:buChar char="•"/>
            </a:pPr>
            <a:r>
              <a:rPr lang="en-US" sz="1100"/>
              <a:t>This variation may also be due to differences between eating habits in different  countries.</a:t>
            </a:r>
            <a:r>
              <a:rPr lang="en-US" sz="1100" baseline="30000"/>
              <a:t>2</a:t>
            </a:r>
          </a:p>
          <a:p>
            <a:pPr marL="177800" indent="-177800">
              <a:spcBef>
                <a:spcPct val="20000"/>
              </a:spcBef>
              <a:buFontTx/>
              <a:buChar char="•"/>
            </a:pPr>
            <a:endParaRPr lang="en-US" sz="1100"/>
          </a:p>
          <a:p>
            <a:pPr marL="177800" indent="-177800">
              <a:spcBef>
                <a:spcPct val="20000"/>
              </a:spcBef>
            </a:pPr>
            <a:r>
              <a:rPr lang="en-GB" sz="1100"/>
              <a:t>References</a:t>
            </a:r>
          </a:p>
          <a:p>
            <a:pPr marL="177800" indent="-177800">
              <a:spcBef>
                <a:spcPct val="20000"/>
              </a:spcBef>
            </a:pPr>
            <a:r>
              <a:rPr lang="en-GB" sz="1100"/>
              <a:t>1. 	Monnier L, et al. Diabetes Care 2002;25:737–41.</a:t>
            </a:r>
          </a:p>
          <a:p>
            <a:pPr marL="177800" indent="-177800">
              <a:spcBef>
                <a:spcPct val="20000"/>
              </a:spcBef>
            </a:pPr>
            <a:r>
              <a:rPr lang="en-GB" sz="1100"/>
              <a:t>2.	Monnier L, Colette C. Diabetes Metab 2006;32:7–13.</a:t>
            </a:r>
            <a:endParaRPr lang="en-GB" sz="1100">
              <a:solidFill>
                <a:srgbClr val="FFFFFF"/>
              </a:solidFill>
            </a:endParaRPr>
          </a:p>
          <a:p>
            <a:pPr marL="177800" indent="-177800">
              <a:spcBef>
                <a:spcPct val="20000"/>
              </a:spcBef>
            </a:pPr>
            <a:endParaRPr lang="en-GB" sz="1100"/>
          </a:p>
          <a:p>
            <a:pPr marL="177800" indent="-177800">
              <a:spcBef>
                <a:spcPct val="20000"/>
              </a:spcBef>
            </a:pPr>
            <a:endParaRPr lang="en-GB"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1D03C3-2991-41E6-BBED-B5112CEC5058}" type="slidenum">
              <a:rPr lang="en-GB"/>
              <a:pPr>
                <a:defRPr/>
              </a:pPr>
              <a:t>31</a:t>
            </a:fld>
            <a:endParaRPr lang="en-GB"/>
          </a:p>
        </p:txBody>
      </p:sp>
      <p:sp>
        <p:nvSpPr>
          <p:cNvPr id="161795" name="Rectangle 2"/>
          <p:cNvSpPr>
            <a:spLocks noGrp="1" noRot="1" noChangeAspect="1" noChangeArrowheads="1" noTextEdit="1"/>
          </p:cNvSpPr>
          <p:nvPr>
            <p:ph type="sldImg"/>
          </p:nvPr>
        </p:nvSpPr>
        <p:spPr bwMode="auto">
          <a:xfrm>
            <a:off x="703263" y="736600"/>
            <a:ext cx="5476875" cy="4106863"/>
          </a:xfrm>
          <a:noFill/>
          <a:ln>
            <a:solidFill>
              <a:srgbClr val="000000"/>
            </a:solidFill>
            <a:miter lim="800000"/>
            <a:headEnd/>
            <a:tailEnd/>
          </a:ln>
        </p:spPr>
      </p:sp>
      <p:sp>
        <p:nvSpPr>
          <p:cNvPr id="161796" name="Rectangle 3"/>
          <p:cNvSpPr>
            <a:spLocks noGrp="1" noChangeArrowheads="1"/>
          </p:cNvSpPr>
          <p:nvPr>
            <p:ph type="body" idx="1"/>
          </p:nvPr>
        </p:nvSpPr>
        <p:spPr bwMode="auto">
          <a:xfrm>
            <a:off x="622300" y="5076825"/>
            <a:ext cx="5819775" cy="4114800"/>
          </a:xfrm>
          <a:noFill/>
        </p:spPr>
        <p:txBody>
          <a:bodyPr wrap="square" numCol="1" anchor="t" anchorCtr="0" compatLnSpc="1">
            <a:prstTxWarp prst="textNoShape">
              <a:avLst/>
            </a:prstTxWarp>
          </a:bodyPr>
          <a:lstStyle/>
          <a:p>
            <a:r>
              <a:rPr lang="en-GB" dirty="0" smtClean="0"/>
              <a:t>This study included data from the NHANES study of 15,978 US adults aged 20 years or older.</a:t>
            </a:r>
          </a:p>
          <a:p>
            <a:r>
              <a:rPr lang="en-GB" dirty="0" smtClean="0"/>
              <a:t>Meal patterns were categorised based on the five most common meal and snack combinations.</a:t>
            </a:r>
          </a:p>
          <a:p>
            <a:r>
              <a:rPr lang="en-GB" dirty="0" smtClean="0"/>
              <a:t>The highest percentage of individuals (31.6%) reported three meals per day plus two or more snacks.</a:t>
            </a:r>
          </a:p>
          <a:p>
            <a:r>
              <a:rPr lang="en-GB" dirty="0" smtClean="0"/>
              <a:t>Meal patterns may also vary depending on the age and ethnicity of the individual. Thus, insulin therapy should be flexible and </a:t>
            </a:r>
            <a:r>
              <a:rPr lang="en-US" dirty="0" smtClean="0"/>
              <a:t>tailored to individual needs and lifestyle</a:t>
            </a:r>
            <a:r>
              <a:rPr lang="en-GB" dirty="0" smtClean="0"/>
              <a:t>.</a:t>
            </a:r>
          </a:p>
          <a:p>
            <a:r>
              <a:rPr lang="en-GB" b="1" dirty="0" smtClean="0"/>
              <a:t>Reference</a:t>
            </a:r>
          </a:p>
          <a:p>
            <a:pPr>
              <a:spcBef>
                <a:spcPct val="0"/>
              </a:spcBef>
            </a:pPr>
            <a:r>
              <a:rPr lang="fr-FR" dirty="0" err="1" smtClean="0"/>
              <a:t>Kerver</a:t>
            </a:r>
            <a:r>
              <a:rPr lang="fr-FR" dirty="0" smtClean="0"/>
              <a:t> J, et al. J Am </a:t>
            </a:r>
            <a:r>
              <a:rPr lang="fr-FR" dirty="0" err="1" smtClean="0"/>
              <a:t>Diet</a:t>
            </a:r>
            <a:r>
              <a:rPr lang="fr-FR" dirty="0" smtClean="0"/>
              <a:t> </a:t>
            </a:r>
            <a:r>
              <a:rPr lang="fr-FR" dirty="0" err="1" smtClean="0"/>
              <a:t>Assoc</a:t>
            </a:r>
            <a:r>
              <a:rPr lang="fr-FR" dirty="0" smtClean="0"/>
              <a:t> 2006;106:46–53.</a:t>
            </a:r>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FBD37B5C-39C2-47D7-8993-7CBFA74567DC}" type="slidenum">
              <a:rPr lang="en-GB"/>
              <a:pPr>
                <a:defRPr/>
              </a:pPr>
              <a:t>32</a:t>
            </a:fld>
            <a:endParaRPr lang="en-GB"/>
          </a:p>
        </p:txBody>
      </p:sp>
      <p:sp>
        <p:nvSpPr>
          <p:cNvPr id="162819" name="Rectangle 2"/>
          <p:cNvSpPr>
            <a:spLocks noGrp="1" noRot="1" noChangeAspect="1" noChangeArrowheads="1" noTextEdit="1"/>
          </p:cNvSpPr>
          <p:nvPr>
            <p:ph type="sldImg"/>
          </p:nvPr>
        </p:nvSpPr>
        <p:spPr bwMode="auto">
          <a:xfrm>
            <a:off x="703263" y="736600"/>
            <a:ext cx="5476875" cy="4106863"/>
          </a:xfrm>
          <a:noFill/>
          <a:ln>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69589C-7E77-4C15-8A66-E6E11B7FA32A}" type="slidenum">
              <a:rPr lang="en-GB"/>
              <a:pPr>
                <a:defRPr/>
              </a:pPr>
              <a:t>33</a:t>
            </a:fld>
            <a:endParaRPr lang="en-GB"/>
          </a:p>
        </p:txBody>
      </p:sp>
      <p:sp>
        <p:nvSpPr>
          <p:cNvPr id="163843" name="Rectangle 2"/>
          <p:cNvSpPr>
            <a:spLocks noGrp="1" noRot="1" noChangeAspect="1" noChangeArrowheads="1" noTextEdit="1"/>
          </p:cNvSpPr>
          <p:nvPr>
            <p:ph type="sldImg"/>
          </p:nvPr>
        </p:nvSpPr>
        <p:spPr bwMode="auto">
          <a:xfrm>
            <a:off x="692150" y="736600"/>
            <a:ext cx="5476875" cy="4106863"/>
          </a:xfrm>
          <a:noFill/>
          <a:ln>
            <a:solidFill>
              <a:srgbClr val="000000"/>
            </a:solidFill>
            <a:miter lim="800000"/>
            <a:headEnd/>
            <a:tailEnd/>
          </a:ln>
        </p:spPr>
      </p:sp>
      <p:sp>
        <p:nvSpPr>
          <p:cNvPr id="163844" name="Rectangle 4"/>
          <p:cNvSpPr>
            <a:spLocks noGrp="1" noChangeArrowheads="1"/>
          </p:cNvSpPr>
          <p:nvPr>
            <p:ph type="body" idx="1"/>
          </p:nvPr>
        </p:nvSpPr>
        <p:spPr bwMode="auto">
          <a:xfrm>
            <a:off x="627063" y="5076825"/>
            <a:ext cx="5734050" cy="3427413"/>
          </a:xfrm>
          <a:noFill/>
        </p:spPr>
        <p:txBody>
          <a:bodyPr wrap="square" numCol="1" anchor="t" anchorCtr="0" compatLnSpc="1">
            <a:prstTxWarp prst="textNoShape">
              <a:avLst/>
            </a:prstTxWarp>
          </a:bodyPr>
          <a:lstStyle/>
          <a:p>
            <a:r>
              <a:rPr lang="en-GB" dirty="0" smtClean="0"/>
              <a:t>This study enrolled 158 patients with T2DM who were well titrated with insulin </a:t>
            </a:r>
            <a:r>
              <a:rPr lang="en-GB" dirty="0" err="1" smtClean="0"/>
              <a:t>glargine</a:t>
            </a:r>
            <a:r>
              <a:rPr lang="en-GB" dirty="0" smtClean="0"/>
              <a:t> (FBG &lt;6.7 </a:t>
            </a:r>
            <a:r>
              <a:rPr lang="en-GB" dirty="0" err="1" smtClean="0"/>
              <a:t>mmol</a:t>
            </a:r>
            <a:r>
              <a:rPr lang="en-GB" dirty="0" smtClean="0"/>
              <a:t>/l [&lt;120 mg/dl]), yet with unsatisfactory HbA</a:t>
            </a:r>
            <a:r>
              <a:rPr lang="en-GB" baseline="-25000" dirty="0" smtClean="0"/>
              <a:t>1c</a:t>
            </a:r>
            <a:r>
              <a:rPr lang="en-GB" dirty="0" smtClean="0"/>
              <a:t> values (&gt;6.5</a:t>
            </a:r>
            <a:r>
              <a:rPr lang="en-GB" dirty="0" smtClean="0">
                <a:cs typeface="Arial" pitchFamily="34" charset="0"/>
              </a:rPr>
              <a:t>–</a:t>
            </a:r>
            <a:r>
              <a:rPr lang="en-GB" dirty="0" smtClean="0">
                <a:sym typeface="Symbol" pitchFamily="18" charset="2"/>
              </a:rPr>
              <a:t></a:t>
            </a:r>
            <a:r>
              <a:rPr lang="en-GB" dirty="0" smtClean="0"/>
              <a:t>9.0%). </a:t>
            </a:r>
          </a:p>
          <a:p>
            <a:r>
              <a:rPr lang="en-GB" dirty="0" smtClean="0"/>
              <a:t>Patients were stratified according to the predominant meal, as determined by the highest postprandial blood-glucose value, and then randomised to receive insulin </a:t>
            </a:r>
            <a:r>
              <a:rPr lang="en-GB" dirty="0" err="1" smtClean="0"/>
              <a:t>glulisine</a:t>
            </a:r>
            <a:r>
              <a:rPr lang="en-GB" dirty="0" smtClean="0"/>
              <a:t> at either breakfast or the predominant meal. OHAs remained unchanged during the study. </a:t>
            </a:r>
            <a:r>
              <a:rPr lang="en-GB" sz="1050" dirty="0" smtClean="0"/>
              <a:t>Interim analysis showed that mean HbA</a:t>
            </a:r>
            <a:r>
              <a:rPr lang="en-GB" sz="1050" baseline="-25000" dirty="0" smtClean="0"/>
              <a:t>1c</a:t>
            </a:r>
            <a:r>
              <a:rPr lang="en-GB" sz="1050" dirty="0" smtClean="0"/>
              <a:t> was reduced from 7.4% at baseline to 7.0% at 26 weeks, with 26% of patients achieving a mean HbA</a:t>
            </a:r>
            <a:r>
              <a:rPr lang="en-GB" sz="1050" baseline="-25000" dirty="0" smtClean="0"/>
              <a:t>1c</a:t>
            </a:r>
            <a:r>
              <a:rPr lang="en-GB" sz="1050" dirty="0" smtClean="0"/>
              <a:t> of </a:t>
            </a:r>
            <a:r>
              <a:rPr lang="en-GB" sz="1050" dirty="0" smtClean="0">
                <a:sym typeface="Symbol" pitchFamily="18" charset="2"/>
              </a:rPr>
              <a:t></a:t>
            </a:r>
            <a:r>
              <a:rPr lang="en-GB" sz="1050" baseline="0" dirty="0" smtClean="0">
                <a:sym typeface="Symbol" pitchFamily="18" charset="2"/>
              </a:rPr>
              <a:t> </a:t>
            </a:r>
            <a:r>
              <a:rPr lang="en-GB" sz="1050" dirty="0" smtClean="0"/>
              <a:t>6.5% and FBG remained at target levels.</a:t>
            </a:r>
          </a:p>
          <a:p>
            <a:r>
              <a:rPr lang="en-GB" dirty="0" smtClean="0"/>
              <a:t>The mean daily dose of insulin </a:t>
            </a:r>
            <a:r>
              <a:rPr lang="en-GB" dirty="0" err="1" smtClean="0"/>
              <a:t>glargine</a:t>
            </a:r>
            <a:r>
              <a:rPr lang="en-GB" dirty="0" smtClean="0"/>
              <a:t> did not change during the study, whereas the mean daily dose of insulin </a:t>
            </a:r>
            <a:r>
              <a:rPr lang="en-GB" dirty="0" err="1" smtClean="0"/>
              <a:t>glulisine</a:t>
            </a:r>
            <a:r>
              <a:rPr lang="en-GB" dirty="0" smtClean="0"/>
              <a:t> increased from 5 to 11 IU. </a:t>
            </a:r>
          </a:p>
          <a:p>
            <a:r>
              <a:rPr lang="en-GB" b="1" dirty="0" smtClean="0"/>
              <a:t>Reference</a:t>
            </a:r>
          </a:p>
          <a:p>
            <a:r>
              <a:rPr lang="en-GB" dirty="0" err="1" smtClean="0"/>
              <a:t>Lankisch</a:t>
            </a:r>
            <a:r>
              <a:rPr lang="en-GB" dirty="0" smtClean="0"/>
              <a:t> M, et al. Diabetes 2006;55(</a:t>
            </a:r>
            <a:r>
              <a:rPr lang="en-GB" dirty="0" err="1" smtClean="0"/>
              <a:t>suppl</a:t>
            </a:r>
            <a:r>
              <a:rPr lang="en-GB" dirty="0" smtClean="0"/>
              <a:t>). Abstract 514-P.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A79136-45BF-4742-ADA3-46BA43EC3F41}" type="slidenum">
              <a:rPr lang="es-ES"/>
              <a:pPr>
                <a:defRPr/>
              </a:pPr>
              <a:t>35</a:t>
            </a:fld>
            <a:endParaRPr lang="es-ES"/>
          </a:p>
        </p:txBody>
      </p:sp>
      <p:sp>
        <p:nvSpPr>
          <p:cNvPr id="164867" name="Rectangle 2"/>
          <p:cNvSpPr>
            <a:spLocks noGrp="1" noRot="1" noChangeAspect="1" noChangeArrowheads="1" noTextEdit="1"/>
          </p:cNvSpPr>
          <p:nvPr>
            <p:ph type="sldImg"/>
          </p:nvPr>
        </p:nvSpPr>
        <p:spPr bwMode="auto">
          <a:xfrm>
            <a:off x="1298575" y="800100"/>
            <a:ext cx="4260850" cy="3195638"/>
          </a:xfrm>
          <a:noFill/>
          <a:ln>
            <a:solidFill>
              <a:srgbClr val="000000"/>
            </a:solidFill>
            <a:miter lim="800000"/>
            <a:headEnd/>
            <a:tailEnd/>
          </a:ln>
        </p:spPr>
      </p:sp>
      <p:sp>
        <p:nvSpPr>
          <p:cNvPr id="164868" name="Rectangle 3"/>
          <p:cNvSpPr>
            <a:spLocks noGrp="1" noChangeArrowheads="1"/>
          </p:cNvSpPr>
          <p:nvPr>
            <p:ph type="body" idx="1"/>
          </p:nvPr>
        </p:nvSpPr>
        <p:spPr bwMode="auto">
          <a:xfrm>
            <a:off x="912813" y="4346575"/>
            <a:ext cx="5032375" cy="3846513"/>
          </a:xfrm>
          <a:noFill/>
        </p:spPr>
        <p:txBody>
          <a:bodyPr wrap="square" numCol="1" anchor="t" anchorCtr="0" compatLnSpc="1">
            <a:prstTxWarp prst="textNoShape">
              <a:avLst/>
            </a:prstTxWarp>
          </a:bodyPr>
          <a:lstStyle/>
          <a:p>
            <a:pPr marL="180975" indent="-180975"/>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206500" y="533400"/>
            <a:ext cx="4445000" cy="3333750"/>
          </a:xfrm>
          <a:ln/>
        </p:spPr>
      </p:sp>
      <p:sp>
        <p:nvSpPr>
          <p:cNvPr id="106499" name="Notes Placeholder 2"/>
          <p:cNvSpPr>
            <a:spLocks noGrp="1"/>
          </p:cNvSpPr>
          <p:nvPr>
            <p:ph type="body" idx="1"/>
          </p:nvPr>
        </p:nvSpPr>
        <p:spPr>
          <a:xfrm>
            <a:off x="304939" y="4149825"/>
            <a:ext cx="6248123" cy="35056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ea typeface="ＭＳ Ｐゴシック" charset="0"/>
              </a:rPr>
              <a:t>Insulin preparations are formulated as either structurally identical to human insulin or as modifications of human insulin (insulin analogues) to alter their pharmacokinetics. As shown in this slide, insulin preparations are further classified according to their duration of action, their time of onset and their peak actions. </a:t>
            </a:r>
          </a:p>
          <a:p>
            <a:r>
              <a:rPr lang="en-US" sz="1100">
                <a:ea typeface="ＭＳ Ｐゴシック" charset="0"/>
              </a:rPr>
              <a:t>Basal and bolus insulin protocols attempt to duplicate normal pancreatic insulin secretion. Basal insulin is provided by an intermediate-acting insulin or a long-acting insulin analogue given once- or twice-daily. Intermediate-acting insulin has an onset of action of 1-3 hours, with peak action occurring at 5-8 hours, and a duration of action of up to 18 hours. Long-acting insulin analogues have an onset of action of 90 minutes and duration of action of up to 24 hours.</a:t>
            </a:r>
          </a:p>
          <a:p>
            <a:r>
              <a:rPr lang="en-US" sz="1100">
                <a:ea typeface="ＭＳ Ｐゴシック" charset="0"/>
              </a:rPr>
              <a:t>Insulins available for prandial coverage (bolus insulins) include regular insulin (defined as short-acting) and the rapid-acting insulin analogues (</a:t>
            </a:r>
            <a:r>
              <a:rPr lang="en-CA" sz="1100">
                <a:ea typeface="ＭＳ Ｐゴシック" charset="0"/>
              </a:rPr>
              <a:t>insulin aspart, glulisine, and lispro). </a:t>
            </a:r>
            <a:r>
              <a:rPr lang="en-US" sz="1100">
                <a:ea typeface="ＭＳ Ｐゴシック" charset="0"/>
              </a:rPr>
              <a:t>The rapid-acting analogues allow for a closer approximation to normal physiological insulin secretion. They are absorbed more rapidly than regular insulin, leading to a more rapid onset of action (10–15 minutes) and peak action (about 1-2 hours), and a shorter duration of action (3–5 hours). Their rapid onset of action allows them to be given just before meals (i.e., within 15 minutes). The dose of bolus insulins should take into account exercise around mealtime as well as the carbohydrate content and glycemic index of the carbohydrates consumed at each meal.</a:t>
            </a:r>
          </a:p>
          <a:p>
            <a:r>
              <a:rPr lang="en-US" sz="1100">
                <a:ea typeface="ＭＳ Ｐゴシック" charset="0"/>
              </a:rPr>
              <a:t>It is important to match these insulin regimens to the individual needs, concerns, and capabilities of each patient.</a:t>
            </a:r>
          </a:p>
          <a:p>
            <a:endParaRPr lang="en-US" sz="1100">
              <a:ea typeface="ＭＳ Ｐゴシック" charset="0"/>
            </a:endParaRPr>
          </a:p>
          <a:p>
            <a:pPr>
              <a:buFontTx/>
              <a:buNone/>
            </a:pPr>
            <a:r>
              <a:rPr lang="en-US" sz="1000" b="1">
                <a:ea typeface="ＭＳ Ｐゴシック" charset="0"/>
              </a:rPr>
              <a:t>Reference:</a:t>
            </a:r>
          </a:p>
          <a:p>
            <a:r>
              <a:rPr lang="en-US" sz="1000">
                <a:ea typeface="ＭＳ Ｐゴシック" charset="0"/>
              </a:rPr>
              <a:t>CDA Clinical Practice Guidelines Expert Committee. Canadian Diabetes Association 2008 clinical practice guidelines for the prevention and management of diabetes in Canada. </a:t>
            </a:r>
            <a:r>
              <a:rPr lang="en-US" sz="1000" i="1">
                <a:ea typeface="ＭＳ Ｐゴシック" charset="0"/>
              </a:rPr>
              <a:t>Can J Diabetes </a:t>
            </a:r>
            <a:r>
              <a:rPr lang="en-US" sz="1000">
                <a:ea typeface="ＭＳ Ｐゴシック" charset="0"/>
              </a:rPr>
              <a:t>2008;32(Suppl 1):S1-S201.</a:t>
            </a:r>
          </a:p>
          <a:p>
            <a:pPr>
              <a:buFontTx/>
              <a:buNone/>
            </a:pPr>
            <a:endParaRPr lang="en-US" sz="1100">
              <a:solidFill>
                <a:srgbClr val="FF0000"/>
              </a:solidFill>
              <a:ea typeface="ＭＳ Ｐゴシック"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Arial" charset="0"/>
                <a:ea typeface="ＭＳ Ｐゴシック" charset="0"/>
                <a:cs typeface="ＭＳ Ｐゴシック" charset="0"/>
              </a:defRPr>
            </a:lvl1pPr>
            <a:lvl2pPr marL="37279299" indent="-36829963" defTabSz="91427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9336" eaLnBrk="0" fontAlgn="base" hangingPunct="0">
              <a:spcBef>
                <a:spcPct val="0"/>
              </a:spcBef>
              <a:spcAft>
                <a:spcPct val="0"/>
              </a:spcAft>
              <a:defRPr sz="2400">
                <a:solidFill>
                  <a:schemeClr val="tx1"/>
                </a:solidFill>
                <a:latin typeface="Arial" charset="0"/>
                <a:ea typeface="ＭＳ Ｐゴシック" charset="0"/>
              </a:defRPr>
            </a:lvl6pPr>
            <a:lvl7pPr marL="898672" eaLnBrk="0" fontAlgn="base" hangingPunct="0">
              <a:spcBef>
                <a:spcPct val="0"/>
              </a:spcBef>
              <a:spcAft>
                <a:spcPct val="0"/>
              </a:spcAft>
              <a:defRPr sz="2400">
                <a:solidFill>
                  <a:schemeClr val="tx1"/>
                </a:solidFill>
                <a:latin typeface="Arial" charset="0"/>
                <a:ea typeface="ＭＳ Ｐゴシック" charset="0"/>
              </a:defRPr>
            </a:lvl7pPr>
            <a:lvl8pPr marL="1348008" eaLnBrk="0" fontAlgn="base" hangingPunct="0">
              <a:spcBef>
                <a:spcPct val="0"/>
              </a:spcBef>
              <a:spcAft>
                <a:spcPct val="0"/>
              </a:spcAft>
              <a:defRPr sz="2400">
                <a:solidFill>
                  <a:schemeClr val="tx1"/>
                </a:solidFill>
                <a:latin typeface="Arial" charset="0"/>
                <a:ea typeface="ＭＳ Ｐゴシック" charset="0"/>
              </a:defRPr>
            </a:lvl8pPr>
            <a:lvl9pPr marL="179734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343805-2B7B-3042-9C88-ACC6ADE9BC9F}" type="slidenum">
              <a:rPr lang="en-US" sz="1000"/>
              <a:pPr eaLnBrk="1" hangingPunct="1"/>
              <a:t>36</a:t>
            </a:fld>
            <a:endParaRPr 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rgbClr val="FF0000"/>
            </a:solidFill>
            <a:prstDash val="solid"/>
            <a:miter lim="800000"/>
            <a:headEnd/>
            <a:tailEnd/>
          </a:ln>
        </p:spPr>
        <p:txBody>
          <a:bodyPr/>
          <a:lstStyle/>
          <a:p>
            <a:pPr>
              <a:defRPr/>
            </a:pPr>
            <a:endParaRPr lang="en-US">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38100">
            <a:solidFill>
              <a:srgbClr val="FF0000"/>
            </a:solidFill>
            <a:round/>
            <a:headEnd/>
            <a:tailEnd/>
          </a:ln>
          <a:effectLst/>
        </p:spPr>
        <p:txBody>
          <a:bodyPr/>
          <a:lstStyle/>
          <a:p>
            <a:pPr>
              <a:defRPr/>
            </a:pPr>
            <a:endParaRPr lang="en-US">
              <a:solidFill>
                <a:srgbClr val="000000"/>
              </a:solidFill>
            </a:endParaRPr>
          </a:p>
        </p:txBody>
      </p:sp>
      <p:sp>
        <p:nvSpPr>
          <p:cNvPr id="5427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42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4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fld id="{8BC761E6-E0D5-43AA-823E-CCBA6A6418C1}" type="datetime1">
              <a:rPr lang="en-US" altLang="en-US" smtClean="0"/>
              <a:pPr>
                <a:defRPr/>
              </a:pPr>
              <a:t>11/20/2014</a:t>
            </a:fld>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EF6E1FE6-5C23-4F3B-BD57-C404CB3EACFB}" type="slidenum">
              <a:rPr lang="en-US" altLang="en-US"/>
              <a:pPr>
                <a:defRPr/>
              </a:pPr>
              <a:t>‹#›</a:t>
            </a:fld>
            <a:endParaRPr lang="en-US" altLang="en-US"/>
          </a:p>
        </p:txBody>
      </p:sp>
    </p:spTree>
  </p:cSld>
  <p:clrMapOvr>
    <a:masterClrMapping/>
  </p:clrMapOvr>
  <p:transition advTm="8000">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F4DA49-8D55-4482-8A1B-973794FB0756}" type="datetime1">
              <a:rPr lang="en-US" altLang="en-US" smtClean="0"/>
              <a:pPr>
                <a:defRPr/>
              </a:pPr>
              <a:t>11/20/2014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FA05ED0-782A-464E-BCBA-95D6A898B066}" type="slidenum">
              <a:rPr lang="en-US" altLang="en-US"/>
              <a:pPr>
                <a:defRPr/>
              </a:pPr>
              <a:t>‹#›</a:t>
            </a:fld>
            <a:endParaRPr lang="en-US" altLang="en-US"/>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C113807-FEFA-4E28-BAD5-062A958C8D08}" type="datetime1">
              <a:rPr lang="en-US" altLang="en-US" smtClean="0"/>
              <a:pPr>
                <a:defRPr/>
              </a:pPr>
              <a:t>11/20/2014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3500BA-3EFA-4ACE-AE89-34CA4C51BDF2}" type="slidenum">
              <a:rPr lang="en-US" altLang="en-US"/>
              <a:pPr>
                <a:defRPr/>
              </a:pPr>
              <a:t>‹#›</a:t>
            </a:fld>
            <a:endParaRPr lang="en-US" altLang="en-US"/>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CD86FAB-8886-4125-A4BE-2D8D9DCE53C8}"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sz="1600">
                <a:solidFill>
                  <a:schemeClr val="tx1"/>
                </a:solidFill>
              </a:defRPr>
            </a:lvl1pPr>
          </a:lstStyle>
          <a:p>
            <a:pPr>
              <a:defRPr/>
            </a:pPr>
            <a:fld id="{DA0E8B5B-B21B-4ACE-86FA-7ACC876DE300}" type="slidenum">
              <a:rPr lang="en-US">
                <a:solidFill>
                  <a:prstClr val="white"/>
                </a:solidFill>
              </a:rPr>
              <a:pPr>
                <a:defRPr/>
              </a:pPr>
              <a:t>‹#›</a:t>
            </a:fld>
            <a:endParaRPr lang="en-US" dirty="0">
              <a:solidFill>
                <a:prstClr val="white"/>
              </a:solidFill>
            </a:endParaRP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FB8B5C-24CF-4D00-8D6B-9787EEEDDD93}"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56E89E-58AB-40FC-8998-8B0EF2B79644}" type="slidenum">
              <a:rPr lang="en-US"/>
              <a:pPr>
                <a:defRPr/>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0F84BE-8ABF-424C-8115-F8476B873378}"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1B8488-79A3-44B5-8E9D-31197913389D}" type="slidenum">
              <a:rPr lang="en-US"/>
              <a:pPr>
                <a:defRPr/>
              </a:pPr>
              <a:t>‹#›</a:t>
            </a:fld>
            <a:endParaRPr 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F869162-205E-4CB7-86E3-7E08E9603F56}" type="datetime1">
              <a:rPr lang="en-US" smtClean="0">
                <a:solidFill>
                  <a:prstClr val="white">
                    <a:tint val="75000"/>
                  </a:prstClr>
                </a:solidFill>
              </a:rPr>
              <a:pPr>
                <a:defRPr/>
              </a:pPr>
              <a:t>11/20/2014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76803A-DA98-4168-A1E0-A175164A4DDC}" type="slidenum">
              <a:rPr lang="en-US"/>
              <a:pPr>
                <a:defRPr/>
              </a:pPr>
              <a:t>‹#›</a:t>
            </a:fld>
            <a:endParaRPr 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D63F29-E00C-4D70-B701-6CBFD08C4EB7}" type="datetime1">
              <a:rPr lang="en-US" smtClean="0">
                <a:solidFill>
                  <a:prstClr val="white">
                    <a:tint val="75000"/>
                  </a:prstClr>
                </a:solidFill>
              </a:rPr>
              <a:pPr>
                <a:defRPr/>
              </a:pPr>
              <a:t>11/20/2014</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F883419-2E3E-4759-9361-730BBB81D722}" type="slidenum">
              <a:rPr lang="en-US"/>
              <a:pPr>
                <a:defRPr/>
              </a:pPr>
              <a:t>‹#›</a:t>
            </a:fld>
            <a:endParaRPr 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6245A0-D239-4452-BC1B-075761756C24}" type="datetime1">
              <a:rPr lang="en-US" smtClean="0">
                <a:solidFill>
                  <a:prstClr val="white">
                    <a:tint val="75000"/>
                  </a:prstClr>
                </a:solidFill>
              </a:rPr>
              <a:pPr>
                <a:defRPr/>
              </a:pPr>
              <a:t>11/20/2014</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5FF7BE-62C0-45E8-B0C4-9A843E254EB7}" type="slidenum">
              <a:rPr lang="en-US"/>
              <a:pPr>
                <a:defRPr/>
              </a:pPr>
              <a:t>‹#›</a:t>
            </a:fld>
            <a:endParaRPr 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10A7D9-DF02-4154-B0CE-5F82129924E5}" type="datetime1">
              <a:rPr lang="en-US" smtClean="0">
                <a:solidFill>
                  <a:prstClr val="white">
                    <a:tint val="75000"/>
                  </a:prstClr>
                </a:solidFill>
              </a:rPr>
              <a:pPr>
                <a:defRPr/>
              </a:pPr>
              <a:t>11/20/2014</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87B5B42-DF0B-4828-A08B-7E02B6CB1183}" type="slidenum">
              <a:rPr lang="en-US"/>
              <a:pPr>
                <a:defRPr/>
              </a:pPr>
              <a:t>‹#›</a:t>
            </a:fld>
            <a:endParaRPr lang="en-US"/>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EF7F93-272A-476E-9AC3-23ADC3290285}" type="datetime1">
              <a:rPr lang="en-US" smtClean="0">
                <a:solidFill>
                  <a:prstClr val="white">
                    <a:tint val="75000"/>
                  </a:prstClr>
                </a:solidFill>
              </a:rPr>
              <a:pPr>
                <a:defRPr/>
              </a:pPr>
              <a:t>11/20/2014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0D3265-144B-4A63-83C0-0893275FD6C4}"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E18C1B6-8AB8-4560-92F1-EB8B76DFE3F2}" type="datetime1">
              <a:rPr lang="en-US" altLang="en-US" smtClean="0"/>
              <a:pPr>
                <a:defRPr/>
              </a:pPr>
              <a:t>11/20/2014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61BB83-E1AF-4DF4-976A-E3BD8AB4724E}" type="slidenum">
              <a:rPr lang="en-US" altLang="en-US"/>
              <a:pPr>
                <a:defRPr/>
              </a:pPr>
              <a:t>‹#›</a:t>
            </a:fld>
            <a:endParaRPr lang="en-US" altLang="en-US"/>
          </a:p>
        </p:txBody>
      </p:sp>
    </p:spTree>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F10E5F-E13F-499D-9681-EBFAA3A5F7E5}" type="datetime1">
              <a:rPr lang="en-US" smtClean="0">
                <a:solidFill>
                  <a:prstClr val="white">
                    <a:tint val="75000"/>
                  </a:prstClr>
                </a:solidFill>
              </a:rPr>
              <a:pPr>
                <a:defRPr/>
              </a:pPr>
              <a:t>11/20/2014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EFEF0AD-CDE8-45EF-8ABA-48C1E6E8BF26}" type="slidenum">
              <a:rPr lang="en-US"/>
              <a:pPr>
                <a:defRPr/>
              </a:pPr>
              <a:t>‹#›</a:t>
            </a:fld>
            <a:endParaRPr lang="en-US"/>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9F504E-2282-4711-B13C-B314BEEFCAF7}"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6933AC-4DE9-49DA-ABF6-07BDA01D0A27}" type="slidenum">
              <a:rPr lang="en-US"/>
              <a:pPr>
                <a:defRPr/>
              </a:pPr>
              <a:t>‹#›</a:t>
            </a:fld>
            <a:endParaRPr lang="en-US"/>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C1A075-1E4F-4A62-AA6E-9800318D4CF1}"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BE19B4-FB29-46A0-8D12-B76E201E0CB8}" type="slidenum">
              <a:rPr lang="en-US"/>
              <a:pPr>
                <a:defRPr/>
              </a:pPr>
              <a:t>‹#›</a:t>
            </a:fld>
            <a:endParaRPr lang="en-US"/>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77825" y="44450"/>
            <a:ext cx="8353425" cy="431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3506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135063"/>
            <a:ext cx="4038600" cy="4525962"/>
          </a:xfrm>
        </p:spPr>
        <p:txBody>
          <a:bodyPr/>
          <a:lstStyle/>
          <a:p>
            <a:pPr lvl="0"/>
            <a:endParaRPr lang="en-US" noProof="0"/>
          </a:p>
        </p:txBody>
      </p:sp>
      <p:sp>
        <p:nvSpPr>
          <p:cNvPr id="5" name="Slide Number Placeholder 4"/>
          <p:cNvSpPr>
            <a:spLocks noGrp="1"/>
          </p:cNvSpPr>
          <p:nvPr>
            <p:ph type="sldNum" sz="quarter" idx="10"/>
          </p:nvPr>
        </p:nvSpPr>
        <p:spPr>
          <a:xfrm>
            <a:off x="6997700" y="6327775"/>
            <a:ext cx="2133600" cy="476250"/>
          </a:xfrm>
        </p:spPr>
        <p:txBody>
          <a:bodyPr/>
          <a:lstStyle>
            <a:lvl1pPr>
              <a:defRPr/>
            </a:lvl1pPr>
          </a:lstStyle>
          <a:p>
            <a:pPr>
              <a:defRPr/>
            </a:pPr>
            <a:fld id="{878A9225-FFE9-4589-BA1D-4FEFD653DB57}" type="slidenum">
              <a:rPr lang="en-GB"/>
              <a:pPr>
                <a:defRPr/>
              </a:pPr>
              <a:t>‹#›</a:t>
            </a:fld>
            <a:endParaRPr lang="en-GB"/>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68288"/>
            <a:ext cx="8496300" cy="1081087"/>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484313"/>
            <a:ext cx="4197350" cy="4465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00575" y="1484313"/>
            <a:ext cx="4198938"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00575" y="3792538"/>
            <a:ext cx="4198938" cy="2157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2329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292100" y="1511300"/>
            <a:ext cx="6678613" cy="85725"/>
          </a:xfrm>
          <a:prstGeom prst="rect">
            <a:avLst/>
          </a:prstGeom>
          <a:noFill/>
          <a:ln w="19050" cap="rnd" algn="ctr">
            <a:noFill/>
            <a:miter lim="800000"/>
            <a:headEnd/>
            <a:tailEnd type="none" w="med" len="lg"/>
          </a:ln>
        </p:spPr>
      </p:pic>
      <p:sp>
        <p:nvSpPr>
          <p:cNvPr id="342018" name="Rectangle 2"/>
          <p:cNvSpPr>
            <a:spLocks noGrp="1" noChangeArrowheads="1"/>
          </p:cNvSpPr>
          <p:nvPr>
            <p:ph type="ctrTitle"/>
          </p:nvPr>
        </p:nvSpPr>
        <p:spPr>
          <a:xfrm>
            <a:off x="1371600" y="2506663"/>
            <a:ext cx="6516688" cy="869950"/>
          </a:xfrm>
        </p:spPr>
        <p:txBody>
          <a:bodyPr/>
          <a:lstStyle>
            <a:lvl1pPr>
              <a:defRPr>
                <a:solidFill>
                  <a:srgbClr val="FFCC00"/>
                </a:solidFill>
              </a:defRPr>
            </a:lvl1pPr>
          </a:lstStyle>
          <a:p>
            <a:r>
              <a:rPr lang="fr-FR"/>
              <a:t>Cliquez pour modifier le style du titre</a:t>
            </a:r>
          </a:p>
        </p:txBody>
      </p:sp>
      <p:sp>
        <p:nvSpPr>
          <p:cNvPr id="342019" name="Rectangle 3"/>
          <p:cNvSpPr>
            <a:spLocks noGrp="1" noChangeArrowheads="1"/>
          </p:cNvSpPr>
          <p:nvPr>
            <p:ph type="subTitle" idx="1"/>
          </p:nvPr>
        </p:nvSpPr>
        <p:spPr>
          <a:xfrm>
            <a:off x="2970213" y="4014788"/>
            <a:ext cx="5335587" cy="714375"/>
          </a:xfrm>
        </p:spPr>
        <p:txBody>
          <a:bodyPr/>
          <a:lstStyle>
            <a:lvl1pPr marL="0" indent="0">
              <a:buFont typeface="Wingdings" pitchFamily="2" charset="2"/>
              <a:buNone/>
              <a:defRPr/>
            </a:lvl1pPr>
          </a:lstStyle>
          <a:p>
            <a:r>
              <a:rPr lang="fr-FR"/>
              <a:t>Cliquez pour modifier le style des sous-titres du masque</a:t>
            </a:r>
          </a:p>
        </p:txBody>
      </p:sp>
      <p:sp>
        <p:nvSpPr>
          <p:cNvPr id="5" name="Rectangle 4"/>
          <p:cNvSpPr>
            <a:spLocks noGrp="1" noChangeArrowheads="1"/>
          </p:cNvSpPr>
          <p:nvPr>
            <p:ph type="dt" sz="half" idx="10"/>
          </p:nvPr>
        </p:nvSpPr>
        <p:spPr/>
        <p:txBody>
          <a:bodyPr/>
          <a:lstStyle>
            <a:lvl1pPr>
              <a:defRPr>
                <a:solidFill>
                  <a:schemeClr val="bg1"/>
                </a:solidFill>
              </a:defRPr>
            </a:lvl1pPr>
          </a:lstStyle>
          <a:p>
            <a:pPr>
              <a:defRPr/>
            </a:pPr>
            <a:fld id="{6D9B5415-14FC-4F4F-B9D8-2E1B4EC557D9}" type="datetime1">
              <a:rPr lang="en-US" smtClean="0">
                <a:solidFill>
                  <a:srgbClr val="969696"/>
                </a:solidFill>
              </a:rPr>
              <a:pPr>
                <a:defRPr/>
              </a:pPr>
              <a:t>11/20/2014</a:t>
            </a:fld>
            <a:endParaRPr lang="fr-FR">
              <a:solidFill>
                <a:srgbClr val="969696"/>
              </a:solidFill>
            </a:endParaRPr>
          </a:p>
        </p:txBody>
      </p:sp>
      <p:sp>
        <p:nvSpPr>
          <p:cNvPr id="6" name="Rectangle 5"/>
          <p:cNvSpPr>
            <a:spLocks noGrp="1" noChangeArrowheads="1"/>
          </p:cNvSpPr>
          <p:nvPr>
            <p:ph type="ftr" sz="quarter" idx="11"/>
          </p:nvPr>
        </p:nvSpPr>
        <p:spPr/>
        <p:txBody>
          <a:bodyPr/>
          <a:lstStyle>
            <a:lvl1pPr>
              <a:defRPr>
                <a:solidFill>
                  <a:schemeClr val="bg1"/>
                </a:solidFill>
              </a:defRPr>
            </a:lvl1pPr>
          </a:lstStyle>
          <a:p>
            <a:pPr>
              <a:defRPr/>
            </a:pPr>
            <a:endParaRPr lang="fr-FR">
              <a:solidFill>
                <a:srgbClr val="969696"/>
              </a:solidFill>
            </a:endParaRPr>
          </a:p>
        </p:txBody>
      </p:sp>
      <p:sp>
        <p:nvSpPr>
          <p:cNvPr id="7" name="Rectangle 6"/>
          <p:cNvSpPr>
            <a:spLocks noGrp="1" noChangeArrowheads="1"/>
          </p:cNvSpPr>
          <p:nvPr>
            <p:ph type="sldNum" sz="quarter" idx="12"/>
          </p:nvPr>
        </p:nvSpPr>
        <p:spPr>
          <a:xfrm>
            <a:off x="6553200" y="6376988"/>
            <a:ext cx="2133600" cy="212725"/>
          </a:xfrm>
        </p:spPr>
        <p:txBody>
          <a:bodyPr/>
          <a:lstStyle>
            <a:lvl1pPr>
              <a:defRPr>
                <a:solidFill>
                  <a:schemeClr val="bg1"/>
                </a:solidFill>
              </a:defRPr>
            </a:lvl1pPr>
          </a:lstStyle>
          <a:p>
            <a:pPr>
              <a:defRPr/>
            </a:pPr>
            <a:fld id="{60FB618A-F642-4C12-AFC9-DFDDA885BA9E}" type="slidenum">
              <a:rPr lang="fr-FR">
                <a:solidFill>
                  <a:srgbClr val="969696"/>
                </a:solidFill>
              </a:rPr>
              <a:pPr>
                <a:defRPr/>
              </a:pPr>
              <a:t>‹#›</a:t>
            </a:fld>
            <a:endParaRPr lang="fr-FR">
              <a:solidFill>
                <a:srgbClr val="969696"/>
              </a:solidFill>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AF834004-44BE-4FB5-B285-35A5EA955A0E}" type="datetime1">
              <a:rPr lang="en-US" smtClean="0">
                <a:solidFill>
                  <a:srgbClr val="FFFFFF"/>
                </a:solidFill>
              </a:rPr>
              <a:pPr>
                <a:defRPr/>
              </a:pPr>
              <a:t>11/20/2014</a:t>
            </a:fld>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1643677-4392-4A38-B7AD-53280982732A}"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CD98F57F-17B4-48CB-A41E-45F0848B3B06}" type="datetime1">
              <a:rPr lang="en-US" smtClean="0">
                <a:solidFill>
                  <a:srgbClr val="FFFFFF"/>
                </a:solidFill>
              </a:rPr>
              <a:pPr>
                <a:defRPr/>
              </a:pPr>
              <a:t>11/20/2014</a:t>
            </a:fld>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F16B596-9F30-43D4-8626-6A4E4D057222}"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D6EA246E-C649-4A4D-A7E0-663B15CEFB0D}" type="datetime1">
              <a:rPr lang="en-US" smtClean="0">
                <a:solidFill>
                  <a:srgbClr val="FFFFFF"/>
                </a:solidFill>
              </a:rPr>
              <a:pPr>
                <a:defRPr/>
              </a:pPr>
              <a:t>11/20/2014</a:t>
            </a:fld>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C17C171-EBEA-48C3-8FBF-2A4751186EB7}"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D3E54E30-FE56-443B-88F5-60F43B8B777E}" type="datetime1">
              <a:rPr lang="en-US" smtClean="0">
                <a:solidFill>
                  <a:srgbClr val="FFFFFF"/>
                </a:solidFill>
              </a:rPr>
              <a:pPr>
                <a:defRPr/>
              </a:pPr>
              <a:t>11/20/2014</a:t>
            </a:fld>
            <a:endParaRPr lang="fr-FR">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703F3ED-AFDD-47C5-90BA-E0DE2B9FBE20}"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1B5C2C0-301A-42D2-9750-CC8029931667}" type="datetime1">
              <a:rPr lang="en-US" altLang="en-US" smtClean="0"/>
              <a:pPr>
                <a:defRPr/>
              </a:pPr>
              <a:t>11/20/2014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590C2A-5ED1-4F83-BCD1-1304C5C7E000}" type="slidenum">
              <a:rPr lang="en-US" altLang="en-US"/>
              <a:pPr>
                <a:defRPr/>
              </a:pPr>
              <a:t>‹#›</a:t>
            </a:fld>
            <a:endParaRPr lang="en-US" altLang="en-US"/>
          </a:p>
        </p:txBody>
      </p:sp>
    </p:spTree>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B0A1F260-0A4A-4C54-AA1F-8EC85BB61160}" type="datetime1">
              <a:rPr lang="en-US" smtClean="0">
                <a:solidFill>
                  <a:srgbClr val="FFFFFF"/>
                </a:solidFill>
              </a:rPr>
              <a:pPr>
                <a:defRPr/>
              </a:pPr>
              <a:t>11/20/2014</a:t>
            </a:fld>
            <a:endParaRPr lang="fr-FR">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15B870A-869F-4AE7-B6F4-E385336D6EFB}"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D0CEB64F-B79F-4179-849A-9041E066DF1F}" type="datetime1">
              <a:rPr lang="en-US" smtClean="0">
                <a:solidFill>
                  <a:srgbClr val="FFFFFF"/>
                </a:solidFill>
              </a:rPr>
              <a:pPr>
                <a:defRPr/>
              </a:pPr>
              <a:t>11/20/2014</a:t>
            </a:fld>
            <a:endParaRPr lang="fr-FR">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4C9C4D3-7229-416E-B2DE-B64B0E7A6A64}"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36710B9-8E5E-43C6-9B9B-4B416BD84EB0}" type="datetime1">
              <a:rPr lang="en-US" smtClean="0">
                <a:solidFill>
                  <a:srgbClr val="FFFFFF"/>
                </a:solidFill>
              </a:rPr>
              <a:pPr>
                <a:defRPr/>
              </a:pPr>
              <a:t>11/20/2014</a:t>
            </a:fld>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7F1E38E-B4EA-4D8C-8C34-DE95EA2E0C7D}"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5265B92-45EA-4B85-8CE1-3436413F581D}" type="datetime1">
              <a:rPr lang="en-US" smtClean="0">
                <a:solidFill>
                  <a:srgbClr val="FFFFFF"/>
                </a:solidFill>
              </a:rPr>
              <a:pPr>
                <a:defRPr/>
              </a:pPr>
              <a:t>11/20/2014</a:t>
            </a:fld>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9C716B7-DC52-4890-A674-49CD89469A9F}"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6404B8E1-1519-477E-BB73-BDADE6651E3E}" type="datetime1">
              <a:rPr lang="en-US" smtClean="0">
                <a:solidFill>
                  <a:srgbClr val="FFFFFF"/>
                </a:solidFill>
              </a:rPr>
              <a:pPr>
                <a:defRPr/>
              </a:pPr>
              <a:t>11/20/2014</a:t>
            </a:fld>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ED79F9E-1684-4044-8041-F8FE1E9AC5A7}"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5763"/>
            <a:ext cx="2057400" cy="231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5763"/>
            <a:ext cx="6019800" cy="231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8B6F0009-50BD-41AF-A8E4-CFECDFB422A2}" type="datetime1">
              <a:rPr lang="en-US" smtClean="0">
                <a:solidFill>
                  <a:srgbClr val="FFFFFF"/>
                </a:solidFill>
              </a:rPr>
              <a:pPr>
                <a:defRPr/>
              </a:pPr>
              <a:t>11/20/2014</a:t>
            </a:fld>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319EE3-0844-4EF5-8FB2-F6F2AF09A0BB}"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5925" y="228600"/>
            <a:ext cx="8313738" cy="9493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5925" y="1270000"/>
            <a:ext cx="8313738" cy="4392613"/>
          </a:xfrm>
        </p:spPr>
        <p:txBody>
          <a:bodyPr/>
          <a:lstStyle/>
          <a:p>
            <a:endParaRPr lang="en-US"/>
          </a:p>
        </p:txBody>
      </p:sp>
      <p:sp>
        <p:nvSpPr>
          <p:cNvPr id="4" name="Date Placeholder 3"/>
          <p:cNvSpPr>
            <a:spLocks noGrp="1"/>
          </p:cNvSpPr>
          <p:nvPr>
            <p:ph type="dt" sz="half" idx="10"/>
          </p:nvPr>
        </p:nvSpPr>
        <p:spPr>
          <a:xfrm>
            <a:off x="1138238" y="6692900"/>
            <a:ext cx="1285875" cy="192088"/>
          </a:xfrm>
        </p:spPr>
        <p:txBody>
          <a:bodyPr/>
          <a:lstStyle>
            <a:lvl1pPr>
              <a:defRPr/>
            </a:lvl1pPr>
          </a:lstStyle>
          <a:p>
            <a:fld id="{AB5E9B78-2DC4-46B3-BB97-B12872E999E8}" type="datetime1">
              <a:rPr lang="en-US" smtClean="0">
                <a:solidFill>
                  <a:srgbClr val="FFFFFF"/>
                </a:solidFill>
              </a:rPr>
              <a:pPr/>
              <a:t>11/20/2014</a:t>
            </a:fld>
            <a:endParaRPr lang="en-GB">
              <a:solidFill>
                <a:srgbClr val="FFFFFF"/>
              </a:solidFill>
            </a:endParaRPr>
          </a:p>
        </p:txBody>
      </p:sp>
      <p:sp>
        <p:nvSpPr>
          <p:cNvPr id="5" name="Footer Placeholder 4"/>
          <p:cNvSpPr>
            <a:spLocks noGrp="1"/>
          </p:cNvSpPr>
          <p:nvPr>
            <p:ph type="ftr" sz="quarter" idx="11"/>
          </p:nvPr>
        </p:nvSpPr>
        <p:spPr>
          <a:xfrm>
            <a:off x="2411413" y="6675438"/>
            <a:ext cx="4291012" cy="158750"/>
          </a:xfrm>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a:xfrm>
            <a:off x="6715125" y="6694488"/>
            <a:ext cx="933450" cy="131762"/>
          </a:xfrm>
        </p:spPr>
        <p:txBody>
          <a:bodyPr/>
          <a:lstStyle>
            <a:lvl1pPr>
              <a:defRPr/>
            </a:lvl1pPr>
          </a:lstStyle>
          <a:p>
            <a:fld id="{024904D6-3DF1-4650-A90A-27695D7BA090}"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292100" y="1511300"/>
            <a:ext cx="6678613" cy="85725"/>
          </a:xfrm>
          <a:prstGeom prst="rect">
            <a:avLst/>
          </a:prstGeom>
          <a:noFill/>
          <a:ln w="19050" cap="rnd" algn="ctr">
            <a:noFill/>
            <a:miter lim="800000"/>
            <a:headEnd/>
            <a:tailEnd type="none" w="med" len="lg"/>
          </a:ln>
        </p:spPr>
      </p:pic>
      <p:sp>
        <p:nvSpPr>
          <p:cNvPr id="79874" name="Rectangle 2"/>
          <p:cNvSpPr>
            <a:spLocks noGrp="1" noChangeArrowheads="1"/>
          </p:cNvSpPr>
          <p:nvPr>
            <p:ph type="ctrTitle"/>
          </p:nvPr>
        </p:nvSpPr>
        <p:spPr>
          <a:xfrm>
            <a:off x="1371600" y="2506663"/>
            <a:ext cx="6516688" cy="869950"/>
          </a:xfrm>
        </p:spPr>
        <p:txBody>
          <a:bodyPr/>
          <a:lstStyle>
            <a:lvl1pPr>
              <a:defRPr>
                <a:solidFill>
                  <a:srgbClr val="FFCC00"/>
                </a:solidFill>
              </a:defRPr>
            </a:lvl1pPr>
          </a:lstStyle>
          <a:p>
            <a:r>
              <a:rPr lang="fr-FR"/>
              <a:t>Cliquez pour modifier le style du titre</a:t>
            </a:r>
          </a:p>
        </p:txBody>
      </p:sp>
      <p:sp>
        <p:nvSpPr>
          <p:cNvPr id="79875" name="Rectangle 3"/>
          <p:cNvSpPr>
            <a:spLocks noGrp="1" noChangeArrowheads="1"/>
          </p:cNvSpPr>
          <p:nvPr>
            <p:ph type="subTitle" idx="1"/>
          </p:nvPr>
        </p:nvSpPr>
        <p:spPr>
          <a:xfrm>
            <a:off x="2970213" y="4014788"/>
            <a:ext cx="5335587" cy="714375"/>
          </a:xfrm>
        </p:spPr>
        <p:txBody>
          <a:bodyPr/>
          <a:lstStyle>
            <a:lvl1pPr marL="0" indent="0">
              <a:buFont typeface="Wingdings" pitchFamily="2" charset="2"/>
              <a:buNone/>
              <a:defRPr/>
            </a:lvl1pPr>
          </a:lstStyle>
          <a:p>
            <a:r>
              <a:rPr lang="fr-FR"/>
              <a:t>Cliquez pour modifier le style des sous-titres du masque</a:t>
            </a:r>
          </a:p>
        </p:txBody>
      </p:sp>
      <p:sp>
        <p:nvSpPr>
          <p:cNvPr id="5" name="Rectangle 4"/>
          <p:cNvSpPr>
            <a:spLocks noGrp="1" noChangeArrowheads="1"/>
          </p:cNvSpPr>
          <p:nvPr>
            <p:ph type="dt" sz="half" idx="10"/>
          </p:nvPr>
        </p:nvSpPr>
        <p:spPr/>
        <p:txBody>
          <a:bodyPr/>
          <a:lstStyle>
            <a:lvl1pPr>
              <a:defRPr smtClean="0">
                <a:solidFill>
                  <a:schemeClr val="bg1"/>
                </a:solidFill>
              </a:defRPr>
            </a:lvl1pPr>
          </a:lstStyle>
          <a:p>
            <a:pPr>
              <a:defRPr/>
            </a:pPr>
            <a:fld id="{7D33AE66-896D-4756-8252-63A76A2F17E7}" type="datetime1">
              <a:rPr lang="en-US" smtClean="0">
                <a:solidFill>
                  <a:srgbClr val="000066"/>
                </a:solidFill>
              </a:rPr>
              <a:pPr>
                <a:defRPr/>
              </a:pPr>
              <a:t>11/20/2014</a:t>
            </a:fld>
            <a:endParaRPr lang="fr-FR">
              <a:solidFill>
                <a:srgbClr val="000066"/>
              </a:solidFill>
            </a:endParaRPr>
          </a:p>
        </p:txBody>
      </p:sp>
      <p:sp>
        <p:nvSpPr>
          <p:cNvPr id="6" name="Rectangle 5"/>
          <p:cNvSpPr>
            <a:spLocks noGrp="1" noChangeArrowheads="1"/>
          </p:cNvSpPr>
          <p:nvPr>
            <p:ph type="ftr" sz="quarter" idx="11"/>
          </p:nvPr>
        </p:nvSpPr>
        <p:spPr/>
        <p:txBody>
          <a:bodyPr/>
          <a:lstStyle>
            <a:lvl1pPr>
              <a:defRPr smtClean="0">
                <a:solidFill>
                  <a:schemeClr val="bg1"/>
                </a:solidFill>
              </a:defRPr>
            </a:lvl1pPr>
          </a:lstStyle>
          <a:p>
            <a:pPr>
              <a:defRPr/>
            </a:pPr>
            <a:endParaRPr lang="fr-FR">
              <a:solidFill>
                <a:srgbClr val="000066"/>
              </a:solidFill>
            </a:endParaRPr>
          </a:p>
        </p:txBody>
      </p:sp>
      <p:sp>
        <p:nvSpPr>
          <p:cNvPr id="7" name="Rectangle 6"/>
          <p:cNvSpPr>
            <a:spLocks noGrp="1" noChangeArrowheads="1"/>
          </p:cNvSpPr>
          <p:nvPr>
            <p:ph type="sldNum" sz="quarter" idx="12"/>
          </p:nvPr>
        </p:nvSpPr>
        <p:spPr>
          <a:xfrm>
            <a:off x="6553200" y="6376988"/>
            <a:ext cx="2133600" cy="212725"/>
          </a:xfrm>
        </p:spPr>
        <p:txBody>
          <a:bodyPr/>
          <a:lstStyle>
            <a:lvl1pPr>
              <a:defRPr smtClean="0">
                <a:solidFill>
                  <a:schemeClr val="bg1"/>
                </a:solidFill>
              </a:defRPr>
            </a:lvl1pPr>
          </a:lstStyle>
          <a:p>
            <a:pPr>
              <a:defRPr/>
            </a:pPr>
            <a:fld id="{9641A04D-77AB-4445-BC93-0989AA13D767}" type="slidenum">
              <a:rPr lang="fr-FR">
                <a:solidFill>
                  <a:srgbClr val="000066"/>
                </a:solidFill>
              </a:rPr>
              <a:pPr>
                <a:defRPr/>
              </a:pPr>
              <a:t>‹#›</a:t>
            </a:fld>
            <a:endParaRPr lang="fr-FR">
              <a:solidFill>
                <a:srgbClr val="000066"/>
              </a:solidFill>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fld id="{2DCE386D-96A8-4590-A4F8-03E9C304AFE9}" type="datetime1">
              <a:rPr lang="en-US" smtClean="0">
                <a:solidFill>
                  <a:srgbClr val="FFFFFF"/>
                </a:solidFill>
              </a:rPr>
              <a:pPr>
                <a:defRPr/>
              </a:pPr>
              <a:t>11/20/2014</a:t>
            </a:fld>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04076AA-6404-4B53-B25E-BC10570CAF4F}"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8958B348-4FDA-4EFA-8EED-3EC0D2D314F6}" type="datetime1">
              <a:rPr lang="en-US" smtClean="0">
                <a:solidFill>
                  <a:srgbClr val="FFFFFF"/>
                </a:solidFill>
              </a:rPr>
              <a:pPr>
                <a:defRPr/>
              </a:pPr>
              <a:t>11/20/2014</a:t>
            </a:fld>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9580AD6-4195-411F-853F-834D516E1AA6}"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64ECCF6-5CBE-4B85-89AD-B5E0ACAA6A95}" type="datetime1">
              <a:rPr lang="en-US" altLang="en-US" smtClean="0"/>
              <a:pPr>
                <a:defRPr/>
              </a:pPr>
              <a:t>11/20/2014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BD188E8-CC68-4998-B201-79FAC7312C92}" type="slidenum">
              <a:rPr lang="en-US" altLang="en-US"/>
              <a:pPr>
                <a:defRPr/>
              </a:pPr>
              <a:t>‹#›</a:t>
            </a:fld>
            <a:endParaRPr lang="en-US" altLang="en-US"/>
          </a:p>
        </p:txBody>
      </p:sp>
    </p:spTree>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5"/>
          <p:cNvSpPr>
            <a:spLocks noGrp="1" noChangeArrowheads="1"/>
          </p:cNvSpPr>
          <p:nvPr>
            <p:ph type="dt" sz="half" idx="10"/>
          </p:nvPr>
        </p:nvSpPr>
        <p:spPr>
          <a:ln/>
        </p:spPr>
        <p:txBody>
          <a:bodyPr/>
          <a:lstStyle>
            <a:lvl1pPr>
              <a:defRPr/>
            </a:lvl1pPr>
          </a:lstStyle>
          <a:p>
            <a:pPr>
              <a:defRPr/>
            </a:pPr>
            <a:fld id="{63F3358A-F0F3-4588-BF19-6F576C7A11AD}" type="datetime1">
              <a:rPr lang="en-US" smtClean="0">
                <a:solidFill>
                  <a:srgbClr val="FFFFFF"/>
                </a:solidFill>
              </a:rPr>
              <a:pPr>
                <a:defRPr/>
              </a:pPr>
              <a:t>11/20/2014</a:t>
            </a:fld>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1825102-1A26-4BC8-BD71-18B1EDB182DA}"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5"/>
          <p:cNvSpPr>
            <a:spLocks noGrp="1" noChangeArrowheads="1"/>
          </p:cNvSpPr>
          <p:nvPr>
            <p:ph type="dt" sz="half" idx="10"/>
          </p:nvPr>
        </p:nvSpPr>
        <p:spPr>
          <a:ln/>
        </p:spPr>
        <p:txBody>
          <a:bodyPr/>
          <a:lstStyle>
            <a:lvl1pPr>
              <a:defRPr/>
            </a:lvl1pPr>
          </a:lstStyle>
          <a:p>
            <a:pPr>
              <a:defRPr/>
            </a:pPr>
            <a:fld id="{048E4483-3805-4A5F-900D-AB1F994A1C92}" type="datetime1">
              <a:rPr lang="en-US" smtClean="0">
                <a:solidFill>
                  <a:srgbClr val="FFFFFF"/>
                </a:solidFill>
              </a:rPr>
              <a:pPr>
                <a:defRPr/>
              </a:pPr>
              <a:t>11/20/2014</a:t>
            </a:fld>
            <a:endParaRPr lang="fr-FR">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3D5D357B-5FB1-4095-B85F-55769CFC2861}"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5"/>
          <p:cNvSpPr>
            <a:spLocks noGrp="1" noChangeArrowheads="1"/>
          </p:cNvSpPr>
          <p:nvPr>
            <p:ph type="dt" sz="half" idx="10"/>
          </p:nvPr>
        </p:nvSpPr>
        <p:spPr>
          <a:ln/>
        </p:spPr>
        <p:txBody>
          <a:bodyPr/>
          <a:lstStyle>
            <a:lvl1pPr>
              <a:defRPr/>
            </a:lvl1pPr>
          </a:lstStyle>
          <a:p>
            <a:pPr>
              <a:defRPr/>
            </a:pPr>
            <a:fld id="{99236DF5-442C-4CE8-91AB-37F254DBA152}" type="datetime1">
              <a:rPr lang="en-US" smtClean="0">
                <a:solidFill>
                  <a:srgbClr val="FFFFFF"/>
                </a:solidFill>
              </a:rPr>
              <a:pPr>
                <a:defRPr/>
              </a:pPr>
              <a:t>11/20/2014</a:t>
            </a:fld>
            <a:endParaRPr lang="fr-FR">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5F7C03FA-F0FD-4F3A-A1A5-22D9AD35D733}"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C2741AF-E277-4D19-9538-E4D00D5E10DD}" type="datetime1">
              <a:rPr lang="en-US" smtClean="0">
                <a:solidFill>
                  <a:srgbClr val="FFFFFF"/>
                </a:solidFill>
              </a:rPr>
              <a:pPr>
                <a:defRPr/>
              </a:pPr>
              <a:t>11/20/2014</a:t>
            </a:fld>
            <a:endParaRPr lang="fr-FR">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937084E-0272-47AC-9787-9BBE1662076C}"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9034B2F-D833-4665-A0EE-0746629505DD}" type="datetime1">
              <a:rPr lang="en-US" smtClean="0">
                <a:solidFill>
                  <a:srgbClr val="FFFFFF"/>
                </a:solidFill>
              </a:rPr>
              <a:pPr>
                <a:defRPr/>
              </a:pPr>
              <a:t>11/20/2014</a:t>
            </a:fld>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2D8D108-5E5A-453F-8C9B-4C898C77CE9A}"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810D8BA-641C-43C4-A0F5-F6BF26EB2B4C}" type="datetime1">
              <a:rPr lang="en-US" smtClean="0">
                <a:solidFill>
                  <a:srgbClr val="FFFFFF"/>
                </a:solidFill>
              </a:rPr>
              <a:pPr>
                <a:defRPr/>
              </a:pPr>
              <a:t>11/20/2014</a:t>
            </a:fld>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C34FC8A-475D-4666-9571-EF08E1DF5840}"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fld id="{4E11432A-2D2B-4E23-9305-C1100066E97C}" type="datetime1">
              <a:rPr lang="en-US" smtClean="0">
                <a:solidFill>
                  <a:srgbClr val="FFFFFF"/>
                </a:solidFill>
              </a:rPr>
              <a:pPr>
                <a:defRPr/>
              </a:pPr>
              <a:t>11/20/2014</a:t>
            </a:fld>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11FF039-6FF8-4DB6-BFEC-229E087585F2}"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5763"/>
            <a:ext cx="2057400" cy="2314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385763"/>
            <a:ext cx="6019800" cy="231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fld id="{5E67AA83-59F3-4DF3-9A60-2FBD1EA1A568}" type="datetime1">
              <a:rPr lang="en-US" smtClean="0">
                <a:solidFill>
                  <a:srgbClr val="FFFFFF"/>
                </a:solidFill>
              </a:rPr>
              <a:pPr>
                <a:defRPr/>
              </a:pPr>
              <a:t>11/20/2014</a:t>
            </a:fld>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C13DA59-0692-4886-8E1F-6514B82773C6}"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63"/>
            <a:ext cx="8229600" cy="481012"/>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701800"/>
            <a:ext cx="4038600" cy="998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701800"/>
            <a:ext cx="4038600" cy="998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5"/>
          <p:cNvSpPr>
            <a:spLocks noGrp="1" noChangeArrowheads="1"/>
          </p:cNvSpPr>
          <p:nvPr>
            <p:ph type="dt" sz="half" idx="10"/>
          </p:nvPr>
        </p:nvSpPr>
        <p:spPr>
          <a:ln/>
        </p:spPr>
        <p:txBody>
          <a:bodyPr/>
          <a:lstStyle>
            <a:lvl1pPr>
              <a:defRPr/>
            </a:lvl1pPr>
          </a:lstStyle>
          <a:p>
            <a:pPr>
              <a:defRPr/>
            </a:pPr>
            <a:fld id="{4A9F7732-0EE5-4902-99A6-3DE13E8DD907}" type="datetime1">
              <a:rPr lang="en-US" smtClean="0">
                <a:solidFill>
                  <a:srgbClr val="FFFFFF"/>
                </a:solidFill>
              </a:rPr>
              <a:pPr>
                <a:defRPr/>
              </a:pPr>
              <a:t>11/20/2014</a:t>
            </a:fld>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B0FF30F-7036-4290-90F5-66B73D0F2F50}"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1600200"/>
            <a:ext cx="9144000" cy="723900"/>
          </a:xfrm>
        </p:spPr>
        <p:txBody>
          <a:bodyPr/>
          <a:lstStyle>
            <a:lvl1pPr algn="ctr">
              <a:defRPr sz="3800"/>
            </a:lvl1pPr>
          </a:lstStyle>
          <a:p>
            <a:r>
              <a:rPr lang="en-US"/>
              <a:t>Click to edit Master title style</a:t>
            </a:r>
          </a:p>
        </p:txBody>
      </p:sp>
      <p:sp>
        <p:nvSpPr>
          <p:cNvPr id="14339" name="Line 3"/>
          <p:cNvSpPr>
            <a:spLocks noChangeShapeType="1"/>
          </p:cNvSpPr>
          <p:nvPr/>
        </p:nvSpPr>
        <p:spPr bwMode="auto">
          <a:xfrm>
            <a:off x="0" y="3117850"/>
            <a:ext cx="9144000" cy="0"/>
          </a:xfrm>
          <a:prstGeom prst="line">
            <a:avLst/>
          </a:prstGeom>
          <a:noFill/>
          <a:ln w="57150">
            <a:solidFill>
              <a:srgbClr val="FF0000"/>
            </a:solidFill>
            <a:round/>
            <a:headEnd/>
            <a:tailEnd/>
          </a:ln>
          <a:effectLst/>
        </p:spPr>
        <p:txBody>
          <a:bodyPr wrap="none" anchor="ctr"/>
          <a:lstStyle/>
          <a:p>
            <a:pPr algn="ctr" eaLnBrk="0" fontAlgn="base" hangingPunct="0">
              <a:spcBef>
                <a:spcPct val="0"/>
              </a:spcBef>
              <a:spcAft>
                <a:spcPct val="0"/>
              </a:spcAft>
            </a:pPr>
            <a:endParaRPr lang="en-US" sz="2400">
              <a:solidFill>
                <a:srgbClr val="FFFFFF"/>
              </a:solidFill>
              <a:latin typeface="Times New Roman" charset="0"/>
            </a:endParaRPr>
          </a:p>
        </p:txBody>
      </p:sp>
      <p:sp>
        <p:nvSpPr>
          <p:cNvPr id="14340" name="Rectangle 4"/>
          <p:cNvSpPr>
            <a:spLocks noGrp="1" noChangeArrowheads="1"/>
          </p:cNvSpPr>
          <p:nvPr>
            <p:ph type="subTitle" sz="quarter" idx="1"/>
          </p:nvPr>
        </p:nvSpPr>
        <p:spPr>
          <a:xfrm>
            <a:off x="1354138" y="3530600"/>
            <a:ext cx="6435725" cy="1752600"/>
          </a:xfrm>
          <a:ln w="28575"/>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5334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ACE56C5-20D2-4A46-817D-DB85D34F24BA}" type="datetime1">
              <a:rPr lang="en-US" altLang="en-US" smtClean="0"/>
              <a:pPr>
                <a:defRPr/>
              </a:pPr>
              <a:t>11/20/2014</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4DA6BD4-B07A-420A-B3A6-A5C21D30CFC3}" type="slidenum">
              <a:rPr lang="en-US" altLang="en-US"/>
              <a:pPr>
                <a:defRPr/>
              </a:pPr>
              <a:t>‹#›</a:t>
            </a:fld>
            <a:endParaRPr lang="en-US" altLang="en-US"/>
          </a:p>
        </p:txBody>
      </p:sp>
    </p:spTree>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46851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4219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57363"/>
            <a:ext cx="3962400" cy="4872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57363"/>
            <a:ext cx="3962400" cy="4872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55484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35880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9305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0052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06818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96135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63219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0"/>
            <a:ext cx="20955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0"/>
            <a:ext cx="61341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165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D3EE716-2925-4651-9F3A-09F173CA5C55}" type="datetime1">
              <a:rPr lang="en-US" altLang="en-US" smtClean="0"/>
              <a:pPr>
                <a:defRPr/>
              </a:pPr>
              <a:t>11/20/2014</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D82E751-4469-4C64-B087-BA434750A996}" type="slidenum">
              <a:rPr lang="en-US" altLang="en-US"/>
              <a:pPr>
                <a:defRPr/>
              </a:pPr>
              <a:t>‹#›</a:t>
            </a:fld>
            <a:endParaRPr lang="en-US" altLang="en-US"/>
          </a:p>
        </p:txBody>
      </p:sp>
    </p:spTree>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238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757363"/>
            <a:ext cx="8077200" cy="4872037"/>
          </a:xfrm>
        </p:spPr>
        <p:txBody>
          <a:bodyPr/>
          <a:lstStyle/>
          <a:p>
            <a:endParaRPr lang="en-US"/>
          </a:p>
        </p:txBody>
      </p:sp>
    </p:spTree>
    <p:extLst>
      <p:ext uri="{BB962C8B-B14F-4D97-AF65-F5344CB8AC3E}">
        <p14:creationId xmlns:p14="http://schemas.microsoft.com/office/powerpoint/2010/main" val="148163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D5135EC-EA21-4088-8B26-EA81D631D4A9}" type="datetime1">
              <a:rPr lang="en-US" altLang="en-US" smtClean="0"/>
              <a:pPr>
                <a:defRPr/>
              </a:pPr>
              <a:t>11/20/2014</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D0C1E24-349E-4FD4-816A-069D6C35E469}" type="slidenum">
              <a:rPr lang="en-US" altLang="en-US"/>
              <a:pPr>
                <a:defRPr/>
              </a:pPr>
              <a:t>‹#›</a:t>
            </a:fld>
            <a:endParaRPr lang="en-US" altLang="en-US"/>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3B0FE42-744B-4C9D-ADD4-2B61C2FCCFD7}" type="datetime1">
              <a:rPr lang="en-US" altLang="en-US" smtClean="0"/>
              <a:pPr>
                <a:defRPr/>
              </a:pPr>
              <a:t>11/20/2014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A21C41-2F1C-436F-A136-12B9BBE03981}" type="slidenum">
              <a:rPr lang="en-US" altLang="en-US"/>
              <a:pPr>
                <a:defRPr/>
              </a:pPr>
              <a:t>‹#›</a:t>
            </a:fld>
            <a:endParaRPr lang="en-US" altLang="en-US"/>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40EE788-A207-4153-9680-E1BE2D5DF0D1}" type="datetime1">
              <a:rPr lang="en-US" altLang="en-US" smtClean="0"/>
              <a:pPr>
                <a:defRPr/>
              </a:pPr>
              <a:t>11/20/2014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38D7B3D-513A-40A3-9AA3-A7A7F5D567C1}" type="slidenum">
              <a:rPr lang="en-US" altLang="en-US"/>
              <a:pPr>
                <a:defRPr/>
              </a:pPr>
              <a:t>‹#›</a:t>
            </a:fld>
            <a:endParaRPr lang="en-US" altLang="en-US"/>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54"/>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325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sz="1200">
                <a:solidFill>
                  <a:srgbClr val="000000"/>
                </a:solidFill>
                <a:latin typeface="+mj-lt"/>
                <a:cs typeface="Arial" pitchFamily="34" charset="0"/>
              </a:defRPr>
            </a:lvl1pPr>
          </a:lstStyle>
          <a:p>
            <a:pPr>
              <a:defRPr/>
            </a:pPr>
            <a:fld id="{177556A7-ECB6-4D10-9BBB-0979023FB468}" type="datetime1">
              <a:rPr lang="en-US" altLang="en-US" smtClean="0"/>
              <a:pPr>
                <a:defRPr/>
              </a:pPr>
              <a:t>11/20/2014</a:t>
            </a:fld>
            <a:endParaRPr lang="en-US" altLang="en-US"/>
          </a:p>
        </p:txBody>
      </p:sp>
      <p:sp>
        <p:nvSpPr>
          <p:cNvPr id="532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auto">
              <a:spcBef>
                <a:spcPts val="0"/>
              </a:spcBef>
              <a:spcAft>
                <a:spcPts val="0"/>
              </a:spcAft>
              <a:defRPr sz="1200">
                <a:solidFill>
                  <a:srgbClr val="000000"/>
                </a:solidFill>
                <a:latin typeface="+mj-lt"/>
                <a:cs typeface="Arial" pitchFamily="34" charset="0"/>
              </a:defRPr>
            </a:lvl1pPr>
          </a:lstStyle>
          <a:p>
            <a:pPr>
              <a:defRPr/>
            </a:pPr>
            <a:endParaRPr lang="en-US" altLang="en-US"/>
          </a:p>
        </p:txBody>
      </p:sp>
      <p:sp>
        <p:nvSpPr>
          <p:cNvPr id="5325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sz="1200">
                <a:solidFill>
                  <a:srgbClr val="000000"/>
                </a:solidFill>
                <a:latin typeface="+mj-lt"/>
                <a:cs typeface="Arial" pitchFamily="34" charset="0"/>
              </a:defRPr>
            </a:lvl1pPr>
          </a:lstStyle>
          <a:p>
            <a:pPr>
              <a:defRPr/>
            </a:pPr>
            <a:fld id="{B5ADD1EB-26AE-427D-A3F9-BC5526767BE6}" type="slidenum">
              <a:rPr lang="en-US" altLang="en-US"/>
              <a:pPr>
                <a:defRPr/>
              </a:pPr>
              <a:t>‹#›</a:t>
            </a:fld>
            <a:endParaRPr lang="en-US" altLang="en-US"/>
          </a:p>
        </p:txBody>
      </p:sp>
      <p:sp>
        <p:nvSpPr>
          <p:cNvPr id="5325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solidFill>
                <a:srgbClr val="000000"/>
              </a:solidFill>
            </a:endParaRPr>
          </a:p>
        </p:txBody>
      </p:sp>
      <p:sp>
        <p:nvSpPr>
          <p:cNvPr id="532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random/>
  </p:transition>
  <p:timing>
    <p:tnLst>
      <p:par>
        <p:cTn id="1" dur="indefinite" restart="never" nodeType="tmRoot"/>
      </p:par>
    </p:tnLst>
  </p:timing>
  <p:hf hdr="0" ft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54"/>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D16B974-BE43-41CB-9211-CBF1CD2A4723}"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600" b="1">
                <a:solidFill>
                  <a:srgbClr val="FFCCFF"/>
                </a:solidFill>
                <a:latin typeface="Calibri" pitchFamily="34" charset="0"/>
                <a:cs typeface="+mn-cs"/>
              </a:defRPr>
            </a:lvl1pPr>
          </a:lstStyle>
          <a:p>
            <a:pPr>
              <a:defRPr/>
            </a:pPr>
            <a:fld id="{D750E9DA-E70A-48BB-8006-6D23894C3A76}" type="slidenum">
              <a:rPr lang="en-US"/>
              <a:pPr>
                <a:defRPr/>
              </a:pPr>
              <a:t>‹#›</a:t>
            </a:fld>
            <a:endParaRPr lang="en-US"/>
          </a:p>
        </p:txBody>
      </p:sp>
      <p:pic>
        <p:nvPicPr>
          <p:cNvPr id="1031" name="Picture 8" descr="127"/>
          <p:cNvPicPr>
            <a:picLocks noChangeAspect="1" noChangeArrowheads="1"/>
          </p:cNvPicPr>
          <p:nvPr userDrawn="1"/>
        </p:nvPicPr>
        <p:blipFill>
          <a:blip r:embed="rId15" cstate="print">
            <a:clrChange>
              <a:clrFrom>
                <a:srgbClr val="FFFFFF"/>
              </a:clrFrom>
              <a:clrTo>
                <a:srgbClr val="FFFFFF">
                  <a:alpha val="0"/>
                </a:srgbClr>
              </a:clrTo>
            </a:clrChange>
            <a:grayscl/>
            <a:biLevel thresh="50000"/>
          </a:blip>
          <a:srcRect/>
          <a:stretch>
            <a:fillRect/>
          </a:stretch>
        </p:blipFill>
        <p:spPr bwMode="auto">
          <a:xfrm>
            <a:off x="30163" y="30163"/>
            <a:ext cx="533400" cy="585787"/>
          </a:xfrm>
          <a:prstGeom prst="rect">
            <a:avLst/>
          </a:prstGeom>
          <a:noFill/>
          <a:ln w="9525">
            <a:noFill/>
            <a:miter lim="800000"/>
            <a:headEnd/>
            <a:tailEnd/>
          </a:ln>
        </p:spPr>
      </p:pic>
      <p:pic>
        <p:nvPicPr>
          <p:cNvPr id="1032" name="Picture 9" descr="C:\Documents and Settings\aghaei.h\Desktop\EMRI.jpg"/>
          <p:cNvPicPr>
            <a:picLocks noChangeAspect="1" noChangeArrowheads="1"/>
          </p:cNvPicPr>
          <p:nvPr userDrawn="1"/>
        </p:nvPicPr>
        <p:blipFill>
          <a:blip r:embed="rId16" cstate="print">
            <a:clrChange>
              <a:clrFrom>
                <a:srgbClr val="FDFDFD"/>
              </a:clrFrom>
              <a:clrTo>
                <a:srgbClr val="FDFDFD">
                  <a:alpha val="0"/>
                </a:srgbClr>
              </a:clrTo>
            </a:clrChange>
            <a:lum bright="100000" contrast="-100000"/>
          </a:blip>
          <a:srcRect/>
          <a:stretch>
            <a:fillRect/>
          </a:stretch>
        </p:blipFill>
        <p:spPr bwMode="auto">
          <a:xfrm>
            <a:off x="8610600" y="39688"/>
            <a:ext cx="503238" cy="549275"/>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 id="2147483726" r:id="rId13"/>
  </p:sldLayoutIdLst>
  <p:transition>
    <p:random/>
  </p:transition>
  <p:hf hdr="0" ftr="0"/>
  <p:txStyles>
    <p:titleStyle>
      <a:lvl1pPr algn="ctr" rtl="0" eaLnBrk="0" fontAlgn="base" hangingPunct="0">
        <a:spcBef>
          <a:spcPct val="0"/>
        </a:spcBef>
        <a:spcAft>
          <a:spcPct val="0"/>
        </a:spcAft>
        <a:defRPr sz="4400" b="1" i="1" kern="1200">
          <a:solidFill>
            <a:srgbClr val="FFFF00"/>
          </a:solidFill>
          <a:latin typeface="Calibri" pitchFamily="34" charset="0"/>
          <a:ea typeface="+mj-ea"/>
          <a:cs typeface="+mj-cs"/>
        </a:defRPr>
      </a:lvl1pPr>
      <a:lvl2pPr algn="ctr" rtl="0" eaLnBrk="0" fontAlgn="base" hangingPunct="0">
        <a:spcBef>
          <a:spcPct val="0"/>
        </a:spcBef>
        <a:spcAft>
          <a:spcPct val="0"/>
        </a:spcAft>
        <a:defRPr sz="4400" b="1" i="1">
          <a:solidFill>
            <a:srgbClr val="FFFF00"/>
          </a:solidFill>
          <a:latin typeface="Calibri" pitchFamily="34" charset="0"/>
        </a:defRPr>
      </a:lvl2pPr>
      <a:lvl3pPr algn="ctr" rtl="0" eaLnBrk="0" fontAlgn="base" hangingPunct="0">
        <a:spcBef>
          <a:spcPct val="0"/>
        </a:spcBef>
        <a:spcAft>
          <a:spcPct val="0"/>
        </a:spcAft>
        <a:defRPr sz="4400" b="1" i="1">
          <a:solidFill>
            <a:srgbClr val="FFFF00"/>
          </a:solidFill>
          <a:latin typeface="Calibri" pitchFamily="34" charset="0"/>
        </a:defRPr>
      </a:lvl3pPr>
      <a:lvl4pPr algn="ctr" rtl="0" eaLnBrk="0" fontAlgn="base" hangingPunct="0">
        <a:spcBef>
          <a:spcPct val="0"/>
        </a:spcBef>
        <a:spcAft>
          <a:spcPct val="0"/>
        </a:spcAft>
        <a:defRPr sz="4400" b="1" i="1">
          <a:solidFill>
            <a:srgbClr val="FFFF00"/>
          </a:solidFill>
          <a:latin typeface="Calibri" pitchFamily="34" charset="0"/>
        </a:defRPr>
      </a:lvl4pPr>
      <a:lvl5pPr algn="ctr" rtl="0" eaLnBrk="0" fontAlgn="base" hangingPunct="0">
        <a:spcBef>
          <a:spcPct val="0"/>
        </a:spcBef>
        <a:spcAft>
          <a:spcPct val="0"/>
        </a:spcAft>
        <a:defRPr sz="4400" b="1" i="1">
          <a:solidFill>
            <a:srgbClr val="FFFF00"/>
          </a:solidFill>
          <a:latin typeface="Calibri" pitchFamily="34"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FFFF00"/>
        </a:buClr>
        <a:buFont typeface="Arial" pitchFamily="34" charset="0"/>
        <a:buChar char="•"/>
        <a:defRPr sz="3200" b="1" kern="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b="1"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b="1"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b="1"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b="1"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54"/>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14" cstate="print"/>
          <a:srcRect/>
          <a:stretch>
            <a:fillRect/>
          </a:stretch>
        </p:blipFill>
        <p:spPr bwMode="auto">
          <a:xfrm>
            <a:off x="3979863" y="1201738"/>
            <a:ext cx="5191125" cy="66675"/>
          </a:xfrm>
          <a:prstGeom prst="rect">
            <a:avLst/>
          </a:prstGeom>
          <a:noFill/>
          <a:ln w="19050" cap="rnd" algn="ctr">
            <a:noFill/>
            <a:miter lim="800000"/>
            <a:headEnd/>
            <a:tailEnd type="none" w="med" len="lg"/>
          </a:ln>
        </p:spPr>
      </p:pic>
      <p:sp>
        <p:nvSpPr>
          <p:cNvPr id="4099" name="Rectangle 3"/>
          <p:cNvSpPr>
            <a:spLocks noGrp="1" noChangeArrowheads="1"/>
          </p:cNvSpPr>
          <p:nvPr>
            <p:ph type="title"/>
          </p:nvPr>
        </p:nvSpPr>
        <p:spPr bwMode="auto">
          <a:xfrm>
            <a:off x="457200" y="385763"/>
            <a:ext cx="8229600" cy="481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fr-FR" smtClean="0"/>
              <a:t>Cliquez pour modifier le style du titre</a:t>
            </a:r>
          </a:p>
        </p:txBody>
      </p:sp>
      <p:sp>
        <p:nvSpPr>
          <p:cNvPr id="4100" name="Rectangle 4"/>
          <p:cNvSpPr>
            <a:spLocks noGrp="1" noChangeArrowheads="1"/>
          </p:cNvSpPr>
          <p:nvPr>
            <p:ph type="body" idx="1"/>
          </p:nvPr>
        </p:nvSpPr>
        <p:spPr bwMode="auto">
          <a:xfrm>
            <a:off x="457200" y="1701800"/>
            <a:ext cx="8229600" cy="998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34099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fontAlgn="base">
              <a:spcBef>
                <a:spcPct val="0"/>
              </a:spcBef>
              <a:spcAft>
                <a:spcPct val="0"/>
              </a:spcAft>
              <a:defRPr/>
            </a:pPr>
            <a:fld id="{8A43B868-12BD-4FE0-94D5-810005BD7CEC}" type="datetime1">
              <a:rPr lang="en-US" smtClean="0">
                <a:solidFill>
                  <a:srgbClr val="FFFFFF"/>
                </a:solidFill>
              </a:rPr>
              <a:pPr fontAlgn="base">
                <a:spcBef>
                  <a:spcPct val="0"/>
                </a:spcBef>
                <a:spcAft>
                  <a:spcPct val="0"/>
                </a:spcAft>
                <a:defRPr/>
              </a:pPr>
              <a:t>11/20/2014</a:t>
            </a:fld>
            <a:endParaRPr lang="fr-FR">
              <a:solidFill>
                <a:srgbClr val="FFFFFF"/>
              </a:solidFill>
            </a:endParaRPr>
          </a:p>
        </p:txBody>
      </p:sp>
      <p:sp>
        <p:nvSpPr>
          <p:cNvPr id="34099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fontAlgn="base">
              <a:spcBef>
                <a:spcPct val="0"/>
              </a:spcBef>
              <a:spcAft>
                <a:spcPct val="0"/>
              </a:spcAft>
              <a:defRPr/>
            </a:pPr>
            <a:endParaRPr lang="fr-FR">
              <a:solidFill>
                <a:srgbClr val="FFFFFF"/>
              </a:solidFill>
            </a:endParaRPr>
          </a:p>
        </p:txBody>
      </p:sp>
      <p:sp>
        <p:nvSpPr>
          <p:cNvPr id="340999" name="Rectangle 7"/>
          <p:cNvSpPr>
            <a:spLocks noGrp="1" noChangeArrowheads="1"/>
          </p:cNvSpPr>
          <p:nvPr>
            <p:ph type="sldNum" sz="quarter" idx="4"/>
          </p:nvPr>
        </p:nvSpPr>
        <p:spPr bwMode="auto">
          <a:xfrm>
            <a:off x="6816725" y="6473825"/>
            <a:ext cx="2133600" cy="21272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a:defRPr sz="1400" b="1">
                <a:latin typeface="Arial" charset="0"/>
                <a:ea typeface="+mn-ea"/>
              </a:defRPr>
            </a:lvl1pPr>
          </a:lstStyle>
          <a:p>
            <a:pPr fontAlgn="base">
              <a:spcBef>
                <a:spcPct val="0"/>
              </a:spcBef>
              <a:spcAft>
                <a:spcPct val="0"/>
              </a:spcAft>
              <a:defRPr/>
            </a:pPr>
            <a:fld id="{0FF8ADE9-0D75-4911-B1F3-558ADDC0E006}" type="slidenum">
              <a:rPr lang="fr-FR">
                <a:solidFill>
                  <a:srgbClr val="FFFFFF"/>
                </a:solidFill>
              </a:rPr>
              <a:pPr fontAlgn="base">
                <a:spcBef>
                  <a:spcPct val="0"/>
                </a:spcBef>
                <a:spcAft>
                  <a:spcPct val="0"/>
                </a:spcAft>
                <a:defRPr/>
              </a:pPr>
              <a:t>‹#›</a:t>
            </a:fld>
            <a:endParaRPr lang="fr-FR">
              <a:solidFill>
                <a:srgbClr val="FFFFFF"/>
              </a:solidFill>
            </a:endParaRPr>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med"/>
  <p:hf hdr="0" ftr="0"/>
  <p:txStyles>
    <p:titleStyle>
      <a:lvl1pPr algn="l" rtl="0" eaLnBrk="0" fontAlgn="base" hangingPunct="0">
        <a:lnSpc>
          <a:spcPct val="85000"/>
        </a:lnSpc>
        <a:spcBef>
          <a:spcPct val="0"/>
        </a:spcBef>
        <a:spcAft>
          <a:spcPct val="0"/>
        </a:spcAft>
        <a:defRPr sz="3000" b="1">
          <a:solidFill>
            <a:srgbClr val="CCFFFF"/>
          </a:solidFill>
          <a:latin typeface="+mj-lt"/>
          <a:ea typeface="+mj-ea"/>
          <a:cs typeface="+mj-cs"/>
        </a:defRPr>
      </a:lvl1pPr>
      <a:lvl2pPr algn="l" rtl="0" eaLnBrk="0" fontAlgn="base" hangingPunct="0">
        <a:lnSpc>
          <a:spcPct val="85000"/>
        </a:lnSpc>
        <a:spcBef>
          <a:spcPct val="0"/>
        </a:spcBef>
        <a:spcAft>
          <a:spcPct val="0"/>
        </a:spcAft>
        <a:defRPr sz="3000" b="1">
          <a:solidFill>
            <a:srgbClr val="CCFFFF"/>
          </a:solidFill>
          <a:latin typeface="Arial" charset="0"/>
          <a:cs typeface="Arial" charset="0"/>
        </a:defRPr>
      </a:lvl2pPr>
      <a:lvl3pPr algn="l" rtl="0" eaLnBrk="0" fontAlgn="base" hangingPunct="0">
        <a:lnSpc>
          <a:spcPct val="85000"/>
        </a:lnSpc>
        <a:spcBef>
          <a:spcPct val="0"/>
        </a:spcBef>
        <a:spcAft>
          <a:spcPct val="0"/>
        </a:spcAft>
        <a:defRPr sz="3000" b="1">
          <a:solidFill>
            <a:srgbClr val="CCFFFF"/>
          </a:solidFill>
          <a:latin typeface="Arial" charset="0"/>
          <a:cs typeface="Arial" charset="0"/>
        </a:defRPr>
      </a:lvl3pPr>
      <a:lvl4pPr algn="l" rtl="0" eaLnBrk="0" fontAlgn="base" hangingPunct="0">
        <a:lnSpc>
          <a:spcPct val="85000"/>
        </a:lnSpc>
        <a:spcBef>
          <a:spcPct val="0"/>
        </a:spcBef>
        <a:spcAft>
          <a:spcPct val="0"/>
        </a:spcAft>
        <a:defRPr sz="3000" b="1">
          <a:solidFill>
            <a:srgbClr val="CCFFFF"/>
          </a:solidFill>
          <a:latin typeface="Arial" charset="0"/>
          <a:cs typeface="Arial" charset="0"/>
        </a:defRPr>
      </a:lvl4pPr>
      <a:lvl5pPr algn="l" rtl="0" eaLnBrk="0" fontAlgn="base" hangingPunct="0">
        <a:lnSpc>
          <a:spcPct val="85000"/>
        </a:lnSpc>
        <a:spcBef>
          <a:spcPct val="0"/>
        </a:spcBef>
        <a:spcAft>
          <a:spcPct val="0"/>
        </a:spcAft>
        <a:defRPr sz="3000" b="1">
          <a:solidFill>
            <a:srgbClr val="CCFFFF"/>
          </a:solidFill>
          <a:latin typeface="Arial" charset="0"/>
          <a:cs typeface="Arial" charset="0"/>
        </a:defRPr>
      </a:lvl5pPr>
      <a:lvl6pPr marL="457200" algn="l" rtl="0" fontAlgn="base">
        <a:lnSpc>
          <a:spcPct val="85000"/>
        </a:lnSpc>
        <a:spcBef>
          <a:spcPct val="0"/>
        </a:spcBef>
        <a:spcAft>
          <a:spcPct val="0"/>
        </a:spcAft>
        <a:defRPr sz="3000" b="1">
          <a:solidFill>
            <a:srgbClr val="CCFFFF"/>
          </a:solidFill>
          <a:latin typeface="Arial" charset="0"/>
          <a:cs typeface="Arial" charset="0"/>
        </a:defRPr>
      </a:lvl6pPr>
      <a:lvl7pPr marL="914400" algn="l" rtl="0" fontAlgn="base">
        <a:lnSpc>
          <a:spcPct val="85000"/>
        </a:lnSpc>
        <a:spcBef>
          <a:spcPct val="0"/>
        </a:spcBef>
        <a:spcAft>
          <a:spcPct val="0"/>
        </a:spcAft>
        <a:defRPr sz="3000" b="1">
          <a:solidFill>
            <a:srgbClr val="CCFFFF"/>
          </a:solidFill>
          <a:latin typeface="Arial" charset="0"/>
          <a:cs typeface="Arial" charset="0"/>
        </a:defRPr>
      </a:lvl7pPr>
      <a:lvl8pPr marL="1371600" algn="l" rtl="0" fontAlgn="base">
        <a:lnSpc>
          <a:spcPct val="85000"/>
        </a:lnSpc>
        <a:spcBef>
          <a:spcPct val="0"/>
        </a:spcBef>
        <a:spcAft>
          <a:spcPct val="0"/>
        </a:spcAft>
        <a:defRPr sz="3000" b="1">
          <a:solidFill>
            <a:srgbClr val="CCFFFF"/>
          </a:solidFill>
          <a:latin typeface="Arial" charset="0"/>
          <a:cs typeface="Arial" charset="0"/>
        </a:defRPr>
      </a:lvl8pPr>
      <a:lvl9pPr marL="1828800" algn="l" rtl="0" fontAlgn="base">
        <a:lnSpc>
          <a:spcPct val="85000"/>
        </a:lnSpc>
        <a:spcBef>
          <a:spcPct val="0"/>
        </a:spcBef>
        <a:spcAft>
          <a:spcPct val="0"/>
        </a:spcAft>
        <a:defRPr sz="3000" b="1">
          <a:solidFill>
            <a:srgbClr val="CCFFFF"/>
          </a:solidFill>
          <a:latin typeface="Arial" charset="0"/>
          <a:cs typeface="Arial" charset="0"/>
        </a:defRPr>
      </a:lvl9pPr>
    </p:titleStyle>
    <p:bodyStyle>
      <a:lvl1pPr marL="265113" indent="-265113" algn="l" rtl="0" eaLnBrk="0" fontAlgn="base" hangingPunct="0">
        <a:lnSpc>
          <a:spcPct val="85000"/>
        </a:lnSpc>
        <a:spcBef>
          <a:spcPct val="55000"/>
        </a:spcBef>
        <a:spcAft>
          <a:spcPct val="0"/>
        </a:spcAft>
        <a:buClr>
          <a:srgbClr val="FFCC00"/>
        </a:buClr>
        <a:buSzPct val="70000"/>
        <a:buFont typeface="Wingdings" pitchFamily="2" charset="2"/>
        <a:buChar char="l"/>
        <a:defRPr sz="2400">
          <a:solidFill>
            <a:schemeClr val="tx1"/>
          </a:solidFill>
          <a:latin typeface="+mn-lt"/>
          <a:ea typeface="+mn-ea"/>
          <a:cs typeface="+mn-cs"/>
        </a:defRPr>
      </a:lvl1pPr>
      <a:lvl2pPr marL="808038" indent="-163513" algn="l" rtl="0" eaLnBrk="0" fontAlgn="base" hangingPunct="0">
        <a:lnSpc>
          <a:spcPct val="85000"/>
        </a:lnSpc>
        <a:spcBef>
          <a:spcPct val="25000"/>
        </a:spcBef>
        <a:spcAft>
          <a:spcPct val="0"/>
        </a:spcAft>
        <a:buClr>
          <a:srgbClr val="FF00FF"/>
        </a:buClr>
        <a:buFont typeface="Wingdings" pitchFamily="2" charset="2"/>
        <a:buChar char="§"/>
        <a:defRPr sz="2000">
          <a:solidFill>
            <a:schemeClr val="tx1"/>
          </a:solidFill>
          <a:latin typeface="+mn-lt"/>
          <a:cs typeface="+mn-cs"/>
        </a:defRPr>
      </a:lvl2pPr>
      <a:lvl3pPr marL="1389063" indent="-228600" algn="l" rtl="0" eaLnBrk="0" fontAlgn="base" hangingPunct="0">
        <a:lnSpc>
          <a:spcPct val="85000"/>
        </a:lnSpc>
        <a:spcBef>
          <a:spcPct val="10000"/>
        </a:spcBef>
        <a:spcAft>
          <a:spcPct val="0"/>
        </a:spcAft>
        <a:buClr>
          <a:schemeClr val="folHlink"/>
        </a:buClr>
        <a:buSzPct val="135000"/>
        <a:buFont typeface="Arial" pitchFamily="34" charset="0"/>
        <a:buChar char="-"/>
        <a:defRPr sz="2400">
          <a:solidFill>
            <a:schemeClr val="tx1"/>
          </a:solidFill>
          <a:latin typeface="+mn-lt"/>
          <a:cs typeface="+mn-cs"/>
        </a:defRPr>
      </a:lvl3pPr>
      <a:lvl4pPr marL="1797050" indent="-228600" algn="l" rtl="0" eaLnBrk="0" fontAlgn="base" hangingPunct="0">
        <a:lnSpc>
          <a:spcPct val="85000"/>
        </a:lnSpc>
        <a:spcBef>
          <a:spcPct val="20000"/>
        </a:spcBef>
        <a:spcAft>
          <a:spcPct val="0"/>
        </a:spcAft>
        <a:buChar char="–"/>
        <a:defRPr sz="1600">
          <a:solidFill>
            <a:schemeClr val="bg1"/>
          </a:solidFill>
          <a:latin typeface="+mn-lt"/>
          <a:cs typeface="+mn-cs"/>
        </a:defRPr>
      </a:lvl4pPr>
      <a:lvl5pPr marL="2205038" indent="-228600" algn="l" rtl="0" eaLnBrk="0" fontAlgn="base" hangingPunct="0">
        <a:lnSpc>
          <a:spcPct val="85000"/>
        </a:lnSpc>
        <a:spcBef>
          <a:spcPct val="20000"/>
        </a:spcBef>
        <a:spcAft>
          <a:spcPct val="0"/>
        </a:spcAft>
        <a:buChar char="»"/>
        <a:defRPr sz="1600">
          <a:solidFill>
            <a:schemeClr val="bg1"/>
          </a:solidFill>
          <a:latin typeface="+mn-lt"/>
          <a:cs typeface="+mn-cs"/>
        </a:defRPr>
      </a:lvl5pPr>
      <a:lvl6pPr marL="2662238" indent="-228600" algn="l" rtl="0" fontAlgn="base">
        <a:lnSpc>
          <a:spcPct val="85000"/>
        </a:lnSpc>
        <a:spcBef>
          <a:spcPct val="20000"/>
        </a:spcBef>
        <a:spcAft>
          <a:spcPct val="0"/>
        </a:spcAft>
        <a:buChar char="»"/>
        <a:defRPr sz="1600">
          <a:solidFill>
            <a:schemeClr val="bg1"/>
          </a:solidFill>
          <a:latin typeface="+mn-lt"/>
          <a:cs typeface="+mn-cs"/>
        </a:defRPr>
      </a:lvl6pPr>
      <a:lvl7pPr marL="3119438" indent="-228600" algn="l" rtl="0" fontAlgn="base">
        <a:lnSpc>
          <a:spcPct val="85000"/>
        </a:lnSpc>
        <a:spcBef>
          <a:spcPct val="20000"/>
        </a:spcBef>
        <a:spcAft>
          <a:spcPct val="0"/>
        </a:spcAft>
        <a:buChar char="»"/>
        <a:defRPr sz="1600">
          <a:solidFill>
            <a:schemeClr val="bg1"/>
          </a:solidFill>
          <a:latin typeface="+mn-lt"/>
          <a:cs typeface="+mn-cs"/>
        </a:defRPr>
      </a:lvl7pPr>
      <a:lvl8pPr marL="3576638" indent="-228600" algn="l" rtl="0" fontAlgn="base">
        <a:lnSpc>
          <a:spcPct val="85000"/>
        </a:lnSpc>
        <a:spcBef>
          <a:spcPct val="20000"/>
        </a:spcBef>
        <a:spcAft>
          <a:spcPct val="0"/>
        </a:spcAft>
        <a:buChar char="»"/>
        <a:defRPr sz="1600">
          <a:solidFill>
            <a:schemeClr val="bg1"/>
          </a:solidFill>
          <a:latin typeface="+mn-lt"/>
          <a:cs typeface="+mn-cs"/>
        </a:defRPr>
      </a:lvl8pPr>
      <a:lvl9pPr marL="4033838" indent="-228600" algn="l" rtl="0" fontAlgn="base">
        <a:lnSpc>
          <a:spcPct val="85000"/>
        </a:lnSpc>
        <a:spcBef>
          <a:spcPct val="20000"/>
        </a:spcBef>
        <a:spcAft>
          <a:spcPct val="0"/>
        </a:spcAft>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15" cstate="print"/>
          <a:srcRect/>
          <a:stretch>
            <a:fillRect/>
          </a:stretch>
        </p:blipFill>
        <p:spPr bwMode="auto">
          <a:xfrm>
            <a:off x="3979863" y="1201738"/>
            <a:ext cx="5191125" cy="66675"/>
          </a:xfrm>
          <a:prstGeom prst="rect">
            <a:avLst/>
          </a:prstGeom>
          <a:noFill/>
          <a:ln w="19050" cap="rnd" algn="ctr">
            <a:noFill/>
            <a:miter lim="800000"/>
            <a:headEnd/>
            <a:tailEnd type="none" w="med" len="lg"/>
          </a:ln>
        </p:spPr>
      </p:pic>
      <p:sp>
        <p:nvSpPr>
          <p:cNvPr id="5123" name="Rectangle 3"/>
          <p:cNvSpPr>
            <a:spLocks noGrp="1" noChangeArrowheads="1"/>
          </p:cNvSpPr>
          <p:nvPr>
            <p:ph type="title"/>
          </p:nvPr>
        </p:nvSpPr>
        <p:spPr bwMode="auto">
          <a:xfrm>
            <a:off x="457200" y="385763"/>
            <a:ext cx="8229600" cy="481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fr-FR" smtClean="0"/>
              <a:t>Cliquez pour modifier le style du titre</a:t>
            </a:r>
          </a:p>
        </p:txBody>
      </p:sp>
      <p:sp>
        <p:nvSpPr>
          <p:cNvPr id="5124" name="Rectangle 4"/>
          <p:cNvSpPr>
            <a:spLocks noGrp="1" noChangeArrowheads="1"/>
          </p:cNvSpPr>
          <p:nvPr>
            <p:ph type="body" idx="1"/>
          </p:nvPr>
        </p:nvSpPr>
        <p:spPr bwMode="auto">
          <a:xfrm>
            <a:off x="457200" y="1701800"/>
            <a:ext cx="8229600" cy="998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7885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44CA5DF4-6A8A-4D93-8A25-72970AB51DEE}" type="datetime1">
              <a:rPr lang="en-US" smtClean="0">
                <a:solidFill>
                  <a:srgbClr val="FFFFFF"/>
                </a:solidFill>
              </a:rPr>
              <a:pPr fontAlgn="base">
                <a:spcBef>
                  <a:spcPct val="0"/>
                </a:spcBef>
                <a:spcAft>
                  <a:spcPct val="0"/>
                </a:spcAft>
                <a:defRPr/>
              </a:pPr>
              <a:t>11/20/2014</a:t>
            </a:fld>
            <a:endParaRPr lang="fr-FR">
              <a:solidFill>
                <a:srgbClr val="FFFFFF"/>
              </a:solidFill>
            </a:endParaRPr>
          </a:p>
        </p:txBody>
      </p:sp>
      <p:sp>
        <p:nvSpPr>
          <p:cNvPr id="7885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fr-FR">
              <a:solidFill>
                <a:srgbClr val="FFFFFF"/>
              </a:solidFill>
            </a:endParaRPr>
          </a:p>
        </p:txBody>
      </p:sp>
      <p:sp>
        <p:nvSpPr>
          <p:cNvPr id="78855" name="Rectangle 7"/>
          <p:cNvSpPr>
            <a:spLocks noGrp="1" noChangeArrowheads="1"/>
          </p:cNvSpPr>
          <p:nvPr>
            <p:ph type="sldNum" sz="quarter" idx="4"/>
          </p:nvPr>
        </p:nvSpPr>
        <p:spPr bwMode="auto">
          <a:xfrm>
            <a:off x="6816725" y="6473825"/>
            <a:ext cx="2133600" cy="21272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a:defRPr sz="1400" b="1" smtClean="0"/>
            </a:lvl1pPr>
          </a:lstStyle>
          <a:p>
            <a:pPr fontAlgn="base">
              <a:spcBef>
                <a:spcPct val="0"/>
              </a:spcBef>
              <a:spcAft>
                <a:spcPct val="0"/>
              </a:spcAft>
              <a:defRPr/>
            </a:pPr>
            <a:fld id="{E8EE6C18-2714-47A6-ACAA-309E20C6C420}" type="slidenum">
              <a:rPr lang="fr-FR">
                <a:solidFill>
                  <a:srgbClr val="FFFFFF"/>
                </a:solidFill>
              </a:rPr>
              <a:pPr fontAlgn="base">
                <a:spcBef>
                  <a:spcPct val="0"/>
                </a:spcBef>
                <a:spcAft>
                  <a:spcPct val="0"/>
                </a:spcAft>
                <a:defRPr/>
              </a:pPr>
              <a:t>‹#›</a:t>
            </a:fld>
            <a:endParaRPr lang="fr-FR">
              <a:solidFill>
                <a:srgbClr val="FFFFFF"/>
              </a:solidFill>
            </a:endParaRPr>
          </a:p>
        </p:txBody>
      </p:sp>
    </p:spTree>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spd="med"/>
  <p:hf hdr="0" ftr="0"/>
  <p:txStyles>
    <p:titleStyle>
      <a:lvl1pPr algn="l" rtl="0" eaLnBrk="0" fontAlgn="base" hangingPunct="0">
        <a:lnSpc>
          <a:spcPct val="85000"/>
        </a:lnSpc>
        <a:spcBef>
          <a:spcPct val="0"/>
        </a:spcBef>
        <a:spcAft>
          <a:spcPct val="0"/>
        </a:spcAft>
        <a:defRPr sz="3000" b="1">
          <a:solidFill>
            <a:srgbClr val="CCFFFF"/>
          </a:solidFill>
          <a:latin typeface="+mj-lt"/>
          <a:ea typeface="+mj-ea"/>
          <a:cs typeface="+mj-cs"/>
        </a:defRPr>
      </a:lvl1pPr>
      <a:lvl2pPr algn="l" rtl="0" eaLnBrk="0" fontAlgn="base" hangingPunct="0">
        <a:lnSpc>
          <a:spcPct val="85000"/>
        </a:lnSpc>
        <a:spcBef>
          <a:spcPct val="0"/>
        </a:spcBef>
        <a:spcAft>
          <a:spcPct val="0"/>
        </a:spcAft>
        <a:defRPr sz="3000" b="1">
          <a:solidFill>
            <a:srgbClr val="CCFFFF"/>
          </a:solidFill>
          <a:latin typeface="Arial" pitchFamily="34" charset="0"/>
          <a:cs typeface="Arial" pitchFamily="34" charset="0"/>
        </a:defRPr>
      </a:lvl2pPr>
      <a:lvl3pPr algn="l" rtl="0" eaLnBrk="0" fontAlgn="base" hangingPunct="0">
        <a:lnSpc>
          <a:spcPct val="85000"/>
        </a:lnSpc>
        <a:spcBef>
          <a:spcPct val="0"/>
        </a:spcBef>
        <a:spcAft>
          <a:spcPct val="0"/>
        </a:spcAft>
        <a:defRPr sz="3000" b="1">
          <a:solidFill>
            <a:srgbClr val="CCFFFF"/>
          </a:solidFill>
          <a:latin typeface="Arial" pitchFamily="34" charset="0"/>
          <a:cs typeface="Arial" pitchFamily="34" charset="0"/>
        </a:defRPr>
      </a:lvl3pPr>
      <a:lvl4pPr algn="l" rtl="0" eaLnBrk="0" fontAlgn="base" hangingPunct="0">
        <a:lnSpc>
          <a:spcPct val="85000"/>
        </a:lnSpc>
        <a:spcBef>
          <a:spcPct val="0"/>
        </a:spcBef>
        <a:spcAft>
          <a:spcPct val="0"/>
        </a:spcAft>
        <a:defRPr sz="3000" b="1">
          <a:solidFill>
            <a:srgbClr val="CCFFFF"/>
          </a:solidFill>
          <a:latin typeface="Arial" pitchFamily="34" charset="0"/>
          <a:cs typeface="Arial" pitchFamily="34" charset="0"/>
        </a:defRPr>
      </a:lvl4pPr>
      <a:lvl5pPr algn="l" rtl="0" eaLnBrk="0" fontAlgn="base" hangingPunct="0">
        <a:lnSpc>
          <a:spcPct val="85000"/>
        </a:lnSpc>
        <a:spcBef>
          <a:spcPct val="0"/>
        </a:spcBef>
        <a:spcAft>
          <a:spcPct val="0"/>
        </a:spcAft>
        <a:defRPr sz="3000" b="1">
          <a:solidFill>
            <a:srgbClr val="CCFFFF"/>
          </a:solidFill>
          <a:latin typeface="Arial" pitchFamily="34" charset="0"/>
          <a:cs typeface="Arial" pitchFamily="34" charset="0"/>
        </a:defRPr>
      </a:lvl5pPr>
      <a:lvl6pPr marL="457200" algn="l" rtl="0" fontAlgn="base">
        <a:lnSpc>
          <a:spcPct val="85000"/>
        </a:lnSpc>
        <a:spcBef>
          <a:spcPct val="0"/>
        </a:spcBef>
        <a:spcAft>
          <a:spcPct val="0"/>
        </a:spcAft>
        <a:defRPr sz="3000" b="1">
          <a:solidFill>
            <a:srgbClr val="CCFFFF"/>
          </a:solidFill>
          <a:latin typeface="Arial" pitchFamily="34" charset="0"/>
          <a:cs typeface="Arial" pitchFamily="34" charset="0"/>
        </a:defRPr>
      </a:lvl6pPr>
      <a:lvl7pPr marL="914400" algn="l" rtl="0" fontAlgn="base">
        <a:lnSpc>
          <a:spcPct val="85000"/>
        </a:lnSpc>
        <a:spcBef>
          <a:spcPct val="0"/>
        </a:spcBef>
        <a:spcAft>
          <a:spcPct val="0"/>
        </a:spcAft>
        <a:defRPr sz="3000" b="1">
          <a:solidFill>
            <a:srgbClr val="CCFFFF"/>
          </a:solidFill>
          <a:latin typeface="Arial" pitchFamily="34" charset="0"/>
          <a:cs typeface="Arial" pitchFamily="34" charset="0"/>
        </a:defRPr>
      </a:lvl7pPr>
      <a:lvl8pPr marL="1371600" algn="l" rtl="0" fontAlgn="base">
        <a:lnSpc>
          <a:spcPct val="85000"/>
        </a:lnSpc>
        <a:spcBef>
          <a:spcPct val="0"/>
        </a:spcBef>
        <a:spcAft>
          <a:spcPct val="0"/>
        </a:spcAft>
        <a:defRPr sz="3000" b="1">
          <a:solidFill>
            <a:srgbClr val="CCFFFF"/>
          </a:solidFill>
          <a:latin typeface="Arial" pitchFamily="34" charset="0"/>
          <a:cs typeface="Arial" pitchFamily="34" charset="0"/>
        </a:defRPr>
      </a:lvl8pPr>
      <a:lvl9pPr marL="1828800" algn="l" rtl="0" fontAlgn="base">
        <a:lnSpc>
          <a:spcPct val="85000"/>
        </a:lnSpc>
        <a:spcBef>
          <a:spcPct val="0"/>
        </a:spcBef>
        <a:spcAft>
          <a:spcPct val="0"/>
        </a:spcAft>
        <a:defRPr sz="3000" b="1">
          <a:solidFill>
            <a:srgbClr val="CCFFFF"/>
          </a:solidFill>
          <a:latin typeface="Arial" pitchFamily="34" charset="0"/>
          <a:cs typeface="Arial" pitchFamily="34" charset="0"/>
        </a:defRPr>
      </a:lvl9pPr>
    </p:titleStyle>
    <p:bodyStyle>
      <a:lvl1pPr marL="265113" indent="-265113" algn="l" rtl="0" eaLnBrk="0" fontAlgn="base" hangingPunct="0">
        <a:lnSpc>
          <a:spcPct val="85000"/>
        </a:lnSpc>
        <a:spcBef>
          <a:spcPct val="55000"/>
        </a:spcBef>
        <a:spcAft>
          <a:spcPct val="0"/>
        </a:spcAft>
        <a:buClr>
          <a:srgbClr val="FFCC00"/>
        </a:buClr>
        <a:buSzPct val="70000"/>
        <a:buFont typeface="Wingdings" pitchFamily="2" charset="2"/>
        <a:buChar char="l"/>
        <a:defRPr sz="2400">
          <a:solidFill>
            <a:schemeClr val="tx1"/>
          </a:solidFill>
          <a:latin typeface="+mn-lt"/>
          <a:ea typeface="+mn-ea"/>
          <a:cs typeface="+mn-cs"/>
        </a:defRPr>
      </a:lvl1pPr>
      <a:lvl2pPr marL="808038" indent="-163513" algn="l" rtl="0" eaLnBrk="0" fontAlgn="base" hangingPunct="0">
        <a:lnSpc>
          <a:spcPct val="85000"/>
        </a:lnSpc>
        <a:spcBef>
          <a:spcPct val="25000"/>
        </a:spcBef>
        <a:spcAft>
          <a:spcPct val="0"/>
        </a:spcAft>
        <a:buClr>
          <a:srgbClr val="FF00FF"/>
        </a:buClr>
        <a:buFont typeface="Wingdings" pitchFamily="2" charset="2"/>
        <a:buChar char="§"/>
        <a:defRPr sz="2000">
          <a:solidFill>
            <a:schemeClr val="tx1"/>
          </a:solidFill>
          <a:latin typeface="+mn-lt"/>
          <a:cs typeface="+mn-cs"/>
        </a:defRPr>
      </a:lvl2pPr>
      <a:lvl3pPr marL="1389063" indent="-228600" algn="l" rtl="0" eaLnBrk="0" fontAlgn="base" hangingPunct="0">
        <a:lnSpc>
          <a:spcPct val="85000"/>
        </a:lnSpc>
        <a:spcBef>
          <a:spcPct val="10000"/>
        </a:spcBef>
        <a:spcAft>
          <a:spcPct val="0"/>
        </a:spcAft>
        <a:buClr>
          <a:schemeClr val="folHlink"/>
        </a:buClr>
        <a:buSzPct val="135000"/>
        <a:buFont typeface="Arial" pitchFamily="34" charset="0"/>
        <a:buChar char="-"/>
        <a:defRPr sz="2400">
          <a:solidFill>
            <a:schemeClr val="tx1"/>
          </a:solidFill>
          <a:latin typeface="+mn-lt"/>
          <a:cs typeface="+mn-cs"/>
        </a:defRPr>
      </a:lvl3pPr>
      <a:lvl4pPr marL="1797050" indent="-228600" algn="l" rtl="0" eaLnBrk="0" fontAlgn="base" hangingPunct="0">
        <a:lnSpc>
          <a:spcPct val="85000"/>
        </a:lnSpc>
        <a:spcBef>
          <a:spcPct val="20000"/>
        </a:spcBef>
        <a:spcAft>
          <a:spcPct val="0"/>
        </a:spcAft>
        <a:buChar char="–"/>
        <a:defRPr sz="1600">
          <a:solidFill>
            <a:schemeClr val="bg1"/>
          </a:solidFill>
          <a:latin typeface="+mn-lt"/>
          <a:cs typeface="+mn-cs"/>
        </a:defRPr>
      </a:lvl4pPr>
      <a:lvl5pPr marL="2205038" indent="-228600" algn="l" rtl="0" eaLnBrk="0" fontAlgn="base" hangingPunct="0">
        <a:lnSpc>
          <a:spcPct val="85000"/>
        </a:lnSpc>
        <a:spcBef>
          <a:spcPct val="20000"/>
        </a:spcBef>
        <a:spcAft>
          <a:spcPct val="0"/>
        </a:spcAft>
        <a:buChar char="»"/>
        <a:defRPr sz="1600">
          <a:solidFill>
            <a:schemeClr val="bg1"/>
          </a:solidFill>
          <a:latin typeface="+mn-lt"/>
          <a:cs typeface="+mn-cs"/>
        </a:defRPr>
      </a:lvl5pPr>
      <a:lvl6pPr marL="2662238" indent="-228600" algn="l" rtl="0" fontAlgn="base">
        <a:lnSpc>
          <a:spcPct val="85000"/>
        </a:lnSpc>
        <a:spcBef>
          <a:spcPct val="20000"/>
        </a:spcBef>
        <a:spcAft>
          <a:spcPct val="0"/>
        </a:spcAft>
        <a:buChar char="»"/>
        <a:defRPr sz="1600">
          <a:solidFill>
            <a:schemeClr val="bg1"/>
          </a:solidFill>
          <a:latin typeface="+mn-lt"/>
          <a:cs typeface="+mn-cs"/>
        </a:defRPr>
      </a:lvl6pPr>
      <a:lvl7pPr marL="3119438" indent="-228600" algn="l" rtl="0" fontAlgn="base">
        <a:lnSpc>
          <a:spcPct val="85000"/>
        </a:lnSpc>
        <a:spcBef>
          <a:spcPct val="20000"/>
        </a:spcBef>
        <a:spcAft>
          <a:spcPct val="0"/>
        </a:spcAft>
        <a:buChar char="»"/>
        <a:defRPr sz="1600">
          <a:solidFill>
            <a:schemeClr val="bg1"/>
          </a:solidFill>
          <a:latin typeface="+mn-lt"/>
          <a:cs typeface="+mn-cs"/>
        </a:defRPr>
      </a:lvl7pPr>
      <a:lvl8pPr marL="3576638" indent="-228600" algn="l" rtl="0" fontAlgn="base">
        <a:lnSpc>
          <a:spcPct val="85000"/>
        </a:lnSpc>
        <a:spcBef>
          <a:spcPct val="20000"/>
        </a:spcBef>
        <a:spcAft>
          <a:spcPct val="0"/>
        </a:spcAft>
        <a:buChar char="»"/>
        <a:defRPr sz="1600">
          <a:solidFill>
            <a:schemeClr val="bg1"/>
          </a:solidFill>
          <a:latin typeface="+mn-lt"/>
          <a:cs typeface="+mn-cs"/>
        </a:defRPr>
      </a:lvl8pPr>
      <a:lvl9pPr marL="4033838" indent="-228600" algn="l" rtl="0" fontAlgn="base">
        <a:lnSpc>
          <a:spcPct val="85000"/>
        </a:lnSpc>
        <a:spcBef>
          <a:spcPct val="20000"/>
        </a:spcBef>
        <a:spcAft>
          <a:spcPct val="0"/>
        </a:spcAft>
        <a:buChar char="»"/>
        <a:defRPr sz="1600">
          <a:solidFill>
            <a:schemeClr val="bg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99">
                <a:gamma/>
                <a:shade val="6275"/>
                <a:invGamma/>
              </a:srgbClr>
            </a:gs>
          </a:gsLst>
          <a:lin ang="5400000" scaled="1"/>
        </a:grad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bwMode="auto">
          <a:xfrm>
            <a:off x="762000" y="0"/>
            <a:ext cx="8382000" cy="1238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5" name="Rectangle 1027"/>
          <p:cNvSpPr>
            <a:spLocks noGrp="1" noChangeArrowheads="1"/>
          </p:cNvSpPr>
          <p:nvPr>
            <p:ph type="body" idx="1"/>
          </p:nvPr>
        </p:nvSpPr>
        <p:spPr bwMode="auto">
          <a:xfrm>
            <a:off x="762000" y="1757363"/>
            <a:ext cx="8077200" cy="4872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Line 1028"/>
          <p:cNvSpPr>
            <a:spLocks noChangeShapeType="1"/>
          </p:cNvSpPr>
          <p:nvPr/>
        </p:nvSpPr>
        <p:spPr bwMode="auto">
          <a:xfrm>
            <a:off x="0" y="1250950"/>
            <a:ext cx="9144000" cy="0"/>
          </a:xfrm>
          <a:prstGeom prst="line">
            <a:avLst/>
          </a:prstGeom>
          <a:noFill/>
          <a:ln w="57150">
            <a:solidFill>
              <a:srgbClr val="FF0000"/>
            </a:solidFill>
            <a:round/>
            <a:headEnd/>
            <a:tailEnd/>
          </a:ln>
          <a:effectLst/>
        </p:spPr>
        <p:txBody>
          <a:bodyPr wrap="none" anchor="ctr"/>
          <a:lstStyle/>
          <a:p>
            <a:pPr algn="ctr" eaLnBrk="0" fontAlgn="base" hangingPunct="0">
              <a:spcBef>
                <a:spcPct val="0"/>
              </a:spcBef>
              <a:spcAft>
                <a:spcPct val="0"/>
              </a:spcAft>
            </a:pPr>
            <a:endParaRPr lang="en-US" sz="2400">
              <a:solidFill>
                <a:srgbClr val="FFFFFF"/>
              </a:solidFill>
              <a:latin typeface="Times New Roman" charset="0"/>
            </a:endParaRPr>
          </a:p>
        </p:txBody>
      </p:sp>
    </p:spTree>
    <p:extLst>
      <p:ext uri="{BB962C8B-B14F-4D97-AF65-F5344CB8AC3E}">
        <p14:creationId xmlns:p14="http://schemas.microsoft.com/office/powerpoint/2010/main" val="159380974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rtl="0" eaLnBrk="0" fontAlgn="base" hangingPunct="0">
        <a:lnSpc>
          <a:spcPct val="85000"/>
        </a:lnSpc>
        <a:spcBef>
          <a:spcPct val="0"/>
        </a:spcBef>
        <a:spcAft>
          <a:spcPct val="0"/>
        </a:spcAft>
        <a:defRPr sz="3400" b="1">
          <a:solidFill>
            <a:srgbClr val="FFCC00"/>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sz="3400" b="1">
          <a:solidFill>
            <a:srgbClr val="FFCC00"/>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sz="3400" b="1">
          <a:solidFill>
            <a:srgbClr val="FFCC00"/>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sz="3400" b="1">
          <a:solidFill>
            <a:srgbClr val="FFCC00"/>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sz="3400" b="1">
          <a:solidFill>
            <a:srgbClr val="FFCC00"/>
          </a:solidFill>
          <a:effectLst>
            <a:outerShdw blurRad="38100" dist="38100" dir="2700000" algn="tl">
              <a:srgbClr val="000000"/>
            </a:outerShdw>
          </a:effectLst>
          <a:latin typeface="Arial" charset="0"/>
        </a:defRPr>
      </a:lvl5pPr>
      <a:lvl6pPr marL="457200" algn="l" rtl="0" eaLnBrk="0" fontAlgn="base" hangingPunct="0">
        <a:lnSpc>
          <a:spcPct val="85000"/>
        </a:lnSpc>
        <a:spcBef>
          <a:spcPct val="0"/>
        </a:spcBef>
        <a:spcAft>
          <a:spcPct val="0"/>
        </a:spcAft>
        <a:defRPr sz="3400" b="1">
          <a:solidFill>
            <a:srgbClr val="FFCC00"/>
          </a:solidFill>
          <a:effectLst>
            <a:outerShdw blurRad="38100" dist="38100" dir="2700000" algn="tl">
              <a:srgbClr val="000000"/>
            </a:outerShdw>
          </a:effectLst>
          <a:latin typeface="Arial" charset="0"/>
        </a:defRPr>
      </a:lvl6pPr>
      <a:lvl7pPr marL="914400" algn="l" rtl="0" eaLnBrk="0" fontAlgn="base" hangingPunct="0">
        <a:lnSpc>
          <a:spcPct val="85000"/>
        </a:lnSpc>
        <a:spcBef>
          <a:spcPct val="0"/>
        </a:spcBef>
        <a:spcAft>
          <a:spcPct val="0"/>
        </a:spcAft>
        <a:defRPr sz="3400" b="1">
          <a:solidFill>
            <a:srgbClr val="FFCC00"/>
          </a:solidFill>
          <a:effectLst>
            <a:outerShdw blurRad="38100" dist="38100" dir="2700000" algn="tl">
              <a:srgbClr val="000000"/>
            </a:outerShdw>
          </a:effectLst>
          <a:latin typeface="Arial" charset="0"/>
        </a:defRPr>
      </a:lvl7pPr>
      <a:lvl8pPr marL="1371600" algn="l" rtl="0" eaLnBrk="0" fontAlgn="base" hangingPunct="0">
        <a:lnSpc>
          <a:spcPct val="85000"/>
        </a:lnSpc>
        <a:spcBef>
          <a:spcPct val="0"/>
        </a:spcBef>
        <a:spcAft>
          <a:spcPct val="0"/>
        </a:spcAft>
        <a:defRPr sz="3400" b="1">
          <a:solidFill>
            <a:srgbClr val="FFCC00"/>
          </a:solidFill>
          <a:effectLst>
            <a:outerShdw blurRad="38100" dist="38100" dir="2700000" algn="tl">
              <a:srgbClr val="000000"/>
            </a:outerShdw>
          </a:effectLst>
          <a:latin typeface="Arial" charset="0"/>
        </a:defRPr>
      </a:lvl8pPr>
      <a:lvl9pPr marL="1828800" algn="l" rtl="0" eaLnBrk="0" fontAlgn="base" hangingPunct="0">
        <a:lnSpc>
          <a:spcPct val="85000"/>
        </a:lnSpc>
        <a:spcBef>
          <a:spcPct val="0"/>
        </a:spcBef>
        <a:spcAft>
          <a:spcPct val="0"/>
        </a:spcAft>
        <a:defRPr sz="3400" b="1">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0"/>
        </a:spcBef>
        <a:spcAft>
          <a:spcPct val="0"/>
        </a:spcAft>
        <a:buClr>
          <a:srgbClr val="FFCC00"/>
        </a:buClr>
        <a:buChar char="•"/>
        <a:defRPr sz="2800">
          <a:solidFill>
            <a:schemeClr val="bg1"/>
          </a:solidFill>
          <a:latin typeface="+mn-lt"/>
          <a:ea typeface="+mn-ea"/>
          <a:cs typeface="+mn-cs"/>
        </a:defRPr>
      </a:lvl1pPr>
      <a:lvl2pPr marL="914400" indent="-457200" algn="l" rtl="0" eaLnBrk="0" fontAlgn="base" hangingPunct="0">
        <a:spcBef>
          <a:spcPct val="0"/>
        </a:spcBef>
        <a:spcAft>
          <a:spcPct val="0"/>
        </a:spcAft>
        <a:buClr>
          <a:schemeClr val="bg1"/>
        </a:buClr>
        <a:buChar char="—"/>
        <a:defRPr sz="2400">
          <a:solidFill>
            <a:schemeClr val="bg1"/>
          </a:solidFill>
          <a:latin typeface="+mn-lt"/>
        </a:defRPr>
      </a:lvl2pPr>
      <a:lvl3pPr marL="1257300" indent="-228600" algn="l" rtl="0" eaLnBrk="0" fontAlgn="base" hangingPunct="0">
        <a:spcBef>
          <a:spcPct val="0"/>
        </a:spcBef>
        <a:spcAft>
          <a:spcPct val="0"/>
        </a:spcAft>
        <a:buClr>
          <a:srgbClr val="FFCC00"/>
        </a:buClr>
        <a:buChar char="•"/>
        <a:defRPr sz="2000">
          <a:solidFill>
            <a:schemeClr val="bg1"/>
          </a:solidFill>
          <a:latin typeface="+mn-lt"/>
        </a:defRPr>
      </a:lvl3pPr>
      <a:lvl4pPr marL="1600200" indent="-228600" algn="l" rtl="0" eaLnBrk="0" fontAlgn="base" hangingPunct="0">
        <a:spcBef>
          <a:spcPct val="0"/>
        </a:spcBef>
        <a:spcAft>
          <a:spcPct val="0"/>
        </a:spcAft>
        <a:buClr>
          <a:srgbClr val="FFCC00"/>
        </a:buClr>
        <a:buChar char="–"/>
        <a:defRPr>
          <a:solidFill>
            <a:schemeClr val="bg1"/>
          </a:solidFill>
          <a:latin typeface="+mn-lt"/>
        </a:defRPr>
      </a:lvl4pPr>
      <a:lvl5pPr marL="2057400" indent="-228600" algn="l" rtl="0" eaLnBrk="0" fontAlgn="base" hangingPunct="0">
        <a:spcBef>
          <a:spcPct val="0"/>
        </a:spcBef>
        <a:spcAft>
          <a:spcPct val="0"/>
        </a:spcAft>
        <a:buClr>
          <a:srgbClr val="FFCC00"/>
        </a:buClr>
        <a:buChar char="»"/>
        <a:defRPr>
          <a:solidFill>
            <a:schemeClr val="bg1"/>
          </a:solidFill>
          <a:latin typeface="+mn-lt"/>
        </a:defRPr>
      </a:lvl5pPr>
      <a:lvl6pPr marL="2514600" indent="-228600" algn="l" rtl="0" eaLnBrk="0" fontAlgn="base" hangingPunct="0">
        <a:spcBef>
          <a:spcPct val="0"/>
        </a:spcBef>
        <a:spcAft>
          <a:spcPct val="0"/>
        </a:spcAft>
        <a:buClr>
          <a:srgbClr val="FFCC00"/>
        </a:buClr>
        <a:buChar char="»"/>
        <a:defRPr>
          <a:solidFill>
            <a:schemeClr val="bg1"/>
          </a:solidFill>
          <a:latin typeface="+mn-lt"/>
        </a:defRPr>
      </a:lvl6pPr>
      <a:lvl7pPr marL="2971800" indent="-228600" algn="l" rtl="0" eaLnBrk="0" fontAlgn="base" hangingPunct="0">
        <a:spcBef>
          <a:spcPct val="0"/>
        </a:spcBef>
        <a:spcAft>
          <a:spcPct val="0"/>
        </a:spcAft>
        <a:buClr>
          <a:srgbClr val="FFCC00"/>
        </a:buClr>
        <a:buChar char="»"/>
        <a:defRPr>
          <a:solidFill>
            <a:schemeClr val="bg1"/>
          </a:solidFill>
          <a:latin typeface="+mn-lt"/>
        </a:defRPr>
      </a:lvl7pPr>
      <a:lvl8pPr marL="3429000" indent="-228600" algn="l" rtl="0" eaLnBrk="0" fontAlgn="base" hangingPunct="0">
        <a:spcBef>
          <a:spcPct val="0"/>
        </a:spcBef>
        <a:spcAft>
          <a:spcPct val="0"/>
        </a:spcAft>
        <a:buClr>
          <a:srgbClr val="FFCC00"/>
        </a:buClr>
        <a:buChar char="»"/>
        <a:defRPr>
          <a:solidFill>
            <a:schemeClr val="bg1"/>
          </a:solidFill>
          <a:latin typeface="+mn-lt"/>
        </a:defRPr>
      </a:lvl8pPr>
      <a:lvl9pPr marL="3886200" indent="-228600" algn="l" rtl="0" eaLnBrk="0" fontAlgn="base" hangingPunct="0">
        <a:spcBef>
          <a:spcPct val="0"/>
        </a:spcBef>
        <a:spcAft>
          <a:spcPct val="0"/>
        </a:spcAft>
        <a:buClr>
          <a:srgbClr val="FFCC00"/>
        </a:buClr>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49.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49.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49.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www.caringfordiabetes.com/optimizing-insulin-case-studies/launchcase/case-3-betty"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hyperlink" Target="http://www.caringfordiabetes.com/optimizing-insulin-case-studies/CaseQuestions/case-3-betty##" TargetMode="Externa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0.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44.jpeg"/><Relationship Id="rId4" Type="http://schemas.openxmlformats.org/officeDocument/2006/relationships/image" Target="../media/image43.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2.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350838" y="917341"/>
            <a:ext cx="8412162"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4000" b="1" dirty="0">
                <a:solidFill>
                  <a:schemeClr val="bg1"/>
                </a:solidFill>
                <a:latin typeface="Times New Roman" pitchFamily="18" charset="0"/>
                <a:cs typeface="Times New Roman" pitchFamily="18" charset="0"/>
              </a:rPr>
              <a:t>Insulin Therapy in T2DM : Intensification</a:t>
            </a:r>
            <a:endParaRPr lang="en-US" altLang="en-US" sz="3800" b="1" dirty="0">
              <a:solidFill>
                <a:schemeClr val="bg1"/>
              </a:solidFill>
              <a:latin typeface="Times New Roman" pitchFamily="18" charset="0"/>
              <a:cs typeface="Times New Roman" pitchFamily="18" charset="0"/>
            </a:endParaRPr>
          </a:p>
          <a:p>
            <a:pPr algn="ctr" eaLnBrk="1" hangingPunct="1">
              <a:spcBef>
                <a:spcPct val="20000"/>
              </a:spcBef>
            </a:pPr>
            <a:r>
              <a:rPr lang="en-US" altLang="en-US" sz="2200" b="1" i="1" dirty="0" err="1">
                <a:solidFill>
                  <a:srgbClr val="00FF00"/>
                </a:solidFill>
                <a:latin typeface="Times New Roman" pitchFamily="18" charset="0"/>
                <a:cs typeface="Times New Roman" pitchFamily="18" charset="0"/>
              </a:rPr>
              <a:t>Farzad</a:t>
            </a:r>
            <a:r>
              <a:rPr lang="en-US" altLang="en-US" sz="2200" b="1" i="1" dirty="0">
                <a:solidFill>
                  <a:srgbClr val="00FF00"/>
                </a:solidFill>
                <a:latin typeface="Times New Roman" pitchFamily="18" charset="0"/>
                <a:cs typeface="Times New Roman" pitchFamily="18" charset="0"/>
              </a:rPr>
              <a:t> </a:t>
            </a:r>
            <a:r>
              <a:rPr lang="en-US" altLang="en-US" sz="2200" b="1" i="1" dirty="0" err="1">
                <a:solidFill>
                  <a:srgbClr val="00FF00"/>
                </a:solidFill>
                <a:latin typeface="Times New Roman" pitchFamily="18" charset="0"/>
                <a:cs typeface="Times New Roman" pitchFamily="18" charset="0"/>
              </a:rPr>
              <a:t>Hadaegh</a:t>
            </a:r>
            <a:r>
              <a:rPr lang="en-US" altLang="en-US" sz="2200" b="1" i="1" dirty="0">
                <a:solidFill>
                  <a:srgbClr val="00FF00"/>
                </a:solidFill>
                <a:latin typeface="Times New Roman" pitchFamily="18" charset="0"/>
                <a:cs typeface="Times New Roman" pitchFamily="18" charset="0"/>
              </a:rPr>
              <a:t>, MD</a:t>
            </a:r>
            <a:r>
              <a:rPr lang="en-US" altLang="en-US" sz="2200" b="1" i="1" dirty="0" smtClean="0">
                <a:solidFill>
                  <a:srgbClr val="00FF00"/>
                </a:solidFill>
                <a:latin typeface="Times New Roman" pitchFamily="18" charset="0"/>
                <a:cs typeface="Times New Roman" pitchFamily="18" charset="0"/>
              </a:rPr>
              <a:t>.</a:t>
            </a:r>
          </a:p>
          <a:p>
            <a:pPr algn="ctr" eaLnBrk="1" hangingPunct="1">
              <a:spcBef>
                <a:spcPct val="20000"/>
              </a:spcBef>
            </a:pPr>
            <a:r>
              <a:rPr lang="en-US" altLang="en-US" sz="2200" b="1" i="1" dirty="0" smtClean="0">
                <a:solidFill>
                  <a:srgbClr val="00FF00"/>
                </a:solidFill>
                <a:latin typeface="Times New Roman" pitchFamily="18" charset="0"/>
                <a:cs typeface="Times New Roman" pitchFamily="18" charset="0"/>
              </a:rPr>
              <a:t> </a:t>
            </a:r>
            <a:endParaRPr lang="en-US" altLang="en-US" sz="2200" b="1" i="1" dirty="0">
              <a:solidFill>
                <a:srgbClr val="00FF00"/>
              </a:solidFill>
              <a:latin typeface="Times New Roman" pitchFamily="18" charset="0"/>
              <a:cs typeface="Times New Roman" pitchFamily="18" charset="0"/>
            </a:endParaRPr>
          </a:p>
          <a:p>
            <a:pPr algn="ctr" eaLnBrk="1" hangingPunct="1">
              <a:spcBef>
                <a:spcPct val="20000"/>
              </a:spcBef>
            </a:pPr>
            <a:r>
              <a:rPr lang="en-US" altLang="en-US" sz="2200" b="1" dirty="0">
                <a:solidFill>
                  <a:schemeClr val="bg1"/>
                </a:solidFill>
                <a:latin typeface="Times New Roman" pitchFamily="18" charset="0"/>
                <a:cs typeface="Times New Roman" pitchFamily="18" charset="0"/>
              </a:rPr>
              <a:t>Professor of Internal Medicine &amp; Endocrinology</a:t>
            </a:r>
          </a:p>
          <a:p>
            <a:pPr algn="ctr" eaLnBrk="1" hangingPunct="1">
              <a:spcBef>
                <a:spcPct val="20000"/>
              </a:spcBef>
            </a:pPr>
            <a:endParaRPr lang="en-US" altLang="en-US" sz="2200" b="1" dirty="0">
              <a:solidFill>
                <a:srgbClr val="FF0000"/>
              </a:solidFill>
              <a:latin typeface="Times New Roman" pitchFamily="18" charset="0"/>
              <a:cs typeface="Times New Roman" pitchFamily="18" charset="0"/>
            </a:endParaRPr>
          </a:p>
          <a:p>
            <a:pPr algn="ctr" eaLnBrk="1" hangingPunct="1">
              <a:lnSpc>
                <a:spcPct val="150000"/>
              </a:lnSpc>
              <a:spcBef>
                <a:spcPct val="20000"/>
              </a:spcBef>
            </a:pPr>
            <a:r>
              <a:rPr lang="en-US" altLang="en-US" b="1" dirty="0">
                <a:solidFill>
                  <a:srgbClr val="F2F2F2"/>
                </a:solidFill>
                <a:latin typeface="Times New Roman" pitchFamily="18" charset="0"/>
                <a:cs typeface="Times New Roman" pitchFamily="18" charset="0"/>
              </a:rPr>
              <a:t>Prevention of Metabolic Disorders Research Center, </a:t>
            </a:r>
          </a:p>
          <a:p>
            <a:pPr algn="ctr" eaLnBrk="1" hangingPunct="1">
              <a:lnSpc>
                <a:spcPct val="150000"/>
              </a:lnSpc>
              <a:spcBef>
                <a:spcPct val="20000"/>
              </a:spcBef>
            </a:pPr>
            <a:r>
              <a:rPr lang="en-US" altLang="en-US" b="1" dirty="0">
                <a:solidFill>
                  <a:srgbClr val="F2F2F2"/>
                </a:solidFill>
                <a:latin typeface="Times New Roman" pitchFamily="18" charset="0"/>
                <a:cs typeface="Times New Roman" pitchFamily="18" charset="0"/>
              </a:rPr>
              <a:t>Research Institute for Endocrine Sciences</a:t>
            </a:r>
          </a:p>
          <a:p>
            <a:pPr algn="ctr" eaLnBrk="1" hangingPunct="1">
              <a:lnSpc>
                <a:spcPct val="150000"/>
              </a:lnSpc>
              <a:spcBef>
                <a:spcPct val="20000"/>
              </a:spcBef>
            </a:pPr>
            <a:r>
              <a:rPr lang="en-US" altLang="en-US" b="1" dirty="0" err="1">
                <a:solidFill>
                  <a:srgbClr val="F2F2F2"/>
                </a:solidFill>
                <a:latin typeface="Times New Roman" pitchFamily="18" charset="0"/>
                <a:cs typeface="Times New Roman" pitchFamily="18" charset="0"/>
              </a:rPr>
              <a:t>Shahid</a:t>
            </a:r>
            <a:r>
              <a:rPr lang="en-US" altLang="en-US" b="1" dirty="0">
                <a:solidFill>
                  <a:srgbClr val="F2F2F2"/>
                </a:solidFill>
                <a:latin typeface="Times New Roman" pitchFamily="18" charset="0"/>
                <a:cs typeface="Times New Roman" pitchFamily="18" charset="0"/>
              </a:rPr>
              <a:t> </a:t>
            </a:r>
            <a:r>
              <a:rPr lang="en-US" altLang="en-US" b="1" dirty="0" err="1">
                <a:solidFill>
                  <a:srgbClr val="F2F2F2"/>
                </a:solidFill>
                <a:latin typeface="Times New Roman" pitchFamily="18" charset="0"/>
                <a:cs typeface="Times New Roman" pitchFamily="18" charset="0"/>
              </a:rPr>
              <a:t>Beheshti</a:t>
            </a:r>
            <a:r>
              <a:rPr lang="en-US" altLang="en-US" b="1" dirty="0">
                <a:solidFill>
                  <a:srgbClr val="F2F2F2"/>
                </a:solidFill>
                <a:latin typeface="Times New Roman" pitchFamily="18" charset="0"/>
                <a:cs typeface="Times New Roman" pitchFamily="18" charset="0"/>
              </a:rPr>
              <a:t> University of Medical Sciences</a:t>
            </a:r>
          </a:p>
          <a:p>
            <a:pPr algn="ctr" eaLnBrk="1" hangingPunct="1">
              <a:lnSpc>
                <a:spcPct val="150000"/>
              </a:lnSpc>
              <a:spcBef>
                <a:spcPct val="20000"/>
              </a:spcBef>
            </a:pPr>
            <a:r>
              <a:rPr lang="en-US" altLang="en-US" b="1" dirty="0" smtClean="0">
                <a:solidFill>
                  <a:srgbClr val="F2F2F2"/>
                </a:solidFill>
                <a:latin typeface="Times New Roman" pitchFamily="18" charset="0"/>
                <a:cs typeface="Times New Roman" pitchFamily="18" charset="0"/>
              </a:rPr>
              <a:t>Kish,November,2014</a:t>
            </a:r>
            <a:endParaRPr lang="en-US" altLang="en-US" b="1" dirty="0">
              <a:solidFill>
                <a:srgbClr val="F2F2F2"/>
              </a:solidFill>
              <a:latin typeface="Times New Roman" pitchFamily="18" charset="0"/>
              <a:cs typeface="Times New Roman" pitchFamily="18" charset="0"/>
            </a:endParaRPr>
          </a:p>
          <a:p>
            <a:pPr eaLnBrk="1" hangingPunct="1"/>
            <a:endParaRPr lang="en-US" altLang="en-US" sz="3600" b="1" dirty="0">
              <a:solidFill>
                <a:srgbClr val="002060"/>
              </a:solidFill>
              <a:latin typeface="Verdana" pitchFamily="34" charset="0"/>
            </a:endParaRPr>
          </a:p>
        </p:txBody>
      </p:sp>
    </p:spTree>
    <p:extLst>
      <p:ext uri="{BB962C8B-B14F-4D97-AF65-F5344CB8AC3E}">
        <p14:creationId xmlns:p14="http://schemas.microsoft.com/office/powerpoint/2010/main" val="3268638937"/>
      </p:ext>
    </p:extLst>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8" descr="Draft 7.7_All Figuresnolegend_29 Feb 2012_Part1.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 y="-838200"/>
            <a:ext cx="10479088" cy="877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5"/>
          <p:cNvSpPr txBox="1">
            <a:spLocks noChangeArrowheads="1"/>
          </p:cNvSpPr>
          <p:nvPr/>
        </p:nvSpPr>
        <p:spPr bwMode="auto">
          <a:xfrm>
            <a:off x="34925" y="6400800"/>
            <a:ext cx="10985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a:latin typeface="Times New Roman" pitchFamily="18" charset="0"/>
                <a:ea typeface="Times" pitchFamily="18" charset="0"/>
                <a:cs typeface="Times New Roman" pitchFamily="18" charset="0"/>
              </a:rPr>
              <a:t>Figure 1</a:t>
            </a:r>
          </a:p>
        </p:txBody>
      </p:sp>
      <p:sp>
        <p:nvSpPr>
          <p:cNvPr id="57348" name="TextBox 21"/>
          <p:cNvSpPr txBox="1">
            <a:spLocks noChangeArrowheads="1"/>
          </p:cNvSpPr>
          <p:nvPr/>
        </p:nvSpPr>
        <p:spPr bwMode="auto">
          <a:xfrm>
            <a:off x="3508375" y="6400800"/>
            <a:ext cx="5668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200" b="1" i="1">
                <a:latin typeface="Times" pitchFamily="18" charset="0"/>
              </a:rPr>
              <a:t>Diabetes Care,</a:t>
            </a:r>
            <a:r>
              <a:rPr lang="en-US" altLang="en-US" sz="1200" b="1">
                <a:latin typeface="Times" pitchFamily="18" charset="0"/>
              </a:rPr>
              <a:t> </a:t>
            </a:r>
            <a:r>
              <a:rPr lang="en-US" altLang="en-US" sz="1200" b="1" i="1">
                <a:latin typeface="Times" pitchFamily="18" charset="0"/>
              </a:rPr>
              <a:t>Diabetologia. </a:t>
            </a:r>
            <a:r>
              <a:rPr lang="en-US" altLang="en-US" sz="1200" b="1">
                <a:latin typeface="Times" pitchFamily="18" charset="0"/>
              </a:rPr>
              <a:t>19</a:t>
            </a:r>
            <a:r>
              <a:rPr lang="en-US" altLang="en-US" sz="1200" b="1" i="1">
                <a:latin typeface="Times" pitchFamily="18" charset="0"/>
              </a:rPr>
              <a:t> </a:t>
            </a:r>
            <a:r>
              <a:rPr lang="en-US" altLang="en-US" sz="1200" b="1">
                <a:latin typeface="Times" pitchFamily="18" charset="0"/>
              </a:rPr>
              <a:t>April 2012 [Epub ahead of print]</a:t>
            </a:r>
          </a:p>
          <a:p>
            <a:pPr algn="r" eaLnBrk="1" hangingPunct="1"/>
            <a:r>
              <a:rPr lang="en-US" altLang="en-US" sz="1200" b="1">
                <a:latin typeface="Times" pitchFamily="18" charset="0"/>
              </a:rPr>
              <a:t>(Adapted with permission from: Ismail-Beigi F, et al. </a:t>
            </a:r>
            <a:r>
              <a:rPr lang="en-US" altLang="en-US" sz="1200" b="1" i="1">
                <a:latin typeface="Times" pitchFamily="18" charset="0"/>
              </a:rPr>
              <a:t>Ann Intern Med</a:t>
            </a:r>
            <a:r>
              <a:rPr lang="en-US" altLang="en-US" sz="1200" b="1">
                <a:latin typeface="Times" pitchFamily="18" charset="0"/>
              </a:rPr>
              <a:t> 2011;154:554)</a:t>
            </a:r>
          </a:p>
          <a:p>
            <a:pPr algn="r" eaLnBrk="1" hangingPunct="1"/>
            <a:endParaRPr lang="en-US" altLang="en-US" sz="1200" b="1">
              <a:latin typeface="Times" pitchFamily="18" charset="0"/>
            </a:endParaRPr>
          </a:p>
          <a:p>
            <a:pPr algn="r" eaLnBrk="1" hangingPunct="1"/>
            <a:endParaRPr lang="en-US" altLang="en-US" sz="1200" b="1">
              <a:latin typeface="Times" pitchFamily="18" charset="0"/>
            </a:endParaRPr>
          </a:p>
        </p:txBody>
      </p:sp>
    </p:spTree>
    <p:extLst>
      <p:ext uri="{BB962C8B-B14F-4D97-AF65-F5344CB8AC3E}">
        <p14:creationId xmlns:p14="http://schemas.microsoft.com/office/powerpoint/2010/main" val="1964708239"/>
      </p:ext>
    </p:extLst>
  </p:cSld>
  <p:clrMapOvr>
    <a:masterClrMapping/>
  </p:clrMapOvr>
  <p:transition advTm="8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81000" y="304800"/>
            <a:ext cx="8229600" cy="1143000"/>
          </a:xfrm>
        </p:spPr>
        <p:txBody>
          <a:bodyPr/>
          <a:lstStyle/>
          <a:p>
            <a:pPr eaLnBrk="1" hangingPunct="1"/>
            <a:r>
              <a:rPr lang="en-US" altLang="en-US" sz="3000" dirty="0" smtClean="0">
                <a:solidFill>
                  <a:srgbClr val="FFFF00"/>
                </a:solidFill>
                <a:latin typeface="Times" pitchFamily="18" charset="0"/>
              </a:rPr>
              <a:t>IDEAS AND OPINIONS </a:t>
            </a:r>
            <a:br>
              <a:rPr lang="en-US" altLang="en-US" sz="3000" dirty="0" smtClean="0">
                <a:solidFill>
                  <a:srgbClr val="FFFF00"/>
                </a:solidFill>
                <a:latin typeface="Times" pitchFamily="18" charset="0"/>
              </a:rPr>
            </a:br>
            <a:r>
              <a:rPr lang="en-US" altLang="en-US" sz="2800" dirty="0" smtClean="0">
                <a:solidFill>
                  <a:srgbClr val="FFFF00"/>
                </a:solidFill>
                <a:latin typeface="Times" pitchFamily="18" charset="0"/>
              </a:rPr>
              <a:t>Setting Glycemic Targets in Type 2 Diabetes Mellitus</a:t>
            </a:r>
          </a:p>
        </p:txBody>
      </p:sp>
      <p:sp>
        <p:nvSpPr>
          <p:cNvPr id="4" name="Date Placeholder 3"/>
          <p:cNvSpPr>
            <a:spLocks noGrp="1"/>
          </p:cNvSpPr>
          <p:nvPr>
            <p:ph type="dt" sz="quarter" idx="10"/>
          </p:nvPr>
        </p:nvSpPr>
        <p:spPr/>
        <p:txBody>
          <a:bodyPr/>
          <a:lstStyle/>
          <a:p>
            <a:pPr>
              <a:defRPr/>
            </a:pPr>
            <a:fld id="{4F38850C-96B2-4E5A-B083-536A3D6AD797}" type="datetime1">
              <a:rPr lang="en-US" smtClean="0"/>
              <a:pPr>
                <a:defRPr/>
              </a:pPr>
              <a:t>11/20/2014</a:t>
            </a:fld>
            <a:endParaRPr lang="en-US" dirty="0"/>
          </a:p>
        </p:txBody>
      </p:sp>
      <p:sp>
        <p:nvSpPr>
          <p:cNvPr id="5" name="Slide Number Placeholder 4"/>
          <p:cNvSpPr>
            <a:spLocks noGrp="1"/>
          </p:cNvSpPr>
          <p:nvPr>
            <p:ph type="sldNum" sz="quarter" idx="12"/>
          </p:nvPr>
        </p:nvSpPr>
        <p:spPr/>
        <p:txBody>
          <a:bodyPr/>
          <a:lstStyle/>
          <a:p>
            <a:pPr>
              <a:defRPr/>
            </a:pPr>
            <a:fld id="{C313FDD7-AEDC-4EC0-B705-5AC15882E94B}" type="slidenum">
              <a:rPr lang="en-US" smtClean="0"/>
              <a:pPr>
                <a:defRPr/>
              </a:pPr>
              <a:t>11</a:t>
            </a:fld>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05512568"/>
              </p:ext>
            </p:extLst>
          </p:nvPr>
        </p:nvGraphicFramePr>
        <p:xfrm>
          <a:off x="355037" y="1327168"/>
          <a:ext cx="8763000" cy="5513387"/>
        </p:xfrm>
        <a:graphic>
          <a:graphicData uri="http://schemas.openxmlformats.org/drawingml/2006/table">
            <a:tbl>
              <a:tblPr firstRow="1" bandRow="1">
                <a:tableStyleId>{5C22544A-7EE6-4342-B048-85BDC9FD1C3A}</a:tableStyleId>
              </a:tblPr>
              <a:tblGrid>
                <a:gridCol w="1447800"/>
                <a:gridCol w="1524000"/>
                <a:gridCol w="1295400"/>
                <a:gridCol w="838200"/>
                <a:gridCol w="1447800"/>
                <a:gridCol w="2209800"/>
              </a:tblGrid>
              <a:tr h="745781">
                <a:tc gridSpan="6">
                  <a:txBody>
                    <a:bodyPr/>
                    <a:lstStyle/>
                    <a:p>
                      <a:pPr algn="l"/>
                      <a:r>
                        <a:rPr lang="en-US" sz="1900" dirty="0" smtClean="0">
                          <a:solidFill>
                            <a:schemeClr val="tx1"/>
                          </a:solidFill>
                          <a:latin typeface="Times" pitchFamily="18" charset="0"/>
                        </a:rPr>
                        <a:t>Table 2. Proposed Approximate</a:t>
                      </a:r>
                      <a:r>
                        <a:rPr lang="en-US" sz="1900" baseline="0" dirty="0" smtClean="0">
                          <a:solidFill>
                            <a:schemeClr val="tx1"/>
                          </a:solidFill>
                          <a:latin typeface="Times" pitchFamily="18" charset="0"/>
                        </a:rPr>
                        <a:t> </a:t>
                      </a:r>
                      <a:r>
                        <a:rPr lang="en-US" sz="1900" kern="1200" dirty="0" smtClean="0">
                          <a:solidFill>
                            <a:schemeClr val="tx1"/>
                          </a:solidFill>
                          <a:latin typeface="Times" pitchFamily="18" charset="0"/>
                        </a:rPr>
                        <a:t>HbA</a:t>
                      </a:r>
                      <a:r>
                        <a:rPr lang="en-US" sz="1900" kern="1200" baseline="-25000" dirty="0" smtClean="0">
                          <a:solidFill>
                            <a:schemeClr val="tx1"/>
                          </a:solidFill>
                          <a:latin typeface="Times" pitchFamily="18" charset="0"/>
                        </a:rPr>
                        <a:t>1c</a:t>
                      </a:r>
                      <a:r>
                        <a:rPr lang="en-US" sz="1900" kern="1200" baseline="0" dirty="0" smtClean="0">
                          <a:solidFill>
                            <a:schemeClr val="tx1"/>
                          </a:solidFill>
                          <a:latin typeface="Times" pitchFamily="18" charset="0"/>
                        </a:rPr>
                        <a:t>Targets Determined by Clinical Characteristics (in the Absence of Severe Hypoglycemia)</a:t>
                      </a:r>
                    </a:p>
                  </a:txBody>
                  <a:tcPr marT="53124" marB="53124"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1033945">
                <a:tc>
                  <a:txBody>
                    <a:bodyPr/>
                    <a:lstStyle/>
                    <a:p>
                      <a:pPr algn="l"/>
                      <a:r>
                        <a:rPr lang="en-US" sz="1500" b="1" dirty="0" smtClean="0">
                          <a:solidFill>
                            <a:schemeClr val="tx1"/>
                          </a:solidFill>
                          <a:latin typeface="Times" pitchFamily="18" charset="0"/>
                        </a:rPr>
                        <a:t>Age</a:t>
                      </a:r>
                      <a:endParaRPr lang="en-US" sz="1500" b="1" dirty="0">
                        <a:solidFill>
                          <a:schemeClr val="tx1"/>
                        </a:solidFill>
                        <a:latin typeface="Times" pitchFamily="18" charset="0"/>
                      </a:endParaRPr>
                    </a:p>
                  </a:txBody>
                  <a:tcPr marT="53124" marB="53124"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500" b="1" kern="1200" dirty="0" smtClean="0">
                          <a:solidFill>
                            <a:schemeClr val="tx1"/>
                          </a:solidFill>
                          <a:latin typeface="Times" pitchFamily="18" charset="0"/>
                          <a:ea typeface="+mn-ea"/>
                          <a:cs typeface="+mn-cs"/>
                        </a:rPr>
                        <a:t>Duration of Diabetes Mellitus</a:t>
                      </a:r>
                    </a:p>
                  </a:txBody>
                  <a:tcPr marT="53124" marB="53124"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500" b="1" kern="1200" dirty="0" smtClean="0">
                          <a:solidFill>
                            <a:schemeClr val="tx1"/>
                          </a:solidFill>
                          <a:latin typeface="Times" pitchFamily="18" charset="0"/>
                          <a:ea typeface="+mn-ea"/>
                          <a:cs typeface="+mn-cs"/>
                        </a:rPr>
                        <a:t>Complications</a:t>
                      </a:r>
                    </a:p>
                    <a:p>
                      <a:pPr algn="ctr"/>
                      <a:endParaRPr lang="en-US" sz="1500" b="1" kern="1200" dirty="0" smtClean="0">
                        <a:solidFill>
                          <a:schemeClr val="tx1"/>
                        </a:solidFill>
                        <a:latin typeface="Times" pitchFamily="18" charset="0"/>
                        <a:ea typeface="+mn-ea"/>
                        <a:cs typeface="+mn-cs"/>
                      </a:endParaRPr>
                    </a:p>
                    <a:p>
                      <a:pPr algn="l"/>
                      <a:r>
                        <a:rPr lang="en-US" sz="1500" b="1" kern="1200" dirty="0" err="1" smtClean="0">
                          <a:solidFill>
                            <a:schemeClr val="tx1"/>
                          </a:solidFill>
                          <a:latin typeface="Times" pitchFamily="18" charset="0"/>
                          <a:ea typeface="+mn-ea"/>
                          <a:cs typeface="+mn-cs"/>
                        </a:rPr>
                        <a:t>Macrovascular</a:t>
                      </a:r>
                      <a:r>
                        <a:rPr lang="en-US" sz="1500" b="1" kern="1200" dirty="0" smtClean="0">
                          <a:solidFill>
                            <a:schemeClr val="tx1"/>
                          </a:solidFill>
                          <a:latin typeface="Times" pitchFamily="18" charset="0"/>
                          <a:ea typeface="+mn-ea"/>
                          <a:cs typeface="+mn-cs"/>
                        </a:rPr>
                        <a:t>                  Microvascular</a:t>
                      </a:r>
                    </a:p>
                  </a:txBody>
                  <a:tcPr marT="53124" marB="53124"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tx1"/>
                          </a:solidFill>
                          <a:latin typeface="Times" pitchFamily="18" charset="0"/>
                          <a:ea typeface="+mn-ea"/>
                          <a:cs typeface="+mn-cs"/>
                        </a:rPr>
                        <a:t>Treatment Intensity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Times" pitchFamily="18" charset="0"/>
                          <a:ea typeface="+mn-ea"/>
                          <a:cs typeface="+mn-cs"/>
                        </a:rPr>
                        <a:t>(HbA</a:t>
                      </a:r>
                      <a:r>
                        <a:rPr lang="en-US" sz="1500" b="1" kern="1200" baseline="-25000" dirty="0" smtClean="0">
                          <a:solidFill>
                            <a:schemeClr val="dk1"/>
                          </a:solidFill>
                          <a:latin typeface="Times" pitchFamily="18" charset="0"/>
                          <a:ea typeface="+mn-ea"/>
                          <a:cs typeface="+mn-cs"/>
                        </a:rPr>
                        <a:t>1c</a:t>
                      </a:r>
                      <a:r>
                        <a:rPr lang="en-US" sz="1500" b="1" kern="1200" dirty="0" smtClean="0">
                          <a:solidFill>
                            <a:schemeClr val="dk1"/>
                          </a:solidFill>
                          <a:latin typeface="Times" pitchFamily="18" charset="0"/>
                          <a:ea typeface="+mn-ea"/>
                          <a:cs typeface="+mn-cs"/>
                        </a:rPr>
                        <a:t>Target )</a:t>
                      </a:r>
                    </a:p>
                  </a:txBody>
                  <a:tcPr marT="53124" marB="53124"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32377">
                <a:tc>
                  <a:txBody>
                    <a:bodyPr/>
                    <a:lstStyle/>
                    <a:p>
                      <a:r>
                        <a:rPr lang="en-US" sz="1600" dirty="0" smtClean="0">
                          <a:solidFill>
                            <a:schemeClr val="tx1"/>
                          </a:solidFill>
                          <a:latin typeface="Times" pitchFamily="18" charset="0"/>
                        </a:rPr>
                        <a:t>&lt; 45 y</a:t>
                      </a:r>
                      <a:endParaRPr lang="en-US" sz="1600" dirty="0">
                        <a:solidFill>
                          <a:schemeClr val="tx1"/>
                        </a:solidFill>
                        <a:latin typeface="Times" pitchFamily="18" charset="0"/>
                      </a:endParaRPr>
                    </a:p>
                  </a:txBody>
                  <a:tcPr marT="53124" marB="53124">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Any</a:t>
                      </a:r>
                    </a:p>
                    <a:p>
                      <a:r>
                        <a:rPr lang="en-US" sz="1600" kern="1200" dirty="0" smtClean="0">
                          <a:solidFill>
                            <a:schemeClr val="tx1"/>
                          </a:solidFill>
                          <a:latin typeface="Times" pitchFamily="18" charset="0"/>
                          <a:ea typeface="+mn-ea"/>
                          <a:cs typeface="+mn-cs"/>
                        </a:rPr>
                        <a:t>Any</a:t>
                      </a:r>
                    </a:p>
                  </a:txBody>
                  <a:tcPr marT="53124" marB="53124">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Times" pitchFamily="18" charset="0"/>
                          <a:ea typeface="+mn-ea"/>
                          <a:cs typeface="+mn-cs"/>
                        </a:rPr>
                        <a:t>None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Times" pitchFamily="18" charset="0"/>
                          <a:ea typeface="+mn-ea"/>
                          <a:cs typeface="+mn-cs"/>
                        </a:rPr>
                        <a:t>Established</a:t>
                      </a:r>
                    </a:p>
                  </a:txBody>
                  <a:tcPr marT="53124" marB="53124">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and</a:t>
                      </a:r>
                    </a:p>
                    <a:p>
                      <a:r>
                        <a:rPr lang="en-US" sz="1600" kern="1200" dirty="0" smtClean="0">
                          <a:solidFill>
                            <a:schemeClr val="tx1"/>
                          </a:solidFill>
                          <a:latin typeface="Times" pitchFamily="18" charset="0"/>
                          <a:ea typeface="+mn-ea"/>
                          <a:cs typeface="+mn-cs"/>
                        </a:rPr>
                        <a:t>and/or</a:t>
                      </a:r>
                      <a:endParaRPr lang="en-US" sz="1600" kern="1200" dirty="0">
                        <a:solidFill>
                          <a:schemeClr val="tx1"/>
                        </a:solidFill>
                        <a:latin typeface="Times" pitchFamily="18" charset="0"/>
                        <a:ea typeface="+mn-ea"/>
                        <a:cs typeface="+mn-cs"/>
                      </a:endParaRPr>
                    </a:p>
                  </a:txBody>
                  <a:tcPr marT="53124" marB="53124">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None or early</a:t>
                      </a:r>
                    </a:p>
                    <a:p>
                      <a:r>
                        <a:rPr lang="en-US" sz="1600" kern="1200" dirty="0" smtClean="0">
                          <a:solidFill>
                            <a:schemeClr val="tx1"/>
                          </a:solidFill>
                          <a:latin typeface="Times" pitchFamily="18" charset="0"/>
                          <a:ea typeface="+mn-ea"/>
                          <a:cs typeface="+mn-cs"/>
                        </a:rPr>
                        <a:t>Advanced</a:t>
                      </a:r>
                      <a:endParaRPr lang="en-US" sz="1600" kern="1200" dirty="0">
                        <a:solidFill>
                          <a:schemeClr val="tx1"/>
                        </a:solidFill>
                        <a:latin typeface="Times" pitchFamily="18" charset="0"/>
                        <a:ea typeface="+mn-ea"/>
                        <a:cs typeface="+mn-cs"/>
                      </a:endParaRPr>
                    </a:p>
                  </a:txBody>
                  <a:tcPr marT="53124" marB="53124">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Most intensive</a:t>
                      </a:r>
                      <a:r>
                        <a:rPr lang="en-US" sz="1600" kern="1200" baseline="0" dirty="0" smtClean="0">
                          <a:solidFill>
                            <a:schemeClr val="tx1"/>
                          </a:solidFill>
                          <a:latin typeface="Times" pitchFamily="18" charset="0"/>
                          <a:ea typeface="+mn-ea"/>
                          <a:cs typeface="+mn-cs"/>
                        </a:rPr>
                        <a:t> (≤6.5%)</a:t>
                      </a:r>
                    </a:p>
                    <a:p>
                      <a:r>
                        <a:rPr lang="en-US" sz="1600" kern="1200" baseline="0" dirty="0" smtClean="0">
                          <a:solidFill>
                            <a:schemeClr val="tx1"/>
                          </a:solidFill>
                          <a:latin typeface="Times" pitchFamily="18" charset="0"/>
                          <a:ea typeface="+mn-ea"/>
                          <a:cs typeface="+mn-cs"/>
                        </a:rPr>
                        <a:t>Less intensive (~ 7.0%)</a:t>
                      </a:r>
                      <a:endParaRPr lang="en-US" sz="1600" kern="1200" dirty="0" smtClean="0">
                        <a:solidFill>
                          <a:schemeClr val="tx1"/>
                        </a:solidFill>
                        <a:latin typeface="Times" pitchFamily="18" charset="0"/>
                        <a:ea typeface="+mn-ea"/>
                        <a:cs typeface="+mn-cs"/>
                      </a:endParaRPr>
                    </a:p>
                  </a:txBody>
                  <a:tcPr marT="53124" marB="53124">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081717">
                <a:tc>
                  <a:txBody>
                    <a:bodyPr/>
                    <a:lstStyle/>
                    <a:p>
                      <a:r>
                        <a:rPr lang="en-US" sz="1600" dirty="0" smtClean="0">
                          <a:solidFill>
                            <a:schemeClr val="tx1"/>
                          </a:solidFill>
                          <a:latin typeface="Times" pitchFamily="18" charset="0"/>
                        </a:rPr>
                        <a:t>45-65 y</a:t>
                      </a:r>
                      <a:endParaRPr lang="en-US" sz="1600" dirty="0">
                        <a:solidFill>
                          <a:schemeClr val="tx1"/>
                        </a:solidFill>
                        <a:latin typeface="Times" pitchFamily="18" charset="0"/>
                      </a:endParaRPr>
                    </a:p>
                  </a:txBody>
                  <a:tcPr marT="53124" marB="531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Short</a:t>
                      </a:r>
                    </a:p>
                    <a:p>
                      <a:r>
                        <a:rPr lang="en-US" sz="1600" kern="1200" dirty="0" smtClean="0">
                          <a:solidFill>
                            <a:schemeClr val="tx1"/>
                          </a:solidFill>
                          <a:latin typeface="Times" pitchFamily="18" charset="0"/>
                          <a:ea typeface="+mn-ea"/>
                          <a:cs typeface="+mn-cs"/>
                        </a:rPr>
                        <a:t>Long</a:t>
                      </a:r>
                    </a:p>
                    <a:p>
                      <a:r>
                        <a:rPr lang="en-US" sz="1600" kern="1200" dirty="0" smtClean="0">
                          <a:solidFill>
                            <a:schemeClr val="tx1"/>
                          </a:solidFill>
                          <a:latin typeface="Times" pitchFamily="18" charset="0"/>
                          <a:ea typeface="+mn-ea"/>
                          <a:cs typeface="+mn-cs"/>
                        </a:rPr>
                        <a:t>Any</a:t>
                      </a:r>
                    </a:p>
                  </a:txBody>
                  <a:tcPr marT="53124" marB="531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None</a:t>
                      </a:r>
                    </a:p>
                    <a:p>
                      <a:r>
                        <a:rPr lang="en-US" sz="1600" kern="1200" dirty="0" smtClean="0">
                          <a:solidFill>
                            <a:schemeClr val="tx1"/>
                          </a:solidFill>
                          <a:latin typeface="Times" pitchFamily="18" charset="0"/>
                          <a:ea typeface="+mn-ea"/>
                          <a:cs typeface="+mn-cs"/>
                        </a:rPr>
                        <a:t>None</a:t>
                      </a:r>
                    </a:p>
                    <a:p>
                      <a:r>
                        <a:rPr lang="en-US" sz="1600" kern="1200" dirty="0" smtClean="0">
                          <a:solidFill>
                            <a:schemeClr val="tx1"/>
                          </a:solidFill>
                          <a:latin typeface="Times" pitchFamily="18" charset="0"/>
                          <a:ea typeface="+mn-ea"/>
                          <a:cs typeface="+mn-cs"/>
                        </a:rPr>
                        <a:t>Established</a:t>
                      </a:r>
                    </a:p>
                  </a:txBody>
                  <a:tcPr marT="53124" marB="531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and</a:t>
                      </a:r>
                    </a:p>
                    <a:p>
                      <a:r>
                        <a:rPr lang="en-US" sz="1600" kern="1200" dirty="0" smtClean="0">
                          <a:solidFill>
                            <a:schemeClr val="tx1"/>
                          </a:solidFill>
                          <a:latin typeface="Times" pitchFamily="18" charset="0"/>
                          <a:ea typeface="+mn-ea"/>
                          <a:cs typeface="+mn-cs"/>
                        </a:rPr>
                        <a:t>and</a:t>
                      </a:r>
                    </a:p>
                    <a:p>
                      <a:r>
                        <a:rPr lang="en-US" sz="1600" kern="1200" dirty="0" smtClean="0">
                          <a:solidFill>
                            <a:schemeClr val="tx1"/>
                          </a:solidFill>
                          <a:latin typeface="Times" pitchFamily="18" charset="0"/>
                          <a:ea typeface="+mn-ea"/>
                          <a:cs typeface="+mn-cs"/>
                        </a:rPr>
                        <a:t>and/or</a:t>
                      </a:r>
                    </a:p>
                  </a:txBody>
                  <a:tcPr marT="53124" marB="531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None or early</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Times" pitchFamily="18" charset="0"/>
                          <a:ea typeface="+mn-ea"/>
                          <a:cs typeface="+mn-cs"/>
                        </a:rPr>
                        <a:t>None or early</a:t>
                      </a:r>
                    </a:p>
                    <a:p>
                      <a:r>
                        <a:rPr lang="en-US" sz="1600" kern="1200" dirty="0" smtClean="0">
                          <a:solidFill>
                            <a:schemeClr val="tx1"/>
                          </a:solidFill>
                          <a:latin typeface="Times" pitchFamily="18" charset="0"/>
                          <a:ea typeface="+mn-ea"/>
                          <a:cs typeface="+mn-cs"/>
                        </a:rPr>
                        <a:t>Advanced</a:t>
                      </a:r>
                      <a:endParaRPr lang="en-US" sz="1600" kern="1200" dirty="0">
                        <a:solidFill>
                          <a:schemeClr val="tx1"/>
                        </a:solidFill>
                        <a:latin typeface="Times" pitchFamily="18" charset="0"/>
                        <a:ea typeface="+mn-ea"/>
                        <a:cs typeface="+mn-cs"/>
                      </a:endParaRPr>
                    </a:p>
                  </a:txBody>
                  <a:tcPr marT="53124" marB="531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Intensive(6.5%-7.0%)</a:t>
                      </a:r>
                    </a:p>
                    <a:p>
                      <a:r>
                        <a:rPr lang="en-US" sz="1600" kern="1200" dirty="0" smtClean="0">
                          <a:solidFill>
                            <a:schemeClr val="tx1"/>
                          </a:solidFill>
                          <a:latin typeface="Times" pitchFamily="18" charset="0"/>
                          <a:ea typeface="+mn-ea"/>
                          <a:cs typeface="+mn-cs"/>
                        </a:rPr>
                        <a:t>Less</a:t>
                      </a:r>
                      <a:r>
                        <a:rPr lang="en-US" sz="1600" kern="1200" baseline="0" dirty="0" smtClean="0">
                          <a:solidFill>
                            <a:schemeClr val="tx1"/>
                          </a:solidFill>
                          <a:latin typeface="Times" pitchFamily="18" charset="0"/>
                          <a:ea typeface="+mn-ea"/>
                          <a:cs typeface="+mn-cs"/>
                        </a:rPr>
                        <a:t> intensive (~ 7.0%)</a:t>
                      </a:r>
                    </a:p>
                    <a:p>
                      <a:r>
                        <a:rPr lang="en-US" sz="1600" kern="1200" baseline="0" dirty="0" smtClean="0">
                          <a:solidFill>
                            <a:schemeClr val="tx1"/>
                          </a:solidFill>
                          <a:latin typeface="Times" pitchFamily="18" charset="0"/>
                          <a:ea typeface="+mn-ea"/>
                          <a:cs typeface="+mn-cs"/>
                        </a:rPr>
                        <a:t>Not intensive (7.0%-8.0%)</a:t>
                      </a:r>
                      <a:endParaRPr lang="en-US" sz="1600" kern="1200" dirty="0" smtClean="0">
                        <a:solidFill>
                          <a:schemeClr val="tx1"/>
                        </a:solidFill>
                        <a:latin typeface="Times" pitchFamily="18" charset="0"/>
                        <a:ea typeface="+mn-ea"/>
                        <a:cs typeface="+mn-cs"/>
                      </a:endParaRPr>
                    </a:p>
                  </a:txBody>
                  <a:tcPr marT="53124" marB="53124">
                    <a:lnL w="12700" cmpd="sng">
                      <a:noFill/>
                    </a:lnL>
                    <a:lnR w="12700" cmpd="sng">
                      <a:noFill/>
                    </a:lnR>
                    <a:lnT w="12700" cmpd="sng">
                      <a:noFill/>
                    </a:lnT>
                    <a:lnB w="12700" cmpd="sng">
                      <a:noFill/>
                    </a:lnB>
                    <a:lnTlToBr w="12700" cmpd="sng">
                      <a:noFill/>
                      <a:prstDash val="solid"/>
                    </a:lnTlToBr>
                    <a:lnBlToTr w="12700" cmpd="sng">
                      <a:noFill/>
                      <a:prstDash val="solid"/>
                    </a:lnBlToTr>
                  </a:tcPr>
                </a:tc>
              </a:tr>
              <a:tr h="1081717">
                <a:tc>
                  <a:txBody>
                    <a:bodyPr/>
                    <a:lstStyle/>
                    <a:p>
                      <a:r>
                        <a:rPr lang="en-US" sz="1600" dirty="0" smtClean="0">
                          <a:solidFill>
                            <a:schemeClr val="tx1"/>
                          </a:solidFill>
                          <a:latin typeface="Times" pitchFamily="18" charset="0"/>
                        </a:rPr>
                        <a:t>&gt; 65 y</a:t>
                      </a:r>
                      <a:endParaRPr lang="en-US" sz="1600" dirty="0">
                        <a:solidFill>
                          <a:schemeClr val="tx1"/>
                        </a:solidFill>
                        <a:latin typeface="Times" pitchFamily="18" charset="0"/>
                      </a:endParaRPr>
                    </a:p>
                  </a:txBody>
                  <a:tcPr marT="53124" marB="531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Short</a:t>
                      </a:r>
                    </a:p>
                    <a:p>
                      <a:r>
                        <a:rPr lang="en-US" sz="1600" kern="1200" dirty="0" smtClean="0">
                          <a:solidFill>
                            <a:schemeClr val="tx1"/>
                          </a:solidFill>
                          <a:latin typeface="Times" pitchFamily="18" charset="0"/>
                          <a:ea typeface="+mn-ea"/>
                          <a:cs typeface="+mn-cs"/>
                        </a:rPr>
                        <a:t>Long</a:t>
                      </a:r>
                    </a:p>
                    <a:p>
                      <a:r>
                        <a:rPr lang="en-US" sz="1600" kern="1200" dirty="0" smtClean="0">
                          <a:solidFill>
                            <a:schemeClr val="tx1"/>
                          </a:solidFill>
                          <a:latin typeface="Times" pitchFamily="18" charset="0"/>
                          <a:ea typeface="+mn-ea"/>
                          <a:cs typeface="+mn-cs"/>
                        </a:rPr>
                        <a:t>Any</a:t>
                      </a:r>
                    </a:p>
                  </a:txBody>
                  <a:tcPr marT="53124" marB="531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None</a:t>
                      </a:r>
                    </a:p>
                    <a:p>
                      <a:r>
                        <a:rPr lang="en-US" sz="1600" kern="1200" dirty="0" smtClean="0">
                          <a:solidFill>
                            <a:schemeClr val="tx1"/>
                          </a:solidFill>
                          <a:latin typeface="Times" pitchFamily="18" charset="0"/>
                          <a:ea typeface="+mn-ea"/>
                          <a:cs typeface="+mn-cs"/>
                        </a:rPr>
                        <a:t>None</a:t>
                      </a:r>
                    </a:p>
                    <a:p>
                      <a:r>
                        <a:rPr lang="en-US" sz="1600" kern="1200" dirty="0" smtClean="0">
                          <a:solidFill>
                            <a:schemeClr val="tx1"/>
                          </a:solidFill>
                          <a:latin typeface="Times" pitchFamily="18" charset="0"/>
                          <a:ea typeface="+mn-ea"/>
                          <a:cs typeface="+mn-cs"/>
                        </a:rPr>
                        <a:t>Established</a:t>
                      </a:r>
                    </a:p>
                  </a:txBody>
                  <a:tcPr marT="53124" marB="531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and</a:t>
                      </a:r>
                    </a:p>
                    <a:p>
                      <a:r>
                        <a:rPr lang="en-US" sz="1600" kern="1200" dirty="0" smtClean="0">
                          <a:solidFill>
                            <a:schemeClr val="tx1"/>
                          </a:solidFill>
                          <a:latin typeface="Times" pitchFamily="18" charset="0"/>
                          <a:ea typeface="+mn-ea"/>
                          <a:cs typeface="+mn-cs"/>
                        </a:rPr>
                        <a:t>and</a:t>
                      </a:r>
                    </a:p>
                    <a:p>
                      <a:r>
                        <a:rPr lang="en-US" sz="1600" kern="1200" dirty="0" smtClean="0">
                          <a:solidFill>
                            <a:schemeClr val="tx1"/>
                          </a:solidFill>
                          <a:latin typeface="Times" pitchFamily="18" charset="0"/>
                          <a:ea typeface="+mn-ea"/>
                          <a:cs typeface="+mn-cs"/>
                        </a:rPr>
                        <a:t>and/or</a:t>
                      </a:r>
                    </a:p>
                  </a:txBody>
                  <a:tcPr marT="53124" marB="531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None or early</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Times" pitchFamily="18" charset="0"/>
                          <a:ea typeface="+mn-ea"/>
                          <a:cs typeface="+mn-cs"/>
                        </a:rPr>
                        <a:t>None or early</a:t>
                      </a:r>
                    </a:p>
                    <a:p>
                      <a:r>
                        <a:rPr lang="en-US" sz="1600" kern="1200" dirty="0" smtClean="0">
                          <a:solidFill>
                            <a:schemeClr val="tx1"/>
                          </a:solidFill>
                          <a:latin typeface="Times" pitchFamily="18" charset="0"/>
                          <a:ea typeface="+mn-ea"/>
                          <a:cs typeface="+mn-cs"/>
                        </a:rPr>
                        <a:t>Advanced</a:t>
                      </a:r>
                    </a:p>
                  </a:txBody>
                  <a:tcPr marT="53124" marB="531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Times" pitchFamily="18" charset="0"/>
                          <a:ea typeface="+mn-ea"/>
                          <a:cs typeface="+mn-cs"/>
                        </a:rPr>
                        <a:t>Less</a:t>
                      </a:r>
                      <a:r>
                        <a:rPr lang="en-US" sz="1600" kern="1200" baseline="0" dirty="0" smtClean="0">
                          <a:solidFill>
                            <a:schemeClr val="tx1"/>
                          </a:solidFill>
                          <a:latin typeface="Times" pitchFamily="18" charset="0"/>
                          <a:ea typeface="+mn-ea"/>
                          <a:cs typeface="+mn-cs"/>
                        </a:rPr>
                        <a:t> intensive (~ 7.0%)</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latin typeface="Times" pitchFamily="18" charset="0"/>
                          <a:ea typeface="+mn-ea"/>
                          <a:cs typeface="+mn-cs"/>
                        </a:rPr>
                        <a:t>Not intensive (7.0%-8.0%)</a:t>
                      </a:r>
                      <a:endParaRPr lang="en-US" sz="1600" kern="1200" dirty="0" smtClean="0">
                        <a:solidFill>
                          <a:schemeClr val="tx1"/>
                        </a:solidFill>
                        <a:latin typeface="Times" pitchFamily="18" charset="0"/>
                        <a:ea typeface="+mn-ea"/>
                        <a:cs typeface="+mn-cs"/>
                      </a:endParaRPr>
                    </a:p>
                    <a:p>
                      <a:r>
                        <a:rPr lang="en-US" sz="1600" kern="1200" dirty="0" smtClean="0">
                          <a:solidFill>
                            <a:schemeClr val="tx1"/>
                          </a:solidFill>
                          <a:latin typeface="Times" pitchFamily="18" charset="0"/>
                          <a:ea typeface="+mn-ea"/>
                          <a:cs typeface="+mn-cs"/>
                        </a:rPr>
                        <a:t>Moderated (</a:t>
                      </a:r>
                      <a:r>
                        <a:rPr lang="en-US" sz="1600" kern="1200" baseline="0" dirty="0" smtClean="0">
                          <a:solidFill>
                            <a:schemeClr val="tx1"/>
                          </a:solidFill>
                          <a:latin typeface="Times" pitchFamily="18" charset="0"/>
                          <a:ea typeface="+mn-ea"/>
                          <a:cs typeface="+mn-cs"/>
                        </a:rPr>
                        <a:t>~ 8.0%)</a:t>
                      </a:r>
                      <a:endParaRPr lang="en-US" sz="1600" kern="1200" dirty="0" smtClean="0">
                        <a:solidFill>
                          <a:schemeClr val="tx1"/>
                        </a:solidFill>
                        <a:latin typeface="Times" pitchFamily="18" charset="0"/>
                        <a:ea typeface="+mn-ea"/>
                        <a:cs typeface="+mn-cs"/>
                      </a:endParaRPr>
                    </a:p>
                  </a:txBody>
                  <a:tcPr marT="53124" marB="53124">
                    <a:lnL w="12700" cmpd="sng">
                      <a:noFill/>
                    </a:lnL>
                    <a:lnR w="12700" cmpd="sng">
                      <a:noFill/>
                    </a:lnR>
                    <a:lnT w="12700" cmpd="sng">
                      <a:noFill/>
                    </a:lnT>
                    <a:lnB w="12700" cmpd="sng">
                      <a:noFill/>
                    </a:lnB>
                    <a:lnTlToBr w="12700" cmpd="sng">
                      <a:noFill/>
                      <a:prstDash val="solid"/>
                    </a:lnTlToBr>
                    <a:lnBlToTr w="12700" cmpd="sng">
                      <a:noFill/>
                      <a:prstDash val="solid"/>
                    </a:lnBlToTr>
                  </a:tcPr>
                </a:tc>
              </a:tr>
              <a:tr h="837850">
                <a:tc>
                  <a:txBody>
                    <a:bodyPr/>
                    <a:lstStyle/>
                    <a:p>
                      <a:r>
                        <a:rPr lang="en-US" sz="1600" dirty="0" smtClean="0">
                          <a:solidFill>
                            <a:schemeClr val="tx1"/>
                          </a:solidFill>
                          <a:latin typeface="Times" pitchFamily="18" charset="0"/>
                        </a:rPr>
                        <a:t>&gt; 75 y or infirm at any age</a:t>
                      </a:r>
                      <a:r>
                        <a:rPr lang="en-US" sz="1600" baseline="0" dirty="0" smtClean="0">
                          <a:solidFill>
                            <a:schemeClr val="tx1"/>
                          </a:solidFill>
                          <a:latin typeface="Times" pitchFamily="18" charset="0"/>
                        </a:rPr>
                        <a:t> </a:t>
                      </a:r>
                      <a:endParaRPr lang="en-US" sz="1600" dirty="0">
                        <a:solidFill>
                          <a:schemeClr val="tx1"/>
                        </a:solidFill>
                        <a:latin typeface="Times" pitchFamily="18" charset="0"/>
                      </a:endParaRPr>
                    </a:p>
                  </a:txBody>
                  <a:tcPr marT="53124" marB="53124">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Any</a:t>
                      </a:r>
                    </a:p>
                  </a:txBody>
                  <a:tcPr marT="53124" marB="53124">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Any</a:t>
                      </a:r>
                    </a:p>
                  </a:txBody>
                  <a:tcPr marT="53124" marB="53124">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Times" pitchFamily="18" charset="0"/>
                          <a:ea typeface="+mn-ea"/>
                          <a:cs typeface="+mn-cs"/>
                        </a:rPr>
                        <a:t>and/or</a:t>
                      </a:r>
                    </a:p>
                    <a:p>
                      <a:endParaRPr lang="en-US" sz="1600" kern="1200" dirty="0" smtClean="0">
                        <a:solidFill>
                          <a:schemeClr val="tx1"/>
                        </a:solidFill>
                        <a:latin typeface="Times" pitchFamily="18" charset="0"/>
                        <a:ea typeface="+mn-ea"/>
                        <a:cs typeface="+mn-cs"/>
                      </a:endParaRPr>
                    </a:p>
                  </a:txBody>
                  <a:tcPr marT="53124" marB="53124">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dirty="0" smtClean="0">
                          <a:solidFill>
                            <a:schemeClr val="tx1"/>
                          </a:solidFill>
                          <a:latin typeface="Times" pitchFamily="18" charset="0"/>
                          <a:ea typeface="+mn-ea"/>
                          <a:cs typeface="+mn-cs"/>
                        </a:rPr>
                        <a:t>Any</a:t>
                      </a:r>
                    </a:p>
                  </a:txBody>
                  <a:tcPr marT="53124" marB="53124">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Times" pitchFamily="18" charset="0"/>
                          <a:ea typeface="+mn-ea"/>
                          <a:cs typeface="+mn-cs"/>
                        </a:rPr>
                        <a:t>Moderated (</a:t>
                      </a:r>
                      <a:r>
                        <a:rPr lang="en-US" sz="1600" kern="1200" baseline="0" dirty="0" smtClean="0">
                          <a:solidFill>
                            <a:schemeClr val="tx1"/>
                          </a:solidFill>
                          <a:latin typeface="Times" pitchFamily="18" charset="0"/>
                          <a:ea typeface="+mn-ea"/>
                          <a:cs typeface="+mn-cs"/>
                        </a:rPr>
                        <a:t>~ 8.0%)</a:t>
                      </a:r>
                      <a:endParaRPr lang="en-US" sz="1600" kern="1200" dirty="0" smtClean="0">
                        <a:solidFill>
                          <a:schemeClr val="tx1"/>
                        </a:solidFill>
                        <a:latin typeface="Times" pitchFamily="18" charset="0"/>
                        <a:ea typeface="+mn-ea"/>
                        <a:cs typeface="+mn-cs"/>
                      </a:endParaRPr>
                    </a:p>
                    <a:p>
                      <a:endParaRPr lang="en-US" sz="1600" kern="1200" dirty="0" smtClean="0">
                        <a:solidFill>
                          <a:schemeClr val="tx1"/>
                        </a:solidFill>
                        <a:latin typeface="Times" pitchFamily="18" charset="0"/>
                        <a:ea typeface="+mn-ea"/>
                        <a:cs typeface="+mn-cs"/>
                      </a:endParaRPr>
                    </a:p>
                  </a:txBody>
                  <a:tcPr marT="53124" marB="53124">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3" name="Straight Connector 12"/>
          <p:cNvCxnSpPr/>
          <p:nvPr/>
        </p:nvCxnSpPr>
        <p:spPr>
          <a:xfrm rot="10800000">
            <a:off x="3276600" y="2667000"/>
            <a:ext cx="3276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974295"/>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pPr eaLnBrk="1" hangingPunct="1"/>
            <a:r>
              <a:rPr lang="en-US" dirty="0" smtClean="0">
                <a:solidFill>
                  <a:schemeClr val="bg1"/>
                </a:solidFill>
              </a:rPr>
              <a:t>ADA 2014</a:t>
            </a:r>
          </a:p>
        </p:txBody>
      </p:sp>
      <p:sp>
        <p:nvSpPr>
          <p:cNvPr id="182275" name="Content Placeholder 2"/>
          <p:cNvSpPr>
            <a:spLocks noGrp="1"/>
          </p:cNvSpPr>
          <p:nvPr>
            <p:ph idx="1"/>
          </p:nvPr>
        </p:nvSpPr>
        <p:spPr/>
        <p:txBody>
          <a:bodyPr/>
          <a:lstStyle/>
          <a:p>
            <a:pPr eaLnBrk="1" hangingPunct="1"/>
            <a:r>
              <a:rPr lang="en-US" dirty="0" smtClean="0">
                <a:solidFill>
                  <a:schemeClr val="bg1"/>
                </a:solidFill>
              </a:rPr>
              <a:t>Lowering A1C to below or around 7% has been shown to reduce microvascular complications of diabetes, and if implemented soon after the diagnosis of diabetes is associated with long-term reduction in </a:t>
            </a:r>
            <a:r>
              <a:rPr lang="en-US" dirty="0" err="1" smtClean="0">
                <a:solidFill>
                  <a:schemeClr val="bg1"/>
                </a:solidFill>
              </a:rPr>
              <a:t>macrovascular</a:t>
            </a:r>
            <a:r>
              <a:rPr lang="en-US" dirty="0" smtClean="0">
                <a:solidFill>
                  <a:schemeClr val="bg1"/>
                </a:solidFill>
              </a:rPr>
              <a:t> disease.</a:t>
            </a:r>
          </a:p>
          <a:p>
            <a:pPr eaLnBrk="1" hangingPunct="1"/>
            <a:r>
              <a:rPr lang="en-US" dirty="0" smtClean="0">
                <a:solidFill>
                  <a:schemeClr val="bg1"/>
                </a:solidFill>
              </a:rPr>
              <a:t>Therefore, a reasonable A1C goal for many non pregnant adults is ,7%. (B</a:t>
            </a:r>
            <a:r>
              <a:rPr lang="en-US" dirty="0" smtClean="0"/>
              <a:t>)</a:t>
            </a:r>
          </a:p>
        </p:txBody>
      </p:sp>
      <p:sp>
        <p:nvSpPr>
          <p:cNvPr id="2" name="Date Placeholder 1"/>
          <p:cNvSpPr>
            <a:spLocks noGrp="1"/>
          </p:cNvSpPr>
          <p:nvPr>
            <p:ph type="dt" sz="half" idx="10"/>
          </p:nvPr>
        </p:nvSpPr>
        <p:spPr/>
        <p:txBody>
          <a:bodyPr/>
          <a:lstStyle/>
          <a:p>
            <a:fld id="{1FFE73AC-0EDB-4997-B249-BE9AB1331355}" type="datetime1">
              <a:rPr lang="en-US" smtClean="0"/>
              <a:pPr/>
              <a:t>11/20/2014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12</a:t>
            </a:fld>
            <a:endParaRPr lang="en-US"/>
          </a:p>
        </p:txBody>
      </p:sp>
    </p:spTree>
    <p:extLst>
      <p:ext uri="{BB962C8B-B14F-4D97-AF65-F5344CB8AC3E}">
        <p14:creationId xmlns:p14="http://schemas.microsoft.com/office/powerpoint/2010/main" val="634307287"/>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pPr eaLnBrk="1" hangingPunct="1"/>
            <a:r>
              <a:rPr lang="en-US" dirty="0" smtClean="0">
                <a:solidFill>
                  <a:schemeClr val="bg1"/>
                </a:solidFill>
              </a:rPr>
              <a:t>ADA 2014</a:t>
            </a:r>
          </a:p>
        </p:txBody>
      </p:sp>
      <p:sp>
        <p:nvSpPr>
          <p:cNvPr id="184323" name="Content Placeholder 2"/>
          <p:cNvSpPr>
            <a:spLocks noGrp="1"/>
          </p:cNvSpPr>
          <p:nvPr>
            <p:ph idx="1"/>
          </p:nvPr>
        </p:nvSpPr>
        <p:spPr/>
        <p:txBody>
          <a:bodyPr/>
          <a:lstStyle/>
          <a:p>
            <a:pPr eaLnBrk="1" hangingPunct="1"/>
            <a:r>
              <a:rPr lang="en-US" dirty="0" smtClean="0">
                <a:solidFill>
                  <a:schemeClr val="bg1"/>
                </a:solidFill>
              </a:rPr>
              <a:t>Less stringent A1C goals (such as ,8%) may be appropriate for patients with a history of severe hypoglycemia, limited life expectancy, advanced microvascular or </a:t>
            </a:r>
            <a:r>
              <a:rPr lang="en-US" dirty="0" err="1" smtClean="0">
                <a:solidFill>
                  <a:schemeClr val="bg1"/>
                </a:solidFill>
              </a:rPr>
              <a:t>macrovascular</a:t>
            </a:r>
            <a:r>
              <a:rPr lang="en-US" dirty="0" smtClean="0">
                <a:solidFill>
                  <a:schemeClr val="bg1"/>
                </a:solidFill>
              </a:rPr>
              <a:t> complications, and extensive comorbid conditions and for those with longstanding diabetes</a:t>
            </a:r>
          </a:p>
        </p:txBody>
      </p:sp>
      <p:sp>
        <p:nvSpPr>
          <p:cNvPr id="2" name="Date Placeholder 1"/>
          <p:cNvSpPr>
            <a:spLocks noGrp="1"/>
          </p:cNvSpPr>
          <p:nvPr>
            <p:ph type="dt" sz="half" idx="10"/>
          </p:nvPr>
        </p:nvSpPr>
        <p:spPr/>
        <p:txBody>
          <a:bodyPr/>
          <a:lstStyle/>
          <a:p>
            <a:fld id="{FFB46EFC-71F9-4055-AD35-475BFE5EB099}" type="datetime1">
              <a:rPr lang="en-US" smtClean="0"/>
              <a:pPr/>
              <a:t>11/20/2014</a:t>
            </a:fld>
            <a:endParaRPr lang="en-US"/>
          </a:p>
        </p:txBody>
      </p:sp>
      <p:sp>
        <p:nvSpPr>
          <p:cNvPr id="3" name="Footer Placeholder 2"/>
          <p:cNvSpPr>
            <a:spLocks noGrp="1"/>
          </p:cNvSpPr>
          <p:nvPr>
            <p:ph type="ftr" sz="quarter" idx="11"/>
          </p:nvPr>
        </p:nvSpPr>
        <p:spPr>
          <a:xfrm>
            <a:off x="4067944" y="6400800"/>
            <a:ext cx="439688" cy="457200"/>
          </a:xfrm>
        </p:spPr>
        <p:txBody>
          <a:bodyPr/>
          <a:lstStyle/>
          <a:p>
            <a:endParaRPr lang="en-US" dirty="0"/>
          </a:p>
        </p:txBody>
      </p:sp>
      <p:sp>
        <p:nvSpPr>
          <p:cNvPr id="4" name="Slide Number Placeholder 3"/>
          <p:cNvSpPr>
            <a:spLocks noGrp="1"/>
          </p:cNvSpPr>
          <p:nvPr>
            <p:ph type="sldNum" sz="quarter" idx="12"/>
          </p:nvPr>
        </p:nvSpPr>
        <p:spPr/>
        <p:txBody>
          <a:bodyPr/>
          <a:lstStyle/>
          <a:p>
            <a:fld id="{9FD973B0-3EAE-40F6-8965-3A0BB870469C}" type="slidenum">
              <a:rPr lang="en-US" smtClean="0"/>
              <a:pPr/>
              <a:t>13</a:t>
            </a:fld>
            <a:endParaRPr lang="en-US"/>
          </a:p>
        </p:txBody>
      </p:sp>
    </p:spTree>
    <p:extLst>
      <p:ext uri="{BB962C8B-B14F-4D97-AF65-F5344CB8AC3E}">
        <p14:creationId xmlns:p14="http://schemas.microsoft.com/office/powerpoint/2010/main" val="4232027070"/>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2"/>
          <p:cNvSpPr>
            <a:spLocks noGrp="1"/>
          </p:cNvSpPr>
          <p:nvPr>
            <p:ph type="title"/>
          </p:nvPr>
        </p:nvSpPr>
        <p:spPr>
          <a:xfrm>
            <a:off x="0" y="-142900"/>
            <a:ext cx="9144000" cy="1143000"/>
          </a:xfrm>
        </p:spPr>
        <p:txBody>
          <a:bodyPr/>
          <a:lstStyle/>
          <a:p>
            <a:r>
              <a:rPr lang="en-US" sz="3600" i="0" dirty="0" smtClean="0">
                <a:latin typeface="Garamond" pitchFamily="18" charset="0"/>
              </a:rPr>
              <a:t>Sequential Insulin Strategies in T</a:t>
            </a:r>
            <a:r>
              <a:rPr lang="en-US" sz="3600" i="0" baseline="-25000" dirty="0" smtClean="0">
                <a:latin typeface="Garamond" pitchFamily="18" charset="0"/>
              </a:rPr>
              <a:t>2</a:t>
            </a:r>
            <a:r>
              <a:rPr lang="en-US" sz="3600" i="0" dirty="0" smtClean="0">
                <a:latin typeface="Garamond" pitchFamily="18" charset="0"/>
              </a:rPr>
              <a:t>DM</a:t>
            </a:r>
            <a:endParaRPr lang="en-US" sz="3600" dirty="0" smtClean="0">
              <a:latin typeface="Garamond" pitchFamily="18" charset="0"/>
            </a:endParaRPr>
          </a:p>
        </p:txBody>
      </p:sp>
      <p:sp>
        <p:nvSpPr>
          <p:cNvPr id="100355" name="Content Placeholder 3"/>
          <p:cNvSpPr>
            <a:spLocks noGrp="1"/>
          </p:cNvSpPr>
          <p:nvPr>
            <p:ph idx="1"/>
          </p:nvPr>
        </p:nvSpPr>
        <p:spPr>
          <a:xfrm>
            <a:off x="457200" y="1000108"/>
            <a:ext cx="8229600" cy="1447800"/>
          </a:xfrm>
        </p:spPr>
        <p:txBody>
          <a:bodyPr/>
          <a:lstStyle/>
          <a:p>
            <a:pPr algn="just"/>
            <a:r>
              <a:rPr lang="en-US" sz="2400" b="0" dirty="0" smtClean="0">
                <a:solidFill>
                  <a:srgbClr val="99FF33"/>
                </a:solidFill>
                <a:latin typeface="Garamond" pitchFamily="18" charset="0"/>
              </a:rPr>
              <a:t>Basal</a:t>
            </a:r>
            <a:r>
              <a:rPr lang="en-US" sz="2400" b="0" dirty="0" smtClean="0">
                <a:latin typeface="Garamond" pitchFamily="18" charset="0"/>
              </a:rPr>
              <a:t> insulin alone is </a:t>
            </a:r>
            <a:r>
              <a:rPr lang="en-US" sz="2400" b="0" dirty="0" smtClean="0">
                <a:solidFill>
                  <a:srgbClr val="99FF33"/>
                </a:solidFill>
                <a:latin typeface="Garamond" pitchFamily="18" charset="0"/>
              </a:rPr>
              <a:t>usually</a:t>
            </a:r>
            <a:r>
              <a:rPr lang="en-US" sz="2400" b="0" dirty="0" smtClean="0">
                <a:latin typeface="Garamond" pitchFamily="18" charset="0"/>
              </a:rPr>
              <a:t> the </a:t>
            </a:r>
            <a:r>
              <a:rPr lang="en-US" sz="2400" b="0" dirty="0" smtClean="0">
                <a:solidFill>
                  <a:srgbClr val="99FF33"/>
                </a:solidFill>
                <a:latin typeface="Garamond" pitchFamily="18" charset="0"/>
              </a:rPr>
              <a:t>optimal</a:t>
            </a:r>
            <a:r>
              <a:rPr lang="en-US" sz="2400" b="0" dirty="0" smtClean="0">
                <a:latin typeface="Garamond" pitchFamily="18" charset="0"/>
              </a:rPr>
              <a:t> </a:t>
            </a:r>
            <a:r>
              <a:rPr lang="en-US" sz="2400" b="0" dirty="0" smtClean="0">
                <a:solidFill>
                  <a:srgbClr val="99FF33"/>
                </a:solidFill>
                <a:latin typeface="Garamond" pitchFamily="18" charset="0"/>
              </a:rPr>
              <a:t>initial</a:t>
            </a:r>
            <a:r>
              <a:rPr lang="en-US" sz="2400" b="0" dirty="0" smtClean="0">
                <a:latin typeface="Garamond" pitchFamily="18" charset="0"/>
              </a:rPr>
              <a:t> regimen, beginning at 0.1–0.2 units/kg</a:t>
            </a:r>
          </a:p>
          <a:p>
            <a:pPr algn="just"/>
            <a:r>
              <a:rPr lang="en-US" sz="2400" b="0" dirty="0" smtClean="0">
                <a:solidFill>
                  <a:srgbClr val="99FF33"/>
                </a:solidFill>
                <a:latin typeface="Garamond" pitchFamily="18" charset="0"/>
              </a:rPr>
              <a:t>Usually</a:t>
            </a:r>
            <a:r>
              <a:rPr lang="en-US" sz="2400" b="0" dirty="0" smtClean="0">
                <a:latin typeface="Garamond" pitchFamily="18" charset="0"/>
              </a:rPr>
              <a:t> in conjunction with one to two noninsulin agents</a:t>
            </a:r>
          </a:p>
        </p:txBody>
      </p:sp>
      <p:sp>
        <p:nvSpPr>
          <p:cNvPr id="2" name="Slide Number Placeholder 1"/>
          <p:cNvSpPr>
            <a:spLocks noGrp="1"/>
          </p:cNvSpPr>
          <p:nvPr>
            <p:ph type="sldNum" sz="quarter" idx="12"/>
          </p:nvPr>
        </p:nvSpPr>
        <p:spPr/>
        <p:txBody>
          <a:bodyPr/>
          <a:lstStyle/>
          <a:p>
            <a:pPr>
              <a:defRPr/>
            </a:pPr>
            <a:fld id="{4D3CC15F-AEFA-42D0-A0FF-170CB63106E3}" type="slidenum">
              <a:rPr lang="en-US" smtClean="0"/>
              <a:pPr>
                <a:defRPr/>
              </a:pPr>
              <a:t>14</a:t>
            </a:fld>
            <a:endParaRPr lang="en-US"/>
          </a:p>
        </p:txBody>
      </p:sp>
      <p:pic>
        <p:nvPicPr>
          <p:cNvPr id="100357" name="Picture 4"/>
          <p:cNvPicPr>
            <a:picLocks noChangeAspect="1" noChangeArrowheads="1"/>
          </p:cNvPicPr>
          <p:nvPr/>
        </p:nvPicPr>
        <p:blipFill>
          <a:blip r:embed="rId2" cstate="print"/>
          <a:srcRect/>
          <a:stretch>
            <a:fillRect/>
          </a:stretch>
        </p:blipFill>
        <p:spPr bwMode="auto">
          <a:xfrm>
            <a:off x="0" y="6534626"/>
            <a:ext cx="928662" cy="323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0358" name="Picture 2"/>
          <p:cNvPicPr>
            <a:picLocks noChangeAspect="1" noChangeArrowheads="1"/>
          </p:cNvPicPr>
          <p:nvPr/>
        </p:nvPicPr>
        <p:blipFill>
          <a:blip r:embed="rId3" cstate="print"/>
          <a:srcRect/>
          <a:stretch>
            <a:fillRect/>
          </a:stretch>
        </p:blipFill>
        <p:spPr bwMode="auto">
          <a:xfrm>
            <a:off x="500034" y="2357430"/>
            <a:ext cx="8072494" cy="421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Oval 6"/>
          <p:cNvSpPr/>
          <p:nvPr/>
        </p:nvSpPr>
        <p:spPr>
          <a:xfrm>
            <a:off x="3357554" y="2571744"/>
            <a:ext cx="500066" cy="107157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2"/>
          <p:cNvSpPr>
            <a:spLocks noGrp="1"/>
          </p:cNvSpPr>
          <p:nvPr>
            <p:ph type="dt" sz="half" idx="10"/>
          </p:nvPr>
        </p:nvSpPr>
        <p:spPr/>
        <p:txBody>
          <a:bodyPr/>
          <a:lstStyle/>
          <a:p>
            <a:pPr>
              <a:defRPr/>
            </a:pPr>
            <a:fld id="{CD3BAADF-0149-46E2-97D7-72C9E5457DE7}"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2047875" y="3433763"/>
            <a:ext cx="5037138" cy="1249362"/>
          </a:xfrm>
          <a:prstGeom prst="rect">
            <a:avLst/>
          </a:prstGeom>
          <a:solidFill>
            <a:srgbClr val="A8A8E2"/>
          </a:solidFill>
          <a:ln w="9525">
            <a:noFill/>
            <a:miter lim="800000"/>
            <a:headEnd type="none" w="sm" len="sm"/>
            <a:tailEnd type="none" w="sm" len="sm"/>
          </a:ln>
          <a:effectLst/>
        </p:spPr>
        <p:txBody>
          <a:bodyPr wrap="none"/>
          <a:lstStyle/>
          <a:p>
            <a:pPr algn="ctr" eaLnBrk="0" hangingPunct="0"/>
            <a:endParaRPr lang="en-GB" sz="1400" b="1">
              <a:solidFill>
                <a:srgbClr val="FFFFFF"/>
              </a:solidFill>
              <a:ea typeface="MS PGothic" pitchFamily="34" charset="-128"/>
            </a:endParaRPr>
          </a:p>
        </p:txBody>
      </p:sp>
      <p:sp>
        <p:nvSpPr>
          <p:cNvPr id="171012" name="Rectangle 4"/>
          <p:cNvSpPr>
            <a:spLocks noChangeArrowheads="1"/>
          </p:cNvSpPr>
          <p:nvPr/>
        </p:nvSpPr>
        <p:spPr bwMode="invGray">
          <a:xfrm>
            <a:off x="0" y="12700"/>
            <a:ext cx="8810625" cy="1066800"/>
          </a:xfrm>
          <a:prstGeom prst="rect">
            <a:avLst/>
          </a:prstGeom>
          <a:noFill/>
          <a:ln w="9525">
            <a:noFill/>
            <a:miter lim="800000"/>
            <a:headEnd/>
            <a:tailEnd/>
          </a:ln>
          <a:effectLst/>
        </p:spPr>
        <p:txBody>
          <a:bodyPr anchor="ctr"/>
          <a:lstStyle/>
          <a:p>
            <a:pPr algn="ctr" eaLnBrk="0" hangingPunct="0"/>
            <a:endParaRPr lang="fi-FI" sz="3000" b="1">
              <a:solidFill>
                <a:schemeClr val="tx2"/>
              </a:solidFill>
              <a:ea typeface="MS PGothic" pitchFamily="34" charset="-128"/>
            </a:endParaRPr>
          </a:p>
        </p:txBody>
      </p:sp>
      <p:sp>
        <p:nvSpPr>
          <p:cNvPr id="171013" name="Text Box 5"/>
          <p:cNvSpPr txBox="1">
            <a:spLocks noChangeArrowheads="1"/>
          </p:cNvSpPr>
          <p:nvPr/>
        </p:nvSpPr>
        <p:spPr bwMode="auto">
          <a:xfrm>
            <a:off x="1981200" y="5842000"/>
            <a:ext cx="5070475" cy="311150"/>
          </a:xfrm>
          <a:prstGeom prst="rect">
            <a:avLst/>
          </a:prstGeom>
          <a:noFill/>
          <a:ln w="28575">
            <a:noFill/>
            <a:miter lim="800000"/>
            <a:headEnd/>
            <a:tailEnd/>
          </a:ln>
          <a:effectLst/>
        </p:spPr>
        <p:txBody>
          <a:bodyPr anchor="ctr">
            <a:spAutoFit/>
          </a:bodyPr>
          <a:lstStyle/>
          <a:p>
            <a:pPr algn="ctr" eaLnBrk="0" hangingPunct="0">
              <a:lnSpc>
                <a:spcPct val="80000"/>
              </a:lnSpc>
              <a:spcBef>
                <a:spcPct val="50000"/>
              </a:spcBef>
            </a:pPr>
            <a:r>
              <a:rPr lang="en-US" altLang="en-US" b="1">
                <a:solidFill>
                  <a:srgbClr val="FFFFFF"/>
                </a:solidFill>
                <a:latin typeface="Trebuchet MS" pitchFamily="34" charset="0"/>
                <a:ea typeface="MS PGothic" pitchFamily="34" charset="-128"/>
              </a:rPr>
              <a:t>Time of day (hours)</a:t>
            </a:r>
          </a:p>
        </p:txBody>
      </p:sp>
      <p:sp>
        <p:nvSpPr>
          <p:cNvPr id="171014" name="Line 6"/>
          <p:cNvSpPr>
            <a:spLocks noChangeShapeType="1"/>
          </p:cNvSpPr>
          <p:nvPr/>
        </p:nvSpPr>
        <p:spPr bwMode="auto">
          <a:xfrm>
            <a:off x="2794000" y="5311775"/>
            <a:ext cx="0" cy="63500"/>
          </a:xfrm>
          <a:prstGeom prst="line">
            <a:avLst/>
          </a:prstGeom>
          <a:noFill/>
          <a:ln w="19050">
            <a:solidFill>
              <a:srgbClr val="FFFFFF"/>
            </a:solidFill>
            <a:round/>
            <a:headEnd/>
            <a:tailEnd/>
          </a:ln>
          <a:effectLst/>
        </p:spPr>
        <p:txBody>
          <a:bodyPr wrap="none" anchor="ctr"/>
          <a:lstStyle/>
          <a:p>
            <a:endParaRPr lang="en-US"/>
          </a:p>
        </p:txBody>
      </p:sp>
      <p:sp>
        <p:nvSpPr>
          <p:cNvPr id="171015" name="Line 7"/>
          <p:cNvSpPr>
            <a:spLocks noChangeShapeType="1"/>
          </p:cNvSpPr>
          <p:nvPr/>
        </p:nvSpPr>
        <p:spPr bwMode="auto">
          <a:xfrm>
            <a:off x="3622675" y="5311775"/>
            <a:ext cx="0" cy="63500"/>
          </a:xfrm>
          <a:prstGeom prst="line">
            <a:avLst/>
          </a:prstGeom>
          <a:noFill/>
          <a:ln w="19050">
            <a:solidFill>
              <a:srgbClr val="FFFFFF"/>
            </a:solidFill>
            <a:round/>
            <a:headEnd/>
            <a:tailEnd/>
          </a:ln>
          <a:effectLst/>
        </p:spPr>
        <p:txBody>
          <a:bodyPr wrap="none" anchor="ctr"/>
          <a:lstStyle/>
          <a:p>
            <a:endParaRPr lang="en-US"/>
          </a:p>
        </p:txBody>
      </p:sp>
      <p:sp>
        <p:nvSpPr>
          <p:cNvPr id="171016" name="Line 8"/>
          <p:cNvSpPr>
            <a:spLocks noChangeShapeType="1"/>
          </p:cNvSpPr>
          <p:nvPr/>
        </p:nvSpPr>
        <p:spPr bwMode="auto">
          <a:xfrm>
            <a:off x="4433888" y="5311775"/>
            <a:ext cx="0" cy="63500"/>
          </a:xfrm>
          <a:prstGeom prst="line">
            <a:avLst/>
          </a:prstGeom>
          <a:noFill/>
          <a:ln w="19050">
            <a:solidFill>
              <a:srgbClr val="FFFFFF"/>
            </a:solidFill>
            <a:round/>
            <a:headEnd/>
            <a:tailEnd/>
          </a:ln>
          <a:effectLst/>
        </p:spPr>
        <p:txBody>
          <a:bodyPr wrap="none" anchor="ctr"/>
          <a:lstStyle/>
          <a:p>
            <a:endParaRPr lang="en-US"/>
          </a:p>
        </p:txBody>
      </p:sp>
      <p:sp>
        <p:nvSpPr>
          <p:cNvPr id="171017" name="Line 9"/>
          <p:cNvSpPr>
            <a:spLocks noChangeShapeType="1"/>
          </p:cNvSpPr>
          <p:nvPr/>
        </p:nvSpPr>
        <p:spPr bwMode="auto">
          <a:xfrm>
            <a:off x="5281613" y="5311775"/>
            <a:ext cx="0" cy="63500"/>
          </a:xfrm>
          <a:prstGeom prst="line">
            <a:avLst/>
          </a:prstGeom>
          <a:noFill/>
          <a:ln w="19050">
            <a:solidFill>
              <a:srgbClr val="FFFFFF"/>
            </a:solidFill>
            <a:round/>
            <a:headEnd/>
            <a:tailEnd/>
          </a:ln>
          <a:effectLst/>
        </p:spPr>
        <p:txBody>
          <a:bodyPr wrap="none" anchor="ctr"/>
          <a:lstStyle/>
          <a:p>
            <a:endParaRPr lang="en-US"/>
          </a:p>
        </p:txBody>
      </p:sp>
      <p:sp>
        <p:nvSpPr>
          <p:cNvPr id="171018" name="Line 10"/>
          <p:cNvSpPr>
            <a:spLocks noChangeShapeType="1"/>
          </p:cNvSpPr>
          <p:nvPr/>
        </p:nvSpPr>
        <p:spPr bwMode="auto">
          <a:xfrm>
            <a:off x="6146800" y="5311775"/>
            <a:ext cx="0" cy="63500"/>
          </a:xfrm>
          <a:prstGeom prst="line">
            <a:avLst/>
          </a:prstGeom>
          <a:noFill/>
          <a:ln w="19050">
            <a:solidFill>
              <a:srgbClr val="FFFFFF"/>
            </a:solidFill>
            <a:round/>
            <a:headEnd/>
            <a:tailEnd/>
          </a:ln>
          <a:effectLst/>
        </p:spPr>
        <p:txBody>
          <a:bodyPr wrap="none" anchor="ctr"/>
          <a:lstStyle/>
          <a:p>
            <a:endParaRPr lang="en-US"/>
          </a:p>
        </p:txBody>
      </p:sp>
      <p:sp>
        <p:nvSpPr>
          <p:cNvPr id="171019" name="Text Box 11"/>
          <p:cNvSpPr txBox="1">
            <a:spLocks noChangeArrowheads="1"/>
          </p:cNvSpPr>
          <p:nvPr/>
        </p:nvSpPr>
        <p:spPr bwMode="auto">
          <a:xfrm>
            <a:off x="1476375" y="1792288"/>
            <a:ext cx="541338" cy="336550"/>
          </a:xfrm>
          <a:prstGeom prst="rect">
            <a:avLst/>
          </a:prstGeom>
          <a:noFill/>
          <a:ln w="28575">
            <a:noFill/>
            <a:miter lim="800000"/>
            <a:headEnd/>
            <a:tailEnd/>
          </a:ln>
          <a:effectLst/>
        </p:spPr>
        <p:txBody>
          <a:bodyPr wrap="none" anchor="ctr">
            <a:spAutoFit/>
          </a:bodyPr>
          <a:lstStyle/>
          <a:p>
            <a:pPr algn="r" eaLnBrk="0" hangingPunct="0">
              <a:spcBef>
                <a:spcPct val="50000"/>
              </a:spcBef>
            </a:pPr>
            <a:r>
              <a:rPr lang="en-US" altLang="en-US" sz="1600" b="1">
                <a:solidFill>
                  <a:srgbClr val="FFFFFF"/>
                </a:solidFill>
                <a:latin typeface="Trebuchet MS" pitchFamily="34" charset="0"/>
                <a:ea typeface="MS PGothic" pitchFamily="34" charset="-128"/>
              </a:rPr>
              <a:t>400</a:t>
            </a:r>
          </a:p>
        </p:txBody>
      </p:sp>
      <p:sp>
        <p:nvSpPr>
          <p:cNvPr id="171020" name="Text Box 12"/>
          <p:cNvSpPr txBox="1">
            <a:spLocks noChangeArrowheads="1"/>
          </p:cNvSpPr>
          <p:nvPr/>
        </p:nvSpPr>
        <p:spPr bwMode="auto">
          <a:xfrm>
            <a:off x="1476375" y="2622550"/>
            <a:ext cx="541338" cy="336550"/>
          </a:xfrm>
          <a:prstGeom prst="rect">
            <a:avLst/>
          </a:prstGeom>
          <a:noFill/>
          <a:ln w="28575">
            <a:noFill/>
            <a:miter lim="800000"/>
            <a:headEnd/>
            <a:tailEnd/>
          </a:ln>
          <a:effectLst/>
        </p:spPr>
        <p:txBody>
          <a:bodyPr wrap="none" anchor="ctr">
            <a:spAutoFit/>
          </a:bodyPr>
          <a:lstStyle/>
          <a:p>
            <a:pPr algn="r" eaLnBrk="0" hangingPunct="0">
              <a:spcBef>
                <a:spcPct val="50000"/>
              </a:spcBef>
            </a:pPr>
            <a:r>
              <a:rPr lang="en-US" altLang="en-US" sz="1600" b="1">
                <a:solidFill>
                  <a:srgbClr val="FFFFFF"/>
                </a:solidFill>
                <a:latin typeface="Trebuchet MS" pitchFamily="34" charset="0"/>
                <a:ea typeface="MS PGothic" pitchFamily="34" charset="-128"/>
              </a:rPr>
              <a:t>300</a:t>
            </a:r>
          </a:p>
        </p:txBody>
      </p:sp>
      <p:sp>
        <p:nvSpPr>
          <p:cNvPr id="171021" name="Text Box 13"/>
          <p:cNvSpPr txBox="1">
            <a:spLocks noChangeArrowheads="1"/>
          </p:cNvSpPr>
          <p:nvPr/>
        </p:nvSpPr>
        <p:spPr bwMode="auto">
          <a:xfrm>
            <a:off x="1476375" y="3462338"/>
            <a:ext cx="541338" cy="336550"/>
          </a:xfrm>
          <a:prstGeom prst="rect">
            <a:avLst/>
          </a:prstGeom>
          <a:noFill/>
          <a:ln w="28575">
            <a:noFill/>
            <a:miter lim="800000"/>
            <a:headEnd/>
            <a:tailEnd/>
          </a:ln>
          <a:effectLst/>
        </p:spPr>
        <p:txBody>
          <a:bodyPr wrap="none" anchor="ctr">
            <a:spAutoFit/>
          </a:bodyPr>
          <a:lstStyle/>
          <a:p>
            <a:pPr algn="r" eaLnBrk="0" hangingPunct="0">
              <a:spcBef>
                <a:spcPct val="50000"/>
              </a:spcBef>
            </a:pPr>
            <a:r>
              <a:rPr lang="en-US" altLang="en-US" sz="1600" b="1">
                <a:solidFill>
                  <a:srgbClr val="FFFFFF"/>
                </a:solidFill>
                <a:latin typeface="Trebuchet MS" pitchFamily="34" charset="0"/>
                <a:ea typeface="MS PGothic" pitchFamily="34" charset="-128"/>
              </a:rPr>
              <a:t>200</a:t>
            </a:r>
          </a:p>
        </p:txBody>
      </p:sp>
      <p:sp>
        <p:nvSpPr>
          <p:cNvPr id="171022" name="Text Box 14"/>
          <p:cNvSpPr txBox="1">
            <a:spLocks noChangeArrowheads="1"/>
          </p:cNvSpPr>
          <p:nvPr/>
        </p:nvSpPr>
        <p:spPr bwMode="auto">
          <a:xfrm>
            <a:off x="1476375" y="4346575"/>
            <a:ext cx="541338" cy="336550"/>
          </a:xfrm>
          <a:prstGeom prst="rect">
            <a:avLst/>
          </a:prstGeom>
          <a:noFill/>
          <a:ln w="28575">
            <a:noFill/>
            <a:miter lim="800000"/>
            <a:headEnd/>
            <a:tailEnd/>
          </a:ln>
          <a:effectLst/>
        </p:spPr>
        <p:txBody>
          <a:bodyPr wrap="none" anchor="ctr">
            <a:spAutoFit/>
          </a:bodyPr>
          <a:lstStyle/>
          <a:p>
            <a:pPr algn="r" eaLnBrk="0" hangingPunct="0">
              <a:spcBef>
                <a:spcPct val="50000"/>
              </a:spcBef>
            </a:pPr>
            <a:r>
              <a:rPr lang="en-US" altLang="en-US" sz="1600" b="1">
                <a:solidFill>
                  <a:srgbClr val="FFFFFF"/>
                </a:solidFill>
                <a:latin typeface="Trebuchet MS" pitchFamily="34" charset="0"/>
                <a:ea typeface="MS PGothic" pitchFamily="34" charset="-128"/>
              </a:rPr>
              <a:t>100</a:t>
            </a:r>
          </a:p>
        </p:txBody>
      </p:sp>
      <p:sp>
        <p:nvSpPr>
          <p:cNvPr id="171023" name="Text Box 15"/>
          <p:cNvSpPr txBox="1">
            <a:spLocks noChangeArrowheads="1"/>
          </p:cNvSpPr>
          <p:nvPr/>
        </p:nvSpPr>
        <p:spPr bwMode="auto">
          <a:xfrm>
            <a:off x="1714500" y="5167313"/>
            <a:ext cx="303213" cy="336550"/>
          </a:xfrm>
          <a:prstGeom prst="rect">
            <a:avLst/>
          </a:prstGeom>
          <a:noFill/>
          <a:ln w="28575">
            <a:noFill/>
            <a:miter lim="800000"/>
            <a:headEnd/>
            <a:tailEnd/>
          </a:ln>
          <a:effectLst/>
        </p:spPr>
        <p:txBody>
          <a:bodyPr wrap="none" anchor="ctr">
            <a:spAutoFit/>
          </a:bodyPr>
          <a:lstStyle/>
          <a:p>
            <a:pPr algn="r" eaLnBrk="0" hangingPunct="0">
              <a:spcBef>
                <a:spcPct val="50000"/>
              </a:spcBef>
            </a:pPr>
            <a:r>
              <a:rPr lang="en-US" altLang="en-US" sz="1600" b="1">
                <a:solidFill>
                  <a:srgbClr val="FFFFFF"/>
                </a:solidFill>
                <a:latin typeface="Trebuchet MS" pitchFamily="34" charset="0"/>
                <a:ea typeface="MS PGothic" pitchFamily="34" charset="-128"/>
              </a:rPr>
              <a:t>0</a:t>
            </a:r>
          </a:p>
        </p:txBody>
      </p:sp>
      <p:sp>
        <p:nvSpPr>
          <p:cNvPr id="171024" name="Text Box 16"/>
          <p:cNvSpPr txBox="1">
            <a:spLocks noChangeArrowheads="1"/>
          </p:cNvSpPr>
          <p:nvPr/>
        </p:nvSpPr>
        <p:spPr bwMode="auto">
          <a:xfrm>
            <a:off x="1660525" y="5441950"/>
            <a:ext cx="735013" cy="336550"/>
          </a:xfrm>
          <a:prstGeom prst="rect">
            <a:avLst/>
          </a:prstGeom>
          <a:noFill/>
          <a:ln w="28575">
            <a:noFill/>
            <a:miter lim="800000"/>
            <a:headEnd/>
            <a:tailEnd/>
          </a:ln>
          <a:effectLst/>
        </p:spPr>
        <p:txBody>
          <a:bodyPr wrap="none" anchor="ctr">
            <a:spAutoFit/>
          </a:bodyPr>
          <a:lstStyle/>
          <a:p>
            <a:pPr algn="ctr" eaLnBrk="0" hangingPunct="0">
              <a:spcBef>
                <a:spcPct val="50000"/>
              </a:spcBef>
            </a:pPr>
            <a:r>
              <a:rPr lang="en-US" altLang="en-US" sz="1600" b="1">
                <a:solidFill>
                  <a:srgbClr val="FFFFFF"/>
                </a:solidFill>
                <a:latin typeface="Trebuchet MS" pitchFamily="34" charset="0"/>
                <a:ea typeface="MS PGothic" pitchFamily="34" charset="-128"/>
              </a:rPr>
              <a:t>06.00</a:t>
            </a:r>
          </a:p>
        </p:txBody>
      </p:sp>
      <p:sp>
        <p:nvSpPr>
          <p:cNvPr id="171025" name="Text Box 17"/>
          <p:cNvSpPr txBox="1">
            <a:spLocks noChangeArrowheads="1"/>
          </p:cNvSpPr>
          <p:nvPr/>
        </p:nvSpPr>
        <p:spPr bwMode="auto">
          <a:xfrm>
            <a:off x="6715125" y="5441950"/>
            <a:ext cx="735013" cy="336550"/>
          </a:xfrm>
          <a:prstGeom prst="rect">
            <a:avLst/>
          </a:prstGeom>
          <a:noFill/>
          <a:ln w="28575">
            <a:noFill/>
            <a:miter lim="800000"/>
            <a:headEnd/>
            <a:tailEnd/>
          </a:ln>
          <a:effectLst/>
        </p:spPr>
        <p:txBody>
          <a:bodyPr wrap="none" anchor="ctr">
            <a:spAutoFit/>
          </a:bodyPr>
          <a:lstStyle/>
          <a:p>
            <a:pPr algn="ctr" eaLnBrk="0" hangingPunct="0">
              <a:spcBef>
                <a:spcPct val="50000"/>
              </a:spcBef>
            </a:pPr>
            <a:r>
              <a:rPr lang="en-US" altLang="en-US" sz="1600" b="1">
                <a:solidFill>
                  <a:srgbClr val="FFFFFF"/>
                </a:solidFill>
                <a:latin typeface="Trebuchet MS" pitchFamily="34" charset="0"/>
                <a:ea typeface="MS PGothic" pitchFamily="34" charset="-128"/>
              </a:rPr>
              <a:t>06.00</a:t>
            </a:r>
          </a:p>
        </p:txBody>
      </p:sp>
      <p:sp>
        <p:nvSpPr>
          <p:cNvPr id="171026" name="Text Box 18"/>
          <p:cNvSpPr txBox="1">
            <a:spLocks noChangeArrowheads="1"/>
          </p:cNvSpPr>
          <p:nvPr/>
        </p:nvSpPr>
        <p:spPr bwMode="auto">
          <a:xfrm>
            <a:off x="2422525" y="5441950"/>
            <a:ext cx="735013" cy="336550"/>
          </a:xfrm>
          <a:prstGeom prst="rect">
            <a:avLst/>
          </a:prstGeom>
          <a:noFill/>
          <a:ln w="28575">
            <a:noFill/>
            <a:miter lim="800000"/>
            <a:headEnd/>
            <a:tailEnd/>
          </a:ln>
          <a:effectLst/>
        </p:spPr>
        <p:txBody>
          <a:bodyPr wrap="none" anchor="ctr">
            <a:spAutoFit/>
          </a:bodyPr>
          <a:lstStyle/>
          <a:p>
            <a:pPr algn="ctr" eaLnBrk="0" hangingPunct="0">
              <a:spcBef>
                <a:spcPct val="50000"/>
              </a:spcBef>
            </a:pPr>
            <a:r>
              <a:rPr lang="en-US" altLang="en-US" sz="1600" b="1">
                <a:solidFill>
                  <a:srgbClr val="FFFFFF"/>
                </a:solidFill>
                <a:latin typeface="Trebuchet MS" pitchFamily="34" charset="0"/>
                <a:ea typeface="MS PGothic" pitchFamily="34" charset="-128"/>
              </a:rPr>
              <a:t>10.00</a:t>
            </a:r>
          </a:p>
        </p:txBody>
      </p:sp>
      <p:sp>
        <p:nvSpPr>
          <p:cNvPr id="171027" name="Text Box 19"/>
          <p:cNvSpPr txBox="1">
            <a:spLocks noChangeArrowheads="1"/>
          </p:cNvSpPr>
          <p:nvPr/>
        </p:nvSpPr>
        <p:spPr bwMode="auto">
          <a:xfrm>
            <a:off x="3244850" y="5441950"/>
            <a:ext cx="735013" cy="336550"/>
          </a:xfrm>
          <a:prstGeom prst="rect">
            <a:avLst/>
          </a:prstGeom>
          <a:noFill/>
          <a:ln w="28575">
            <a:noFill/>
            <a:miter lim="800000"/>
            <a:headEnd/>
            <a:tailEnd/>
          </a:ln>
          <a:effectLst/>
        </p:spPr>
        <p:txBody>
          <a:bodyPr wrap="none" anchor="ctr">
            <a:spAutoFit/>
          </a:bodyPr>
          <a:lstStyle/>
          <a:p>
            <a:pPr algn="ctr" eaLnBrk="0" hangingPunct="0">
              <a:spcBef>
                <a:spcPct val="50000"/>
              </a:spcBef>
            </a:pPr>
            <a:r>
              <a:rPr lang="en-US" altLang="en-US" sz="1600" b="1">
                <a:solidFill>
                  <a:srgbClr val="FFFFFF"/>
                </a:solidFill>
                <a:latin typeface="Trebuchet MS" pitchFamily="34" charset="0"/>
                <a:ea typeface="MS PGothic" pitchFamily="34" charset="-128"/>
              </a:rPr>
              <a:t>14.00</a:t>
            </a:r>
          </a:p>
        </p:txBody>
      </p:sp>
      <p:sp>
        <p:nvSpPr>
          <p:cNvPr id="171028" name="Text Box 20"/>
          <p:cNvSpPr txBox="1">
            <a:spLocks noChangeArrowheads="1"/>
          </p:cNvSpPr>
          <p:nvPr/>
        </p:nvSpPr>
        <p:spPr bwMode="auto">
          <a:xfrm>
            <a:off x="4078288" y="5441950"/>
            <a:ext cx="735012" cy="336550"/>
          </a:xfrm>
          <a:prstGeom prst="rect">
            <a:avLst/>
          </a:prstGeom>
          <a:noFill/>
          <a:ln w="28575">
            <a:noFill/>
            <a:miter lim="800000"/>
            <a:headEnd/>
            <a:tailEnd/>
          </a:ln>
          <a:effectLst/>
        </p:spPr>
        <p:txBody>
          <a:bodyPr wrap="none" anchor="ctr">
            <a:spAutoFit/>
          </a:bodyPr>
          <a:lstStyle/>
          <a:p>
            <a:pPr algn="ctr" eaLnBrk="0" hangingPunct="0">
              <a:spcBef>
                <a:spcPct val="50000"/>
              </a:spcBef>
            </a:pPr>
            <a:r>
              <a:rPr lang="en-US" altLang="en-US" sz="1600" b="1">
                <a:solidFill>
                  <a:srgbClr val="FFFFFF"/>
                </a:solidFill>
                <a:latin typeface="Trebuchet MS" pitchFamily="34" charset="0"/>
                <a:ea typeface="MS PGothic" pitchFamily="34" charset="-128"/>
              </a:rPr>
              <a:t>18.00</a:t>
            </a:r>
          </a:p>
        </p:txBody>
      </p:sp>
      <p:sp>
        <p:nvSpPr>
          <p:cNvPr id="171029" name="Text Box 21"/>
          <p:cNvSpPr txBox="1">
            <a:spLocks noChangeArrowheads="1"/>
          </p:cNvSpPr>
          <p:nvPr/>
        </p:nvSpPr>
        <p:spPr bwMode="auto">
          <a:xfrm>
            <a:off x="4908550" y="5441950"/>
            <a:ext cx="735013" cy="336550"/>
          </a:xfrm>
          <a:prstGeom prst="rect">
            <a:avLst/>
          </a:prstGeom>
          <a:noFill/>
          <a:ln w="28575">
            <a:noFill/>
            <a:miter lim="800000"/>
            <a:headEnd/>
            <a:tailEnd/>
          </a:ln>
          <a:effectLst/>
        </p:spPr>
        <p:txBody>
          <a:bodyPr wrap="none" anchor="ctr">
            <a:spAutoFit/>
          </a:bodyPr>
          <a:lstStyle/>
          <a:p>
            <a:pPr algn="ctr" eaLnBrk="0" hangingPunct="0">
              <a:spcBef>
                <a:spcPct val="50000"/>
              </a:spcBef>
            </a:pPr>
            <a:r>
              <a:rPr lang="en-US" altLang="en-US" sz="1600" b="1">
                <a:solidFill>
                  <a:srgbClr val="FFFFFF"/>
                </a:solidFill>
                <a:latin typeface="Trebuchet MS" pitchFamily="34" charset="0"/>
                <a:ea typeface="MS PGothic" pitchFamily="34" charset="-128"/>
              </a:rPr>
              <a:t>22.00</a:t>
            </a:r>
          </a:p>
        </p:txBody>
      </p:sp>
      <p:sp>
        <p:nvSpPr>
          <p:cNvPr id="171030" name="Text Box 22"/>
          <p:cNvSpPr txBox="1">
            <a:spLocks noChangeArrowheads="1"/>
          </p:cNvSpPr>
          <p:nvPr/>
        </p:nvSpPr>
        <p:spPr bwMode="auto">
          <a:xfrm>
            <a:off x="5775325" y="5441950"/>
            <a:ext cx="735013" cy="336550"/>
          </a:xfrm>
          <a:prstGeom prst="rect">
            <a:avLst/>
          </a:prstGeom>
          <a:noFill/>
          <a:ln w="28575">
            <a:noFill/>
            <a:miter lim="800000"/>
            <a:headEnd/>
            <a:tailEnd/>
          </a:ln>
          <a:effectLst/>
        </p:spPr>
        <p:txBody>
          <a:bodyPr wrap="none" anchor="ctr">
            <a:spAutoFit/>
          </a:bodyPr>
          <a:lstStyle/>
          <a:p>
            <a:pPr algn="ctr" eaLnBrk="0" hangingPunct="0">
              <a:spcBef>
                <a:spcPct val="50000"/>
              </a:spcBef>
            </a:pPr>
            <a:r>
              <a:rPr lang="en-US" altLang="en-US" sz="1600" b="1">
                <a:solidFill>
                  <a:srgbClr val="FFFFFF"/>
                </a:solidFill>
                <a:latin typeface="Trebuchet MS" pitchFamily="34" charset="0"/>
                <a:ea typeface="MS PGothic" pitchFamily="34" charset="-128"/>
              </a:rPr>
              <a:t>02.00</a:t>
            </a:r>
          </a:p>
        </p:txBody>
      </p:sp>
      <p:sp>
        <p:nvSpPr>
          <p:cNvPr id="171031" name="Text Box 23"/>
          <p:cNvSpPr txBox="1">
            <a:spLocks noChangeArrowheads="1"/>
          </p:cNvSpPr>
          <p:nvPr/>
        </p:nvSpPr>
        <p:spPr bwMode="auto">
          <a:xfrm rot="-5400000">
            <a:off x="-352425" y="3519488"/>
            <a:ext cx="3276600" cy="311150"/>
          </a:xfrm>
          <a:prstGeom prst="rect">
            <a:avLst/>
          </a:prstGeom>
          <a:noFill/>
          <a:ln w="28575">
            <a:noFill/>
            <a:miter lim="800000"/>
            <a:headEnd/>
            <a:tailEnd/>
          </a:ln>
          <a:effectLst/>
        </p:spPr>
        <p:txBody>
          <a:bodyPr anchor="ctr">
            <a:spAutoFit/>
          </a:bodyPr>
          <a:lstStyle/>
          <a:p>
            <a:pPr algn="ctr" eaLnBrk="0" hangingPunct="0">
              <a:lnSpc>
                <a:spcPct val="80000"/>
              </a:lnSpc>
              <a:spcBef>
                <a:spcPct val="50000"/>
              </a:spcBef>
            </a:pPr>
            <a:r>
              <a:rPr lang="en-US" altLang="en-US" b="1">
                <a:solidFill>
                  <a:srgbClr val="FFFFFF"/>
                </a:solidFill>
                <a:latin typeface="Trebuchet MS" pitchFamily="34" charset="0"/>
                <a:ea typeface="MS PGothic" pitchFamily="34" charset="-128"/>
              </a:rPr>
              <a:t>Plasma glucose (mg/dl)</a:t>
            </a:r>
          </a:p>
        </p:txBody>
      </p:sp>
      <p:sp>
        <p:nvSpPr>
          <p:cNvPr id="171032" name="Line 24"/>
          <p:cNvSpPr>
            <a:spLocks noChangeShapeType="1"/>
          </p:cNvSpPr>
          <p:nvPr/>
        </p:nvSpPr>
        <p:spPr bwMode="auto">
          <a:xfrm flipH="1">
            <a:off x="1951038" y="3657600"/>
            <a:ext cx="68262" cy="0"/>
          </a:xfrm>
          <a:prstGeom prst="line">
            <a:avLst/>
          </a:prstGeom>
          <a:noFill/>
          <a:ln w="19050">
            <a:solidFill>
              <a:srgbClr val="FFFFFF"/>
            </a:solidFill>
            <a:round/>
            <a:headEnd/>
            <a:tailEnd/>
          </a:ln>
          <a:effectLst/>
        </p:spPr>
        <p:txBody>
          <a:bodyPr wrap="none" anchor="ctr"/>
          <a:lstStyle/>
          <a:p>
            <a:endParaRPr lang="en-US"/>
          </a:p>
        </p:txBody>
      </p:sp>
      <p:sp>
        <p:nvSpPr>
          <p:cNvPr id="171033" name="Line 25"/>
          <p:cNvSpPr>
            <a:spLocks noChangeShapeType="1"/>
          </p:cNvSpPr>
          <p:nvPr/>
        </p:nvSpPr>
        <p:spPr bwMode="auto">
          <a:xfrm flipH="1">
            <a:off x="1954213" y="2789238"/>
            <a:ext cx="68262" cy="0"/>
          </a:xfrm>
          <a:prstGeom prst="line">
            <a:avLst/>
          </a:prstGeom>
          <a:noFill/>
          <a:ln w="19050">
            <a:solidFill>
              <a:srgbClr val="FFFFFF"/>
            </a:solidFill>
            <a:round/>
            <a:headEnd/>
            <a:tailEnd/>
          </a:ln>
          <a:effectLst/>
        </p:spPr>
        <p:txBody>
          <a:bodyPr wrap="none" anchor="ctr"/>
          <a:lstStyle/>
          <a:p>
            <a:endParaRPr lang="en-US"/>
          </a:p>
        </p:txBody>
      </p:sp>
      <p:sp>
        <p:nvSpPr>
          <p:cNvPr id="171034" name="Text Box 26"/>
          <p:cNvSpPr txBox="1">
            <a:spLocks noChangeArrowheads="1"/>
          </p:cNvSpPr>
          <p:nvPr/>
        </p:nvSpPr>
        <p:spPr bwMode="auto">
          <a:xfrm>
            <a:off x="5389563" y="4694238"/>
            <a:ext cx="949325" cy="366712"/>
          </a:xfrm>
          <a:prstGeom prst="rect">
            <a:avLst/>
          </a:prstGeom>
          <a:noFill/>
          <a:ln w="28575">
            <a:noFill/>
            <a:miter lim="800000"/>
            <a:headEnd/>
            <a:tailEnd/>
          </a:ln>
          <a:effectLst/>
        </p:spPr>
        <p:txBody>
          <a:bodyPr wrap="none" anchor="ctr">
            <a:spAutoFit/>
          </a:bodyPr>
          <a:lstStyle/>
          <a:p>
            <a:pPr algn="ctr" eaLnBrk="0" hangingPunct="0"/>
            <a:r>
              <a:rPr lang="en-US" altLang="en-US" b="1">
                <a:solidFill>
                  <a:srgbClr val="FFFFFF"/>
                </a:solidFill>
                <a:latin typeface="Trebuchet MS" pitchFamily="34" charset="0"/>
                <a:ea typeface="MS PGothic" pitchFamily="34" charset="-128"/>
              </a:rPr>
              <a:t>Normal</a:t>
            </a:r>
          </a:p>
        </p:txBody>
      </p:sp>
      <p:sp>
        <p:nvSpPr>
          <p:cNvPr id="171035" name="Line 27"/>
          <p:cNvSpPr>
            <a:spLocks noChangeShapeType="1"/>
          </p:cNvSpPr>
          <p:nvPr/>
        </p:nvSpPr>
        <p:spPr bwMode="auto">
          <a:xfrm>
            <a:off x="7085013" y="5311775"/>
            <a:ext cx="0" cy="63500"/>
          </a:xfrm>
          <a:prstGeom prst="line">
            <a:avLst/>
          </a:prstGeom>
          <a:noFill/>
          <a:ln w="19050">
            <a:solidFill>
              <a:srgbClr val="FFFFFF"/>
            </a:solidFill>
            <a:round/>
            <a:headEnd/>
            <a:tailEnd/>
          </a:ln>
          <a:effectLst/>
        </p:spPr>
        <p:txBody>
          <a:bodyPr wrap="none" anchor="ctr"/>
          <a:lstStyle/>
          <a:p>
            <a:endParaRPr lang="en-US"/>
          </a:p>
        </p:txBody>
      </p:sp>
      <p:sp>
        <p:nvSpPr>
          <p:cNvPr id="171036" name="Line 28"/>
          <p:cNvSpPr>
            <a:spLocks noChangeShapeType="1"/>
          </p:cNvSpPr>
          <p:nvPr/>
        </p:nvSpPr>
        <p:spPr bwMode="auto">
          <a:xfrm>
            <a:off x="2027238" y="5308600"/>
            <a:ext cx="0" cy="63500"/>
          </a:xfrm>
          <a:prstGeom prst="line">
            <a:avLst/>
          </a:prstGeom>
          <a:noFill/>
          <a:ln w="19050">
            <a:solidFill>
              <a:srgbClr val="FFFFFF"/>
            </a:solidFill>
            <a:round/>
            <a:headEnd/>
            <a:tailEnd/>
          </a:ln>
          <a:effectLst/>
        </p:spPr>
        <p:txBody>
          <a:bodyPr wrap="none" anchor="ctr"/>
          <a:lstStyle/>
          <a:p>
            <a:endParaRPr lang="en-US"/>
          </a:p>
        </p:txBody>
      </p:sp>
      <p:sp>
        <p:nvSpPr>
          <p:cNvPr id="171037" name="Line 29"/>
          <p:cNvSpPr>
            <a:spLocks noChangeShapeType="1"/>
          </p:cNvSpPr>
          <p:nvPr/>
        </p:nvSpPr>
        <p:spPr bwMode="auto">
          <a:xfrm flipH="1">
            <a:off x="1966913" y="1935163"/>
            <a:ext cx="68262" cy="0"/>
          </a:xfrm>
          <a:prstGeom prst="line">
            <a:avLst/>
          </a:prstGeom>
          <a:noFill/>
          <a:ln w="19050">
            <a:solidFill>
              <a:srgbClr val="FFFFFF"/>
            </a:solidFill>
            <a:round/>
            <a:headEnd/>
            <a:tailEnd/>
          </a:ln>
          <a:effectLst/>
        </p:spPr>
        <p:txBody>
          <a:bodyPr wrap="none" anchor="ctr"/>
          <a:lstStyle/>
          <a:p>
            <a:endParaRPr lang="en-US"/>
          </a:p>
        </p:txBody>
      </p:sp>
      <p:sp>
        <p:nvSpPr>
          <p:cNvPr id="171038" name="Text Box 30"/>
          <p:cNvSpPr txBox="1">
            <a:spLocks noChangeArrowheads="1"/>
          </p:cNvSpPr>
          <p:nvPr/>
        </p:nvSpPr>
        <p:spPr bwMode="auto">
          <a:xfrm>
            <a:off x="2386013" y="5065713"/>
            <a:ext cx="565150" cy="304800"/>
          </a:xfrm>
          <a:prstGeom prst="rect">
            <a:avLst/>
          </a:prstGeom>
          <a:noFill/>
          <a:ln w="0">
            <a:noFill/>
            <a:miter lim="800000"/>
            <a:headEnd/>
            <a:tailEnd/>
          </a:ln>
          <a:effectLst/>
        </p:spPr>
        <p:txBody>
          <a:bodyPr wrap="none">
            <a:spAutoFit/>
          </a:bodyPr>
          <a:lstStyle/>
          <a:p>
            <a:pPr algn="ctr"/>
            <a:r>
              <a:rPr lang="en-US" sz="1400" b="1">
                <a:solidFill>
                  <a:srgbClr val="FFFFFF"/>
                </a:solidFill>
                <a:latin typeface="Trebuchet MS" pitchFamily="34" charset="0"/>
                <a:ea typeface="MS PGothic" pitchFamily="34" charset="-128"/>
              </a:rPr>
              <a:t>Meal</a:t>
            </a:r>
          </a:p>
        </p:txBody>
      </p:sp>
      <p:sp>
        <p:nvSpPr>
          <p:cNvPr id="171039" name="Text Box 31"/>
          <p:cNvSpPr txBox="1">
            <a:spLocks noChangeArrowheads="1"/>
          </p:cNvSpPr>
          <p:nvPr/>
        </p:nvSpPr>
        <p:spPr bwMode="auto">
          <a:xfrm>
            <a:off x="3235325" y="5065713"/>
            <a:ext cx="565150" cy="304800"/>
          </a:xfrm>
          <a:prstGeom prst="rect">
            <a:avLst/>
          </a:prstGeom>
          <a:noFill/>
          <a:ln w="0">
            <a:noFill/>
            <a:miter lim="800000"/>
            <a:headEnd/>
            <a:tailEnd/>
          </a:ln>
          <a:effectLst/>
        </p:spPr>
        <p:txBody>
          <a:bodyPr wrap="none">
            <a:spAutoFit/>
          </a:bodyPr>
          <a:lstStyle/>
          <a:p>
            <a:pPr algn="ctr"/>
            <a:r>
              <a:rPr lang="en-US" sz="1400" b="1">
                <a:solidFill>
                  <a:srgbClr val="FFFFFF"/>
                </a:solidFill>
                <a:latin typeface="Trebuchet MS" pitchFamily="34" charset="0"/>
                <a:ea typeface="MS PGothic" pitchFamily="34" charset="-128"/>
              </a:rPr>
              <a:t>Meal</a:t>
            </a:r>
          </a:p>
        </p:txBody>
      </p:sp>
      <p:sp>
        <p:nvSpPr>
          <p:cNvPr id="171040" name="Text Box 32"/>
          <p:cNvSpPr txBox="1">
            <a:spLocks noChangeArrowheads="1"/>
          </p:cNvSpPr>
          <p:nvPr/>
        </p:nvSpPr>
        <p:spPr bwMode="auto">
          <a:xfrm>
            <a:off x="4176713" y="5065713"/>
            <a:ext cx="565150" cy="304800"/>
          </a:xfrm>
          <a:prstGeom prst="rect">
            <a:avLst/>
          </a:prstGeom>
          <a:noFill/>
          <a:ln w="0">
            <a:noFill/>
            <a:miter lim="800000"/>
            <a:headEnd/>
            <a:tailEnd/>
          </a:ln>
          <a:effectLst/>
        </p:spPr>
        <p:txBody>
          <a:bodyPr wrap="none">
            <a:spAutoFit/>
          </a:bodyPr>
          <a:lstStyle/>
          <a:p>
            <a:pPr algn="ctr"/>
            <a:r>
              <a:rPr lang="en-US" sz="1400" b="1">
                <a:solidFill>
                  <a:srgbClr val="FFFFFF"/>
                </a:solidFill>
                <a:latin typeface="Trebuchet MS" pitchFamily="34" charset="0"/>
                <a:ea typeface="MS PGothic" pitchFamily="34" charset="-128"/>
              </a:rPr>
              <a:t>Meal</a:t>
            </a:r>
          </a:p>
        </p:txBody>
      </p:sp>
      <p:sp>
        <p:nvSpPr>
          <p:cNvPr id="171041" name="Text Box 33"/>
          <p:cNvSpPr txBox="1">
            <a:spLocks noChangeArrowheads="1"/>
          </p:cNvSpPr>
          <p:nvPr/>
        </p:nvSpPr>
        <p:spPr bwMode="auto">
          <a:xfrm>
            <a:off x="7091363" y="2136775"/>
            <a:ext cx="422275" cy="290513"/>
          </a:xfrm>
          <a:prstGeom prst="rect">
            <a:avLst/>
          </a:prstGeom>
          <a:noFill/>
          <a:ln w="28575">
            <a:noFill/>
            <a:miter lim="800000"/>
            <a:headEnd/>
            <a:tailEnd/>
          </a:ln>
          <a:effectLst/>
        </p:spPr>
        <p:txBody>
          <a:bodyPr wrap="none" tIns="0">
            <a:spAutoFit/>
          </a:bodyPr>
          <a:lstStyle/>
          <a:p>
            <a:pPr eaLnBrk="0" hangingPunct="0">
              <a:spcBef>
                <a:spcPct val="50000"/>
              </a:spcBef>
            </a:pPr>
            <a:r>
              <a:rPr lang="en-US" altLang="en-US" sz="1600" b="1">
                <a:solidFill>
                  <a:srgbClr val="FFFFFF"/>
                </a:solidFill>
                <a:latin typeface="Trebuchet MS" pitchFamily="34" charset="0"/>
                <a:ea typeface="MS PGothic" pitchFamily="34" charset="-128"/>
              </a:rPr>
              <a:t>20</a:t>
            </a:r>
          </a:p>
        </p:txBody>
      </p:sp>
      <p:sp>
        <p:nvSpPr>
          <p:cNvPr id="171042" name="Text Box 34"/>
          <p:cNvSpPr txBox="1">
            <a:spLocks noChangeArrowheads="1"/>
          </p:cNvSpPr>
          <p:nvPr/>
        </p:nvSpPr>
        <p:spPr bwMode="auto">
          <a:xfrm>
            <a:off x="7091363" y="2906713"/>
            <a:ext cx="422275" cy="290512"/>
          </a:xfrm>
          <a:prstGeom prst="rect">
            <a:avLst/>
          </a:prstGeom>
          <a:noFill/>
          <a:ln w="28575">
            <a:noFill/>
            <a:miter lim="800000"/>
            <a:headEnd/>
            <a:tailEnd/>
          </a:ln>
          <a:effectLst/>
        </p:spPr>
        <p:txBody>
          <a:bodyPr wrap="none" tIns="0">
            <a:spAutoFit/>
          </a:bodyPr>
          <a:lstStyle/>
          <a:p>
            <a:pPr eaLnBrk="0" hangingPunct="0">
              <a:spcBef>
                <a:spcPct val="50000"/>
              </a:spcBef>
            </a:pPr>
            <a:r>
              <a:rPr lang="en-US" altLang="en-US" sz="1600" b="1">
                <a:solidFill>
                  <a:srgbClr val="FFFFFF"/>
                </a:solidFill>
                <a:latin typeface="Trebuchet MS" pitchFamily="34" charset="0"/>
                <a:ea typeface="MS PGothic" pitchFamily="34" charset="-128"/>
              </a:rPr>
              <a:t>15</a:t>
            </a:r>
          </a:p>
        </p:txBody>
      </p:sp>
      <p:sp>
        <p:nvSpPr>
          <p:cNvPr id="171043" name="Text Box 35"/>
          <p:cNvSpPr txBox="1">
            <a:spLocks noChangeArrowheads="1"/>
          </p:cNvSpPr>
          <p:nvPr/>
        </p:nvSpPr>
        <p:spPr bwMode="auto">
          <a:xfrm>
            <a:off x="7091363" y="3676650"/>
            <a:ext cx="422275" cy="336550"/>
          </a:xfrm>
          <a:prstGeom prst="rect">
            <a:avLst/>
          </a:prstGeom>
          <a:noFill/>
          <a:ln w="28575">
            <a:noFill/>
            <a:miter lim="800000"/>
            <a:headEnd/>
            <a:tailEnd/>
          </a:ln>
          <a:effectLst/>
        </p:spPr>
        <p:txBody>
          <a:bodyPr wrap="none" anchor="ctr">
            <a:spAutoFit/>
          </a:bodyPr>
          <a:lstStyle/>
          <a:p>
            <a:pPr eaLnBrk="0" hangingPunct="0">
              <a:spcBef>
                <a:spcPct val="50000"/>
              </a:spcBef>
            </a:pPr>
            <a:r>
              <a:rPr lang="en-US" altLang="en-US" sz="1600" b="1">
                <a:solidFill>
                  <a:srgbClr val="FFFFFF"/>
                </a:solidFill>
                <a:latin typeface="Trebuchet MS" pitchFamily="34" charset="0"/>
                <a:ea typeface="MS PGothic" pitchFamily="34" charset="-128"/>
              </a:rPr>
              <a:t>10</a:t>
            </a:r>
          </a:p>
        </p:txBody>
      </p:sp>
      <p:sp>
        <p:nvSpPr>
          <p:cNvPr id="171044" name="Text Box 36"/>
          <p:cNvSpPr txBox="1">
            <a:spLocks noChangeArrowheads="1"/>
          </p:cNvSpPr>
          <p:nvPr/>
        </p:nvSpPr>
        <p:spPr bwMode="auto">
          <a:xfrm>
            <a:off x="7091363" y="4460875"/>
            <a:ext cx="365125" cy="336550"/>
          </a:xfrm>
          <a:prstGeom prst="rect">
            <a:avLst/>
          </a:prstGeom>
          <a:noFill/>
          <a:ln w="28575">
            <a:noFill/>
            <a:miter lim="800000"/>
            <a:headEnd/>
            <a:tailEnd/>
          </a:ln>
          <a:effectLst/>
        </p:spPr>
        <p:txBody>
          <a:bodyPr wrap="none" anchor="ctr">
            <a:spAutoFit/>
          </a:bodyPr>
          <a:lstStyle/>
          <a:p>
            <a:pPr eaLnBrk="0" hangingPunct="0">
              <a:spcBef>
                <a:spcPct val="50000"/>
              </a:spcBef>
            </a:pPr>
            <a:r>
              <a:rPr lang="en-US" altLang="en-US" sz="1600" b="1">
                <a:solidFill>
                  <a:srgbClr val="FFFFFF"/>
                </a:solidFill>
                <a:latin typeface="Trebuchet MS" pitchFamily="34" charset="0"/>
                <a:ea typeface="MS PGothic" pitchFamily="34" charset="-128"/>
              </a:rPr>
              <a:t> 5</a:t>
            </a:r>
          </a:p>
        </p:txBody>
      </p:sp>
      <p:sp>
        <p:nvSpPr>
          <p:cNvPr id="171045" name="Text Box 37"/>
          <p:cNvSpPr txBox="1">
            <a:spLocks noChangeArrowheads="1"/>
          </p:cNvSpPr>
          <p:nvPr/>
        </p:nvSpPr>
        <p:spPr bwMode="auto">
          <a:xfrm>
            <a:off x="7040563" y="5154613"/>
            <a:ext cx="458787" cy="336550"/>
          </a:xfrm>
          <a:prstGeom prst="rect">
            <a:avLst/>
          </a:prstGeom>
          <a:noFill/>
          <a:ln w="28575">
            <a:noFill/>
            <a:miter lim="800000"/>
            <a:headEnd/>
            <a:tailEnd/>
          </a:ln>
          <a:effectLst/>
        </p:spPr>
        <p:txBody>
          <a:bodyPr anchor="ctr">
            <a:spAutoFit/>
          </a:bodyPr>
          <a:lstStyle/>
          <a:p>
            <a:pPr eaLnBrk="0" hangingPunct="0">
              <a:spcBef>
                <a:spcPct val="50000"/>
              </a:spcBef>
            </a:pPr>
            <a:r>
              <a:rPr lang="en-US" altLang="en-US" sz="1600" b="1">
                <a:solidFill>
                  <a:srgbClr val="FFFFFF"/>
                </a:solidFill>
                <a:latin typeface="Trebuchet MS" pitchFamily="34" charset="0"/>
                <a:ea typeface="MS PGothic" pitchFamily="34" charset="-128"/>
              </a:rPr>
              <a:t>  0</a:t>
            </a:r>
          </a:p>
        </p:txBody>
      </p:sp>
      <p:sp>
        <p:nvSpPr>
          <p:cNvPr id="171046" name="Text Box 38"/>
          <p:cNvSpPr txBox="1">
            <a:spLocks noChangeArrowheads="1"/>
          </p:cNvSpPr>
          <p:nvPr/>
        </p:nvSpPr>
        <p:spPr bwMode="auto">
          <a:xfrm rot="5400000">
            <a:off x="6068219" y="3515519"/>
            <a:ext cx="3275012" cy="311150"/>
          </a:xfrm>
          <a:prstGeom prst="rect">
            <a:avLst/>
          </a:prstGeom>
          <a:noFill/>
          <a:ln w="28575">
            <a:noFill/>
            <a:miter lim="800000"/>
            <a:headEnd/>
            <a:tailEnd/>
          </a:ln>
          <a:effectLst/>
        </p:spPr>
        <p:txBody>
          <a:bodyPr anchor="ctr">
            <a:spAutoFit/>
          </a:bodyPr>
          <a:lstStyle/>
          <a:p>
            <a:pPr algn="ctr" eaLnBrk="0" hangingPunct="0">
              <a:lnSpc>
                <a:spcPct val="80000"/>
              </a:lnSpc>
              <a:spcBef>
                <a:spcPct val="50000"/>
              </a:spcBef>
            </a:pPr>
            <a:r>
              <a:rPr lang="en-US" altLang="en-US" b="1">
                <a:solidFill>
                  <a:srgbClr val="FFFFFF"/>
                </a:solidFill>
                <a:latin typeface="Trebuchet MS" pitchFamily="34" charset="0"/>
                <a:ea typeface="MS PGothic" pitchFamily="34" charset="-128"/>
              </a:rPr>
              <a:t>Plasma glucose (mmol/l)</a:t>
            </a:r>
          </a:p>
        </p:txBody>
      </p:sp>
      <p:sp>
        <p:nvSpPr>
          <p:cNvPr id="171047" name="Line 39"/>
          <p:cNvSpPr>
            <a:spLocks noChangeShapeType="1"/>
          </p:cNvSpPr>
          <p:nvPr/>
        </p:nvSpPr>
        <p:spPr bwMode="auto">
          <a:xfrm flipH="1">
            <a:off x="7073900" y="2265363"/>
            <a:ext cx="69850" cy="0"/>
          </a:xfrm>
          <a:prstGeom prst="line">
            <a:avLst/>
          </a:prstGeom>
          <a:noFill/>
          <a:ln w="19050">
            <a:solidFill>
              <a:srgbClr val="FFFFFF"/>
            </a:solidFill>
            <a:round/>
            <a:headEnd/>
            <a:tailEnd/>
          </a:ln>
          <a:effectLst/>
        </p:spPr>
        <p:txBody>
          <a:bodyPr wrap="none" anchor="ctr"/>
          <a:lstStyle/>
          <a:p>
            <a:endParaRPr lang="en-US"/>
          </a:p>
        </p:txBody>
      </p:sp>
      <p:sp>
        <p:nvSpPr>
          <p:cNvPr id="171048" name="Line 40"/>
          <p:cNvSpPr>
            <a:spLocks noChangeShapeType="1"/>
          </p:cNvSpPr>
          <p:nvPr/>
        </p:nvSpPr>
        <p:spPr bwMode="auto">
          <a:xfrm flipH="1">
            <a:off x="7075488" y="3032125"/>
            <a:ext cx="68262" cy="0"/>
          </a:xfrm>
          <a:prstGeom prst="line">
            <a:avLst/>
          </a:prstGeom>
          <a:noFill/>
          <a:ln w="19050">
            <a:solidFill>
              <a:srgbClr val="FFFFFF"/>
            </a:solidFill>
            <a:round/>
            <a:headEnd/>
            <a:tailEnd/>
          </a:ln>
          <a:effectLst/>
        </p:spPr>
        <p:txBody>
          <a:bodyPr wrap="none" anchor="ctr"/>
          <a:lstStyle/>
          <a:p>
            <a:endParaRPr lang="en-US"/>
          </a:p>
        </p:txBody>
      </p:sp>
      <p:sp>
        <p:nvSpPr>
          <p:cNvPr id="171049" name="Line 41"/>
          <p:cNvSpPr>
            <a:spLocks noChangeShapeType="1"/>
          </p:cNvSpPr>
          <p:nvPr/>
        </p:nvSpPr>
        <p:spPr bwMode="auto">
          <a:xfrm flipH="1">
            <a:off x="7075488" y="3841750"/>
            <a:ext cx="68262" cy="0"/>
          </a:xfrm>
          <a:prstGeom prst="line">
            <a:avLst/>
          </a:prstGeom>
          <a:noFill/>
          <a:ln w="19050">
            <a:solidFill>
              <a:srgbClr val="FFFFFF"/>
            </a:solidFill>
            <a:round/>
            <a:headEnd/>
            <a:tailEnd/>
          </a:ln>
          <a:effectLst/>
        </p:spPr>
        <p:txBody>
          <a:bodyPr wrap="none" anchor="ctr"/>
          <a:lstStyle/>
          <a:p>
            <a:endParaRPr lang="en-US"/>
          </a:p>
        </p:txBody>
      </p:sp>
      <p:sp>
        <p:nvSpPr>
          <p:cNvPr id="171050" name="Line 42"/>
          <p:cNvSpPr>
            <a:spLocks noChangeShapeType="1"/>
          </p:cNvSpPr>
          <p:nvPr/>
        </p:nvSpPr>
        <p:spPr bwMode="auto">
          <a:xfrm flipH="1">
            <a:off x="7080250" y="5324475"/>
            <a:ext cx="68263" cy="0"/>
          </a:xfrm>
          <a:prstGeom prst="line">
            <a:avLst/>
          </a:prstGeom>
          <a:noFill/>
          <a:ln w="19050">
            <a:solidFill>
              <a:srgbClr val="FFFFFF"/>
            </a:solidFill>
            <a:round/>
            <a:headEnd/>
            <a:tailEnd/>
          </a:ln>
          <a:effectLst/>
        </p:spPr>
        <p:txBody>
          <a:bodyPr wrap="none" anchor="ctr"/>
          <a:lstStyle/>
          <a:p>
            <a:endParaRPr lang="en-US"/>
          </a:p>
        </p:txBody>
      </p:sp>
      <p:sp>
        <p:nvSpPr>
          <p:cNvPr id="171051" name="Line 43"/>
          <p:cNvSpPr>
            <a:spLocks noChangeShapeType="1"/>
          </p:cNvSpPr>
          <p:nvPr/>
        </p:nvSpPr>
        <p:spPr bwMode="auto">
          <a:xfrm>
            <a:off x="2673350" y="4862513"/>
            <a:ext cx="0" cy="228600"/>
          </a:xfrm>
          <a:prstGeom prst="line">
            <a:avLst/>
          </a:prstGeom>
          <a:noFill/>
          <a:ln w="28575">
            <a:solidFill>
              <a:srgbClr val="FFFFFF"/>
            </a:solidFill>
            <a:round/>
            <a:headEnd type="triangle" w="med" len="med"/>
            <a:tailEnd type="none" w="sm" len="sm"/>
          </a:ln>
          <a:effectLst/>
        </p:spPr>
        <p:txBody>
          <a:bodyPr wrap="none" anchor="ctr"/>
          <a:lstStyle/>
          <a:p>
            <a:endParaRPr lang="en-US"/>
          </a:p>
        </p:txBody>
      </p:sp>
      <p:sp>
        <p:nvSpPr>
          <p:cNvPr id="171052" name="Line 44"/>
          <p:cNvSpPr>
            <a:spLocks noChangeShapeType="1"/>
          </p:cNvSpPr>
          <p:nvPr/>
        </p:nvSpPr>
        <p:spPr bwMode="auto">
          <a:xfrm>
            <a:off x="3536950" y="4862513"/>
            <a:ext cx="0" cy="228600"/>
          </a:xfrm>
          <a:prstGeom prst="line">
            <a:avLst/>
          </a:prstGeom>
          <a:noFill/>
          <a:ln w="28575">
            <a:solidFill>
              <a:srgbClr val="FFFFFF"/>
            </a:solidFill>
            <a:round/>
            <a:headEnd type="triangle" w="med" len="med"/>
            <a:tailEnd type="none" w="sm" len="sm"/>
          </a:ln>
          <a:effectLst/>
        </p:spPr>
        <p:txBody>
          <a:bodyPr wrap="none" anchor="ctr"/>
          <a:lstStyle/>
          <a:p>
            <a:endParaRPr lang="en-US"/>
          </a:p>
        </p:txBody>
      </p:sp>
      <p:sp>
        <p:nvSpPr>
          <p:cNvPr id="171053" name="Line 45"/>
          <p:cNvSpPr>
            <a:spLocks noChangeShapeType="1"/>
          </p:cNvSpPr>
          <p:nvPr/>
        </p:nvSpPr>
        <p:spPr bwMode="auto">
          <a:xfrm>
            <a:off x="4451350" y="4862513"/>
            <a:ext cx="0" cy="228600"/>
          </a:xfrm>
          <a:prstGeom prst="line">
            <a:avLst/>
          </a:prstGeom>
          <a:noFill/>
          <a:ln w="28575">
            <a:solidFill>
              <a:srgbClr val="FFFFFF"/>
            </a:solidFill>
            <a:round/>
            <a:headEnd type="triangle" w="med" len="med"/>
            <a:tailEnd/>
          </a:ln>
          <a:effectLst/>
        </p:spPr>
        <p:txBody>
          <a:bodyPr wrap="none" anchor="ctr"/>
          <a:lstStyle/>
          <a:p>
            <a:endParaRPr lang="en-US"/>
          </a:p>
        </p:txBody>
      </p:sp>
      <p:sp>
        <p:nvSpPr>
          <p:cNvPr id="171054" name="Rectangle 46"/>
          <p:cNvSpPr>
            <a:spLocks noGrp="1" noChangeArrowheads="1"/>
          </p:cNvSpPr>
          <p:nvPr>
            <p:ph type="title"/>
          </p:nvPr>
        </p:nvSpPr>
        <p:spPr bwMode="black">
          <a:xfrm>
            <a:off x="-228600" y="1588"/>
            <a:ext cx="9372600" cy="1141412"/>
          </a:xfrm>
          <a:noFill/>
          <a:ln/>
        </p:spPr>
        <p:txBody>
          <a:bodyPr lIns="0" tIns="0" rIns="0" bIns="0">
            <a:normAutofit/>
          </a:bodyPr>
          <a:lstStyle/>
          <a:p>
            <a:r>
              <a:rPr lang="en-US" altLang="en-US" sz="3600" b="1" i="1" dirty="0">
                <a:solidFill>
                  <a:srgbClr val="FFFF00"/>
                </a:solidFill>
                <a:latin typeface="+mn-lt"/>
              </a:rPr>
              <a:t>Treating fasting </a:t>
            </a:r>
            <a:r>
              <a:rPr lang="en-US" altLang="en-US" sz="3600" b="1" i="1" dirty="0" err="1">
                <a:solidFill>
                  <a:srgbClr val="FFFF00"/>
                </a:solidFill>
                <a:latin typeface="+mn-lt"/>
              </a:rPr>
              <a:t>hyperglycaemia</a:t>
            </a:r>
            <a:r>
              <a:rPr lang="en-US" altLang="en-US" sz="3600" b="1" i="1" dirty="0">
                <a:solidFill>
                  <a:srgbClr val="FFFF00"/>
                </a:solidFill>
                <a:latin typeface="+mn-lt"/>
              </a:rPr>
              <a:t> lowers </a:t>
            </a:r>
            <a:r>
              <a:rPr lang="en-US" altLang="en-US" sz="3600" b="1" i="1" dirty="0" smtClean="0">
                <a:solidFill>
                  <a:srgbClr val="FFFF00"/>
                </a:solidFill>
                <a:latin typeface="+mn-lt"/>
              </a:rPr>
              <a:t>the</a:t>
            </a:r>
            <a:br>
              <a:rPr lang="en-US" altLang="en-US" sz="3600" b="1" i="1" dirty="0" smtClean="0">
                <a:solidFill>
                  <a:srgbClr val="FFFF00"/>
                </a:solidFill>
                <a:latin typeface="+mn-lt"/>
              </a:rPr>
            </a:br>
            <a:r>
              <a:rPr lang="en-US" altLang="en-US" sz="3600" b="1" i="1" dirty="0" smtClean="0">
                <a:solidFill>
                  <a:srgbClr val="FFFF00"/>
                </a:solidFill>
                <a:latin typeface="+mn-lt"/>
              </a:rPr>
              <a:t>    entire </a:t>
            </a:r>
            <a:r>
              <a:rPr lang="en-US" altLang="en-US" sz="3600" b="1" i="1" dirty="0">
                <a:solidFill>
                  <a:srgbClr val="FFFF00"/>
                </a:solidFill>
                <a:latin typeface="+mn-lt"/>
              </a:rPr>
              <a:t>24-hour plasma glucose profile</a:t>
            </a:r>
            <a:endParaRPr lang="en-US" sz="3600" b="1" i="1" dirty="0">
              <a:solidFill>
                <a:srgbClr val="FFFF00"/>
              </a:solidFill>
              <a:latin typeface="+mn-lt"/>
            </a:endParaRPr>
          </a:p>
        </p:txBody>
      </p:sp>
      <p:sp>
        <p:nvSpPr>
          <p:cNvPr id="171055" name="Line 47"/>
          <p:cNvSpPr>
            <a:spLocks noChangeShapeType="1"/>
          </p:cNvSpPr>
          <p:nvPr/>
        </p:nvSpPr>
        <p:spPr bwMode="auto">
          <a:xfrm flipH="1">
            <a:off x="2032000" y="1928813"/>
            <a:ext cx="0" cy="3405187"/>
          </a:xfrm>
          <a:prstGeom prst="line">
            <a:avLst/>
          </a:prstGeom>
          <a:noFill/>
          <a:ln w="22225">
            <a:solidFill>
              <a:srgbClr val="FFFFFF"/>
            </a:solidFill>
            <a:round/>
            <a:headEnd/>
            <a:tailEnd/>
          </a:ln>
          <a:effectLst/>
        </p:spPr>
        <p:txBody>
          <a:bodyPr/>
          <a:lstStyle/>
          <a:p>
            <a:endParaRPr lang="en-US"/>
          </a:p>
        </p:txBody>
      </p:sp>
      <p:sp>
        <p:nvSpPr>
          <p:cNvPr id="171056" name="Line 48"/>
          <p:cNvSpPr>
            <a:spLocks noChangeShapeType="1"/>
          </p:cNvSpPr>
          <p:nvPr/>
        </p:nvSpPr>
        <p:spPr bwMode="auto">
          <a:xfrm>
            <a:off x="1951038" y="5321300"/>
            <a:ext cx="5137150" cy="0"/>
          </a:xfrm>
          <a:prstGeom prst="line">
            <a:avLst/>
          </a:prstGeom>
          <a:noFill/>
          <a:ln w="22225">
            <a:solidFill>
              <a:srgbClr val="FFFFFF"/>
            </a:solidFill>
            <a:round/>
            <a:headEnd/>
            <a:tailEnd/>
          </a:ln>
          <a:effectLst/>
        </p:spPr>
        <p:txBody>
          <a:bodyPr/>
          <a:lstStyle/>
          <a:p>
            <a:endParaRPr lang="en-US"/>
          </a:p>
        </p:txBody>
      </p:sp>
      <p:sp>
        <p:nvSpPr>
          <p:cNvPr id="171057" name="Line 49"/>
          <p:cNvSpPr>
            <a:spLocks noChangeShapeType="1"/>
          </p:cNvSpPr>
          <p:nvPr/>
        </p:nvSpPr>
        <p:spPr bwMode="auto">
          <a:xfrm flipV="1">
            <a:off x="7088188" y="1928813"/>
            <a:ext cx="0" cy="3405187"/>
          </a:xfrm>
          <a:prstGeom prst="line">
            <a:avLst/>
          </a:prstGeom>
          <a:noFill/>
          <a:ln w="22225">
            <a:solidFill>
              <a:srgbClr val="FFFFFF"/>
            </a:solidFill>
            <a:round/>
            <a:headEnd/>
            <a:tailEnd/>
          </a:ln>
          <a:effectLst/>
        </p:spPr>
        <p:txBody>
          <a:bodyPr/>
          <a:lstStyle/>
          <a:p>
            <a:endParaRPr lang="en-US"/>
          </a:p>
        </p:txBody>
      </p:sp>
      <p:grpSp>
        <p:nvGrpSpPr>
          <p:cNvPr id="2" name="Group 50"/>
          <p:cNvGrpSpPr>
            <a:grpSpLocks/>
          </p:cNvGrpSpPr>
          <p:nvPr/>
        </p:nvGrpSpPr>
        <p:grpSpPr bwMode="auto">
          <a:xfrm>
            <a:off x="1954213" y="4095750"/>
            <a:ext cx="5205412" cy="642938"/>
            <a:chOff x="1171" y="2580"/>
            <a:chExt cx="3279" cy="405"/>
          </a:xfrm>
        </p:grpSpPr>
        <p:sp>
          <p:nvSpPr>
            <p:cNvPr id="171059" name="Line 51"/>
            <p:cNvSpPr>
              <a:spLocks noChangeShapeType="1"/>
            </p:cNvSpPr>
            <p:nvPr/>
          </p:nvSpPr>
          <p:spPr bwMode="auto">
            <a:xfrm flipH="1">
              <a:off x="1171" y="2851"/>
              <a:ext cx="43" cy="0"/>
            </a:xfrm>
            <a:prstGeom prst="line">
              <a:avLst/>
            </a:prstGeom>
            <a:noFill/>
            <a:ln w="19050">
              <a:solidFill>
                <a:srgbClr val="FFFF00"/>
              </a:solidFill>
              <a:round/>
              <a:headEnd/>
              <a:tailEnd/>
            </a:ln>
            <a:effectLst/>
          </p:spPr>
          <p:txBody>
            <a:bodyPr wrap="none" anchor="ctr"/>
            <a:lstStyle/>
            <a:p>
              <a:endParaRPr lang="en-US"/>
            </a:p>
          </p:txBody>
        </p:sp>
        <p:sp>
          <p:nvSpPr>
            <p:cNvPr id="171060" name="Freeform 52"/>
            <p:cNvSpPr>
              <a:spLocks/>
            </p:cNvSpPr>
            <p:nvPr/>
          </p:nvSpPr>
          <p:spPr bwMode="auto">
            <a:xfrm>
              <a:off x="1240" y="2598"/>
              <a:ext cx="3149" cy="383"/>
            </a:xfrm>
            <a:custGeom>
              <a:avLst/>
              <a:gdLst/>
              <a:ahLst/>
              <a:cxnLst>
                <a:cxn ang="0">
                  <a:pos x="32" y="363"/>
                </a:cxn>
                <a:cxn ang="0">
                  <a:pos x="144" y="347"/>
                </a:cxn>
                <a:cxn ang="0">
                  <a:pos x="240" y="331"/>
                </a:cxn>
                <a:cxn ang="0">
                  <a:pos x="320" y="342"/>
                </a:cxn>
                <a:cxn ang="0">
                  <a:pos x="395" y="379"/>
                </a:cxn>
                <a:cxn ang="0">
                  <a:pos x="448" y="321"/>
                </a:cxn>
                <a:cxn ang="0">
                  <a:pos x="485" y="187"/>
                </a:cxn>
                <a:cxn ang="0">
                  <a:pos x="528" y="59"/>
                </a:cxn>
                <a:cxn ang="0">
                  <a:pos x="571" y="1"/>
                </a:cxn>
                <a:cxn ang="0">
                  <a:pos x="624" y="43"/>
                </a:cxn>
                <a:cxn ang="0">
                  <a:pos x="693" y="134"/>
                </a:cxn>
                <a:cxn ang="0">
                  <a:pos x="784" y="235"/>
                </a:cxn>
                <a:cxn ang="0">
                  <a:pos x="875" y="294"/>
                </a:cxn>
                <a:cxn ang="0">
                  <a:pos x="949" y="358"/>
                </a:cxn>
                <a:cxn ang="0">
                  <a:pos x="1029" y="342"/>
                </a:cxn>
                <a:cxn ang="0">
                  <a:pos x="1067" y="171"/>
                </a:cxn>
                <a:cxn ang="0">
                  <a:pos x="1104" y="97"/>
                </a:cxn>
                <a:cxn ang="0">
                  <a:pos x="1157" y="129"/>
                </a:cxn>
                <a:cxn ang="0">
                  <a:pos x="1195" y="225"/>
                </a:cxn>
                <a:cxn ang="0">
                  <a:pos x="1275" y="187"/>
                </a:cxn>
                <a:cxn ang="0">
                  <a:pos x="1328" y="225"/>
                </a:cxn>
                <a:cxn ang="0">
                  <a:pos x="1397" y="273"/>
                </a:cxn>
                <a:cxn ang="0">
                  <a:pos x="1477" y="289"/>
                </a:cxn>
                <a:cxn ang="0">
                  <a:pos x="1531" y="342"/>
                </a:cxn>
                <a:cxn ang="0">
                  <a:pos x="1605" y="390"/>
                </a:cxn>
                <a:cxn ang="0">
                  <a:pos x="1696" y="406"/>
                </a:cxn>
                <a:cxn ang="0">
                  <a:pos x="1749" y="411"/>
                </a:cxn>
                <a:cxn ang="0">
                  <a:pos x="1797" y="235"/>
                </a:cxn>
                <a:cxn ang="0">
                  <a:pos x="1856" y="134"/>
                </a:cxn>
                <a:cxn ang="0">
                  <a:pos x="1909" y="171"/>
                </a:cxn>
                <a:cxn ang="0">
                  <a:pos x="1968" y="209"/>
                </a:cxn>
                <a:cxn ang="0">
                  <a:pos x="2080" y="241"/>
                </a:cxn>
                <a:cxn ang="0">
                  <a:pos x="2155" y="267"/>
                </a:cxn>
                <a:cxn ang="0">
                  <a:pos x="2283" y="299"/>
                </a:cxn>
                <a:cxn ang="0">
                  <a:pos x="2368" y="321"/>
                </a:cxn>
                <a:cxn ang="0">
                  <a:pos x="2459" y="358"/>
                </a:cxn>
                <a:cxn ang="0">
                  <a:pos x="2533" y="331"/>
                </a:cxn>
                <a:cxn ang="0">
                  <a:pos x="2624" y="369"/>
                </a:cxn>
                <a:cxn ang="0">
                  <a:pos x="2720" y="363"/>
                </a:cxn>
                <a:cxn ang="0">
                  <a:pos x="2811" y="353"/>
                </a:cxn>
                <a:cxn ang="0">
                  <a:pos x="2933" y="353"/>
                </a:cxn>
                <a:cxn ang="0">
                  <a:pos x="3067" y="353"/>
                </a:cxn>
                <a:cxn ang="0">
                  <a:pos x="3173" y="379"/>
                </a:cxn>
                <a:cxn ang="0">
                  <a:pos x="3253" y="401"/>
                </a:cxn>
                <a:cxn ang="0">
                  <a:pos x="3376" y="379"/>
                </a:cxn>
                <a:cxn ang="0">
                  <a:pos x="3483" y="417"/>
                </a:cxn>
              </a:cxnLst>
              <a:rect l="0" t="0" r="r" b="b"/>
              <a:pathLst>
                <a:path w="3483" h="433">
                  <a:moveTo>
                    <a:pt x="0" y="363"/>
                  </a:moveTo>
                  <a:cubicBezTo>
                    <a:pt x="9" y="363"/>
                    <a:pt x="18" y="364"/>
                    <a:pt x="32" y="363"/>
                  </a:cubicBezTo>
                  <a:cubicBezTo>
                    <a:pt x="46" y="361"/>
                    <a:pt x="66" y="355"/>
                    <a:pt x="85" y="353"/>
                  </a:cubicBezTo>
                  <a:cubicBezTo>
                    <a:pt x="103" y="350"/>
                    <a:pt x="125" y="349"/>
                    <a:pt x="144" y="347"/>
                  </a:cubicBezTo>
                  <a:cubicBezTo>
                    <a:pt x="162" y="344"/>
                    <a:pt x="181" y="339"/>
                    <a:pt x="197" y="337"/>
                  </a:cubicBezTo>
                  <a:cubicBezTo>
                    <a:pt x="212" y="334"/>
                    <a:pt x="225" y="331"/>
                    <a:pt x="240" y="331"/>
                  </a:cubicBezTo>
                  <a:cubicBezTo>
                    <a:pt x="255" y="331"/>
                    <a:pt x="274" y="335"/>
                    <a:pt x="288" y="337"/>
                  </a:cubicBezTo>
                  <a:cubicBezTo>
                    <a:pt x="301" y="338"/>
                    <a:pt x="306" y="340"/>
                    <a:pt x="320" y="342"/>
                  </a:cubicBezTo>
                  <a:cubicBezTo>
                    <a:pt x="333" y="343"/>
                    <a:pt x="355" y="340"/>
                    <a:pt x="368" y="347"/>
                  </a:cubicBezTo>
                  <a:cubicBezTo>
                    <a:pt x="380" y="353"/>
                    <a:pt x="384" y="376"/>
                    <a:pt x="395" y="379"/>
                  </a:cubicBezTo>
                  <a:cubicBezTo>
                    <a:pt x="405" y="381"/>
                    <a:pt x="423" y="372"/>
                    <a:pt x="432" y="363"/>
                  </a:cubicBezTo>
                  <a:cubicBezTo>
                    <a:pt x="440" y="353"/>
                    <a:pt x="441" y="336"/>
                    <a:pt x="448" y="321"/>
                  </a:cubicBezTo>
                  <a:cubicBezTo>
                    <a:pt x="454" y="306"/>
                    <a:pt x="462" y="295"/>
                    <a:pt x="469" y="273"/>
                  </a:cubicBezTo>
                  <a:cubicBezTo>
                    <a:pt x="475" y="250"/>
                    <a:pt x="478" y="209"/>
                    <a:pt x="485" y="187"/>
                  </a:cubicBezTo>
                  <a:cubicBezTo>
                    <a:pt x="491" y="164"/>
                    <a:pt x="499" y="160"/>
                    <a:pt x="507" y="139"/>
                  </a:cubicBezTo>
                  <a:cubicBezTo>
                    <a:pt x="514" y="117"/>
                    <a:pt x="523" y="79"/>
                    <a:pt x="528" y="59"/>
                  </a:cubicBezTo>
                  <a:cubicBezTo>
                    <a:pt x="532" y="38"/>
                    <a:pt x="525" y="26"/>
                    <a:pt x="533" y="17"/>
                  </a:cubicBezTo>
                  <a:cubicBezTo>
                    <a:pt x="540" y="7"/>
                    <a:pt x="560" y="0"/>
                    <a:pt x="571" y="1"/>
                  </a:cubicBezTo>
                  <a:cubicBezTo>
                    <a:pt x="581" y="1"/>
                    <a:pt x="588" y="15"/>
                    <a:pt x="597" y="22"/>
                  </a:cubicBezTo>
                  <a:cubicBezTo>
                    <a:pt x="605" y="29"/>
                    <a:pt x="615" y="32"/>
                    <a:pt x="624" y="43"/>
                  </a:cubicBezTo>
                  <a:cubicBezTo>
                    <a:pt x="633" y="53"/>
                    <a:pt x="639" y="70"/>
                    <a:pt x="651" y="86"/>
                  </a:cubicBezTo>
                  <a:cubicBezTo>
                    <a:pt x="662" y="101"/>
                    <a:pt x="678" y="118"/>
                    <a:pt x="693" y="134"/>
                  </a:cubicBezTo>
                  <a:cubicBezTo>
                    <a:pt x="707" y="149"/>
                    <a:pt x="720" y="160"/>
                    <a:pt x="736" y="177"/>
                  </a:cubicBezTo>
                  <a:cubicBezTo>
                    <a:pt x="751" y="193"/>
                    <a:pt x="767" y="218"/>
                    <a:pt x="784" y="235"/>
                  </a:cubicBezTo>
                  <a:cubicBezTo>
                    <a:pt x="800" y="251"/>
                    <a:pt x="821" y="268"/>
                    <a:pt x="837" y="278"/>
                  </a:cubicBezTo>
                  <a:cubicBezTo>
                    <a:pt x="852" y="287"/>
                    <a:pt x="861" y="285"/>
                    <a:pt x="875" y="294"/>
                  </a:cubicBezTo>
                  <a:cubicBezTo>
                    <a:pt x="888" y="302"/>
                    <a:pt x="904" y="315"/>
                    <a:pt x="917" y="326"/>
                  </a:cubicBezTo>
                  <a:cubicBezTo>
                    <a:pt x="929" y="336"/>
                    <a:pt x="937" y="350"/>
                    <a:pt x="949" y="358"/>
                  </a:cubicBezTo>
                  <a:cubicBezTo>
                    <a:pt x="960" y="365"/>
                    <a:pt x="973" y="371"/>
                    <a:pt x="987" y="369"/>
                  </a:cubicBezTo>
                  <a:cubicBezTo>
                    <a:pt x="1000" y="366"/>
                    <a:pt x="1019" y="350"/>
                    <a:pt x="1029" y="342"/>
                  </a:cubicBezTo>
                  <a:cubicBezTo>
                    <a:pt x="1038" y="333"/>
                    <a:pt x="1038" y="343"/>
                    <a:pt x="1045" y="315"/>
                  </a:cubicBezTo>
                  <a:cubicBezTo>
                    <a:pt x="1051" y="286"/>
                    <a:pt x="1061" y="203"/>
                    <a:pt x="1067" y="171"/>
                  </a:cubicBezTo>
                  <a:cubicBezTo>
                    <a:pt x="1072" y="139"/>
                    <a:pt x="1070" y="135"/>
                    <a:pt x="1077" y="123"/>
                  </a:cubicBezTo>
                  <a:cubicBezTo>
                    <a:pt x="1083" y="110"/>
                    <a:pt x="1093" y="100"/>
                    <a:pt x="1104" y="97"/>
                  </a:cubicBezTo>
                  <a:cubicBezTo>
                    <a:pt x="1114" y="93"/>
                    <a:pt x="1132" y="96"/>
                    <a:pt x="1141" y="102"/>
                  </a:cubicBezTo>
                  <a:cubicBezTo>
                    <a:pt x="1149" y="107"/>
                    <a:pt x="1151" y="118"/>
                    <a:pt x="1157" y="129"/>
                  </a:cubicBezTo>
                  <a:cubicBezTo>
                    <a:pt x="1162" y="139"/>
                    <a:pt x="1166" y="150"/>
                    <a:pt x="1173" y="166"/>
                  </a:cubicBezTo>
                  <a:cubicBezTo>
                    <a:pt x="1179" y="181"/>
                    <a:pt x="1185" y="215"/>
                    <a:pt x="1195" y="225"/>
                  </a:cubicBezTo>
                  <a:cubicBezTo>
                    <a:pt x="1204" y="234"/>
                    <a:pt x="1218" y="231"/>
                    <a:pt x="1232" y="225"/>
                  </a:cubicBezTo>
                  <a:cubicBezTo>
                    <a:pt x="1245" y="218"/>
                    <a:pt x="1261" y="192"/>
                    <a:pt x="1275" y="187"/>
                  </a:cubicBezTo>
                  <a:cubicBezTo>
                    <a:pt x="1288" y="181"/>
                    <a:pt x="1303" y="186"/>
                    <a:pt x="1312" y="193"/>
                  </a:cubicBezTo>
                  <a:cubicBezTo>
                    <a:pt x="1320" y="199"/>
                    <a:pt x="1319" y="215"/>
                    <a:pt x="1328" y="225"/>
                  </a:cubicBezTo>
                  <a:cubicBezTo>
                    <a:pt x="1336" y="234"/>
                    <a:pt x="1348" y="243"/>
                    <a:pt x="1360" y="251"/>
                  </a:cubicBezTo>
                  <a:cubicBezTo>
                    <a:pt x="1371" y="258"/>
                    <a:pt x="1383" y="272"/>
                    <a:pt x="1397" y="273"/>
                  </a:cubicBezTo>
                  <a:cubicBezTo>
                    <a:pt x="1411" y="273"/>
                    <a:pt x="1431" y="254"/>
                    <a:pt x="1445" y="257"/>
                  </a:cubicBezTo>
                  <a:cubicBezTo>
                    <a:pt x="1458" y="259"/>
                    <a:pt x="1467" y="278"/>
                    <a:pt x="1477" y="289"/>
                  </a:cubicBezTo>
                  <a:cubicBezTo>
                    <a:pt x="1486" y="299"/>
                    <a:pt x="1495" y="312"/>
                    <a:pt x="1504" y="321"/>
                  </a:cubicBezTo>
                  <a:cubicBezTo>
                    <a:pt x="1512" y="329"/>
                    <a:pt x="1519" y="333"/>
                    <a:pt x="1531" y="342"/>
                  </a:cubicBezTo>
                  <a:cubicBezTo>
                    <a:pt x="1542" y="350"/>
                    <a:pt x="1560" y="365"/>
                    <a:pt x="1573" y="374"/>
                  </a:cubicBezTo>
                  <a:cubicBezTo>
                    <a:pt x="1585" y="382"/>
                    <a:pt x="1591" y="387"/>
                    <a:pt x="1605" y="390"/>
                  </a:cubicBezTo>
                  <a:cubicBezTo>
                    <a:pt x="1618" y="392"/>
                    <a:pt x="1637" y="387"/>
                    <a:pt x="1653" y="390"/>
                  </a:cubicBezTo>
                  <a:cubicBezTo>
                    <a:pt x="1668" y="392"/>
                    <a:pt x="1683" y="398"/>
                    <a:pt x="1696" y="406"/>
                  </a:cubicBezTo>
                  <a:cubicBezTo>
                    <a:pt x="1708" y="413"/>
                    <a:pt x="1719" y="432"/>
                    <a:pt x="1728" y="433"/>
                  </a:cubicBezTo>
                  <a:cubicBezTo>
                    <a:pt x="1736" y="433"/>
                    <a:pt x="1741" y="426"/>
                    <a:pt x="1749" y="411"/>
                  </a:cubicBezTo>
                  <a:cubicBezTo>
                    <a:pt x="1756" y="395"/>
                    <a:pt x="1762" y="371"/>
                    <a:pt x="1771" y="342"/>
                  </a:cubicBezTo>
                  <a:cubicBezTo>
                    <a:pt x="1779" y="312"/>
                    <a:pt x="1788" y="263"/>
                    <a:pt x="1797" y="235"/>
                  </a:cubicBezTo>
                  <a:cubicBezTo>
                    <a:pt x="1805" y="206"/>
                    <a:pt x="1814" y="187"/>
                    <a:pt x="1824" y="171"/>
                  </a:cubicBezTo>
                  <a:cubicBezTo>
                    <a:pt x="1833" y="154"/>
                    <a:pt x="1844" y="138"/>
                    <a:pt x="1856" y="134"/>
                  </a:cubicBezTo>
                  <a:cubicBezTo>
                    <a:pt x="1867" y="129"/>
                    <a:pt x="1884" y="138"/>
                    <a:pt x="1893" y="145"/>
                  </a:cubicBezTo>
                  <a:cubicBezTo>
                    <a:pt x="1901" y="151"/>
                    <a:pt x="1904" y="157"/>
                    <a:pt x="1909" y="171"/>
                  </a:cubicBezTo>
                  <a:cubicBezTo>
                    <a:pt x="1913" y="184"/>
                    <a:pt x="1910" y="218"/>
                    <a:pt x="1920" y="225"/>
                  </a:cubicBezTo>
                  <a:cubicBezTo>
                    <a:pt x="1929" y="231"/>
                    <a:pt x="1951" y="207"/>
                    <a:pt x="1968" y="209"/>
                  </a:cubicBezTo>
                  <a:cubicBezTo>
                    <a:pt x="1984" y="210"/>
                    <a:pt x="2002" y="229"/>
                    <a:pt x="2021" y="235"/>
                  </a:cubicBezTo>
                  <a:cubicBezTo>
                    <a:pt x="2039" y="240"/>
                    <a:pt x="2064" y="237"/>
                    <a:pt x="2080" y="241"/>
                  </a:cubicBezTo>
                  <a:cubicBezTo>
                    <a:pt x="2096" y="244"/>
                    <a:pt x="2104" y="252"/>
                    <a:pt x="2117" y="257"/>
                  </a:cubicBezTo>
                  <a:cubicBezTo>
                    <a:pt x="2129" y="261"/>
                    <a:pt x="2137" y="260"/>
                    <a:pt x="2155" y="267"/>
                  </a:cubicBezTo>
                  <a:cubicBezTo>
                    <a:pt x="2172" y="273"/>
                    <a:pt x="2202" y="288"/>
                    <a:pt x="2224" y="294"/>
                  </a:cubicBezTo>
                  <a:cubicBezTo>
                    <a:pt x="2245" y="299"/>
                    <a:pt x="2268" y="297"/>
                    <a:pt x="2283" y="299"/>
                  </a:cubicBezTo>
                  <a:cubicBezTo>
                    <a:pt x="2298" y="300"/>
                    <a:pt x="2300" y="301"/>
                    <a:pt x="2315" y="305"/>
                  </a:cubicBezTo>
                  <a:cubicBezTo>
                    <a:pt x="2329" y="308"/>
                    <a:pt x="2349" y="314"/>
                    <a:pt x="2368" y="321"/>
                  </a:cubicBezTo>
                  <a:cubicBezTo>
                    <a:pt x="2386" y="328"/>
                    <a:pt x="2411" y="340"/>
                    <a:pt x="2427" y="347"/>
                  </a:cubicBezTo>
                  <a:cubicBezTo>
                    <a:pt x="2442" y="353"/>
                    <a:pt x="2445" y="358"/>
                    <a:pt x="2459" y="358"/>
                  </a:cubicBezTo>
                  <a:cubicBezTo>
                    <a:pt x="2472" y="358"/>
                    <a:pt x="2494" y="351"/>
                    <a:pt x="2507" y="347"/>
                  </a:cubicBezTo>
                  <a:cubicBezTo>
                    <a:pt x="2519" y="342"/>
                    <a:pt x="2522" y="331"/>
                    <a:pt x="2533" y="331"/>
                  </a:cubicBezTo>
                  <a:cubicBezTo>
                    <a:pt x="2543" y="330"/>
                    <a:pt x="2555" y="335"/>
                    <a:pt x="2571" y="342"/>
                  </a:cubicBezTo>
                  <a:cubicBezTo>
                    <a:pt x="2586" y="348"/>
                    <a:pt x="2605" y="363"/>
                    <a:pt x="2624" y="369"/>
                  </a:cubicBezTo>
                  <a:cubicBezTo>
                    <a:pt x="2642" y="374"/>
                    <a:pt x="2667" y="375"/>
                    <a:pt x="2683" y="374"/>
                  </a:cubicBezTo>
                  <a:cubicBezTo>
                    <a:pt x="2699" y="373"/>
                    <a:pt x="2704" y="366"/>
                    <a:pt x="2720" y="363"/>
                  </a:cubicBezTo>
                  <a:cubicBezTo>
                    <a:pt x="2736" y="359"/>
                    <a:pt x="2764" y="354"/>
                    <a:pt x="2779" y="353"/>
                  </a:cubicBezTo>
                  <a:cubicBezTo>
                    <a:pt x="2794" y="351"/>
                    <a:pt x="2797" y="354"/>
                    <a:pt x="2811" y="353"/>
                  </a:cubicBezTo>
                  <a:cubicBezTo>
                    <a:pt x="2824" y="352"/>
                    <a:pt x="2838" y="347"/>
                    <a:pt x="2859" y="347"/>
                  </a:cubicBezTo>
                  <a:cubicBezTo>
                    <a:pt x="2879" y="347"/>
                    <a:pt x="2910" y="352"/>
                    <a:pt x="2933" y="353"/>
                  </a:cubicBezTo>
                  <a:cubicBezTo>
                    <a:pt x="2956" y="354"/>
                    <a:pt x="2974" y="353"/>
                    <a:pt x="2997" y="353"/>
                  </a:cubicBezTo>
                  <a:cubicBezTo>
                    <a:pt x="3019" y="353"/>
                    <a:pt x="3043" y="350"/>
                    <a:pt x="3067" y="353"/>
                  </a:cubicBezTo>
                  <a:cubicBezTo>
                    <a:pt x="3090" y="355"/>
                    <a:pt x="3118" y="364"/>
                    <a:pt x="3136" y="369"/>
                  </a:cubicBezTo>
                  <a:cubicBezTo>
                    <a:pt x="3153" y="373"/>
                    <a:pt x="3160" y="375"/>
                    <a:pt x="3173" y="379"/>
                  </a:cubicBezTo>
                  <a:cubicBezTo>
                    <a:pt x="3185" y="382"/>
                    <a:pt x="3197" y="386"/>
                    <a:pt x="3211" y="390"/>
                  </a:cubicBezTo>
                  <a:cubicBezTo>
                    <a:pt x="3224" y="393"/>
                    <a:pt x="3236" y="400"/>
                    <a:pt x="3253" y="401"/>
                  </a:cubicBezTo>
                  <a:cubicBezTo>
                    <a:pt x="3269" y="401"/>
                    <a:pt x="3291" y="398"/>
                    <a:pt x="3312" y="395"/>
                  </a:cubicBezTo>
                  <a:cubicBezTo>
                    <a:pt x="3332" y="391"/>
                    <a:pt x="3360" y="379"/>
                    <a:pt x="3376" y="379"/>
                  </a:cubicBezTo>
                  <a:cubicBezTo>
                    <a:pt x="3392" y="378"/>
                    <a:pt x="3390" y="383"/>
                    <a:pt x="3408" y="390"/>
                  </a:cubicBezTo>
                  <a:cubicBezTo>
                    <a:pt x="3425" y="396"/>
                    <a:pt x="3467" y="413"/>
                    <a:pt x="3483" y="417"/>
                  </a:cubicBezTo>
                </a:path>
              </a:pathLst>
            </a:custGeom>
            <a:noFill/>
            <a:ln w="28575" cap="flat" cmpd="sng">
              <a:solidFill>
                <a:srgbClr val="FFFF00"/>
              </a:solidFill>
              <a:prstDash val="solid"/>
              <a:round/>
              <a:headEnd type="none" w="med" len="med"/>
              <a:tailEnd type="none" w="med" len="med"/>
            </a:ln>
            <a:effectLst/>
          </p:spPr>
          <p:txBody>
            <a:bodyPr wrap="none" anchor="ctr"/>
            <a:lstStyle/>
            <a:p>
              <a:endParaRPr lang="en-US"/>
            </a:p>
          </p:txBody>
        </p:sp>
        <p:sp>
          <p:nvSpPr>
            <p:cNvPr id="171061" name="AutoShape 53"/>
            <p:cNvSpPr>
              <a:spLocks noChangeArrowheads="1"/>
            </p:cNvSpPr>
            <p:nvPr/>
          </p:nvSpPr>
          <p:spPr bwMode="black">
            <a:xfrm>
              <a:off x="1224" y="2907"/>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62" name="AutoShape 54"/>
            <p:cNvSpPr>
              <a:spLocks noChangeArrowheads="1"/>
            </p:cNvSpPr>
            <p:nvPr/>
          </p:nvSpPr>
          <p:spPr bwMode="black">
            <a:xfrm>
              <a:off x="1273" y="2896"/>
              <a:ext cx="35"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63" name="AutoShape 55"/>
            <p:cNvSpPr>
              <a:spLocks noChangeArrowheads="1"/>
            </p:cNvSpPr>
            <p:nvPr/>
          </p:nvSpPr>
          <p:spPr bwMode="black">
            <a:xfrm>
              <a:off x="1337" y="2897"/>
              <a:ext cx="36"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64" name="AutoShape 56"/>
            <p:cNvSpPr>
              <a:spLocks noChangeArrowheads="1"/>
            </p:cNvSpPr>
            <p:nvPr/>
          </p:nvSpPr>
          <p:spPr bwMode="black">
            <a:xfrm>
              <a:off x="1401" y="2890"/>
              <a:ext cx="36" cy="34"/>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65" name="AutoShape 57"/>
            <p:cNvSpPr>
              <a:spLocks noChangeArrowheads="1"/>
            </p:cNvSpPr>
            <p:nvPr/>
          </p:nvSpPr>
          <p:spPr bwMode="black">
            <a:xfrm>
              <a:off x="1465" y="2886"/>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66" name="AutoShape 58"/>
            <p:cNvSpPr>
              <a:spLocks noChangeArrowheads="1"/>
            </p:cNvSpPr>
            <p:nvPr/>
          </p:nvSpPr>
          <p:spPr bwMode="black">
            <a:xfrm>
              <a:off x="1533" y="2887"/>
              <a:ext cx="37"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67" name="AutoShape 59"/>
            <p:cNvSpPr>
              <a:spLocks noChangeArrowheads="1"/>
            </p:cNvSpPr>
            <p:nvPr/>
          </p:nvSpPr>
          <p:spPr bwMode="black">
            <a:xfrm>
              <a:off x="1598" y="2906"/>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68" name="AutoShape 60"/>
            <p:cNvSpPr>
              <a:spLocks noChangeArrowheads="1"/>
            </p:cNvSpPr>
            <p:nvPr/>
          </p:nvSpPr>
          <p:spPr bwMode="black">
            <a:xfrm>
              <a:off x="1648" y="2839"/>
              <a:ext cx="37"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69" name="AutoShape 61"/>
            <p:cNvSpPr>
              <a:spLocks noChangeArrowheads="1"/>
            </p:cNvSpPr>
            <p:nvPr/>
          </p:nvSpPr>
          <p:spPr bwMode="black">
            <a:xfrm>
              <a:off x="1672" y="2727"/>
              <a:ext cx="36"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70" name="AutoShape 62"/>
            <p:cNvSpPr>
              <a:spLocks noChangeArrowheads="1"/>
            </p:cNvSpPr>
            <p:nvPr/>
          </p:nvSpPr>
          <p:spPr bwMode="black">
            <a:xfrm>
              <a:off x="1705" y="2619"/>
              <a:ext cx="37"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71" name="AutoShape 63"/>
            <p:cNvSpPr>
              <a:spLocks noChangeArrowheads="1"/>
            </p:cNvSpPr>
            <p:nvPr/>
          </p:nvSpPr>
          <p:spPr bwMode="black">
            <a:xfrm>
              <a:off x="1747" y="2580"/>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72" name="AutoShape 64"/>
            <p:cNvSpPr>
              <a:spLocks noChangeArrowheads="1"/>
            </p:cNvSpPr>
            <p:nvPr/>
          </p:nvSpPr>
          <p:spPr bwMode="black">
            <a:xfrm>
              <a:off x="1802" y="2629"/>
              <a:ext cx="36"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73" name="AutoShape 65"/>
            <p:cNvSpPr>
              <a:spLocks noChangeArrowheads="1"/>
            </p:cNvSpPr>
            <p:nvPr/>
          </p:nvSpPr>
          <p:spPr bwMode="black">
            <a:xfrm>
              <a:off x="1867" y="2719"/>
              <a:ext cx="35"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74" name="AutoShape 66"/>
            <p:cNvSpPr>
              <a:spLocks noChangeArrowheads="1"/>
            </p:cNvSpPr>
            <p:nvPr/>
          </p:nvSpPr>
          <p:spPr bwMode="black">
            <a:xfrm>
              <a:off x="1922" y="2768"/>
              <a:ext cx="35"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75" name="AutoShape 67"/>
            <p:cNvSpPr>
              <a:spLocks noChangeArrowheads="1"/>
            </p:cNvSpPr>
            <p:nvPr/>
          </p:nvSpPr>
          <p:spPr bwMode="black">
            <a:xfrm>
              <a:off x="1995" y="2832"/>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76" name="AutoShape 68"/>
            <p:cNvSpPr>
              <a:spLocks noChangeArrowheads="1"/>
            </p:cNvSpPr>
            <p:nvPr/>
          </p:nvSpPr>
          <p:spPr bwMode="black">
            <a:xfrm>
              <a:off x="2068" y="2881"/>
              <a:ext cx="36"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77" name="AutoShape 69"/>
            <p:cNvSpPr>
              <a:spLocks noChangeArrowheads="1"/>
            </p:cNvSpPr>
            <p:nvPr/>
          </p:nvSpPr>
          <p:spPr bwMode="black">
            <a:xfrm>
              <a:off x="2114" y="2908"/>
              <a:ext cx="37"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78" name="AutoShape 70"/>
            <p:cNvSpPr>
              <a:spLocks noChangeArrowheads="1"/>
            </p:cNvSpPr>
            <p:nvPr/>
          </p:nvSpPr>
          <p:spPr bwMode="black">
            <a:xfrm>
              <a:off x="2169" y="2874"/>
              <a:ext cx="37"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79" name="AutoShape 71"/>
            <p:cNvSpPr>
              <a:spLocks noChangeArrowheads="1"/>
            </p:cNvSpPr>
            <p:nvPr/>
          </p:nvSpPr>
          <p:spPr bwMode="black">
            <a:xfrm>
              <a:off x="2198" y="2718"/>
              <a:ext cx="36"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80" name="AutoShape 72"/>
            <p:cNvSpPr>
              <a:spLocks noChangeArrowheads="1"/>
            </p:cNvSpPr>
            <p:nvPr/>
          </p:nvSpPr>
          <p:spPr bwMode="black">
            <a:xfrm>
              <a:off x="2231" y="2666"/>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81" name="AutoShape 73"/>
            <p:cNvSpPr>
              <a:spLocks noChangeArrowheads="1"/>
            </p:cNvSpPr>
            <p:nvPr/>
          </p:nvSpPr>
          <p:spPr bwMode="black">
            <a:xfrm>
              <a:off x="2282" y="2712"/>
              <a:ext cx="35"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82" name="AutoShape 74"/>
            <p:cNvSpPr>
              <a:spLocks noChangeArrowheads="1"/>
            </p:cNvSpPr>
            <p:nvPr/>
          </p:nvSpPr>
          <p:spPr bwMode="black">
            <a:xfrm>
              <a:off x="2314" y="2792"/>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83" name="AutoShape 75"/>
            <p:cNvSpPr>
              <a:spLocks noChangeArrowheads="1"/>
            </p:cNvSpPr>
            <p:nvPr/>
          </p:nvSpPr>
          <p:spPr bwMode="black">
            <a:xfrm>
              <a:off x="2360" y="2762"/>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84" name="AutoShape 76"/>
            <p:cNvSpPr>
              <a:spLocks noChangeArrowheads="1"/>
            </p:cNvSpPr>
            <p:nvPr/>
          </p:nvSpPr>
          <p:spPr bwMode="black">
            <a:xfrm>
              <a:off x="2420" y="2768"/>
              <a:ext cx="36" cy="34"/>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85" name="AutoShape 77"/>
            <p:cNvSpPr>
              <a:spLocks noChangeArrowheads="1"/>
            </p:cNvSpPr>
            <p:nvPr/>
          </p:nvSpPr>
          <p:spPr bwMode="black">
            <a:xfrm>
              <a:off x="2470" y="2817"/>
              <a:ext cx="37"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86" name="AutoShape 78"/>
            <p:cNvSpPr>
              <a:spLocks noChangeArrowheads="1"/>
            </p:cNvSpPr>
            <p:nvPr/>
          </p:nvSpPr>
          <p:spPr bwMode="black">
            <a:xfrm>
              <a:off x="2534" y="2822"/>
              <a:ext cx="37"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87" name="AutoShape 79"/>
            <p:cNvSpPr>
              <a:spLocks noChangeArrowheads="1"/>
            </p:cNvSpPr>
            <p:nvPr/>
          </p:nvSpPr>
          <p:spPr bwMode="black">
            <a:xfrm>
              <a:off x="2599" y="2867"/>
              <a:ext cx="36"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88" name="AutoShape 80"/>
            <p:cNvSpPr>
              <a:spLocks noChangeArrowheads="1"/>
            </p:cNvSpPr>
            <p:nvPr/>
          </p:nvSpPr>
          <p:spPr bwMode="black">
            <a:xfrm>
              <a:off x="2658" y="2925"/>
              <a:ext cx="37"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89" name="AutoShape 81"/>
            <p:cNvSpPr>
              <a:spLocks noChangeArrowheads="1"/>
            </p:cNvSpPr>
            <p:nvPr/>
          </p:nvSpPr>
          <p:spPr bwMode="black">
            <a:xfrm>
              <a:off x="2741" y="2931"/>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90" name="AutoShape 82"/>
            <p:cNvSpPr>
              <a:spLocks noChangeArrowheads="1"/>
            </p:cNvSpPr>
            <p:nvPr/>
          </p:nvSpPr>
          <p:spPr bwMode="black">
            <a:xfrm>
              <a:off x="2833" y="2897"/>
              <a:ext cx="36"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91" name="AutoShape 83"/>
            <p:cNvSpPr>
              <a:spLocks noChangeArrowheads="1"/>
            </p:cNvSpPr>
            <p:nvPr/>
          </p:nvSpPr>
          <p:spPr bwMode="black">
            <a:xfrm>
              <a:off x="2871" y="2782"/>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92" name="AutoShape 84"/>
            <p:cNvSpPr>
              <a:spLocks noChangeArrowheads="1"/>
            </p:cNvSpPr>
            <p:nvPr/>
          </p:nvSpPr>
          <p:spPr bwMode="black">
            <a:xfrm>
              <a:off x="2890" y="2715"/>
              <a:ext cx="36"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93" name="AutoShape 85"/>
            <p:cNvSpPr>
              <a:spLocks noChangeArrowheads="1"/>
            </p:cNvSpPr>
            <p:nvPr/>
          </p:nvSpPr>
          <p:spPr bwMode="black">
            <a:xfrm>
              <a:off x="2949" y="2716"/>
              <a:ext cx="37"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94" name="AutoShape 86"/>
            <p:cNvSpPr>
              <a:spLocks noChangeArrowheads="1"/>
            </p:cNvSpPr>
            <p:nvPr/>
          </p:nvSpPr>
          <p:spPr bwMode="black">
            <a:xfrm>
              <a:off x="2978" y="2780"/>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95" name="AutoShape 87"/>
            <p:cNvSpPr>
              <a:spLocks noChangeArrowheads="1"/>
            </p:cNvSpPr>
            <p:nvPr/>
          </p:nvSpPr>
          <p:spPr bwMode="black">
            <a:xfrm>
              <a:off x="3042" y="2763"/>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96" name="AutoShape 88"/>
            <p:cNvSpPr>
              <a:spLocks noChangeArrowheads="1"/>
            </p:cNvSpPr>
            <p:nvPr/>
          </p:nvSpPr>
          <p:spPr bwMode="black">
            <a:xfrm>
              <a:off x="3087" y="2808"/>
              <a:ext cx="37"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97" name="AutoShape 89"/>
            <p:cNvSpPr>
              <a:spLocks noChangeArrowheads="1"/>
            </p:cNvSpPr>
            <p:nvPr/>
          </p:nvSpPr>
          <p:spPr bwMode="black">
            <a:xfrm>
              <a:off x="3157" y="2813"/>
              <a:ext cx="36"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98" name="AutoShape 90"/>
            <p:cNvSpPr>
              <a:spLocks noChangeArrowheads="1"/>
            </p:cNvSpPr>
            <p:nvPr/>
          </p:nvSpPr>
          <p:spPr bwMode="black">
            <a:xfrm>
              <a:off x="3217" y="2837"/>
              <a:ext cx="35"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099" name="AutoShape 91"/>
            <p:cNvSpPr>
              <a:spLocks noChangeArrowheads="1"/>
            </p:cNvSpPr>
            <p:nvPr/>
          </p:nvSpPr>
          <p:spPr bwMode="black">
            <a:xfrm>
              <a:off x="3272" y="2846"/>
              <a:ext cx="35"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00" name="AutoShape 92"/>
            <p:cNvSpPr>
              <a:spLocks noChangeArrowheads="1"/>
            </p:cNvSpPr>
            <p:nvPr/>
          </p:nvSpPr>
          <p:spPr bwMode="black">
            <a:xfrm>
              <a:off x="3336" y="2865"/>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01" name="AutoShape 93"/>
            <p:cNvSpPr>
              <a:spLocks noChangeArrowheads="1"/>
            </p:cNvSpPr>
            <p:nvPr/>
          </p:nvSpPr>
          <p:spPr bwMode="black">
            <a:xfrm>
              <a:off x="3400" y="2879"/>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02" name="AutoShape 94"/>
            <p:cNvSpPr>
              <a:spLocks noChangeArrowheads="1"/>
            </p:cNvSpPr>
            <p:nvPr/>
          </p:nvSpPr>
          <p:spPr bwMode="black">
            <a:xfrm>
              <a:off x="3460" y="2902"/>
              <a:ext cx="35"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03" name="AutoShape 95"/>
            <p:cNvSpPr>
              <a:spLocks noChangeArrowheads="1"/>
            </p:cNvSpPr>
            <p:nvPr/>
          </p:nvSpPr>
          <p:spPr bwMode="black">
            <a:xfrm>
              <a:off x="3524" y="2885"/>
              <a:ext cx="35"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04" name="AutoShape 96"/>
            <p:cNvSpPr>
              <a:spLocks noChangeArrowheads="1"/>
            </p:cNvSpPr>
            <p:nvPr/>
          </p:nvSpPr>
          <p:spPr bwMode="black">
            <a:xfrm>
              <a:off x="3588" y="2899"/>
              <a:ext cx="37"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05" name="AutoShape 97"/>
            <p:cNvSpPr>
              <a:spLocks noChangeArrowheads="1"/>
            </p:cNvSpPr>
            <p:nvPr/>
          </p:nvSpPr>
          <p:spPr bwMode="black">
            <a:xfrm>
              <a:off x="3652" y="2922"/>
              <a:ext cx="37"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06" name="AutoShape 98"/>
            <p:cNvSpPr>
              <a:spLocks noChangeArrowheads="1"/>
            </p:cNvSpPr>
            <p:nvPr/>
          </p:nvSpPr>
          <p:spPr bwMode="black">
            <a:xfrm>
              <a:off x="3721" y="2896"/>
              <a:ext cx="36"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07" name="AutoShape 99"/>
            <p:cNvSpPr>
              <a:spLocks noChangeArrowheads="1"/>
            </p:cNvSpPr>
            <p:nvPr/>
          </p:nvSpPr>
          <p:spPr bwMode="black">
            <a:xfrm>
              <a:off x="3783" y="2891"/>
              <a:ext cx="37"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08" name="AutoShape 100"/>
            <p:cNvSpPr>
              <a:spLocks noChangeArrowheads="1"/>
            </p:cNvSpPr>
            <p:nvPr/>
          </p:nvSpPr>
          <p:spPr bwMode="black">
            <a:xfrm>
              <a:off x="3851" y="2891"/>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09" name="AutoShape 101"/>
            <p:cNvSpPr>
              <a:spLocks noChangeArrowheads="1"/>
            </p:cNvSpPr>
            <p:nvPr/>
          </p:nvSpPr>
          <p:spPr bwMode="black">
            <a:xfrm>
              <a:off x="3928" y="2901"/>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10" name="AutoShape 102"/>
            <p:cNvSpPr>
              <a:spLocks noChangeArrowheads="1"/>
            </p:cNvSpPr>
            <p:nvPr/>
          </p:nvSpPr>
          <p:spPr bwMode="black">
            <a:xfrm>
              <a:off x="4000" y="2906"/>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11" name="AutoShape 103"/>
            <p:cNvSpPr>
              <a:spLocks noChangeArrowheads="1"/>
            </p:cNvSpPr>
            <p:nvPr/>
          </p:nvSpPr>
          <p:spPr bwMode="black">
            <a:xfrm>
              <a:off x="4063" y="2910"/>
              <a:ext cx="36"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12" name="AutoShape 104"/>
            <p:cNvSpPr>
              <a:spLocks noChangeArrowheads="1"/>
            </p:cNvSpPr>
            <p:nvPr/>
          </p:nvSpPr>
          <p:spPr bwMode="black">
            <a:xfrm>
              <a:off x="4135" y="2929"/>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13" name="AutoShape 105"/>
            <p:cNvSpPr>
              <a:spLocks noChangeArrowheads="1"/>
            </p:cNvSpPr>
            <p:nvPr/>
          </p:nvSpPr>
          <p:spPr bwMode="black">
            <a:xfrm>
              <a:off x="4208" y="2939"/>
              <a:ext cx="36"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14" name="AutoShape 106"/>
            <p:cNvSpPr>
              <a:spLocks noChangeArrowheads="1"/>
            </p:cNvSpPr>
            <p:nvPr/>
          </p:nvSpPr>
          <p:spPr bwMode="black">
            <a:xfrm>
              <a:off x="4282" y="2931"/>
              <a:ext cx="35"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15" name="AutoShape 107"/>
            <p:cNvSpPr>
              <a:spLocks noChangeArrowheads="1"/>
            </p:cNvSpPr>
            <p:nvPr/>
          </p:nvSpPr>
          <p:spPr bwMode="black">
            <a:xfrm>
              <a:off x="4386" y="2949"/>
              <a:ext cx="36" cy="36"/>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sp>
          <p:nvSpPr>
            <p:cNvPr id="171116" name="Line 108"/>
            <p:cNvSpPr>
              <a:spLocks noChangeShapeType="1"/>
            </p:cNvSpPr>
            <p:nvPr/>
          </p:nvSpPr>
          <p:spPr bwMode="auto">
            <a:xfrm flipH="1">
              <a:off x="4407" y="2930"/>
              <a:ext cx="43" cy="0"/>
            </a:xfrm>
            <a:prstGeom prst="line">
              <a:avLst/>
            </a:prstGeom>
            <a:noFill/>
            <a:ln w="19050">
              <a:solidFill>
                <a:srgbClr val="FFFF00"/>
              </a:solidFill>
              <a:round/>
              <a:headEnd/>
              <a:tailEnd/>
            </a:ln>
            <a:effectLst/>
          </p:spPr>
          <p:txBody>
            <a:bodyPr wrap="none" anchor="ctr"/>
            <a:lstStyle/>
            <a:p>
              <a:endParaRPr lang="en-US"/>
            </a:p>
          </p:txBody>
        </p:sp>
        <p:sp>
          <p:nvSpPr>
            <p:cNvPr id="171117" name="AutoShape 109"/>
            <p:cNvSpPr>
              <a:spLocks noChangeArrowheads="1"/>
            </p:cNvSpPr>
            <p:nvPr/>
          </p:nvSpPr>
          <p:spPr bwMode="black">
            <a:xfrm>
              <a:off x="2787" y="2950"/>
              <a:ext cx="36" cy="35"/>
            </a:xfrm>
            <a:prstGeom prst="triangle">
              <a:avLst>
                <a:gd name="adj" fmla="val 50000"/>
              </a:avLst>
            </a:prstGeom>
            <a:solidFill>
              <a:srgbClr val="85A789"/>
            </a:solidFill>
            <a:ln w="28575">
              <a:solidFill>
                <a:srgbClr val="FFFF00"/>
              </a:solidFill>
              <a:miter lim="800000"/>
              <a:headEnd/>
              <a:tailEnd/>
            </a:ln>
            <a:effectLst/>
          </p:spPr>
          <p:txBody>
            <a:bodyPr wrap="none" anchor="ctr"/>
            <a:lstStyle/>
            <a:p>
              <a:endParaRPr lang="en-US"/>
            </a:p>
          </p:txBody>
        </p:sp>
      </p:grpSp>
      <p:sp>
        <p:nvSpPr>
          <p:cNvPr id="171118" name="Rectangle 110"/>
          <p:cNvSpPr>
            <a:spLocks noChangeArrowheads="1"/>
          </p:cNvSpPr>
          <p:nvPr/>
        </p:nvSpPr>
        <p:spPr bwMode="auto">
          <a:xfrm>
            <a:off x="2217738" y="3481388"/>
            <a:ext cx="4586287" cy="304800"/>
          </a:xfrm>
          <a:prstGeom prst="rect">
            <a:avLst/>
          </a:prstGeom>
          <a:noFill/>
          <a:ln w="12700" algn="ctr">
            <a:noFill/>
            <a:miter lim="800000"/>
            <a:headEnd/>
            <a:tailEnd/>
          </a:ln>
          <a:effectLst/>
        </p:spPr>
        <p:txBody>
          <a:bodyPr wrap="none">
            <a:spAutoFit/>
          </a:bodyPr>
          <a:lstStyle/>
          <a:p>
            <a:pPr algn="ctr" eaLnBrk="0" hangingPunct="0"/>
            <a:r>
              <a:rPr lang="en-GB" sz="1400" b="1" dirty="0">
                <a:solidFill>
                  <a:srgbClr val="FFFEFB"/>
                </a:solidFill>
                <a:latin typeface="Trebuchet MS" pitchFamily="34" charset="0"/>
                <a:ea typeface="MS PGothic" pitchFamily="34" charset="-128"/>
              </a:rPr>
              <a:t>Hyperglycaemia due to an increase in fasting glucose</a:t>
            </a:r>
          </a:p>
        </p:txBody>
      </p:sp>
      <p:grpSp>
        <p:nvGrpSpPr>
          <p:cNvPr id="3" name="Group 111"/>
          <p:cNvGrpSpPr>
            <a:grpSpLocks/>
          </p:cNvGrpSpPr>
          <p:nvPr/>
        </p:nvGrpSpPr>
        <p:grpSpPr bwMode="auto">
          <a:xfrm>
            <a:off x="2022475" y="2227263"/>
            <a:ext cx="5056188" cy="1123950"/>
            <a:chOff x="1214" y="1403"/>
            <a:chExt cx="3185" cy="708"/>
          </a:xfrm>
        </p:grpSpPr>
        <p:grpSp>
          <p:nvGrpSpPr>
            <p:cNvPr id="4" name="Group 112"/>
            <p:cNvGrpSpPr>
              <a:grpSpLocks/>
            </p:cNvGrpSpPr>
            <p:nvPr/>
          </p:nvGrpSpPr>
          <p:grpSpPr bwMode="auto">
            <a:xfrm>
              <a:off x="1214" y="1403"/>
              <a:ext cx="3185" cy="708"/>
              <a:chOff x="1214" y="1403"/>
              <a:chExt cx="3185" cy="708"/>
            </a:xfrm>
          </p:grpSpPr>
          <p:sp>
            <p:nvSpPr>
              <p:cNvPr id="171121" name="Freeform 113"/>
              <p:cNvSpPr>
                <a:spLocks/>
              </p:cNvSpPr>
              <p:nvPr/>
            </p:nvSpPr>
            <p:spPr bwMode="gray">
              <a:xfrm>
                <a:off x="1234" y="1417"/>
                <a:ext cx="3139" cy="694"/>
              </a:xfrm>
              <a:custGeom>
                <a:avLst/>
                <a:gdLst/>
                <a:ahLst/>
                <a:cxnLst>
                  <a:cxn ang="0">
                    <a:pos x="64" y="732"/>
                  </a:cxn>
                  <a:cxn ang="0">
                    <a:pos x="208" y="759"/>
                  </a:cxn>
                  <a:cxn ang="0">
                    <a:pos x="368" y="764"/>
                  </a:cxn>
                  <a:cxn ang="0">
                    <a:pos x="485" y="737"/>
                  </a:cxn>
                  <a:cxn ang="0">
                    <a:pos x="533" y="337"/>
                  </a:cxn>
                  <a:cxn ang="0">
                    <a:pos x="635" y="97"/>
                  </a:cxn>
                  <a:cxn ang="0">
                    <a:pos x="757" y="113"/>
                  </a:cxn>
                  <a:cxn ang="0">
                    <a:pos x="987" y="433"/>
                  </a:cxn>
                  <a:cxn ang="0">
                    <a:pos x="1083" y="252"/>
                  </a:cxn>
                  <a:cxn ang="0">
                    <a:pos x="1147" y="55"/>
                  </a:cxn>
                  <a:cxn ang="0">
                    <a:pos x="1227" y="17"/>
                  </a:cxn>
                  <a:cxn ang="0">
                    <a:pos x="1333" y="49"/>
                  </a:cxn>
                  <a:cxn ang="0">
                    <a:pos x="1419" y="135"/>
                  </a:cxn>
                  <a:cxn ang="0">
                    <a:pos x="1509" y="183"/>
                  </a:cxn>
                  <a:cxn ang="0">
                    <a:pos x="1568" y="295"/>
                  </a:cxn>
                  <a:cxn ang="0">
                    <a:pos x="1632" y="407"/>
                  </a:cxn>
                  <a:cxn ang="0">
                    <a:pos x="1701" y="492"/>
                  </a:cxn>
                  <a:cxn ang="0">
                    <a:pos x="1781" y="503"/>
                  </a:cxn>
                  <a:cxn ang="0">
                    <a:pos x="1803" y="369"/>
                  </a:cxn>
                  <a:cxn ang="0">
                    <a:pos x="1840" y="231"/>
                  </a:cxn>
                  <a:cxn ang="0">
                    <a:pos x="1872" y="108"/>
                  </a:cxn>
                  <a:cxn ang="0">
                    <a:pos x="1931" y="60"/>
                  </a:cxn>
                  <a:cxn ang="0">
                    <a:pos x="2027" y="65"/>
                  </a:cxn>
                  <a:cxn ang="0">
                    <a:pos x="2075" y="129"/>
                  </a:cxn>
                  <a:cxn ang="0">
                    <a:pos x="2144" y="209"/>
                  </a:cxn>
                  <a:cxn ang="0">
                    <a:pos x="2235" y="236"/>
                  </a:cxn>
                  <a:cxn ang="0">
                    <a:pos x="2299" y="284"/>
                  </a:cxn>
                  <a:cxn ang="0">
                    <a:pos x="2373" y="316"/>
                  </a:cxn>
                  <a:cxn ang="0">
                    <a:pos x="2453" y="380"/>
                  </a:cxn>
                  <a:cxn ang="0">
                    <a:pos x="2517" y="476"/>
                  </a:cxn>
                  <a:cxn ang="0">
                    <a:pos x="2587" y="481"/>
                  </a:cxn>
                  <a:cxn ang="0">
                    <a:pos x="2661" y="535"/>
                  </a:cxn>
                  <a:cxn ang="0">
                    <a:pos x="2773" y="540"/>
                  </a:cxn>
                  <a:cxn ang="0">
                    <a:pos x="2859" y="588"/>
                  </a:cxn>
                  <a:cxn ang="0">
                    <a:pos x="2928" y="593"/>
                  </a:cxn>
                  <a:cxn ang="0">
                    <a:pos x="3035" y="636"/>
                  </a:cxn>
                  <a:cxn ang="0">
                    <a:pos x="3104" y="679"/>
                  </a:cxn>
                  <a:cxn ang="0">
                    <a:pos x="3200" y="663"/>
                  </a:cxn>
                  <a:cxn ang="0">
                    <a:pos x="3280" y="663"/>
                  </a:cxn>
                  <a:cxn ang="0">
                    <a:pos x="3387" y="657"/>
                  </a:cxn>
                  <a:cxn ang="0">
                    <a:pos x="3472" y="716"/>
                  </a:cxn>
                </a:cxnLst>
                <a:rect l="0" t="0" r="r" b="b"/>
                <a:pathLst>
                  <a:path w="3472" h="783">
                    <a:moveTo>
                      <a:pt x="0" y="705"/>
                    </a:moveTo>
                    <a:cubicBezTo>
                      <a:pt x="20" y="714"/>
                      <a:pt x="41" y="724"/>
                      <a:pt x="64" y="732"/>
                    </a:cubicBezTo>
                    <a:cubicBezTo>
                      <a:pt x="86" y="739"/>
                      <a:pt x="109" y="748"/>
                      <a:pt x="133" y="753"/>
                    </a:cubicBezTo>
                    <a:cubicBezTo>
                      <a:pt x="157" y="757"/>
                      <a:pt x="182" y="757"/>
                      <a:pt x="208" y="759"/>
                    </a:cubicBezTo>
                    <a:cubicBezTo>
                      <a:pt x="233" y="760"/>
                      <a:pt x="261" y="763"/>
                      <a:pt x="288" y="764"/>
                    </a:cubicBezTo>
                    <a:cubicBezTo>
                      <a:pt x="314" y="764"/>
                      <a:pt x="344" y="763"/>
                      <a:pt x="368" y="764"/>
                    </a:cubicBezTo>
                    <a:cubicBezTo>
                      <a:pt x="392" y="764"/>
                      <a:pt x="412" y="773"/>
                      <a:pt x="432" y="769"/>
                    </a:cubicBezTo>
                    <a:cubicBezTo>
                      <a:pt x="451" y="764"/>
                      <a:pt x="474" y="783"/>
                      <a:pt x="485" y="737"/>
                    </a:cubicBezTo>
                    <a:cubicBezTo>
                      <a:pt x="495" y="690"/>
                      <a:pt x="488" y="558"/>
                      <a:pt x="496" y="492"/>
                    </a:cubicBezTo>
                    <a:cubicBezTo>
                      <a:pt x="503" y="425"/>
                      <a:pt x="519" y="387"/>
                      <a:pt x="533" y="337"/>
                    </a:cubicBezTo>
                    <a:cubicBezTo>
                      <a:pt x="546" y="286"/>
                      <a:pt x="559" y="227"/>
                      <a:pt x="576" y="188"/>
                    </a:cubicBezTo>
                    <a:cubicBezTo>
                      <a:pt x="592" y="148"/>
                      <a:pt x="616" y="109"/>
                      <a:pt x="635" y="97"/>
                    </a:cubicBezTo>
                    <a:cubicBezTo>
                      <a:pt x="653" y="84"/>
                      <a:pt x="667" y="110"/>
                      <a:pt x="688" y="113"/>
                    </a:cubicBezTo>
                    <a:cubicBezTo>
                      <a:pt x="708" y="115"/>
                      <a:pt x="734" y="105"/>
                      <a:pt x="757" y="113"/>
                    </a:cubicBezTo>
                    <a:cubicBezTo>
                      <a:pt x="779" y="120"/>
                      <a:pt x="782" y="107"/>
                      <a:pt x="821" y="161"/>
                    </a:cubicBezTo>
                    <a:cubicBezTo>
                      <a:pt x="859" y="214"/>
                      <a:pt x="948" y="391"/>
                      <a:pt x="987" y="433"/>
                    </a:cubicBezTo>
                    <a:cubicBezTo>
                      <a:pt x="1025" y="474"/>
                      <a:pt x="1035" y="442"/>
                      <a:pt x="1051" y="412"/>
                    </a:cubicBezTo>
                    <a:cubicBezTo>
                      <a:pt x="1067" y="381"/>
                      <a:pt x="1071" y="300"/>
                      <a:pt x="1083" y="252"/>
                    </a:cubicBezTo>
                    <a:cubicBezTo>
                      <a:pt x="1094" y="203"/>
                      <a:pt x="1109" y="151"/>
                      <a:pt x="1120" y="119"/>
                    </a:cubicBezTo>
                    <a:cubicBezTo>
                      <a:pt x="1130" y="86"/>
                      <a:pt x="1136" y="73"/>
                      <a:pt x="1147" y="55"/>
                    </a:cubicBezTo>
                    <a:cubicBezTo>
                      <a:pt x="1157" y="36"/>
                      <a:pt x="1170" y="13"/>
                      <a:pt x="1184" y="7"/>
                    </a:cubicBezTo>
                    <a:cubicBezTo>
                      <a:pt x="1197" y="0"/>
                      <a:pt x="1209" y="12"/>
                      <a:pt x="1227" y="17"/>
                    </a:cubicBezTo>
                    <a:cubicBezTo>
                      <a:pt x="1244" y="21"/>
                      <a:pt x="1273" y="27"/>
                      <a:pt x="1291" y="33"/>
                    </a:cubicBezTo>
                    <a:cubicBezTo>
                      <a:pt x="1308" y="38"/>
                      <a:pt x="1321" y="43"/>
                      <a:pt x="1333" y="49"/>
                    </a:cubicBezTo>
                    <a:cubicBezTo>
                      <a:pt x="1344" y="54"/>
                      <a:pt x="1345" y="50"/>
                      <a:pt x="1360" y="65"/>
                    </a:cubicBezTo>
                    <a:cubicBezTo>
                      <a:pt x="1374" y="79"/>
                      <a:pt x="1404" y="117"/>
                      <a:pt x="1419" y="135"/>
                    </a:cubicBezTo>
                    <a:cubicBezTo>
                      <a:pt x="1433" y="152"/>
                      <a:pt x="1430" y="164"/>
                      <a:pt x="1445" y="172"/>
                    </a:cubicBezTo>
                    <a:cubicBezTo>
                      <a:pt x="1459" y="179"/>
                      <a:pt x="1493" y="176"/>
                      <a:pt x="1509" y="183"/>
                    </a:cubicBezTo>
                    <a:cubicBezTo>
                      <a:pt x="1524" y="189"/>
                      <a:pt x="1526" y="190"/>
                      <a:pt x="1536" y="209"/>
                    </a:cubicBezTo>
                    <a:cubicBezTo>
                      <a:pt x="1545" y="227"/>
                      <a:pt x="1559" y="274"/>
                      <a:pt x="1568" y="295"/>
                    </a:cubicBezTo>
                    <a:cubicBezTo>
                      <a:pt x="1576" y="315"/>
                      <a:pt x="1578" y="313"/>
                      <a:pt x="1589" y="332"/>
                    </a:cubicBezTo>
                    <a:cubicBezTo>
                      <a:pt x="1599" y="350"/>
                      <a:pt x="1620" y="386"/>
                      <a:pt x="1632" y="407"/>
                    </a:cubicBezTo>
                    <a:cubicBezTo>
                      <a:pt x="1643" y="427"/>
                      <a:pt x="1647" y="440"/>
                      <a:pt x="1659" y="455"/>
                    </a:cubicBezTo>
                    <a:cubicBezTo>
                      <a:pt x="1670" y="469"/>
                      <a:pt x="1687" y="483"/>
                      <a:pt x="1701" y="492"/>
                    </a:cubicBezTo>
                    <a:cubicBezTo>
                      <a:pt x="1714" y="500"/>
                      <a:pt x="1725" y="501"/>
                      <a:pt x="1739" y="503"/>
                    </a:cubicBezTo>
                    <a:cubicBezTo>
                      <a:pt x="1752" y="504"/>
                      <a:pt x="1774" y="510"/>
                      <a:pt x="1781" y="503"/>
                    </a:cubicBezTo>
                    <a:cubicBezTo>
                      <a:pt x="1788" y="495"/>
                      <a:pt x="1777" y="482"/>
                      <a:pt x="1781" y="460"/>
                    </a:cubicBezTo>
                    <a:cubicBezTo>
                      <a:pt x="1784" y="437"/>
                      <a:pt x="1795" y="393"/>
                      <a:pt x="1803" y="369"/>
                    </a:cubicBezTo>
                    <a:cubicBezTo>
                      <a:pt x="1810" y="344"/>
                      <a:pt x="1817" y="333"/>
                      <a:pt x="1824" y="311"/>
                    </a:cubicBezTo>
                    <a:cubicBezTo>
                      <a:pt x="1830" y="288"/>
                      <a:pt x="1835" y="255"/>
                      <a:pt x="1840" y="231"/>
                    </a:cubicBezTo>
                    <a:cubicBezTo>
                      <a:pt x="1844" y="207"/>
                      <a:pt x="1845" y="187"/>
                      <a:pt x="1851" y="167"/>
                    </a:cubicBezTo>
                    <a:cubicBezTo>
                      <a:pt x="1856" y="146"/>
                      <a:pt x="1865" y="122"/>
                      <a:pt x="1872" y="108"/>
                    </a:cubicBezTo>
                    <a:cubicBezTo>
                      <a:pt x="1878" y="93"/>
                      <a:pt x="1878" y="88"/>
                      <a:pt x="1888" y="81"/>
                    </a:cubicBezTo>
                    <a:cubicBezTo>
                      <a:pt x="1897" y="73"/>
                      <a:pt x="1916" y="70"/>
                      <a:pt x="1931" y="60"/>
                    </a:cubicBezTo>
                    <a:cubicBezTo>
                      <a:pt x="1945" y="49"/>
                      <a:pt x="1957" y="16"/>
                      <a:pt x="1973" y="17"/>
                    </a:cubicBezTo>
                    <a:cubicBezTo>
                      <a:pt x="1989" y="17"/>
                      <a:pt x="2014" y="51"/>
                      <a:pt x="2027" y="65"/>
                    </a:cubicBezTo>
                    <a:cubicBezTo>
                      <a:pt x="2039" y="78"/>
                      <a:pt x="2040" y="86"/>
                      <a:pt x="2048" y="97"/>
                    </a:cubicBezTo>
                    <a:cubicBezTo>
                      <a:pt x="2056" y="107"/>
                      <a:pt x="2066" y="119"/>
                      <a:pt x="2075" y="129"/>
                    </a:cubicBezTo>
                    <a:cubicBezTo>
                      <a:pt x="2083" y="138"/>
                      <a:pt x="2089" y="142"/>
                      <a:pt x="2101" y="156"/>
                    </a:cubicBezTo>
                    <a:cubicBezTo>
                      <a:pt x="2112" y="169"/>
                      <a:pt x="2128" y="198"/>
                      <a:pt x="2144" y="209"/>
                    </a:cubicBezTo>
                    <a:cubicBezTo>
                      <a:pt x="2159" y="219"/>
                      <a:pt x="2176" y="215"/>
                      <a:pt x="2192" y="220"/>
                    </a:cubicBezTo>
                    <a:cubicBezTo>
                      <a:pt x="2207" y="224"/>
                      <a:pt x="2223" y="229"/>
                      <a:pt x="2235" y="236"/>
                    </a:cubicBezTo>
                    <a:cubicBezTo>
                      <a:pt x="2246" y="242"/>
                      <a:pt x="2250" y="249"/>
                      <a:pt x="2261" y="257"/>
                    </a:cubicBezTo>
                    <a:cubicBezTo>
                      <a:pt x="2271" y="265"/>
                      <a:pt x="2288" y="276"/>
                      <a:pt x="2299" y="284"/>
                    </a:cubicBezTo>
                    <a:cubicBezTo>
                      <a:pt x="2309" y="292"/>
                      <a:pt x="2312" y="299"/>
                      <a:pt x="2325" y="305"/>
                    </a:cubicBezTo>
                    <a:cubicBezTo>
                      <a:pt x="2337" y="310"/>
                      <a:pt x="2357" y="312"/>
                      <a:pt x="2373" y="316"/>
                    </a:cubicBezTo>
                    <a:cubicBezTo>
                      <a:pt x="2388" y="319"/>
                      <a:pt x="2402" y="316"/>
                      <a:pt x="2416" y="327"/>
                    </a:cubicBezTo>
                    <a:cubicBezTo>
                      <a:pt x="2429" y="337"/>
                      <a:pt x="2443" y="365"/>
                      <a:pt x="2453" y="380"/>
                    </a:cubicBezTo>
                    <a:cubicBezTo>
                      <a:pt x="2462" y="394"/>
                      <a:pt x="2464" y="401"/>
                      <a:pt x="2475" y="417"/>
                    </a:cubicBezTo>
                    <a:cubicBezTo>
                      <a:pt x="2485" y="432"/>
                      <a:pt x="2505" y="462"/>
                      <a:pt x="2517" y="476"/>
                    </a:cubicBezTo>
                    <a:cubicBezTo>
                      <a:pt x="2528" y="489"/>
                      <a:pt x="2532" y="496"/>
                      <a:pt x="2544" y="497"/>
                    </a:cubicBezTo>
                    <a:cubicBezTo>
                      <a:pt x="2555" y="497"/>
                      <a:pt x="2573" y="483"/>
                      <a:pt x="2587" y="481"/>
                    </a:cubicBezTo>
                    <a:cubicBezTo>
                      <a:pt x="2600" y="478"/>
                      <a:pt x="2611" y="472"/>
                      <a:pt x="2624" y="481"/>
                    </a:cubicBezTo>
                    <a:cubicBezTo>
                      <a:pt x="2636" y="489"/>
                      <a:pt x="2647" y="525"/>
                      <a:pt x="2661" y="535"/>
                    </a:cubicBezTo>
                    <a:cubicBezTo>
                      <a:pt x="2674" y="544"/>
                      <a:pt x="2685" y="539"/>
                      <a:pt x="2704" y="540"/>
                    </a:cubicBezTo>
                    <a:cubicBezTo>
                      <a:pt x="2722" y="540"/>
                      <a:pt x="2755" y="532"/>
                      <a:pt x="2773" y="540"/>
                    </a:cubicBezTo>
                    <a:cubicBezTo>
                      <a:pt x="2790" y="547"/>
                      <a:pt x="2796" y="575"/>
                      <a:pt x="2811" y="583"/>
                    </a:cubicBezTo>
                    <a:cubicBezTo>
                      <a:pt x="2825" y="590"/>
                      <a:pt x="2845" y="588"/>
                      <a:pt x="2859" y="588"/>
                    </a:cubicBezTo>
                    <a:cubicBezTo>
                      <a:pt x="2872" y="588"/>
                      <a:pt x="2879" y="582"/>
                      <a:pt x="2891" y="583"/>
                    </a:cubicBezTo>
                    <a:cubicBezTo>
                      <a:pt x="2902" y="583"/>
                      <a:pt x="2917" y="588"/>
                      <a:pt x="2928" y="593"/>
                    </a:cubicBezTo>
                    <a:cubicBezTo>
                      <a:pt x="2938" y="597"/>
                      <a:pt x="2937" y="601"/>
                      <a:pt x="2955" y="609"/>
                    </a:cubicBezTo>
                    <a:cubicBezTo>
                      <a:pt x="2972" y="616"/>
                      <a:pt x="3017" y="628"/>
                      <a:pt x="3035" y="636"/>
                    </a:cubicBezTo>
                    <a:cubicBezTo>
                      <a:pt x="3052" y="644"/>
                      <a:pt x="3049" y="649"/>
                      <a:pt x="3061" y="657"/>
                    </a:cubicBezTo>
                    <a:cubicBezTo>
                      <a:pt x="3072" y="664"/>
                      <a:pt x="3091" y="677"/>
                      <a:pt x="3104" y="679"/>
                    </a:cubicBezTo>
                    <a:cubicBezTo>
                      <a:pt x="3116" y="680"/>
                      <a:pt x="3120" y="670"/>
                      <a:pt x="3136" y="668"/>
                    </a:cubicBezTo>
                    <a:cubicBezTo>
                      <a:pt x="3151" y="665"/>
                      <a:pt x="3183" y="663"/>
                      <a:pt x="3200" y="663"/>
                    </a:cubicBezTo>
                    <a:cubicBezTo>
                      <a:pt x="3216" y="663"/>
                      <a:pt x="3223" y="668"/>
                      <a:pt x="3237" y="668"/>
                    </a:cubicBezTo>
                    <a:cubicBezTo>
                      <a:pt x="3250" y="668"/>
                      <a:pt x="3263" y="665"/>
                      <a:pt x="3280" y="663"/>
                    </a:cubicBezTo>
                    <a:cubicBezTo>
                      <a:pt x="3296" y="660"/>
                      <a:pt x="3321" y="652"/>
                      <a:pt x="3339" y="652"/>
                    </a:cubicBezTo>
                    <a:cubicBezTo>
                      <a:pt x="3356" y="651"/>
                      <a:pt x="3372" y="652"/>
                      <a:pt x="3387" y="657"/>
                    </a:cubicBezTo>
                    <a:cubicBezTo>
                      <a:pt x="3401" y="661"/>
                      <a:pt x="3409" y="669"/>
                      <a:pt x="3424" y="679"/>
                    </a:cubicBezTo>
                    <a:cubicBezTo>
                      <a:pt x="3438" y="688"/>
                      <a:pt x="3455" y="702"/>
                      <a:pt x="3472" y="716"/>
                    </a:cubicBezTo>
                  </a:path>
                </a:pathLst>
              </a:custGeom>
              <a:noFill/>
              <a:ln w="28575" cap="flat" cmpd="sng">
                <a:solidFill>
                  <a:srgbClr val="FFFFCC"/>
                </a:solidFill>
                <a:prstDash val="solid"/>
                <a:round/>
                <a:headEnd type="none" w="med" len="med"/>
                <a:tailEnd type="none" w="med" len="med"/>
              </a:ln>
              <a:effectLst/>
            </p:spPr>
            <p:txBody>
              <a:bodyPr wrap="none" anchor="ctr"/>
              <a:lstStyle/>
              <a:p>
                <a:endParaRPr lang="en-US"/>
              </a:p>
            </p:txBody>
          </p:sp>
          <p:sp>
            <p:nvSpPr>
              <p:cNvPr id="171122" name="Oval 114"/>
              <p:cNvSpPr>
                <a:spLocks noChangeArrowheads="1"/>
              </p:cNvSpPr>
              <p:nvPr/>
            </p:nvSpPr>
            <p:spPr bwMode="gray">
              <a:xfrm>
                <a:off x="1273" y="2041"/>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23" name="Oval 115"/>
              <p:cNvSpPr>
                <a:spLocks noChangeArrowheads="1"/>
              </p:cNvSpPr>
              <p:nvPr/>
            </p:nvSpPr>
            <p:spPr bwMode="gray">
              <a:xfrm>
                <a:off x="1214" y="2018"/>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24" name="Oval 116"/>
              <p:cNvSpPr>
                <a:spLocks noChangeArrowheads="1"/>
              </p:cNvSpPr>
              <p:nvPr/>
            </p:nvSpPr>
            <p:spPr bwMode="gray">
              <a:xfrm>
                <a:off x="1346" y="2064"/>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25" name="Oval 117"/>
              <p:cNvSpPr>
                <a:spLocks noChangeArrowheads="1"/>
              </p:cNvSpPr>
              <p:nvPr/>
            </p:nvSpPr>
            <p:spPr bwMode="gray">
              <a:xfrm>
                <a:off x="1405" y="2064"/>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26" name="Oval 118"/>
              <p:cNvSpPr>
                <a:spLocks noChangeArrowheads="1"/>
              </p:cNvSpPr>
              <p:nvPr/>
            </p:nvSpPr>
            <p:spPr bwMode="gray">
              <a:xfrm>
                <a:off x="1483" y="2069"/>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27" name="Oval 119"/>
              <p:cNvSpPr>
                <a:spLocks noChangeArrowheads="1"/>
              </p:cNvSpPr>
              <p:nvPr/>
            </p:nvSpPr>
            <p:spPr bwMode="gray">
              <a:xfrm>
                <a:off x="1547" y="2075"/>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28" name="Oval 120"/>
              <p:cNvSpPr>
                <a:spLocks noChangeArrowheads="1"/>
              </p:cNvSpPr>
              <p:nvPr/>
            </p:nvSpPr>
            <p:spPr bwMode="gray">
              <a:xfrm>
                <a:off x="1606" y="2071"/>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29" name="Oval 121"/>
              <p:cNvSpPr>
                <a:spLocks noChangeArrowheads="1"/>
              </p:cNvSpPr>
              <p:nvPr/>
            </p:nvSpPr>
            <p:spPr bwMode="gray">
              <a:xfrm>
                <a:off x="1653" y="2046"/>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30" name="Oval 122"/>
              <p:cNvSpPr>
                <a:spLocks noChangeArrowheads="1"/>
              </p:cNvSpPr>
              <p:nvPr/>
            </p:nvSpPr>
            <p:spPr bwMode="gray">
              <a:xfrm>
                <a:off x="1667" y="1819"/>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31" name="Oval 123"/>
              <p:cNvSpPr>
                <a:spLocks noChangeArrowheads="1"/>
              </p:cNvSpPr>
              <p:nvPr/>
            </p:nvSpPr>
            <p:spPr bwMode="gray">
              <a:xfrm>
                <a:off x="1700" y="1692"/>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32" name="Oval 124"/>
              <p:cNvSpPr>
                <a:spLocks noChangeArrowheads="1"/>
              </p:cNvSpPr>
              <p:nvPr/>
            </p:nvSpPr>
            <p:spPr bwMode="gray">
              <a:xfrm>
                <a:off x="1741" y="1560"/>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33" name="Oval 125"/>
              <p:cNvSpPr>
                <a:spLocks noChangeArrowheads="1"/>
              </p:cNvSpPr>
              <p:nvPr/>
            </p:nvSpPr>
            <p:spPr bwMode="gray">
              <a:xfrm>
                <a:off x="1787" y="1482"/>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34" name="Oval 126"/>
              <p:cNvSpPr>
                <a:spLocks noChangeArrowheads="1"/>
              </p:cNvSpPr>
              <p:nvPr/>
            </p:nvSpPr>
            <p:spPr bwMode="gray">
              <a:xfrm>
                <a:off x="1847" y="1500"/>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35" name="Oval 127"/>
              <p:cNvSpPr>
                <a:spLocks noChangeArrowheads="1"/>
              </p:cNvSpPr>
              <p:nvPr/>
            </p:nvSpPr>
            <p:spPr bwMode="gray">
              <a:xfrm>
                <a:off x="1907" y="1496"/>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36" name="Oval 128"/>
              <p:cNvSpPr>
                <a:spLocks noChangeArrowheads="1"/>
              </p:cNvSpPr>
              <p:nvPr/>
            </p:nvSpPr>
            <p:spPr bwMode="gray">
              <a:xfrm>
                <a:off x="2119" y="1787"/>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37" name="Oval 129"/>
              <p:cNvSpPr>
                <a:spLocks noChangeArrowheads="1"/>
              </p:cNvSpPr>
              <p:nvPr/>
            </p:nvSpPr>
            <p:spPr bwMode="gray">
              <a:xfrm>
                <a:off x="2165" y="1761"/>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38" name="Oval 130"/>
              <p:cNvSpPr>
                <a:spLocks noChangeArrowheads="1"/>
              </p:cNvSpPr>
              <p:nvPr/>
            </p:nvSpPr>
            <p:spPr bwMode="gray">
              <a:xfrm>
                <a:off x="2194" y="1620"/>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39" name="Oval 131"/>
              <p:cNvSpPr>
                <a:spLocks noChangeArrowheads="1"/>
              </p:cNvSpPr>
              <p:nvPr/>
            </p:nvSpPr>
            <p:spPr bwMode="gray">
              <a:xfrm>
                <a:off x="2233" y="1506"/>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40" name="Oval 132"/>
              <p:cNvSpPr>
                <a:spLocks noChangeArrowheads="1"/>
              </p:cNvSpPr>
              <p:nvPr/>
            </p:nvSpPr>
            <p:spPr bwMode="gray">
              <a:xfrm>
                <a:off x="2257" y="1450"/>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41" name="Oval 133"/>
              <p:cNvSpPr>
                <a:spLocks noChangeArrowheads="1"/>
              </p:cNvSpPr>
              <p:nvPr/>
            </p:nvSpPr>
            <p:spPr bwMode="gray">
              <a:xfrm>
                <a:off x="2298" y="1411"/>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42" name="Oval 134"/>
              <p:cNvSpPr>
                <a:spLocks noChangeArrowheads="1"/>
              </p:cNvSpPr>
              <p:nvPr/>
            </p:nvSpPr>
            <p:spPr bwMode="gray">
              <a:xfrm>
                <a:off x="2344" y="1416"/>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43" name="Oval 135"/>
              <p:cNvSpPr>
                <a:spLocks noChangeArrowheads="1"/>
              </p:cNvSpPr>
              <p:nvPr/>
            </p:nvSpPr>
            <p:spPr bwMode="gray">
              <a:xfrm>
                <a:off x="2404" y="1435"/>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44" name="Oval 136"/>
              <p:cNvSpPr>
                <a:spLocks noChangeArrowheads="1"/>
              </p:cNvSpPr>
              <p:nvPr/>
            </p:nvSpPr>
            <p:spPr bwMode="gray">
              <a:xfrm>
                <a:off x="2464" y="1467"/>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45" name="Oval 137"/>
              <p:cNvSpPr>
                <a:spLocks noChangeArrowheads="1"/>
              </p:cNvSpPr>
              <p:nvPr/>
            </p:nvSpPr>
            <p:spPr bwMode="gray">
              <a:xfrm>
                <a:off x="2523" y="1529"/>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46" name="Oval 138"/>
              <p:cNvSpPr>
                <a:spLocks noChangeArrowheads="1"/>
              </p:cNvSpPr>
              <p:nvPr/>
            </p:nvSpPr>
            <p:spPr bwMode="gray">
              <a:xfrm>
                <a:off x="2597" y="1570"/>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47" name="Oval 139"/>
              <p:cNvSpPr>
                <a:spLocks noChangeArrowheads="1"/>
              </p:cNvSpPr>
              <p:nvPr/>
            </p:nvSpPr>
            <p:spPr bwMode="gray">
              <a:xfrm>
                <a:off x="2647" y="1677"/>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48" name="Oval 140"/>
              <p:cNvSpPr>
                <a:spLocks noChangeArrowheads="1"/>
              </p:cNvSpPr>
              <p:nvPr/>
            </p:nvSpPr>
            <p:spPr bwMode="gray">
              <a:xfrm>
                <a:off x="2711" y="1771"/>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49" name="Oval 141"/>
              <p:cNvSpPr>
                <a:spLocks noChangeArrowheads="1"/>
              </p:cNvSpPr>
              <p:nvPr/>
            </p:nvSpPr>
            <p:spPr bwMode="gray">
              <a:xfrm>
                <a:off x="2771" y="1834"/>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50" name="Oval 142"/>
              <p:cNvSpPr>
                <a:spLocks noChangeArrowheads="1"/>
              </p:cNvSpPr>
              <p:nvPr/>
            </p:nvSpPr>
            <p:spPr bwMode="gray">
              <a:xfrm>
                <a:off x="2822" y="1821"/>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51" name="Oval 143"/>
              <p:cNvSpPr>
                <a:spLocks noChangeArrowheads="1"/>
              </p:cNvSpPr>
              <p:nvPr/>
            </p:nvSpPr>
            <p:spPr bwMode="gray">
              <a:xfrm>
                <a:off x="2855" y="1698"/>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52" name="Oval 144"/>
              <p:cNvSpPr>
                <a:spLocks noChangeArrowheads="1"/>
              </p:cNvSpPr>
              <p:nvPr/>
            </p:nvSpPr>
            <p:spPr bwMode="gray">
              <a:xfrm>
                <a:off x="2884" y="1579"/>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53" name="Oval 145"/>
              <p:cNvSpPr>
                <a:spLocks noChangeArrowheads="1"/>
              </p:cNvSpPr>
              <p:nvPr/>
            </p:nvSpPr>
            <p:spPr bwMode="gray">
              <a:xfrm>
                <a:off x="2919" y="1480"/>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54" name="Oval 146"/>
              <p:cNvSpPr>
                <a:spLocks noChangeArrowheads="1"/>
              </p:cNvSpPr>
              <p:nvPr/>
            </p:nvSpPr>
            <p:spPr bwMode="gray">
              <a:xfrm>
                <a:off x="2969" y="1432"/>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55" name="Oval 147"/>
              <p:cNvSpPr>
                <a:spLocks noChangeArrowheads="1"/>
              </p:cNvSpPr>
              <p:nvPr/>
            </p:nvSpPr>
            <p:spPr bwMode="gray">
              <a:xfrm>
                <a:off x="3056" y="1469"/>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56" name="Oval 148"/>
              <p:cNvSpPr>
                <a:spLocks noChangeArrowheads="1"/>
              </p:cNvSpPr>
              <p:nvPr/>
            </p:nvSpPr>
            <p:spPr bwMode="gray">
              <a:xfrm>
                <a:off x="3107" y="1518"/>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57" name="Oval 149"/>
              <p:cNvSpPr>
                <a:spLocks noChangeArrowheads="1"/>
              </p:cNvSpPr>
              <p:nvPr/>
            </p:nvSpPr>
            <p:spPr bwMode="gray">
              <a:xfrm>
                <a:off x="3008" y="1403"/>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58" name="Oval 150"/>
              <p:cNvSpPr>
                <a:spLocks noChangeArrowheads="1"/>
              </p:cNvSpPr>
              <p:nvPr/>
            </p:nvSpPr>
            <p:spPr bwMode="gray">
              <a:xfrm>
                <a:off x="3180" y="1590"/>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59" name="Oval 151"/>
              <p:cNvSpPr>
                <a:spLocks noChangeArrowheads="1"/>
              </p:cNvSpPr>
              <p:nvPr/>
            </p:nvSpPr>
            <p:spPr bwMode="gray">
              <a:xfrm>
                <a:off x="3253" y="1608"/>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60" name="Oval 152"/>
              <p:cNvSpPr>
                <a:spLocks noChangeArrowheads="1"/>
              </p:cNvSpPr>
              <p:nvPr/>
            </p:nvSpPr>
            <p:spPr bwMode="gray">
              <a:xfrm>
                <a:off x="3308" y="1662"/>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61" name="Oval 153"/>
              <p:cNvSpPr>
                <a:spLocks noChangeArrowheads="1"/>
              </p:cNvSpPr>
              <p:nvPr/>
            </p:nvSpPr>
            <p:spPr bwMode="gray">
              <a:xfrm>
                <a:off x="3381" y="1676"/>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62" name="Oval 154"/>
              <p:cNvSpPr>
                <a:spLocks noChangeArrowheads="1"/>
              </p:cNvSpPr>
              <p:nvPr/>
            </p:nvSpPr>
            <p:spPr bwMode="gray">
              <a:xfrm>
                <a:off x="3437" y="1744"/>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63" name="Oval 155"/>
              <p:cNvSpPr>
                <a:spLocks noChangeArrowheads="1"/>
              </p:cNvSpPr>
              <p:nvPr/>
            </p:nvSpPr>
            <p:spPr bwMode="gray">
              <a:xfrm>
                <a:off x="3501" y="1828"/>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64" name="Oval 156"/>
              <p:cNvSpPr>
                <a:spLocks noChangeArrowheads="1"/>
              </p:cNvSpPr>
              <p:nvPr/>
            </p:nvSpPr>
            <p:spPr bwMode="gray">
              <a:xfrm>
                <a:off x="3570" y="1820"/>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65" name="Oval 157"/>
              <p:cNvSpPr>
                <a:spLocks noChangeArrowheads="1"/>
              </p:cNvSpPr>
              <p:nvPr/>
            </p:nvSpPr>
            <p:spPr bwMode="gray">
              <a:xfrm>
                <a:off x="3647" y="1879"/>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66" name="Oval 158"/>
              <p:cNvSpPr>
                <a:spLocks noChangeArrowheads="1"/>
              </p:cNvSpPr>
              <p:nvPr/>
            </p:nvSpPr>
            <p:spPr bwMode="gray">
              <a:xfrm>
                <a:off x="3707" y="1862"/>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67" name="Oval 159"/>
              <p:cNvSpPr>
                <a:spLocks noChangeArrowheads="1"/>
              </p:cNvSpPr>
              <p:nvPr/>
            </p:nvSpPr>
            <p:spPr bwMode="gray">
              <a:xfrm>
                <a:off x="3779" y="1920"/>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68" name="Oval 160"/>
              <p:cNvSpPr>
                <a:spLocks noChangeArrowheads="1"/>
              </p:cNvSpPr>
              <p:nvPr/>
            </p:nvSpPr>
            <p:spPr bwMode="gray">
              <a:xfrm>
                <a:off x="3844" y="1907"/>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69" name="Oval 161"/>
              <p:cNvSpPr>
                <a:spLocks noChangeArrowheads="1"/>
              </p:cNvSpPr>
              <p:nvPr/>
            </p:nvSpPr>
            <p:spPr bwMode="gray">
              <a:xfrm>
                <a:off x="3908" y="1939"/>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70" name="Oval 162"/>
              <p:cNvSpPr>
                <a:spLocks noChangeArrowheads="1"/>
              </p:cNvSpPr>
              <p:nvPr/>
            </p:nvSpPr>
            <p:spPr bwMode="gray">
              <a:xfrm>
                <a:off x="3976" y="1958"/>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71" name="Oval 163"/>
              <p:cNvSpPr>
                <a:spLocks noChangeArrowheads="1"/>
              </p:cNvSpPr>
              <p:nvPr/>
            </p:nvSpPr>
            <p:spPr bwMode="gray">
              <a:xfrm>
                <a:off x="4027" y="1994"/>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72" name="Oval 164"/>
              <p:cNvSpPr>
                <a:spLocks noChangeArrowheads="1"/>
              </p:cNvSpPr>
              <p:nvPr/>
            </p:nvSpPr>
            <p:spPr bwMode="gray">
              <a:xfrm>
                <a:off x="4096" y="1991"/>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73" name="Oval 165"/>
              <p:cNvSpPr>
                <a:spLocks noChangeArrowheads="1"/>
              </p:cNvSpPr>
              <p:nvPr/>
            </p:nvSpPr>
            <p:spPr bwMode="gray">
              <a:xfrm>
                <a:off x="4159" y="1986"/>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74" name="Oval 166"/>
              <p:cNvSpPr>
                <a:spLocks noChangeArrowheads="1"/>
              </p:cNvSpPr>
              <p:nvPr/>
            </p:nvSpPr>
            <p:spPr bwMode="gray">
              <a:xfrm>
                <a:off x="4219" y="1978"/>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75" name="Oval 167"/>
              <p:cNvSpPr>
                <a:spLocks noChangeArrowheads="1"/>
              </p:cNvSpPr>
              <p:nvPr/>
            </p:nvSpPr>
            <p:spPr bwMode="gray">
              <a:xfrm>
                <a:off x="4292" y="1983"/>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sp>
            <p:nvSpPr>
              <p:cNvPr id="171176" name="Oval 168"/>
              <p:cNvSpPr>
                <a:spLocks noChangeArrowheads="1"/>
              </p:cNvSpPr>
              <p:nvPr/>
            </p:nvSpPr>
            <p:spPr bwMode="gray">
              <a:xfrm>
                <a:off x="4370" y="2029"/>
                <a:ext cx="29" cy="29"/>
              </a:xfrm>
              <a:prstGeom prst="ellipse">
                <a:avLst/>
              </a:prstGeom>
              <a:solidFill>
                <a:schemeClr val="accent2"/>
              </a:solidFill>
              <a:ln w="28575">
                <a:solidFill>
                  <a:srgbClr val="FFFFCC"/>
                </a:solidFill>
                <a:round/>
                <a:headEnd/>
                <a:tailEnd/>
              </a:ln>
              <a:effectLst/>
            </p:spPr>
            <p:txBody>
              <a:bodyPr wrap="none" anchor="ctr"/>
              <a:lstStyle/>
              <a:p>
                <a:endParaRPr lang="en-US"/>
              </a:p>
            </p:txBody>
          </p:sp>
        </p:grpSp>
        <p:sp>
          <p:nvSpPr>
            <p:cNvPr id="171177" name="Text Box 169"/>
            <p:cNvSpPr txBox="1">
              <a:spLocks noChangeArrowheads="1"/>
            </p:cNvSpPr>
            <p:nvPr/>
          </p:nvSpPr>
          <p:spPr bwMode="auto">
            <a:xfrm>
              <a:off x="2910" y="1583"/>
              <a:ext cx="1432" cy="231"/>
            </a:xfrm>
            <a:prstGeom prst="rect">
              <a:avLst/>
            </a:prstGeom>
            <a:noFill/>
            <a:ln w="28575">
              <a:noFill/>
              <a:miter lim="800000"/>
              <a:headEnd/>
              <a:tailEnd/>
            </a:ln>
            <a:effectLst/>
          </p:spPr>
          <p:txBody>
            <a:bodyPr anchor="ctr">
              <a:spAutoFit/>
            </a:bodyPr>
            <a:lstStyle/>
            <a:p>
              <a:pPr algn="ctr" eaLnBrk="0" hangingPunct="0"/>
              <a:r>
                <a:rPr lang="en-US" altLang="en-US">
                  <a:solidFill>
                    <a:srgbClr val="FFFFFF"/>
                  </a:solidFill>
                  <a:latin typeface="Trebuchet MS" pitchFamily="34" charset="0"/>
                  <a:ea typeface="MS PGothic" pitchFamily="34" charset="-128"/>
                </a:rPr>
                <a:t>    </a:t>
              </a:r>
              <a:r>
                <a:rPr lang="en-US" altLang="en-US" b="1">
                  <a:solidFill>
                    <a:srgbClr val="FFFFFF"/>
                  </a:solidFill>
                  <a:latin typeface="Trebuchet MS" pitchFamily="34" charset="0"/>
                  <a:ea typeface="MS PGothic" pitchFamily="34" charset="-128"/>
                </a:rPr>
                <a:t>T2DM</a:t>
              </a:r>
            </a:p>
          </p:txBody>
        </p:sp>
      </p:grpSp>
      <p:sp>
        <p:nvSpPr>
          <p:cNvPr id="5" name="Date Placeholder 4"/>
          <p:cNvSpPr>
            <a:spLocks noGrp="1"/>
          </p:cNvSpPr>
          <p:nvPr>
            <p:ph type="dt" sz="half" idx="10"/>
          </p:nvPr>
        </p:nvSpPr>
        <p:spPr/>
        <p:txBody>
          <a:bodyPr/>
          <a:lstStyle/>
          <a:p>
            <a:pPr>
              <a:defRPr/>
            </a:pPr>
            <a:fld id="{A31FCAC3-0251-4D4E-991B-55F90D7F22F7}" type="datetime1">
              <a:rPr lang="en-US" smtClean="0">
                <a:solidFill>
                  <a:prstClr val="white">
                    <a:tint val="75000"/>
                  </a:prstClr>
                </a:solidFill>
              </a:rPr>
              <a:pPr>
                <a:defRPr/>
              </a:pPr>
              <a:t>11/20/2014</a:t>
            </a:fld>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405FF7BE-62C0-45E8-B0C4-9A843E254EB7}" type="slidenum">
              <a:rPr lang="en-US" smtClean="0"/>
              <a:pPr>
                <a:defRPr/>
              </a:pPr>
              <a:t>15</a:t>
            </a:fld>
            <a:endParaRPr lang="en-US"/>
          </a:p>
        </p:txBody>
      </p:sp>
    </p:spTree>
    <p:extLst>
      <p:ext uri="{BB962C8B-B14F-4D97-AF65-F5344CB8AC3E}">
        <p14:creationId xmlns:p14="http://schemas.microsoft.com/office/powerpoint/2010/main" val="30170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71118"/>
                                        </p:tgtEl>
                                      </p:cBhvr>
                                    </p:animEffect>
                                    <p:set>
                                      <p:cBhvr>
                                        <p:cTn id="7" dur="1" fill="hold">
                                          <p:stCondLst>
                                            <p:cond delay="499"/>
                                          </p:stCondLst>
                                        </p:cTn>
                                        <p:tgtEl>
                                          <p:spTgt spid="171118"/>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2.77778E-6 -2.96296E-6 L -2.77778E-6 0.18403 " pathEditMode="relative" rAng="0" ptsTypes="AA">
                                      <p:cBhvr>
                                        <p:cTn id="9" dur="2000" fill="hold"/>
                                        <p:tgtEl>
                                          <p:spTgt spid="3"/>
                                        </p:tgtEl>
                                        <p:attrNameLst>
                                          <p:attrName>ppt_x</p:attrName>
                                          <p:attrName>ppt_y</p:attrName>
                                        </p:attrNameLst>
                                      </p:cBhvr>
                                      <p:rCtr x="0" y="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1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4"/>
          <p:cNvSpPr>
            <a:spLocks noGrp="1"/>
          </p:cNvSpPr>
          <p:nvPr>
            <p:ph type="sldNum" sz="quarter" idx="10"/>
          </p:nvPr>
        </p:nvSpPr>
        <p:spPr>
          <a:xfrm>
            <a:off x="6750050" y="6332538"/>
            <a:ext cx="2133600" cy="476250"/>
          </a:xfrm>
        </p:spPr>
        <p:txBody>
          <a:bodyPr/>
          <a:lstStyle/>
          <a:p>
            <a:pPr>
              <a:defRPr/>
            </a:pPr>
            <a:fld id="{6156A1F5-403E-42E8-9529-9E1D725A5C5A}" type="slidenum">
              <a:rPr lang="en-GB"/>
              <a:pPr>
                <a:defRPr/>
              </a:pPr>
              <a:t>16</a:t>
            </a:fld>
            <a:endParaRPr lang="en-GB" dirty="0"/>
          </a:p>
        </p:txBody>
      </p:sp>
      <p:sp>
        <p:nvSpPr>
          <p:cNvPr id="111619" name="Rectangle 2"/>
          <p:cNvSpPr>
            <a:spLocks noChangeArrowheads="1"/>
          </p:cNvSpPr>
          <p:nvPr/>
        </p:nvSpPr>
        <p:spPr bwMode="auto">
          <a:xfrm>
            <a:off x="1884363" y="782638"/>
            <a:ext cx="1703387" cy="508000"/>
          </a:xfrm>
          <a:prstGeom prst="rect">
            <a:avLst/>
          </a:prstGeom>
          <a:noFill/>
          <a:ln w="9525">
            <a:noFill/>
            <a:miter lim="800000"/>
            <a:headEnd/>
            <a:tailEnd/>
          </a:ln>
        </p:spPr>
        <p:txBody>
          <a:bodyPr wrap="none" anchor="ct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20" name="Text Box 3"/>
          <p:cNvSpPr txBox="1">
            <a:spLocks noChangeArrowheads="1"/>
          </p:cNvSpPr>
          <p:nvPr/>
        </p:nvSpPr>
        <p:spPr bwMode="auto">
          <a:xfrm>
            <a:off x="4457700" y="398463"/>
            <a:ext cx="184150" cy="519112"/>
          </a:xfrm>
          <a:prstGeom prst="rect">
            <a:avLst/>
          </a:prstGeom>
          <a:noFill/>
          <a:ln w="9525">
            <a:noFill/>
            <a:miter lim="800000"/>
            <a:headEnd/>
            <a:tailEnd/>
          </a:ln>
        </p:spPr>
        <p:txBody>
          <a:bodyPr wrap="none">
            <a:spAutoFit/>
          </a:bodyPr>
          <a:lstStyle/>
          <a:p>
            <a:pPr algn="ctr" fontAlgn="base">
              <a:spcBef>
                <a:spcPct val="0"/>
              </a:spcBef>
              <a:spcAft>
                <a:spcPct val="0"/>
              </a:spcAft>
            </a:pPr>
            <a:endParaRPr lang="en-US" sz="2800" i="1">
              <a:solidFill>
                <a:prstClr val="black"/>
              </a:solidFill>
              <a:latin typeface="Trebuchet MS" pitchFamily="34" charset="0"/>
              <a:ea typeface="MS PGothic" pitchFamily="34" charset="-128"/>
              <a:cs typeface="Arial" pitchFamily="34" charset="0"/>
            </a:endParaRPr>
          </a:p>
        </p:txBody>
      </p:sp>
      <p:sp>
        <p:nvSpPr>
          <p:cNvPr id="111621" name="Text Box 4"/>
          <p:cNvSpPr txBox="1">
            <a:spLocks noChangeArrowheads="1"/>
          </p:cNvSpPr>
          <p:nvPr/>
        </p:nvSpPr>
        <p:spPr bwMode="white">
          <a:xfrm>
            <a:off x="-32" y="214290"/>
            <a:ext cx="9144032" cy="1066800"/>
          </a:xfrm>
          <a:prstGeom prst="rect">
            <a:avLst/>
          </a:prstGeom>
          <a:noFill/>
          <a:ln w="9525" algn="ctr">
            <a:noFill/>
            <a:miter lim="800000"/>
            <a:headEnd/>
            <a:tailEnd/>
          </a:ln>
        </p:spPr>
        <p:txBody>
          <a:bodyPr lIns="0" tIns="0" rIns="0" bIns="0" anchor="ctr"/>
          <a:lstStyle/>
          <a:p>
            <a:pPr algn="ctr" fontAlgn="base">
              <a:lnSpc>
                <a:spcPct val="90000"/>
              </a:lnSpc>
              <a:spcBef>
                <a:spcPct val="20000"/>
              </a:spcBef>
              <a:spcAft>
                <a:spcPct val="0"/>
              </a:spcAft>
            </a:pPr>
            <a:r>
              <a:rPr lang="en-GB" sz="3200" b="1" dirty="0">
                <a:solidFill>
                  <a:srgbClr val="FFFF00"/>
                </a:solidFill>
                <a:latin typeface="Garamond" pitchFamily="18" charset="0"/>
                <a:ea typeface="MS PGothic" pitchFamily="34" charset="-128"/>
                <a:cs typeface="Arial" pitchFamily="34" charset="0"/>
              </a:rPr>
              <a:t>Contribution of Postprandial </a:t>
            </a:r>
            <a:r>
              <a:rPr lang="en-GB" sz="3200" b="1" dirty="0" err="1">
                <a:solidFill>
                  <a:srgbClr val="FFFF00"/>
                </a:solidFill>
                <a:latin typeface="Garamond" pitchFamily="18" charset="0"/>
                <a:ea typeface="MS PGothic" pitchFamily="34" charset="-128"/>
                <a:cs typeface="Arial" pitchFamily="34" charset="0"/>
              </a:rPr>
              <a:t>Hyperglycemia</a:t>
            </a:r>
            <a:r>
              <a:rPr lang="en-GB" sz="3200" b="1" dirty="0">
                <a:solidFill>
                  <a:srgbClr val="FFFF00"/>
                </a:solidFill>
                <a:latin typeface="Garamond" pitchFamily="18" charset="0"/>
                <a:ea typeface="MS PGothic" pitchFamily="34" charset="-128"/>
                <a:cs typeface="Arial" pitchFamily="34" charset="0"/>
              </a:rPr>
              <a:t>                                      increases as HbA</a:t>
            </a:r>
            <a:r>
              <a:rPr lang="en-GB" sz="3200" b="1" baseline="-25000" dirty="0">
                <a:solidFill>
                  <a:srgbClr val="FFFF00"/>
                </a:solidFill>
                <a:latin typeface="Garamond" pitchFamily="18" charset="0"/>
                <a:ea typeface="MS PGothic" pitchFamily="34" charset="-128"/>
                <a:cs typeface="Arial" pitchFamily="34" charset="0"/>
              </a:rPr>
              <a:t>1c</a:t>
            </a:r>
            <a:r>
              <a:rPr lang="en-GB" sz="3200" b="1" dirty="0">
                <a:solidFill>
                  <a:srgbClr val="FFFF00"/>
                </a:solidFill>
                <a:latin typeface="Garamond" pitchFamily="18" charset="0"/>
                <a:ea typeface="MS PGothic" pitchFamily="34" charset="-128"/>
                <a:cs typeface="Arial" pitchFamily="34" charset="0"/>
              </a:rPr>
              <a:t> nears target</a:t>
            </a:r>
            <a:endParaRPr lang="en-US" sz="3200" b="1" dirty="0">
              <a:solidFill>
                <a:srgbClr val="FFFF00"/>
              </a:solidFill>
              <a:latin typeface="Garamond" pitchFamily="18" charset="0"/>
              <a:ea typeface="MS PGothic" pitchFamily="34" charset="-128"/>
              <a:cs typeface="Arial" pitchFamily="34" charset="0"/>
            </a:endParaRPr>
          </a:p>
        </p:txBody>
      </p:sp>
      <p:sp>
        <p:nvSpPr>
          <p:cNvPr id="111623" name="Text Box 6"/>
          <p:cNvSpPr txBox="1">
            <a:spLocks noChangeArrowheads="1"/>
          </p:cNvSpPr>
          <p:nvPr/>
        </p:nvSpPr>
        <p:spPr bwMode="black">
          <a:xfrm>
            <a:off x="182563" y="6500834"/>
            <a:ext cx="8818593" cy="282553"/>
          </a:xfrm>
          <a:prstGeom prst="rect">
            <a:avLst/>
          </a:prstGeom>
          <a:noFill/>
          <a:ln w="9525" algn="ctr">
            <a:noFill/>
            <a:miter lim="800000"/>
            <a:headEnd/>
            <a:tailEnd/>
          </a:ln>
        </p:spPr>
        <p:txBody>
          <a:bodyPr wrap="square" lIns="90488" tIns="44450" rIns="90488" bIns="44450">
            <a:spAutoFit/>
          </a:bodyPr>
          <a:lstStyle/>
          <a:p>
            <a:pPr algn="ctr" eaLnBrk="0" fontAlgn="base" hangingPunct="0">
              <a:lnSpc>
                <a:spcPct val="90000"/>
              </a:lnSpc>
              <a:spcBef>
                <a:spcPct val="20000"/>
              </a:spcBef>
              <a:spcAft>
                <a:spcPct val="0"/>
              </a:spcAft>
            </a:pPr>
            <a:r>
              <a:rPr lang="en-GB" sz="1400" b="1" dirty="0">
                <a:solidFill>
                  <a:srgbClr val="FFFF00"/>
                </a:solidFill>
                <a:latin typeface="Calibri" pitchFamily="34" charset="0"/>
                <a:ea typeface="MS PGothic" pitchFamily="34" charset="-128"/>
                <a:cs typeface="Arial" pitchFamily="34" charset="0"/>
              </a:rPr>
              <a:t>Adapted from </a:t>
            </a:r>
            <a:r>
              <a:rPr lang="en-GB" sz="1400" b="1" dirty="0" err="1">
                <a:solidFill>
                  <a:srgbClr val="FFFF00"/>
                </a:solidFill>
                <a:latin typeface="Calibri" pitchFamily="34" charset="0"/>
                <a:ea typeface="MS PGothic" pitchFamily="34" charset="-128"/>
                <a:cs typeface="Arial" pitchFamily="34" charset="0"/>
              </a:rPr>
              <a:t>Monnier</a:t>
            </a:r>
            <a:r>
              <a:rPr lang="en-GB" sz="1400" b="1" dirty="0">
                <a:solidFill>
                  <a:srgbClr val="FFFF00"/>
                </a:solidFill>
                <a:latin typeface="Calibri" pitchFamily="34" charset="0"/>
                <a:ea typeface="MS PGothic" pitchFamily="34" charset="-128"/>
                <a:cs typeface="Arial" pitchFamily="34" charset="0"/>
              </a:rPr>
              <a:t> L, et al. Diabetes Care 2003;26:881</a:t>
            </a:r>
            <a:r>
              <a:rPr lang="en-GB" sz="1400" b="1" dirty="0">
                <a:solidFill>
                  <a:srgbClr val="FFFF00"/>
                </a:solidFill>
                <a:latin typeface="Calibri" pitchFamily="34" charset="0"/>
                <a:ea typeface="Arial Unicode MS" pitchFamily="34" charset="-128"/>
                <a:cs typeface="Arial Unicode MS" pitchFamily="34" charset="-128"/>
              </a:rPr>
              <a:t>–</a:t>
            </a:r>
            <a:r>
              <a:rPr lang="en-GB" sz="1400" b="1" dirty="0">
                <a:solidFill>
                  <a:srgbClr val="FFFF00"/>
                </a:solidFill>
                <a:latin typeface="Calibri" pitchFamily="34" charset="0"/>
                <a:ea typeface="MS PGothic" pitchFamily="34" charset="-128"/>
                <a:cs typeface="Arial" pitchFamily="34" charset="0"/>
              </a:rPr>
              <a:t>5.</a:t>
            </a:r>
          </a:p>
        </p:txBody>
      </p:sp>
      <p:sp>
        <p:nvSpPr>
          <p:cNvPr id="111624" name="Rectangle 61"/>
          <p:cNvSpPr>
            <a:spLocks noChangeArrowheads="1"/>
          </p:cNvSpPr>
          <p:nvPr/>
        </p:nvSpPr>
        <p:spPr bwMode="auto">
          <a:xfrm>
            <a:off x="6475413" y="2878138"/>
            <a:ext cx="288925" cy="2449512"/>
          </a:xfrm>
          <a:prstGeom prst="rect">
            <a:avLst/>
          </a:prstGeom>
          <a:solidFill>
            <a:srgbClr val="FFFF66"/>
          </a:solidFill>
          <a:ln w="12700">
            <a:solidFill>
              <a:srgbClr val="FFFF66"/>
            </a:solidFill>
            <a:miter lim="800000"/>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25" name="Rectangle 62"/>
          <p:cNvSpPr>
            <a:spLocks noChangeArrowheads="1"/>
          </p:cNvSpPr>
          <p:nvPr/>
        </p:nvSpPr>
        <p:spPr bwMode="auto">
          <a:xfrm>
            <a:off x="6169025" y="4267200"/>
            <a:ext cx="292100" cy="1060450"/>
          </a:xfrm>
          <a:prstGeom prst="rect">
            <a:avLst/>
          </a:prstGeom>
          <a:solidFill>
            <a:srgbClr val="00CC00"/>
          </a:solidFill>
          <a:ln w="12700">
            <a:solidFill>
              <a:srgbClr val="00CC00"/>
            </a:solidFill>
            <a:miter lim="800000"/>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26" name="Rectangle 63"/>
          <p:cNvSpPr>
            <a:spLocks noChangeArrowheads="1"/>
          </p:cNvSpPr>
          <p:nvPr/>
        </p:nvSpPr>
        <p:spPr bwMode="auto">
          <a:xfrm>
            <a:off x="5476875" y="3560763"/>
            <a:ext cx="277813" cy="1766887"/>
          </a:xfrm>
          <a:prstGeom prst="rect">
            <a:avLst/>
          </a:prstGeom>
          <a:solidFill>
            <a:srgbClr val="FFFF66"/>
          </a:solidFill>
          <a:ln w="12700">
            <a:solidFill>
              <a:srgbClr val="FFFF66"/>
            </a:solidFill>
            <a:miter lim="800000"/>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27" name="Rectangle 64"/>
          <p:cNvSpPr>
            <a:spLocks noChangeArrowheads="1"/>
          </p:cNvSpPr>
          <p:nvPr/>
        </p:nvSpPr>
        <p:spPr bwMode="auto">
          <a:xfrm>
            <a:off x="5175250" y="3632200"/>
            <a:ext cx="292100" cy="1695450"/>
          </a:xfrm>
          <a:prstGeom prst="rect">
            <a:avLst/>
          </a:prstGeom>
          <a:solidFill>
            <a:srgbClr val="00CC00"/>
          </a:solidFill>
          <a:ln w="12700">
            <a:solidFill>
              <a:srgbClr val="00CC00"/>
            </a:solidFill>
            <a:miter lim="800000"/>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28" name="Rectangle 65"/>
          <p:cNvSpPr>
            <a:spLocks noChangeArrowheads="1"/>
          </p:cNvSpPr>
          <p:nvPr/>
        </p:nvSpPr>
        <p:spPr bwMode="auto">
          <a:xfrm>
            <a:off x="4459288" y="3849688"/>
            <a:ext cx="279400" cy="1477962"/>
          </a:xfrm>
          <a:prstGeom prst="rect">
            <a:avLst/>
          </a:prstGeom>
          <a:solidFill>
            <a:srgbClr val="FFFF66"/>
          </a:solidFill>
          <a:ln w="12700">
            <a:solidFill>
              <a:srgbClr val="FFFF66"/>
            </a:solidFill>
            <a:miter lim="800000"/>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29" name="Rectangle 66"/>
          <p:cNvSpPr>
            <a:spLocks noChangeArrowheads="1"/>
          </p:cNvSpPr>
          <p:nvPr/>
        </p:nvSpPr>
        <p:spPr bwMode="auto">
          <a:xfrm>
            <a:off x="4167188" y="3387725"/>
            <a:ext cx="292100" cy="1939925"/>
          </a:xfrm>
          <a:prstGeom prst="rect">
            <a:avLst/>
          </a:prstGeom>
          <a:solidFill>
            <a:srgbClr val="00CC00"/>
          </a:solidFill>
          <a:ln w="12700">
            <a:solidFill>
              <a:srgbClr val="00CC00"/>
            </a:solidFill>
            <a:miter lim="800000"/>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30" name="Rectangle 67"/>
          <p:cNvSpPr>
            <a:spLocks noChangeArrowheads="1"/>
          </p:cNvSpPr>
          <p:nvPr/>
        </p:nvSpPr>
        <p:spPr bwMode="auto">
          <a:xfrm>
            <a:off x="3519488" y="4094163"/>
            <a:ext cx="292100" cy="1233487"/>
          </a:xfrm>
          <a:prstGeom prst="rect">
            <a:avLst/>
          </a:prstGeom>
          <a:solidFill>
            <a:srgbClr val="FFFF66"/>
          </a:solidFill>
          <a:ln w="12700">
            <a:solidFill>
              <a:srgbClr val="FFFF66"/>
            </a:solidFill>
            <a:miter lim="800000"/>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31" name="Rectangle 68"/>
          <p:cNvSpPr>
            <a:spLocks noChangeArrowheads="1"/>
          </p:cNvSpPr>
          <p:nvPr/>
        </p:nvSpPr>
        <p:spPr bwMode="auto">
          <a:xfrm>
            <a:off x="3235325" y="3206750"/>
            <a:ext cx="290513" cy="2120900"/>
          </a:xfrm>
          <a:prstGeom prst="rect">
            <a:avLst/>
          </a:prstGeom>
          <a:solidFill>
            <a:srgbClr val="00CC00"/>
          </a:solidFill>
          <a:ln w="12700">
            <a:solidFill>
              <a:srgbClr val="00CC00"/>
            </a:solidFill>
            <a:miter lim="800000"/>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32" name="Rectangle 69"/>
          <p:cNvSpPr>
            <a:spLocks noChangeArrowheads="1"/>
          </p:cNvSpPr>
          <p:nvPr/>
        </p:nvSpPr>
        <p:spPr bwMode="auto">
          <a:xfrm>
            <a:off x="2511425" y="4448175"/>
            <a:ext cx="292100" cy="879475"/>
          </a:xfrm>
          <a:prstGeom prst="rect">
            <a:avLst/>
          </a:prstGeom>
          <a:solidFill>
            <a:srgbClr val="FFFF66"/>
          </a:solidFill>
          <a:ln w="12700">
            <a:solidFill>
              <a:srgbClr val="FFFF66"/>
            </a:solidFill>
            <a:miter lim="800000"/>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33" name="Rectangle 70"/>
          <p:cNvSpPr>
            <a:spLocks noChangeArrowheads="1"/>
          </p:cNvSpPr>
          <p:nvPr/>
        </p:nvSpPr>
        <p:spPr bwMode="auto">
          <a:xfrm>
            <a:off x="2227263" y="2878138"/>
            <a:ext cx="287337" cy="2449512"/>
          </a:xfrm>
          <a:prstGeom prst="rect">
            <a:avLst/>
          </a:prstGeom>
          <a:solidFill>
            <a:srgbClr val="00CC00"/>
          </a:solidFill>
          <a:ln w="12700">
            <a:solidFill>
              <a:srgbClr val="00CC00"/>
            </a:solidFill>
            <a:miter lim="800000"/>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34" name="Line 73"/>
          <p:cNvSpPr>
            <a:spLocks noChangeShapeType="1"/>
          </p:cNvSpPr>
          <p:nvPr/>
        </p:nvSpPr>
        <p:spPr bwMode="auto">
          <a:xfrm flipV="1">
            <a:off x="1987550" y="2874963"/>
            <a:ext cx="1588" cy="2473325"/>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35" name="Line 74"/>
          <p:cNvSpPr>
            <a:spLocks noChangeShapeType="1"/>
          </p:cNvSpPr>
          <p:nvPr/>
        </p:nvSpPr>
        <p:spPr bwMode="auto">
          <a:xfrm flipH="1">
            <a:off x="1924050" y="4994275"/>
            <a:ext cx="63500" cy="1588"/>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36" name="Line 75"/>
          <p:cNvSpPr>
            <a:spLocks noChangeShapeType="1"/>
          </p:cNvSpPr>
          <p:nvPr/>
        </p:nvSpPr>
        <p:spPr bwMode="auto">
          <a:xfrm flipH="1">
            <a:off x="1924050" y="4641850"/>
            <a:ext cx="63500" cy="1588"/>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37" name="Line 76"/>
          <p:cNvSpPr>
            <a:spLocks noChangeShapeType="1"/>
          </p:cNvSpPr>
          <p:nvPr/>
        </p:nvSpPr>
        <p:spPr bwMode="auto">
          <a:xfrm flipH="1">
            <a:off x="1924050" y="4287838"/>
            <a:ext cx="63500" cy="1587"/>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38" name="Line 77"/>
          <p:cNvSpPr>
            <a:spLocks noChangeShapeType="1"/>
          </p:cNvSpPr>
          <p:nvPr/>
        </p:nvSpPr>
        <p:spPr bwMode="auto">
          <a:xfrm flipH="1">
            <a:off x="1924050" y="3933825"/>
            <a:ext cx="63500" cy="1588"/>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39" name="Line 78"/>
          <p:cNvSpPr>
            <a:spLocks noChangeShapeType="1"/>
          </p:cNvSpPr>
          <p:nvPr/>
        </p:nvSpPr>
        <p:spPr bwMode="auto">
          <a:xfrm flipH="1">
            <a:off x="1924050" y="3581400"/>
            <a:ext cx="63500" cy="1588"/>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40" name="Line 79"/>
          <p:cNvSpPr>
            <a:spLocks noChangeShapeType="1"/>
          </p:cNvSpPr>
          <p:nvPr/>
        </p:nvSpPr>
        <p:spPr bwMode="auto">
          <a:xfrm flipH="1">
            <a:off x="1924050" y="3227388"/>
            <a:ext cx="63500" cy="1587"/>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41" name="Line 80"/>
          <p:cNvSpPr>
            <a:spLocks noChangeShapeType="1"/>
          </p:cNvSpPr>
          <p:nvPr/>
        </p:nvSpPr>
        <p:spPr bwMode="auto">
          <a:xfrm flipH="1">
            <a:off x="1924050" y="2874963"/>
            <a:ext cx="63500" cy="1587"/>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42" name="Rectangle 81"/>
          <p:cNvSpPr>
            <a:spLocks noChangeArrowheads="1"/>
          </p:cNvSpPr>
          <p:nvPr/>
        </p:nvSpPr>
        <p:spPr bwMode="auto">
          <a:xfrm>
            <a:off x="1746250" y="5192713"/>
            <a:ext cx="12065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Trebuchet MS" pitchFamily="34" charset="0"/>
                <a:ea typeface="MS PGothic" pitchFamily="34" charset="-128"/>
                <a:cs typeface="Arial" pitchFamily="34" charset="0"/>
              </a:rPr>
              <a:t>0</a:t>
            </a:r>
            <a:endParaRPr lang="en-GB">
              <a:solidFill>
                <a:prstClr val="white"/>
              </a:solidFill>
              <a:latin typeface="Trebuchet MS" pitchFamily="34" charset="0"/>
              <a:ea typeface="MS PGothic" pitchFamily="34" charset="-128"/>
              <a:cs typeface="Arial" pitchFamily="34" charset="0"/>
            </a:endParaRPr>
          </a:p>
        </p:txBody>
      </p:sp>
      <p:sp>
        <p:nvSpPr>
          <p:cNvPr id="111643" name="Rectangle 82"/>
          <p:cNvSpPr>
            <a:spLocks noChangeArrowheads="1"/>
          </p:cNvSpPr>
          <p:nvPr/>
        </p:nvSpPr>
        <p:spPr bwMode="auto">
          <a:xfrm>
            <a:off x="1608138" y="4838700"/>
            <a:ext cx="241300" cy="2746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Trebuchet MS" pitchFamily="34" charset="0"/>
                <a:ea typeface="MS PGothic" pitchFamily="34" charset="-128"/>
                <a:cs typeface="Arial" pitchFamily="34" charset="0"/>
              </a:rPr>
              <a:t>10</a:t>
            </a:r>
            <a:endParaRPr lang="en-GB">
              <a:solidFill>
                <a:prstClr val="white"/>
              </a:solidFill>
              <a:latin typeface="Trebuchet MS" pitchFamily="34" charset="0"/>
              <a:ea typeface="MS PGothic" pitchFamily="34" charset="-128"/>
              <a:cs typeface="Arial" pitchFamily="34" charset="0"/>
            </a:endParaRPr>
          </a:p>
        </p:txBody>
      </p:sp>
      <p:sp>
        <p:nvSpPr>
          <p:cNvPr id="111644" name="Rectangle 83"/>
          <p:cNvSpPr>
            <a:spLocks noChangeArrowheads="1"/>
          </p:cNvSpPr>
          <p:nvPr/>
        </p:nvSpPr>
        <p:spPr bwMode="auto">
          <a:xfrm>
            <a:off x="1608138" y="4486275"/>
            <a:ext cx="241300" cy="2746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Trebuchet MS" pitchFamily="34" charset="0"/>
                <a:ea typeface="MS PGothic" pitchFamily="34" charset="-128"/>
                <a:cs typeface="Arial" pitchFamily="34" charset="0"/>
              </a:rPr>
              <a:t>20</a:t>
            </a:r>
            <a:endParaRPr lang="en-GB">
              <a:solidFill>
                <a:prstClr val="white"/>
              </a:solidFill>
              <a:latin typeface="Trebuchet MS" pitchFamily="34" charset="0"/>
              <a:ea typeface="MS PGothic" pitchFamily="34" charset="-128"/>
              <a:cs typeface="Arial" pitchFamily="34" charset="0"/>
            </a:endParaRPr>
          </a:p>
        </p:txBody>
      </p:sp>
      <p:sp>
        <p:nvSpPr>
          <p:cNvPr id="111645" name="Rectangle 84"/>
          <p:cNvSpPr>
            <a:spLocks noChangeArrowheads="1"/>
          </p:cNvSpPr>
          <p:nvPr/>
        </p:nvSpPr>
        <p:spPr bwMode="auto">
          <a:xfrm>
            <a:off x="1608138" y="4132263"/>
            <a:ext cx="2413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Trebuchet MS" pitchFamily="34" charset="0"/>
                <a:ea typeface="MS PGothic" pitchFamily="34" charset="-128"/>
                <a:cs typeface="Arial" pitchFamily="34" charset="0"/>
              </a:rPr>
              <a:t>30</a:t>
            </a:r>
            <a:endParaRPr lang="en-GB">
              <a:solidFill>
                <a:prstClr val="white"/>
              </a:solidFill>
              <a:latin typeface="Trebuchet MS" pitchFamily="34" charset="0"/>
              <a:ea typeface="MS PGothic" pitchFamily="34" charset="-128"/>
              <a:cs typeface="Arial" pitchFamily="34" charset="0"/>
            </a:endParaRPr>
          </a:p>
        </p:txBody>
      </p:sp>
      <p:sp>
        <p:nvSpPr>
          <p:cNvPr id="111646" name="Rectangle 85"/>
          <p:cNvSpPr>
            <a:spLocks noChangeArrowheads="1"/>
          </p:cNvSpPr>
          <p:nvPr/>
        </p:nvSpPr>
        <p:spPr bwMode="auto">
          <a:xfrm>
            <a:off x="1608138" y="3779838"/>
            <a:ext cx="2413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Trebuchet MS" pitchFamily="34" charset="0"/>
                <a:ea typeface="MS PGothic" pitchFamily="34" charset="-128"/>
                <a:cs typeface="Arial" pitchFamily="34" charset="0"/>
              </a:rPr>
              <a:t>40</a:t>
            </a:r>
            <a:endParaRPr lang="en-GB">
              <a:solidFill>
                <a:prstClr val="white"/>
              </a:solidFill>
              <a:latin typeface="Trebuchet MS" pitchFamily="34" charset="0"/>
              <a:ea typeface="MS PGothic" pitchFamily="34" charset="-128"/>
              <a:cs typeface="Arial" pitchFamily="34" charset="0"/>
            </a:endParaRPr>
          </a:p>
        </p:txBody>
      </p:sp>
      <p:sp>
        <p:nvSpPr>
          <p:cNvPr id="111647" name="Rectangle 86"/>
          <p:cNvSpPr>
            <a:spLocks noChangeArrowheads="1"/>
          </p:cNvSpPr>
          <p:nvPr/>
        </p:nvSpPr>
        <p:spPr bwMode="auto">
          <a:xfrm>
            <a:off x="1608138" y="3425825"/>
            <a:ext cx="241300" cy="2746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Trebuchet MS" pitchFamily="34" charset="0"/>
                <a:ea typeface="MS PGothic" pitchFamily="34" charset="-128"/>
                <a:cs typeface="Arial" pitchFamily="34" charset="0"/>
              </a:rPr>
              <a:t>50</a:t>
            </a:r>
            <a:endParaRPr lang="en-GB">
              <a:solidFill>
                <a:prstClr val="white"/>
              </a:solidFill>
              <a:latin typeface="Trebuchet MS" pitchFamily="34" charset="0"/>
              <a:ea typeface="MS PGothic" pitchFamily="34" charset="-128"/>
              <a:cs typeface="Arial" pitchFamily="34" charset="0"/>
            </a:endParaRPr>
          </a:p>
        </p:txBody>
      </p:sp>
      <p:sp>
        <p:nvSpPr>
          <p:cNvPr id="111648" name="Rectangle 87"/>
          <p:cNvSpPr>
            <a:spLocks noChangeArrowheads="1"/>
          </p:cNvSpPr>
          <p:nvPr/>
        </p:nvSpPr>
        <p:spPr bwMode="auto">
          <a:xfrm>
            <a:off x="1608138" y="3071813"/>
            <a:ext cx="2413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Trebuchet MS" pitchFamily="34" charset="0"/>
                <a:ea typeface="MS PGothic" pitchFamily="34" charset="-128"/>
                <a:cs typeface="Arial" pitchFamily="34" charset="0"/>
              </a:rPr>
              <a:t>60</a:t>
            </a:r>
            <a:endParaRPr lang="en-GB">
              <a:solidFill>
                <a:prstClr val="white"/>
              </a:solidFill>
              <a:latin typeface="Trebuchet MS" pitchFamily="34" charset="0"/>
              <a:ea typeface="MS PGothic" pitchFamily="34" charset="-128"/>
              <a:cs typeface="Arial" pitchFamily="34" charset="0"/>
            </a:endParaRPr>
          </a:p>
        </p:txBody>
      </p:sp>
      <p:sp>
        <p:nvSpPr>
          <p:cNvPr id="111649" name="Rectangle 88"/>
          <p:cNvSpPr>
            <a:spLocks noChangeArrowheads="1"/>
          </p:cNvSpPr>
          <p:nvPr/>
        </p:nvSpPr>
        <p:spPr bwMode="auto">
          <a:xfrm>
            <a:off x="1608138" y="2719388"/>
            <a:ext cx="2413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Trebuchet MS" pitchFamily="34" charset="0"/>
                <a:ea typeface="MS PGothic" pitchFamily="34" charset="-128"/>
                <a:cs typeface="Arial" pitchFamily="34" charset="0"/>
              </a:rPr>
              <a:t>70</a:t>
            </a:r>
            <a:endParaRPr lang="en-GB">
              <a:solidFill>
                <a:prstClr val="white"/>
              </a:solidFill>
              <a:latin typeface="Trebuchet MS" pitchFamily="34" charset="0"/>
              <a:ea typeface="MS PGothic" pitchFamily="34" charset="-128"/>
              <a:cs typeface="Arial" pitchFamily="34" charset="0"/>
            </a:endParaRPr>
          </a:p>
        </p:txBody>
      </p:sp>
      <p:grpSp>
        <p:nvGrpSpPr>
          <p:cNvPr id="2" name="Group 89"/>
          <p:cNvGrpSpPr>
            <a:grpSpLocks/>
          </p:cNvGrpSpPr>
          <p:nvPr/>
        </p:nvGrpSpPr>
        <p:grpSpPr bwMode="auto">
          <a:xfrm>
            <a:off x="1924050" y="5327650"/>
            <a:ext cx="5059363" cy="73025"/>
            <a:chOff x="1419" y="2836"/>
            <a:chExt cx="3187" cy="22"/>
          </a:xfrm>
        </p:grpSpPr>
        <p:sp>
          <p:nvSpPr>
            <p:cNvPr id="111662" name="Line 90"/>
            <p:cNvSpPr>
              <a:spLocks noChangeShapeType="1"/>
            </p:cNvSpPr>
            <p:nvPr/>
          </p:nvSpPr>
          <p:spPr bwMode="auto">
            <a:xfrm flipH="1">
              <a:off x="1419" y="2836"/>
              <a:ext cx="40" cy="1"/>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63" name="Line 91"/>
            <p:cNvSpPr>
              <a:spLocks noChangeShapeType="1"/>
            </p:cNvSpPr>
            <p:nvPr/>
          </p:nvSpPr>
          <p:spPr bwMode="auto">
            <a:xfrm>
              <a:off x="1459" y="2836"/>
              <a:ext cx="3146" cy="1"/>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64" name="Line 92"/>
            <p:cNvSpPr>
              <a:spLocks noChangeShapeType="1"/>
            </p:cNvSpPr>
            <p:nvPr/>
          </p:nvSpPr>
          <p:spPr bwMode="auto">
            <a:xfrm>
              <a:off x="1459" y="2836"/>
              <a:ext cx="1" cy="22"/>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65" name="Line 93"/>
            <p:cNvSpPr>
              <a:spLocks noChangeShapeType="1"/>
            </p:cNvSpPr>
            <p:nvPr/>
          </p:nvSpPr>
          <p:spPr bwMode="auto">
            <a:xfrm>
              <a:off x="2090" y="2836"/>
              <a:ext cx="1" cy="22"/>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66" name="Line 94"/>
            <p:cNvSpPr>
              <a:spLocks noChangeShapeType="1"/>
            </p:cNvSpPr>
            <p:nvPr/>
          </p:nvSpPr>
          <p:spPr bwMode="auto">
            <a:xfrm>
              <a:off x="2721" y="2836"/>
              <a:ext cx="1" cy="22"/>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67" name="Line 95"/>
            <p:cNvSpPr>
              <a:spLocks noChangeShapeType="1"/>
            </p:cNvSpPr>
            <p:nvPr/>
          </p:nvSpPr>
          <p:spPr bwMode="auto">
            <a:xfrm>
              <a:off x="3351" y="2836"/>
              <a:ext cx="1" cy="22"/>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68" name="Line 96"/>
            <p:cNvSpPr>
              <a:spLocks noChangeShapeType="1"/>
            </p:cNvSpPr>
            <p:nvPr/>
          </p:nvSpPr>
          <p:spPr bwMode="auto">
            <a:xfrm>
              <a:off x="3974" y="2836"/>
              <a:ext cx="1" cy="22"/>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69" name="Line 97"/>
            <p:cNvSpPr>
              <a:spLocks noChangeShapeType="1"/>
            </p:cNvSpPr>
            <p:nvPr/>
          </p:nvSpPr>
          <p:spPr bwMode="auto">
            <a:xfrm>
              <a:off x="4605" y="2836"/>
              <a:ext cx="1" cy="22"/>
            </a:xfrm>
            <a:prstGeom prst="line">
              <a:avLst/>
            </a:prstGeom>
            <a:noFill/>
            <a:ln w="28575">
              <a:solidFill>
                <a:srgbClr val="FFFFFF"/>
              </a:solidFill>
              <a:round/>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grpSp>
      <p:sp>
        <p:nvSpPr>
          <p:cNvPr id="111651" name="Rectangle 98"/>
          <p:cNvSpPr>
            <a:spLocks noChangeArrowheads="1"/>
          </p:cNvSpPr>
          <p:nvPr/>
        </p:nvSpPr>
        <p:spPr bwMode="auto">
          <a:xfrm>
            <a:off x="6259513" y="5411788"/>
            <a:ext cx="446087"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Trebuchet MS" pitchFamily="34" charset="0"/>
                <a:ea typeface="MS PGothic" pitchFamily="34" charset="-128"/>
                <a:cs typeface="Arial" pitchFamily="34" charset="0"/>
              </a:rPr>
              <a:t>&lt;7.3</a:t>
            </a:r>
            <a:endParaRPr lang="en-GB">
              <a:solidFill>
                <a:prstClr val="white"/>
              </a:solidFill>
              <a:latin typeface="Trebuchet MS" pitchFamily="34" charset="0"/>
              <a:ea typeface="MS PGothic" pitchFamily="34" charset="-128"/>
              <a:cs typeface="Arial" pitchFamily="34" charset="0"/>
            </a:endParaRPr>
          </a:p>
        </p:txBody>
      </p:sp>
      <p:sp>
        <p:nvSpPr>
          <p:cNvPr id="111652" name="Rectangle 99"/>
          <p:cNvSpPr>
            <a:spLocks noChangeArrowheads="1"/>
          </p:cNvSpPr>
          <p:nvPr/>
        </p:nvSpPr>
        <p:spPr bwMode="auto">
          <a:xfrm>
            <a:off x="5121275" y="5411788"/>
            <a:ext cx="777875"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Trebuchet MS" pitchFamily="34" charset="0"/>
                <a:ea typeface="MS PGothic" pitchFamily="34" charset="-128"/>
                <a:cs typeface="Arial" pitchFamily="34" charset="0"/>
              </a:rPr>
              <a:t>7.3</a:t>
            </a:r>
            <a:r>
              <a:rPr lang="en-GB">
                <a:solidFill>
                  <a:srgbClr val="FFFFFF"/>
                </a:solidFill>
                <a:latin typeface="Arial" pitchFamily="34" charset="0"/>
                <a:ea typeface="MS PGothic" pitchFamily="34" charset="-128"/>
                <a:cs typeface="Arial" pitchFamily="34" charset="0"/>
              </a:rPr>
              <a:t>–</a:t>
            </a:r>
            <a:r>
              <a:rPr lang="en-GB">
                <a:solidFill>
                  <a:srgbClr val="FFFFFF"/>
                </a:solidFill>
                <a:latin typeface="Trebuchet MS" pitchFamily="34" charset="0"/>
                <a:ea typeface="MS PGothic" pitchFamily="34" charset="-128"/>
                <a:cs typeface="Arial" pitchFamily="34" charset="0"/>
              </a:rPr>
              <a:t>8.4</a:t>
            </a:r>
            <a:endParaRPr lang="en-GB">
              <a:solidFill>
                <a:prstClr val="white"/>
              </a:solidFill>
              <a:latin typeface="Trebuchet MS" pitchFamily="34" charset="0"/>
              <a:ea typeface="MS PGothic" pitchFamily="34" charset="-128"/>
              <a:cs typeface="Arial" pitchFamily="34" charset="0"/>
            </a:endParaRPr>
          </a:p>
        </p:txBody>
      </p:sp>
      <p:sp>
        <p:nvSpPr>
          <p:cNvPr id="111653" name="Rectangle 100"/>
          <p:cNvSpPr>
            <a:spLocks noChangeArrowheads="1"/>
          </p:cNvSpPr>
          <p:nvPr/>
        </p:nvSpPr>
        <p:spPr bwMode="auto">
          <a:xfrm>
            <a:off x="4079875" y="5411788"/>
            <a:ext cx="777875"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Trebuchet MS" pitchFamily="34" charset="0"/>
                <a:ea typeface="MS PGothic" pitchFamily="34" charset="-128"/>
                <a:cs typeface="Arial" pitchFamily="34" charset="0"/>
              </a:rPr>
              <a:t>8.5</a:t>
            </a:r>
            <a:r>
              <a:rPr lang="en-GB">
                <a:solidFill>
                  <a:srgbClr val="FFFFFF"/>
                </a:solidFill>
                <a:latin typeface="Arial" pitchFamily="34" charset="0"/>
                <a:ea typeface="MS PGothic" pitchFamily="34" charset="-128"/>
                <a:cs typeface="Arial" pitchFamily="34" charset="0"/>
              </a:rPr>
              <a:t>–</a:t>
            </a:r>
            <a:r>
              <a:rPr lang="en-GB">
                <a:solidFill>
                  <a:srgbClr val="FFFFFF"/>
                </a:solidFill>
                <a:latin typeface="Trebuchet MS" pitchFamily="34" charset="0"/>
                <a:ea typeface="MS PGothic" pitchFamily="34" charset="-128"/>
                <a:cs typeface="Arial" pitchFamily="34" charset="0"/>
              </a:rPr>
              <a:t>9.2</a:t>
            </a:r>
            <a:endParaRPr lang="en-GB">
              <a:solidFill>
                <a:prstClr val="white"/>
              </a:solidFill>
              <a:latin typeface="Trebuchet MS" pitchFamily="34" charset="0"/>
              <a:ea typeface="MS PGothic" pitchFamily="34" charset="-128"/>
              <a:cs typeface="Arial" pitchFamily="34" charset="0"/>
            </a:endParaRPr>
          </a:p>
        </p:txBody>
      </p:sp>
      <p:sp>
        <p:nvSpPr>
          <p:cNvPr id="111654" name="Rectangle 101"/>
          <p:cNvSpPr>
            <a:spLocks noChangeArrowheads="1"/>
          </p:cNvSpPr>
          <p:nvPr/>
        </p:nvSpPr>
        <p:spPr bwMode="auto">
          <a:xfrm>
            <a:off x="3057525" y="5411788"/>
            <a:ext cx="898525"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Trebuchet MS" pitchFamily="34" charset="0"/>
                <a:ea typeface="MS PGothic" pitchFamily="34" charset="-128"/>
                <a:cs typeface="Arial" pitchFamily="34" charset="0"/>
              </a:rPr>
              <a:t>9.3</a:t>
            </a:r>
            <a:r>
              <a:rPr lang="en-GB">
                <a:solidFill>
                  <a:srgbClr val="FFFFFF"/>
                </a:solidFill>
                <a:latin typeface="Arial" pitchFamily="34" charset="0"/>
                <a:ea typeface="MS PGothic" pitchFamily="34" charset="-128"/>
                <a:cs typeface="Arial" pitchFamily="34" charset="0"/>
              </a:rPr>
              <a:t>–</a:t>
            </a:r>
            <a:r>
              <a:rPr lang="en-GB">
                <a:solidFill>
                  <a:srgbClr val="FFFFFF"/>
                </a:solidFill>
                <a:latin typeface="Trebuchet MS" pitchFamily="34" charset="0"/>
                <a:ea typeface="MS PGothic" pitchFamily="34" charset="-128"/>
                <a:cs typeface="Arial" pitchFamily="34" charset="0"/>
              </a:rPr>
              <a:t>10.2</a:t>
            </a:r>
            <a:endParaRPr lang="en-GB">
              <a:solidFill>
                <a:prstClr val="white"/>
              </a:solidFill>
              <a:latin typeface="Trebuchet MS" pitchFamily="34" charset="0"/>
              <a:ea typeface="MS PGothic" pitchFamily="34" charset="-128"/>
              <a:cs typeface="Arial" pitchFamily="34" charset="0"/>
            </a:endParaRPr>
          </a:p>
        </p:txBody>
      </p:sp>
      <p:sp>
        <p:nvSpPr>
          <p:cNvPr id="111655" name="Rectangle 102"/>
          <p:cNvSpPr>
            <a:spLocks noChangeArrowheads="1"/>
          </p:cNvSpPr>
          <p:nvPr/>
        </p:nvSpPr>
        <p:spPr bwMode="auto">
          <a:xfrm>
            <a:off x="2227263" y="5411788"/>
            <a:ext cx="566737"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a:solidFill>
                  <a:srgbClr val="FFFFFF"/>
                </a:solidFill>
                <a:latin typeface="Trebuchet MS" pitchFamily="34" charset="0"/>
                <a:ea typeface="MS PGothic" pitchFamily="34" charset="-128"/>
                <a:cs typeface="Arial" pitchFamily="34" charset="0"/>
              </a:rPr>
              <a:t>&gt;10.2</a:t>
            </a:r>
            <a:endParaRPr lang="en-GB">
              <a:solidFill>
                <a:prstClr val="white"/>
              </a:solidFill>
              <a:latin typeface="Trebuchet MS" pitchFamily="34" charset="0"/>
              <a:ea typeface="MS PGothic" pitchFamily="34" charset="-128"/>
              <a:cs typeface="Arial" pitchFamily="34" charset="0"/>
            </a:endParaRPr>
          </a:p>
        </p:txBody>
      </p:sp>
      <p:sp>
        <p:nvSpPr>
          <p:cNvPr id="111656" name="Rectangle 103"/>
          <p:cNvSpPr>
            <a:spLocks noChangeArrowheads="1"/>
          </p:cNvSpPr>
          <p:nvPr/>
        </p:nvSpPr>
        <p:spPr bwMode="auto">
          <a:xfrm>
            <a:off x="7391400" y="3635375"/>
            <a:ext cx="144463" cy="144463"/>
          </a:xfrm>
          <a:prstGeom prst="rect">
            <a:avLst/>
          </a:prstGeom>
          <a:solidFill>
            <a:srgbClr val="FFFF66"/>
          </a:solidFill>
          <a:ln w="12700">
            <a:solidFill>
              <a:srgbClr val="FFFF66"/>
            </a:solidFill>
            <a:miter lim="800000"/>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57" name="Rectangle 104"/>
          <p:cNvSpPr>
            <a:spLocks noChangeArrowheads="1"/>
          </p:cNvSpPr>
          <p:nvPr/>
        </p:nvSpPr>
        <p:spPr bwMode="auto">
          <a:xfrm>
            <a:off x="7662863" y="3605213"/>
            <a:ext cx="1182687"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600">
                <a:solidFill>
                  <a:srgbClr val="FFFFFF"/>
                </a:solidFill>
                <a:latin typeface="Trebuchet MS" pitchFamily="34" charset="0"/>
                <a:ea typeface="MS PGothic" pitchFamily="34" charset="-128"/>
                <a:cs typeface="Arial" pitchFamily="34" charset="0"/>
              </a:rPr>
              <a:t>Postprandial</a:t>
            </a:r>
            <a:endParaRPr lang="en-GB" sz="1600">
              <a:solidFill>
                <a:prstClr val="white"/>
              </a:solidFill>
              <a:latin typeface="Trebuchet MS" pitchFamily="34" charset="0"/>
              <a:ea typeface="MS PGothic" pitchFamily="34" charset="-128"/>
              <a:cs typeface="Arial" pitchFamily="34" charset="0"/>
            </a:endParaRPr>
          </a:p>
        </p:txBody>
      </p:sp>
      <p:sp>
        <p:nvSpPr>
          <p:cNvPr id="111658" name="Rectangle 105"/>
          <p:cNvSpPr>
            <a:spLocks noChangeArrowheads="1"/>
          </p:cNvSpPr>
          <p:nvPr/>
        </p:nvSpPr>
        <p:spPr bwMode="auto">
          <a:xfrm>
            <a:off x="7391400" y="4030663"/>
            <a:ext cx="144463" cy="144462"/>
          </a:xfrm>
          <a:prstGeom prst="rect">
            <a:avLst/>
          </a:prstGeom>
          <a:solidFill>
            <a:srgbClr val="00CC00"/>
          </a:solidFill>
          <a:ln w="12700">
            <a:solidFill>
              <a:srgbClr val="00CC00"/>
            </a:solidFill>
            <a:miter lim="800000"/>
            <a:headEnd/>
            <a:tailEnd/>
          </a:ln>
        </p:spPr>
        <p:txBody>
          <a:bodyPr/>
          <a:lstStyle/>
          <a:p>
            <a:pPr fontAlgn="base">
              <a:spcBef>
                <a:spcPct val="0"/>
              </a:spcBef>
              <a:spcAft>
                <a:spcPct val="0"/>
              </a:spcAft>
            </a:pPr>
            <a:endParaRPr lang="en-US">
              <a:solidFill>
                <a:prstClr val="white"/>
              </a:solidFill>
              <a:latin typeface="Arial" pitchFamily="34" charset="0"/>
              <a:cs typeface="Arial" pitchFamily="34" charset="0"/>
            </a:endParaRPr>
          </a:p>
        </p:txBody>
      </p:sp>
      <p:sp>
        <p:nvSpPr>
          <p:cNvPr id="111659" name="Rectangle 106"/>
          <p:cNvSpPr>
            <a:spLocks noChangeArrowheads="1"/>
          </p:cNvSpPr>
          <p:nvPr/>
        </p:nvSpPr>
        <p:spPr bwMode="auto">
          <a:xfrm>
            <a:off x="7678738" y="3979863"/>
            <a:ext cx="676275" cy="244475"/>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600">
                <a:solidFill>
                  <a:srgbClr val="FFFFFF"/>
                </a:solidFill>
                <a:latin typeface="Trebuchet MS" pitchFamily="34" charset="0"/>
                <a:ea typeface="MS PGothic" pitchFamily="34" charset="-128"/>
                <a:cs typeface="Arial" pitchFamily="34" charset="0"/>
              </a:rPr>
              <a:t>Fasting</a:t>
            </a:r>
            <a:endParaRPr lang="en-GB" sz="1600">
              <a:solidFill>
                <a:prstClr val="white"/>
              </a:solidFill>
              <a:latin typeface="Trebuchet MS" pitchFamily="34" charset="0"/>
              <a:ea typeface="MS PGothic" pitchFamily="34" charset="-128"/>
              <a:cs typeface="Arial" pitchFamily="34" charset="0"/>
            </a:endParaRPr>
          </a:p>
        </p:txBody>
      </p:sp>
      <p:sp>
        <p:nvSpPr>
          <p:cNvPr id="111660" name="Text Box 107"/>
          <p:cNvSpPr txBox="1">
            <a:spLocks noChangeArrowheads="1"/>
          </p:cNvSpPr>
          <p:nvPr/>
        </p:nvSpPr>
        <p:spPr bwMode="auto">
          <a:xfrm rot="-5400000">
            <a:off x="-273050" y="3846513"/>
            <a:ext cx="2895600" cy="641350"/>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GB">
                <a:solidFill>
                  <a:srgbClr val="FFFFFF"/>
                </a:solidFill>
                <a:latin typeface="Trebuchet MS" pitchFamily="34" charset="0"/>
                <a:ea typeface="MS PGothic" pitchFamily="34" charset="-128"/>
                <a:cs typeface="Arial" pitchFamily="34" charset="0"/>
              </a:rPr>
              <a:t>Relative contribution </a:t>
            </a:r>
            <a:br>
              <a:rPr lang="en-GB">
                <a:solidFill>
                  <a:srgbClr val="FFFFFF"/>
                </a:solidFill>
                <a:latin typeface="Trebuchet MS" pitchFamily="34" charset="0"/>
                <a:ea typeface="MS PGothic" pitchFamily="34" charset="-128"/>
                <a:cs typeface="Arial" pitchFamily="34" charset="0"/>
              </a:rPr>
            </a:br>
            <a:r>
              <a:rPr lang="en-GB">
                <a:solidFill>
                  <a:srgbClr val="FFFFFF"/>
                </a:solidFill>
                <a:latin typeface="Trebuchet MS" pitchFamily="34" charset="0"/>
                <a:ea typeface="MS PGothic" pitchFamily="34" charset="-128"/>
                <a:cs typeface="Arial" pitchFamily="34" charset="0"/>
              </a:rPr>
              <a:t>of FBG vs PPBG (%)</a:t>
            </a:r>
          </a:p>
        </p:txBody>
      </p:sp>
      <p:sp>
        <p:nvSpPr>
          <p:cNvPr id="111661" name="Text Box 108"/>
          <p:cNvSpPr txBox="1">
            <a:spLocks noChangeArrowheads="1"/>
          </p:cNvSpPr>
          <p:nvPr/>
        </p:nvSpPr>
        <p:spPr bwMode="auto">
          <a:xfrm>
            <a:off x="3916363" y="5807075"/>
            <a:ext cx="1123950"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a:solidFill>
                  <a:srgbClr val="FFFFFF"/>
                </a:solidFill>
                <a:latin typeface="Trebuchet MS" pitchFamily="34" charset="0"/>
                <a:ea typeface="MS PGothic" pitchFamily="34" charset="-128"/>
                <a:cs typeface="Arial" pitchFamily="34" charset="0"/>
              </a:rPr>
              <a:t>HbA</a:t>
            </a:r>
            <a:r>
              <a:rPr lang="en-GB" baseline="-25000">
                <a:solidFill>
                  <a:srgbClr val="FFFFFF"/>
                </a:solidFill>
                <a:latin typeface="Trebuchet MS" pitchFamily="34" charset="0"/>
                <a:ea typeface="MS PGothic" pitchFamily="34" charset="-128"/>
                <a:cs typeface="Arial" pitchFamily="34" charset="0"/>
              </a:rPr>
              <a:t>1c</a:t>
            </a:r>
            <a:r>
              <a:rPr lang="en-GB">
                <a:solidFill>
                  <a:srgbClr val="FFFFFF"/>
                </a:solidFill>
                <a:latin typeface="Trebuchet MS" pitchFamily="34" charset="0"/>
                <a:ea typeface="MS PGothic" pitchFamily="34" charset="-128"/>
                <a:cs typeface="Arial" pitchFamily="34" charset="0"/>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C92D20-FED1-4F67-98D1-5BA512826C81}" type="slidenum">
              <a:rPr lang="en-US" smtClean="0"/>
              <a:pPr>
                <a:defRPr/>
              </a:pPr>
              <a:t>17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57158" y="1714489"/>
            <a:ext cx="8501122" cy="1785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3" cstate="print"/>
          <a:srcRect/>
          <a:stretch>
            <a:fillRect/>
          </a:stretch>
        </p:blipFill>
        <p:spPr bwMode="auto">
          <a:xfrm>
            <a:off x="1785918" y="2786058"/>
            <a:ext cx="2428892" cy="432830"/>
          </a:xfrm>
          <a:prstGeom prst="rect">
            <a:avLst/>
          </a:prstGeom>
          <a:noFill/>
          <a:ln w="9525">
            <a:noFill/>
            <a:miter lim="800000"/>
            <a:headEnd/>
            <a:tailEnd/>
          </a:ln>
          <a:effectLst/>
        </p:spPr>
      </p:pic>
      <p:cxnSp>
        <p:nvCxnSpPr>
          <p:cNvPr id="10" name="Straight Connector 9"/>
          <p:cNvCxnSpPr/>
          <p:nvPr/>
        </p:nvCxnSpPr>
        <p:spPr>
          <a:xfrm>
            <a:off x="1928794" y="3214686"/>
            <a:ext cx="2214578"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00826" y="3214686"/>
            <a:ext cx="2000264"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fld id="{7DA74B07-E793-42A5-A392-50362021FD36}"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3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3000"/>
                                        <p:tgtEl>
                                          <p:spTgt spid="10"/>
                                        </p:tgtEl>
                                      </p:cBhvr>
                                    </p:animEffect>
                                  </p:childTnLst>
                                </p:cTn>
                              </p:par>
                              <p:par>
                                <p:cTn id="14" presetID="6" presetClass="emph" presetSubtype="0" fill="hold" nodeType="withEffect">
                                  <p:stCondLst>
                                    <p:cond delay="0"/>
                                  </p:stCondLst>
                                  <p:childTnLst>
                                    <p:animScale>
                                      <p:cBhvr>
                                        <p:cTn id="15" dur="2000" fill="hold"/>
                                        <p:tgtEl>
                                          <p:spTgt spid="10"/>
                                        </p:tgtEl>
                                      </p:cBhvr>
                                      <p:by x="150000" y="150000"/>
                                    </p:animScale>
                                  </p:childTnLst>
                                </p:cTn>
                              </p:par>
                              <p:par>
                                <p:cTn id="16" presetID="6" presetClass="emph" presetSubtype="0" fill="hold" nodeType="withEffect">
                                  <p:stCondLst>
                                    <p:cond delay="0"/>
                                  </p:stCondLst>
                                  <p:childTnLst>
                                    <p:animScale>
                                      <p:cBhvr>
                                        <p:cTn id="17" dur="2000" fill="hold"/>
                                        <p:tgtEl>
                                          <p:spTgt spid="11"/>
                                        </p:tgtEl>
                                      </p:cBhvr>
                                      <p:by x="150000" y="150000"/>
                                    </p:animScale>
                                  </p:childTnLst>
                                </p:cTn>
                              </p:par>
                              <p:par>
                                <p:cTn id="18" presetID="3" presetClass="exit" presetSubtype="10" fill="hold" nodeType="withEffect">
                                  <p:stCondLst>
                                    <p:cond delay="0"/>
                                  </p:stCondLst>
                                  <p:childTnLst>
                                    <p:animEffect transition="out" filter="blinds(horizontal)">
                                      <p:cBhvr>
                                        <p:cTn id="19" dur="5000"/>
                                        <p:tgtEl>
                                          <p:spTgt spid="10"/>
                                        </p:tgtEl>
                                      </p:cBhvr>
                                    </p:animEffect>
                                    <p:set>
                                      <p:cBhvr>
                                        <p:cTn id="20" dur="1" fill="hold">
                                          <p:stCondLst>
                                            <p:cond delay="4999"/>
                                          </p:stCondLst>
                                        </p:cTn>
                                        <p:tgtEl>
                                          <p:spTgt spid="10"/>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0"/>
                                        <p:tgtEl>
                                          <p:spTgt spid="11"/>
                                        </p:tgtEl>
                                      </p:cBhvr>
                                    </p:animEffect>
                                    <p:set>
                                      <p:cBhvr>
                                        <p:cTn id="23" dur="1" fill="hold">
                                          <p:stCondLst>
                                            <p:cond delay="4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45077" y="1357298"/>
            <a:ext cx="8747403" cy="4226779"/>
          </a:xfrm>
          <a:prstGeom prst="rect">
            <a:avLst/>
          </a:prstGeom>
          <a:noFill/>
          <a:ln w="9525">
            <a:noFill/>
            <a:miter lim="800000"/>
            <a:headEnd/>
            <a:tailEnd/>
          </a:ln>
          <a:effectLst/>
        </p:spPr>
      </p:pic>
      <p:sp>
        <p:nvSpPr>
          <p:cNvPr id="5" name="Rectangle 4"/>
          <p:cNvSpPr/>
          <p:nvPr/>
        </p:nvSpPr>
        <p:spPr>
          <a:xfrm>
            <a:off x="142844" y="1428736"/>
            <a:ext cx="642942" cy="285752"/>
          </a:xfrm>
          <a:prstGeom prst="rect">
            <a:avLst/>
          </a:prstGeom>
          <a:solidFill>
            <a:srgbClr val="325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571097"/>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500032" y="342000"/>
            <a:ext cx="8510803" cy="6696000"/>
          </a:xfrm>
          <a:prstGeom prst="rect">
            <a:avLst/>
          </a:prstGeom>
          <a:noFill/>
          <a:ln w="9525">
            <a:noFill/>
            <a:miter lim="800000"/>
            <a:headEnd/>
            <a:tailEnd/>
          </a:ln>
          <a:effectLst/>
        </p:spPr>
      </p:pic>
    </p:spTree>
    <p:extLst>
      <p:ext uri="{BB962C8B-B14F-4D97-AF65-F5344CB8AC3E}">
        <p14:creationId xmlns:p14="http://schemas.microsoft.com/office/powerpoint/2010/main" val="1803056908"/>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0099">
                <a:gamma/>
                <a:shade val="6275"/>
                <a:invGamma/>
              </a:srgbClr>
            </a:gs>
          </a:gsLst>
          <a:lin ang="5400000" scaled="1"/>
        </a:gradFill>
        <a:effectLst/>
      </p:bgPr>
    </p:bg>
    <p:spTree>
      <p:nvGrpSpPr>
        <p:cNvPr id="1" name=""/>
        <p:cNvGrpSpPr/>
        <p:nvPr/>
      </p:nvGrpSpPr>
      <p:grpSpPr>
        <a:xfrm>
          <a:off x="0" y="0"/>
          <a:ext cx="0" cy="0"/>
          <a:chOff x="0" y="0"/>
          <a:chExt cx="0" cy="0"/>
        </a:xfrm>
      </p:grpSpPr>
      <p:sp>
        <p:nvSpPr>
          <p:cNvPr id="2051" name="Title 1"/>
          <p:cNvSpPr>
            <a:spLocks noGrp="1"/>
          </p:cNvSpPr>
          <p:nvPr>
            <p:ph type="title" idx="4294967295"/>
          </p:nvPr>
        </p:nvSpPr>
        <p:spPr/>
        <p:txBody>
          <a:bodyPr/>
          <a:lstStyle/>
          <a:p>
            <a:pPr eaLnBrk="1" hangingPunct="1"/>
            <a:r>
              <a:rPr lang="en-US" sz="1700" b="0" smtClean="0"/>
              <a:t>Prevalence of Diabetes and Impaired Fasting Glucose in the adult (20-64 years) urban population of Iran</a:t>
            </a:r>
            <a:endParaRPr lang="en-US" sz="1700" smtClean="0"/>
          </a:p>
        </p:txBody>
      </p:sp>
      <p:graphicFrame>
        <p:nvGraphicFramePr>
          <p:cNvPr id="2050" name="Content Placeholder 3"/>
          <p:cNvGraphicFramePr>
            <a:graphicFrameLocks noGrp="1"/>
          </p:cNvGraphicFramePr>
          <p:nvPr>
            <p:ph idx="4294967295"/>
          </p:nvPr>
        </p:nvGraphicFramePr>
        <p:xfrm>
          <a:off x="457200" y="1600200"/>
          <a:ext cx="8229600" cy="4953000"/>
        </p:xfrm>
        <a:graphic>
          <a:graphicData uri="http://schemas.openxmlformats.org/presentationml/2006/ole">
            <mc:AlternateContent xmlns:mc="http://schemas.openxmlformats.org/markup-compatibility/2006">
              <mc:Choice xmlns:v="urn:schemas-microsoft-com:vml" Requires="v">
                <p:oleObj spid="_x0000_s1031" r:id="rId3" imgW="8230313" imgH="4950381" progId="Excel.Sheet.8">
                  <p:embed/>
                </p:oleObj>
              </mc:Choice>
              <mc:Fallback>
                <p:oleObj r:id="rId3" imgW="8230313" imgH="4950381"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8229600" cy="495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063299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0" y="-27384"/>
            <a:ext cx="9144000" cy="1143000"/>
          </a:xfrm>
        </p:spPr>
        <p:txBody>
          <a:bodyPr/>
          <a:lstStyle/>
          <a:p>
            <a:r>
              <a:rPr lang="en-US" sz="3600" i="0" dirty="0" smtClean="0">
                <a:latin typeface="Garamond" pitchFamily="18" charset="0"/>
              </a:rPr>
              <a:t>Transitions To and Titrations of Insulin</a:t>
            </a:r>
          </a:p>
        </p:txBody>
      </p:sp>
      <p:sp>
        <p:nvSpPr>
          <p:cNvPr id="114691" name="Content Placeholder 2"/>
          <p:cNvSpPr>
            <a:spLocks noGrp="1"/>
          </p:cNvSpPr>
          <p:nvPr>
            <p:ph idx="1"/>
          </p:nvPr>
        </p:nvSpPr>
        <p:spPr>
          <a:xfrm>
            <a:off x="457200" y="1944216"/>
            <a:ext cx="8229600" cy="3429000"/>
          </a:xfrm>
        </p:spPr>
        <p:txBody>
          <a:bodyPr/>
          <a:lstStyle/>
          <a:p>
            <a:pPr algn="just">
              <a:spcAft>
                <a:spcPts val="1800"/>
              </a:spcAft>
            </a:pPr>
            <a:r>
              <a:rPr lang="en-US" sz="2400" b="0" dirty="0" smtClean="0">
                <a:solidFill>
                  <a:srgbClr val="99FF33"/>
                </a:solidFill>
              </a:rPr>
              <a:t>Downward</a:t>
            </a:r>
            <a:r>
              <a:rPr lang="en-US" sz="2400" b="0" dirty="0" smtClean="0"/>
              <a:t> </a:t>
            </a:r>
            <a:r>
              <a:rPr lang="en-US" sz="2400" b="0" dirty="0" smtClean="0">
                <a:solidFill>
                  <a:srgbClr val="99FF33"/>
                </a:solidFill>
              </a:rPr>
              <a:t>adjustment</a:t>
            </a:r>
            <a:r>
              <a:rPr lang="en-US" sz="2400" b="0" dirty="0" smtClean="0"/>
              <a:t> is advisable if any </a:t>
            </a:r>
            <a:r>
              <a:rPr lang="en-US" sz="2400" b="0" dirty="0" smtClean="0">
                <a:solidFill>
                  <a:srgbClr val="99FF33"/>
                </a:solidFill>
              </a:rPr>
              <a:t>hypoglycemia</a:t>
            </a:r>
            <a:r>
              <a:rPr lang="en-US" sz="2400" b="0" dirty="0" smtClean="0"/>
              <a:t> occurs.</a:t>
            </a:r>
          </a:p>
          <a:p>
            <a:pPr algn="just">
              <a:spcAft>
                <a:spcPts val="1800"/>
              </a:spcAft>
            </a:pPr>
            <a:r>
              <a:rPr lang="en-US" sz="2400" b="0" dirty="0" smtClean="0"/>
              <a:t>During self-titration, </a:t>
            </a:r>
            <a:r>
              <a:rPr lang="en-US" sz="2400" b="0" dirty="0" smtClean="0">
                <a:solidFill>
                  <a:srgbClr val="99FF33"/>
                </a:solidFill>
              </a:rPr>
              <a:t>frequent contact </a:t>
            </a:r>
            <a:r>
              <a:rPr lang="en-US" sz="2400" b="0" dirty="0" smtClean="0"/>
              <a:t>(telephone, e-mail) with the clinician may be necessary.</a:t>
            </a:r>
          </a:p>
          <a:p>
            <a:pPr algn="just">
              <a:spcAft>
                <a:spcPts val="1800"/>
              </a:spcAft>
            </a:pPr>
            <a:r>
              <a:rPr lang="en-US" sz="2400" b="0" dirty="0" smtClean="0"/>
              <a:t>After the insulin dose is stabilized, the frequency of monitoring should be reviewed.</a:t>
            </a:r>
          </a:p>
        </p:txBody>
      </p:sp>
      <p:sp>
        <p:nvSpPr>
          <p:cNvPr id="4" name="Slide Number Placeholder 3"/>
          <p:cNvSpPr>
            <a:spLocks noGrp="1"/>
          </p:cNvSpPr>
          <p:nvPr>
            <p:ph type="sldNum" sz="quarter" idx="12"/>
          </p:nvPr>
        </p:nvSpPr>
        <p:spPr/>
        <p:txBody>
          <a:bodyPr/>
          <a:lstStyle/>
          <a:p>
            <a:pPr>
              <a:defRPr/>
            </a:pPr>
            <a:fld id="{D3F6C015-D5DB-457F-9300-2285963CF6BF}" type="slidenum">
              <a:rPr lang="en-US" smtClean="0"/>
              <a:pPr>
                <a:defRPr/>
              </a:pPr>
              <a:t>20</a:t>
            </a:fld>
            <a:endParaRPr lang="en-US"/>
          </a:p>
        </p:txBody>
      </p:sp>
      <p:pic>
        <p:nvPicPr>
          <p:cNvPr id="114693" name="Picture 4"/>
          <p:cNvPicPr>
            <a:picLocks noChangeAspect="1" noChangeArrowheads="1"/>
          </p:cNvPicPr>
          <p:nvPr/>
        </p:nvPicPr>
        <p:blipFill>
          <a:blip r:embed="rId2" cstate="print"/>
          <a:srcRect/>
          <a:stretch>
            <a:fillRect/>
          </a:stretch>
        </p:blipFill>
        <p:spPr bwMode="auto">
          <a:xfrm>
            <a:off x="76200" y="6435209"/>
            <a:ext cx="995338" cy="346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ate Placeholder 1"/>
          <p:cNvSpPr>
            <a:spLocks noGrp="1"/>
          </p:cNvSpPr>
          <p:nvPr>
            <p:ph type="dt" sz="half" idx="10"/>
          </p:nvPr>
        </p:nvSpPr>
        <p:spPr/>
        <p:txBody>
          <a:bodyPr/>
          <a:lstStyle/>
          <a:p>
            <a:pPr>
              <a:defRPr/>
            </a:pPr>
            <a:fld id="{9EF66BC5-4994-4A46-A371-B3CAC4E176A9}"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0" y="-27384"/>
            <a:ext cx="9144000" cy="1143000"/>
          </a:xfrm>
        </p:spPr>
        <p:txBody>
          <a:bodyPr/>
          <a:lstStyle/>
          <a:p>
            <a:r>
              <a:rPr lang="en-US" sz="3600" i="0" dirty="0" smtClean="0">
                <a:latin typeface="Garamond" pitchFamily="18" charset="0"/>
              </a:rPr>
              <a:t>Transitions To and Titrations of Insulin</a:t>
            </a:r>
          </a:p>
        </p:txBody>
      </p:sp>
      <p:sp>
        <p:nvSpPr>
          <p:cNvPr id="115715" name="Content Placeholder 2"/>
          <p:cNvSpPr>
            <a:spLocks noGrp="1"/>
          </p:cNvSpPr>
          <p:nvPr>
            <p:ph idx="1"/>
          </p:nvPr>
        </p:nvSpPr>
        <p:spPr>
          <a:xfrm>
            <a:off x="395536" y="1988840"/>
            <a:ext cx="8231832" cy="2743200"/>
          </a:xfrm>
        </p:spPr>
        <p:txBody>
          <a:bodyPr/>
          <a:lstStyle/>
          <a:p>
            <a:pPr algn="just">
              <a:spcAft>
                <a:spcPts val="1800"/>
              </a:spcAft>
            </a:pPr>
            <a:r>
              <a:rPr lang="en-US" sz="2400" b="0" dirty="0" smtClean="0">
                <a:solidFill>
                  <a:srgbClr val="99FF33"/>
                </a:solidFill>
                <a:latin typeface="Garamond" pitchFamily="18" charset="0"/>
              </a:rPr>
              <a:t>Basal insulin </a:t>
            </a:r>
            <a:r>
              <a:rPr lang="en-US" sz="2400" b="0" dirty="0" smtClean="0">
                <a:latin typeface="Garamond" pitchFamily="18" charset="0"/>
              </a:rPr>
              <a:t>is </a:t>
            </a:r>
            <a:r>
              <a:rPr lang="en-US" sz="2400" b="0" dirty="0" smtClean="0">
                <a:solidFill>
                  <a:srgbClr val="99FF33"/>
                </a:solidFill>
                <a:latin typeface="Garamond" pitchFamily="18" charset="0"/>
              </a:rPr>
              <a:t>titrated</a:t>
            </a:r>
            <a:r>
              <a:rPr lang="en-US" sz="2400" b="0" dirty="0" smtClean="0">
                <a:latin typeface="Garamond" pitchFamily="18" charset="0"/>
              </a:rPr>
              <a:t> primarily against </a:t>
            </a:r>
            <a:r>
              <a:rPr lang="en-US" sz="2400" b="0" dirty="0" smtClean="0">
                <a:solidFill>
                  <a:srgbClr val="99FF33"/>
                </a:solidFill>
                <a:latin typeface="Garamond" pitchFamily="18" charset="0"/>
              </a:rPr>
              <a:t>FPG</a:t>
            </a:r>
            <a:r>
              <a:rPr lang="en-US" sz="2400" b="0" dirty="0" smtClean="0">
                <a:latin typeface="Garamond" pitchFamily="18" charset="0"/>
              </a:rPr>
              <a:t>, generally irrespective of the total dose. </a:t>
            </a:r>
          </a:p>
          <a:p>
            <a:pPr algn="just">
              <a:spcAft>
                <a:spcPts val="1800"/>
              </a:spcAft>
            </a:pPr>
            <a:r>
              <a:rPr lang="en-US" sz="2400" b="0" dirty="0" smtClean="0">
                <a:latin typeface="Garamond" pitchFamily="18" charset="0"/>
              </a:rPr>
              <a:t>Be aware that the need for </a:t>
            </a:r>
            <a:r>
              <a:rPr lang="en-US" sz="2400" b="0" dirty="0" smtClean="0">
                <a:solidFill>
                  <a:srgbClr val="99FF33"/>
                </a:solidFill>
                <a:latin typeface="Garamond" pitchFamily="18" charset="0"/>
              </a:rPr>
              <a:t>prandial insulin </a:t>
            </a:r>
            <a:r>
              <a:rPr lang="en-US" sz="2400" b="0" dirty="0" smtClean="0">
                <a:latin typeface="Garamond" pitchFamily="18" charset="0"/>
              </a:rPr>
              <a:t>therapy will become likely the more the </a:t>
            </a:r>
            <a:r>
              <a:rPr lang="en-US" sz="2400" b="0" dirty="0" smtClean="0">
                <a:solidFill>
                  <a:srgbClr val="99FF33"/>
                </a:solidFill>
                <a:latin typeface="Garamond" pitchFamily="18" charset="0"/>
              </a:rPr>
              <a:t>daily dose </a:t>
            </a:r>
            <a:r>
              <a:rPr lang="en-US" sz="2400" b="0" dirty="0" smtClean="0">
                <a:latin typeface="Garamond" pitchFamily="18" charset="0"/>
              </a:rPr>
              <a:t>exceeds </a:t>
            </a:r>
            <a:r>
              <a:rPr lang="en-US" sz="2400" b="0" dirty="0" smtClean="0">
                <a:solidFill>
                  <a:srgbClr val="99FF33"/>
                </a:solidFill>
                <a:latin typeface="Garamond" pitchFamily="18" charset="0"/>
              </a:rPr>
              <a:t>0.5 U kg/day</a:t>
            </a:r>
            <a:r>
              <a:rPr lang="en-US" sz="2400" b="0" dirty="0" smtClean="0">
                <a:latin typeface="Garamond" pitchFamily="18" charset="0"/>
              </a:rPr>
              <a:t>, especially as it approaches 1 U kg/day.</a:t>
            </a:r>
          </a:p>
        </p:txBody>
      </p:sp>
      <p:sp>
        <p:nvSpPr>
          <p:cNvPr id="4" name="Slide Number Placeholder 3"/>
          <p:cNvSpPr>
            <a:spLocks noGrp="1"/>
          </p:cNvSpPr>
          <p:nvPr>
            <p:ph type="sldNum" sz="quarter" idx="12"/>
          </p:nvPr>
        </p:nvSpPr>
        <p:spPr/>
        <p:txBody>
          <a:bodyPr/>
          <a:lstStyle/>
          <a:p>
            <a:pPr>
              <a:defRPr/>
            </a:pPr>
            <a:fld id="{0752C654-05F6-461C-BE5C-9BBD38BD332A}" type="slidenum">
              <a:rPr lang="en-US" smtClean="0"/>
              <a:pPr>
                <a:defRPr/>
              </a:pPr>
              <a:t>21</a:t>
            </a:fld>
            <a:endParaRPr lang="en-US"/>
          </a:p>
        </p:txBody>
      </p:sp>
      <p:pic>
        <p:nvPicPr>
          <p:cNvPr id="115717" name="Picture 4"/>
          <p:cNvPicPr>
            <a:picLocks noChangeAspect="1" noChangeArrowheads="1"/>
          </p:cNvPicPr>
          <p:nvPr/>
        </p:nvPicPr>
        <p:blipFill>
          <a:blip r:embed="rId2" cstate="print"/>
          <a:srcRect/>
          <a:stretch>
            <a:fillRect/>
          </a:stretch>
        </p:blipFill>
        <p:spPr bwMode="auto">
          <a:xfrm>
            <a:off x="59506" y="6429396"/>
            <a:ext cx="1012032" cy="352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ate Placeholder 1"/>
          <p:cNvSpPr>
            <a:spLocks noGrp="1"/>
          </p:cNvSpPr>
          <p:nvPr>
            <p:ph type="dt" sz="half" idx="10"/>
          </p:nvPr>
        </p:nvSpPr>
        <p:spPr/>
        <p:txBody>
          <a:bodyPr/>
          <a:lstStyle/>
          <a:p>
            <a:pPr>
              <a:defRPr/>
            </a:pPr>
            <a:fld id="{251356AE-CE8A-4312-BC41-DACDE9CD01DA}"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For most patients </a:t>
            </a:r>
            <a:r>
              <a:rPr lang="en-US" dirty="0" smtClean="0"/>
              <a:t>basal </a:t>
            </a:r>
            <a:r>
              <a:rPr lang="en-US" dirty="0"/>
              <a:t>insulin analogs, the average insulin dose is &lt;</a:t>
            </a:r>
            <a:r>
              <a:rPr lang="en-US" dirty="0" smtClean="0"/>
              <a:t>50 </a:t>
            </a:r>
            <a:r>
              <a:rPr lang="en-US" dirty="0"/>
              <a:t>U/d</a:t>
            </a:r>
            <a:r>
              <a:rPr lang="en-US" dirty="0" smtClean="0"/>
              <a:t>. </a:t>
            </a:r>
          </a:p>
          <a:p>
            <a:r>
              <a:rPr lang="en-US" dirty="0"/>
              <a:t>T</a:t>
            </a:r>
            <a:r>
              <a:rPr lang="en-US" dirty="0" smtClean="0"/>
              <a:t>argeting </a:t>
            </a:r>
            <a:r>
              <a:rPr lang="en-US" dirty="0"/>
              <a:t>FBG levels first will solve most glycemic control problems in patients with </a:t>
            </a:r>
            <a:r>
              <a:rPr lang="en-US" dirty="0" smtClean="0"/>
              <a:t>T2DM</a:t>
            </a:r>
          </a:p>
          <a:p>
            <a:r>
              <a:rPr lang="en-US" dirty="0"/>
              <a:t>i</a:t>
            </a:r>
            <a:r>
              <a:rPr lang="en-US" dirty="0" smtClean="0"/>
              <a:t>f </a:t>
            </a:r>
            <a:r>
              <a:rPr lang="en-US" dirty="0"/>
              <a:t>HbA1c levels are still in </a:t>
            </a:r>
            <a:r>
              <a:rPr lang="en-US" dirty="0">
                <a:solidFill>
                  <a:schemeClr val="accent6"/>
                </a:solidFill>
              </a:rPr>
              <a:t>excess of 8.5%, </a:t>
            </a:r>
            <a:r>
              <a:rPr lang="en-US" dirty="0"/>
              <a:t>reductions in both FBG levels and postprandial glucose levels may be required to achieve the glycemic goal. </a:t>
            </a:r>
          </a:p>
        </p:txBody>
      </p:sp>
      <p:sp>
        <p:nvSpPr>
          <p:cNvPr id="4" name="Date Placeholder 3"/>
          <p:cNvSpPr>
            <a:spLocks noGrp="1"/>
          </p:cNvSpPr>
          <p:nvPr>
            <p:ph type="dt" sz="half" idx="10"/>
          </p:nvPr>
        </p:nvSpPr>
        <p:spPr/>
        <p:txBody>
          <a:bodyPr/>
          <a:lstStyle/>
          <a:p>
            <a:fld id="{696A1F7E-E5F3-4673-89D2-21B7CD9D9E4D}" type="datetime1">
              <a:rPr lang="en-US" smtClean="0"/>
              <a:pPr/>
              <a:t>11/20/2014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D973B0-3EAE-40F6-8965-3A0BB870469C}" type="slidenum">
              <a:rPr lang="en-US" smtClean="0"/>
              <a:pPr/>
              <a:t>22</a:t>
            </a:fld>
            <a:endParaRPr lang="en-US"/>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175" y="6237312"/>
            <a:ext cx="558165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359676"/>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Starting Basal </a:t>
            </a:r>
            <a:r>
              <a:rPr lang="en-US" dirty="0" err="1" smtClean="0"/>
              <a:t>Insulin:Fix</a:t>
            </a:r>
            <a:r>
              <a:rPr lang="en-US" dirty="0" smtClean="0"/>
              <a:t> </a:t>
            </a:r>
            <a:r>
              <a:rPr lang="en-US" dirty="0"/>
              <a:t>the Fasting </a:t>
            </a:r>
            <a:r>
              <a:rPr lang="en-US" dirty="0" smtClean="0"/>
              <a:t>First</a:t>
            </a:r>
          </a:p>
          <a:p>
            <a:r>
              <a:rPr lang="en-US" dirty="0"/>
              <a:t>“</a:t>
            </a:r>
            <a:r>
              <a:rPr lang="en-US" dirty="0" err="1"/>
              <a:t>Overbasalization</a:t>
            </a:r>
            <a:r>
              <a:rPr lang="en-US" dirty="0"/>
              <a:t>”: Too Much Basal</a:t>
            </a:r>
          </a:p>
          <a:p>
            <a:r>
              <a:rPr lang="en-US" dirty="0"/>
              <a:t>Insulin, Too Little Effect</a:t>
            </a:r>
          </a:p>
        </p:txBody>
      </p:sp>
      <p:sp>
        <p:nvSpPr>
          <p:cNvPr id="4" name="Date Placeholder 3"/>
          <p:cNvSpPr>
            <a:spLocks noGrp="1"/>
          </p:cNvSpPr>
          <p:nvPr>
            <p:ph type="dt" sz="half" idx="10"/>
          </p:nvPr>
        </p:nvSpPr>
        <p:spPr/>
        <p:txBody>
          <a:bodyPr/>
          <a:lstStyle/>
          <a:p>
            <a:fld id="{B094EA7D-7BFB-455F-B3A8-9A2F16DB6BE1}" type="datetime1">
              <a:rPr lang="en-US" smtClean="0"/>
              <a:pPr/>
              <a:t>11/20/2014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D973B0-3EAE-40F6-8965-3A0BB870469C}" type="slidenum">
              <a:rPr lang="en-US" smtClean="0"/>
              <a:pPr/>
              <a:t>23</a:t>
            </a:fld>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175" y="6237312"/>
            <a:ext cx="558165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283234"/>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O</a:t>
            </a:r>
            <a:r>
              <a:rPr lang="en-US" dirty="0" err="1" smtClean="0"/>
              <a:t>verbasalization</a:t>
            </a:r>
            <a:r>
              <a:rPr lang="en-US" dirty="0" smtClean="0"/>
              <a:t> </a:t>
            </a:r>
            <a:r>
              <a:rPr lang="en-US" dirty="0"/>
              <a:t>occurs when FBG is not controlled with </a:t>
            </a:r>
            <a:r>
              <a:rPr lang="en-US" dirty="0" smtClean="0"/>
              <a:t>up-titration </a:t>
            </a:r>
            <a:r>
              <a:rPr lang="en-US" dirty="0"/>
              <a:t>of basal insulin and HbA1c targets remain elusive. </a:t>
            </a:r>
            <a:endParaRPr lang="en-US" dirty="0" smtClean="0"/>
          </a:p>
          <a:p>
            <a:r>
              <a:rPr lang="en-US" dirty="0" smtClean="0"/>
              <a:t>Providers </a:t>
            </a:r>
            <a:r>
              <a:rPr lang="en-US" dirty="0"/>
              <a:t>must understand the concept of </a:t>
            </a:r>
            <a:r>
              <a:rPr lang="en-US" dirty="0" err="1"/>
              <a:t>overbasalization</a:t>
            </a:r>
            <a:r>
              <a:rPr lang="en-US" dirty="0"/>
              <a:t> because it should trigger </a:t>
            </a:r>
            <a:r>
              <a:rPr lang="en-US" i="1" dirty="0"/>
              <a:t>progression to mealtime insulin intensification </a:t>
            </a:r>
            <a:r>
              <a:rPr lang="en-US" dirty="0"/>
              <a:t>in patients. </a:t>
            </a:r>
          </a:p>
        </p:txBody>
      </p:sp>
      <p:sp>
        <p:nvSpPr>
          <p:cNvPr id="4" name="Date Placeholder 3"/>
          <p:cNvSpPr>
            <a:spLocks noGrp="1"/>
          </p:cNvSpPr>
          <p:nvPr>
            <p:ph type="dt" sz="half" idx="10"/>
          </p:nvPr>
        </p:nvSpPr>
        <p:spPr/>
        <p:txBody>
          <a:bodyPr/>
          <a:lstStyle/>
          <a:p>
            <a:fld id="{1799AA2A-84B8-4A67-84D8-DBDC28ACF101}" type="datetime1">
              <a:rPr lang="en-US" smtClean="0"/>
              <a:pPr/>
              <a:t>11/20/2014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D973B0-3EAE-40F6-8965-3A0BB870469C}" type="slidenum">
              <a:rPr lang="en-US" smtClean="0"/>
              <a:pPr/>
              <a:t>24</a:t>
            </a:fld>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175" y="6237312"/>
            <a:ext cx="558165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86915"/>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solidFill>
                  <a:schemeClr val="accent6"/>
                </a:solidFill>
              </a:rPr>
              <a:t>Maximal amounts of basal insulin can be achieved but should not comprise more than 50% of the total daily insulin calculation</a:t>
            </a:r>
            <a:r>
              <a:rPr lang="en-US" sz="2800" dirty="0" smtClean="0">
                <a:solidFill>
                  <a:schemeClr val="accent6"/>
                </a:solidFill>
              </a:rPr>
              <a:t>.</a:t>
            </a:r>
          </a:p>
          <a:p>
            <a:r>
              <a:rPr lang="en-US" sz="2800" dirty="0" smtClean="0"/>
              <a:t> Violating </a:t>
            </a:r>
            <a:r>
              <a:rPr lang="en-US" sz="2800" dirty="0" smtClean="0">
                <a:solidFill>
                  <a:schemeClr val="accent6"/>
                </a:solidFill>
              </a:rPr>
              <a:t>50/50 </a:t>
            </a:r>
            <a:r>
              <a:rPr lang="en-US" sz="2800" dirty="0">
                <a:solidFill>
                  <a:schemeClr val="accent6"/>
                </a:solidFill>
              </a:rPr>
              <a:t>rule may lead </a:t>
            </a:r>
            <a:r>
              <a:rPr lang="en-US" sz="2800" dirty="0" smtClean="0">
                <a:solidFill>
                  <a:schemeClr val="accent6"/>
                </a:solidFill>
              </a:rPr>
              <a:t>to </a:t>
            </a:r>
            <a:r>
              <a:rPr lang="en-US" sz="2800" dirty="0" err="1" smtClean="0">
                <a:solidFill>
                  <a:schemeClr val="accent6"/>
                </a:solidFill>
              </a:rPr>
              <a:t>overbasalization</a:t>
            </a:r>
            <a:r>
              <a:rPr lang="en-US" sz="2800" dirty="0"/>
              <a:t>. </a:t>
            </a:r>
            <a:endParaRPr lang="en-US" sz="2800" dirty="0" smtClean="0"/>
          </a:p>
          <a:p>
            <a:r>
              <a:rPr lang="en-US" sz="2800" dirty="0" smtClean="0"/>
              <a:t>At </a:t>
            </a:r>
            <a:r>
              <a:rPr lang="en-US" sz="2800" dirty="0"/>
              <a:t>this point, administering additional basal insulin may </a:t>
            </a:r>
            <a:r>
              <a:rPr lang="en-US" sz="2800" b="1" dirty="0"/>
              <a:t>change the pharmacokinetics of the basal insulin from having a profile without pronounced peaks of activity to a profile with an insulin peak </a:t>
            </a:r>
          </a:p>
        </p:txBody>
      </p:sp>
      <p:sp>
        <p:nvSpPr>
          <p:cNvPr id="4" name="Date Placeholder 3"/>
          <p:cNvSpPr>
            <a:spLocks noGrp="1"/>
          </p:cNvSpPr>
          <p:nvPr>
            <p:ph type="dt" sz="half" idx="10"/>
          </p:nvPr>
        </p:nvSpPr>
        <p:spPr/>
        <p:txBody>
          <a:bodyPr/>
          <a:lstStyle/>
          <a:p>
            <a:fld id="{90BBEAFE-DE48-4A73-BB1C-EFFAE534293A}" type="datetime1">
              <a:rPr lang="en-US" smtClean="0"/>
              <a:pPr/>
              <a:t>11/20/2014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D973B0-3EAE-40F6-8965-3A0BB870469C}" type="slidenum">
              <a:rPr lang="en-US" smtClean="0"/>
              <a:pPr/>
              <a:t>25</a:t>
            </a:fld>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175" y="6237312"/>
            <a:ext cx="558165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374927"/>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consider !</a:t>
            </a:r>
            <a:endParaRPr lang="en-US" dirty="0"/>
          </a:p>
        </p:txBody>
      </p:sp>
      <p:sp>
        <p:nvSpPr>
          <p:cNvPr id="3" name="Content Placeholder 2"/>
          <p:cNvSpPr>
            <a:spLocks noGrp="1"/>
          </p:cNvSpPr>
          <p:nvPr>
            <p:ph idx="1"/>
          </p:nvPr>
        </p:nvSpPr>
        <p:spPr/>
        <p:txBody>
          <a:bodyPr/>
          <a:lstStyle/>
          <a:p>
            <a:r>
              <a:rPr lang="en-US" dirty="0" smtClean="0"/>
              <a:t>Basal Plus /Basal Bolus (Pre-Mix insulin ?)when HbA1C &gt;8.5%,since these patients need insulin cover for their FPG as well as  PPG .</a:t>
            </a:r>
            <a:endParaRPr lang="en-US" dirty="0"/>
          </a:p>
        </p:txBody>
      </p:sp>
      <p:sp>
        <p:nvSpPr>
          <p:cNvPr id="4" name="Date Placeholder 3"/>
          <p:cNvSpPr>
            <a:spLocks noGrp="1"/>
          </p:cNvSpPr>
          <p:nvPr>
            <p:ph type="dt" sz="half" idx="10"/>
          </p:nvPr>
        </p:nvSpPr>
        <p:spPr/>
        <p:txBody>
          <a:bodyPr/>
          <a:lstStyle/>
          <a:p>
            <a:pPr>
              <a:defRPr/>
            </a:pPr>
            <a:fld id="{05FB8B5C-24CF-4D00-8D6B-9787EEEDDD93}"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9456E89E-58AB-40FC-8998-8B0EF2B79644}" type="slidenum">
              <a:rPr lang="en-US" smtClean="0"/>
              <a:pPr>
                <a:defRPr/>
              </a:pPr>
              <a:t>26</a:t>
            </a:fld>
            <a:endParaRPr lang="en-US"/>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9300" y="6453336"/>
            <a:ext cx="51054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839663"/>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2"/>
          <p:cNvSpPr>
            <a:spLocks noGrp="1"/>
          </p:cNvSpPr>
          <p:nvPr>
            <p:ph type="title"/>
          </p:nvPr>
        </p:nvSpPr>
        <p:spPr>
          <a:xfrm>
            <a:off x="457200" y="-71462"/>
            <a:ext cx="8229600" cy="1143000"/>
          </a:xfrm>
        </p:spPr>
        <p:txBody>
          <a:bodyPr/>
          <a:lstStyle/>
          <a:p>
            <a:r>
              <a:rPr lang="en-US" sz="3600" i="0" dirty="0" smtClean="0">
                <a:latin typeface="Garamond" pitchFamily="18" charset="0"/>
              </a:rPr>
              <a:t>Sequential Insulin Strategies in T</a:t>
            </a:r>
            <a:r>
              <a:rPr lang="en-US" sz="3600" i="0" baseline="-25000" dirty="0" smtClean="0">
                <a:latin typeface="Garamond" pitchFamily="18" charset="0"/>
              </a:rPr>
              <a:t>2</a:t>
            </a:r>
            <a:r>
              <a:rPr lang="en-US" sz="3600" i="0" dirty="0" smtClean="0">
                <a:latin typeface="Garamond" pitchFamily="18" charset="0"/>
              </a:rPr>
              <a:t>DM</a:t>
            </a:r>
            <a:endParaRPr lang="en-US" sz="3600" dirty="0" smtClean="0">
              <a:latin typeface="Garamond" pitchFamily="18" charset="0"/>
            </a:endParaRPr>
          </a:p>
        </p:txBody>
      </p:sp>
      <p:sp>
        <p:nvSpPr>
          <p:cNvPr id="116739" name="Content Placeholder 3"/>
          <p:cNvSpPr>
            <a:spLocks noGrp="1"/>
          </p:cNvSpPr>
          <p:nvPr>
            <p:ph idx="1"/>
          </p:nvPr>
        </p:nvSpPr>
        <p:spPr>
          <a:xfrm>
            <a:off x="528638" y="1133468"/>
            <a:ext cx="8043890" cy="1295400"/>
          </a:xfrm>
        </p:spPr>
        <p:txBody>
          <a:bodyPr/>
          <a:lstStyle/>
          <a:p>
            <a:pPr marL="0" indent="0" algn="just">
              <a:buFont typeface="Arial" pitchFamily="34" charset="0"/>
              <a:buNone/>
            </a:pPr>
            <a:r>
              <a:rPr lang="en-US" sz="2400" dirty="0" smtClean="0"/>
              <a:t>When basal insulin has been titrated to an acceptable FPG but HbA</a:t>
            </a:r>
            <a:r>
              <a:rPr lang="en-US" sz="2400" baseline="-25000" dirty="0" smtClean="0"/>
              <a:t>1c</a:t>
            </a:r>
            <a:r>
              <a:rPr lang="en-US" sz="2400" dirty="0" smtClean="0"/>
              <a:t> remains above target, consider proceeding to </a:t>
            </a:r>
            <a:r>
              <a:rPr lang="en-US" sz="2400" dirty="0" smtClean="0">
                <a:solidFill>
                  <a:srgbClr val="99FF33"/>
                </a:solidFill>
              </a:rPr>
              <a:t>basal plus </a:t>
            </a:r>
            <a:r>
              <a:rPr lang="en-US" sz="2400" dirty="0" smtClean="0"/>
              <a:t>mealtime insulin.</a:t>
            </a:r>
          </a:p>
        </p:txBody>
      </p:sp>
      <p:sp>
        <p:nvSpPr>
          <p:cNvPr id="2" name="Slide Number Placeholder 1"/>
          <p:cNvSpPr>
            <a:spLocks noGrp="1"/>
          </p:cNvSpPr>
          <p:nvPr>
            <p:ph type="sldNum" sz="quarter" idx="12"/>
          </p:nvPr>
        </p:nvSpPr>
        <p:spPr/>
        <p:txBody>
          <a:bodyPr/>
          <a:lstStyle/>
          <a:p>
            <a:pPr>
              <a:defRPr/>
            </a:pPr>
            <a:fld id="{E980DDE0-F59B-46E3-8FCE-C955320CA634}" type="slidenum">
              <a:rPr lang="en-US" smtClean="0"/>
              <a:pPr>
                <a:defRPr/>
              </a:pPr>
              <a:t>27</a:t>
            </a:fld>
            <a:endParaRPr lang="en-US"/>
          </a:p>
        </p:txBody>
      </p:sp>
      <p:pic>
        <p:nvPicPr>
          <p:cNvPr id="116741" name="Picture 4"/>
          <p:cNvPicPr>
            <a:picLocks noChangeAspect="1" noChangeArrowheads="1"/>
          </p:cNvPicPr>
          <p:nvPr/>
        </p:nvPicPr>
        <p:blipFill>
          <a:blip r:embed="rId2" cstate="print"/>
          <a:srcRect/>
          <a:stretch>
            <a:fillRect/>
          </a:stretch>
        </p:blipFill>
        <p:spPr bwMode="auto">
          <a:xfrm>
            <a:off x="76200" y="6460085"/>
            <a:ext cx="923900" cy="321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6742" name="Picture 2"/>
          <p:cNvPicPr>
            <a:picLocks noChangeAspect="1" noChangeArrowheads="1"/>
          </p:cNvPicPr>
          <p:nvPr/>
        </p:nvPicPr>
        <p:blipFill>
          <a:blip r:embed="rId3" cstate="print"/>
          <a:srcRect/>
          <a:stretch>
            <a:fillRect/>
          </a:stretch>
        </p:blipFill>
        <p:spPr bwMode="auto">
          <a:xfrm>
            <a:off x="1071538" y="2490788"/>
            <a:ext cx="6929486"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Oval 6"/>
          <p:cNvSpPr/>
          <p:nvPr/>
        </p:nvSpPr>
        <p:spPr>
          <a:xfrm rot="3813446">
            <a:off x="2684287" y="3250516"/>
            <a:ext cx="549275" cy="1389535"/>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2"/>
          <p:cNvSpPr>
            <a:spLocks noGrp="1"/>
          </p:cNvSpPr>
          <p:nvPr>
            <p:ph type="dt" sz="half" idx="10"/>
          </p:nvPr>
        </p:nvSpPr>
        <p:spPr/>
        <p:txBody>
          <a:bodyPr/>
          <a:lstStyle/>
          <a:p>
            <a:pPr>
              <a:defRPr/>
            </a:pPr>
            <a:fld id="{29B8928C-E51F-4B98-918A-BED550EBAD10}"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0" y="44624"/>
            <a:ext cx="9324528" cy="1143000"/>
          </a:xfrm>
        </p:spPr>
        <p:txBody>
          <a:bodyPr/>
          <a:lstStyle/>
          <a:p>
            <a:r>
              <a:rPr lang="en-US" sz="3600" i="0" dirty="0" smtClean="0">
                <a:latin typeface="Garamond" pitchFamily="18" charset="0"/>
              </a:rPr>
              <a:t>Transitions To and Titrations of Insulin</a:t>
            </a:r>
          </a:p>
        </p:txBody>
      </p:sp>
      <p:sp>
        <p:nvSpPr>
          <p:cNvPr id="117763" name="Content Placeholder 2"/>
          <p:cNvSpPr>
            <a:spLocks noGrp="1"/>
          </p:cNvSpPr>
          <p:nvPr>
            <p:ph idx="1"/>
          </p:nvPr>
        </p:nvSpPr>
        <p:spPr>
          <a:xfrm>
            <a:off x="304800" y="1665312"/>
            <a:ext cx="8534400" cy="4572000"/>
          </a:xfrm>
        </p:spPr>
        <p:txBody>
          <a:bodyPr/>
          <a:lstStyle/>
          <a:p>
            <a:pPr algn="just">
              <a:spcAft>
                <a:spcPts val="1200"/>
              </a:spcAft>
            </a:pPr>
            <a:r>
              <a:rPr lang="en-US" sz="2400" b="0" dirty="0" smtClean="0">
                <a:latin typeface="Garamond" pitchFamily="18" charset="0"/>
              </a:rPr>
              <a:t>Add </a:t>
            </a:r>
            <a:r>
              <a:rPr lang="en-US" sz="2400" b="0" dirty="0" smtClean="0">
                <a:solidFill>
                  <a:srgbClr val="99FF33"/>
                </a:solidFill>
                <a:latin typeface="Garamond" pitchFamily="18" charset="0"/>
              </a:rPr>
              <a:t>prandial</a:t>
            </a:r>
            <a:r>
              <a:rPr lang="en-US" sz="2400" b="0" dirty="0" smtClean="0">
                <a:latin typeface="Garamond" pitchFamily="18" charset="0"/>
              </a:rPr>
              <a:t> or mealtime insulin when significant postprandial glucose excursions (&gt;180 mg/</a:t>
            </a:r>
            <a:r>
              <a:rPr lang="en-US" sz="2400" b="0" dirty="0" err="1" smtClean="0">
                <a:latin typeface="Garamond" pitchFamily="18" charset="0"/>
              </a:rPr>
              <a:t>dL</a:t>
            </a:r>
            <a:r>
              <a:rPr lang="en-US" sz="2400" b="0" dirty="0" smtClean="0">
                <a:latin typeface="Garamond" pitchFamily="18" charset="0"/>
              </a:rPr>
              <a:t>) occur. </a:t>
            </a:r>
          </a:p>
          <a:p>
            <a:pPr algn="just">
              <a:spcAft>
                <a:spcPts val="1200"/>
              </a:spcAft>
            </a:pPr>
            <a:r>
              <a:rPr lang="en-US" sz="2400" b="0" dirty="0" smtClean="0">
                <a:latin typeface="Garamond" pitchFamily="18" charset="0"/>
              </a:rPr>
              <a:t>This is suggested when </a:t>
            </a:r>
            <a:r>
              <a:rPr lang="en-US" sz="2400" b="0" dirty="0" smtClean="0">
                <a:solidFill>
                  <a:srgbClr val="99FF33"/>
                </a:solidFill>
                <a:latin typeface="Garamond" pitchFamily="18" charset="0"/>
              </a:rPr>
              <a:t>FPG is at target </a:t>
            </a:r>
            <a:r>
              <a:rPr lang="en-US" sz="2400" b="0" dirty="0" smtClean="0">
                <a:latin typeface="Garamond" pitchFamily="18" charset="0"/>
              </a:rPr>
              <a:t>but the </a:t>
            </a:r>
            <a:r>
              <a:rPr lang="en-US" sz="2400" b="0" dirty="0" smtClean="0">
                <a:solidFill>
                  <a:srgbClr val="99FF33"/>
                </a:solidFill>
                <a:latin typeface="Garamond" pitchFamily="18" charset="0"/>
              </a:rPr>
              <a:t>HbA1c</a:t>
            </a:r>
            <a:r>
              <a:rPr lang="en-US" sz="2400" b="0" dirty="0" smtClean="0">
                <a:latin typeface="Garamond" pitchFamily="18" charset="0"/>
              </a:rPr>
              <a:t> remains </a:t>
            </a:r>
            <a:r>
              <a:rPr lang="en-US" sz="2400" b="0" dirty="0" smtClean="0">
                <a:solidFill>
                  <a:srgbClr val="99FF33"/>
                </a:solidFill>
                <a:latin typeface="Garamond" pitchFamily="18" charset="0"/>
              </a:rPr>
              <a:t>above</a:t>
            </a:r>
            <a:r>
              <a:rPr lang="en-US" sz="2400" b="0" dirty="0" smtClean="0">
                <a:latin typeface="Garamond" pitchFamily="18" charset="0"/>
              </a:rPr>
              <a:t> goal after </a:t>
            </a:r>
            <a:r>
              <a:rPr lang="en-US" sz="2400" b="0" dirty="0" smtClean="0">
                <a:solidFill>
                  <a:srgbClr val="99FF33"/>
                </a:solidFill>
                <a:latin typeface="Garamond" pitchFamily="18" charset="0"/>
              </a:rPr>
              <a:t>3 months </a:t>
            </a:r>
            <a:r>
              <a:rPr lang="en-US" sz="2400" b="0" dirty="0" smtClean="0">
                <a:latin typeface="Garamond" pitchFamily="18" charset="0"/>
              </a:rPr>
              <a:t>of basal insulin titration. </a:t>
            </a:r>
          </a:p>
          <a:p>
            <a:pPr algn="just">
              <a:spcAft>
                <a:spcPts val="1200"/>
              </a:spcAft>
            </a:pPr>
            <a:r>
              <a:rPr lang="en-US" sz="2400" b="0" dirty="0" smtClean="0">
                <a:latin typeface="Garamond" pitchFamily="18" charset="0"/>
              </a:rPr>
              <a:t>The same would apply if large </a:t>
            </a:r>
            <a:r>
              <a:rPr lang="en-US" sz="2400" b="0" dirty="0" smtClean="0">
                <a:solidFill>
                  <a:srgbClr val="99FF33"/>
                </a:solidFill>
                <a:latin typeface="Garamond" pitchFamily="18" charset="0"/>
              </a:rPr>
              <a:t>drops in glucose </a:t>
            </a:r>
            <a:r>
              <a:rPr lang="en-US" sz="2400" b="0" dirty="0" smtClean="0">
                <a:latin typeface="Garamond" pitchFamily="18" charset="0"/>
              </a:rPr>
              <a:t>occur during </a:t>
            </a:r>
            <a:r>
              <a:rPr lang="en-US" sz="2400" b="0" dirty="0" smtClean="0">
                <a:solidFill>
                  <a:srgbClr val="99FF33"/>
                </a:solidFill>
                <a:latin typeface="Garamond" pitchFamily="18" charset="0"/>
              </a:rPr>
              <a:t>overnight</a:t>
            </a:r>
            <a:r>
              <a:rPr lang="en-US" sz="2400" b="0" dirty="0" smtClean="0">
                <a:latin typeface="Garamond" pitchFamily="18" charset="0"/>
              </a:rPr>
              <a:t> hours or in </a:t>
            </a:r>
            <a:r>
              <a:rPr lang="en-US" sz="2400" b="0" dirty="0" smtClean="0">
                <a:solidFill>
                  <a:srgbClr val="99FF33"/>
                </a:solidFill>
                <a:latin typeface="Garamond" pitchFamily="18" charset="0"/>
              </a:rPr>
              <a:t>between meals</a:t>
            </a:r>
            <a:r>
              <a:rPr lang="en-US" sz="2400" b="0" dirty="0" smtClean="0">
                <a:latin typeface="Garamond" pitchFamily="18" charset="0"/>
              </a:rPr>
              <a:t>, as the basal insulin dose is increased. </a:t>
            </a:r>
          </a:p>
          <a:p>
            <a:pPr lvl="1" algn="just">
              <a:spcAft>
                <a:spcPts val="1200"/>
              </a:spcAft>
              <a:buFont typeface="Wingdings" pitchFamily="2" charset="2"/>
              <a:buChar char="§"/>
            </a:pPr>
            <a:r>
              <a:rPr lang="en-US" sz="2200" b="0" dirty="0" smtClean="0">
                <a:latin typeface="Garamond" pitchFamily="18" charset="0"/>
              </a:rPr>
              <a:t>In this scenario, the </a:t>
            </a:r>
            <a:r>
              <a:rPr lang="en-US" sz="2200" b="0" dirty="0" smtClean="0">
                <a:solidFill>
                  <a:srgbClr val="FFA3FF"/>
                </a:solidFill>
                <a:latin typeface="Garamond" pitchFamily="18" charset="0"/>
              </a:rPr>
              <a:t>basal insulin</a:t>
            </a:r>
            <a:r>
              <a:rPr lang="en-US" sz="2200" b="0" dirty="0" smtClean="0">
                <a:latin typeface="Garamond" pitchFamily="18" charset="0"/>
              </a:rPr>
              <a:t> dose would obviously </a:t>
            </a:r>
            <a:r>
              <a:rPr lang="en-US" sz="2200" b="0" dirty="0" smtClean="0">
                <a:solidFill>
                  <a:srgbClr val="FFA3FF"/>
                </a:solidFill>
                <a:latin typeface="Garamond" pitchFamily="18" charset="0"/>
              </a:rPr>
              <a:t>need to be </a:t>
            </a:r>
            <a:r>
              <a:rPr lang="en-US" sz="2200" b="0" dirty="0" smtClean="0">
                <a:latin typeface="Garamond" pitchFamily="18" charset="0"/>
              </a:rPr>
              <a:t>simultaneously </a:t>
            </a:r>
            <a:r>
              <a:rPr lang="en-US" sz="2200" b="0" dirty="0" smtClean="0">
                <a:solidFill>
                  <a:srgbClr val="FFA3FF"/>
                </a:solidFill>
                <a:latin typeface="Garamond" pitchFamily="18" charset="0"/>
              </a:rPr>
              <a:t>decreased</a:t>
            </a:r>
            <a:r>
              <a:rPr lang="en-US" sz="2200" b="0" dirty="0" smtClean="0">
                <a:latin typeface="Garamond" pitchFamily="18" charset="0"/>
              </a:rPr>
              <a:t> as prandial insulin is initiated.</a:t>
            </a:r>
          </a:p>
        </p:txBody>
      </p:sp>
      <p:sp>
        <p:nvSpPr>
          <p:cNvPr id="4" name="Slide Number Placeholder 3"/>
          <p:cNvSpPr>
            <a:spLocks noGrp="1"/>
          </p:cNvSpPr>
          <p:nvPr>
            <p:ph type="sldNum" sz="quarter" idx="12"/>
          </p:nvPr>
        </p:nvSpPr>
        <p:spPr/>
        <p:txBody>
          <a:bodyPr/>
          <a:lstStyle/>
          <a:p>
            <a:pPr>
              <a:defRPr/>
            </a:pPr>
            <a:fld id="{39D18B82-A4B1-42AF-93C2-62BBC82D5961}" type="slidenum">
              <a:rPr lang="en-US" smtClean="0"/>
              <a:pPr>
                <a:defRPr/>
              </a:pPr>
              <a:t>28</a:t>
            </a:fld>
            <a:endParaRPr lang="en-US" dirty="0"/>
          </a:p>
        </p:txBody>
      </p:sp>
      <p:pic>
        <p:nvPicPr>
          <p:cNvPr id="117765" name="Picture 4"/>
          <p:cNvPicPr>
            <a:picLocks noChangeAspect="1" noChangeArrowheads="1"/>
          </p:cNvPicPr>
          <p:nvPr/>
        </p:nvPicPr>
        <p:blipFill>
          <a:blip r:embed="rId2" cstate="print"/>
          <a:srcRect/>
          <a:stretch>
            <a:fillRect/>
          </a:stretch>
        </p:blipFill>
        <p:spPr bwMode="auto">
          <a:xfrm>
            <a:off x="76200" y="6435209"/>
            <a:ext cx="995338" cy="346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ate Placeholder 1"/>
          <p:cNvSpPr>
            <a:spLocks noGrp="1"/>
          </p:cNvSpPr>
          <p:nvPr>
            <p:ph type="dt" sz="half" idx="10"/>
          </p:nvPr>
        </p:nvSpPr>
        <p:spPr/>
        <p:txBody>
          <a:bodyPr/>
          <a:lstStyle/>
          <a:p>
            <a:pPr>
              <a:defRPr/>
            </a:pPr>
            <a:fld id="{EF97D765-747C-4972-BBE3-719BE790201D}"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533400" y="76200"/>
            <a:ext cx="8229600" cy="1143000"/>
          </a:xfrm>
        </p:spPr>
        <p:txBody>
          <a:bodyPr/>
          <a:lstStyle/>
          <a:p>
            <a:r>
              <a:rPr lang="en-US" sz="4000" i="0" dirty="0" smtClean="0">
                <a:latin typeface="Garamond" pitchFamily="18" charset="0"/>
              </a:rPr>
              <a:t>Basal Insulin Overtreatment</a:t>
            </a:r>
          </a:p>
        </p:txBody>
      </p:sp>
      <p:sp>
        <p:nvSpPr>
          <p:cNvPr id="4" name="Slide Number Placeholder 3"/>
          <p:cNvSpPr>
            <a:spLocks noGrp="1"/>
          </p:cNvSpPr>
          <p:nvPr>
            <p:ph type="sldNum" sz="quarter" idx="12"/>
          </p:nvPr>
        </p:nvSpPr>
        <p:spPr/>
        <p:txBody>
          <a:bodyPr/>
          <a:lstStyle/>
          <a:p>
            <a:pPr>
              <a:defRPr/>
            </a:pPr>
            <a:fld id="{280B84C5-2372-492B-A052-83B942C15DBF}" type="slidenum">
              <a:rPr lang="en-US" smtClean="0"/>
              <a:pPr>
                <a:defRPr/>
              </a:pPr>
              <a:t>29</a:t>
            </a:fld>
            <a:endParaRPr lang="en-US"/>
          </a:p>
        </p:txBody>
      </p:sp>
      <p:sp>
        <p:nvSpPr>
          <p:cNvPr id="118788" name="Rectangle 4"/>
          <p:cNvSpPr>
            <a:spLocks noChangeArrowheads="1"/>
          </p:cNvSpPr>
          <p:nvPr/>
        </p:nvSpPr>
        <p:spPr bwMode="auto">
          <a:xfrm>
            <a:off x="152400" y="6453337"/>
            <a:ext cx="8812088" cy="307777"/>
          </a:xfrm>
          <a:prstGeom prst="rect">
            <a:avLst/>
          </a:prstGeom>
          <a:noFill/>
          <a:ln w="9525">
            <a:noFill/>
            <a:miter lim="800000"/>
            <a:headEnd/>
            <a:tailEnd/>
          </a:ln>
        </p:spPr>
        <p:txBody>
          <a:bodyPr wrap="square">
            <a:spAutoFit/>
          </a:bodyPr>
          <a:lstStyle/>
          <a:p>
            <a:pPr algn="ctr"/>
            <a:r>
              <a:rPr lang="en-US" sz="1400" dirty="0">
                <a:solidFill>
                  <a:srgbClr val="FFFF00"/>
                </a:solidFill>
                <a:latin typeface="Garamond" pitchFamily="18" charset="0"/>
              </a:rPr>
              <a:t>Anthony L. McCall. </a:t>
            </a:r>
            <a:r>
              <a:rPr lang="en-US" sz="1400" dirty="0" err="1">
                <a:solidFill>
                  <a:srgbClr val="FFFF00"/>
                </a:solidFill>
                <a:latin typeface="Garamond" pitchFamily="18" charset="0"/>
              </a:rPr>
              <a:t>Endocrinol</a:t>
            </a:r>
            <a:r>
              <a:rPr lang="en-US" sz="1400" dirty="0">
                <a:solidFill>
                  <a:srgbClr val="FFFF00"/>
                </a:solidFill>
                <a:latin typeface="Garamond" pitchFamily="18" charset="0"/>
              </a:rPr>
              <a:t> </a:t>
            </a:r>
            <a:r>
              <a:rPr lang="en-US" sz="1400" dirty="0" err="1">
                <a:solidFill>
                  <a:srgbClr val="FFFF00"/>
                </a:solidFill>
                <a:latin typeface="Garamond" pitchFamily="18" charset="0"/>
              </a:rPr>
              <a:t>Metab</a:t>
            </a:r>
            <a:r>
              <a:rPr lang="en-US" sz="1400" dirty="0">
                <a:solidFill>
                  <a:srgbClr val="FFFF00"/>
                </a:solidFill>
                <a:latin typeface="Garamond" pitchFamily="18" charset="0"/>
              </a:rPr>
              <a:t> </a:t>
            </a:r>
            <a:r>
              <a:rPr lang="en-US" sz="1400" dirty="0" err="1">
                <a:solidFill>
                  <a:srgbClr val="FFFF00"/>
                </a:solidFill>
                <a:latin typeface="Garamond" pitchFamily="18" charset="0"/>
              </a:rPr>
              <a:t>Clin</a:t>
            </a:r>
            <a:r>
              <a:rPr lang="en-US" sz="1400" dirty="0">
                <a:solidFill>
                  <a:srgbClr val="FFFF00"/>
                </a:solidFill>
                <a:latin typeface="Garamond" pitchFamily="18" charset="0"/>
              </a:rPr>
              <a:t> N Am 2012; 41:57–87.</a:t>
            </a:r>
          </a:p>
        </p:txBody>
      </p:sp>
      <p:pic>
        <p:nvPicPr>
          <p:cNvPr id="118789" name="Picture 2"/>
          <p:cNvPicPr>
            <a:picLocks noChangeAspect="1" noChangeArrowheads="1"/>
          </p:cNvPicPr>
          <p:nvPr/>
        </p:nvPicPr>
        <p:blipFill>
          <a:blip r:embed="rId2" cstate="print"/>
          <a:srcRect/>
          <a:stretch>
            <a:fillRect/>
          </a:stretch>
        </p:blipFill>
        <p:spPr bwMode="auto">
          <a:xfrm>
            <a:off x="381000" y="1371600"/>
            <a:ext cx="8382000" cy="4914920"/>
          </a:xfrm>
          <a:prstGeom prst="roundRect">
            <a:avLst>
              <a:gd name="adj" fmla="val 8594"/>
            </a:avLst>
          </a:prstGeom>
          <a:solidFill>
            <a:srgbClr val="FFFFFF">
              <a:shade val="85000"/>
            </a:srgbClr>
          </a:solidFill>
          <a:ln>
            <a:solidFill>
              <a:srgbClr val="C00000"/>
            </a:solidFill>
          </a:ln>
          <a:effectLst>
            <a:reflection blurRad="12700" stA="38000" endPos="28000" dist="5000" dir="5400000" sy="-100000" algn="bl" rotWithShape="0"/>
          </a:effectLst>
        </p:spPr>
      </p:pic>
      <p:sp>
        <p:nvSpPr>
          <p:cNvPr id="2" name="Date Placeholder 1"/>
          <p:cNvSpPr>
            <a:spLocks noGrp="1"/>
          </p:cNvSpPr>
          <p:nvPr>
            <p:ph type="dt" sz="half" idx="10"/>
          </p:nvPr>
        </p:nvSpPr>
        <p:spPr/>
        <p:txBody>
          <a:bodyPr/>
          <a:lstStyle/>
          <a:p>
            <a:pPr>
              <a:defRPr/>
            </a:pPr>
            <a:fld id="{D40C7501-2CDC-47EA-A151-4EDA5ECBB62F}"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2000">
              <a:schemeClr val="tx1"/>
            </a:gs>
            <a:gs pos="100000">
              <a:srgbClr val="000099">
                <a:gamma/>
                <a:shade val="6275"/>
                <a:invGamma/>
              </a:srgbClr>
            </a:gs>
          </a:gsLst>
          <a:lin ang="5400000" scaled="1"/>
        </a:gradFill>
        <a:effectLst/>
      </p:bgPr>
    </p:bg>
    <p:spTree>
      <p:nvGrpSpPr>
        <p:cNvPr id="1" name=""/>
        <p:cNvGrpSpPr/>
        <p:nvPr/>
      </p:nvGrpSpPr>
      <p:grpSpPr>
        <a:xfrm>
          <a:off x="0" y="0"/>
          <a:ext cx="0" cy="0"/>
          <a:chOff x="0" y="0"/>
          <a:chExt cx="0" cy="0"/>
        </a:xfrm>
      </p:grpSpPr>
      <p:sp>
        <p:nvSpPr>
          <p:cNvPr id="3075" name="Title 1"/>
          <p:cNvSpPr>
            <a:spLocks noGrp="1"/>
          </p:cNvSpPr>
          <p:nvPr>
            <p:ph type="title" idx="4294967295"/>
          </p:nvPr>
        </p:nvSpPr>
        <p:spPr/>
        <p:txBody>
          <a:bodyPr/>
          <a:lstStyle/>
          <a:p>
            <a:pPr eaLnBrk="1" hangingPunct="1"/>
            <a:r>
              <a:rPr lang="en-US" sz="1700" b="0" dirty="0" smtClean="0"/>
              <a:t>High prevalence of diabetes and abnormal glucose tolerance in adult population (≥20 years) of Tehran</a:t>
            </a:r>
            <a:endParaRPr lang="en-US" sz="1700" dirty="0" smtClean="0"/>
          </a:p>
        </p:txBody>
      </p:sp>
      <p:graphicFrame>
        <p:nvGraphicFramePr>
          <p:cNvPr id="3074" name="Content Placeholder 3"/>
          <p:cNvGraphicFramePr>
            <a:graphicFrameLocks noGrp="1"/>
          </p:cNvGraphicFramePr>
          <p:nvPr>
            <p:ph idx="4294967295"/>
          </p:nvPr>
        </p:nvGraphicFramePr>
        <p:xfrm>
          <a:off x="457200" y="1600200"/>
          <a:ext cx="8229600" cy="4953000"/>
        </p:xfrm>
        <a:graphic>
          <a:graphicData uri="http://schemas.openxmlformats.org/presentationml/2006/ole">
            <mc:AlternateContent xmlns:mc="http://schemas.openxmlformats.org/markup-compatibility/2006">
              <mc:Choice xmlns:v="urn:schemas-microsoft-com:vml" Requires="v">
                <p:oleObj spid="_x0000_s2055" r:id="rId3" imgW="8230313" imgH="4950381" progId="Excel.Sheet.8">
                  <p:embed/>
                </p:oleObj>
              </mc:Choice>
              <mc:Fallback>
                <p:oleObj r:id="rId3" imgW="8230313" imgH="4950381"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8229600" cy="495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069893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3"/>
          <p:cNvSpPr>
            <a:spLocks noGrp="1"/>
          </p:cNvSpPr>
          <p:nvPr>
            <p:ph type="sldNum" sz="quarter" idx="12"/>
          </p:nvPr>
        </p:nvSpPr>
        <p:spPr>
          <a:xfrm>
            <a:off x="6834188" y="6372225"/>
            <a:ext cx="2133600" cy="365125"/>
          </a:xfrm>
        </p:spPr>
        <p:txBody>
          <a:bodyPr/>
          <a:lstStyle/>
          <a:p>
            <a:pPr>
              <a:defRPr/>
            </a:pPr>
            <a:fld id="{160AFCF8-0B1A-4DCB-B092-486EA6135858}" type="slidenum">
              <a:rPr lang="en-GB" sz="1200" b="0">
                <a:solidFill>
                  <a:schemeClr val="tx1">
                    <a:tint val="75000"/>
                  </a:schemeClr>
                </a:solidFill>
                <a:latin typeface="+mn-lt"/>
              </a:rPr>
              <a:pPr>
                <a:defRPr/>
              </a:pPr>
              <a:t>30</a:t>
            </a:fld>
            <a:endParaRPr lang="en-GB" sz="1200" b="0" dirty="0">
              <a:solidFill>
                <a:schemeClr val="tx1">
                  <a:tint val="75000"/>
                </a:schemeClr>
              </a:solidFill>
              <a:latin typeface="+mn-lt"/>
            </a:endParaRPr>
          </a:p>
        </p:txBody>
      </p:sp>
      <p:sp>
        <p:nvSpPr>
          <p:cNvPr id="119811" name="Rectangle 2"/>
          <p:cNvSpPr>
            <a:spLocks noGrp="1" noChangeArrowheads="1"/>
          </p:cNvSpPr>
          <p:nvPr>
            <p:ph type="title"/>
          </p:nvPr>
        </p:nvSpPr>
        <p:spPr>
          <a:xfrm>
            <a:off x="107504" y="116632"/>
            <a:ext cx="8928992" cy="939800"/>
          </a:xfrm>
          <a:noFill/>
        </p:spPr>
        <p:txBody>
          <a:bodyPr/>
          <a:lstStyle/>
          <a:p>
            <a:r>
              <a:rPr lang="en-GB" sz="3200" i="0" dirty="0" smtClean="0">
                <a:latin typeface="Garamond" pitchFamily="18" charset="0"/>
              </a:rPr>
              <a:t>Timing of Largest PPG Excursion Varies Between Individuals</a:t>
            </a:r>
          </a:p>
        </p:txBody>
      </p:sp>
      <p:sp>
        <p:nvSpPr>
          <p:cNvPr id="119812" name="Text Box 34"/>
          <p:cNvSpPr txBox="1">
            <a:spLocks noChangeArrowheads="1"/>
          </p:cNvSpPr>
          <p:nvPr/>
        </p:nvSpPr>
        <p:spPr bwMode="auto">
          <a:xfrm>
            <a:off x="3205163" y="5480050"/>
            <a:ext cx="3170237" cy="336550"/>
          </a:xfrm>
          <a:prstGeom prst="rect">
            <a:avLst/>
          </a:prstGeom>
          <a:noFill/>
          <a:ln w="9525">
            <a:noFill/>
            <a:miter lim="800000"/>
            <a:headEnd/>
            <a:tailEnd/>
          </a:ln>
        </p:spPr>
        <p:txBody>
          <a:bodyPr>
            <a:spAutoFit/>
          </a:bodyPr>
          <a:lstStyle/>
          <a:p>
            <a:pPr algn="ctr" eaLnBrk="0" hangingPunct="0"/>
            <a:r>
              <a:rPr lang="en-US" sz="1600">
                <a:solidFill>
                  <a:srgbClr val="FFFFFF"/>
                </a:solidFill>
                <a:latin typeface="Trebuchet MS" pitchFamily="34" charset="0"/>
                <a:ea typeface="MS PGothic" pitchFamily="34" charset="-128"/>
              </a:rPr>
              <a:t>Time of day (hours)</a:t>
            </a:r>
          </a:p>
        </p:txBody>
      </p:sp>
      <p:sp>
        <p:nvSpPr>
          <p:cNvPr id="119813" name="Line 3"/>
          <p:cNvSpPr>
            <a:spLocks noChangeShapeType="1"/>
          </p:cNvSpPr>
          <p:nvPr/>
        </p:nvSpPr>
        <p:spPr bwMode="auto">
          <a:xfrm>
            <a:off x="1073150" y="1684338"/>
            <a:ext cx="0" cy="3284537"/>
          </a:xfrm>
          <a:prstGeom prst="line">
            <a:avLst/>
          </a:prstGeom>
          <a:noFill/>
          <a:ln w="28575">
            <a:solidFill>
              <a:srgbClr val="FFFFFF"/>
            </a:solidFill>
            <a:round/>
            <a:headEnd/>
            <a:tailEnd/>
          </a:ln>
        </p:spPr>
        <p:txBody>
          <a:bodyPr/>
          <a:lstStyle/>
          <a:p>
            <a:endParaRPr lang="en-US"/>
          </a:p>
        </p:txBody>
      </p:sp>
      <p:sp>
        <p:nvSpPr>
          <p:cNvPr id="119814" name="Line 4"/>
          <p:cNvSpPr>
            <a:spLocks noChangeShapeType="1"/>
          </p:cNvSpPr>
          <p:nvPr/>
        </p:nvSpPr>
        <p:spPr bwMode="auto">
          <a:xfrm>
            <a:off x="1179513" y="5075238"/>
            <a:ext cx="6838950" cy="0"/>
          </a:xfrm>
          <a:prstGeom prst="line">
            <a:avLst/>
          </a:prstGeom>
          <a:noFill/>
          <a:ln w="28575">
            <a:solidFill>
              <a:srgbClr val="FFFFFF"/>
            </a:solidFill>
            <a:round/>
            <a:headEnd/>
            <a:tailEnd/>
          </a:ln>
        </p:spPr>
        <p:txBody>
          <a:bodyPr/>
          <a:lstStyle/>
          <a:p>
            <a:endParaRPr lang="en-US"/>
          </a:p>
        </p:txBody>
      </p:sp>
      <p:sp>
        <p:nvSpPr>
          <p:cNvPr id="119815" name="Line 6"/>
          <p:cNvSpPr>
            <a:spLocks noChangeShapeType="1"/>
          </p:cNvSpPr>
          <p:nvPr/>
        </p:nvSpPr>
        <p:spPr bwMode="auto">
          <a:xfrm>
            <a:off x="968375" y="1690688"/>
            <a:ext cx="95250" cy="0"/>
          </a:xfrm>
          <a:prstGeom prst="line">
            <a:avLst/>
          </a:prstGeom>
          <a:noFill/>
          <a:ln w="28575">
            <a:solidFill>
              <a:srgbClr val="FFFFFF"/>
            </a:solidFill>
            <a:round/>
            <a:headEnd/>
            <a:tailEnd/>
          </a:ln>
        </p:spPr>
        <p:txBody>
          <a:bodyPr/>
          <a:lstStyle/>
          <a:p>
            <a:endParaRPr lang="en-US"/>
          </a:p>
        </p:txBody>
      </p:sp>
      <p:sp>
        <p:nvSpPr>
          <p:cNvPr id="119816" name="Line 7"/>
          <p:cNvSpPr>
            <a:spLocks noChangeShapeType="1"/>
          </p:cNvSpPr>
          <p:nvPr/>
        </p:nvSpPr>
        <p:spPr bwMode="auto">
          <a:xfrm>
            <a:off x="968375" y="4951413"/>
            <a:ext cx="95250" cy="0"/>
          </a:xfrm>
          <a:prstGeom prst="line">
            <a:avLst/>
          </a:prstGeom>
          <a:noFill/>
          <a:ln w="28575">
            <a:solidFill>
              <a:srgbClr val="FFFFFF"/>
            </a:solidFill>
            <a:round/>
            <a:headEnd/>
            <a:tailEnd/>
          </a:ln>
        </p:spPr>
        <p:txBody>
          <a:bodyPr/>
          <a:lstStyle/>
          <a:p>
            <a:endParaRPr lang="en-US"/>
          </a:p>
        </p:txBody>
      </p:sp>
      <p:sp>
        <p:nvSpPr>
          <p:cNvPr id="119817" name="Line 8"/>
          <p:cNvSpPr>
            <a:spLocks noChangeShapeType="1"/>
          </p:cNvSpPr>
          <p:nvPr/>
        </p:nvSpPr>
        <p:spPr bwMode="auto">
          <a:xfrm>
            <a:off x="968375" y="2505075"/>
            <a:ext cx="95250" cy="0"/>
          </a:xfrm>
          <a:prstGeom prst="line">
            <a:avLst/>
          </a:prstGeom>
          <a:noFill/>
          <a:ln w="28575">
            <a:solidFill>
              <a:srgbClr val="FFFFFF"/>
            </a:solidFill>
            <a:round/>
            <a:headEnd/>
            <a:tailEnd/>
          </a:ln>
        </p:spPr>
        <p:txBody>
          <a:bodyPr/>
          <a:lstStyle/>
          <a:p>
            <a:endParaRPr lang="en-US"/>
          </a:p>
        </p:txBody>
      </p:sp>
      <p:sp>
        <p:nvSpPr>
          <p:cNvPr id="119818" name="Line 9"/>
          <p:cNvSpPr>
            <a:spLocks noChangeShapeType="1"/>
          </p:cNvSpPr>
          <p:nvPr/>
        </p:nvSpPr>
        <p:spPr bwMode="auto">
          <a:xfrm>
            <a:off x="968375" y="3321050"/>
            <a:ext cx="95250" cy="0"/>
          </a:xfrm>
          <a:prstGeom prst="line">
            <a:avLst/>
          </a:prstGeom>
          <a:noFill/>
          <a:ln w="28575">
            <a:solidFill>
              <a:srgbClr val="FFFFFF"/>
            </a:solidFill>
            <a:round/>
            <a:headEnd/>
            <a:tailEnd/>
          </a:ln>
        </p:spPr>
        <p:txBody>
          <a:bodyPr/>
          <a:lstStyle/>
          <a:p>
            <a:endParaRPr lang="en-US"/>
          </a:p>
        </p:txBody>
      </p:sp>
      <p:sp>
        <p:nvSpPr>
          <p:cNvPr id="119819" name="Line 10"/>
          <p:cNvSpPr>
            <a:spLocks noChangeShapeType="1"/>
          </p:cNvSpPr>
          <p:nvPr/>
        </p:nvSpPr>
        <p:spPr bwMode="auto">
          <a:xfrm>
            <a:off x="968375" y="4135438"/>
            <a:ext cx="95250" cy="0"/>
          </a:xfrm>
          <a:prstGeom prst="line">
            <a:avLst/>
          </a:prstGeom>
          <a:noFill/>
          <a:ln w="28575">
            <a:solidFill>
              <a:srgbClr val="FFFFFF"/>
            </a:solidFill>
            <a:round/>
            <a:headEnd/>
            <a:tailEnd/>
          </a:ln>
        </p:spPr>
        <p:txBody>
          <a:bodyPr/>
          <a:lstStyle/>
          <a:p>
            <a:endParaRPr lang="en-US"/>
          </a:p>
        </p:txBody>
      </p:sp>
      <p:sp>
        <p:nvSpPr>
          <p:cNvPr id="119820" name="Text Box 11"/>
          <p:cNvSpPr txBox="1">
            <a:spLocks noChangeArrowheads="1"/>
          </p:cNvSpPr>
          <p:nvPr/>
        </p:nvSpPr>
        <p:spPr bwMode="auto">
          <a:xfrm>
            <a:off x="481013" y="1522413"/>
            <a:ext cx="503237" cy="336550"/>
          </a:xfrm>
          <a:prstGeom prst="rect">
            <a:avLst/>
          </a:prstGeom>
          <a:noFill/>
          <a:ln w="9525">
            <a:noFill/>
            <a:miter lim="800000"/>
            <a:headEnd/>
            <a:tailEnd/>
          </a:ln>
        </p:spPr>
        <p:txBody>
          <a:bodyPr wrap="none">
            <a:spAutoFit/>
          </a:bodyPr>
          <a:lstStyle/>
          <a:p>
            <a:pPr algn="r" eaLnBrk="0" hangingPunct="0"/>
            <a:r>
              <a:rPr lang="en-US" sz="1600">
                <a:solidFill>
                  <a:srgbClr val="FFFFFF"/>
                </a:solidFill>
                <a:latin typeface="Trebuchet MS" pitchFamily="34" charset="0"/>
                <a:ea typeface="MS PGothic" pitchFamily="34" charset="-128"/>
              </a:rPr>
              <a:t>216</a:t>
            </a:r>
          </a:p>
        </p:txBody>
      </p:sp>
      <p:sp>
        <p:nvSpPr>
          <p:cNvPr id="119821" name="Text Box 12"/>
          <p:cNvSpPr txBox="1">
            <a:spLocks noChangeArrowheads="1"/>
          </p:cNvSpPr>
          <p:nvPr/>
        </p:nvSpPr>
        <p:spPr bwMode="auto">
          <a:xfrm>
            <a:off x="481013" y="2333625"/>
            <a:ext cx="503237" cy="336550"/>
          </a:xfrm>
          <a:prstGeom prst="rect">
            <a:avLst/>
          </a:prstGeom>
          <a:noFill/>
          <a:ln w="9525">
            <a:noFill/>
            <a:miter lim="800000"/>
            <a:headEnd/>
            <a:tailEnd/>
          </a:ln>
        </p:spPr>
        <p:txBody>
          <a:bodyPr wrap="none">
            <a:spAutoFit/>
          </a:bodyPr>
          <a:lstStyle/>
          <a:p>
            <a:pPr algn="r" eaLnBrk="0" hangingPunct="0"/>
            <a:r>
              <a:rPr lang="en-US" sz="1600">
                <a:solidFill>
                  <a:srgbClr val="FFFFFF"/>
                </a:solidFill>
                <a:latin typeface="Trebuchet MS" pitchFamily="34" charset="0"/>
                <a:ea typeface="MS PGothic" pitchFamily="34" charset="-128"/>
              </a:rPr>
              <a:t>180</a:t>
            </a:r>
          </a:p>
        </p:txBody>
      </p:sp>
      <p:sp>
        <p:nvSpPr>
          <p:cNvPr id="119822" name="Text Box 13"/>
          <p:cNvSpPr txBox="1">
            <a:spLocks noChangeArrowheads="1"/>
          </p:cNvSpPr>
          <p:nvPr/>
        </p:nvSpPr>
        <p:spPr bwMode="auto">
          <a:xfrm>
            <a:off x="481013" y="3154363"/>
            <a:ext cx="503237" cy="336550"/>
          </a:xfrm>
          <a:prstGeom prst="rect">
            <a:avLst/>
          </a:prstGeom>
          <a:noFill/>
          <a:ln w="9525">
            <a:noFill/>
            <a:miter lim="800000"/>
            <a:headEnd/>
            <a:tailEnd/>
          </a:ln>
        </p:spPr>
        <p:txBody>
          <a:bodyPr wrap="none">
            <a:spAutoFit/>
          </a:bodyPr>
          <a:lstStyle/>
          <a:p>
            <a:pPr algn="r" eaLnBrk="0" hangingPunct="0"/>
            <a:r>
              <a:rPr lang="en-US" sz="1600">
                <a:solidFill>
                  <a:srgbClr val="FFFFFF"/>
                </a:solidFill>
                <a:latin typeface="Trebuchet MS" pitchFamily="34" charset="0"/>
                <a:ea typeface="MS PGothic" pitchFamily="34" charset="-128"/>
              </a:rPr>
              <a:t>144</a:t>
            </a:r>
          </a:p>
        </p:txBody>
      </p:sp>
      <p:sp>
        <p:nvSpPr>
          <p:cNvPr id="119823" name="Text Box 14"/>
          <p:cNvSpPr txBox="1">
            <a:spLocks noChangeArrowheads="1"/>
          </p:cNvSpPr>
          <p:nvPr/>
        </p:nvSpPr>
        <p:spPr bwMode="auto">
          <a:xfrm>
            <a:off x="481013" y="3967163"/>
            <a:ext cx="503237" cy="336550"/>
          </a:xfrm>
          <a:prstGeom prst="rect">
            <a:avLst/>
          </a:prstGeom>
          <a:noFill/>
          <a:ln w="9525">
            <a:noFill/>
            <a:miter lim="800000"/>
            <a:headEnd/>
            <a:tailEnd/>
          </a:ln>
        </p:spPr>
        <p:txBody>
          <a:bodyPr wrap="none">
            <a:spAutoFit/>
          </a:bodyPr>
          <a:lstStyle/>
          <a:p>
            <a:pPr algn="r" eaLnBrk="0" hangingPunct="0"/>
            <a:r>
              <a:rPr lang="en-US" sz="1600">
                <a:solidFill>
                  <a:srgbClr val="FFFFFF"/>
                </a:solidFill>
                <a:latin typeface="Trebuchet MS" pitchFamily="34" charset="0"/>
                <a:ea typeface="MS PGothic" pitchFamily="34" charset="-128"/>
              </a:rPr>
              <a:t>108</a:t>
            </a:r>
          </a:p>
        </p:txBody>
      </p:sp>
      <p:sp>
        <p:nvSpPr>
          <p:cNvPr id="119824" name="Text Box 15"/>
          <p:cNvSpPr txBox="1">
            <a:spLocks noChangeArrowheads="1"/>
          </p:cNvSpPr>
          <p:nvPr/>
        </p:nvSpPr>
        <p:spPr bwMode="auto">
          <a:xfrm>
            <a:off x="3930650" y="1660525"/>
            <a:ext cx="1692275" cy="396875"/>
          </a:xfrm>
          <a:prstGeom prst="rect">
            <a:avLst/>
          </a:prstGeom>
          <a:noFill/>
          <a:ln w="9525">
            <a:noFill/>
            <a:miter lim="800000"/>
            <a:headEnd/>
            <a:tailEnd/>
          </a:ln>
        </p:spPr>
        <p:txBody>
          <a:bodyPr wrap="none">
            <a:spAutoFit/>
          </a:bodyPr>
          <a:lstStyle/>
          <a:p>
            <a:pPr eaLnBrk="0" hangingPunct="0"/>
            <a:r>
              <a:rPr lang="en-US" sz="2000">
                <a:solidFill>
                  <a:srgbClr val="FFFFFF"/>
                </a:solidFill>
                <a:latin typeface="Trebuchet MS" pitchFamily="34" charset="0"/>
                <a:ea typeface="MS PGothic" pitchFamily="34" charset="-128"/>
              </a:rPr>
              <a:t>Evening meal</a:t>
            </a:r>
            <a:endParaRPr lang="en-US" sz="2000" baseline="30000">
              <a:solidFill>
                <a:srgbClr val="FFFFFF"/>
              </a:solidFill>
              <a:latin typeface="Trebuchet MS" pitchFamily="34" charset="0"/>
              <a:ea typeface="MS PGothic" pitchFamily="34" charset="-128"/>
            </a:endParaRPr>
          </a:p>
        </p:txBody>
      </p:sp>
      <p:sp>
        <p:nvSpPr>
          <p:cNvPr id="119825" name="Text Box 16"/>
          <p:cNvSpPr txBox="1">
            <a:spLocks noChangeArrowheads="1"/>
          </p:cNvSpPr>
          <p:nvPr/>
        </p:nvSpPr>
        <p:spPr bwMode="auto">
          <a:xfrm>
            <a:off x="587375" y="4781550"/>
            <a:ext cx="396875" cy="336550"/>
          </a:xfrm>
          <a:prstGeom prst="rect">
            <a:avLst/>
          </a:prstGeom>
          <a:noFill/>
          <a:ln w="9525">
            <a:noFill/>
            <a:miter lim="800000"/>
            <a:headEnd/>
            <a:tailEnd/>
          </a:ln>
        </p:spPr>
        <p:txBody>
          <a:bodyPr wrap="none">
            <a:spAutoFit/>
          </a:bodyPr>
          <a:lstStyle/>
          <a:p>
            <a:pPr algn="r" eaLnBrk="0" hangingPunct="0"/>
            <a:r>
              <a:rPr lang="en-US" sz="1600">
                <a:solidFill>
                  <a:srgbClr val="FFFFFF"/>
                </a:solidFill>
                <a:latin typeface="Trebuchet MS" pitchFamily="34" charset="0"/>
                <a:ea typeface="MS PGothic" pitchFamily="34" charset="-128"/>
              </a:rPr>
              <a:t>72</a:t>
            </a:r>
          </a:p>
        </p:txBody>
      </p:sp>
      <p:sp>
        <p:nvSpPr>
          <p:cNvPr id="119826" name="Line 17"/>
          <p:cNvSpPr>
            <a:spLocks noChangeShapeType="1"/>
          </p:cNvSpPr>
          <p:nvPr/>
        </p:nvSpPr>
        <p:spPr bwMode="auto">
          <a:xfrm rot="5400000">
            <a:off x="1138238" y="5119688"/>
            <a:ext cx="88900" cy="0"/>
          </a:xfrm>
          <a:prstGeom prst="line">
            <a:avLst/>
          </a:prstGeom>
          <a:noFill/>
          <a:ln w="28575">
            <a:solidFill>
              <a:srgbClr val="FFFFFF"/>
            </a:solidFill>
            <a:round/>
            <a:headEnd/>
            <a:tailEnd/>
          </a:ln>
        </p:spPr>
        <p:txBody>
          <a:bodyPr/>
          <a:lstStyle/>
          <a:p>
            <a:endParaRPr lang="en-US"/>
          </a:p>
        </p:txBody>
      </p:sp>
      <p:sp>
        <p:nvSpPr>
          <p:cNvPr id="119827" name="Line 18"/>
          <p:cNvSpPr>
            <a:spLocks noChangeShapeType="1"/>
          </p:cNvSpPr>
          <p:nvPr/>
        </p:nvSpPr>
        <p:spPr bwMode="auto">
          <a:xfrm rot="5400000">
            <a:off x="2265363" y="5119688"/>
            <a:ext cx="88900" cy="0"/>
          </a:xfrm>
          <a:prstGeom prst="line">
            <a:avLst/>
          </a:prstGeom>
          <a:noFill/>
          <a:ln w="28575">
            <a:solidFill>
              <a:srgbClr val="FFFFFF"/>
            </a:solidFill>
            <a:round/>
            <a:headEnd/>
            <a:tailEnd/>
          </a:ln>
        </p:spPr>
        <p:txBody>
          <a:bodyPr/>
          <a:lstStyle/>
          <a:p>
            <a:endParaRPr lang="en-US"/>
          </a:p>
        </p:txBody>
      </p:sp>
      <p:sp>
        <p:nvSpPr>
          <p:cNvPr id="119828" name="Line 19"/>
          <p:cNvSpPr>
            <a:spLocks noChangeShapeType="1"/>
          </p:cNvSpPr>
          <p:nvPr/>
        </p:nvSpPr>
        <p:spPr bwMode="auto">
          <a:xfrm rot="5400000">
            <a:off x="3392488" y="5119688"/>
            <a:ext cx="88900" cy="0"/>
          </a:xfrm>
          <a:prstGeom prst="line">
            <a:avLst/>
          </a:prstGeom>
          <a:noFill/>
          <a:ln w="28575">
            <a:solidFill>
              <a:srgbClr val="FFFFFF"/>
            </a:solidFill>
            <a:round/>
            <a:headEnd/>
            <a:tailEnd/>
          </a:ln>
        </p:spPr>
        <p:txBody>
          <a:bodyPr/>
          <a:lstStyle/>
          <a:p>
            <a:endParaRPr lang="en-US"/>
          </a:p>
        </p:txBody>
      </p:sp>
      <p:sp>
        <p:nvSpPr>
          <p:cNvPr id="119829" name="Line 20"/>
          <p:cNvSpPr>
            <a:spLocks noChangeShapeType="1"/>
          </p:cNvSpPr>
          <p:nvPr/>
        </p:nvSpPr>
        <p:spPr bwMode="auto">
          <a:xfrm rot="5400000">
            <a:off x="4521200" y="5119688"/>
            <a:ext cx="88900" cy="0"/>
          </a:xfrm>
          <a:prstGeom prst="line">
            <a:avLst/>
          </a:prstGeom>
          <a:noFill/>
          <a:ln w="28575">
            <a:solidFill>
              <a:srgbClr val="FFFFFF"/>
            </a:solidFill>
            <a:round/>
            <a:headEnd/>
            <a:tailEnd/>
          </a:ln>
        </p:spPr>
        <p:txBody>
          <a:bodyPr/>
          <a:lstStyle/>
          <a:p>
            <a:endParaRPr lang="en-US"/>
          </a:p>
        </p:txBody>
      </p:sp>
      <p:sp>
        <p:nvSpPr>
          <p:cNvPr id="119830" name="Line 21"/>
          <p:cNvSpPr>
            <a:spLocks noChangeShapeType="1"/>
          </p:cNvSpPr>
          <p:nvPr/>
        </p:nvSpPr>
        <p:spPr bwMode="auto">
          <a:xfrm rot="5400000">
            <a:off x="6775450" y="5119688"/>
            <a:ext cx="88900" cy="0"/>
          </a:xfrm>
          <a:prstGeom prst="line">
            <a:avLst/>
          </a:prstGeom>
          <a:noFill/>
          <a:ln w="28575">
            <a:solidFill>
              <a:srgbClr val="FFFFFF"/>
            </a:solidFill>
            <a:round/>
            <a:headEnd/>
            <a:tailEnd/>
          </a:ln>
        </p:spPr>
        <p:txBody>
          <a:bodyPr/>
          <a:lstStyle/>
          <a:p>
            <a:endParaRPr lang="en-US"/>
          </a:p>
        </p:txBody>
      </p:sp>
      <p:sp>
        <p:nvSpPr>
          <p:cNvPr id="119831" name="Line 22"/>
          <p:cNvSpPr>
            <a:spLocks noChangeShapeType="1"/>
          </p:cNvSpPr>
          <p:nvPr/>
        </p:nvSpPr>
        <p:spPr bwMode="auto">
          <a:xfrm rot="5400000">
            <a:off x="5648325" y="5119688"/>
            <a:ext cx="88900" cy="0"/>
          </a:xfrm>
          <a:prstGeom prst="line">
            <a:avLst/>
          </a:prstGeom>
          <a:noFill/>
          <a:ln w="28575">
            <a:solidFill>
              <a:srgbClr val="FFFFFF"/>
            </a:solidFill>
            <a:round/>
            <a:headEnd/>
            <a:tailEnd/>
          </a:ln>
        </p:spPr>
        <p:txBody>
          <a:bodyPr/>
          <a:lstStyle/>
          <a:p>
            <a:endParaRPr lang="en-US"/>
          </a:p>
        </p:txBody>
      </p:sp>
      <p:sp>
        <p:nvSpPr>
          <p:cNvPr id="119832" name="Line 23"/>
          <p:cNvSpPr>
            <a:spLocks noChangeShapeType="1"/>
          </p:cNvSpPr>
          <p:nvPr/>
        </p:nvSpPr>
        <p:spPr bwMode="auto">
          <a:xfrm rot="5400000">
            <a:off x="7967663" y="5119688"/>
            <a:ext cx="88900" cy="0"/>
          </a:xfrm>
          <a:prstGeom prst="line">
            <a:avLst/>
          </a:prstGeom>
          <a:noFill/>
          <a:ln w="28575">
            <a:solidFill>
              <a:srgbClr val="FFFFFF"/>
            </a:solidFill>
            <a:round/>
            <a:headEnd/>
            <a:tailEnd/>
          </a:ln>
        </p:spPr>
        <p:txBody>
          <a:bodyPr/>
          <a:lstStyle/>
          <a:p>
            <a:endParaRPr lang="en-US"/>
          </a:p>
        </p:txBody>
      </p:sp>
      <p:sp>
        <p:nvSpPr>
          <p:cNvPr id="119833" name="Text Box 24"/>
          <p:cNvSpPr txBox="1">
            <a:spLocks noChangeArrowheads="1"/>
          </p:cNvSpPr>
          <p:nvPr/>
        </p:nvSpPr>
        <p:spPr bwMode="auto">
          <a:xfrm>
            <a:off x="3073400" y="5132388"/>
            <a:ext cx="684213" cy="336550"/>
          </a:xfrm>
          <a:prstGeom prst="rect">
            <a:avLst/>
          </a:prstGeom>
          <a:noFill/>
          <a:ln w="9525">
            <a:noFill/>
            <a:miter lim="800000"/>
            <a:headEnd/>
            <a:tailEnd/>
          </a:ln>
        </p:spPr>
        <p:txBody>
          <a:bodyPr wrap="none">
            <a:spAutoFit/>
          </a:bodyPr>
          <a:lstStyle/>
          <a:p>
            <a:pPr eaLnBrk="0" hangingPunct="0"/>
            <a:r>
              <a:rPr lang="en-US" sz="1600">
                <a:solidFill>
                  <a:srgbClr val="FFFFFF"/>
                </a:solidFill>
                <a:latin typeface="Trebuchet MS" pitchFamily="34" charset="0"/>
                <a:ea typeface="MS PGothic" pitchFamily="34" charset="-128"/>
              </a:rPr>
              <a:t>16:00</a:t>
            </a:r>
          </a:p>
        </p:txBody>
      </p:sp>
      <p:sp>
        <p:nvSpPr>
          <p:cNvPr id="119834" name="Text Box 25"/>
          <p:cNvSpPr txBox="1">
            <a:spLocks noChangeArrowheads="1"/>
          </p:cNvSpPr>
          <p:nvPr/>
        </p:nvSpPr>
        <p:spPr bwMode="auto">
          <a:xfrm>
            <a:off x="803275" y="5132388"/>
            <a:ext cx="684213" cy="336550"/>
          </a:xfrm>
          <a:prstGeom prst="rect">
            <a:avLst/>
          </a:prstGeom>
          <a:noFill/>
          <a:ln w="9525">
            <a:noFill/>
            <a:miter lim="800000"/>
            <a:headEnd/>
            <a:tailEnd/>
          </a:ln>
        </p:spPr>
        <p:txBody>
          <a:bodyPr wrap="none">
            <a:spAutoFit/>
          </a:bodyPr>
          <a:lstStyle/>
          <a:p>
            <a:pPr eaLnBrk="0" hangingPunct="0"/>
            <a:r>
              <a:rPr lang="en-US" sz="1600">
                <a:solidFill>
                  <a:srgbClr val="FFFFFF"/>
                </a:solidFill>
                <a:latin typeface="Trebuchet MS" pitchFamily="34" charset="0"/>
                <a:ea typeface="MS PGothic" pitchFamily="34" charset="-128"/>
              </a:rPr>
              <a:t>08:00</a:t>
            </a:r>
          </a:p>
        </p:txBody>
      </p:sp>
      <p:sp>
        <p:nvSpPr>
          <p:cNvPr id="119835" name="Text Box 26"/>
          <p:cNvSpPr txBox="1">
            <a:spLocks noChangeArrowheads="1"/>
          </p:cNvSpPr>
          <p:nvPr/>
        </p:nvSpPr>
        <p:spPr bwMode="auto">
          <a:xfrm>
            <a:off x="1944688" y="5132388"/>
            <a:ext cx="684212" cy="336550"/>
          </a:xfrm>
          <a:prstGeom prst="rect">
            <a:avLst/>
          </a:prstGeom>
          <a:noFill/>
          <a:ln w="9525">
            <a:noFill/>
            <a:miter lim="800000"/>
            <a:headEnd/>
            <a:tailEnd/>
          </a:ln>
        </p:spPr>
        <p:txBody>
          <a:bodyPr wrap="none">
            <a:spAutoFit/>
          </a:bodyPr>
          <a:lstStyle/>
          <a:p>
            <a:pPr eaLnBrk="0" hangingPunct="0"/>
            <a:r>
              <a:rPr lang="en-US" sz="1600">
                <a:solidFill>
                  <a:srgbClr val="FFFFFF"/>
                </a:solidFill>
                <a:latin typeface="Trebuchet MS" pitchFamily="34" charset="0"/>
                <a:ea typeface="MS PGothic" pitchFamily="34" charset="-128"/>
              </a:rPr>
              <a:t>12:00</a:t>
            </a:r>
          </a:p>
        </p:txBody>
      </p:sp>
      <p:sp>
        <p:nvSpPr>
          <p:cNvPr id="119836" name="Text Box 27"/>
          <p:cNvSpPr txBox="1">
            <a:spLocks noChangeArrowheads="1"/>
          </p:cNvSpPr>
          <p:nvPr/>
        </p:nvSpPr>
        <p:spPr bwMode="auto">
          <a:xfrm>
            <a:off x="4219575" y="5132388"/>
            <a:ext cx="684213" cy="336550"/>
          </a:xfrm>
          <a:prstGeom prst="rect">
            <a:avLst/>
          </a:prstGeom>
          <a:noFill/>
          <a:ln w="9525">
            <a:noFill/>
            <a:miter lim="800000"/>
            <a:headEnd/>
            <a:tailEnd/>
          </a:ln>
        </p:spPr>
        <p:txBody>
          <a:bodyPr wrap="none">
            <a:spAutoFit/>
          </a:bodyPr>
          <a:lstStyle/>
          <a:p>
            <a:pPr eaLnBrk="0" hangingPunct="0"/>
            <a:r>
              <a:rPr lang="en-US" sz="1600">
                <a:solidFill>
                  <a:srgbClr val="FFFFFF"/>
                </a:solidFill>
                <a:latin typeface="Trebuchet MS" pitchFamily="34" charset="0"/>
                <a:ea typeface="MS PGothic" pitchFamily="34" charset="-128"/>
              </a:rPr>
              <a:t>20:00</a:t>
            </a:r>
          </a:p>
        </p:txBody>
      </p:sp>
      <p:sp>
        <p:nvSpPr>
          <p:cNvPr id="119837" name="Text Box 28"/>
          <p:cNvSpPr txBox="1">
            <a:spLocks noChangeArrowheads="1"/>
          </p:cNvSpPr>
          <p:nvPr/>
        </p:nvSpPr>
        <p:spPr bwMode="auto">
          <a:xfrm>
            <a:off x="5329238" y="5132388"/>
            <a:ext cx="684212" cy="336550"/>
          </a:xfrm>
          <a:prstGeom prst="rect">
            <a:avLst/>
          </a:prstGeom>
          <a:noFill/>
          <a:ln w="9525">
            <a:noFill/>
            <a:miter lim="800000"/>
            <a:headEnd/>
            <a:tailEnd/>
          </a:ln>
        </p:spPr>
        <p:txBody>
          <a:bodyPr wrap="none">
            <a:spAutoFit/>
          </a:bodyPr>
          <a:lstStyle/>
          <a:p>
            <a:pPr eaLnBrk="0" hangingPunct="0"/>
            <a:r>
              <a:rPr lang="en-US" sz="1600">
                <a:solidFill>
                  <a:srgbClr val="FFFFFF"/>
                </a:solidFill>
                <a:latin typeface="Trebuchet MS" pitchFamily="34" charset="0"/>
                <a:ea typeface="MS PGothic" pitchFamily="34" charset="-128"/>
              </a:rPr>
              <a:t>24:00</a:t>
            </a:r>
          </a:p>
        </p:txBody>
      </p:sp>
      <p:sp>
        <p:nvSpPr>
          <p:cNvPr id="119838" name="Text Box 29"/>
          <p:cNvSpPr txBox="1">
            <a:spLocks noChangeArrowheads="1"/>
          </p:cNvSpPr>
          <p:nvPr/>
        </p:nvSpPr>
        <p:spPr bwMode="auto">
          <a:xfrm>
            <a:off x="6456363" y="5133975"/>
            <a:ext cx="684212" cy="336550"/>
          </a:xfrm>
          <a:prstGeom prst="rect">
            <a:avLst/>
          </a:prstGeom>
          <a:noFill/>
          <a:ln w="9525">
            <a:noFill/>
            <a:miter lim="800000"/>
            <a:headEnd/>
            <a:tailEnd/>
          </a:ln>
        </p:spPr>
        <p:txBody>
          <a:bodyPr wrap="none">
            <a:spAutoFit/>
          </a:bodyPr>
          <a:lstStyle/>
          <a:p>
            <a:pPr eaLnBrk="0" hangingPunct="0"/>
            <a:r>
              <a:rPr lang="en-US" sz="1600">
                <a:solidFill>
                  <a:srgbClr val="FFFFFF"/>
                </a:solidFill>
                <a:latin typeface="Trebuchet MS" pitchFamily="34" charset="0"/>
                <a:ea typeface="MS PGothic" pitchFamily="34" charset="-128"/>
              </a:rPr>
              <a:t>04:00</a:t>
            </a:r>
          </a:p>
        </p:txBody>
      </p:sp>
      <p:sp>
        <p:nvSpPr>
          <p:cNvPr id="119839" name="Text Box 30"/>
          <p:cNvSpPr txBox="1">
            <a:spLocks noChangeArrowheads="1"/>
          </p:cNvSpPr>
          <p:nvPr/>
        </p:nvSpPr>
        <p:spPr bwMode="auto">
          <a:xfrm>
            <a:off x="7646988" y="5132388"/>
            <a:ext cx="684212" cy="336550"/>
          </a:xfrm>
          <a:prstGeom prst="rect">
            <a:avLst/>
          </a:prstGeom>
          <a:noFill/>
          <a:ln w="9525">
            <a:noFill/>
            <a:miter lim="800000"/>
            <a:headEnd/>
            <a:tailEnd/>
          </a:ln>
        </p:spPr>
        <p:txBody>
          <a:bodyPr wrap="none">
            <a:spAutoFit/>
          </a:bodyPr>
          <a:lstStyle/>
          <a:p>
            <a:pPr eaLnBrk="0" hangingPunct="0"/>
            <a:r>
              <a:rPr lang="en-US" sz="1600">
                <a:solidFill>
                  <a:srgbClr val="FFFFFF"/>
                </a:solidFill>
                <a:latin typeface="Trebuchet MS" pitchFamily="34" charset="0"/>
                <a:ea typeface="MS PGothic" pitchFamily="34" charset="-128"/>
              </a:rPr>
              <a:t>08:00</a:t>
            </a:r>
          </a:p>
        </p:txBody>
      </p:sp>
      <p:sp>
        <p:nvSpPr>
          <p:cNvPr id="119840" name="Text Box 31"/>
          <p:cNvSpPr txBox="1">
            <a:spLocks noChangeArrowheads="1"/>
          </p:cNvSpPr>
          <p:nvPr/>
        </p:nvSpPr>
        <p:spPr bwMode="auto">
          <a:xfrm>
            <a:off x="1098550" y="1660525"/>
            <a:ext cx="1257300" cy="396875"/>
          </a:xfrm>
          <a:prstGeom prst="rect">
            <a:avLst/>
          </a:prstGeom>
          <a:noFill/>
          <a:ln w="9525">
            <a:noFill/>
            <a:miter lim="800000"/>
            <a:headEnd/>
            <a:tailEnd/>
          </a:ln>
        </p:spPr>
        <p:txBody>
          <a:bodyPr wrap="none">
            <a:spAutoFit/>
          </a:bodyPr>
          <a:lstStyle/>
          <a:p>
            <a:pPr eaLnBrk="0" hangingPunct="0"/>
            <a:r>
              <a:rPr lang="en-US" sz="2000">
                <a:solidFill>
                  <a:srgbClr val="FFFFFF"/>
                </a:solidFill>
                <a:latin typeface="Trebuchet MS" pitchFamily="34" charset="0"/>
                <a:ea typeface="MS PGothic" pitchFamily="34" charset="-128"/>
              </a:rPr>
              <a:t>Breakfast</a:t>
            </a:r>
            <a:endParaRPr lang="en-US" sz="2000" baseline="30000">
              <a:solidFill>
                <a:srgbClr val="FFFFFF"/>
              </a:solidFill>
              <a:latin typeface="Trebuchet MS" pitchFamily="34" charset="0"/>
              <a:ea typeface="MS PGothic" pitchFamily="34" charset="-128"/>
            </a:endParaRPr>
          </a:p>
        </p:txBody>
      </p:sp>
      <p:sp>
        <p:nvSpPr>
          <p:cNvPr id="119841" name="Freeform 32"/>
          <p:cNvSpPr>
            <a:spLocks/>
          </p:cNvSpPr>
          <p:nvPr/>
        </p:nvSpPr>
        <p:spPr bwMode="auto">
          <a:xfrm>
            <a:off x="1279525" y="2566988"/>
            <a:ext cx="6780213" cy="1544637"/>
          </a:xfrm>
          <a:custGeom>
            <a:avLst/>
            <a:gdLst>
              <a:gd name="T0" fmla="*/ 0 w 4271"/>
              <a:gd name="T1" fmla="*/ 2147483647 h 1032"/>
              <a:gd name="T2" fmla="*/ 2147483647 w 4271"/>
              <a:gd name="T3" fmla="*/ 2147483647 h 1032"/>
              <a:gd name="T4" fmla="*/ 2147483647 w 4271"/>
              <a:gd name="T5" fmla="*/ 2147483647 h 1032"/>
              <a:gd name="T6" fmla="*/ 2147483647 w 4271"/>
              <a:gd name="T7" fmla="*/ 2147483647 h 1032"/>
              <a:gd name="T8" fmla="*/ 2147483647 w 4271"/>
              <a:gd name="T9" fmla="*/ 2147483647 h 1032"/>
              <a:gd name="T10" fmla="*/ 2147483647 w 4271"/>
              <a:gd name="T11" fmla="*/ 2147483647 h 1032"/>
              <a:gd name="T12" fmla="*/ 2147483647 w 4271"/>
              <a:gd name="T13" fmla="*/ 2147483647 h 1032"/>
              <a:gd name="T14" fmla="*/ 2147483647 w 4271"/>
              <a:gd name="T15" fmla="*/ 2147483647 h 1032"/>
              <a:gd name="T16" fmla="*/ 2147483647 w 4271"/>
              <a:gd name="T17" fmla="*/ 2147483647 h 1032"/>
              <a:gd name="T18" fmla="*/ 2147483647 w 4271"/>
              <a:gd name="T19" fmla="*/ 2147483647 h 10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71"/>
              <a:gd name="T31" fmla="*/ 0 h 1032"/>
              <a:gd name="T32" fmla="*/ 4271 w 4271"/>
              <a:gd name="T33" fmla="*/ 1032 h 10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71" h="1032">
                <a:moveTo>
                  <a:pt x="0" y="892"/>
                </a:moveTo>
                <a:cubicBezTo>
                  <a:pt x="69" y="629"/>
                  <a:pt x="138" y="367"/>
                  <a:pt x="249" y="365"/>
                </a:cubicBezTo>
                <a:cubicBezTo>
                  <a:pt x="360" y="363"/>
                  <a:pt x="548" y="852"/>
                  <a:pt x="666" y="882"/>
                </a:cubicBezTo>
                <a:cubicBezTo>
                  <a:pt x="784" y="912"/>
                  <a:pt x="848" y="557"/>
                  <a:pt x="954" y="544"/>
                </a:cubicBezTo>
                <a:cubicBezTo>
                  <a:pt x="1060" y="531"/>
                  <a:pt x="1165" y="747"/>
                  <a:pt x="1301" y="802"/>
                </a:cubicBezTo>
                <a:cubicBezTo>
                  <a:pt x="1437" y="857"/>
                  <a:pt x="1622" y="996"/>
                  <a:pt x="1768" y="872"/>
                </a:cubicBezTo>
                <a:cubicBezTo>
                  <a:pt x="1914" y="748"/>
                  <a:pt x="2006" y="116"/>
                  <a:pt x="2175" y="58"/>
                </a:cubicBezTo>
                <a:cubicBezTo>
                  <a:pt x="2344" y="0"/>
                  <a:pt x="2554" y="373"/>
                  <a:pt x="2781" y="524"/>
                </a:cubicBezTo>
                <a:cubicBezTo>
                  <a:pt x="3008" y="675"/>
                  <a:pt x="3288" y="890"/>
                  <a:pt x="3536" y="961"/>
                </a:cubicBezTo>
                <a:cubicBezTo>
                  <a:pt x="3784" y="1032"/>
                  <a:pt x="4149" y="953"/>
                  <a:pt x="4271" y="951"/>
                </a:cubicBezTo>
              </a:path>
            </a:pathLst>
          </a:custGeom>
          <a:noFill/>
          <a:ln w="38100">
            <a:solidFill>
              <a:srgbClr val="FF9966"/>
            </a:solidFill>
            <a:round/>
            <a:headEnd/>
            <a:tailEnd/>
          </a:ln>
        </p:spPr>
        <p:txBody>
          <a:bodyPr/>
          <a:lstStyle/>
          <a:p>
            <a:endParaRPr lang="en-US"/>
          </a:p>
        </p:txBody>
      </p:sp>
      <p:sp>
        <p:nvSpPr>
          <p:cNvPr id="119842" name="Line 35"/>
          <p:cNvSpPr>
            <a:spLocks noChangeShapeType="1"/>
          </p:cNvSpPr>
          <p:nvPr/>
        </p:nvSpPr>
        <p:spPr bwMode="auto">
          <a:xfrm>
            <a:off x="1608138" y="2047875"/>
            <a:ext cx="0" cy="280988"/>
          </a:xfrm>
          <a:prstGeom prst="line">
            <a:avLst/>
          </a:prstGeom>
          <a:noFill/>
          <a:ln w="38100">
            <a:solidFill>
              <a:srgbClr val="FFFFFF"/>
            </a:solidFill>
            <a:round/>
            <a:headEnd/>
            <a:tailEnd type="triangle" w="med" len="med"/>
          </a:ln>
        </p:spPr>
        <p:txBody>
          <a:bodyPr/>
          <a:lstStyle/>
          <a:p>
            <a:endParaRPr lang="en-US"/>
          </a:p>
        </p:txBody>
      </p:sp>
      <p:sp>
        <p:nvSpPr>
          <p:cNvPr id="119843" name="Line 36"/>
          <p:cNvSpPr>
            <a:spLocks noChangeShapeType="1"/>
          </p:cNvSpPr>
          <p:nvPr/>
        </p:nvSpPr>
        <p:spPr bwMode="auto">
          <a:xfrm>
            <a:off x="4783138" y="2047875"/>
            <a:ext cx="0" cy="280988"/>
          </a:xfrm>
          <a:prstGeom prst="line">
            <a:avLst/>
          </a:prstGeom>
          <a:noFill/>
          <a:ln w="38100">
            <a:solidFill>
              <a:srgbClr val="FFFFFF"/>
            </a:solidFill>
            <a:round/>
            <a:headEnd/>
            <a:tailEnd type="triangle" w="med" len="med"/>
          </a:ln>
        </p:spPr>
        <p:txBody>
          <a:bodyPr/>
          <a:lstStyle/>
          <a:p>
            <a:endParaRPr lang="en-US"/>
          </a:p>
        </p:txBody>
      </p:sp>
      <p:sp>
        <p:nvSpPr>
          <p:cNvPr id="119844" name="Freeform 38"/>
          <p:cNvSpPr>
            <a:spLocks/>
          </p:cNvSpPr>
          <p:nvPr/>
        </p:nvSpPr>
        <p:spPr bwMode="auto">
          <a:xfrm>
            <a:off x="1185863" y="2420938"/>
            <a:ext cx="6837362" cy="1674812"/>
          </a:xfrm>
          <a:custGeom>
            <a:avLst/>
            <a:gdLst>
              <a:gd name="T0" fmla="*/ 0 w 4307"/>
              <a:gd name="T1" fmla="*/ 2147483647 h 1055"/>
              <a:gd name="T2" fmla="*/ 2147483647 w 4307"/>
              <a:gd name="T3" fmla="*/ 2147483647 h 1055"/>
              <a:gd name="T4" fmla="*/ 2147483647 w 4307"/>
              <a:gd name="T5" fmla="*/ 2147483647 h 1055"/>
              <a:gd name="T6" fmla="*/ 2147483647 w 4307"/>
              <a:gd name="T7" fmla="*/ 2147483647 h 1055"/>
              <a:gd name="T8" fmla="*/ 2147483647 w 4307"/>
              <a:gd name="T9" fmla="*/ 2147483647 h 1055"/>
              <a:gd name="T10" fmla="*/ 2147483647 w 4307"/>
              <a:gd name="T11" fmla="*/ 2147483647 h 1055"/>
              <a:gd name="T12" fmla="*/ 2147483647 w 4307"/>
              <a:gd name="T13" fmla="*/ 2147483647 h 1055"/>
              <a:gd name="T14" fmla="*/ 2147483647 w 4307"/>
              <a:gd name="T15" fmla="*/ 2147483647 h 1055"/>
              <a:gd name="T16" fmla="*/ 2147483647 w 4307"/>
              <a:gd name="T17" fmla="*/ 2147483647 h 1055"/>
              <a:gd name="T18" fmla="*/ 2147483647 w 4307"/>
              <a:gd name="T19" fmla="*/ 2147483647 h 1055"/>
              <a:gd name="T20" fmla="*/ 2147483647 w 4307"/>
              <a:gd name="T21" fmla="*/ 2147483647 h 1055"/>
              <a:gd name="T22" fmla="*/ 2147483647 w 4307"/>
              <a:gd name="T23" fmla="*/ 2147483647 h 1055"/>
              <a:gd name="T24" fmla="*/ 2147483647 w 4307"/>
              <a:gd name="T25" fmla="*/ 2147483647 h 1055"/>
              <a:gd name="T26" fmla="*/ 2147483647 w 4307"/>
              <a:gd name="T27" fmla="*/ 2147483647 h 1055"/>
              <a:gd name="T28" fmla="*/ 2147483647 w 4307"/>
              <a:gd name="T29" fmla="*/ 2147483647 h 1055"/>
              <a:gd name="T30" fmla="*/ 2147483647 w 4307"/>
              <a:gd name="T31" fmla="*/ 2147483647 h 1055"/>
              <a:gd name="T32" fmla="*/ 2147483647 w 4307"/>
              <a:gd name="T33" fmla="*/ 2147483647 h 1055"/>
              <a:gd name="T34" fmla="*/ 2147483647 w 4307"/>
              <a:gd name="T35" fmla="*/ 2147483647 h 1055"/>
              <a:gd name="T36" fmla="*/ 2147483647 w 4307"/>
              <a:gd name="T37" fmla="*/ 2147483647 h 1055"/>
              <a:gd name="T38" fmla="*/ 2147483647 w 4307"/>
              <a:gd name="T39" fmla="*/ 2147483647 h 1055"/>
              <a:gd name="T40" fmla="*/ 2147483647 w 4307"/>
              <a:gd name="T41" fmla="*/ 2147483647 h 1055"/>
              <a:gd name="T42" fmla="*/ 2147483647 w 4307"/>
              <a:gd name="T43" fmla="*/ 2147483647 h 1055"/>
              <a:gd name="T44" fmla="*/ 2147483647 w 4307"/>
              <a:gd name="T45" fmla="*/ 2147483647 h 1055"/>
              <a:gd name="T46" fmla="*/ 2147483647 w 4307"/>
              <a:gd name="T47" fmla="*/ 2147483647 h 1055"/>
              <a:gd name="T48" fmla="*/ 2147483647 w 4307"/>
              <a:gd name="T49" fmla="*/ 2147483647 h 10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07"/>
              <a:gd name="T76" fmla="*/ 0 h 1055"/>
              <a:gd name="T77" fmla="*/ 4307 w 4307"/>
              <a:gd name="T78" fmla="*/ 1055 h 10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07" h="1055">
                <a:moveTo>
                  <a:pt x="0" y="926"/>
                </a:moveTo>
                <a:cubicBezTo>
                  <a:pt x="9" y="815"/>
                  <a:pt x="19" y="705"/>
                  <a:pt x="47" y="571"/>
                </a:cubicBezTo>
                <a:cubicBezTo>
                  <a:pt x="75" y="437"/>
                  <a:pt x="126" y="217"/>
                  <a:pt x="168" y="123"/>
                </a:cubicBezTo>
                <a:cubicBezTo>
                  <a:pt x="210" y="29"/>
                  <a:pt x="251" y="0"/>
                  <a:pt x="302" y="9"/>
                </a:cubicBezTo>
                <a:cubicBezTo>
                  <a:pt x="353" y="18"/>
                  <a:pt x="383" y="34"/>
                  <a:pt x="476" y="176"/>
                </a:cubicBezTo>
                <a:cubicBezTo>
                  <a:pt x="569" y="318"/>
                  <a:pt x="767" y="740"/>
                  <a:pt x="858" y="859"/>
                </a:cubicBezTo>
                <a:cubicBezTo>
                  <a:pt x="949" y="978"/>
                  <a:pt x="983" y="922"/>
                  <a:pt x="1025" y="893"/>
                </a:cubicBezTo>
                <a:cubicBezTo>
                  <a:pt x="1067" y="864"/>
                  <a:pt x="1085" y="749"/>
                  <a:pt x="1112" y="685"/>
                </a:cubicBezTo>
                <a:cubicBezTo>
                  <a:pt x="1139" y="621"/>
                  <a:pt x="1152" y="539"/>
                  <a:pt x="1186" y="511"/>
                </a:cubicBezTo>
                <a:cubicBezTo>
                  <a:pt x="1220" y="483"/>
                  <a:pt x="1282" y="492"/>
                  <a:pt x="1320" y="518"/>
                </a:cubicBezTo>
                <a:cubicBezTo>
                  <a:pt x="1358" y="544"/>
                  <a:pt x="1377" y="598"/>
                  <a:pt x="1414" y="665"/>
                </a:cubicBezTo>
                <a:cubicBezTo>
                  <a:pt x="1451" y="732"/>
                  <a:pt x="1499" y="859"/>
                  <a:pt x="1541" y="920"/>
                </a:cubicBezTo>
                <a:cubicBezTo>
                  <a:pt x="1583" y="981"/>
                  <a:pt x="1623" y="1020"/>
                  <a:pt x="1668" y="1034"/>
                </a:cubicBezTo>
                <a:cubicBezTo>
                  <a:pt x="1713" y="1048"/>
                  <a:pt x="1761" y="1042"/>
                  <a:pt x="1809" y="1007"/>
                </a:cubicBezTo>
                <a:cubicBezTo>
                  <a:pt x="1857" y="972"/>
                  <a:pt x="1920" y="882"/>
                  <a:pt x="1956" y="826"/>
                </a:cubicBezTo>
                <a:cubicBezTo>
                  <a:pt x="1992" y="770"/>
                  <a:pt x="1997" y="722"/>
                  <a:pt x="2023" y="672"/>
                </a:cubicBezTo>
                <a:cubicBezTo>
                  <a:pt x="2049" y="622"/>
                  <a:pt x="2079" y="562"/>
                  <a:pt x="2110" y="524"/>
                </a:cubicBezTo>
                <a:cubicBezTo>
                  <a:pt x="2141" y="486"/>
                  <a:pt x="2172" y="451"/>
                  <a:pt x="2211" y="444"/>
                </a:cubicBezTo>
                <a:cubicBezTo>
                  <a:pt x="2250" y="437"/>
                  <a:pt x="2303" y="447"/>
                  <a:pt x="2344" y="484"/>
                </a:cubicBezTo>
                <a:cubicBezTo>
                  <a:pt x="2385" y="521"/>
                  <a:pt x="2422" y="603"/>
                  <a:pt x="2458" y="665"/>
                </a:cubicBezTo>
                <a:cubicBezTo>
                  <a:pt x="2494" y="727"/>
                  <a:pt x="2524" y="802"/>
                  <a:pt x="2559" y="859"/>
                </a:cubicBezTo>
                <a:cubicBezTo>
                  <a:pt x="2594" y="916"/>
                  <a:pt x="2602" y="974"/>
                  <a:pt x="2666" y="1007"/>
                </a:cubicBezTo>
                <a:cubicBezTo>
                  <a:pt x="2730" y="1040"/>
                  <a:pt x="2822" y="1055"/>
                  <a:pt x="2941" y="1054"/>
                </a:cubicBezTo>
                <a:cubicBezTo>
                  <a:pt x="3060" y="1053"/>
                  <a:pt x="3155" y="1022"/>
                  <a:pt x="3383" y="1000"/>
                </a:cubicBezTo>
                <a:cubicBezTo>
                  <a:pt x="3611" y="978"/>
                  <a:pt x="3959" y="949"/>
                  <a:pt x="4307" y="920"/>
                </a:cubicBezTo>
              </a:path>
            </a:pathLst>
          </a:custGeom>
          <a:noFill/>
          <a:ln w="38100">
            <a:solidFill>
              <a:srgbClr val="33CCCC"/>
            </a:solidFill>
            <a:round/>
            <a:headEnd type="none" w="sm" len="sm"/>
            <a:tailEnd type="none" w="sm" len="sm"/>
          </a:ln>
        </p:spPr>
        <p:txBody>
          <a:bodyPr/>
          <a:lstStyle/>
          <a:p>
            <a:endParaRPr lang="en-US"/>
          </a:p>
        </p:txBody>
      </p:sp>
      <p:sp>
        <p:nvSpPr>
          <p:cNvPr id="119845" name="Rectangle 42"/>
          <p:cNvSpPr>
            <a:spLocks noChangeArrowheads="1"/>
          </p:cNvSpPr>
          <p:nvPr/>
        </p:nvSpPr>
        <p:spPr bwMode="auto">
          <a:xfrm rot="-5400000">
            <a:off x="-1012825" y="3222625"/>
            <a:ext cx="2697163" cy="220663"/>
          </a:xfrm>
          <a:prstGeom prst="rect">
            <a:avLst/>
          </a:prstGeom>
          <a:noFill/>
          <a:ln w="9525">
            <a:noFill/>
            <a:miter lim="800000"/>
            <a:headEnd/>
            <a:tailEnd/>
          </a:ln>
        </p:spPr>
        <p:txBody>
          <a:bodyPr lIns="0" tIns="0" rIns="0" bIns="0">
            <a:spAutoFit/>
          </a:bodyPr>
          <a:lstStyle/>
          <a:p>
            <a:pPr algn="ctr">
              <a:lnSpc>
                <a:spcPct val="90000"/>
              </a:lnSpc>
            </a:pPr>
            <a:r>
              <a:rPr lang="en-GB" sz="1600">
                <a:solidFill>
                  <a:srgbClr val="FFFFFF"/>
                </a:solidFill>
                <a:latin typeface="Trebuchet MS" pitchFamily="34" charset="0"/>
                <a:ea typeface="MS PGothic" pitchFamily="34" charset="-128"/>
              </a:rPr>
              <a:t>Plasma glucose (mg/dl)</a:t>
            </a:r>
            <a:endParaRPr lang="en-GB" sz="1600">
              <a:solidFill>
                <a:srgbClr val="FFCC00"/>
              </a:solidFill>
              <a:latin typeface="Trebuchet MS" pitchFamily="34" charset="0"/>
              <a:ea typeface="MS PGothic" pitchFamily="34" charset="-128"/>
            </a:endParaRPr>
          </a:p>
        </p:txBody>
      </p:sp>
      <p:sp>
        <p:nvSpPr>
          <p:cNvPr id="119846" name="Line 48"/>
          <p:cNvSpPr>
            <a:spLocks noChangeShapeType="1"/>
          </p:cNvSpPr>
          <p:nvPr/>
        </p:nvSpPr>
        <p:spPr bwMode="auto">
          <a:xfrm>
            <a:off x="8135938" y="1687513"/>
            <a:ext cx="0" cy="3284537"/>
          </a:xfrm>
          <a:prstGeom prst="line">
            <a:avLst/>
          </a:prstGeom>
          <a:noFill/>
          <a:ln w="28575">
            <a:solidFill>
              <a:srgbClr val="FFFFFF"/>
            </a:solidFill>
            <a:round/>
            <a:headEnd/>
            <a:tailEnd/>
          </a:ln>
        </p:spPr>
        <p:txBody>
          <a:bodyPr/>
          <a:lstStyle/>
          <a:p>
            <a:endParaRPr lang="en-US"/>
          </a:p>
        </p:txBody>
      </p:sp>
      <p:sp>
        <p:nvSpPr>
          <p:cNvPr id="119847" name="Line 49"/>
          <p:cNvSpPr>
            <a:spLocks noChangeShapeType="1"/>
          </p:cNvSpPr>
          <p:nvPr/>
        </p:nvSpPr>
        <p:spPr bwMode="auto">
          <a:xfrm>
            <a:off x="8145463" y="1693863"/>
            <a:ext cx="95250" cy="0"/>
          </a:xfrm>
          <a:prstGeom prst="line">
            <a:avLst/>
          </a:prstGeom>
          <a:noFill/>
          <a:ln w="28575">
            <a:solidFill>
              <a:srgbClr val="FFFFFF"/>
            </a:solidFill>
            <a:round/>
            <a:headEnd/>
            <a:tailEnd/>
          </a:ln>
        </p:spPr>
        <p:txBody>
          <a:bodyPr/>
          <a:lstStyle/>
          <a:p>
            <a:endParaRPr lang="en-US"/>
          </a:p>
        </p:txBody>
      </p:sp>
      <p:sp>
        <p:nvSpPr>
          <p:cNvPr id="119848" name="Line 50"/>
          <p:cNvSpPr>
            <a:spLocks noChangeShapeType="1"/>
          </p:cNvSpPr>
          <p:nvPr/>
        </p:nvSpPr>
        <p:spPr bwMode="auto">
          <a:xfrm>
            <a:off x="8145463" y="4954588"/>
            <a:ext cx="95250" cy="0"/>
          </a:xfrm>
          <a:prstGeom prst="line">
            <a:avLst/>
          </a:prstGeom>
          <a:noFill/>
          <a:ln w="28575">
            <a:solidFill>
              <a:srgbClr val="FFFFFF"/>
            </a:solidFill>
            <a:round/>
            <a:headEnd/>
            <a:tailEnd/>
          </a:ln>
        </p:spPr>
        <p:txBody>
          <a:bodyPr/>
          <a:lstStyle/>
          <a:p>
            <a:endParaRPr lang="en-US"/>
          </a:p>
        </p:txBody>
      </p:sp>
      <p:sp>
        <p:nvSpPr>
          <p:cNvPr id="119849" name="Line 51"/>
          <p:cNvSpPr>
            <a:spLocks noChangeShapeType="1"/>
          </p:cNvSpPr>
          <p:nvPr/>
        </p:nvSpPr>
        <p:spPr bwMode="auto">
          <a:xfrm>
            <a:off x="8145463" y="2508250"/>
            <a:ext cx="95250" cy="0"/>
          </a:xfrm>
          <a:prstGeom prst="line">
            <a:avLst/>
          </a:prstGeom>
          <a:noFill/>
          <a:ln w="28575">
            <a:solidFill>
              <a:srgbClr val="FFFFFF"/>
            </a:solidFill>
            <a:round/>
            <a:headEnd/>
            <a:tailEnd/>
          </a:ln>
        </p:spPr>
        <p:txBody>
          <a:bodyPr/>
          <a:lstStyle/>
          <a:p>
            <a:endParaRPr lang="en-US"/>
          </a:p>
        </p:txBody>
      </p:sp>
      <p:sp>
        <p:nvSpPr>
          <p:cNvPr id="119850" name="Line 52"/>
          <p:cNvSpPr>
            <a:spLocks noChangeShapeType="1"/>
          </p:cNvSpPr>
          <p:nvPr/>
        </p:nvSpPr>
        <p:spPr bwMode="auto">
          <a:xfrm>
            <a:off x="8145463" y="3324225"/>
            <a:ext cx="95250" cy="0"/>
          </a:xfrm>
          <a:prstGeom prst="line">
            <a:avLst/>
          </a:prstGeom>
          <a:noFill/>
          <a:ln w="28575">
            <a:solidFill>
              <a:srgbClr val="FFFFFF"/>
            </a:solidFill>
            <a:round/>
            <a:headEnd/>
            <a:tailEnd/>
          </a:ln>
        </p:spPr>
        <p:txBody>
          <a:bodyPr/>
          <a:lstStyle/>
          <a:p>
            <a:endParaRPr lang="en-US"/>
          </a:p>
        </p:txBody>
      </p:sp>
      <p:sp>
        <p:nvSpPr>
          <p:cNvPr id="119851" name="Line 53"/>
          <p:cNvSpPr>
            <a:spLocks noChangeShapeType="1"/>
          </p:cNvSpPr>
          <p:nvPr/>
        </p:nvSpPr>
        <p:spPr bwMode="auto">
          <a:xfrm>
            <a:off x="8145463" y="4138613"/>
            <a:ext cx="95250" cy="0"/>
          </a:xfrm>
          <a:prstGeom prst="line">
            <a:avLst/>
          </a:prstGeom>
          <a:noFill/>
          <a:ln w="28575">
            <a:solidFill>
              <a:srgbClr val="FFFFFF"/>
            </a:solidFill>
            <a:round/>
            <a:headEnd/>
            <a:tailEnd/>
          </a:ln>
        </p:spPr>
        <p:txBody>
          <a:bodyPr/>
          <a:lstStyle/>
          <a:p>
            <a:endParaRPr lang="en-US"/>
          </a:p>
        </p:txBody>
      </p:sp>
      <p:sp>
        <p:nvSpPr>
          <p:cNvPr id="119852" name="Rectangle 54"/>
          <p:cNvSpPr>
            <a:spLocks noChangeArrowheads="1"/>
          </p:cNvSpPr>
          <p:nvPr/>
        </p:nvSpPr>
        <p:spPr bwMode="auto">
          <a:xfrm rot="5400000">
            <a:off x="7526338" y="3148013"/>
            <a:ext cx="2468562" cy="220662"/>
          </a:xfrm>
          <a:prstGeom prst="rect">
            <a:avLst/>
          </a:prstGeom>
          <a:noFill/>
          <a:ln w="9525">
            <a:noFill/>
            <a:miter lim="800000"/>
            <a:headEnd/>
            <a:tailEnd/>
          </a:ln>
        </p:spPr>
        <p:txBody>
          <a:bodyPr lIns="0" tIns="0" rIns="0" bIns="0">
            <a:spAutoFit/>
          </a:bodyPr>
          <a:lstStyle/>
          <a:p>
            <a:pPr algn="ctr">
              <a:lnSpc>
                <a:spcPct val="90000"/>
              </a:lnSpc>
            </a:pPr>
            <a:r>
              <a:rPr lang="en-GB" sz="1600">
                <a:solidFill>
                  <a:srgbClr val="FFFFFF"/>
                </a:solidFill>
                <a:latin typeface="Trebuchet MS" pitchFamily="34" charset="0"/>
                <a:ea typeface="MS PGothic" pitchFamily="34" charset="-128"/>
              </a:rPr>
              <a:t>Plasma glucose (mmol/l) </a:t>
            </a:r>
            <a:endParaRPr lang="en-GB" sz="1600">
              <a:solidFill>
                <a:srgbClr val="FFCC00"/>
              </a:solidFill>
              <a:latin typeface="Trebuchet MS" pitchFamily="34" charset="0"/>
              <a:ea typeface="MS PGothic" pitchFamily="34" charset="-128"/>
            </a:endParaRPr>
          </a:p>
        </p:txBody>
      </p:sp>
      <p:sp>
        <p:nvSpPr>
          <p:cNvPr id="119853" name="Text Box 55"/>
          <p:cNvSpPr txBox="1">
            <a:spLocks noChangeArrowheads="1"/>
          </p:cNvSpPr>
          <p:nvPr/>
        </p:nvSpPr>
        <p:spPr bwMode="auto">
          <a:xfrm>
            <a:off x="8185150" y="1492250"/>
            <a:ext cx="396875" cy="336550"/>
          </a:xfrm>
          <a:prstGeom prst="rect">
            <a:avLst/>
          </a:prstGeom>
          <a:noFill/>
          <a:ln w="9525">
            <a:noFill/>
            <a:miter lim="800000"/>
            <a:headEnd/>
            <a:tailEnd/>
          </a:ln>
        </p:spPr>
        <p:txBody>
          <a:bodyPr wrap="none">
            <a:spAutoFit/>
          </a:bodyPr>
          <a:lstStyle/>
          <a:p>
            <a:pPr eaLnBrk="0" hangingPunct="0"/>
            <a:r>
              <a:rPr lang="en-US" sz="1600">
                <a:solidFill>
                  <a:srgbClr val="FFFFFF"/>
                </a:solidFill>
                <a:latin typeface="Trebuchet MS" pitchFamily="34" charset="0"/>
                <a:ea typeface="MS PGothic" pitchFamily="34" charset="-128"/>
              </a:rPr>
              <a:t>12</a:t>
            </a:r>
          </a:p>
        </p:txBody>
      </p:sp>
      <p:sp>
        <p:nvSpPr>
          <p:cNvPr id="119854" name="Text Box 56"/>
          <p:cNvSpPr txBox="1">
            <a:spLocks noChangeArrowheads="1"/>
          </p:cNvSpPr>
          <p:nvPr/>
        </p:nvSpPr>
        <p:spPr bwMode="auto">
          <a:xfrm>
            <a:off x="8185150" y="2303463"/>
            <a:ext cx="396875" cy="336550"/>
          </a:xfrm>
          <a:prstGeom prst="rect">
            <a:avLst/>
          </a:prstGeom>
          <a:noFill/>
          <a:ln w="9525">
            <a:noFill/>
            <a:miter lim="800000"/>
            <a:headEnd/>
            <a:tailEnd/>
          </a:ln>
        </p:spPr>
        <p:txBody>
          <a:bodyPr wrap="none">
            <a:spAutoFit/>
          </a:bodyPr>
          <a:lstStyle/>
          <a:p>
            <a:pPr eaLnBrk="0" hangingPunct="0"/>
            <a:r>
              <a:rPr lang="en-US" sz="1600">
                <a:solidFill>
                  <a:srgbClr val="FFFFFF"/>
                </a:solidFill>
                <a:latin typeface="Trebuchet MS" pitchFamily="34" charset="0"/>
                <a:ea typeface="MS PGothic" pitchFamily="34" charset="-128"/>
              </a:rPr>
              <a:t>10</a:t>
            </a:r>
          </a:p>
        </p:txBody>
      </p:sp>
      <p:sp>
        <p:nvSpPr>
          <p:cNvPr id="119855" name="Text Box 57"/>
          <p:cNvSpPr txBox="1">
            <a:spLocks noChangeArrowheads="1"/>
          </p:cNvSpPr>
          <p:nvPr/>
        </p:nvSpPr>
        <p:spPr bwMode="auto">
          <a:xfrm>
            <a:off x="8291513" y="3124200"/>
            <a:ext cx="290512" cy="336550"/>
          </a:xfrm>
          <a:prstGeom prst="rect">
            <a:avLst/>
          </a:prstGeom>
          <a:noFill/>
          <a:ln w="9525">
            <a:noFill/>
            <a:miter lim="800000"/>
            <a:headEnd/>
            <a:tailEnd/>
          </a:ln>
        </p:spPr>
        <p:txBody>
          <a:bodyPr wrap="none">
            <a:spAutoFit/>
          </a:bodyPr>
          <a:lstStyle/>
          <a:p>
            <a:pPr eaLnBrk="0" hangingPunct="0"/>
            <a:r>
              <a:rPr lang="en-US" sz="1600">
                <a:solidFill>
                  <a:srgbClr val="FFFFFF"/>
                </a:solidFill>
                <a:latin typeface="Trebuchet MS" pitchFamily="34" charset="0"/>
                <a:ea typeface="MS PGothic" pitchFamily="34" charset="-128"/>
              </a:rPr>
              <a:t>8</a:t>
            </a:r>
          </a:p>
        </p:txBody>
      </p:sp>
      <p:sp>
        <p:nvSpPr>
          <p:cNvPr id="119856" name="Text Box 58"/>
          <p:cNvSpPr txBox="1">
            <a:spLocks noChangeArrowheads="1"/>
          </p:cNvSpPr>
          <p:nvPr/>
        </p:nvSpPr>
        <p:spPr bwMode="auto">
          <a:xfrm>
            <a:off x="8291513" y="3937000"/>
            <a:ext cx="290512" cy="336550"/>
          </a:xfrm>
          <a:prstGeom prst="rect">
            <a:avLst/>
          </a:prstGeom>
          <a:noFill/>
          <a:ln w="9525">
            <a:noFill/>
            <a:miter lim="800000"/>
            <a:headEnd/>
            <a:tailEnd/>
          </a:ln>
        </p:spPr>
        <p:txBody>
          <a:bodyPr wrap="none">
            <a:spAutoFit/>
          </a:bodyPr>
          <a:lstStyle/>
          <a:p>
            <a:pPr eaLnBrk="0" hangingPunct="0"/>
            <a:r>
              <a:rPr lang="en-US" sz="1600">
                <a:solidFill>
                  <a:srgbClr val="FFFFFF"/>
                </a:solidFill>
                <a:latin typeface="Trebuchet MS" pitchFamily="34" charset="0"/>
                <a:ea typeface="MS PGothic" pitchFamily="34" charset="-128"/>
              </a:rPr>
              <a:t>6</a:t>
            </a:r>
          </a:p>
        </p:txBody>
      </p:sp>
      <p:sp>
        <p:nvSpPr>
          <p:cNvPr id="119857" name="Text Box 59"/>
          <p:cNvSpPr txBox="1">
            <a:spLocks noChangeArrowheads="1"/>
          </p:cNvSpPr>
          <p:nvPr/>
        </p:nvSpPr>
        <p:spPr bwMode="auto">
          <a:xfrm>
            <a:off x="8043863" y="4751388"/>
            <a:ext cx="538162" cy="336550"/>
          </a:xfrm>
          <a:prstGeom prst="rect">
            <a:avLst/>
          </a:prstGeom>
          <a:noFill/>
          <a:ln w="9525">
            <a:noFill/>
            <a:miter lim="800000"/>
            <a:headEnd/>
            <a:tailEnd/>
          </a:ln>
        </p:spPr>
        <p:txBody>
          <a:bodyPr wrap="none">
            <a:spAutoFit/>
          </a:bodyPr>
          <a:lstStyle/>
          <a:p>
            <a:pPr eaLnBrk="0" hangingPunct="0"/>
            <a:r>
              <a:rPr lang="en-US" sz="1600">
                <a:solidFill>
                  <a:srgbClr val="FFFFFF"/>
                </a:solidFill>
                <a:latin typeface="Trebuchet MS" pitchFamily="34" charset="0"/>
                <a:ea typeface="MS PGothic" pitchFamily="34" charset="-128"/>
              </a:rPr>
              <a:t>    4</a:t>
            </a:r>
          </a:p>
        </p:txBody>
      </p:sp>
      <p:sp>
        <p:nvSpPr>
          <p:cNvPr id="119858" name="Rectangle 63"/>
          <p:cNvSpPr>
            <a:spLocks noChangeArrowheads="1"/>
          </p:cNvSpPr>
          <p:nvPr/>
        </p:nvSpPr>
        <p:spPr bwMode="auto">
          <a:xfrm>
            <a:off x="6324600" y="2135188"/>
            <a:ext cx="1484313" cy="336550"/>
          </a:xfrm>
          <a:prstGeom prst="rect">
            <a:avLst/>
          </a:prstGeom>
          <a:noFill/>
          <a:ln w="9525">
            <a:noFill/>
            <a:miter lim="800000"/>
            <a:headEnd/>
            <a:tailEnd/>
          </a:ln>
        </p:spPr>
        <p:txBody>
          <a:bodyPr wrap="none">
            <a:spAutoFit/>
          </a:bodyPr>
          <a:lstStyle/>
          <a:p>
            <a:pPr>
              <a:buClr>
                <a:srgbClr val="FF9966"/>
              </a:buClr>
              <a:buSzPct val="150000"/>
            </a:pPr>
            <a:r>
              <a:rPr lang="en-US" sz="1600">
                <a:solidFill>
                  <a:srgbClr val="FFFFFF"/>
                </a:solidFill>
              </a:rPr>
              <a:t>Meal pattern 1</a:t>
            </a:r>
            <a:endParaRPr lang="en-GB" sz="1600">
              <a:solidFill>
                <a:srgbClr val="FFFFFF"/>
              </a:solidFill>
            </a:endParaRPr>
          </a:p>
        </p:txBody>
      </p:sp>
      <p:sp>
        <p:nvSpPr>
          <p:cNvPr id="119859" name="Rectangle 64"/>
          <p:cNvSpPr>
            <a:spLocks noChangeArrowheads="1"/>
          </p:cNvSpPr>
          <p:nvPr/>
        </p:nvSpPr>
        <p:spPr bwMode="auto">
          <a:xfrm>
            <a:off x="6343650" y="2633663"/>
            <a:ext cx="1484313" cy="336550"/>
          </a:xfrm>
          <a:prstGeom prst="rect">
            <a:avLst/>
          </a:prstGeom>
          <a:noFill/>
          <a:ln w="9525">
            <a:noFill/>
            <a:miter lim="800000"/>
            <a:headEnd/>
            <a:tailEnd/>
          </a:ln>
        </p:spPr>
        <p:txBody>
          <a:bodyPr wrap="none">
            <a:spAutoFit/>
          </a:bodyPr>
          <a:lstStyle/>
          <a:p>
            <a:pPr>
              <a:buClr>
                <a:srgbClr val="33CCFF"/>
              </a:buClr>
              <a:buSzPct val="150000"/>
            </a:pPr>
            <a:r>
              <a:rPr lang="en-US" sz="1600">
                <a:solidFill>
                  <a:srgbClr val="FFFFFF"/>
                </a:solidFill>
              </a:rPr>
              <a:t>Meal pattern 2</a:t>
            </a:r>
            <a:endParaRPr lang="en-GB" sz="1600">
              <a:solidFill>
                <a:srgbClr val="FFFFFF"/>
              </a:solidFill>
            </a:endParaRPr>
          </a:p>
        </p:txBody>
      </p:sp>
      <p:sp>
        <p:nvSpPr>
          <p:cNvPr id="119860" name="Rectangle 65"/>
          <p:cNvSpPr>
            <a:spLocks noChangeArrowheads="1"/>
          </p:cNvSpPr>
          <p:nvPr/>
        </p:nvSpPr>
        <p:spPr bwMode="auto">
          <a:xfrm>
            <a:off x="117475" y="6424613"/>
            <a:ext cx="8847013" cy="307777"/>
          </a:xfrm>
          <a:prstGeom prst="rect">
            <a:avLst/>
          </a:prstGeom>
          <a:noFill/>
          <a:ln w="9525">
            <a:noFill/>
            <a:miter lim="800000"/>
            <a:headEnd/>
            <a:tailEnd/>
          </a:ln>
        </p:spPr>
        <p:txBody>
          <a:bodyPr wrap="square">
            <a:spAutoFit/>
          </a:bodyPr>
          <a:lstStyle/>
          <a:p>
            <a:pPr algn="ctr"/>
            <a:r>
              <a:rPr lang="en-GB" sz="1400" dirty="0" err="1">
                <a:solidFill>
                  <a:srgbClr val="FFFF00"/>
                </a:solidFill>
                <a:latin typeface="Garamond" pitchFamily="18" charset="0"/>
              </a:rPr>
              <a:t>Monnier</a:t>
            </a:r>
            <a:r>
              <a:rPr lang="en-GB" sz="1400" dirty="0">
                <a:solidFill>
                  <a:srgbClr val="FFFF00"/>
                </a:solidFill>
                <a:latin typeface="Garamond" pitchFamily="18" charset="0"/>
              </a:rPr>
              <a:t> L, et al. Diabetes Care 2002</a:t>
            </a:r>
            <a:r>
              <a:rPr lang="en-GB" sz="1400" dirty="0" smtClean="0">
                <a:solidFill>
                  <a:srgbClr val="FFFF00"/>
                </a:solidFill>
                <a:latin typeface="Garamond" pitchFamily="18" charset="0"/>
              </a:rPr>
              <a:t>; 25:737–41</a:t>
            </a:r>
            <a:r>
              <a:rPr lang="en-GB" sz="1400" dirty="0">
                <a:solidFill>
                  <a:srgbClr val="FFFF00"/>
                </a:solidFill>
                <a:latin typeface="Garamond" pitchFamily="18" charset="0"/>
              </a:rPr>
              <a:t>.</a:t>
            </a:r>
          </a:p>
        </p:txBody>
      </p:sp>
      <p:sp>
        <p:nvSpPr>
          <p:cNvPr id="119861" name="Line 66"/>
          <p:cNvSpPr>
            <a:spLocks noChangeShapeType="1"/>
          </p:cNvSpPr>
          <p:nvPr/>
        </p:nvSpPr>
        <p:spPr bwMode="auto">
          <a:xfrm>
            <a:off x="5975350" y="2354263"/>
            <a:ext cx="368300" cy="0"/>
          </a:xfrm>
          <a:prstGeom prst="line">
            <a:avLst/>
          </a:prstGeom>
          <a:noFill/>
          <a:ln w="38100">
            <a:solidFill>
              <a:srgbClr val="FF9966"/>
            </a:solidFill>
            <a:round/>
            <a:headEnd/>
            <a:tailEnd/>
          </a:ln>
        </p:spPr>
        <p:txBody>
          <a:bodyPr/>
          <a:lstStyle/>
          <a:p>
            <a:endParaRPr lang="en-US"/>
          </a:p>
        </p:txBody>
      </p:sp>
      <p:sp>
        <p:nvSpPr>
          <p:cNvPr id="119862" name="Line 67"/>
          <p:cNvSpPr>
            <a:spLocks noChangeShapeType="1"/>
          </p:cNvSpPr>
          <p:nvPr/>
        </p:nvSpPr>
        <p:spPr bwMode="auto">
          <a:xfrm>
            <a:off x="5975350" y="2809875"/>
            <a:ext cx="368300" cy="0"/>
          </a:xfrm>
          <a:prstGeom prst="line">
            <a:avLst/>
          </a:prstGeom>
          <a:noFill/>
          <a:ln w="38100">
            <a:solidFill>
              <a:srgbClr val="33CCCC"/>
            </a:solidFill>
            <a:round/>
            <a:headEnd type="none" w="sm" len="sm"/>
            <a:tailEnd type="none" w="sm" len="sm"/>
          </a:ln>
        </p:spPr>
        <p:txBody>
          <a:bodyPr/>
          <a:lstStyle/>
          <a:p>
            <a:endParaRPr lang="en-US"/>
          </a:p>
        </p:txBody>
      </p:sp>
      <p:sp>
        <p:nvSpPr>
          <p:cNvPr id="2" name="Date Placeholder 1"/>
          <p:cNvSpPr>
            <a:spLocks noGrp="1"/>
          </p:cNvSpPr>
          <p:nvPr>
            <p:ph type="dt" sz="half" idx="10"/>
          </p:nvPr>
        </p:nvSpPr>
        <p:spPr/>
        <p:txBody>
          <a:bodyPr/>
          <a:lstStyle/>
          <a:p>
            <a:pPr>
              <a:defRPr/>
            </a:pPr>
            <a:fld id="{EF43B2A1-8079-4E02-AEB9-0A712EA254DB}"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3"/>
          <p:cNvSpPr>
            <a:spLocks noGrp="1"/>
          </p:cNvSpPr>
          <p:nvPr>
            <p:ph type="sldNum" sz="quarter" idx="12"/>
          </p:nvPr>
        </p:nvSpPr>
        <p:spPr>
          <a:xfrm>
            <a:off x="6745288" y="6373813"/>
            <a:ext cx="2133600" cy="365125"/>
          </a:xfrm>
        </p:spPr>
        <p:txBody>
          <a:bodyPr/>
          <a:lstStyle/>
          <a:p>
            <a:pPr>
              <a:defRPr/>
            </a:pPr>
            <a:fld id="{AF896EEC-E3D9-4132-8E4E-E00FC9967040}" type="slidenum">
              <a:rPr lang="en-GB" sz="1200" b="0">
                <a:solidFill>
                  <a:schemeClr val="tx1">
                    <a:tint val="75000"/>
                  </a:schemeClr>
                </a:solidFill>
                <a:latin typeface="+mn-lt"/>
              </a:rPr>
              <a:pPr>
                <a:defRPr/>
              </a:pPr>
              <a:t>31</a:t>
            </a:fld>
            <a:endParaRPr lang="en-GB" sz="1200" b="0" dirty="0">
              <a:solidFill>
                <a:schemeClr val="tx1">
                  <a:tint val="75000"/>
                </a:schemeClr>
              </a:solidFill>
              <a:latin typeface="+mn-lt"/>
            </a:endParaRPr>
          </a:p>
        </p:txBody>
      </p:sp>
      <p:sp>
        <p:nvSpPr>
          <p:cNvPr id="120835" name="Rectangle 2"/>
          <p:cNvSpPr>
            <a:spLocks noGrp="1" noChangeArrowheads="1"/>
          </p:cNvSpPr>
          <p:nvPr>
            <p:ph type="title"/>
          </p:nvPr>
        </p:nvSpPr>
        <p:spPr>
          <a:xfrm>
            <a:off x="144016" y="188640"/>
            <a:ext cx="8892480" cy="864096"/>
          </a:xfrm>
          <a:noFill/>
        </p:spPr>
        <p:txBody>
          <a:bodyPr/>
          <a:lstStyle/>
          <a:p>
            <a:r>
              <a:rPr lang="en-GB" sz="3200" i="0" dirty="0" smtClean="0">
                <a:latin typeface="Garamond" pitchFamily="18" charset="0"/>
              </a:rPr>
              <a:t>NHANES III: daily meal patterns do not match the recommended 3 well-balanced meals</a:t>
            </a:r>
          </a:p>
        </p:txBody>
      </p:sp>
      <p:sp>
        <p:nvSpPr>
          <p:cNvPr id="120836" name="Text Box 3"/>
          <p:cNvSpPr txBox="1">
            <a:spLocks noChangeArrowheads="1"/>
          </p:cNvSpPr>
          <p:nvPr/>
        </p:nvSpPr>
        <p:spPr bwMode="auto">
          <a:xfrm>
            <a:off x="100012" y="6381328"/>
            <a:ext cx="8864475" cy="307777"/>
          </a:xfrm>
          <a:prstGeom prst="rect">
            <a:avLst/>
          </a:prstGeom>
          <a:noFill/>
          <a:ln w="12700">
            <a:noFill/>
            <a:miter lim="800000"/>
            <a:headEnd type="none" w="sm" len="sm"/>
            <a:tailEnd type="none" w="sm" len="sm"/>
          </a:ln>
        </p:spPr>
        <p:txBody>
          <a:bodyPr wrap="square">
            <a:spAutoFit/>
          </a:bodyPr>
          <a:lstStyle/>
          <a:p>
            <a:pPr algn="ctr" eaLnBrk="0" hangingPunct="0"/>
            <a:r>
              <a:rPr lang="fr-FR" sz="1400" b="1" dirty="0" err="1">
                <a:solidFill>
                  <a:srgbClr val="FFFF00"/>
                </a:solidFill>
                <a:latin typeface="Garamond" pitchFamily="18" charset="0"/>
              </a:rPr>
              <a:t>Kerver</a:t>
            </a:r>
            <a:r>
              <a:rPr lang="fr-FR" sz="1400" b="1" dirty="0">
                <a:solidFill>
                  <a:srgbClr val="FFFF00"/>
                </a:solidFill>
                <a:latin typeface="Garamond" pitchFamily="18" charset="0"/>
              </a:rPr>
              <a:t> J, et al. J Am </a:t>
            </a:r>
            <a:r>
              <a:rPr lang="fr-FR" sz="1400" b="1" dirty="0" err="1">
                <a:solidFill>
                  <a:srgbClr val="FFFF00"/>
                </a:solidFill>
                <a:latin typeface="Garamond" pitchFamily="18" charset="0"/>
              </a:rPr>
              <a:t>Diet</a:t>
            </a:r>
            <a:r>
              <a:rPr lang="fr-FR" sz="1400" b="1" dirty="0">
                <a:solidFill>
                  <a:srgbClr val="FFFF00"/>
                </a:solidFill>
                <a:latin typeface="Garamond" pitchFamily="18" charset="0"/>
              </a:rPr>
              <a:t> </a:t>
            </a:r>
            <a:r>
              <a:rPr lang="fr-FR" sz="1400" b="1" dirty="0" err="1">
                <a:solidFill>
                  <a:srgbClr val="FFFF00"/>
                </a:solidFill>
                <a:latin typeface="Garamond" pitchFamily="18" charset="0"/>
              </a:rPr>
              <a:t>Assoc</a:t>
            </a:r>
            <a:r>
              <a:rPr lang="fr-FR" sz="1400" b="1" dirty="0">
                <a:solidFill>
                  <a:srgbClr val="FFFF00"/>
                </a:solidFill>
                <a:latin typeface="Garamond" pitchFamily="18" charset="0"/>
              </a:rPr>
              <a:t> 2006</a:t>
            </a:r>
            <a:r>
              <a:rPr lang="fr-FR" sz="1400" b="1" dirty="0" smtClean="0">
                <a:solidFill>
                  <a:srgbClr val="FFFF00"/>
                </a:solidFill>
                <a:latin typeface="Garamond" pitchFamily="18" charset="0"/>
              </a:rPr>
              <a:t>; 106:46–53</a:t>
            </a:r>
            <a:r>
              <a:rPr lang="fr-FR" sz="1400" b="1" dirty="0">
                <a:solidFill>
                  <a:srgbClr val="FFFF00"/>
                </a:solidFill>
                <a:latin typeface="Garamond" pitchFamily="18" charset="0"/>
              </a:rPr>
              <a:t>.</a:t>
            </a:r>
            <a:endParaRPr lang="en-GB" sz="1400" b="1" dirty="0">
              <a:solidFill>
                <a:srgbClr val="FFFF00"/>
              </a:solidFill>
              <a:latin typeface="Garamond" pitchFamily="18" charset="0"/>
            </a:endParaRPr>
          </a:p>
        </p:txBody>
      </p:sp>
      <p:sp>
        <p:nvSpPr>
          <p:cNvPr id="120837" name="Text Box 4"/>
          <p:cNvSpPr txBox="1">
            <a:spLocks noChangeArrowheads="1"/>
          </p:cNvSpPr>
          <p:nvPr/>
        </p:nvSpPr>
        <p:spPr bwMode="auto">
          <a:xfrm>
            <a:off x="7107238" y="1651000"/>
            <a:ext cx="1463675" cy="915988"/>
          </a:xfrm>
          <a:prstGeom prst="rect">
            <a:avLst/>
          </a:prstGeom>
          <a:noFill/>
          <a:ln w="9525" algn="ctr">
            <a:noFill/>
            <a:miter lim="800000"/>
            <a:headEnd/>
            <a:tailEnd/>
          </a:ln>
        </p:spPr>
        <p:txBody>
          <a:bodyPr wrap="none" anchorCtr="1">
            <a:spAutoFit/>
          </a:bodyPr>
          <a:lstStyle/>
          <a:p>
            <a:pPr eaLnBrk="0" hangingPunct="0"/>
            <a:r>
              <a:rPr lang="en-GB">
                <a:solidFill>
                  <a:srgbClr val="FFFFFF"/>
                </a:solidFill>
                <a:latin typeface="Trebuchet MS" pitchFamily="34" charset="0"/>
                <a:ea typeface="MS PGothic" pitchFamily="34" charset="-128"/>
              </a:rPr>
              <a:t>B=Breakfast</a:t>
            </a:r>
          </a:p>
          <a:p>
            <a:pPr eaLnBrk="0" hangingPunct="0"/>
            <a:r>
              <a:rPr lang="en-GB">
                <a:solidFill>
                  <a:srgbClr val="FFFFFF"/>
                </a:solidFill>
                <a:latin typeface="Trebuchet MS" pitchFamily="34" charset="0"/>
                <a:ea typeface="MS PGothic" pitchFamily="34" charset="-128"/>
              </a:rPr>
              <a:t>L=Lunch</a:t>
            </a:r>
          </a:p>
          <a:p>
            <a:pPr eaLnBrk="0" hangingPunct="0"/>
            <a:r>
              <a:rPr lang="en-GB">
                <a:solidFill>
                  <a:srgbClr val="FFFFFF"/>
                </a:solidFill>
                <a:latin typeface="Trebuchet MS" pitchFamily="34" charset="0"/>
                <a:ea typeface="MS PGothic" pitchFamily="34" charset="-128"/>
              </a:rPr>
              <a:t>D=Dinner</a:t>
            </a:r>
          </a:p>
        </p:txBody>
      </p:sp>
      <p:sp>
        <p:nvSpPr>
          <p:cNvPr id="120838" name="Rectangle 5"/>
          <p:cNvSpPr>
            <a:spLocks noChangeArrowheads="1"/>
          </p:cNvSpPr>
          <p:nvPr/>
        </p:nvSpPr>
        <p:spPr bwMode="invGray">
          <a:xfrm>
            <a:off x="2044700" y="2055813"/>
            <a:ext cx="534988" cy="2508250"/>
          </a:xfrm>
          <a:prstGeom prst="rect">
            <a:avLst/>
          </a:prstGeom>
          <a:solidFill>
            <a:srgbClr val="EBE114"/>
          </a:solidFill>
          <a:ln w="11176">
            <a:noFill/>
            <a:miter lim="800000"/>
            <a:headEnd/>
            <a:tailEnd/>
          </a:ln>
        </p:spPr>
        <p:txBody>
          <a:bodyPr/>
          <a:lstStyle/>
          <a:p>
            <a:endParaRPr lang="en-US"/>
          </a:p>
        </p:txBody>
      </p:sp>
      <p:sp>
        <p:nvSpPr>
          <p:cNvPr id="120839" name="Rectangle 6"/>
          <p:cNvSpPr>
            <a:spLocks noChangeArrowheads="1"/>
          </p:cNvSpPr>
          <p:nvPr/>
        </p:nvSpPr>
        <p:spPr bwMode="invGray">
          <a:xfrm>
            <a:off x="3100388" y="3348038"/>
            <a:ext cx="536575" cy="1216025"/>
          </a:xfrm>
          <a:prstGeom prst="rect">
            <a:avLst/>
          </a:prstGeom>
          <a:solidFill>
            <a:srgbClr val="EBE114"/>
          </a:solidFill>
          <a:ln w="11176">
            <a:noFill/>
            <a:miter lim="800000"/>
            <a:headEnd/>
            <a:tailEnd/>
          </a:ln>
        </p:spPr>
        <p:txBody>
          <a:bodyPr/>
          <a:lstStyle/>
          <a:p>
            <a:endParaRPr lang="en-US"/>
          </a:p>
        </p:txBody>
      </p:sp>
      <p:sp>
        <p:nvSpPr>
          <p:cNvPr id="120840" name="Rectangle 7"/>
          <p:cNvSpPr>
            <a:spLocks noChangeArrowheads="1"/>
          </p:cNvSpPr>
          <p:nvPr/>
        </p:nvSpPr>
        <p:spPr bwMode="invGray">
          <a:xfrm>
            <a:off x="4149725" y="3524250"/>
            <a:ext cx="534988" cy="1039813"/>
          </a:xfrm>
          <a:prstGeom prst="rect">
            <a:avLst/>
          </a:prstGeom>
          <a:solidFill>
            <a:srgbClr val="EBE114"/>
          </a:solidFill>
          <a:ln w="11176">
            <a:noFill/>
            <a:miter lim="800000"/>
            <a:headEnd/>
            <a:tailEnd/>
          </a:ln>
        </p:spPr>
        <p:txBody>
          <a:bodyPr/>
          <a:lstStyle/>
          <a:p>
            <a:endParaRPr lang="en-US"/>
          </a:p>
        </p:txBody>
      </p:sp>
      <p:sp>
        <p:nvSpPr>
          <p:cNvPr id="120841" name="Rectangle 8"/>
          <p:cNvSpPr>
            <a:spLocks noChangeArrowheads="1"/>
          </p:cNvSpPr>
          <p:nvPr/>
        </p:nvSpPr>
        <p:spPr bwMode="invGray">
          <a:xfrm>
            <a:off x="5197475" y="3914775"/>
            <a:ext cx="536575" cy="649288"/>
          </a:xfrm>
          <a:prstGeom prst="rect">
            <a:avLst/>
          </a:prstGeom>
          <a:solidFill>
            <a:srgbClr val="EBE114"/>
          </a:solidFill>
          <a:ln w="11176">
            <a:noFill/>
            <a:miter lim="800000"/>
            <a:headEnd/>
            <a:tailEnd/>
          </a:ln>
        </p:spPr>
        <p:txBody>
          <a:bodyPr/>
          <a:lstStyle/>
          <a:p>
            <a:endParaRPr lang="en-US"/>
          </a:p>
        </p:txBody>
      </p:sp>
      <p:sp>
        <p:nvSpPr>
          <p:cNvPr id="120842" name="Rectangle 9"/>
          <p:cNvSpPr>
            <a:spLocks noChangeArrowheads="1"/>
          </p:cNvSpPr>
          <p:nvPr/>
        </p:nvSpPr>
        <p:spPr bwMode="invGray">
          <a:xfrm>
            <a:off x="6223000" y="3967163"/>
            <a:ext cx="536575" cy="596900"/>
          </a:xfrm>
          <a:prstGeom prst="rect">
            <a:avLst/>
          </a:prstGeom>
          <a:solidFill>
            <a:srgbClr val="EBE114"/>
          </a:solidFill>
          <a:ln w="11176">
            <a:noFill/>
            <a:miter lim="800000"/>
            <a:headEnd/>
            <a:tailEnd/>
          </a:ln>
        </p:spPr>
        <p:txBody>
          <a:bodyPr/>
          <a:lstStyle/>
          <a:p>
            <a:endParaRPr lang="en-US"/>
          </a:p>
        </p:txBody>
      </p:sp>
      <p:sp>
        <p:nvSpPr>
          <p:cNvPr id="120843" name="Line 10"/>
          <p:cNvSpPr>
            <a:spLocks noChangeShapeType="1"/>
          </p:cNvSpPr>
          <p:nvPr/>
        </p:nvSpPr>
        <p:spPr bwMode="auto">
          <a:xfrm flipV="1">
            <a:off x="1762125" y="1768475"/>
            <a:ext cx="3175" cy="2913063"/>
          </a:xfrm>
          <a:prstGeom prst="line">
            <a:avLst/>
          </a:prstGeom>
          <a:noFill/>
          <a:ln w="28575">
            <a:solidFill>
              <a:srgbClr val="FFFFFF"/>
            </a:solidFill>
            <a:round/>
            <a:headEnd/>
            <a:tailEnd/>
          </a:ln>
        </p:spPr>
        <p:txBody>
          <a:bodyPr/>
          <a:lstStyle/>
          <a:p>
            <a:endParaRPr lang="en-US"/>
          </a:p>
        </p:txBody>
      </p:sp>
      <p:sp>
        <p:nvSpPr>
          <p:cNvPr id="120844" name="Rectangle 11"/>
          <p:cNvSpPr>
            <a:spLocks noChangeArrowheads="1"/>
          </p:cNvSpPr>
          <p:nvPr/>
        </p:nvSpPr>
        <p:spPr bwMode="auto">
          <a:xfrm>
            <a:off x="1512888" y="4435475"/>
            <a:ext cx="106362" cy="244475"/>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GB" sz="1600">
                <a:solidFill>
                  <a:srgbClr val="FFFFFF"/>
                </a:solidFill>
                <a:latin typeface="Trebuchet MS" pitchFamily="34" charset="0"/>
                <a:ea typeface="MS PGothic" pitchFamily="34" charset="-128"/>
              </a:rPr>
              <a:t>0</a:t>
            </a:r>
          </a:p>
        </p:txBody>
      </p:sp>
      <p:sp>
        <p:nvSpPr>
          <p:cNvPr id="120845" name="Rectangle 12"/>
          <p:cNvSpPr>
            <a:spLocks noChangeArrowheads="1"/>
          </p:cNvSpPr>
          <p:nvPr/>
        </p:nvSpPr>
        <p:spPr bwMode="auto">
          <a:xfrm>
            <a:off x="1512888" y="4052888"/>
            <a:ext cx="106362" cy="244475"/>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GB" sz="1600">
                <a:solidFill>
                  <a:srgbClr val="FFFFFF"/>
                </a:solidFill>
                <a:latin typeface="Trebuchet MS" pitchFamily="34" charset="0"/>
                <a:ea typeface="MS PGothic" pitchFamily="34" charset="-128"/>
              </a:rPr>
              <a:t>5</a:t>
            </a:r>
          </a:p>
        </p:txBody>
      </p:sp>
      <p:sp>
        <p:nvSpPr>
          <p:cNvPr id="120846" name="Rectangle 13"/>
          <p:cNvSpPr>
            <a:spLocks noChangeArrowheads="1"/>
          </p:cNvSpPr>
          <p:nvPr/>
        </p:nvSpPr>
        <p:spPr bwMode="auto">
          <a:xfrm>
            <a:off x="1406525" y="3651250"/>
            <a:ext cx="212725" cy="244475"/>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GB" sz="1600">
                <a:solidFill>
                  <a:srgbClr val="FFFFFF"/>
                </a:solidFill>
                <a:latin typeface="Trebuchet MS" pitchFamily="34" charset="0"/>
                <a:ea typeface="MS PGothic" pitchFamily="34" charset="-128"/>
              </a:rPr>
              <a:t>10</a:t>
            </a:r>
          </a:p>
        </p:txBody>
      </p:sp>
      <p:sp>
        <p:nvSpPr>
          <p:cNvPr id="120847" name="Rectangle 14"/>
          <p:cNvSpPr>
            <a:spLocks noChangeArrowheads="1"/>
          </p:cNvSpPr>
          <p:nvPr/>
        </p:nvSpPr>
        <p:spPr bwMode="auto">
          <a:xfrm>
            <a:off x="1406525" y="3249613"/>
            <a:ext cx="212725" cy="244475"/>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GB" sz="1600">
                <a:solidFill>
                  <a:srgbClr val="FFFFFF"/>
                </a:solidFill>
                <a:latin typeface="Trebuchet MS" pitchFamily="34" charset="0"/>
                <a:ea typeface="MS PGothic" pitchFamily="34" charset="-128"/>
              </a:rPr>
              <a:t>15</a:t>
            </a:r>
          </a:p>
        </p:txBody>
      </p:sp>
      <p:sp>
        <p:nvSpPr>
          <p:cNvPr id="120848" name="Rectangle 15"/>
          <p:cNvSpPr>
            <a:spLocks noChangeArrowheads="1"/>
          </p:cNvSpPr>
          <p:nvPr/>
        </p:nvSpPr>
        <p:spPr bwMode="auto">
          <a:xfrm>
            <a:off x="1406525" y="2852738"/>
            <a:ext cx="212725" cy="244475"/>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GB" sz="1600">
                <a:solidFill>
                  <a:srgbClr val="FFFFFF"/>
                </a:solidFill>
                <a:latin typeface="Trebuchet MS" pitchFamily="34" charset="0"/>
                <a:ea typeface="MS PGothic" pitchFamily="34" charset="-128"/>
              </a:rPr>
              <a:t>20</a:t>
            </a:r>
          </a:p>
        </p:txBody>
      </p:sp>
      <p:sp>
        <p:nvSpPr>
          <p:cNvPr id="120849" name="Rectangle 16"/>
          <p:cNvSpPr>
            <a:spLocks noChangeArrowheads="1"/>
          </p:cNvSpPr>
          <p:nvPr/>
        </p:nvSpPr>
        <p:spPr bwMode="auto">
          <a:xfrm>
            <a:off x="1406525" y="2447925"/>
            <a:ext cx="212725" cy="244475"/>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GB" sz="1600">
                <a:solidFill>
                  <a:srgbClr val="FFFFFF"/>
                </a:solidFill>
                <a:latin typeface="Trebuchet MS" pitchFamily="34" charset="0"/>
                <a:ea typeface="MS PGothic" pitchFamily="34" charset="-128"/>
              </a:rPr>
              <a:t>25</a:t>
            </a:r>
          </a:p>
        </p:txBody>
      </p:sp>
      <p:sp>
        <p:nvSpPr>
          <p:cNvPr id="120850" name="Rectangle 17"/>
          <p:cNvSpPr>
            <a:spLocks noChangeArrowheads="1"/>
          </p:cNvSpPr>
          <p:nvPr/>
        </p:nvSpPr>
        <p:spPr bwMode="auto">
          <a:xfrm>
            <a:off x="1406525" y="2052638"/>
            <a:ext cx="212725" cy="244475"/>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GB" sz="1600">
                <a:solidFill>
                  <a:srgbClr val="FFFFFF"/>
                </a:solidFill>
                <a:latin typeface="Trebuchet MS" pitchFamily="34" charset="0"/>
                <a:ea typeface="MS PGothic" pitchFamily="34" charset="-128"/>
              </a:rPr>
              <a:t>30</a:t>
            </a:r>
          </a:p>
        </p:txBody>
      </p:sp>
      <p:sp>
        <p:nvSpPr>
          <p:cNvPr id="120851" name="Rectangle 18"/>
          <p:cNvSpPr>
            <a:spLocks noChangeArrowheads="1"/>
          </p:cNvSpPr>
          <p:nvPr/>
        </p:nvSpPr>
        <p:spPr bwMode="auto">
          <a:xfrm>
            <a:off x="1406525" y="1654175"/>
            <a:ext cx="212725" cy="244475"/>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GB" sz="1600">
                <a:solidFill>
                  <a:srgbClr val="FFFFFF"/>
                </a:solidFill>
                <a:latin typeface="Trebuchet MS" pitchFamily="34" charset="0"/>
                <a:ea typeface="MS PGothic" pitchFamily="34" charset="-128"/>
              </a:rPr>
              <a:t>35</a:t>
            </a:r>
          </a:p>
        </p:txBody>
      </p:sp>
      <p:sp>
        <p:nvSpPr>
          <p:cNvPr id="120852" name="Line 19"/>
          <p:cNvSpPr>
            <a:spLocks noChangeShapeType="1"/>
          </p:cNvSpPr>
          <p:nvPr/>
        </p:nvSpPr>
        <p:spPr bwMode="auto">
          <a:xfrm>
            <a:off x="1663700" y="4564063"/>
            <a:ext cx="5278438" cy="1587"/>
          </a:xfrm>
          <a:prstGeom prst="line">
            <a:avLst/>
          </a:prstGeom>
          <a:noFill/>
          <a:ln w="28575">
            <a:solidFill>
              <a:srgbClr val="FFFFFF"/>
            </a:solidFill>
            <a:round/>
            <a:headEnd/>
            <a:tailEnd/>
          </a:ln>
        </p:spPr>
        <p:txBody>
          <a:bodyPr/>
          <a:lstStyle/>
          <a:p>
            <a:endParaRPr lang="en-US"/>
          </a:p>
        </p:txBody>
      </p:sp>
      <p:sp>
        <p:nvSpPr>
          <p:cNvPr id="120853" name="Text Box 20"/>
          <p:cNvSpPr txBox="1">
            <a:spLocks noChangeArrowheads="1"/>
          </p:cNvSpPr>
          <p:nvPr/>
        </p:nvSpPr>
        <p:spPr bwMode="auto">
          <a:xfrm rot="-5400000">
            <a:off x="-254794" y="2983707"/>
            <a:ext cx="2462213" cy="336550"/>
          </a:xfrm>
          <a:prstGeom prst="rect">
            <a:avLst/>
          </a:prstGeom>
          <a:noFill/>
          <a:ln w="9525" algn="ctr">
            <a:noFill/>
            <a:miter lim="800000"/>
            <a:headEnd/>
            <a:tailEnd/>
          </a:ln>
        </p:spPr>
        <p:txBody>
          <a:bodyPr anchorCtr="1">
            <a:spAutoFit/>
          </a:bodyPr>
          <a:lstStyle/>
          <a:p>
            <a:pPr algn="ctr" eaLnBrk="0" hangingPunct="0">
              <a:spcBef>
                <a:spcPct val="50000"/>
              </a:spcBef>
            </a:pPr>
            <a:r>
              <a:rPr lang="en-GB" sz="1600">
                <a:solidFill>
                  <a:srgbClr val="FFFFFF"/>
                </a:solidFill>
                <a:latin typeface="Trebuchet MS" pitchFamily="34" charset="0"/>
                <a:ea typeface="MS PGothic" pitchFamily="34" charset="-128"/>
              </a:rPr>
              <a:t>Population (%)</a:t>
            </a:r>
          </a:p>
        </p:txBody>
      </p:sp>
      <p:sp>
        <p:nvSpPr>
          <p:cNvPr id="120854" name="Text Box 21"/>
          <p:cNvSpPr txBox="1">
            <a:spLocks noChangeArrowheads="1"/>
          </p:cNvSpPr>
          <p:nvPr/>
        </p:nvSpPr>
        <p:spPr bwMode="auto">
          <a:xfrm>
            <a:off x="1760538" y="4608513"/>
            <a:ext cx="1103312" cy="581025"/>
          </a:xfrm>
          <a:prstGeom prst="rect">
            <a:avLst/>
          </a:prstGeom>
          <a:noFill/>
          <a:ln w="9525" algn="ctr">
            <a:noFill/>
            <a:miter lim="800000"/>
            <a:headEnd/>
            <a:tailEnd/>
          </a:ln>
        </p:spPr>
        <p:txBody>
          <a:bodyPr wrap="none" anchorCtr="1">
            <a:spAutoFit/>
          </a:bodyPr>
          <a:lstStyle/>
          <a:p>
            <a:pPr algn="ctr" eaLnBrk="0" hangingPunct="0"/>
            <a:r>
              <a:rPr lang="en-GB" sz="1600">
                <a:solidFill>
                  <a:srgbClr val="FFFFFF"/>
                </a:solidFill>
                <a:latin typeface="Trebuchet MS" pitchFamily="34" charset="0"/>
                <a:ea typeface="MS PGothic" pitchFamily="34" charset="-128"/>
              </a:rPr>
              <a:t>B, L, D +</a:t>
            </a:r>
            <a:br>
              <a:rPr lang="en-GB" sz="1600">
                <a:solidFill>
                  <a:srgbClr val="FFFFFF"/>
                </a:solidFill>
                <a:latin typeface="Trebuchet MS" pitchFamily="34" charset="0"/>
                <a:ea typeface="MS PGothic" pitchFamily="34" charset="-128"/>
              </a:rPr>
            </a:br>
            <a:r>
              <a:rPr lang="en-GB" sz="1600">
                <a:solidFill>
                  <a:srgbClr val="FFFFFF"/>
                </a:solidFill>
                <a:latin typeface="Trebuchet MS" pitchFamily="34" charset="0"/>
                <a:ea typeface="MS PGothic" pitchFamily="34" charset="-128"/>
              </a:rPr>
              <a:t>≥2 snacks</a:t>
            </a:r>
          </a:p>
        </p:txBody>
      </p:sp>
      <p:sp>
        <p:nvSpPr>
          <p:cNvPr id="120855" name="Text Box 22"/>
          <p:cNvSpPr txBox="1">
            <a:spLocks noChangeArrowheads="1"/>
          </p:cNvSpPr>
          <p:nvPr/>
        </p:nvSpPr>
        <p:spPr bwMode="auto">
          <a:xfrm>
            <a:off x="2867025" y="4608513"/>
            <a:ext cx="1001713" cy="581025"/>
          </a:xfrm>
          <a:prstGeom prst="rect">
            <a:avLst/>
          </a:prstGeom>
          <a:noFill/>
          <a:ln w="9525" algn="ctr">
            <a:noFill/>
            <a:miter lim="800000"/>
            <a:headEnd/>
            <a:tailEnd/>
          </a:ln>
        </p:spPr>
        <p:txBody>
          <a:bodyPr wrap="none" anchorCtr="1">
            <a:spAutoFit/>
          </a:bodyPr>
          <a:lstStyle/>
          <a:p>
            <a:pPr algn="ctr" eaLnBrk="0" hangingPunct="0"/>
            <a:r>
              <a:rPr lang="en-GB" sz="1600">
                <a:solidFill>
                  <a:srgbClr val="FFFFFF"/>
                </a:solidFill>
                <a:latin typeface="Trebuchet MS" pitchFamily="34" charset="0"/>
                <a:ea typeface="MS PGothic" pitchFamily="34" charset="-128"/>
              </a:rPr>
              <a:t>B, L, D +</a:t>
            </a:r>
            <a:br>
              <a:rPr lang="en-GB" sz="1600">
                <a:solidFill>
                  <a:srgbClr val="FFFFFF"/>
                </a:solidFill>
                <a:latin typeface="Trebuchet MS" pitchFamily="34" charset="0"/>
                <a:ea typeface="MS PGothic" pitchFamily="34" charset="-128"/>
              </a:rPr>
            </a:br>
            <a:r>
              <a:rPr lang="en-GB" sz="1600">
                <a:solidFill>
                  <a:srgbClr val="FFFFFF"/>
                </a:solidFill>
                <a:latin typeface="Trebuchet MS" pitchFamily="34" charset="0"/>
                <a:ea typeface="MS PGothic" pitchFamily="34" charset="-128"/>
              </a:rPr>
              <a:t>1 snack</a:t>
            </a:r>
          </a:p>
        </p:txBody>
      </p:sp>
      <p:sp>
        <p:nvSpPr>
          <p:cNvPr id="120856" name="Text Box 23"/>
          <p:cNvSpPr txBox="1">
            <a:spLocks noChangeArrowheads="1"/>
          </p:cNvSpPr>
          <p:nvPr/>
        </p:nvSpPr>
        <p:spPr bwMode="auto">
          <a:xfrm>
            <a:off x="3865563" y="4608513"/>
            <a:ext cx="1103312" cy="581025"/>
          </a:xfrm>
          <a:prstGeom prst="rect">
            <a:avLst/>
          </a:prstGeom>
          <a:noFill/>
          <a:ln w="9525" algn="ctr">
            <a:noFill/>
            <a:miter lim="800000"/>
            <a:headEnd/>
            <a:tailEnd/>
          </a:ln>
        </p:spPr>
        <p:txBody>
          <a:bodyPr wrap="none" anchorCtr="1">
            <a:spAutoFit/>
          </a:bodyPr>
          <a:lstStyle/>
          <a:p>
            <a:pPr algn="ctr" eaLnBrk="0" hangingPunct="0"/>
            <a:r>
              <a:rPr lang="en-GB" sz="1600">
                <a:solidFill>
                  <a:srgbClr val="FFFFFF"/>
                </a:solidFill>
                <a:latin typeface="Trebuchet MS" pitchFamily="34" charset="0"/>
                <a:ea typeface="MS PGothic" pitchFamily="34" charset="-128"/>
              </a:rPr>
              <a:t>B, D +</a:t>
            </a:r>
            <a:br>
              <a:rPr lang="en-GB" sz="1600">
                <a:solidFill>
                  <a:srgbClr val="FFFFFF"/>
                </a:solidFill>
                <a:latin typeface="Trebuchet MS" pitchFamily="34" charset="0"/>
                <a:ea typeface="MS PGothic" pitchFamily="34" charset="-128"/>
              </a:rPr>
            </a:br>
            <a:r>
              <a:rPr lang="en-GB" sz="1600">
                <a:solidFill>
                  <a:srgbClr val="FFFFFF"/>
                </a:solidFill>
                <a:latin typeface="Trebuchet MS" pitchFamily="34" charset="0"/>
                <a:ea typeface="MS PGothic" pitchFamily="34" charset="-128"/>
              </a:rPr>
              <a:t>≥2 snacks</a:t>
            </a:r>
          </a:p>
        </p:txBody>
      </p:sp>
      <p:sp>
        <p:nvSpPr>
          <p:cNvPr id="120857" name="Text Box 24"/>
          <p:cNvSpPr txBox="1">
            <a:spLocks noChangeArrowheads="1"/>
          </p:cNvSpPr>
          <p:nvPr/>
        </p:nvSpPr>
        <p:spPr bwMode="auto">
          <a:xfrm>
            <a:off x="5054600" y="4608513"/>
            <a:ext cx="820738" cy="336550"/>
          </a:xfrm>
          <a:prstGeom prst="rect">
            <a:avLst/>
          </a:prstGeom>
          <a:noFill/>
          <a:ln w="9525" algn="ctr">
            <a:noFill/>
            <a:miter lim="800000"/>
            <a:headEnd/>
            <a:tailEnd/>
          </a:ln>
        </p:spPr>
        <p:txBody>
          <a:bodyPr wrap="none" anchorCtr="1">
            <a:spAutoFit/>
          </a:bodyPr>
          <a:lstStyle/>
          <a:p>
            <a:pPr algn="ctr" eaLnBrk="0" hangingPunct="0"/>
            <a:r>
              <a:rPr lang="en-GB" sz="1600">
                <a:solidFill>
                  <a:srgbClr val="FFFFFF"/>
                </a:solidFill>
                <a:latin typeface="Trebuchet MS" pitchFamily="34" charset="0"/>
                <a:ea typeface="MS PGothic" pitchFamily="34" charset="-128"/>
              </a:rPr>
              <a:t>B, L, D</a:t>
            </a:r>
          </a:p>
        </p:txBody>
      </p:sp>
      <p:sp>
        <p:nvSpPr>
          <p:cNvPr id="120858" name="Text Box 25"/>
          <p:cNvSpPr txBox="1">
            <a:spLocks noChangeArrowheads="1"/>
          </p:cNvSpPr>
          <p:nvPr/>
        </p:nvSpPr>
        <p:spPr bwMode="auto">
          <a:xfrm>
            <a:off x="5938838" y="4608513"/>
            <a:ext cx="1103312" cy="581025"/>
          </a:xfrm>
          <a:prstGeom prst="rect">
            <a:avLst/>
          </a:prstGeom>
          <a:noFill/>
          <a:ln w="9525" algn="ctr">
            <a:noFill/>
            <a:miter lim="800000"/>
            <a:headEnd/>
            <a:tailEnd/>
          </a:ln>
        </p:spPr>
        <p:txBody>
          <a:bodyPr wrap="none" anchorCtr="1">
            <a:spAutoFit/>
          </a:bodyPr>
          <a:lstStyle/>
          <a:p>
            <a:pPr algn="ctr" eaLnBrk="0" hangingPunct="0"/>
            <a:r>
              <a:rPr lang="en-GB" sz="1600">
                <a:solidFill>
                  <a:srgbClr val="FFFFFF"/>
                </a:solidFill>
                <a:latin typeface="Trebuchet MS" pitchFamily="34" charset="0"/>
                <a:ea typeface="MS PGothic" pitchFamily="34" charset="-128"/>
              </a:rPr>
              <a:t>L, D +</a:t>
            </a:r>
            <a:br>
              <a:rPr lang="en-GB" sz="1600">
                <a:solidFill>
                  <a:srgbClr val="FFFFFF"/>
                </a:solidFill>
                <a:latin typeface="Trebuchet MS" pitchFamily="34" charset="0"/>
                <a:ea typeface="MS PGothic" pitchFamily="34" charset="-128"/>
              </a:rPr>
            </a:br>
            <a:r>
              <a:rPr lang="en-GB" sz="1600">
                <a:solidFill>
                  <a:srgbClr val="FFFFFF"/>
                </a:solidFill>
                <a:latin typeface="Trebuchet MS" pitchFamily="34" charset="0"/>
                <a:ea typeface="MS PGothic" pitchFamily="34" charset="-128"/>
              </a:rPr>
              <a:t>≥2 snacks</a:t>
            </a:r>
          </a:p>
        </p:txBody>
      </p:sp>
      <p:sp>
        <p:nvSpPr>
          <p:cNvPr id="120859" name="Text Box 26"/>
          <p:cNvSpPr txBox="1">
            <a:spLocks noChangeArrowheads="1"/>
          </p:cNvSpPr>
          <p:nvPr/>
        </p:nvSpPr>
        <p:spPr bwMode="auto">
          <a:xfrm>
            <a:off x="7067550" y="4608513"/>
            <a:ext cx="1544638" cy="366712"/>
          </a:xfrm>
          <a:prstGeom prst="rect">
            <a:avLst/>
          </a:prstGeom>
          <a:noFill/>
          <a:ln w="9525" algn="ctr">
            <a:noFill/>
            <a:miter lim="800000"/>
            <a:headEnd/>
            <a:tailEnd/>
          </a:ln>
        </p:spPr>
        <p:txBody>
          <a:bodyPr wrap="none" anchorCtr="1">
            <a:spAutoFit/>
          </a:bodyPr>
          <a:lstStyle/>
          <a:p>
            <a:pPr algn="ctr" eaLnBrk="0" hangingPunct="0">
              <a:spcBef>
                <a:spcPct val="50000"/>
              </a:spcBef>
            </a:pPr>
            <a:r>
              <a:rPr lang="en-GB">
                <a:solidFill>
                  <a:srgbClr val="FFFFFF"/>
                </a:solidFill>
                <a:latin typeface="Trebuchet MS" pitchFamily="34" charset="0"/>
                <a:ea typeface="MS PGothic" pitchFamily="34" charset="-128"/>
              </a:rPr>
              <a:t>Meal pattern</a:t>
            </a:r>
          </a:p>
        </p:txBody>
      </p:sp>
      <p:sp>
        <p:nvSpPr>
          <p:cNvPr id="120860" name="Rectangle 27"/>
          <p:cNvSpPr>
            <a:spLocks noChangeArrowheads="1"/>
          </p:cNvSpPr>
          <p:nvPr/>
        </p:nvSpPr>
        <p:spPr bwMode="auto">
          <a:xfrm>
            <a:off x="1179513" y="5472113"/>
            <a:ext cx="6778625" cy="436562"/>
          </a:xfrm>
          <a:prstGeom prst="rect">
            <a:avLst/>
          </a:prstGeom>
          <a:solidFill>
            <a:schemeClr val="accent1"/>
          </a:solidFill>
          <a:ln w="19050" algn="ctr">
            <a:solidFill>
              <a:schemeClr val="tx1"/>
            </a:solidFill>
            <a:miter lim="800000"/>
            <a:headEnd/>
            <a:tailEnd/>
          </a:ln>
        </p:spPr>
        <p:txBody>
          <a:bodyPr wrap="none" anchor="ctr"/>
          <a:lstStyle/>
          <a:p>
            <a:pPr algn="ctr" eaLnBrk="0" hangingPunct="0">
              <a:spcBef>
                <a:spcPct val="50000"/>
              </a:spcBef>
            </a:pPr>
            <a:r>
              <a:rPr lang="en-GB" sz="2000" dirty="0">
                <a:effectLst>
                  <a:outerShdw blurRad="38100" dist="38100" dir="2700000" algn="tl">
                    <a:srgbClr val="000000">
                      <a:alpha val="43137"/>
                    </a:srgbClr>
                  </a:outerShdw>
                </a:effectLst>
                <a:latin typeface="Garamond" pitchFamily="18" charset="0"/>
                <a:ea typeface="MS PGothic" pitchFamily="34" charset="-128"/>
              </a:rPr>
              <a:t>Day-to-day meal patterns vary among individuals </a:t>
            </a:r>
          </a:p>
        </p:txBody>
      </p:sp>
      <p:sp>
        <p:nvSpPr>
          <p:cNvPr id="120861" name="Line 28"/>
          <p:cNvSpPr>
            <a:spLocks noChangeShapeType="1"/>
          </p:cNvSpPr>
          <p:nvPr/>
        </p:nvSpPr>
        <p:spPr bwMode="auto">
          <a:xfrm>
            <a:off x="1649413" y="1782763"/>
            <a:ext cx="106362" cy="0"/>
          </a:xfrm>
          <a:prstGeom prst="line">
            <a:avLst/>
          </a:prstGeom>
          <a:noFill/>
          <a:ln w="28575">
            <a:solidFill>
              <a:srgbClr val="FFFFFF"/>
            </a:solidFill>
            <a:round/>
            <a:headEnd type="none" w="sm" len="sm"/>
            <a:tailEnd type="none" w="sm" len="sm"/>
          </a:ln>
        </p:spPr>
        <p:txBody>
          <a:bodyPr/>
          <a:lstStyle/>
          <a:p>
            <a:endParaRPr lang="en-US"/>
          </a:p>
        </p:txBody>
      </p:sp>
      <p:sp>
        <p:nvSpPr>
          <p:cNvPr id="120862" name="Line 29"/>
          <p:cNvSpPr>
            <a:spLocks noChangeShapeType="1"/>
          </p:cNvSpPr>
          <p:nvPr/>
        </p:nvSpPr>
        <p:spPr bwMode="auto">
          <a:xfrm>
            <a:off x="1649413" y="2179638"/>
            <a:ext cx="106362" cy="0"/>
          </a:xfrm>
          <a:prstGeom prst="line">
            <a:avLst/>
          </a:prstGeom>
          <a:noFill/>
          <a:ln w="28575">
            <a:solidFill>
              <a:srgbClr val="FFFFFF"/>
            </a:solidFill>
            <a:round/>
            <a:headEnd type="none" w="sm" len="sm"/>
            <a:tailEnd type="none" w="sm" len="sm"/>
          </a:ln>
        </p:spPr>
        <p:txBody>
          <a:bodyPr/>
          <a:lstStyle/>
          <a:p>
            <a:endParaRPr lang="en-US"/>
          </a:p>
        </p:txBody>
      </p:sp>
      <p:sp>
        <p:nvSpPr>
          <p:cNvPr id="120863" name="Line 30"/>
          <p:cNvSpPr>
            <a:spLocks noChangeShapeType="1"/>
          </p:cNvSpPr>
          <p:nvPr/>
        </p:nvSpPr>
        <p:spPr bwMode="auto">
          <a:xfrm>
            <a:off x="1649413" y="2579688"/>
            <a:ext cx="106362" cy="0"/>
          </a:xfrm>
          <a:prstGeom prst="line">
            <a:avLst/>
          </a:prstGeom>
          <a:noFill/>
          <a:ln w="28575">
            <a:solidFill>
              <a:srgbClr val="FFFFFF"/>
            </a:solidFill>
            <a:round/>
            <a:headEnd type="none" w="sm" len="sm"/>
            <a:tailEnd type="none" w="sm" len="sm"/>
          </a:ln>
        </p:spPr>
        <p:txBody>
          <a:bodyPr/>
          <a:lstStyle/>
          <a:p>
            <a:endParaRPr lang="en-US"/>
          </a:p>
        </p:txBody>
      </p:sp>
      <p:sp>
        <p:nvSpPr>
          <p:cNvPr id="120864" name="Line 31"/>
          <p:cNvSpPr>
            <a:spLocks noChangeShapeType="1"/>
          </p:cNvSpPr>
          <p:nvPr/>
        </p:nvSpPr>
        <p:spPr bwMode="auto">
          <a:xfrm>
            <a:off x="1649413" y="2978150"/>
            <a:ext cx="106362" cy="0"/>
          </a:xfrm>
          <a:prstGeom prst="line">
            <a:avLst/>
          </a:prstGeom>
          <a:noFill/>
          <a:ln w="28575">
            <a:solidFill>
              <a:srgbClr val="FFFFFF"/>
            </a:solidFill>
            <a:round/>
            <a:headEnd type="none" w="sm" len="sm"/>
            <a:tailEnd type="none" w="sm" len="sm"/>
          </a:ln>
        </p:spPr>
        <p:txBody>
          <a:bodyPr/>
          <a:lstStyle/>
          <a:p>
            <a:endParaRPr lang="en-US"/>
          </a:p>
        </p:txBody>
      </p:sp>
      <p:sp>
        <p:nvSpPr>
          <p:cNvPr id="120865" name="Line 32"/>
          <p:cNvSpPr>
            <a:spLocks noChangeShapeType="1"/>
          </p:cNvSpPr>
          <p:nvPr/>
        </p:nvSpPr>
        <p:spPr bwMode="auto">
          <a:xfrm>
            <a:off x="1649413" y="3378200"/>
            <a:ext cx="106362" cy="0"/>
          </a:xfrm>
          <a:prstGeom prst="line">
            <a:avLst/>
          </a:prstGeom>
          <a:noFill/>
          <a:ln w="28575">
            <a:solidFill>
              <a:srgbClr val="FFFFFF"/>
            </a:solidFill>
            <a:round/>
            <a:headEnd type="none" w="sm" len="sm"/>
            <a:tailEnd type="none" w="sm" len="sm"/>
          </a:ln>
        </p:spPr>
        <p:txBody>
          <a:bodyPr/>
          <a:lstStyle/>
          <a:p>
            <a:endParaRPr lang="en-US"/>
          </a:p>
        </p:txBody>
      </p:sp>
      <p:sp>
        <p:nvSpPr>
          <p:cNvPr id="120866" name="Line 33"/>
          <p:cNvSpPr>
            <a:spLocks noChangeShapeType="1"/>
          </p:cNvSpPr>
          <p:nvPr/>
        </p:nvSpPr>
        <p:spPr bwMode="auto">
          <a:xfrm>
            <a:off x="1649413" y="3778250"/>
            <a:ext cx="106362" cy="0"/>
          </a:xfrm>
          <a:prstGeom prst="line">
            <a:avLst/>
          </a:prstGeom>
          <a:noFill/>
          <a:ln w="28575">
            <a:solidFill>
              <a:srgbClr val="FFFFFF"/>
            </a:solidFill>
            <a:round/>
            <a:headEnd type="none" w="sm" len="sm"/>
            <a:tailEnd type="none" w="sm" len="sm"/>
          </a:ln>
        </p:spPr>
        <p:txBody>
          <a:bodyPr/>
          <a:lstStyle/>
          <a:p>
            <a:endParaRPr lang="en-US"/>
          </a:p>
        </p:txBody>
      </p:sp>
      <p:sp>
        <p:nvSpPr>
          <p:cNvPr id="120867" name="Line 34"/>
          <p:cNvSpPr>
            <a:spLocks noChangeShapeType="1"/>
          </p:cNvSpPr>
          <p:nvPr/>
        </p:nvSpPr>
        <p:spPr bwMode="auto">
          <a:xfrm>
            <a:off x="1649413" y="4179888"/>
            <a:ext cx="106362" cy="0"/>
          </a:xfrm>
          <a:prstGeom prst="line">
            <a:avLst/>
          </a:prstGeom>
          <a:noFill/>
          <a:ln w="28575">
            <a:solidFill>
              <a:srgbClr val="FFFFFF"/>
            </a:solidFill>
            <a:round/>
            <a:headEnd type="none" w="sm" len="sm"/>
            <a:tailEnd type="none" w="sm" len="sm"/>
          </a:ln>
        </p:spPr>
        <p:txBody>
          <a:bodyPr/>
          <a:lstStyle/>
          <a:p>
            <a:endParaRPr lang="en-US"/>
          </a:p>
        </p:txBody>
      </p:sp>
      <p:sp>
        <p:nvSpPr>
          <p:cNvPr id="120868" name="Line 35"/>
          <p:cNvSpPr>
            <a:spLocks noChangeShapeType="1"/>
          </p:cNvSpPr>
          <p:nvPr/>
        </p:nvSpPr>
        <p:spPr bwMode="auto">
          <a:xfrm>
            <a:off x="2808288" y="4554538"/>
            <a:ext cx="0" cy="106362"/>
          </a:xfrm>
          <a:prstGeom prst="line">
            <a:avLst/>
          </a:prstGeom>
          <a:noFill/>
          <a:ln w="28575">
            <a:solidFill>
              <a:srgbClr val="FFFFFF"/>
            </a:solidFill>
            <a:round/>
            <a:headEnd type="none" w="sm" len="sm"/>
            <a:tailEnd type="none" w="sm" len="sm"/>
          </a:ln>
        </p:spPr>
        <p:txBody>
          <a:bodyPr/>
          <a:lstStyle/>
          <a:p>
            <a:endParaRPr lang="en-US"/>
          </a:p>
        </p:txBody>
      </p:sp>
      <p:sp>
        <p:nvSpPr>
          <p:cNvPr id="120869" name="Line 36"/>
          <p:cNvSpPr>
            <a:spLocks noChangeShapeType="1"/>
          </p:cNvSpPr>
          <p:nvPr/>
        </p:nvSpPr>
        <p:spPr bwMode="auto">
          <a:xfrm>
            <a:off x="3849688" y="4554538"/>
            <a:ext cx="0" cy="106362"/>
          </a:xfrm>
          <a:prstGeom prst="line">
            <a:avLst/>
          </a:prstGeom>
          <a:noFill/>
          <a:ln w="28575">
            <a:solidFill>
              <a:srgbClr val="FFFFFF"/>
            </a:solidFill>
            <a:round/>
            <a:headEnd type="none" w="sm" len="sm"/>
            <a:tailEnd type="none" w="sm" len="sm"/>
          </a:ln>
        </p:spPr>
        <p:txBody>
          <a:bodyPr/>
          <a:lstStyle/>
          <a:p>
            <a:endParaRPr lang="en-US"/>
          </a:p>
        </p:txBody>
      </p:sp>
      <p:sp>
        <p:nvSpPr>
          <p:cNvPr id="120870" name="Line 37"/>
          <p:cNvSpPr>
            <a:spLocks noChangeShapeType="1"/>
          </p:cNvSpPr>
          <p:nvPr/>
        </p:nvSpPr>
        <p:spPr bwMode="auto">
          <a:xfrm>
            <a:off x="4876800" y="4554538"/>
            <a:ext cx="0" cy="106362"/>
          </a:xfrm>
          <a:prstGeom prst="line">
            <a:avLst/>
          </a:prstGeom>
          <a:noFill/>
          <a:ln w="28575">
            <a:solidFill>
              <a:srgbClr val="FFFFFF"/>
            </a:solidFill>
            <a:round/>
            <a:headEnd type="none" w="sm" len="sm"/>
            <a:tailEnd type="none" w="sm" len="sm"/>
          </a:ln>
        </p:spPr>
        <p:txBody>
          <a:bodyPr/>
          <a:lstStyle/>
          <a:p>
            <a:endParaRPr lang="en-US"/>
          </a:p>
        </p:txBody>
      </p:sp>
      <p:sp>
        <p:nvSpPr>
          <p:cNvPr id="120871" name="Line 38"/>
          <p:cNvSpPr>
            <a:spLocks noChangeShapeType="1"/>
          </p:cNvSpPr>
          <p:nvPr/>
        </p:nvSpPr>
        <p:spPr bwMode="auto">
          <a:xfrm>
            <a:off x="5918200" y="4554538"/>
            <a:ext cx="0" cy="106362"/>
          </a:xfrm>
          <a:prstGeom prst="line">
            <a:avLst/>
          </a:prstGeom>
          <a:noFill/>
          <a:ln w="28575">
            <a:solidFill>
              <a:srgbClr val="FFFFFF"/>
            </a:solidFill>
            <a:round/>
            <a:headEnd type="none" w="sm" len="sm"/>
            <a:tailEnd type="none" w="sm" len="sm"/>
          </a:ln>
        </p:spPr>
        <p:txBody>
          <a:bodyPr/>
          <a:lstStyle/>
          <a:p>
            <a:endParaRPr lang="en-US"/>
          </a:p>
        </p:txBody>
      </p:sp>
      <p:sp>
        <p:nvSpPr>
          <p:cNvPr id="120872" name="Line 39"/>
          <p:cNvSpPr>
            <a:spLocks noChangeShapeType="1"/>
          </p:cNvSpPr>
          <p:nvPr/>
        </p:nvSpPr>
        <p:spPr bwMode="auto">
          <a:xfrm>
            <a:off x="6931025" y="4554538"/>
            <a:ext cx="0" cy="106362"/>
          </a:xfrm>
          <a:prstGeom prst="line">
            <a:avLst/>
          </a:prstGeom>
          <a:noFill/>
          <a:ln w="28575">
            <a:solidFill>
              <a:srgbClr val="FFFFFF"/>
            </a:solidFill>
            <a:round/>
            <a:headEnd type="none" w="sm" len="sm"/>
            <a:tailEnd type="none" w="sm" len="sm"/>
          </a:ln>
        </p:spPr>
        <p:txBody>
          <a:bodyPr/>
          <a:lstStyle/>
          <a:p>
            <a:endParaRPr lang="en-US"/>
          </a:p>
        </p:txBody>
      </p:sp>
      <p:sp>
        <p:nvSpPr>
          <p:cNvPr id="120874" name="Rectangle 49"/>
          <p:cNvSpPr>
            <a:spLocks noChangeArrowheads="1"/>
          </p:cNvSpPr>
          <p:nvPr/>
        </p:nvSpPr>
        <p:spPr bwMode="auto">
          <a:xfrm>
            <a:off x="2370138" y="1285860"/>
            <a:ext cx="4389437" cy="646331"/>
          </a:xfrm>
          <a:prstGeom prst="rect">
            <a:avLst/>
          </a:prstGeom>
          <a:solidFill>
            <a:srgbClr val="FFF5C9"/>
          </a:solidFill>
          <a:ln w="9525">
            <a:noFill/>
            <a:miter lim="800000"/>
            <a:headEnd/>
            <a:tailEnd/>
          </a:ln>
        </p:spPr>
        <p:txBody>
          <a:bodyPr>
            <a:spAutoFit/>
          </a:bodyPr>
          <a:lstStyle/>
          <a:p>
            <a:pPr algn="ctr"/>
            <a:r>
              <a:rPr lang="en-GB" dirty="0">
                <a:solidFill>
                  <a:schemeClr val="accent2"/>
                </a:solidFill>
                <a:effectLst>
                  <a:outerShdw blurRad="38100" dist="38100" dir="2700000" algn="tl">
                    <a:srgbClr val="000000">
                      <a:alpha val="43137"/>
                    </a:srgbClr>
                  </a:outerShdw>
                </a:effectLst>
              </a:rPr>
              <a:t>The </a:t>
            </a:r>
            <a:r>
              <a:rPr lang="en-GB" u="sng" dirty="0">
                <a:solidFill>
                  <a:schemeClr val="accent2"/>
                </a:solidFill>
                <a:effectLst>
                  <a:outerShdw blurRad="38100" dist="38100" dir="2700000" algn="tl">
                    <a:srgbClr val="000000">
                      <a:alpha val="43137"/>
                    </a:srgbClr>
                  </a:outerShdw>
                </a:effectLst>
              </a:rPr>
              <a:t>N</a:t>
            </a:r>
            <a:r>
              <a:rPr lang="en-GB" dirty="0">
                <a:solidFill>
                  <a:schemeClr val="accent2"/>
                </a:solidFill>
                <a:effectLst>
                  <a:outerShdw blurRad="38100" dist="38100" dir="2700000" algn="tl">
                    <a:srgbClr val="000000">
                      <a:alpha val="43137"/>
                    </a:srgbClr>
                  </a:outerShdw>
                </a:effectLst>
              </a:rPr>
              <a:t>ational </a:t>
            </a:r>
            <a:r>
              <a:rPr lang="en-GB" u="sng" dirty="0">
                <a:solidFill>
                  <a:schemeClr val="accent2"/>
                </a:solidFill>
                <a:effectLst>
                  <a:outerShdw blurRad="38100" dist="38100" dir="2700000" algn="tl">
                    <a:srgbClr val="000000">
                      <a:alpha val="43137"/>
                    </a:srgbClr>
                  </a:outerShdw>
                </a:effectLst>
              </a:rPr>
              <a:t>H</a:t>
            </a:r>
            <a:r>
              <a:rPr lang="en-GB" dirty="0">
                <a:solidFill>
                  <a:schemeClr val="accent2"/>
                </a:solidFill>
                <a:effectLst>
                  <a:outerShdw blurRad="38100" dist="38100" dir="2700000" algn="tl">
                    <a:srgbClr val="000000">
                      <a:alpha val="43137"/>
                    </a:srgbClr>
                  </a:outerShdw>
                </a:effectLst>
              </a:rPr>
              <a:t>ealth </a:t>
            </a:r>
            <a:r>
              <a:rPr lang="en-GB" u="sng" dirty="0">
                <a:solidFill>
                  <a:schemeClr val="accent2"/>
                </a:solidFill>
                <a:effectLst>
                  <a:outerShdw blurRad="38100" dist="38100" dir="2700000" algn="tl">
                    <a:srgbClr val="000000">
                      <a:alpha val="43137"/>
                    </a:srgbClr>
                  </a:outerShdw>
                </a:effectLst>
              </a:rPr>
              <a:t>a</a:t>
            </a:r>
            <a:r>
              <a:rPr lang="en-GB" dirty="0">
                <a:solidFill>
                  <a:schemeClr val="accent2"/>
                </a:solidFill>
                <a:effectLst>
                  <a:outerShdw blurRad="38100" dist="38100" dir="2700000" algn="tl">
                    <a:srgbClr val="000000">
                      <a:alpha val="43137"/>
                    </a:srgbClr>
                  </a:outerShdw>
                </a:effectLst>
              </a:rPr>
              <a:t>nd </a:t>
            </a:r>
            <a:r>
              <a:rPr lang="en-GB" u="sng" dirty="0">
                <a:solidFill>
                  <a:schemeClr val="accent2"/>
                </a:solidFill>
                <a:effectLst>
                  <a:outerShdw blurRad="38100" dist="38100" dir="2700000" algn="tl">
                    <a:srgbClr val="000000">
                      <a:alpha val="43137"/>
                    </a:srgbClr>
                  </a:outerShdw>
                </a:effectLst>
              </a:rPr>
              <a:t>N</a:t>
            </a:r>
            <a:r>
              <a:rPr lang="en-GB" dirty="0">
                <a:solidFill>
                  <a:schemeClr val="accent2"/>
                </a:solidFill>
                <a:effectLst>
                  <a:outerShdw blurRad="38100" dist="38100" dir="2700000" algn="tl">
                    <a:srgbClr val="000000">
                      <a:alpha val="43137"/>
                    </a:srgbClr>
                  </a:outerShdw>
                </a:effectLst>
              </a:rPr>
              <a:t>utrition </a:t>
            </a:r>
            <a:r>
              <a:rPr lang="en-GB" u="sng" dirty="0" smtClean="0">
                <a:solidFill>
                  <a:schemeClr val="accent2"/>
                </a:solidFill>
                <a:effectLst>
                  <a:outerShdw blurRad="38100" dist="38100" dir="2700000" algn="tl">
                    <a:srgbClr val="000000">
                      <a:alpha val="43137"/>
                    </a:srgbClr>
                  </a:outerShdw>
                </a:effectLst>
              </a:rPr>
              <a:t>S</a:t>
            </a:r>
            <a:r>
              <a:rPr lang="en-GB" dirty="0" smtClean="0">
                <a:solidFill>
                  <a:schemeClr val="accent2"/>
                </a:solidFill>
                <a:effectLst>
                  <a:outerShdw blurRad="38100" dist="38100" dir="2700000" algn="tl">
                    <a:srgbClr val="000000">
                      <a:alpha val="43137"/>
                    </a:srgbClr>
                  </a:outerShdw>
                </a:effectLst>
              </a:rPr>
              <a:t>urvey</a:t>
            </a:r>
          </a:p>
          <a:p>
            <a:pPr algn="ctr"/>
            <a:r>
              <a:rPr lang="en-GB" dirty="0" smtClean="0">
                <a:solidFill>
                  <a:schemeClr val="accent2"/>
                </a:solidFill>
                <a:effectLst>
                  <a:outerShdw blurRad="38100" dist="38100" dir="2700000" algn="tl">
                    <a:srgbClr val="000000">
                      <a:alpha val="43137"/>
                    </a:srgbClr>
                  </a:outerShdw>
                </a:effectLst>
              </a:rPr>
              <a:t>(n=15,978 US adults)</a:t>
            </a:r>
          </a:p>
        </p:txBody>
      </p:sp>
      <p:sp>
        <p:nvSpPr>
          <p:cNvPr id="2" name="Date Placeholder 1"/>
          <p:cNvSpPr>
            <a:spLocks noGrp="1"/>
          </p:cNvSpPr>
          <p:nvPr>
            <p:ph type="dt" sz="half" idx="10"/>
          </p:nvPr>
        </p:nvSpPr>
        <p:spPr/>
        <p:txBody>
          <a:bodyPr/>
          <a:lstStyle/>
          <a:p>
            <a:pPr>
              <a:defRPr/>
            </a:pPr>
            <a:fld id="{4443031C-4EBA-4756-ACA2-B836479DB929}"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457200" y="6356350"/>
            <a:ext cx="2133600" cy="365125"/>
          </a:xfrm>
        </p:spPr>
        <p:txBody>
          <a:bodyPr/>
          <a:lstStyle/>
          <a:p>
            <a:pPr algn="l">
              <a:defRPr/>
            </a:pPr>
            <a:fld id="{857141A0-5FCD-4700-B1D6-F9E988FF9485}" type="slidenum">
              <a:rPr lang="en-GB" sz="1200" b="0">
                <a:solidFill>
                  <a:schemeClr val="tx1">
                    <a:tint val="75000"/>
                  </a:schemeClr>
                </a:solidFill>
                <a:latin typeface="+mn-lt"/>
              </a:rPr>
              <a:pPr algn="l">
                <a:defRPr/>
              </a:pPr>
              <a:t>32</a:t>
            </a:fld>
            <a:endParaRPr lang="en-GB" sz="1200" b="0">
              <a:solidFill>
                <a:schemeClr val="tx1">
                  <a:tint val="75000"/>
                </a:schemeClr>
              </a:solidFill>
              <a:latin typeface="+mn-lt"/>
            </a:endParaRPr>
          </a:p>
        </p:txBody>
      </p:sp>
      <p:sp>
        <p:nvSpPr>
          <p:cNvPr id="121859" name="Rectangle 2"/>
          <p:cNvSpPr>
            <a:spLocks noGrp="1" noChangeArrowheads="1"/>
          </p:cNvSpPr>
          <p:nvPr>
            <p:ph type="title"/>
          </p:nvPr>
        </p:nvSpPr>
        <p:spPr>
          <a:xfrm>
            <a:off x="131763" y="-27384"/>
            <a:ext cx="8782050" cy="1143000"/>
          </a:xfrm>
        </p:spPr>
        <p:txBody>
          <a:bodyPr/>
          <a:lstStyle/>
          <a:p>
            <a:r>
              <a:rPr lang="en-US" sz="3200" i="0" dirty="0" smtClean="0">
                <a:latin typeface="Garamond" pitchFamily="18" charset="0"/>
              </a:rPr>
              <a:t>Meal Patterns Vary Among Patients With T</a:t>
            </a:r>
            <a:r>
              <a:rPr lang="en-US" sz="3200" i="0" baseline="-25000" dirty="0" smtClean="0">
                <a:latin typeface="Garamond" pitchFamily="18" charset="0"/>
              </a:rPr>
              <a:t>2</a:t>
            </a:r>
            <a:r>
              <a:rPr lang="en-US" sz="3200" i="0" dirty="0" smtClean="0">
                <a:latin typeface="Garamond" pitchFamily="18" charset="0"/>
              </a:rPr>
              <a:t>DM</a:t>
            </a:r>
          </a:p>
        </p:txBody>
      </p:sp>
      <p:sp>
        <p:nvSpPr>
          <p:cNvPr id="121860" name="Rectangle 4"/>
          <p:cNvSpPr>
            <a:spLocks noGrp="1" noChangeArrowheads="1"/>
          </p:cNvSpPr>
          <p:nvPr>
            <p:ph type="body" idx="1"/>
          </p:nvPr>
        </p:nvSpPr>
        <p:spPr>
          <a:xfrm>
            <a:off x="361950" y="1736725"/>
            <a:ext cx="7943850" cy="3414713"/>
          </a:xfrm>
        </p:spPr>
        <p:txBody>
          <a:bodyPr/>
          <a:lstStyle/>
          <a:p>
            <a:pPr marL="436563" indent="-436563" algn="just">
              <a:spcBef>
                <a:spcPts val="1200"/>
              </a:spcBef>
            </a:pPr>
            <a:r>
              <a:rPr lang="en-US" sz="2400" b="0" dirty="0" smtClean="0">
                <a:latin typeface="Garamond" pitchFamily="18" charset="0"/>
              </a:rPr>
              <a:t>Few people eat three consistent meals with limited extra snacks.</a:t>
            </a:r>
          </a:p>
          <a:p>
            <a:pPr marL="436563" indent="-436563" algn="just">
              <a:spcBef>
                <a:spcPts val="1200"/>
              </a:spcBef>
            </a:pPr>
            <a:r>
              <a:rPr lang="en-US" sz="2400" b="0" dirty="0" smtClean="0">
                <a:latin typeface="Garamond" pitchFamily="18" charset="0"/>
              </a:rPr>
              <a:t>Many people eat one main meal.</a:t>
            </a:r>
          </a:p>
          <a:p>
            <a:pPr marL="436563" indent="-436563" algn="just">
              <a:spcBef>
                <a:spcPts val="1200"/>
              </a:spcBef>
            </a:pPr>
            <a:r>
              <a:rPr lang="en-US" sz="2400" b="0" dirty="0" smtClean="0">
                <a:latin typeface="Garamond" pitchFamily="18" charset="0"/>
              </a:rPr>
              <a:t>Meal patterns vary from day to day.</a:t>
            </a:r>
          </a:p>
          <a:p>
            <a:pPr marL="436563" indent="-436563" algn="just">
              <a:spcBef>
                <a:spcPts val="1200"/>
              </a:spcBef>
            </a:pPr>
            <a:r>
              <a:rPr lang="en-US" sz="2400" b="0" dirty="0" smtClean="0">
                <a:latin typeface="Garamond" pitchFamily="18" charset="0"/>
              </a:rPr>
              <a:t>Differences in physiology define blood glucose response to meals.</a:t>
            </a:r>
          </a:p>
        </p:txBody>
      </p:sp>
      <p:sp>
        <p:nvSpPr>
          <p:cNvPr id="141317" name="Text Box 5"/>
          <p:cNvSpPr txBox="1">
            <a:spLocks noChangeArrowheads="1"/>
          </p:cNvSpPr>
          <p:nvPr/>
        </p:nvSpPr>
        <p:spPr bwMode="auto">
          <a:xfrm>
            <a:off x="285720" y="5334000"/>
            <a:ext cx="8501122" cy="954107"/>
          </a:xfrm>
          <a:prstGeom prst="rect">
            <a:avLst/>
          </a:prstGeom>
          <a:noFill/>
          <a:ln w="9525">
            <a:noFill/>
            <a:miter lim="800000"/>
            <a:headEnd/>
            <a:tailEnd/>
          </a:ln>
        </p:spPr>
        <p:txBody>
          <a:bodyPr wrap="square">
            <a:spAutoFit/>
          </a:bodyPr>
          <a:lstStyle/>
          <a:p>
            <a:pPr algn="ctr"/>
            <a:r>
              <a:rPr lang="en-US" sz="2800" dirty="0">
                <a:solidFill>
                  <a:srgbClr val="FFFF00"/>
                </a:solidFill>
                <a:latin typeface="Garamond" pitchFamily="18" charset="0"/>
              </a:rPr>
              <a:t>Therefore, the same inflexible insulin regimens applied to all individuals are often </a:t>
            </a:r>
            <a:r>
              <a:rPr lang="en-US" sz="2800" dirty="0" smtClean="0">
                <a:solidFill>
                  <a:srgbClr val="FFFF00"/>
                </a:solidFill>
                <a:latin typeface="Garamond" pitchFamily="18" charset="0"/>
              </a:rPr>
              <a:t>ineffective.</a:t>
            </a:r>
            <a:endParaRPr lang="en-US" sz="2800" dirty="0">
              <a:solidFill>
                <a:srgbClr val="FFFF00"/>
              </a:solidFill>
              <a:latin typeface="Garamond" pitchFamily="18" charset="0"/>
            </a:endParaRPr>
          </a:p>
        </p:txBody>
      </p:sp>
      <p:sp>
        <p:nvSpPr>
          <p:cNvPr id="121862" name="Text Box 6"/>
          <p:cNvSpPr txBox="1">
            <a:spLocks noChangeArrowheads="1"/>
          </p:cNvSpPr>
          <p:nvPr/>
        </p:nvSpPr>
        <p:spPr bwMode="auto">
          <a:xfrm>
            <a:off x="4338638" y="1135063"/>
            <a:ext cx="184150" cy="366712"/>
          </a:xfrm>
          <a:prstGeom prst="rect">
            <a:avLst/>
          </a:prstGeom>
          <a:noFill/>
          <a:ln w="9525">
            <a:noFill/>
            <a:miter lim="800000"/>
            <a:headEnd/>
            <a:tailEnd/>
          </a:ln>
        </p:spPr>
        <p:txBody>
          <a:bodyPr wrap="none">
            <a:spAutoFit/>
          </a:bodyPr>
          <a:lstStyle/>
          <a:p>
            <a:endParaRPr lang="en-US"/>
          </a:p>
        </p:txBody>
      </p:sp>
      <p:sp>
        <p:nvSpPr>
          <p:cNvPr id="2" name="Date Placeholder 1"/>
          <p:cNvSpPr>
            <a:spLocks noGrp="1"/>
          </p:cNvSpPr>
          <p:nvPr>
            <p:ph type="dt" sz="half" idx="10"/>
          </p:nvPr>
        </p:nvSpPr>
        <p:spPr/>
        <p:txBody>
          <a:bodyPr/>
          <a:lstStyle/>
          <a:p>
            <a:pPr>
              <a:defRPr/>
            </a:pPr>
            <a:fld id="{20392109-5141-42C5-8463-E40B5432207A}"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10000"/>
                                  </p:stCondLst>
                                  <p:childTnLst>
                                    <p:set>
                                      <p:cBhvr>
                                        <p:cTn id="6" dur="1" fill="hold">
                                          <p:stCondLst>
                                            <p:cond delay="0"/>
                                          </p:stCondLst>
                                        </p:cTn>
                                        <p:tgtEl>
                                          <p:spTgt spid="141317">
                                            <p:txEl>
                                              <p:pRg st="0" end="0"/>
                                            </p:txEl>
                                          </p:spTgt>
                                        </p:tgtEl>
                                        <p:attrNameLst>
                                          <p:attrName>style.visibility</p:attrName>
                                        </p:attrNameLst>
                                      </p:cBhvr>
                                      <p:to>
                                        <p:strVal val="visible"/>
                                      </p:to>
                                    </p:set>
                                    <p:animEffect transition="in" filter="checkerboard(across)">
                                      <p:cBhvr>
                                        <p:cTn id="7" dur="2000"/>
                                        <p:tgtEl>
                                          <p:spTgt spid="1413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ChangeArrowheads="1"/>
          </p:cNvSpPr>
          <p:nvPr>
            <p:ph type="title"/>
          </p:nvPr>
        </p:nvSpPr>
        <p:spPr>
          <a:xfrm>
            <a:off x="251520" y="116632"/>
            <a:ext cx="8712968" cy="1143000"/>
          </a:xfrm>
          <a:noFill/>
        </p:spPr>
        <p:txBody>
          <a:bodyPr/>
          <a:lstStyle/>
          <a:p>
            <a:pPr>
              <a:spcBef>
                <a:spcPct val="20000"/>
              </a:spcBef>
            </a:pPr>
            <a:r>
              <a:rPr lang="en-GB" sz="4000" i="0" dirty="0" smtClean="0">
                <a:latin typeface="Garamond" pitchFamily="18" charset="0"/>
              </a:rPr>
              <a:t>OPAL: the 1</a:t>
            </a:r>
            <a:r>
              <a:rPr lang="en-GB" sz="4000" i="0" baseline="30000" dirty="0" smtClean="0">
                <a:latin typeface="Garamond" pitchFamily="18" charset="0"/>
              </a:rPr>
              <a:t>st</a:t>
            </a:r>
            <a:r>
              <a:rPr lang="en-GB" sz="4000" i="0" dirty="0" smtClean="0">
                <a:latin typeface="Garamond" pitchFamily="18" charset="0"/>
              </a:rPr>
              <a:t> study supporting the Basal Plus approach</a:t>
            </a:r>
          </a:p>
        </p:txBody>
      </p:sp>
      <p:sp>
        <p:nvSpPr>
          <p:cNvPr id="122884" name="Text Box 3"/>
          <p:cNvSpPr txBox="1">
            <a:spLocks noChangeArrowheads="1"/>
          </p:cNvSpPr>
          <p:nvPr/>
        </p:nvSpPr>
        <p:spPr bwMode="auto">
          <a:xfrm>
            <a:off x="176213" y="5446713"/>
            <a:ext cx="7023100" cy="336550"/>
          </a:xfrm>
          <a:prstGeom prst="rect">
            <a:avLst/>
          </a:prstGeom>
          <a:noFill/>
          <a:ln w="9525">
            <a:noFill/>
            <a:miter lim="800000"/>
            <a:headEnd/>
            <a:tailEnd/>
          </a:ln>
        </p:spPr>
        <p:txBody>
          <a:bodyPr>
            <a:spAutoFit/>
          </a:bodyPr>
          <a:lstStyle/>
          <a:p>
            <a:pPr>
              <a:spcBef>
                <a:spcPct val="50000"/>
              </a:spcBef>
            </a:pPr>
            <a:r>
              <a:rPr lang="fr-FR" sz="1600">
                <a:solidFill>
                  <a:srgbClr val="FFFFFF"/>
                </a:solidFill>
                <a:latin typeface="Trebuchet MS" pitchFamily="34" charset="0"/>
                <a:ea typeface="MS PGothic" pitchFamily="34" charset="-128"/>
              </a:rPr>
              <a:t>*Interim analysis of 158 individuals from all subgroups</a:t>
            </a:r>
            <a:endParaRPr lang="en-US" sz="1600">
              <a:solidFill>
                <a:srgbClr val="FFFFFF"/>
              </a:solidFill>
              <a:latin typeface="Trebuchet MS" pitchFamily="34" charset="0"/>
              <a:ea typeface="MS PGothic" pitchFamily="34" charset="-128"/>
            </a:endParaRPr>
          </a:p>
        </p:txBody>
      </p:sp>
      <p:sp>
        <p:nvSpPr>
          <p:cNvPr id="122885" name="Text Box 4"/>
          <p:cNvSpPr txBox="1">
            <a:spLocks noChangeArrowheads="1"/>
          </p:cNvSpPr>
          <p:nvPr/>
        </p:nvSpPr>
        <p:spPr bwMode="auto">
          <a:xfrm>
            <a:off x="168274" y="6453336"/>
            <a:ext cx="8796213" cy="307777"/>
          </a:xfrm>
          <a:prstGeom prst="rect">
            <a:avLst/>
          </a:prstGeom>
          <a:noFill/>
          <a:ln w="9525">
            <a:noFill/>
            <a:miter lim="800000"/>
            <a:headEnd/>
            <a:tailEnd/>
          </a:ln>
        </p:spPr>
        <p:txBody>
          <a:bodyPr wrap="square">
            <a:spAutoFit/>
          </a:bodyPr>
          <a:lstStyle/>
          <a:p>
            <a:pPr algn="ctr" defTabSz="762000" eaLnBrk="0" hangingPunct="0">
              <a:spcBef>
                <a:spcPct val="50000"/>
              </a:spcBef>
            </a:pPr>
            <a:r>
              <a:rPr lang="en-GB" sz="1400" dirty="0" err="1">
                <a:solidFill>
                  <a:srgbClr val="FFFF00"/>
                </a:solidFill>
                <a:latin typeface="Garamond" pitchFamily="18" charset="0"/>
                <a:ea typeface="MS PGothic" pitchFamily="34" charset="-128"/>
              </a:rPr>
              <a:t>Lankisch</a:t>
            </a:r>
            <a:r>
              <a:rPr lang="en-GB" sz="1400" dirty="0">
                <a:solidFill>
                  <a:srgbClr val="FFFF00"/>
                </a:solidFill>
                <a:latin typeface="Garamond" pitchFamily="18" charset="0"/>
                <a:ea typeface="MS PGothic" pitchFamily="34" charset="-128"/>
              </a:rPr>
              <a:t> M, et al. Diabetes 2006</a:t>
            </a:r>
            <a:r>
              <a:rPr lang="en-GB" sz="1400" dirty="0" smtClean="0">
                <a:solidFill>
                  <a:srgbClr val="FFFF00"/>
                </a:solidFill>
                <a:latin typeface="Garamond" pitchFamily="18" charset="0"/>
                <a:ea typeface="MS PGothic" pitchFamily="34" charset="-128"/>
              </a:rPr>
              <a:t>; 55(</a:t>
            </a:r>
            <a:r>
              <a:rPr lang="en-GB" sz="1400" dirty="0" err="1" smtClean="0">
                <a:solidFill>
                  <a:srgbClr val="FFFF00"/>
                </a:solidFill>
                <a:latin typeface="Garamond" pitchFamily="18" charset="0"/>
                <a:ea typeface="MS PGothic" pitchFamily="34" charset="-128"/>
              </a:rPr>
              <a:t>suppl</a:t>
            </a:r>
            <a:r>
              <a:rPr lang="en-GB" sz="1400" dirty="0">
                <a:solidFill>
                  <a:srgbClr val="FFFF00"/>
                </a:solidFill>
                <a:latin typeface="Garamond" pitchFamily="18" charset="0"/>
                <a:ea typeface="MS PGothic" pitchFamily="34" charset="-128"/>
              </a:rPr>
              <a:t>). Abstract 514-P.</a:t>
            </a:r>
          </a:p>
        </p:txBody>
      </p:sp>
      <p:sp>
        <p:nvSpPr>
          <p:cNvPr id="122886" name="Rectangle 6"/>
          <p:cNvSpPr>
            <a:spLocks noChangeArrowheads="1"/>
          </p:cNvSpPr>
          <p:nvPr/>
        </p:nvSpPr>
        <p:spPr bwMode="auto">
          <a:xfrm>
            <a:off x="241300" y="4945063"/>
            <a:ext cx="3168650" cy="490537"/>
          </a:xfrm>
          <a:prstGeom prst="rect">
            <a:avLst/>
          </a:prstGeom>
          <a:noFill/>
          <a:ln w="9525">
            <a:noFill/>
            <a:miter lim="800000"/>
            <a:headEnd/>
            <a:tailEnd/>
          </a:ln>
        </p:spPr>
        <p:txBody>
          <a:bodyPr lIns="0"/>
          <a:lstStyle/>
          <a:p>
            <a:pPr>
              <a:spcBef>
                <a:spcPct val="20000"/>
              </a:spcBef>
              <a:buClr>
                <a:srgbClr val="CCCCFF"/>
              </a:buClr>
              <a:buFont typeface="Wingdings" pitchFamily="2" charset="2"/>
              <a:buNone/>
            </a:pPr>
            <a:r>
              <a:rPr lang="fr-FR" sz="2000" dirty="0">
                <a:solidFill>
                  <a:srgbClr val="FFFFFF"/>
                </a:solidFill>
                <a:latin typeface="Trebuchet MS" pitchFamily="34" charset="0"/>
                <a:ea typeface="MS PGothic" pitchFamily="34" charset="-128"/>
              </a:rPr>
              <a:t>HbA</a:t>
            </a:r>
            <a:r>
              <a:rPr lang="fr-FR" sz="2000" baseline="-25000" dirty="0">
                <a:solidFill>
                  <a:srgbClr val="FFFFFF"/>
                </a:solidFill>
                <a:latin typeface="Trebuchet MS" pitchFamily="34" charset="0"/>
                <a:ea typeface="MS PGothic" pitchFamily="34" charset="-128"/>
              </a:rPr>
              <a:t>1c</a:t>
            </a:r>
            <a:r>
              <a:rPr lang="fr-FR" sz="2000" dirty="0">
                <a:solidFill>
                  <a:srgbClr val="FFFFFF"/>
                </a:solidFill>
                <a:latin typeface="Trebuchet MS" pitchFamily="34" charset="0"/>
                <a:ea typeface="MS PGothic" pitchFamily="34" charset="-128"/>
              </a:rPr>
              <a:t> (%)</a:t>
            </a:r>
            <a:endParaRPr lang="en-US" sz="2000" dirty="0">
              <a:solidFill>
                <a:srgbClr val="FFFFFF"/>
              </a:solidFill>
              <a:latin typeface="Trebuchet MS" pitchFamily="34" charset="0"/>
              <a:ea typeface="MS PGothic" pitchFamily="34" charset="-128"/>
            </a:endParaRPr>
          </a:p>
        </p:txBody>
      </p:sp>
      <p:sp>
        <p:nvSpPr>
          <p:cNvPr id="122887" name="Rectangle 7"/>
          <p:cNvSpPr>
            <a:spLocks noChangeArrowheads="1"/>
          </p:cNvSpPr>
          <p:nvPr/>
        </p:nvSpPr>
        <p:spPr bwMode="auto">
          <a:xfrm>
            <a:off x="241300" y="4398963"/>
            <a:ext cx="3168650" cy="546100"/>
          </a:xfrm>
          <a:prstGeom prst="rect">
            <a:avLst/>
          </a:prstGeom>
          <a:noFill/>
          <a:ln w="9525">
            <a:noFill/>
            <a:miter lim="800000"/>
            <a:headEnd/>
            <a:tailEnd/>
          </a:ln>
        </p:spPr>
        <p:txBody>
          <a:bodyPr lIns="0"/>
          <a:lstStyle/>
          <a:p>
            <a:pPr>
              <a:spcBef>
                <a:spcPct val="20000"/>
              </a:spcBef>
              <a:buClr>
                <a:srgbClr val="CCCCFF"/>
              </a:buClr>
              <a:buFont typeface="Wingdings" pitchFamily="2" charset="2"/>
              <a:buNone/>
            </a:pPr>
            <a:r>
              <a:rPr lang="fr-FR" sz="2000">
                <a:solidFill>
                  <a:srgbClr val="FFFFFF"/>
                </a:solidFill>
                <a:latin typeface="Trebuchet MS" pitchFamily="34" charset="0"/>
                <a:ea typeface="MS PGothic" pitchFamily="34" charset="-128"/>
              </a:rPr>
              <a:t>Insulin glulisine dose (IU)</a:t>
            </a:r>
            <a:endParaRPr lang="en-US" sz="2000">
              <a:solidFill>
                <a:srgbClr val="FFFFFF"/>
              </a:solidFill>
              <a:latin typeface="Trebuchet MS" pitchFamily="34" charset="0"/>
              <a:ea typeface="MS PGothic" pitchFamily="34" charset="-128"/>
            </a:endParaRPr>
          </a:p>
        </p:txBody>
      </p:sp>
      <p:sp>
        <p:nvSpPr>
          <p:cNvPr id="122888" name="Rectangle 8"/>
          <p:cNvSpPr>
            <a:spLocks noChangeArrowheads="1"/>
          </p:cNvSpPr>
          <p:nvPr/>
        </p:nvSpPr>
        <p:spPr bwMode="auto">
          <a:xfrm>
            <a:off x="241300" y="3843338"/>
            <a:ext cx="3168650" cy="555625"/>
          </a:xfrm>
          <a:prstGeom prst="rect">
            <a:avLst/>
          </a:prstGeom>
          <a:noFill/>
          <a:ln w="9525">
            <a:noFill/>
            <a:miter lim="800000"/>
            <a:headEnd/>
            <a:tailEnd/>
          </a:ln>
        </p:spPr>
        <p:txBody>
          <a:bodyPr lIns="0"/>
          <a:lstStyle/>
          <a:p>
            <a:pPr>
              <a:spcBef>
                <a:spcPct val="20000"/>
              </a:spcBef>
              <a:buClr>
                <a:srgbClr val="CCCCFF"/>
              </a:buClr>
              <a:buFont typeface="Wingdings" pitchFamily="2" charset="2"/>
              <a:buNone/>
            </a:pPr>
            <a:r>
              <a:rPr lang="fr-FR" sz="2000">
                <a:solidFill>
                  <a:srgbClr val="FFFFFF"/>
                </a:solidFill>
                <a:latin typeface="Trebuchet MS" pitchFamily="34" charset="0"/>
                <a:ea typeface="MS PGothic" pitchFamily="34" charset="-128"/>
              </a:rPr>
              <a:t>FPG (mg/dl)</a:t>
            </a:r>
            <a:endParaRPr lang="en-US" sz="2000">
              <a:solidFill>
                <a:srgbClr val="FFFFFF"/>
              </a:solidFill>
              <a:latin typeface="Trebuchet MS" pitchFamily="34" charset="0"/>
              <a:ea typeface="MS PGothic" pitchFamily="34" charset="-128"/>
            </a:endParaRPr>
          </a:p>
        </p:txBody>
      </p:sp>
      <p:sp>
        <p:nvSpPr>
          <p:cNvPr id="122889" name="Rectangle 9"/>
          <p:cNvSpPr>
            <a:spLocks noChangeArrowheads="1"/>
          </p:cNvSpPr>
          <p:nvPr/>
        </p:nvSpPr>
        <p:spPr bwMode="auto">
          <a:xfrm>
            <a:off x="241300" y="3267075"/>
            <a:ext cx="3168650" cy="576263"/>
          </a:xfrm>
          <a:prstGeom prst="rect">
            <a:avLst/>
          </a:prstGeom>
          <a:noFill/>
          <a:ln w="9525">
            <a:noFill/>
            <a:miter lim="800000"/>
            <a:headEnd/>
            <a:tailEnd/>
          </a:ln>
        </p:spPr>
        <p:txBody>
          <a:bodyPr lIns="0"/>
          <a:lstStyle/>
          <a:p>
            <a:pPr>
              <a:spcBef>
                <a:spcPct val="20000"/>
              </a:spcBef>
              <a:buClr>
                <a:srgbClr val="CCCCFF"/>
              </a:buClr>
              <a:buFont typeface="Wingdings" pitchFamily="2" charset="2"/>
              <a:buNone/>
            </a:pPr>
            <a:r>
              <a:rPr lang="fr-FR" sz="2000">
                <a:solidFill>
                  <a:srgbClr val="FFFFFF"/>
                </a:solidFill>
                <a:latin typeface="Trebuchet MS" pitchFamily="34" charset="0"/>
                <a:ea typeface="MS PGothic" pitchFamily="34" charset="-128"/>
              </a:rPr>
              <a:t>Insulin glargine dose (IU)</a:t>
            </a:r>
            <a:endParaRPr lang="en-US" sz="2000">
              <a:solidFill>
                <a:srgbClr val="FFFFFF"/>
              </a:solidFill>
              <a:latin typeface="Trebuchet MS" pitchFamily="34" charset="0"/>
              <a:ea typeface="MS PGothic" pitchFamily="34" charset="-128"/>
            </a:endParaRPr>
          </a:p>
        </p:txBody>
      </p:sp>
      <p:sp>
        <p:nvSpPr>
          <p:cNvPr id="122890" name="Rectangle 10"/>
          <p:cNvSpPr>
            <a:spLocks noChangeArrowheads="1"/>
          </p:cNvSpPr>
          <p:nvPr/>
        </p:nvSpPr>
        <p:spPr bwMode="auto">
          <a:xfrm>
            <a:off x="241300" y="2566988"/>
            <a:ext cx="3168650" cy="700087"/>
          </a:xfrm>
          <a:prstGeom prst="rect">
            <a:avLst/>
          </a:prstGeom>
          <a:solidFill>
            <a:schemeClr val="accent1"/>
          </a:solidFill>
          <a:ln w="9525">
            <a:noFill/>
            <a:miter lim="800000"/>
            <a:headEnd/>
            <a:tailEnd/>
          </a:ln>
        </p:spPr>
        <p:txBody>
          <a:bodyPr lIns="0"/>
          <a:lstStyle/>
          <a:p>
            <a:pPr>
              <a:spcBef>
                <a:spcPct val="20000"/>
              </a:spcBef>
              <a:buClr>
                <a:srgbClr val="CCCCFF"/>
              </a:buClr>
              <a:buFont typeface="Wingdings" pitchFamily="2" charset="2"/>
              <a:buNone/>
            </a:pPr>
            <a:endParaRPr lang="en-US" sz="2000">
              <a:solidFill>
                <a:srgbClr val="FFFFFF"/>
              </a:solidFill>
              <a:latin typeface="Trebuchet MS" pitchFamily="34" charset="0"/>
              <a:ea typeface="MS PGothic" pitchFamily="34" charset="-128"/>
            </a:endParaRPr>
          </a:p>
        </p:txBody>
      </p:sp>
      <p:sp>
        <p:nvSpPr>
          <p:cNvPr id="122891" name="Rectangle 11"/>
          <p:cNvSpPr>
            <a:spLocks noChangeArrowheads="1"/>
          </p:cNvSpPr>
          <p:nvPr/>
        </p:nvSpPr>
        <p:spPr bwMode="auto">
          <a:xfrm>
            <a:off x="5995988" y="4945063"/>
            <a:ext cx="2906712" cy="490537"/>
          </a:xfrm>
          <a:prstGeom prst="rect">
            <a:avLst/>
          </a:prstGeom>
          <a:noFill/>
          <a:ln w="9525">
            <a:noFill/>
            <a:miter lim="800000"/>
            <a:headEnd/>
            <a:tailEnd/>
          </a:ln>
        </p:spPr>
        <p:txBody>
          <a:bodyPr lIns="0"/>
          <a:lstStyle/>
          <a:p>
            <a:pPr algn="ctr">
              <a:spcBef>
                <a:spcPct val="20000"/>
              </a:spcBef>
              <a:buClr>
                <a:srgbClr val="CCCCFF"/>
              </a:buClr>
              <a:buFont typeface="Wingdings" pitchFamily="2" charset="2"/>
              <a:buNone/>
            </a:pPr>
            <a:r>
              <a:rPr lang="fr-FR" sz="2000">
                <a:solidFill>
                  <a:srgbClr val="FFFFFF"/>
                </a:solidFill>
                <a:latin typeface="Trebuchet MS" pitchFamily="34" charset="0"/>
                <a:ea typeface="MS PGothic" pitchFamily="34" charset="-128"/>
              </a:rPr>
              <a:t>7.0</a:t>
            </a:r>
            <a:endParaRPr lang="en-US" sz="2000">
              <a:solidFill>
                <a:srgbClr val="FFFFFF"/>
              </a:solidFill>
              <a:latin typeface="Trebuchet MS" pitchFamily="34" charset="0"/>
              <a:ea typeface="MS PGothic" pitchFamily="34" charset="-128"/>
            </a:endParaRPr>
          </a:p>
        </p:txBody>
      </p:sp>
      <p:sp>
        <p:nvSpPr>
          <p:cNvPr id="122892" name="Rectangle 12"/>
          <p:cNvSpPr>
            <a:spLocks noChangeArrowheads="1"/>
          </p:cNvSpPr>
          <p:nvPr/>
        </p:nvSpPr>
        <p:spPr bwMode="auto">
          <a:xfrm>
            <a:off x="3409950" y="4945063"/>
            <a:ext cx="2586038" cy="490537"/>
          </a:xfrm>
          <a:prstGeom prst="rect">
            <a:avLst/>
          </a:prstGeom>
          <a:noFill/>
          <a:ln w="9525">
            <a:noFill/>
            <a:miter lim="800000"/>
            <a:headEnd/>
            <a:tailEnd/>
          </a:ln>
        </p:spPr>
        <p:txBody>
          <a:bodyPr lIns="0"/>
          <a:lstStyle/>
          <a:p>
            <a:pPr algn="ctr">
              <a:spcBef>
                <a:spcPct val="20000"/>
              </a:spcBef>
              <a:buClr>
                <a:srgbClr val="CCCCFF"/>
              </a:buClr>
              <a:buFont typeface="Wingdings" pitchFamily="2" charset="2"/>
              <a:buNone/>
            </a:pPr>
            <a:r>
              <a:rPr lang="fr-FR" sz="2000">
                <a:solidFill>
                  <a:srgbClr val="FFFFFF"/>
                </a:solidFill>
                <a:latin typeface="Trebuchet MS" pitchFamily="34" charset="0"/>
                <a:ea typeface="MS PGothic" pitchFamily="34" charset="-128"/>
              </a:rPr>
              <a:t>7.4</a:t>
            </a:r>
            <a:endParaRPr lang="en-US" sz="2000">
              <a:solidFill>
                <a:srgbClr val="FFFFFF"/>
              </a:solidFill>
              <a:latin typeface="Trebuchet MS" pitchFamily="34" charset="0"/>
              <a:ea typeface="MS PGothic" pitchFamily="34" charset="-128"/>
            </a:endParaRPr>
          </a:p>
        </p:txBody>
      </p:sp>
      <p:sp>
        <p:nvSpPr>
          <p:cNvPr id="122893" name="Rectangle 13"/>
          <p:cNvSpPr>
            <a:spLocks noChangeArrowheads="1"/>
          </p:cNvSpPr>
          <p:nvPr/>
        </p:nvSpPr>
        <p:spPr bwMode="auto">
          <a:xfrm>
            <a:off x="5995988" y="4398963"/>
            <a:ext cx="2906712" cy="546100"/>
          </a:xfrm>
          <a:prstGeom prst="rect">
            <a:avLst/>
          </a:prstGeom>
          <a:noFill/>
          <a:ln w="9525">
            <a:noFill/>
            <a:miter lim="800000"/>
            <a:headEnd/>
            <a:tailEnd/>
          </a:ln>
        </p:spPr>
        <p:txBody>
          <a:bodyPr lIns="0"/>
          <a:lstStyle/>
          <a:p>
            <a:pPr algn="ctr">
              <a:spcBef>
                <a:spcPct val="20000"/>
              </a:spcBef>
              <a:buClr>
                <a:srgbClr val="CCCCFF"/>
              </a:buClr>
              <a:buFont typeface="Wingdings" pitchFamily="2" charset="2"/>
              <a:buNone/>
            </a:pPr>
            <a:r>
              <a:rPr lang="fr-FR" sz="2000">
                <a:solidFill>
                  <a:srgbClr val="FFFFFF"/>
                </a:solidFill>
                <a:latin typeface="Trebuchet MS" pitchFamily="34" charset="0"/>
                <a:ea typeface="MS PGothic" pitchFamily="34" charset="-128"/>
              </a:rPr>
              <a:t>11 </a:t>
            </a:r>
            <a:endParaRPr lang="en-US" sz="2000">
              <a:solidFill>
                <a:srgbClr val="FFFFFF"/>
              </a:solidFill>
              <a:latin typeface="Trebuchet MS" pitchFamily="34" charset="0"/>
              <a:ea typeface="MS PGothic" pitchFamily="34" charset="-128"/>
            </a:endParaRPr>
          </a:p>
        </p:txBody>
      </p:sp>
      <p:sp>
        <p:nvSpPr>
          <p:cNvPr id="122894" name="Rectangle 14"/>
          <p:cNvSpPr>
            <a:spLocks noChangeArrowheads="1"/>
          </p:cNvSpPr>
          <p:nvPr/>
        </p:nvSpPr>
        <p:spPr bwMode="auto">
          <a:xfrm>
            <a:off x="3409950" y="4398963"/>
            <a:ext cx="2586038" cy="546100"/>
          </a:xfrm>
          <a:prstGeom prst="rect">
            <a:avLst/>
          </a:prstGeom>
          <a:noFill/>
          <a:ln w="9525">
            <a:noFill/>
            <a:miter lim="800000"/>
            <a:headEnd/>
            <a:tailEnd/>
          </a:ln>
        </p:spPr>
        <p:txBody>
          <a:bodyPr lIns="0"/>
          <a:lstStyle/>
          <a:p>
            <a:pPr algn="ctr">
              <a:spcBef>
                <a:spcPct val="20000"/>
              </a:spcBef>
              <a:buClr>
                <a:srgbClr val="CCCCFF"/>
              </a:buClr>
              <a:buFont typeface="Wingdings" pitchFamily="2" charset="2"/>
              <a:buNone/>
            </a:pPr>
            <a:r>
              <a:rPr lang="fr-FR" sz="2000">
                <a:solidFill>
                  <a:srgbClr val="FFFFFF"/>
                </a:solidFill>
                <a:latin typeface="Trebuchet MS" pitchFamily="34" charset="0"/>
                <a:ea typeface="MS PGothic" pitchFamily="34" charset="-128"/>
                <a:sym typeface="Symbol" pitchFamily="18" charset="2"/>
              </a:rPr>
              <a:t></a:t>
            </a:r>
            <a:r>
              <a:rPr lang="fr-FR" sz="2000">
                <a:solidFill>
                  <a:srgbClr val="FFFFFF"/>
                </a:solidFill>
                <a:latin typeface="Trebuchet MS" pitchFamily="34" charset="0"/>
                <a:ea typeface="MS PGothic" pitchFamily="34" charset="-128"/>
              </a:rPr>
              <a:t> </a:t>
            </a:r>
            <a:endParaRPr lang="en-US" sz="2000">
              <a:solidFill>
                <a:srgbClr val="FFFFFF"/>
              </a:solidFill>
              <a:latin typeface="Trebuchet MS" pitchFamily="34" charset="0"/>
              <a:ea typeface="MS PGothic" pitchFamily="34" charset="-128"/>
            </a:endParaRPr>
          </a:p>
        </p:txBody>
      </p:sp>
      <p:sp>
        <p:nvSpPr>
          <p:cNvPr id="122895" name="Rectangle 15"/>
          <p:cNvSpPr>
            <a:spLocks noChangeArrowheads="1"/>
          </p:cNvSpPr>
          <p:nvPr/>
        </p:nvSpPr>
        <p:spPr bwMode="auto">
          <a:xfrm>
            <a:off x="5995988" y="3843338"/>
            <a:ext cx="2906712" cy="555625"/>
          </a:xfrm>
          <a:prstGeom prst="rect">
            <a:avLst/>
          </a:prstGeom>
          <a:noFill/>
          <a:ln w="9525">
            <a:noFill/>
            <a:miter lim="800000"/>
            <a:headEnd/>
            <a:tailEnd/>
          </a:ln>
        </p:spPr>
        <p:txBody>
          <a:bodyPr lIns="0"/>
          <a:lstStyle/>
          <a:p>
            <a:pPr algn="ctr">
              <a:spcBef>
                <a:spcPct val="20000"/>
              </a:spcBef>
              <a:buClr>
                <a:srgbClr val="CCCCFF"/>
              </a:buClr>
              <a:buFont typeface="Wingdings" pitchFamily="2" charset="2"/>
              <a:buNone/>
            </a:pPr>
            <a:r>
              <a:rPr lang="fr-FR" sz="2000">
                <a:solidFill>
                  <a:srgbClr val="FFFFFF"/>
                </a:solidFill>
                <a:latin typeface="Trebuchet MS" pitchFamily="34" charset="0"/>
                <a:ea typeface="MS PGothic" pitchFamily="34" charset="-128"/>
              </a:rPr>
              <a:t>125 </a:t>
            </a:r>
            <a:endParaRPr lang="en-US" sz="2000">
              <a:solidFill>
                <a:srgbClr val="FFFFFF"/>
              </a:solidFill>
              <a:latin typeface="Trebuchet MS" pitchFamily="34" charset="0"/>
              <a:ea typeface="MS PGothic" pitchFamily="34" charset="-128"/>
            </a:endParaRPr>
          </a:p>
        </p:txBody>
      </p:sp>
      <p:sp>
        <p:nvSpPr>
          <p:cNvPr id="122896" name="Rectangle 16"/>
          <p:cNvSpPr>
            <a:spLocks noChangeArrowheads="1"/>
          </p:cNvSpPr>
          <p:nvPr/>
        </p:nvSpPr>
        <p:spPr bwMode="auto">
          <a:xfrm>
            <a:off x="3409950" y="3843338"/>
            <a:ext cx="2586038" cy="555625"/>
          </a:xfrm>
          <a:prstGeom prst="rect">
            <a:avLst/>
          </a:prstGeom>
          <a:noFill/>
          <a:ln w="9525">
            <a:noFill/>
            <a:miter lim="800000"/>
            <a:headEnd/>
            <a:tailEnd/>
          </a:ln>
        </p:spPr>
        <p:txBody>
          <a:bodyPr lIns="0"/>
          <a:lstStyle/>
          <a:p>
            <a:pPr algn="ctr">
              <a:spcBef>
                <a:spcPct val="20000"/>
              </a:spcBef>
              <a:buClr>
                <a:srgbClr val="CCCCFF"/>
              </a:buClr>
              <a:buFont typeface="Wingdings" pitchFamily="2" charset="2"/>
              <a:buNone/>
            </a:pPr>
            <a:r>
              <a:rPr lang="fr-FR" sz="2000">
                <a:solidFill>
                  <a:srgbClr val="FFFFFF"/>
                </a:solidFill>
                <a:latin typeface="Trebuchet MS" pitchFamily="34" charset="0"/>
                <a:ea typeface="MS PGothic" pitchFamily="34" charset="-128"/>
              </a:rPr>
              <a:t>125 </a:t>
            </a:r>
            <a:endParaRPr lang="en-US" sz="2000">
              <a:solidFill>
                <a:srgbClr val="FFFFFF"/>
              </a:solidFill>
              <a:latin typeface="Trebuchet MS" pitchFamily="34" charset="0"/>
              <a:ea typeface="MS PGothic" pitchFamily="34" charset="-128"/>
            </a:endParaRPr>
          </a:p>
        </p:txBody>
      </p:sp>
      <p:sp>
        <p:nvSpPr>
          <p:cNvPr id="122897" name="Rectangle 17"/>
          <p:cNvSpPr>
            <a:spLocks noChangeArrowheads="1"/>
          </p:cNvSpPr>
          <p:nvPr/>
        </p:nvSpPr>
        <p:spPr bwMode="auto">
          <a:xfrm>
            <a:off x="5995988" y="3267075"/>
            <a:ext cx="2906712" cy="576263"/>
          </a:xfrm>
          <a:prstGeom prst="rect">
            <a:avLst/>
          </a:prstGeom>
          <a:noFill/>
          <a:ln w="9525">
            <a:noFill/>
            <a:miter lim="800000"/>
            <a:headEnd/>
            <a:tailEnd/>
          </a:ln>
        </p:spPr>
        <p:txBody>
          <a:bodyPr lIns="0"/>
          <a:lstStyle/>
          <a:p>
            <a:pPr algn="ctr">
              <a:spcBef>
                <a:spcPct val="20000"/>
              </a:spcBef>
              <a:buClr>
                <a:srgbClr val="CCCCFF"/>
              </a:buClr>
              <a:buFont typeface="Wingdings" pitchFamily="2" charset="2"/>
              <a:buNone/>
            </a:pPr>
            <a:r>
              <a:rPr lang="fr-FR" sz="2000">
                <a:solidFill>
                  <a:srgbClr val="FFFFFF"/>
                </a:solidFill>
                <a:latin typeface="Trebuchet MS" pitchFamily="34" charset="0"/>
                <a:ea typeface="MS PGothic" pitchFamily="34" charset="-128"/>
              </a:rPr>
              <a:t>31</a:t>
            </a:r>
            <a:endParaRPr lang="en-US" sz="2000">
              <a:solidFill>
                <a:srgbClr val="FFFFFF"/>
              </a:solidFill>
              <a:latin typeface="Trebuchet MS" pitchFamily="34" charset="0"/>
              <a:ea typeface="MS PGothic" pitchFamily="34" charset="-128"/>
            </a:endParaRPr>
          </a:p>
        </p:txBody>
      </p:sp>
      <p:sp>
        <p:nvSpPr>
          <p:cNvPr id="122898" name="Rectangle 18"/>
          <p:cNvSpPr>
            <a:spLocks noChangeArrowheads="1"/>
          </p:cNvSpPr>
          <p:nvPr/>
        </p:nvSpPr>
        <p:spPr bwMode="auto">
          <a:xfrm>
            <a:off x="3409950" y="3267075"/>
            <a:ext cx="2586038" cy="576263"/>
          </a:xfrm>
          <a:prstGeom prst="rect">
            <a:avLst/>
          </a:prstGeom>
          <a:noFill/>
          <a:ln w="9525">
            <a:noFill/>
            <a:miter lim="800000"/>
            <a:headEnd/>
            <a:tailEnd/>
          </a:ln>
        </p:spPr>
        <p:txBody>
          <a:bodyPr lIns="0"/>
          <a:lstStyle/>
          <a:p>
            <a:pPr algn="ctr">
              <a:spcBef>
                <a:spcPct val="20000"/>
              </a:spcBef>
              <a:buClr>
                <a:srgbClr val="CCCCFF"/>
              </a:buClr>
              <a:buFont typeface="Wingdings" pitchFamily="2" charset="2"/>
              <a:buNone/>
            </a:pPr>
            <a:r>
              <a:rPr lang="fr-FR" sz="2000">
                <a:solidFill>
                  <a:srgbClr val="FFFFFF"/>
                </a:solidFill>
                <a:latin typeface="Trebuchet MS" pitchFamily="34" charset="0"/>
                <a:ea typeface="MS PGothic" pitchFamily="34" charset="-128"/>
              </a:rPr>
              <a:t>30 </a:t>
            </a:r>
            <a:endParaRPr lang="en-US" sz="2000">
              <a:solidFill>
                <a:srgbClr val="FFFFFF"/>
              </a:solidFill>
              <a:latin typeface="Trebuchet MS" pitchFamily="34" charset="0"/>
              <a:ea typeface="MS PGothic" pitchFamily="34" charset="-128"/>
            </a:endParaRPr>
          </a:p>
        </p:txBody>
      </p:sp>
      <p:sp>
        <p:nvSpPr>
          <p:cNvPr id="79891" name="Rectangle 19"/>
          <p:cNvSpPr>
            <a:spLocks noChangeArrowheads="1"/>
          </p:cNvSpPr>
          <p:nvPr/>
        </p:nvSpPr>
        <p:spPr bwMode="auto">
          <a:xfrm>
            <a:off x="5995988" y="2566988"/>
            <a:ext cx="2906712" cy="700087"/>
          </a:xfrm>
          <a:prstGeom prst="rect">
            <a:avLst/>
          </a:prstGeom>
          <a:solidFill>
            <a:schemeClr val="accent1"/>
          </a:solidFill>
          <a:ln>
            <a:noFill/>
          </a:ln>
          <a:effectLst/>
          <a:extLst/>
        </p:spPr>
        <p:txBody>
          <a:bodyPr/>
          <a:lstStyle/>
          <a:p>
            <a:pPr algn="ctr">
              <a:spcBef>
                <a:spcPct val="20000"/>
              </a:spcBef>
              <a:buClr>
                <a:srgbClr val="CCCCFF"/>
              </a:buClr>
              <a:buFont typeface="Wingdings" pitchFamily="2" charset="2"/>
              <a:buNone/>
              <a:defRPr/>
            </a:pPr>
            <a:r>
              <a:rPr lang="fr-FR" sz="2000" dirty="0" err="1">
                <a:solidFill>
                  <a:schemeClr val="tx1">
                    <a:lumMod val="95000"/>
                  </a:schemeClr>
                </a:solidFill>
                <a:latin typeface="Trebuchet MS" pitchFamily="34" charset="0"/>
                <a:ea typeface="ＭＳ Ｐゴシック" pitchFamily="34" charset="-128"/>
              </a:rPr>
              <a:t>Study</a:t>
            </a:r>
            <a:r>
              <a:rPr lang="fr-FR" sz="2000" dirty="0">
                <a:solidFill>
                  <a:schemeClr val="tx1">
                    <a:lumMod val="95000"/>
                  </a:schemeClr>
                </a:solidFill>
                <a:latin typeface="Trebuchet MS" pitchFamily="34" charset="0"/>
                <a:ea typeface="ＭＳ Ｐゴシック" pitchFamily="34" charset="-128"/>
              </a:rPr>
              <a:t> end </a:t>
            </a:r>
            <a:br>
              <a:rPr lang="fr-FR" sz="2000" dirty="0">
                <a:solidFill>
                  <a:schemeClr val="tx1">
                    <a:lumMod val="95000"/>
                  </a:schemeClr>
                </a:solidFill>
                <a:latin typeface="Trebuchet MS" pitchFamily="34" charset="0"/>
                <a:ea typeface="ＭＳ Ｐゴシック" pitchFamily="34" charset="-128"/>
              </a:rPr>
            </a:br>
            <a:r>
              <a:rPr lang="fr-FR" sz="2000" dirty="0">
                <a:solidFill>
                  <a:schemeClr val="tx1">
                    <a:lumMod val="95000"/>
                  </a:schemeClr>
                </a:solidFill>
                <a:latin typeface="Trebuchet MS" pitchFamily="34" charset="0"/>
                <a:ea typeface="ＭＳ Ｐゴシック" pitchFamily="34" charset="-128"/>
              </a:rPr>
              <a:t>(</a:t>
            </a:r>
            <a:r>
              <a:rPr lang="fr-FR" sz="2000" dirty="0" err="1">
                <a:solidFill>
                  <a:schemeClr val="tx1">
                    <a:lumMod val="95000"/>
                  </a:schemeClr>
                </a:solidFill>
                <a:latin typeface="Trebuchet MS" pitchFamily="34" charset="0"/>
                <a:ea typeface="ＭＳ Ｐゴシック" pitchFamily="34" charset="-128"/>
              </a:rPr>
              <a:t>Week</a:t>
            </a:r>
            <a:r>
              <a:rPr lang="fr-FR" sz="2000" dirty="0">
                <a:solidFill>
                  <a:schemeClr val="tx1">
                    <a:lumMod val="95000"/>
                  </a:schemeClr>
                </a:solidFill>
                <a:latin typeface="Trebuchet MS" pitchFamily="34" charset="0"/>
                <a:ea typeface="ＭＳ Ｐゴシック" pitchFamily="34" charset="-128"/>
              </a:rPr>
              <a:t> 26)</a:t>
            </a:r>
            <a:endParaRPr lang="en-US" sz="2000" dirty="0">
              <a:solidFill>
                <a:schemeClr val="tx1">
                  <a:lumMod val="95000"/>
                </a:schemeClr>
              </a:solidFill>
              <a:latin typeface="Trebuchet MS" pitchFamily="34" charset="0"/>
              <a:ea typeface="ＭＳ Ｐゴシック" pitchFamily="34" charset="-128"/>
            </a:endParaRPr>
          </a:p>
        </p:txBody>
      </p:sp>
      <p:sp>
        <p:nvSpPr>
          <p:cNvPr id="79892" name="Rectangle 20"/>
          <p:cNvSpPr>
            <a:spLocks noChangeArrowheads="1"/>
          </p:cNvSpPr>
          <p:nvPr/>
        </p:nvSpPr>
        <p:spPr bwMode="auto">
          <a:xfrm>
            <a:off x="3409950" y="2566988"/>
            <a:ext cx="2586038" cy="700087"/>
          </a:xfrm>
          <a:prstGeom prst="rect">
            <a:avLst/>
          </a:prstGeom>
          <a:solidFill>
            <a:schemeClr val="accent1"/>
          </a:solidFill>
          <a:ln>
            <a:noFill/>
          </a:ln>
          <a:effectLst/>
          <a:extLst/>
        </p:spPr>
        <p:txBody>
          <a:bodyPr/>
          <a:lstStyle/>
          <a:p>
            <a:pPr algn="ctr">
              <a:spcBef>
                <a:spcPct val="20000"/>
              </a:spcBef>
              <a:buClr>
                <a:srgbClr val="CCCCFF"/>
              </a:buClr>
              <a:buFont typeface="Wingdings" pitchFamily="2" charset="2"/>
              <a:buNone/>
              <a:defRPr/>
            </a:pPr>
            <a:r>
              <a:rPr lang="fr-FR" sz="2000" dirty="0">
                <a:solidFill>
                  <a:schemeClr val="tx1">
                    <a:lumMod val="95000"/>
                  </a:schemeClr>
                </a:solidFill>
                <a:latin typeface="Trebuchet MS" pitchFamily="34" charset="0"/>
                <a:ea typeface="ＭＳ Ｐゴシック" pitchFamily="34" charset="-128"/>
              </a:rPr>
              <a:t>Baseline</a:t>
            </a:r>
            <a:endParaRPr lang="en-US" sz="2000" dirty="0">
              <a:solidFill>
                <a:schemeClr val="tx1">
                  <a:lumMod val="95000"/>
                </a:schemeClr>
              </a:solidFill>
              <a:latin typeface="Trebuchet MS" pitchFamily="34" charset="0"/>
              <a:ea typeface="ＭＳ Ｐゴシック" pitchFamily="34" charset="-128"/>
            </a:endParaRPr>
          </a:p>
        </p:txBody>
      </p:sp>
      <p:sp>
        <p:nvSpPr>
          <p:cNvPr id="122901" name="Line 21"/>
          <p:cNvSpPr>
            <a:spLocks noChangeShapeType="1"/>
          </p:cNvSpPr>
          <p:nvPr/>
        </p:nvSpPr>
        <p:spPr bwMode="auto">
          <a:xfrm>
            <a:off x="241300" y="2566988"/>
            <a:ext cx="3168650" cy="0"/>
          </a:xfrm>
          <a:prstGeom prst="line">
            <a:avLst/>
          </a:prstGeom>
          <a:noFill/>
          <a:ln w="12700" cap="sq">
            <a:noFill/>
            <a:round/>
            <a:headEnd/>
            <a:tailEnd/>
          </a:ln>
        </p:spPr>
        <p:txBody>
          <a:bodyPr/>
          <a:lstStyle/>
          <a:p>
            <a:endParaRPr lang="en-US"/>
          </a:p>
        </p:txBody>
      </p:sp>
      <p:sp>
        <p:nvSpPr>
          <p:cNvPr id="122902" name="Line 22"/>
          <p:cNvSpPr>
            <a:spLocks noChangeShapeType="1"/>
          </p:cNvSpPr>
          <p:nvPr/>
        </p:nvSpPr>
        <p:spPr bwMode="auto">
          <a:xfrm>
            <a:off x="241300" y="5435600"/>
            <a:ext cx="8661400" cy="0"/>
          </a:xfrm>
          <a:prstGeom prst="line">
            <a:avLst/>
          </a:prstGeom>
          <a:noFill/>
          <a:ln w="28575">
            <a:solidFill>
              <a:srgbClr val="FFFFFF"/>
            </a:solidFill>
            <a:round/>
            <a:headEnd/>
            <a:tailEnd/>
          </a:ln>
        </p:spPr>
        <p:txBody>
          <a:bodyPr/>
          <a:lstStyle/>
          <a:p>
            <a:endParaRPr lang="en-US"/>
          </a:p>
        </p:txBody>
      </p:sp>
      <p:sp>
        <p:nvSpPr>
          <p:cNvPr id="122903" name="Line 23"/>
          <p:cNvSpPr>
            <a:spLocks noChangeShapeType="1"/>
          </p:cNvSpPr>
          <p:nvPr/>
        </p:nvSpPr>
        <p:spPr bwMode="auto">
          <a:xfrm>
            <a:off x="241300" y="2566988"/>
            <a:ext cx="0" cy="700087"/>
          </a:xfrm>
          <a:prstGeom prst="line">
            <a:avLst/>
          </a:prstGeom>
          <a:noFill/>
          <a:ln w="12700" cap="sq">
            <a:noFill/>
            <a:round/>
            <a:headEnd/>
            <a:tailEnd/>
          </a:ln>
        </p:spPr>
        <p:txBody>
          <a:bodyPr/>
          <a:lstStyle/>
          <a:p>
            <a:endParaRPr lang="en-US"/>
          </a:p>
        </p:txBody>
      </p:sp>
      <p:sp>
        <p:nvSpPr>
          <p:cNvPr id="122904" name="Line 24"/>
          <p:cNvSpPr>
            <a:spLocks noChangeShapeType="1"/>
          </p:cNvSpPr>
          <p:nvPr/>
        </p:nvSpPr>
        <p:spPr bwMode="auto">
          <a:xfrm>
            <a:off x="8902700" y="2566988"/>
            <a:ext cx="0" cy="700087"/>
          </a:xfrm>
          <a:prstGeom prst="line">
            <a:avLst/>
          </a:prstGeom>
          <a:noFill/>
          <a:ln w="12700" cap="sq">
            <a:noFill/>
            <a:round/>
            <a:headEnd/>
            <a:tailEnd/>
          </a:ln>
        </p:spPr>
        <p:txBody>
          <a:bodyPr/>
          <a:lstStyle/>
          <a:p>
            <a:endParaRPr lang="en-US"/>
          </a:p>
        </p:txBody>
      </p:sp>
      <p:sp>
        <p:nvSpPr>
          <p:cNvPr id="122905" name="Line 25"/>
          <p:cNvSpPr>
            <a:spLocks noChangeShapeType="1"/>
          </p:cNvSpPr>
          <p:nvPr/>
        </p:nvSpPr>
        <p:spPr bwMode="auto">
          <a:xfrm>
            <a:off x="3409950" y="2566988"/>
            <a:ext cx="2586038" cy="0"/>
          </a:xfrm>
          <a:prstGeom prst="line">
            <a:avLst/>
          </a:prstGeom>
          <a:noFill/>
          <a:ln w="12700" cap="sq">
            <a:noFill/>
            <a:round/>
            <a:headEnd/>
            <a:tailEnd/>
          </a:ln>
        </p:spPr>
        <p:txBody>
          <a:bodyPr/>
          <a:lstStyle/>
          <a:p>
            <a:endParaRPr lang="en-US"/>
          </a:p>
        </p:txBody>
      </p:sp>
      <p:sp>
        <p:nvSpPr>
          <p:cNvPr id="122906" name="Line 26"/>
          <p:cNvSpPr>
            <a:spLocks noChangeShapeType="1"/>
          </p:cNvSpPr>
          <p:nvPr/>
        </p:nvSpPr>
        <p:spPr bwMode="auto">
          <a:xfrm>
            <a:off x="241300" y="3267075"/>
            <a:ext cx="0" cy="576263"/>
          </a:xfrm>
          <a:prstGeom prst="line">
            <a:avLst/>
          </a:prstGeom>
          <a:noFill/>
          <a:ln w="12700" cap="sq">
            <a:noFill/>
            <a:round/>
            <a:headEnd/>
            <a:tailEnd/>
          </a:ln>
        </p:spPr>
        <p:txBody>
          <a:bodyPr/>
          <a:lstStyle/>
          <a:p>
            <a:endParaRPr lang="en-US"/>
          </a:p>
        </p:txBody>
      </p:sp>
      <p:sp>
        <p:nvSpPr>
          <p:cNvPr id="122907" name="Line 27"/>
          <p:cNvSpPr>
            <a:spLocks noChangeShapeType="1"/>
          </p:cNvSpPr>
          <p:nvPr/>
        </p:nvSpPr>
        <p:spPr bwMode="auto">
          <a:xfrm>
            <a:off x="5995988" y="2566988"/>
            <a:ext cx="2906712" cy="0"/>
          </a:xfrm>
          <a:prstGeom prst="line">
            <a:avLst/>
          </a:prstGeom>
          <a:noFill/>
          <a:ln w="12700" cap="sq">
            <a:noFill/>
            <a:round/>
            <a:headEnd/>
            <a:tailEnd/>
          </a:ln>
        </p:spPr>
        <p:txBody>
          <a:bodyPr/>
          <a:lstStyle/>
          <a:p>
            <a:endParaRPr lang="en-US"/>
          </a:p>
        </p:txBody>
      </p:sp>
      <p:sp>
        <p:nvSpPr>
          <p:cNvPr id="122908" name="Line 28"/>
          <p:cNvSpPr>
            <a:spLocks noChangeShapeType="1"/>
          </p:cNvSpPr>
          <p:nvPr/>
        </p:nvSpPr>
        <p:spPr bwMode="auto">
          <a:xfrm>
            <a:off x="8902700" y="3267075"/>
            <a:ext cx="0" cy="576263"/>
          </a:xfrm>
          <a:prstGeom prst="line">
            <a:avLst/>
          </a:prstGeom>
          <a:noFill/>
          <a:ln w="12700" cap="sq">
            <a:noFill/>
            <a:round/>
            <a:headEnd/>
            <a:tailEnd/>
          </a:ln>
        </p:spPr>
        <p:txBody>
          <a:bodyPr/>
          <a:lstStyle/>
          <a:p>
            <a:endParaRPr lang="en-US"/>
          </a:p>
        </p:txBody>
      </p:sp>
      <p:sp>
        <p:nvSpPr>
          <p:cNvPr id="122909" name="Line 29"/>
          <p:cNvSpPr>
            <a:spLocks noChangeShapeType="1"/>
          </p:cNvSpPr>
          <p:nvPr/>
        </p:nvSpPr>
        <p:spPr bwMode="auto">
          <a:xfrm>
            <a:off x="241300" y="3843338"/>
            <a:ext cx="0" cy="555625"/>
          </a:xfrm>
          <a:prstGeom prst="line">
            <a:avLst/>
          </a:prstGeom>
          <a:noFill/>
          <a:ln w="12700" cap="sq">
            <a:noFill/>
            <a:round/>
            <a:headEnd/>
            <a:tailEnd/>
          </a:ln>
        </p:spPr>
        <p:txBody>
          <a:bodyPr/>
          <a:lstStyle/>
          <a:p>
            <a:endParaRPr lang="en-US"/>
          </a:p>
        </p:txBody>
      </p:sp>
      <p:sp>
        <p:nvSpPr>
          <p:cNvPr id="122910" name="Line 30"/>
          <p:cNvSpPr>
            <a:spLocks noChangeShapeType="1"/>
          </p:cNvSpPr>
          <p:nvPr/>
        </p:nvSpPr>
        <p:spPr bwMode="auto">
          <a:xfrm>
            <a:off x="8902700" y="3843338"/>
            <a:ext cx="0" cy="555625"/>
          </a:xfrm>
          <a:prstGeom prst="line">
            <a:avLst/>
          </a:prstGeom>
          <a:noFill/>
          <a:ln w="12700" cap="sq">
            <a:noFill/>
            <a:round/>
            <a:headEnd/>
            <a:tailEnd/>
          </a:ln>
        </p:spPr>
        <p:txBody>
          <a:bodyPr/>
          <a:lstStyle/>
          <a:p>
            <a:endParaRPr lang="en-US"/>
          </a:p>
        </p:txBody>
      </p:sp>
      <p:sp>
        <p:nvSpPr>
          <p:cNvPr id="122911" name="Line 31"/>
          <p:cNvSpPr>
            <a:spLocks noChangeShapeType="1"/>
          </p:cNvSpPr>
          <p:nvPr/>
        </p:nvSpPr>
        <p:spPr bwMode="auto">
          <a:xfrm>
            <a:off x="241300" y="4398963"/>
            <a:ext cx="0" cy="546100"/>
          </a:xfrm>
          <a:prstGeom prst="line">
            <a:avLst/>
          </a:prstGeom>
          <a:noFill/>
          <a:ln w="12700" cap="sq">
            <a:noFill/>
            <a:round/>
            <a:headEnd/>
            <a:tailEnd/>
          </a:ln>
        </p:spPr>
        <p:txBody>
          <a:bodyPr/>
          <a:lstStyle/>
          <a:p>
            <a:endParaRPr lang="en-US"/>
          </a:p>
        </p:txBody>
      </p:sp>
      <p:sp>
        <p:nvSpPr>
          <p:cNvPr id="122912" name="Line 32"/>
          <p:cNvSpPr>
            <a:spLocks noChangeShapeType="1"/>
          </p:cNvSpPr>
          <p:nvPr/>
        </p:nvSpPr>
        <p:spPr bwMode="auto">
          <a:xfrm>
            <a:off x="8902700" y="4398963"/>
            <a:ext cx="0" cy="546100"/>
          </a:xfrm>
          <a:prstGeom prst="line">
            <a:avLst/>
          </a:prstGeom>
          <a:noFill/>
          <a:ln w="12700" cap="sq">
            <a:noFill/>
            <a:round/>
            <a:headEnd/>
            <a:tailEnd/>
          </a:ln>
        </p:spPr>
        <p:txBody>
          <a:bodyPr/>
          <a:lstStyle/>
          <a:p>
            <a:endParaRPr lang="en-US"/>
          </a:p>
        </p:txBody>
      </p:sp>
      <p:sp>
        <p:nvSpPr>
          <p:cNvPr id="122913" name="Line 33"/>
          <p:cNvSpPr>
            <a:spLocks noChangeShapeType="1"/>
          </p:cNvSpPr>
          <p:nvPr/>
        </p:nvSpPr>
        <p:spPr bwMode="auto">
          <a:xfrm>
            <a:off x="241300" y="4945063"/>
            <a:ext cx="0" cy="490537"/>
          </a:xfrm>
          <a:prstGeom prst="line">
            <a:avLst/>
          </a:prstGeom>
          <a:noFill/>
          <a:ln w="12700" cap="sq">
            <a:noFill/>
            <a:round/>
            <a:headEnd/>
            <a:tailEnd/>
          </a:ln>
        </p:spPr>
        <p:txBody>
          <a:bodyPr/>
          <a:lstStyle/>
          <a:p>
            <a:endParaRPr lang="en-US"/>
          </a:p>
        </p:txBody>
      </p:sp>
      <p:sp>
        <p:nvSpPr>
          <p:cNvPr id="122914" name="Line 34"/>
          <p:cNvSpPr>
            <a:spLocks noChangeShapeType="1"/>
          </p:cNvSpPr>
          <p:nvPr/>
        </p:nvSpPr>
        <p:spPr bwMode="auto">
          <a:xfrm>
            <a:off x="8902700" y="4945063"/>
            <a:ext cx="0" cy="490537"/>
          </a:xfrm>
          <a:prstGeom prst="line">
            <a:avLst/>
          </a:prstGeom>
          <a:noFill/>
          <a:ln w="12700" cap="sq">
            <a:noFill/>
            <a:round/>
            <a:headEnd/>
            <a:tailEnd/>
          </a:ln>
        </p:spPr>
        <p:txBody>
          <a:bodyPr/>
          <a:lstStyle/>
          <a:p>
            <a:endParaRPr lang="en-US"/>
          </a:p>
        </p:txBody>
      </p:sp>
      <p:sp>
        <p:nvSpPr>
          <p:cNvPr id="122915" name="Line 35"/>
          <p:cNvSpPr>
            <a:spLocks noChangeShapeType="1"/>
          </p:cNvSpPr>
          <p:nvPr/>
        </p:nvSpPr>
        <p:spPr bwMode="auto">
          <a:xfrm>
            <a:off x="241300" y="3267075"/>
            <a:ext cx="8661400" cy="0"/>
          </a:xfrm>
          <a:prstGeom prst="line">
            <a:avLst/>
          </a:prstGeom>
          <a:noFill/>
          <a:ln w="28575">
            <a:solidFill>
              <a:srgbClr val="FFFFFF"/>
            </a:solidFill>
            <a:round/>
            <a:headEnd/>
            <a:tailEnd/>
          </a:ln>
        </p:spPr>
        <p:txBody>
          <a:bodyPr anchor="ctr" anchorCtr="1"/>
          <a:lstStyle/>
          <a:p>
            <a:endParaRPr lang="en-US"/>
          </a:p>
        </p:txBody>
      </p:sp>
      <p:sp>
        <p:nvSpPr>
          <p:cNvPr id="122916" name="Text Box 36"/>
          <p:cNvSpPr txBox="1">
            <a:spLocks noChangeArrowheads="1"/>
          </p:cNvSpPr>
          <p:nvPr/>
        </p:nvSpPr>
        <p:spPr bwMode="auto">
          <a:xfrm>
            <a:off x="2306638" y="1600200"/>
            <a:ext cx="4530725" cy="822325"/>
          </a:xfrm>
          <a:prstGeom prst="rect">
            <a:avLst/>
          </a:prstGeom>
          <a:solidFill>
            <a:srgbClr val="FFFFB9"/>
          </a:solid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anchor="ctr" anchorCtr="1"/>
          <a:lstStyle/>
          <a:p>
            <a:pPr algn="ctr">
              <a:spcBef>
                <a:spcPct val="20000"/>
              </a:spcBef>
            </a:pPr>
            <a:r>
              <a:rPr lang="fr-FR" dirty="0">
                <a:solidFill>
                  <a:srgbClr val="B94441"/>
                </a:solidFill>
                <a:latin typeface="Trebuchet MS" pitchFamily="34" charset="0"/>
                <a:ea typeface="MS PGothic" pitchFamily="34" charset="-128"/>
              </a:rPr>
              <a:t>Addition of 1x </a:t>
            </a:r>
            <a:r>
              <a:rPr lang="fr-FR" dirty="0" err="1">
                <a:solidFill>
                  <a:srgbClr val="B94441"/>
                </a:solidFill>
                <a:latin typeface="Trebuchet MS" pitchFamily="34" charset="0"/>
                <a:ea typeface="MS PGothic" pitchFamily="34" charset="-128"/>
              </a:rPr>
              <a:t>insulin</a:t>
            </a:r>
            <a:r>
              <a:rPr lang="fr-FR" dirty="0">
                <a:solidFill>
                  <a:srgbClr val="B94441"/>
                </a:solidFill>
                <a:latin typeface="Trebuchet MS" pitchFamily="34" charset="0"/>
                <a:ea typeface="MS PGothic" pitchFamily="34" charset="-128"/>
              </a:rPr>
              <a:t> </a:t>
            </a:r>
            <a:r>
              <a:rPr lang="fr-FR" dirty="0" err="1">
                <a:solidFill>
                  <a:srgbClr val="B94441"/>
                </a:solidFill>
                <a:latin typeface="Trebuchet MS" pitchFamily="34" charset="0"/>
                <a:ea typeface="MS PGothic" pitchFamily="34" charset="-128"/>
              </a:rPr>
              <a:t>glulisine</a:t>
            </a:r>
            <a:endParaRPr lang="fr-FR" dirty="0">
              <a:solidFill>
                <a:srgbClr val="B94441"/>
              </a:solidFill>
              <a:latin typeface="Trebuchet MS" pitchFamily="34" charset="0"/>
              <a:ea typeface="MS PGothic" pitchFamily="34" charset="-128"/>
            </a:endParaRPr>
          </a:p>
          <a:p>
            <a:pPr algn="ctr">
              <a:spcBef>
                <a:spcPct val="20000"/>
              </a:spcBef>
            </a:pPr>
            <a:r>
              <a:rPr lang="en-GB" dirty="0">
                <a:solidFill>
                  <a:srgbClr val="B94441"/>
                </a:solidFill>
                <a:latin typeface="Trebuchet MS" pitchFamily="34" charset="0"/>
              </a:rPr>
              <a:t>significantly</a:t>
            </a:r>
            <a:r>
              <a:rPr lang="fr-FR" dirty="0">
                <a:solidFill>
                  <a:srgbClr val="B94441"/>
                </a:solidFill>
                <a:latin typeface="Trebuchet MS" pitchFamily="34" charset="0"/>
              </a:rPr>
              <a:t> </a:t>
            </a:r>
            <a:r>
              <a:rPr lang="en-GB" dirty="0">
                <a:solidFill>
                  <a:srgbClr val="B94441"/>
                </a:solidFill>
                <a:latin typeface="Trebuchet MS" pitchFamily="34" charset="0"/>
              </a:rPr>
              <a:t>improves</a:t>
            </a:r>
            <a:r>
              <a:rPr lang="fr-FR" dirty="0">
                <a:solidFill>
                  <a:srgbClr val="B94441"/>
                </a:solidFill>
                <a:latin typeface="Trebuchet MS" pitchFamily="34" charset="0"/>
              </a:rPr>
              <a:t> glycaemic control </a:t>
            </a:r>
            <a:endParaRPr lang="en-US" dirty="0">
              <a:solidFill>
                <a:srgbClr val="B94441"/>
              </a:solidFill>
              <a:latin typeface="Trebuchet MS" pitchFamily="34" charset="0"/>
              <a:ea typeface="MS PGothic" pitchFamily="34" charset="-128"/>
            </a:endParaRPr>
          </a:p>
        </p:txBody>
      </p:sp>
      <p:sp>
        <p:nvSpPr>
          <p:cNvPr id="2" name="Date Placeholder 1"/>
          <p:cNvSpPr>
            <a:spLocks noGrp="1"/>
          </p:cNvSpPr>
          <p:nvPr>
            <p:ph type="dt" sz="half" idx="10"/>
          </p:nvPr>
        </p:nvSpPr>
        <p:spPr/>
        <p:txBody>
          <a:bodyPr/>
          <a:lstStyle/>
          <a:p>
            <a:pPr>
              <a:defRPr/>
            </a:pPr>
            <a:fld id="{BA4FD371-EE8E-470C-8AFC-388CCCF46C1D}" type="datetime1">
              <a:rPr lang="en-US" smtClean="0">
                <a:solidFill>
                  <a:prstClr val="white">
                    <a:tint val="75000"/>
                  </a:prstClr>
                </a:solidFill>
              </a:rPr>
              <a:pPr>
                <a:defRPr/>
              </a:pPr>
              <a:t>11/20/2014</a:t>
            </a:fld>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pPr>
              <a:defRPr/>
            </a:pPr>
            <a:fld id="{9456E89E-58AB-40FC-8998-8B0EF2B79644}" type="slidenum">
              <a:rPr lang="en-US" smtClean="0"/>
              <a:pPr>
                <a:defRPr/>
              </a:pPr>
              <a:t>33</a:t>
            </a:fld>
            <a:endParaRPr lang="en-US"/>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457200" y="44624"/>
            <a:ext cx="8229600" cy="1143000"/>
          </a:xfrm>
        </p:spPr>
        <p:txBody>
          <a:bodyPr/>
          <a:lstStyle/>
          <a:p>
            <a:r>
              <a:rPr lang="en-US" sz="3600" i="0" dirty="0" smtClean="0">
                <a:latin typeface="Garamond" pitchFamily="18" charset="0"/>
              </a:rPr>
              <a:t>Transitions To and Titrations of Insulin</a:t>
            </a:r>
          </a:p>
        </p:txBody>
      </p:sp>
      <p:sp>
        <p:nvSpPr>
          <p:cNvPr id="123907" name="Content Placeholder 2"/>
          <p:cNvSpPr>
            <a:spLocks noGrp="1"/>
          </p:cNvSpPr>
          <p:nvPr>
            <p:ph idx="1"/>
          </p:nvPr>
        </p:nvSpPr>
        <p:spPr>
          <a:xfrm>
            <a:off x="381000" y="1656928"/>
            <a:ext cx="8305800" cy="4724400"/>
          </a:xfrm>
        </p:spPr>
        <p:txBody>
          <a:bodyPr/>
          <a:lstStyle/>
          <a:p>
            <a:pPr algn="just">
              <a:spcAft>
                <a:spcPts val="1800"/>
              </a:spcAft>
            </a:pPr>
            <a:r>
              <a:rPr lang="en-US" sz="2400" b="0" dirty="0" smtClean="0">
                <a:latin typeface="Garamond" pitchFamily="18" charset="0"/>
              </a:rPr>
              <a:t>The </a:t>
            </a:r>
            <a:r>
              <a:rPr lang="en-US" sz="2400" b="0" dirty="0" smtClean="0">
                <a:solidFill>
                  <a:srgbClr val="99FF33"/>
                </a:solidFill>
                <a:latin typeface="Garamond" pitchFamily="18" charset="0"/>
              </a:rPr>
              <a:t>most precise and flexible </a:t>
            </a:r>
            <a:r>
              <a:rPr lang="en-US" sz="2400" b="0" dirty="0" smtClean="0">
                <a:latin typeface="Garamond" pitchFamily="18" charset="0"/>
              </a:rPr>
              <a:t>prandial coverage is possible with </a:t>
            </a:r>
            <a:r>
              <a:rPr lang="en-US" sz="2400" b="0" dirty="0" smtClean="0">
                <a:solidFill>
                  <a:srgbClr val="99FF33"/>
                </a:solidFill>
                <a:latin typeface="Garamond" pitchFamily="18" charset="0"/>
              </a:rPr>
              <a:t>“basal-plus/bolus” </a:t>
            </a:r>
            <a:r>
              <a:rPr lang="en-US" sz="2400" b="0" dirty="0" smtClean="0">
                <a:latin typeface="Garamond" pitchFamily="18" charset="0"/>
              </a:rPr>
              <a:t>therapy.</a:t>
            </a:r>
          </a:p>
          <a:p>
            <a:pPr algn="just">
              <a:spcAft>
                <a:spcPts val="1800"/>
              </a:spcAft>
            </a:pPr>
            <a:r>
              <a:rPr lang="en-US" sz="2400" b="0" dirty="0" smtClean="0">
                <a:latin typeface="Garamond" pitchFamily="18" charset="0"/>
              </a:rPr>
              <a:t>Add prandial insulin before the meal responsible for the largest glucose excursion- typically that with the </a:t>
            </a:r>
            <a:r>
              <a:rPr lang="en-US" sz="2400" b="0" dirty="0" smtClean="0">
                <a:solidFill>
                  <a:srgbClr val="99FF33"/>
                </a:solidFill>
                <a:latin typeface="Garamond" pitchFamily="18" charset="0"/>
              </a:rPr>
              <a:t>greatest</a:t>
            </a:r>
            <a:r>
              <a:rPr lang="en-US" sz="2400" b="0" dirty="0" smtClean="0">
                <a:latin typeface="Garamond" pitchFamily="18" charset="0"/>
              </a:rPr>
              <a:t> </a:t>
            </a:r>
            <a:r>
              <a:rPr lang="en-US" sz="2400" b="0" dirty="0" smtClean="0">
                <a:solidFill>
                  <a:srgbClr val="99FF33"/>
                </a:solidFill>
                <a:latin typeface="Garamond" pitchFamily="18" charset="0"/>
              </a:rPr>
              <a:t>carbohydrate content</a:t>
            </a:r>
            <a:r>
              <a:rPr lang="en-US" sz="2400" b="0" dirty="0" smtClean="0">
                <a:latin typeface="Garamond" pitchFamily="18" charset="0"/>
              </a:rPr>
              <a:t>, often, but </a:t>
            </a:r>
            <a:r>
              <a:rPr lang="en-US" sz="2400" b="0" dirty="0" smtClean="0">
                <a:solidFill>
                  <a:srgbClr val="99FF33"/>
                </a:solidFill>
                <a:latin typeface="Garamond" pitchFamily="18" charset="0"/>
              </a:rPr>
              <a:t>not always, the evening meal.</a:t>
            </a:r>
          </a:p>
          <a:p>
            <a:pPr algn="just">
              <a:spcAft>
                <a:spcPts val="1800"/>
              </a:spcAft>
            </a:pPr>
            <a:r>
              <a:rPr lang="en-US" sz="2400" b="0" dirty="0" smtClean="0">
                <a:latin typeface="Garamond" pitchFamily="18" charset="0"/>
              </a:rPr>
              <a:t>Subsequently, a second injection can be administered before the meal with the </a:t>
            </a:r>
            <a:r>
              <a:rPr lang="en-US" sz="2400" b="0" dirty="0" smtClean="0">
                <a:solidFill>
                  <a:srgbClr val="99FF33"/>
                </a:solidFill>
                <a:latin typeface="Garamond" pitchFamily="18" charset="0"/>
              </a:rPr>
              <a:t>next largest excursion </a:t>
            </a:r>
            <a:r>
              <a:rPr lang="en-US" sz="2400" b="0" dirty="0" smtClean="0">
                <a:latin typeface="Garamond" pitchFamily="18" charset="0"/>
              </a:rPr>
              <a:t>(often breakfast). </a:t>
            </a:r>
          </a:p>
          <a:p>
            <a:pPr algn="just">
              <a:spcAft>
                <a:spcPts val="1800"/>
              </a:spcAft>
            </a:pPr>
            <a:r>
              <a:rPr lang="en-US" sz="2400" b="0" dirty="0" smtClean="0">
                <a:latin typeface="Garamond" pitchFamily="18" charset="0"/>
              </a:rPr>
              <a:t>Ultimately, a </a:t>
            </a:r>
            <a:r>
              <a:rPr lang="en-US" sz="2400" b="0" dirty="0" smtClean="0">
                <a:solidFill>
                  <a:srgbClr val="99FF33"/>
                </a:solidFill>
                <a:latin typeface="Garamond" pitchFamily="18" charset="0"/>
              </a:rPr>
              <a:t>third</a:t>
            </a:r>
            <a:r>
              <a:rPr lang="en-US" sz="2400" b="0" dirty="0" smtClean="0">
                <a:latin typeface="Garamond" pitchFamily="18" charset="0"/>
              </a:rPr>
              <a:t> injection may be added before the </a:t>
            </a:r>
            <a:r>
              <a:rPr lang="en-US" sz="2400" b="0" dirty="0" smtClean="0">
                <a:solidFill>
                  <a:srgbClr val="99FF33"/>
                </a:solidFill>
                <a:latin typeface="Garamond" pitchFamily="18" charset="0"/>
              </a:rPr>
              <a:t>smallest</a:t>
            </a:r>
            <a:r>
              <a:rPr lang="en-US" sz="2400" b="0" dirty="0" smtClean="0">
                <a:latin typeface="Garamond" pitchFamily="18" charset="0"/>
              </a:rPr>
              <a:t> meal (often lunch).</a:t>
            </a:r>
          </a:p>
        </p:txBody>
      </p:sp>
      <p:sp>
        <p:nvSpPr>
          <p:cNvPr id="4" name="Slide Number Placeholder 3"/>
          <p:cNvSpPr>
            <a:spLocks noGrp="1"/>
          </p:cNvSpPr>
          <p:nvPr>
            <p:ph type="sldNum" sz="quarter" idx="12"/>
          </p:nvPr>
        </p:nvSpPr>
        <p:spPr/>
        <p:txBody>
          <a:bodyPr/>
          <a:lstStyle/>
          <a:p>
            <a:pPr>
              <a:defRPr/>
            </a:pPr>
            <a:fld id="{D9080C0A-222B-425C-9802-70E1B10C010B}" type="slidenum">
              <a:rPr lang="en-US" smtClean="0"/>
              <a:pPr>
                <a:defRPr/>
              </a:pPr>
              <a:t>34</a:t>
            </a:fld>
            <a:endParaRPr lang="en-US"/>
          </a:p>
        </p:txBody>
      </p:sp>
      <p:pic>
        <p:nvPicPr>
          <p:cNvPr id="123909" name="Picture 4"/>
          <p:cNvPicPr>
            <a:picLocks noChangeAspect="1" noChangeArrowheads="1"/>
          </p:cNvPicPr>
          <p:nvPr/>
        </p:nvPicPr>
        <p:blipFill>
          <a:blip r:embed="rId2" cstate="print"/>
          <a:srcRect/>
          <a:stretch>
            <a:fillRect/>
          </a:stretch>
        </p:blipFill>
        <p:spPr bwMode="auto">
          <a:xfrm>
            <a:off x="76200" y="6410325"/>
            <a:ext cx="1066800" cy="371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ate Placeholder 1"/>
          <p:cNvSpPr>
            <a:spLocks noGrp="1"/>
          </p:cNvSpPr>
          <p:nvPr>
            <p:ph type="dt" sz="half" idx="10"/>
          </p:nvPr>
        </p:nvSpPr>
        <p:spPr/>
        <p:txBody>
          <a:bodyPr/>
          <a:lstStyle/>
          <a:p>
            <a:pPr>
              <a:defRPr/>
            </a:pPr>
            <a:fld id="{9F7408D6-6BA8-46D8-BEC2-2342014D1A30}"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7085013" y="1811338"/>
            <a:ext cx="1285875" cy="1863725"/>
          </a:xfrm>
          <a:prstGeom prst="rect">
            <a:avLst/>
          </a:prstGeom>
          <a:gradFill rotWithShape="1">
            <a:gsLst>
              <a:gs pos="0">
                <a:schemeClr val="tx1"/>
              </a:gs>
              <a:gs pos="100000">
                <a:srgbClr val="223778"/>
              </a:gs>
            </a:gsLst>
            <a:lin ang="5400000" scaled="1"/>
          </a:gradFill>
          <a:ln w="28575" cap="rnd" algn="ctr">
            <a:noFill/>
            <a:miter lim="800000"/>
            <a:headEnd/>
            <a:tailEnd type="none" w="med" len="lg"/>
          </a:ln>
        </p:spPr>
        <p:txBody>
          <a:bodyPr wrap="none" anchor="ctr"/>
          <a:lstStyle/>
          <a:p>
            <a:endParaRPr lang="en-US"/>
          </a:p>
        </p:txBody>
      </p:sp>
      <p:sp>
        <p:nvSpPr>
          <p:cNvPr id="124931" name="Freeform 3"/>
          <p:cNvSpPr>
            <a:spLocks/>
          </p:cNvSpPr>
          <p:nvPr/>
        </p:nvSpPr>
        <p:spPr bwMode="auto">
          <a:xfrm>
            <a:off x="7085013" y="1801813"/>
            <a:ext cx="1270000" cy="1884362"/>
          </a:xfrm>
          <a:custGeom>
            <a:avLst/>
            <a:gdLst>
              <a:gd name="T0" fmla="*/ 0 w 911"/>
              <a:gd name="T1" fmla="*/ 2147483647 h 1053"/>
              <a:gd name="T2" fmla="*/ 0 w 911"/>
              <a:gd name="T3" fmla="*/ 0 h 1053"/>
              <a:gd name="T4" fmla="*/ 2147483647 w 911"/>
              <a:gd name="T5" fmla="*/ 0 h 1053"/>
              <a:gd name="T6" fmla="*/ 2147483647 w 911"/>
              <a:gd name="T7" fmla="*/ 2147483647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p:spPr>
        <p:txBody>
          <a:bodyPr/>
          <a:lstStyle/>
          <a:p>
            <a:endParaRPr lang="en-US"/>
          </a:p>
        </p:txBody>
      </p:sp>
      <p:sp>
        <p:nvSpPr>
          <p:cNvPr id="124932" name="Rectangle 4"/>
          <p:cNvSpPr>
            <a:spLocks noChangeArrowheads="1"/>
          </p:cNvSpPr>
          <p:nvPr/>
        </p:nvSpPr>
        <p:spPr bwMode="auto">
          <a:xfrm>
            <a:off x="5732463" y="2065338"/>
            <a:ext cx="1222375" cy="2168525"/>
          </a:xfrm>
          <a:prstGeom prst="rect">
            <a:avLst/>
          </a:prstGeom>
          <a:gradFill rotWithShape="1">
            <a:gsLst>
              <a:gs pos="0">
                <a:schemeClr val="tx1"/>
              </a:gs>
              <a:gs pos="100000">
                <a:srgbClr val="273D7C"/>
              </a:gs>
            </a:gsLst>
            <a:lin ang="5400000" scaled="1"/>
          </a:gradFill>
          <a:ln w="28575" cap="rnd" algn="ctr">
            <a:noFill/>
            <a:miter lim="800000"/>
            <a:headEnd/>
            <a:tailEnd type="none" w="med" len="lg"/>
          </a:ln>
        </p:spPr>
        <p:txBody>
          <a:bodyPr wrap="none" anchor="ctr"/>
          <a:lstStyle/>
          <a:p>
            <a:endParaRPr lang="en-US"/>
          </a:p>
        </p:txBody>
      </p:sp>
      <p:sp>
        <p:nvSpPr>
          <p:cNvPr id="124933" name="Freeform 5"/>
          <p:cNvSpPr>
            <a:spLocks/>
          </p:cNvSpPr>
          <p:nvPr/>
        </p:nvSpPr>
        <p:spPr bwMode="auto">
          <a:xfrm>
            <a:off x="5732463" y="2052638"/>
            <a:ext cx="1208087" cy="2193925"/>
          </a:xfrm>
          <a:custGeom>
            <a:avLst/>
            <a:gdLst>
              <a:gd name="T0" fmla="*/ 0 w 911"/>
              <a:gd name="T1" fmla="*/ 2147483647 h 1053"/>
              <a:gd name="T2" fmla="*/ 0 w 911"/>
              <a:gd name="T3" fmla="*/ 0 h 1053"/>
              <a:gd name="T4" fmla="*/ 2147483647 w 911"/>
              <a:gd name="T5" fmla="*/ 0 h 1053"/>
              <a:gd name="T6" fmla="*/ 2147483647 w 911"/>
              <a:gd name="T7" fmla="*/ 2147483647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p:spPr>
        <p:txBody>
          <a:bodyPr/>
          <a:lstStyle/>
          <a:p>
            <a:endParaRPr lang="en-US"/>
          </a:p>
        </p:txBody>
      </p:sp>
      <p:sp>
        <p:nvSpPr>
          <p:cNvPr id="124934" name="Rectangle 6"/>
          <p:cNvSpPr>
            <a:spLocks noChangeArrowheads="1"/>
          </p:cNvSpPr>
          <p:nvPr/>
        </p:nvSpPr>
        <p:spPr bwMode="auto">
          <a:xfrm>
            <a:off x="4360863" y="2595563"/>
            <a:ext cx="1222375" cy="1909762"/>
          </a:xfrm>
          <a:prstGeom prst="rect">
            <a:avLst/>
          </a:prstGeom>
          <a:gradFill rotWithShape="1">
            <a:gsLst>
              <a:gs pos="0">
                <a:schemeClr val="tx1"/>
              </a:gs>
              <a:gs pos="100000">
                <a:srgbClr val="2A417F"/>
              </a:gs>
            </a:gsLst>
            <a:lin ang="5400000" scaled="1"/>
          </a:gradFill>
          <a:ln w="28575" cap="rnd" algn="ctr">
            <a:noFill/>
            <a:miter lim="800000"/>
            <a:headEnd/>
            <a:tailEnd type="none" w="med" len="lg"/>
          </a:ln>
        </p:spPr>
        <p:txBody>
          <a:bodyPr wrap="none" anchor="ctr"/>
          <a:lstStyle/>
          <a:p>
            <a:endParaRPr lang="en-US"/>
          </a:p>
        </p:txBody>
      </p:sp>
      <p:sp>
        <p:nvSpPr>
          <p:cNvPr id="124935" name="Freeform 7"/>
          <p:cNvSpPr>
            <a:spLocks/>
          </p:cNvSpPr>
          <p:nvPr/>
        </p:nvSpPr>
        <p:spPr bwMode="auto">
          <a:xfrm>
            <a:off x="4360863" y="2584450"/>
            <a:ext cx="1208087" cy="1931988"/>
          </a:xfrm>
          <a:custGeom>
            <a:avLst/>
            <a:gdLst>
              <a:gd name="T0" fmla="*/ 0 w 911"/>
              <a:gd name="T1" fmla="*/ 2147483647 h 1053"/>
              <a:gd name="T2" fmla="*/ 0 w 911"/>
              <a:gd name="T3" fmla="*/ 0 h 1053"/>
              <a:gd name="T4" fmla="*/ 2147483647 w 911"/>
              <a:gd name="T5" fmla="*/ 0 h 1053"/>
              <a:gd name="T6" fmla="*/ 2147483647 w 911"/>
              <a:gd name="T7" fmla="*/ 2147483647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p:spPr>
        <p:txBody>
          <a:bodyPr/>
          <a:lstStyle/>
          <a:p>
            <a:endParaRPr lang="en-US"/>
          </a:p>
        </p:txBody>
      </p:sp>
      <p:sp>
        <p:nvSpPr>
          <p:cNvPr id="124936" name="Rectangle 8"/>
          <p:cNvSpPr>
            <a:spLocks noChangeArrowheads="1"/>
          </p:cNvSpPr>
          <p:nvPr/>
        </p:nvSpPr>
        <p:spPr bwMode="auto">
          <a:xfrm>
            <a:off x="4375150" y="2603500"/>
            <a:ext cx="1179513" cy="803275"/>
          </a:xfrm>
          <a:prstGeom prst="rect">
            <a:avLst/>
          </a:prstGeom>
          <a:gradFill rotWithShape="1">
            <a:gsLst>
              <a:gs pos="0">
                <a:srgbClr val="FFCC00"/>
              </a:gs>
              <a:gs pos="100000">
                <a:srgbClr val="FFCC00">
                  <a:alpha val="0"/>
                </a:srgbClr>
              </a:gs>
            </a:gsLst>
            <a:lin ang="5400000" scaled="1"/>
          </a:gradFill>
          <a:ln w="28575" cap="rnd" algn="ctr">
            <a:noFill/>
            <a:miter lim="800000"/>
            <a:headEnd/>
            <a:tailEnd type="none" w="med" len="lg"/>
          </a:ln>
        </p:spPr>
        <p:txBody>
          <a:bodyPr wrap="none" anchor="ctr"/>
          <a:lstStyle/>
          <a:p>
            <a:endParaRPr lang="en-US"/>
          </a:p>
        </p:txBody>
      </p:sp>
      <p:sp>
        <p:nvSpPr>
          <p:cNvPr id="124937" name="Rectangle 9"/>
          <p:cNvSpPr>
            <a:spLocks noChangeArrowheads="1"/>
          </p:cNvSpPr>
          <p:nvPr/>
        </p:nvSpPr>
        <p:spPr bwMode="auto">
          <a:xfrm>
            <a:off x="4305300" y="2590800"/>
            <a:ext cx="1343025" cy="762000"/>
          </a:xfrm>
          <a:prstGeom prst="rect">
            <a:avLst/>
          </a:prstGeom>
          <a:noFill/>
          <a:ln w="28575" cap="rnd" algn="ctr">
            <a:noFill/>
            <a:miter lim="800000"/>
            <a:headEnd/>
            <a:tailEnd type="none" w="med" len="lg"/>
          </a:ln>
        </p:spPr>
        <p:txBody>
          <a:bodyPr>
            <a:spAutoFit/>
          </a:bodyPr>
          <a:lstStyle/>
          <a:p>
            <a:pPr algn="ctr"/>
            <a:r>
              <a:rPr lang="it-IT" sz="1600" b="1" i="1">
                <a:solidFill>
                  <a:schemeClr val="bg1"/>
                </a:solidFill>
                <a:ea typeface="Arial Unicode MS" pitchFamily="34" charset="-128"/>
                <a:cs typeface="Arial Unicode MS" pitchFamily="34" charset="-128"/>
              </a:rPr>
              <a:t>Basal plus</a:t>
            </a:r>
          </a:p>
          <a:p>
            <a:pPr algn="ctr"/>
            <a:r>
              <a:rPr lang="it-IT" sz="1400">
                <a:solidFill>
                  <a:schemeClr val="bg1"/>
                </a:solidFill>
                <a:ea typeface="Arial Unicode MS" pitchFamily="34" charset="-128"/>
                <a:cs typeface="Arial Unicode MS" pitchFamily="34" charset="-128"/>
              </a:rPr>
              <a:t>Basal +</a:t>
            </a:r>
          </a:p>
          <a:p>
            <a:pPr algn="ctr"/>
            <a:r>
              <a:rPr lang="it-IT" sz="1400">
                <a:solidFill>
                  <a:schemeClr val="bg1"/>
                </a:solidFill>
                <a:ea typeface="Arial Unicode MS" pitchFamily="34" charset="-128"/>
                <a:cs typeface="Arial Unicode MS" pitchFamily="34" charset="-128"/>
              </a:rPr>
              <a:t>1 prandial</a:t>
            </a:r>
            <a:endParaRPr lang="fr-FR" sz="1400">
              <a:solidFill>
                <a:schemeClr val="bg1"/>
              </a:solidFill>
              <a:ea typeface="Arial Unicode MS" pitchFamily="34" charset="-128"/>
              <a:cs typeface="Arial Unicode MS" pitchFamily="34" charset="-128"/>
            </a:endParaRPr>
          </a:p>
        </p:txBody>
      </p:sp>
      <p:sp>
        <p:nvSpPr>
          <p:cNvPr id="124938" name="Rectangle 10"/>
          <p:cNvSpPr>
            <a:spLocks noChangeArrowheads="1"/>
          </p:cNvSpPr>
          <p:nvPr/>
        </p:nvSpPr>
        <p:spPr bwMode="auto">
          <a:xfrm>
            <a:off x="2727325" y="3070225"/>
            <a:ext cx="1436688" cy="1652588"/>
          </a:xfrm>
          <a:prstGeom prst="rect">
            <a:avLst/>
          </a:prstGeom>
          <a:gradFill rotWithShape="1">
            <a:gsLst>
              <a:gs pos="0">
                <a:schemeClr val="tx1"/>
              </a:gs>
              <a:gs pos="100000">
                <a:srgbClr val="2D4683"/>
              </a:gs>
            </a:gsLst>
            <a:lin ang="5400000" scaled="1"/>
          </a:gradFill>
          <a:ln w="28575" cap="rnd" algn="ctr">
            <a:noFill/>
            <a:miter lim="800000"/>
            <a:headEnd/>
            <a:tailEnd type="none" w="med" len="lg"/>
          </a:ln>
        </p:spPr>
        <p:txBody>
          <a:bodyPr wrap="none" anchor="ctr"/>
          <a:lstStyle/>
          <a:p>
            <a:endParaRPr lang="en-US"/>
          </a:p>
        </p:txBody>
      </p:sp>
      <p:sp>
        <p:nvSpPr>
          <p:cNvPr id="124939" name="Text Box 67"/>
          <p:cNvSpPr txBox="1">
            <a:spLocks noChangeArrowheads="1"/>
          </p:cNvSpPr>
          <p:nvPr/>
        </p:nvSpPr>
        <p:spPr bwMode="auto">
          <a:xfrm>
            <a:off x="0" y="6429396"/>
            <a:ext cx="9144000" cy="280077"/>
          </a:xfrm>
          <a:prstGeom prst="rect">
            <a:avLst/>
          </a:prstGeom>
          <a:noFill/>
          <a:ln w="9525" algn="ctr">
            <a:noFill/>
            <a:miter lim="800000"/>
            <a:headEnd/>
            <a:tailEnd/>
          </a:ln>
        </p:spPr>
        <p:txBody>
          <a:bodyPr wrap="square" anchor="b">
            <a:spAutoFit/>
          </a:bodyPr>
          <a:lstStyle/>
          <a:p>
            <a:pPr algn="ctr">
              <a:lnSpc>
                <a:spcPct val="85000"/>
              </a:lnSpc>
              <a:buClr>
                <a:srgbClr val="FFCC00"/>
              </a:buClr>
              <a:buSzPct val="70000"/>
              <a:buFont typeface="Wingdings" pitchFamily="2" charset="2"/>
              <a:buNone/>
            </a:pPr>
            <a:r>
              <a:rPr lang="it-IT" sz="1400" b="1" dirty="0">
                <a:solidFill>
                  <a:srgbClr val="FFFF00"/>
                </a:solidFill>
                <a:latin typeface="Garamond" pitchFamily="18" charset="0"/>
                <a:ea typeface="Arial Unicode MS" pitchFamily="34" charset="-128"/>
                <a:cs typeface="Arial Unicode MS" pitchFamily="34" charset="-128"/>
              </a:rPr>
              <a:t>Adapted from Raccah et al. Diabetes Metab Res Rev 2007</a:t>
            </a:r>
            <a:r>
              <a:rPr lang="it-IT" sz="1400" b="1" dirty="0" smtClean="0">
                <a:solidFill>
                  <a:srgbClr val="FFFF00"/>
                </a:solidFill>
                <a:latin typeface="Garamond" pitchFamily="18" charset="0"/>
                <a:ea typeface="Arial Unicode MS" pitchFamily="34" charset="-128"/>
                <a:cs typeface="Arial Unicode MS" pitchFamily="34" charset="-128"/>
              </a:rPr>
              <a:t>; 23:257</a:t>
            </a:r>
            <a:r>
              <a:rPr lang="it-IT" sz="1400" b="1" dirty="0">
                <a:solidFill>
                  <a:srgbClr val="FFFF00"/>
                </a:solidFill>
                <a:latin typeface="Garamond" pitchFamily="18" charset="0"/>
                <a:ea typeface="Arial Unicode MS" pitchFamily="34" charset="-128"/>
                <a:cs typeface="Arial Unicode MS" pitchFamily="34" charset="-128"/>
              </a:rPr>
              <a:t>.</a:t>
            </a:r>
          </a:p>
        </p:txBody>
      </p:sp>
      <p:sp>
        <p:nvSpPr>
          <p:cNvPr id="124940" name="Freeform 13"/>
          <p:cNvSpPr>
            <a:spLocks/>
          </p:cNvSpPr>
          <p:nvPr/>
        </p:nvSpPr>
        <p:spPr bwMode="auto">
          <a:xfrm>
            <a:off x="2717800" y="3060700"/>
            <a:ext cx="1428750" cy="1662113"/>
          </a:xfrm>
          <a:custGeom>
            <a:avLst/>
            <a:gdLst>
              <a:gd name="T0" fmla="*/ 0 w 900"/>
              <a:gd name="T1" fmla="*/ 2147483647 h 1047"/>
              <a:gd name="T2" fmla="*/ 0 w 900"/>
              <a:gd name="T3" fmla="*/ 0 h 1047"/>
              <a:gd name="T4" fmla="*/ 2147483647 w 900"/>
              <a:gd name="T5" fmla="*/ 0 h 1047"/>
              <a:gd name="T6" fmla="*/ 2147483647 w 900"/>
              <a:gd name="T7" fmla="*/ 2147483647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w="28575" cap="rnd">
            <a:noFill/>
            <a:round/>
            <a:headEnd/>
            <a:tailEnd type="none" w="med" len="lg"/>
          </a:ln>
        </p:spPr>
        <p:txBody>
          <a:bodyPr/>
          <a:lstStyle/>
          <a:p>
            <a:endParaRPr lang="en-US"/>
          </a:p>
        </p:txBody>
      </p:sp>
      <p:sp>
        <p:nvSpPr>
          <p:cNvPr id="124941" name="Freeform 14"/>
          <p:cNvSpPr>
            <a:spLocks/>
          </p:cNvSpPr>
          <p:nvPr/>
        </p:nvSpPr>
        <p:spPr bwMode="auto">
          <a:xfrm>
            <a:off x="2727325" y="3060700"/>
            <a:ext cx="1419225" cy="1671638"/>
          </a:xfrm>
          <a:custGeom>
            <a:avLst/>
            <a:gdLst>
              <a:gd name="T0" fmla="*/ 0 w 911"/>
              <a:gd name="T1" fmla="*/ 2147483647 h 1053"/>
              <a:gd name="T2" fmla="*/ 0 w 911"/>
              <a:gd name="T3" fmla="*/ 0 h 1053"/>
              <a:gd name="T4" fmla="*/ 2147483647 w 911"/>
              <a:gd name="T5" fmla="*/ 0 h 1053"/>
              <a:gd name="T6" fmla="*/ 2147483647 w 911"/>
              <a:gd name="T7" fmla="*/ 2147483647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p:spPr>
        <p:txBody>
          <a:bodyPr/>
          <a:lstStyle/>
          <a:p>
            <a:endParaRPr lang="en-US"/>
          </a:p>
        </p:txBody>
      </p:sp>
      <p:sp>
        <p:nvSpPr>
          <p:cNvPr id="124942" name="Rectangle 15"/>
          <p:cNvSpPr>
            <a:spLocks noChangeArrowheads="1"/>
          </p:cNvSpPr>
          <p:nvPr/>
        </p:nvSpPr>
        <p:spPr bwMode="auto">
          <a:xfrm>
            <a:off x="2743200" y="3076575"/>
            <a:ext cx="1387475" cy="801688"/>
          </a:xfrm>
          <a:prstGeom prst="rect">
            <a:avLst/>
          </a:prstGeom>
          <a:gradFill rotWithShape="1">
            <a:gsLst>
              <a:gs pos="0">
                <a:srgbClr val="92D050"/>
              </a:gs>
              <a:gs pos="100000">
                <a:srgbClr val="92D050">
                  <a:alpha val="0"/>
                </a:srgbClr>
              </a:gs>
            </a:gsLst>
            <a:lin ang="5400000" scaled="1"/>
          </a:gradFill>
          <a:ln w="28575" cap="rnd" algn="ctr">
            <a:noFill/>
            <a:miter lim="800000"/>
            <a:headEnd/>
            <a:tailEnd type="none" w="med" len="lg"/>
          </a:ln>
        </p:spPr>
        <p:txBody>
          <a:bodyPr wrap="none" anchor="ctr"/>
          <a:lstStyle/>
          <a:p>
            <a:endParaRPr lang="en-US"/>
          </a:p>
        </p:txBody>
      </p:sp>
      <p:sp>
        <p:nvSpPr>
          <p:cNvPr id="124943" name="Rectangle 16"/>
          <p:cNvSpPr>
            <a:spLocks noChangeArrowheads="1"/>
          </p:cNvSpPr>
          <p:nvPr/>
        </p:nvSpPr>
        <p:spPr bwMode="auto">
          <a:xfrm>
            <a:off x="2717800" y="3076575"/>
            <a:ext cx="1438275" cy="762000"/>
          </a:xfrm>
          <a:prstGeom prst="rect">
            <a:avLst/>
          </a:prstGeom>
          <a:noFill/>
          <a:ln w="28575" cap="rnd" algn="ctr">
            <a:noFill/>
            <a:miter lim="800000"/>
            <a:headEnd/>
            <a:tailEnd type="none" w="med" len="lg"/>
          </a:ln>
        </p:spPr>
        <p:txBody>
          <a:bodyPr>
            <a:spAutoFit/>
          </a:bodyPr>
          <a:lstStyle/>
          <a:p>
            <a:pPr algn="ctr"/>
            <a:r>
              <a:rPr lang="it-IT" sz="1600" b="1" i="1">
                <a:solidFill>
                  <a:schemeClr val="bg1"/>
                </a:solidFill>
                <a:ea typeface="Arial Unicode MS" pitchFamily="34" charset="-128"/>
                <a:cs typeface="Arial Unicode MS" pitchFamily="34" charset="-128"/>
              </a:rPr>
              <a:t>Basal insulin</a:t>
            </a:r>
          </a:p>
          <a:p>
            <a:pPr algn="ctr"/>
            <a:r>
              <a:rPr lang="it-IT" sz="1400">
                <a:solidFill>
                  <a:schemeClr val="bg1"/>
                </a:solidFill>
                <a:ea typeface="Arial Unicode MS" pitchFamily="34" charset="-128"/>
                <a:cs typeface="Arial Unicode MS" pitchFamily="34" charset="-128"/>
              </a:rPr>
              <a:t>once daily</a:t>
            </a:r>
          </a:p>
          <a:p>
            <a:pPr algn="ctr"/>
            <a:r>
              <a:rPr lang="it-IT" sz="1400">
                <a:solidFill>
                  <a:schemeClr val="bg1"/>
                </a:solidFill>
                <a:ea typeface="Arial Unicode MS" pitchFamily="34" charset="-128"/>
                <a:cs typeface="Arial Unicode MS" pitchFamily="34" charset="-128"/>
              </a:rPr>
              <a:t>(treat-to-target)</a:t>
            </a:r>
            <a:endParaRPr lang="fr-FR" sz="1400">
              <a:solidFill>
                <a:schemeClr val="bg1"/>
              </a:solidFill>
              <a:ea typeface="Arial Unicode MS" pitchFamily="34" charset="-128"/>
              <a:cs typeface="Arial Unicode MS" pitchFamily="34" charset="-128"/>
            </a:endParaRPr>
          </a:p>
        </p:txBody>
      </p:sp>
      <p:sp>
        <p:nvSpPr>
          <p:cNvPr id="124944" name="Freeform 17"/>
          <p:cNvSpPr>
            <a:spLocks/>
          </p:cNvSpPr>
          <p:nvPr/>
        </p:nvSpPr>
        <p:spPr bwMode="auto">
          <a:xfrm>
            <a:off x="4351338" y="2584450"/>
            <a:ext cx="1428750" cy="1662113"/>
          </a:xfrm>
          <a:custGeom>
            <a:avLst/>
            <a:gdLst>
              <a:gd name="T0" fmla="*/ 0 w 900"/>
              <a:gd name="T1" fmla="*/ 2147483647 h 1047"/>
              <a:gd name="T2" fmla="*/ 0 w 900"/>
              <a:gd name="T3" fmla="*/ 0 h 1047"/>
              <a:gd name="T4" fmla="*/ 2147483647 w 900"/>
              <a:gd name="T5" fmla="*/ 0 h 1047"/>
              <a:gd name="T6" fmla="*/ 2147483647 w 900"/>
              <a:gd name="T7" fmla="*/ 2147483647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w="28575" cap="rnd">
            <a:noFill/>
            <a:round/>
            <a:headEnd/>
            <a:tailEnd type="none" w="med" len="lg"/>
          </a:ln>
        </p:spPr>
        <p:txBody>
          <a:bodyPr/>
          <a:lstStyle/>
          <a:p>
            <a:endParaRPr lang="en-US"/>
          </a:p>
        </p:txBody>
      </p:sp>
      <p:sp>
        <p:nvSpPr>
          <p:cNvPr id="124945" name="Freeform 18"/>
          <p:cNvSpPr>
            <a:spLocks/>
          </p:cNvSpPr>
          <p:nvPr/>
        </p:nvSpPr>
        <p:spPr bwMode="auto">
          <a:xfrm>
            <a:off x="5722938" y="2052638"/>
            <a:ext cx="1428750" cy="1662112"/>
          </a:xfrm>
          <a:custGeom>
            <a:avLst/>
            <a:gdLst>
              <a:gd name="T0" fmla="*/ 0 w 900"/>
              <a:gd name="T1" fmla="*/ 2147483647 h 1047"/>
              <a:gd name="T2" fmla="*/ 0 w 900"/>
              <a:gd name="T3" fmla="*/ 0 h 1047"/>
              <a:gd name="T4" fmla="*/ 2147483647 w 900"/>
              <a:gd name="T5" fmla="*/ 0 h 1047"/>
              <a:gd name="T6" fmla="*/ 2147483647 w 900"/>
              <a:gd name="T7" fmla="*/ 2147483647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w="28575" cap="rnd">
            <a:noFill/>
            <a:round/>
            <a:headEnd/>
            <a:tailEnd type="none" w="med" len="lg"/>
          </a:ln>
        </p:spPr>
        <p:txBody>
          <a:bodyPr/>
          <a:lstStyle/>
          <a:p>
            <a:endParaRPr lang="en-US"/>
          </a:p>
        </p:txBody>
      </p:sp>
      <p:sp>
        <p:nvSpPr>
          <p:cNvPr id="124946" name="Rectangle 19"/>
          <p:cNvSpPr>
            <a:spLocks noChangeArrowheads="1"/>
          </p:cNvSpPr>
          <p:nvPr/>
        </p:nvSpPr>
        <p:spPr bwMode="auto">
          <a:xfrm>
            <a:off x="5746750" y="2071688"/>
            <a:ext cx="1179513" cy="803275"/>
          </a:xfrm>
          <a:prstGeom prst="rect">
            <a:avLst/>
          </a:prstGeom>
          <a:gradFill rotWithShape="1">
            <a:gsLst>
              <a:gs pos="0">
                <a:srgbClr val="FF6600"/>
              </a:gs>
              <a:gs pos="100000">
                <a:srgbClr val="FF6600">
                  <a:alpha val="0"/>
                </a:srgbClr>
              </a:gs>
            </a:gsLst>
            <a:lin ang="5400000" scaled="1"/>
          </a:gradFill>
          <a:ln w="28575" cap="rnd" algn="ctr">
            <a:noFill/>
            <a:miter lim="800000"/>
            <a:headEnd/>
            <a:tailEnd type="none" w="med" len="lg"/>
          </a:ln>
        </p:spPr>
        <p:txBody>
          <a:bodyPr wrap="none" anchor="ctr"/>
          <a:lstStyle/>
          <a:p>
            <a:endParaRPr lang="en-US"/>
          </a:p>
        </p:txBody>
      </p:sp>
      <p:sp>
        <p:nvSpPr>
          <p:cNvPr id="124947" name="Rectangle 20"/>
          <p:cNvSpPr>
            <a:spLocks noChangeArrowheads="1"/>
          </p:cNvSpPr>
          <p:nvPr/>
        </p:nvSpPr>
        <p:spPr bwMode="auto">
          <a:xfrm>
            <a:off x="5676900" y="2058988"/>
            <a:ext cx="1343025" cy="762000"/>
          </a:xfrm>
          <a:prstGeom prst="rect">
            <a:avLst/>
          </a:prstGeom>
          <a:noFill/>
          <a:ln w="28575" cap="rnd" algn="ctr">
            <a:noFill/>
            <a:miter lim="800000"/>
            <a:headEnd/>
            <a:tailEnd type="none" w="med" len="lg"/>
          </a:ln>
        </p:spPr>
        <p:txBody>
          <a:bodyPr>
            <a:spAutoFit/>
          </a:bodyPr>
          <a:lstStyle/>
          <a:p>
            <a:pPr algn="ctr"/>
            <a:r>
              <a:rPr lang="it-IT" sz="1600" b="1" i="1">
                <a:solidFill>
                  <a:schemeClr val="bg1"/>
                </a:solidFill>
                <a:ea typeface="Arial Unicode MS" pitchFamily="34" charset="-128"/>
                <a:cs typeface="Arial Unicode MS" pitchFamily="34" charset="-128"/>
              </a:rPr>
              <a:t>Basal plus</a:t>
            </a:r>
          </a:p>
          <a:p>
            <a:pPr algn="ctr"/>
            <a:r>
              <a:rPr lang="it-IT" sz="1400">
                <a:solidFill>
                  <a:schemeClr val="bg1"/>
                </a:solidFill>
                <a:ea typeface="Arial Unicode MS" pitchFamily="34" charset="-128"/>
                <a:cs typeface="Arial Unicode MS" pitchFamily="34" charset="-128"/>
              </a:rPr>
              <a:t>Basal +</a:t>
            </a:r>
          </a:p>
          <a:p>
            <a:pPr algn="ctr"/>
            <a:r>
              <a:rPr lang="it-IT" sz="1400">
                <a:solidFill>
                  <a:schemeClr val="bg1"/>
                </a:solidFill>
                <a:ea typeface="Arial Unicode MS" pitchFamily="34" charset="-128"/>
                <a:cs typeface="Arial Unicode MS" pitchFamily="34" charset="-128"/>
              </a:rPr>
              <a:t>2 prandial</a:t>
            </a:r>
            <a:endParaRPr lang="fr-FR" sz="1400">
              <a:solidFill>
                <a:schemeClr val="bg1"/>
              </a:solidFill>
              <a:ea typeface="Arial Unicode MS" pitchFamily="34" charset="-128"/>
              <a:cs typeface="Arial Unicode MS" pitchFamily="34" charset="-128"/>
            </a:endParaRPr>
          </a:p>
        </p:txBody>
      </p:sp>
      <p:sp>
        <p:nvSpPr>
          <p:cNvPr id="124948" name="Freeform 21"/>
          <p:cNvSpPr>
            <a:spLocks/>
          </p:cNvSpPr>
          <p:nvPr/>
        </p:nvSpPr>
        <p:spPr bwMode="auto">
          <a:xfrm>
            <a:off x="7075488" y="1801813"/>
            <a:ext cx="1428750" cy="1662112"/>
          </a:xfrm>
          <a:custGeom>
            <a:avLst/>
            <a:gdLst>
              <a:gd name="T0" fmla="*/ 0 w 900"/>
              <a:gd name="T1" fmla="*/ 2147483647 h 1047"/>
              <a:gd name="T2" fmla="*/ 0 w 900"/>
              <a:gd name="T3" fmla="*/ 0 h 1047"/>
              <a:gd name="T4" fmla="*/ 2147483647 w 900"/>
              <a:gd name="T5" fmla="*/ 0 h 1047"/>
              <a:gd name="T6" fmla="*/ 2147483647 w 900"/>
              <a:gd name="T7" fmla="*/ 2147483647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w="28575" cap="rnd">
            <a:noFill/>
            <a:round/>
            <a:headEnd/>
            <a:tailEnd type="none" w="med" len="lg"/>
          </a:ln>
        </p:spPr>
        <p:txBody>
          <a:bodyPr/>
          <a:lstStyle/>
          <a:p>
            <a:endParaRPr lang="en-US"/>
          </a:p>
        </p:txBody>
      </p:sp>
      <p:sp>
        <p:nvSpPr>
          <p:cNvPr id="124949" name="Rectangle 22"/>
          <p:cNvSpPr>
            <a:spLocks noChangeArrowheads="1"/>
          </p:cNvSpPr>
          <p:nvPr/>
        </p:nvSpPr>
        <p:spPr bwMode="auto">
          <a:xfrm>
            <a:off x="7100888" y="1817688"/>
            <a:ext cx="1241425" cy="801687"/>
          </a:xfrm>
          <a:prstGeom prst="rect">
            <a:avLst/>
          </a:prstGeom>
          <a:gradFill rotWithShape="1">
            <a:gsLst>
              <a:gs pos="0">
                <a:srgbClr val="FF0000"/>
              </a:gs>
              <a:gs pos="100000">
                <a:srgbClr val="FF0000">
                  <a:alpha val="0"/>
                </a:srgbClr>
              </a:gs>
            </a:gsLst>
            <a:lin ang="5400000" scaled="1"/>
          </a:gradFill>
          <a:ln w="28575" cap="rnd" algn="ctr">
            <a:noFill/>
            <a:miter lim="800000"/>
            <a:headEnd/>
            <a:tailEnd type="none" w="med" len="lg"/>
          </a:ln>
        </p:spPr>
        <p:txBody>
          <a:bodyPr wrap="none" anchor="ctr"/>
          <a:lstStyle/>
          <a:p>
            <a:endParaRPr lang="en-US"/>
          </a:p>
        </p:txBody>
      </p:sp>
      <p:sp>
        <p:nvSpPr>
          <p:cNvPr id="124950" name="Rectangle 23"/>
          <p:cNvSpPr>
            <a:spLocks noChangeArrowheads="1"/>
          </p:cNvSpPr>
          <p:nvPr/>
        </p:nvSpPr>
        <p:spPr bwMode="auto">
          <a:xfrm>
            <a:off x="7018338" y="1817688"/>
            <a:ext cx="1438275" cy="762000"/>
          </a:xfrm>
          <a:prstGeom prst="rect">
            <a:avLst/>
          </a:prstGeom>
          <a:noFill/>
          <a:ln w="28575" cap="rnd" algn="ctr">
            <a:noFill/>
            <a:miter lim="800000"/>
            <a:headEnd/>
            <a:tailEnd type="none" w="med" len="lg"/>
          </a:ln>
        </p:spPr>
        <p:txBody>
          <a:bodyPr>
            <a:spAutoFit/>
          </a:bodyPr>
          <a:lstStyle/>
          <a:p>
            <a:pPr algn="ctr"/>
            <a:r>
              <a:rPr lang="it-IT" sz="1600" b="1" i="1">
                <a:solidFill>
                  <a:schemeClr val="bg1"/>
                </a:solidFill>
                <a:ea typeface="Arial Unicode MS" pitchFamily="34" charset="-128"/>
                <a:cs typeface="Arial Unicode MS" pitchFamily="34" charset="-128"/>
              </a:rPr>
              <a:t>Basal bolus </a:t>
            </a:r>
            <a:r>
              <a:rPr lang="it-IT" sz="1400">
                <a:solidFill>
                  <a:schemeClr val="bg1"/>
                </a:solidFill>
                <a:ea typeface="Arial Unicode MS" pitchFamily="34" charset="-128"/>
                <a:cs typeface="Arial Unicode MS" pitchFamily="34" charset="-128"/>
              </a:rPr>
              <a:t>Basal +</a:t>
            </a:r>
            <a:br>
              <a:rPr lang="it-IT" sz="1400">
                <a:solidFill>
                  <a:schemeClr val="bg1"/>
                </a:solidFill>
                <a:ea typeface="Arial Unicode MS" pitchFamily="34" charset="-128"/>
                <a:cs typeface="Arial Unicode MS" pitchFamily="34" charset="-128"/>
              </a:rPr>
            </a:br>
            <a:r>
              <a:rPr lang="it-IT" sz="1400">
                <a:solidFill>
                  <a:schemeClr val="bg1"/>
                </a:solidFill>
                <a:ea typeface="Arial Unicode MS" pitchFamily="34" charset="-128"/>
                <a:cs typeface="Arial Unicode MS" pitchFamily="34" charset="-128"/>
              </a:rPr>
              <a:t>3 prandial</a:t>
            </a:r>
            <a:endParaRPr lang="fr-FR" sz="1400">
              <a:solidFill>
                <a:schemeClr val="bg1"/>
              </a:solidFill>
              <a:ea typeface="Arial Unicode MS" pitchFamily="34" charset="-128"/>
              <a:cs typeface="Arial Unicode MS" pitchFamily="34" charset="-128"/>
            </a:endParaRPr>
          </a:p>
        </p:txBody>
      </p:sp>
      <p:sp>
        <p:nvSpPr>
          <p:cNvPr id="124951" name="Line 24"/>
          <p:cNvSpPr>
            <a:spLocks noChangeShapeType="1"/>
          </p:cNvSpPr>
          <p:nvPr/>
        </p:nvSpPr>
        <p:spPr bwMode="auto">
          <a:xfrm>
            <a:off x="674688" y="5668963"/>
            <a:ext cx="7688262" cy="0"/>
          </a:xfrm>
          <a:prstGeom prst="line">
            <a:avLst/>
          </a:prstGeom>
          <a:noFill/>
          <a:ln w="28575" cap="rnd">
            <a:solidFill>
              <a:srgbClr val="00CCFF"/>
            </a:solidFill>
            <a:round/>
            <a:headEnd/>
            <a:tailEnd type="arrow" w="sm" len="sm"/>
          </a:ln>
        </p:spPr>
        <p:txBody>
          <a:bodyPr/>
          <a:lstStyle/>
          <a:p>
            <a:endParaRPr lang="en-US"/>
          </a:p>
        </p:txBody>
      </p:sp>
      <p:sp>
        <p:nvSpPr>
          <p:cNvPr id="124952" name="Text Box 25"/>
          <p:cNvSpPr txBox="1">
            <a:spLocks noChangeArrowheads="1"/>
          </p:cNvSpPr>
          <p:nvPr/>
        </p:nvSpPr>
        <p:spPr bwMode="auto">
          <a:xfrm>
            <a:off x="290513" y="4357688"/>
            <a:ext cx="1177925" cy="720725"/>
          </a:xfrm>
          <a:prstGeom prst="rect">
            <a:avLst/>
          </a:prstGeom>
          <a:noFill/>
          <a:ln w="28575" cap="rnd" algn="ctr">
            <a:noFill/>
            <a:miter lim="800000"/>
            <a:headEnd/>
            <a:tailEnd type="none" w="med" len="lg"/>
          </a:ln>
        </p:spPr>
        <p:txBody>
          <a:bodyPr wrap="none">
            <a:spAutoFit/>
          </a:bodyPr>
          <a:lstStyle/>
          <a:p>
            <a:pPr algn="ctr">
              <a:lnSpc>
                <a:spcPct val="85000"/>
              </a:lnSpc>
            </a:pPr>
            <a:r>
              <a:rPr lang="fr-FR" sz="1600" b="1"/>
              <a:t>Lifestyle</a:t>
            </a:r>
            <a:br>
              <a:rPr lang="fr-FR" sz="1600" b="1"/>
            </a:br>
            <a:r>
              <a:rPr lang="fr-FR" sz="1600" b="1"/>
              <a:t>±</a:t>
            </a:r>
            <a:br>
              <a:rPr lang="fr-FR" sz="1600" b="1"/>
            </a:br>
            <a:r>
              <a:rPr lang="fr-FR" sz="1600" b="1"/>
              <a:t>Metformin</a:t>
            </a:r>
          </a:p>
        </p:txBody>
      </p:sp>
      <p:sp>
        <p:nvSpPr>
          <p:cNvPr id="124953" name="Text Box 26"/>
          <p:cNvSpPr txBox="1">
            <a:spLocks noChangeArrowheads="1"/>
          </p:cNvSpPr>
          <p:nvPr/>
        </p:nvSpPr>
        <p:spPr bwMode="auto">
          <a:xfrm>
            <a:off x="1524000" y="4038600"/>
            <a:ext cx="1058863" cy="511175"/>
          </a:xfrm>
          <a:prstGeom prst="rect">
            <a:avLst/>
          </a:prstGeom>
          <a:noFill/>
          <a:ln w="28575" cap="rnd" algn="ctr">
            <a:noFill/>
            <a:miter lim="800000"/>
            <a:headEnd/>
            <a:tailEnd type="none" w="med" len="lg"/>
          </a:ln>
        </p:spPr>
        <p:txBody>
          <a:bodyPr wrap="none">
            <a:spAutoFit/>
          </a:bodyPr>
          <a:lstStyle/>
          <a:p>
            <a:pPr algn="ctr">
              <a:lnSpc>
                <a:spcPct val="85000"/>
              </a:lnSpc>
            </a:pPr>
            <a:r>
              <a:rPr lang="en-US" sz="1600" b="1"/>
              <a:t>± 2</a:t>
            </a:r>
            <a:r>
              <a:rPr lang="en-US" sz="1600" b="1" baseline="30000"/>
              <a:t>nd</a:t>
            </a:r>
            <a:r>
              <a:rPr lang="en-US" sz="1600" b="1"/>
              <a:t>/3</a:t>
            </a:r>
            <a:r>
              <a:rPr lang="en-US" sz="1600" b="1" baseline="30000"/>
              <a:t>rd</a:t>
            </a:r>
            <a:r>
              <a:rPr lang="en-US" sz="1600" b="1"/>
              <a:t>  </a:t>
            </a:r>
          </a:p>
          <a:p>
            <a:pPr algn="ctr">
              <a:lnSpc>
                <a:spcPct val="85000"/>
              </a:lnSpc>
            </a:pPr>
            <a:r>
              <a:rPr lang="en-US" sz="1600" b="1"/>
              <a:t>Drug</a:t>
            </a:r>
          </a:p>
        </p:txBody>
      </p:sp>
      <p:grpSp>
        <p:nvGrpSpPr>
          <p:cNvPr id="2" name="Group 27"/>
          <p:cNvGrpSpPr>
            <a:grpSpLocks/>
          </p:cNvGrpSpPr>
          <p:nvPr/>
        </p:nvGrpSpPr>
        <p:grpSpPr bwMode="auto">
          <a:xfrm>
            <a:off x="4267200" y="5011738"/>
            <a:ext cx="4094163" cy="539750"/>
            <a:chOff x="2592" y="3415"/>
            <a:chExt cx="2579" cy="340"/>
          </a:xfrm>
        </p:grpSpPr>
        <p:sp>
          <p:nvSpPr>
            <p:cNvPr id="124980" name="Rectangle 28"/>
            <p:cNvSpPr>
              <a:spLocks noChangeArrowheads="1"/>
            </p:cNvSpPr>
            <p:nvPr/>
          </p:nvSpPr>
          <p:spPr bwMode="auto">
            <a:xfrm>
              <a:off x="2592" y="3415"/>
              <a:ext cx="1299" cy="340"/>
            </a:xfrm>
            <a:prstGeom prst="rect">
              <a:avLst/>
            </a:prstGeom>
            <a:gradFill rotWithShape="1">
              <a:gsLst>
                <a:gs pos="0">
                  <a:srgbClr val="2C4482"/>
                </a:gs>
                <a:gs pos="100000">
                  <a:srgbClr val="FFCC00"/>
                </a:gs>
              </a:gsLst>
              <a:lin ang="0" scaled="1"/>
            </a:gradFill>
            <a:ln w="28575" cap="rnd" algn="ctr">
              <a:noFill/>
              <a:miter lim="800000"/>
              <a:headEnd/>
              <a:tailEnd type="none" w="med" len="lg"/>
            </a:ln>
          </p:spPr>
          <p:txBody>
            <a:bodyPr wrap="none" anchor="ctr"/>
            <a:lstStyle/>
            <a:p>
              <a:endParaRPr lang="en-US"/>
            </a:p>
          </p:txBody>
        </p:sp>
        <p:sp>
          <p:nvSpPr>
            <p:cNvPr id="124981" name="Rectangle 29"/>
            <p:cNvSpPr>
              <a:spLocks noChangeArrowheads="1"/>
            </p:cNvSpPr>
            <p:nvPr/>
          </p:nvSpPr>
          <p:spPr bwMode="auto">
            <a:xfrm>
              <a:off x="3896" y="3415"/>
              <a:ext cx="1275" cy="340"/>
            </a:xfrm>
            <a:prstGeom prst="rect">
              <a:avLst/>
            </a:prstGeom>
            <a:gradFill rotWithShape="1">
              <a:gsLst>
                <a:gs pos="0">
                  <a:srgbClr val="92D050"/>
                </a:gs>
                <a:gs pos="100000">
                  <a:srgbClr val="FF6600"/>
                </a:gs>
              </a:gsLst>
              <a:lin ang="0" scaled="1"/>
            </a:gradFill>
            <a:ln w="28575" cap="rnd" algn="ctr">
              <a:noFill/>
              <a:miter lim="800000"/>
              <a:headEnd/>
              <a:tailEnd type="none" w="med" len="lg"/>
            </a:ln>
          </p:spPr>
          <p:txBody>
            <a:bodyPr wrap="none" anchor="ctr"/>
            <a:lstStyle/>
            <a:p>
              <a:endParaRPr lang="en-US"/>
            </a:p>
          </p:txBody>
        </p:sp>
      </p:grpSp>
      <p:sp>
        <p:nvSpPr>
          <p:cNvPr id="124955" name="Rectangle 30"/>
          <p:cNvSpPr>
            <a:spLocks noChangeArrowheads="1"/>
          </p:cNvSpPr>
          <p:nvPr/>
        </p:nvSpPr>
        <p:spPr bwMode="auto">
          <a:xfrm>
            <a:off x="4267200" y="5029200"/>
            <a:ext cx="4191000" cy="523875"/>
          </a:xfrm>
          <a:prstGeom prst="rect">
            <a:avLst/>
          </a:prstGeom>
          <a:noFill/>
          <a:ln w="28575" cap="rnd" algn="ctr">
            <a:noFill/>
            <a:miter lim="800000"/>
            <a:headEnd/>
            <a:tailEnd type="none" w="med" len="lg"/>
          </a:ln>
        </p:spPr>
        <p:txBody>
          <a:bodyPr>
            <a:spAutoFit/>
          </a:bodyPr>
          <a:lstStyle/>
          <a:p>
            <a:pPr algn="ctr"/>
            <a:r>
              <a:rPr lang="it-IT" sz="1400" b="1">
                <a:solidFill>
                  <a:srgbClr val="0000D2"/>
                </a:solidFill>
                <a:ea typeface="Arial Unicode MS" pitchFamily="34" charset="-128"/>
                <a:cs typeface="Arial Unicode MS" pitchFamily="34" charset="-128"/>
              </a:rPr>
              <a:t>HbA</a:t>
            </a:r>
            <a:r>
              <a:rPr lang="it-IT" sz="1400" b="1" baseline="-25000">
                <a:solidFill>
                  <a:srgbClr val="0000D2"/>
                </a:solidFill>
                <a:ea typeface="Arial Unicode MS" pitchFamily="34" charset="-128"/>
                <a:cs typeface="Arial Unicode MS" pitchFamily="34" charset="-128"/>
              </a:rPr>
              <a:t>1c</a:t>
            </a:r>
            <a:r>
              <a:rPr lang="it-IT" sz="1400" b="1">
                <a:solidFill>
                  <a:srgbClr val="0000D2"/>
                </a:solidFill>
                <a:ea typeface="Arial Unicode MS" pitchFamily="34" charset="-128"/>
                <a:cs typeface="Arial Unicode MS" pitchFamily="34" charset="-128"/>
              </a:rPr>
              <a:t> &gt; target, FBG on target</a:t>
            </a:r>
          </a:p>
          <a:p>
            <a:pPr algn="ctr"/>
            <a:r>
              <a:rPr lang="it-IT" sz="1400" b="1">
                <a:solidFill>
                  <a:srgbClr val="0000D2"/>
                </a:solidFill>
                <a:ea typeface="Arial Unicode MS" pitchFamily="34" charset="-128"/>
                <a:cs typeface="Arial Unicode MS" pitchFamily="34" charset="-128"/>
              </a:rPr>
              <a:t>PPG ≥180 mg/dL</a:t>
            </a:r>
            <a:endParaRPr lang="fr-FR" sz="1400" b="1">
              <a:solidFill>
                <a:srgbClr val="0000D2"/>
              </a:solidFill>
              <a:ea typeface="Arial Unicode MS" pitchFamily="34" charset="-128"/>
              <a:cs typeface="Arial Unicode MS" pitchFamily="34" charset="-128"/>
            </a:endParaRPr>
          </a:p>
        </p:txBody>
      </p:sp>
      <p:sp>
        <p:nvSpPr>
          <p:cNvPr id="124956" name="Rectangle 31"/>
          <p:cNvSpPr>
            <a:spLocks noChangeArrowheads="1"/>
          </p:cNvSpPr>
          <p:nvPr/>
        </p:nvSpPr>
        <p:spPr bwMode="auto">
          <a:xfrm>
            <a:off x="1371600" y="5257800"/>
            <a:ext cx="1611313" cy="338138"/>
          </a:xfrm>
          <a:prstGeom prst="rect">
            <a:avLst/>
          </a:prstGeom>
          <a:noFill/>
          <a:ln w="28575" cap="rnd" algn="ctr">
            <a:noFill/>
            <a:miter lim="800000"/>
            <a:headEnd/>
            <a:tailEnd type="none" w="med" len="lg"/>
          </a:ln>
        </p:spPr>
        <p:txBody>
          <a:bodyPr wrap="none">
            <a:spAutoFit/>
          </a:bodyPr>
          <a:lstStyle/>
          <a:p>
            <a:pPr algn="ctr"/>
            <a:r>
              <a:rPr lang="fr-FR" sz="1600" b="1"/>
              <a:t>HbA</a:t>
            </a:r>
            <a:r>
              <a:rPr lang="fr-FR" sz="1600" b="1" baseline="-25000"/>
              <a:t>1c</a:t>
            </a:r>
            <a:r>
              <a:rPr lang="fr-FR" sz="1600" b="1"/>
              <a:t> &gt; target </a:t>
            </a:r>
          </a:p>
        </p:txBody>
      </p:sp>
      <p:sp>
        <p:nvSpPr>
          <p:cNvPr id="124957" name="Line 32"/>
          <p:cNvSpPr>
            <a:spLocks noChangeShapeType="1"/>
          </p:cNvSpPr>
          <p:nvPr/>
        </p:nvSpPr>
        <p:spPr bwMode="auto">
          <a:xfrm flipV="1">
            <a:off x="2608263" y="3060700"/>
            <a:ext cx="0" cy="1847850"/>
          </a:xfrm>
          <a:prstGeom prst="line">
            <a:avLst/>
          </a:prstGeom>
          <a:noFill/>
          <a:ln w="19050" cap="rnd">
            <a:solidFill>
              <a:srgbClr val="FFCC00"/>
            </a:solidFill>
            <a:prstDash val="sysDot"/>
            <a:round/>
            <a:headEnd/>
            <a:tailEnd type="none" w="med" len="lg"/>
          </a:ln>
        </p:spPr>
        <p:txBody>
          <a:bodyPr/>
          <a:lstStyle/>
          <a:p>
            <a:endParaRPr lang="en-US"/>
          </a:p>
        </p:txBody>
      </p:sp>
      <p:grpSp>
        <p:nvGrpSpPr>
          <p:cNvPr id="3" name="Group 33"/>
          <p:cNvGrpSpPr>
            <a:grpSpLocks/>
          </p:cNvGrpSpPr>
          <p:nvPr/>
        </p:nvGrpSpPr>
        <p:grpSpPr bwMode="auto">
          <a:xfrm>
            <a:off x="2462213" y="3060700"/>
            <a:ext cx="292100" cy="1884363"/>
            <a:chOff x="1455" y="2186"/>
            <a:chExt cx="184" cy="1187"/>
          </a:xfrm>
        </p:grpSpPr>
        <p:sp>
          <p:nvSpPr>
            <p:cNvPr id="124978" name="Line 34"/>
            <p:cNvSpPr>
              <a:spLocks noChangeShapeType="1"/>
            </p:cNvSpPr>
            <p:nvPr/>
          </p:nvSpPr>
          <p:spPr bwMode="auto">
            <a:xfrm flipV="1">
              <a:off x="1547" y="2186"/>
              <a:ext cx="0" cy="1088"/>
            </a:xfrm>
            <a:prstGeom prst="line">
              <a:avLst/>
            </a:prstGeom>
            <a:noFill/>
            <a:ln w="19050" cap="rnd">
              <a:solidFill>
                <a:srgbClr val="FFCC00"/>
              </a:solidFill>
              <a:prstDash val="sysDot"/>
              <a:round/>
              <a:headEnd/>
              <a:tailEnd type="none" w="med" len="lg"/>
            </a:ln>
          </p:spPr>
          <p:txBody>
            <a:bodyPr/>
            <a:lstStyle/>
            <a:p>
              <a:endParaRPr lang="en-US"/>
            </a:p>
          </p:txBody>
        </p:sp>
        <p:sp>
          <p:nvSpPr>
            <p:cNvPr id="124979" name="AutoShape 35"/>
            <p:cNvSpPr>
              <a:spLocks noChangeArrowheads="1"/>
            </p:cNvSpPr>
            <p:nvPr/>
          </p:nvSpPr>
          <p:spPr bwMode="invGray">
            <a:xfrm>
              <a:off x="1455"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FFCC00"/>
              </a:solidFill>
              <a:miter lim="800000"/>
              <a:headEnd/>
              <a:tailEnd type="none" w="med" len="lg"/>
            </a:ln>
          </p:spPr>
          <p:txBody>
            <a:bodyPr wrap="none" anchor="ctr"/>
            <a:lstStyle/>
            <a:p>
              <a:endParaRPr lang="en-US"/>
            </a:p>
          </p:txBody>
        </p:sp>
      </p:grpSp>
      <p:grpSp>
        <p:nvGrpSpPr>
          <p:cNvPr id="4" name="Group 36"/>
          <p:cNvGrpSpPr>
            <a:grpSpLocks/>
          </p:cNvGrpSpPr>
          <p:nvPr/>
        </p:nvGrpSpPr>
        <p:grpSpPr bwMode="auto">
          <a:xfrm>
            <a:off x="4105275" y="2573338"/>
            <a:ext cx="292100" cy="2371725"/>
            <a:chOff x="2490" y="1879"/>
            <a:chExt cx="184" cy="1494"/>
          </a:xfrm>
        </p:grpSpPr>
        <p:sp>
          <p:nvSpPr>
            <p:cNvPr id="124976" name="Line 37"/>
            <p:cNvSpPr>
              <a:spLocks noChangeShapeType="1"/>
            </p:cNvSpPr>
            <p:nvPr/>
          </p:nvSpPr>
          <p:spPr bwMode="auto">
            <a:xfrm flipV="1">
              <a:off x="2582" y="1879"/>
              <a:ext cx="0" cy="1381"/>
            </a:xfrm>
            <a:prstGeom prst="line">
              <a:avLst/>
            </a:prstGeom>
            <a:noFill/>
            <a:ln w="19050" cap="rnd">
              <a:solidFill>
                <a:srgbClr val="FFCC00"/>
              </a:solidFill>
              <a:prstDash val="sysDot"/>
              <a:round/>
              <a:headEnd/>
              <a:tailEnd type="none" w="med" len="lg"/>
            </a:ln>
          </p:spPr>
          <p:txBody>
            <a:bodyPr/>
            <a:lstStyle/>
            <a:p>
              <a:endParaRPr lang="en-US"/>
            </a:p>
          </p:txBody>
        </p:sp>
        <p:sp>
          <p:nvSpPr>
            <p:cNvPr id="124977" name="AutoShape 38"/>
            <p:cNvSpPr>
              <a:spLocks noChangeArrowheads="1"/>
            </p:cNvSpPr>
            <p:nvPr/>
          </p:nvSpPr>
          <p:spPr bwMode="invGray">
            <a:xfrm>
              <a:off x="2490"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FFCC00"/>
              </a:solidFill>
              <a:miter lim="800000"/>
              <a:headEnd/>
              <a:tailEnd type="none" w="med" len="lg"/>
            </a:ln>
          </p:spPr>
          <p:txBody>
            <a:bodyPr wrap="none" anchor="ctr"/>
            <a:lstStyle/>
            <a:p>
              <a:endParaRPr lang="en-US"/>
            </a:p>
          </p:txBody>
        </p:sp>
      </p:grpSp>
      <p:grpSp>
        <p:nvGrpSpPr>
          <p:cNvPr id="5" name="Group 39"/>
          <p:cNvGrpSpPr>
            <a:grpSpLocks/>
          </p:cNvGrpSpPr>
          <p:nvPr/>
        </p:nvGrpSpPr>
        <p:grpSpPr bwMode="auto">
          <a:xfrm>
            <a:off x="5514975" y="2079625"/>
            <a:ext cx="292100" cy="2865438"/>
            <a:chOff x="3378" y="1568"/>
            <a:chExt cx="184" cy="1805"/>
          </a:xfrm>
        </p:grpSpPr>
        <p:sp>
          <p:nvSpPr>
            <p:cNvPr id="124974" name="Line 40"/>
            <p:cNvSpPr>
              <a:spLocks noChangeShapeType="1"/>
            </p:cNvSpPr>
            <p:nvPr/>
          </p:nvSpPr>
          <p:spPr bwMode="auto">
            <a:xfrm flipV="1">
              <a:off x="3470" y="1568"/>
              <a:ext cx="0" cy="1692"/>
            </a:xfrm>
            <a:prstGeom prst="line">
              <a:avLst/>
            </a:prstGeom>
            <a:noFill/>
            <a:ln w="19050" cap="rnd">
              <a:solidFill>
                <a:srgbClr val="FFCC00"/>
              </a:solidFill>
              <a:prstDash val="sysDot"/>
              <a:round/>
              <a:headEnd/>
              <a:tailEnd type="none" w="med" len="lg"/>
            </a:ln>
          </p:spPr>
          <p:txBody>
            <a:bodyPr/>
            <a:lstStyle/>
            <a:p>
              <a:endParaRPr lang="en-US"/>
            </a:p>
          </p:txBody>
        </p:sp>
        <p:sp>
          <p:nvSpPr>
            <p:cNvPr id="124975" name="AutoShape 41"/>
            <p:cNvSpPr>
              <a:spLocks noChangeArrowheads="1"/>
            </p:cNvSpPr>
            <p:nvPr/>
          </p:nvSpPr>
          <p:spPr bwMode="invGray">
            <a:xfrm>
              <a:off x="3378"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FFCC00"/>
              </a:solidFill>
              <a:miter lim="800000"/>
              <a:headEnd/>
              <a:tailEnd type="none" w="med" len="lg"/>
            </a:ln>
          </p:spPr>
          <p:txBody>
            <a:bodyPr wrap="none" anchor="ctr"/>
            <a:lstStyle/>
            <a:p>
              <a:endParaRPr lang="en-US"/>
            </a:p>
          </p:txBody>
        </p:sp>
      </p:grpSp>
      <p:grpSp>
        <p:nvGrpSpPr>
          <p:cNvPr id="6" name="Group 42"/>
          <p:cNvGrpSpPr>
            <a:grpSpLocks/>
          </p:cNvGrpSpPr>
          <p:nvPr/>
        </p:nvGrpSpPr>
        <p:grpSpPr bwMode="auto">
          <a:xfrm>
            <a:off x="6867525" y="1781175"/>
            <a:ext cx="292100" cy="3163888"/>
            <a:chOff x="4230" y="1380"/>
            <a:chExt cx="184" cy="1993"/>
          </a:xfrm>
        </p:grpSpPr>
        <p:sp>
          <p:nvSpPr>
            <p:cNvPr id="124972" name="Line 43"/>
            <p:cNvSpPr>
              <a:spLocks noChangeShapeType="1"/>
            </p:cNvSpPr>
            <p:nvPr/>
          </p:nvSpPr>
          <p:spPr bwMode="auto">
            <a:xfrm flipV="1">
              <a:off x="4322" y="1380"/>
              <a:ext cx="0" cy="1880"/>
            </a:xfrm>
            <a:prstGeom prst="line">
              <a:avLst/>
            </a:prstGeom>
            <a:noFill/>
            <a:ln w="19050" cap="rnd">
              <a:solidFill>
                <a:srgbClr val="FFCC00"/>
              </a:solidFill>
              <a:prstDash val="sysDot"/>
              <a:round/>
              <a:headEnd/>
              <a:tailEnd type="none" w="med" len="lg"/>
            </a:ln>
          </p:spPr>
          <p:txBody>
            <a:bodyPr/>
            <a:lstStyle/>
            <a:p>
              <a:endParaRPr lang="en-US"/>
            </a:p>
          </p:txBody>
        </p:sp>
        <p:sp>
          <p:nvSpPr>
            <p:cNvPr id="124973" name="AutoShape 44"/>
            <p:cNvSpPr>
              <a:spLocks noChangeArrowheads="1"/>
            </p:cNvSpPr>
            <p:nvPr/>
          </p:nvSpPr>
          <p:spPr bwMode="invGray">
            <a:xfrm>
              <a:off x="4230" y="3214"/>
              <a:ext cx="184" cy="159"/>
            </a:xfrm>
            <a:prstGeom prst="triangle">
              <a:avLst>
                <a:gd name="adj" fmla="val 50000"/>
              </a:avLst>
            </a:prstGeom>
            <a:gradFill rotWithShape="1">
              <a:gsLst>
                <a:gs pos="0">
                  <a:srgbClr val="EAEAEA"/>
                </a:gs>
                <a:gs pos="100000">
                  <a:srgbClr val="969696"/>
                </a:gs>
              </a:gsLst>
              <a:lin ang="5400000" scaled="1"/>
            </a:gradFill>
            <a:ln w="9525" algn="ctr">
              <a:solidFill>
                <a:srgbClr val="FFCC00"/>
              </a:solidFill>
              <a:miter lim="800000"/>
              <a:headEnd/>
              <a:tailEnd type="none" w="med" len="lg"/>
            </a:ln>
          </p:spPr>
          <p:txBody>
            <a:bodyPr wrap="none" anchor="ctr"/>
            <a:lstStyle/>
            <a:p>
              <a:endParaRPr lang="en-US"/>
            </a:p>
          </p:txBody>
        </p:sp>
      </p:grpSp>
      <p:pic>
        <p:nvPicPr>
          <p:cNvPr id="124962" name="Picture 46"/>
          <p:cNvPicPr>
            <a:picLocks noChangeAspect="1" noChangeArrowheads="1"/>
          </p:cNvPicPr>
          <p:nvPr/>
        </p:nvPicPr>
        <p:blipFill>
          <a:blip r:embed="rId3" cstate="print"/>
          <a:srcRect/>
          <a:stretch>
            <a:fillRect/>
          </a:stretch>
        </p:blipFill>
        <p:spPr bwMode="auto">
          <a:xfrm>
            <a:off x="609600" y="2971800"/>
            <a:ext cx="7797800" cy="2395538"/>
          </a:xfrm>
          <a:prstGeom prst="rect">
            <a:avLst/>
          </a:prstGeom>
          <a:noFill/>
          <a:ln w="9525">
            <a:noFill/>
            <a:miter lim="800000"/>
            <a:headEnd/>
            <a:tailEnd/>
          </a:ln>
        </p:spPr>
      </p:pic>
      <p:sp>
        <p:nvSpPr>
          <p:cNvPr id="124963" name="Oval 13"/>
          <p:cNvSpPr>
            <a:spLocks noChangeArrowheads="1"/>
          </p:cNvSpPr>
          <p:nvPr/>
        </p:nvSpPr>
        <p:spPr bwMode="auto">
          <a:xfrm>
            <a:off x="3370263" y="1255713"/>
            <a:ext cx="1695450" cy="885825"/>
          </a:xfrm>
          <a:prstGeom prst="ellipse">
            <a:avLst/>
          </a:prstGeom>
          <a:solidFill>
            <a:srgbClr val="CCFFFF"/>
          </a:solidFill>
          <a:ln w="28575">
            <a:solidFill>
              <a:srgbClr val="FFFFFF"/>
            </a:solidFill>
            <a:round/>
            <a:headEnd/>
            <a:tailEnd/>
          </a:ln>
        </p:spPr>
        <p:txBody>
          <a:bodyPr/>
          <a:lstStyle/>
          <a:p>
            <a:endParaRPr lang="en-US">
              <a:solidFill>
                <a:srgbClr val="002060"/>
              </a:solidFill>
            </a:endParaRPr>
          </a:p>
        </p:txBody>
      </p:sp>
      <p:sp>
        <p:nvSpPr>
          <p:cNvPr id="124964" name="Line 33"/>
          <p:cNvSpPr>
            <a:spLocks noChangeShapeType="1"/>
          </p:cNvSpPr>
          <p:nvPr/>
        </p:nvSpPr>
        <p:spPr bwMode="auto">
          <a:xfrm>
            <a:off x="4191000" y="2209800"/>
            <a:ext cx="0" cy="568325"/>
          </a:xfrm>
          <a:prstGeom prst="line">
            <a:avLst/>
          </a:prstGeom>
          <a:noFill/>
          <a:ln w="38100">
            <a:solidFill>
              <a:srgbClr val="FFFFFF"/>
            </a:solidFill>
            <a:round/>
            <a:headEnd/>
            <a:tailEnd type="triangle" w="med" len="med"/>
          </a:ln>
        </p:spPr>
        <p:txBody>
          <a:bodyPr/>
          <a:lstStyle/>
          <a:p>
            <a:endParaRPr lang="en-US"/>
          </a:p>
        </p:txBody>
      </p:sp>
      <p:sp>
        <p:nvSpPr>
          <p:cNvPr id="124965" name="Text Box 14"/>
          <p:cNvSpPr txBox="1">
            <a:spLocks noChangeArrowheads="1"/>
          </p:cNvSpPr>
          <p:nvPr/>
        </p:nvSpPr>
        <p:spPr bwMode="auto">
          <a:xfrm>
            <a:off x="3230563" y="1427163"/>
            <a:ext cx="1935162" cy="555625"/>
          </a:xfrm>
          <a:prstGeom prst="rect">
            <a:avLst/>
          </a:prstGeom>
          <a:noFill/>
          <a:ln w="9525">
            <a:noFill/>
            <a:miter lim="800000"/>
            <a:headEnd/>
            <a:tailEnd/>
          </a:ln>
        </p:spPr>
        <p:txBody>
          <a:bodyPr anchor="ctr" anchorCtr="1"/>
          <a:lstStyle/>
          <a:p>
            <a:pPr algn="ctr"/>
            <a:r>
              <a:rPr lang="en-GB" sz="1600" b="1">
                <a:solidFill>
                  <a:srgbClr val="7030A0"/>
                </a:solidFill>
                <a:latin typeface="Arial Narrow" pitchFamily="34" charset="0"/>
              </a:rPr>
              <a:t>FPG above target</a:t>
            </a:r>
          </a:p>
          <a:p>
            <a:pPr algn="ctr"/>
            <a:r>
              <a:rPr lang="en-GB" sz="1600" b="1">
                <a:solidFill>
                  <a:srgbClr val="7030A0"/>
                </a:solidFill>
                <a:latin typeface="Arial Narrow" pitchFamily="34" charset="0"/>
              </a:rPr>
              <a:t>HbA</a:t>
            </a:r>
            <a:r>
              <a:rPr lang="en-GB" sz="1600" b="1" baseline="-25000">
                <a:solidFill>
                  <a:srgbClr val="7030A0"/>
                </a:solidFill>
                <a:latin typeface="Arial Narrow" pitchFamily="34" charset="0"/>
              </a:rPr>
              <a:t>1c</a:t>
            </a:r>
            <a:r>
              <a:rPr lang="en-GB" sz="1600" b="1">
                <a:solidFill>
                  <a:srgbClr val="7030A0"/>
                </a:solidFill>
                <a:latin typeface="Arial Narrow" pitchFamily="34" charset="0"/>
              </a:rPr>
              <a:t> above target</a:t>
            </a:r>
          </a:p>
        </p:txBody>
      </p:sp>
      <p:sp>
        <p:nvSpPr>
          <p:cNvPr id="124966" name="Oval 11"/>
          <p:cNvSpPr>
            <a:spLocks noChangeArrowheads="1"/>
          </p:cNvSpPr>
          <p:nvPr/>
        </p:nvSpPr>
        <p:spPr bwMode="auto">
          <a:xfrm>
            <a:off x="1722438" y="2079625"/>
            <a:ext cx="1714500" cy="885825"/>
          </a:xfrm>
          <a:prstGeom prst="ellipse">
            <a:avLst/>
          </a:prstGeom>
          <a:solidFill>
            <a:srgbClr val="CCFFFF"/>
          </a:solidFill>
          <a:ln w="28575">
            <a:solidFill>
              <a:srgbClr val="FFFFFF"/>
            </a:solidFill>
            <a:round/>
            <a:headEnd/>
            <a:tailEnd/>
          </a:ln>
        </p:spPr>
        <p:txBody>
          <a:bodyPr/>
          <a:lstStyle/>
          <a:p>
            <a:endParaRPr lang="en-US"/>
          </a:p>
        </p:txBody>
      </p:sp>
      <p:sp>
        <p:nvSpPr>
          <p:cNvPr id="124967" name="Text Box 12"/>
          <p:cNvSpPr txBox="1">
            <a:spLocks noChangeArrowheads="1"/>
          </p:cNvSpPr>
          <p:nvPr/>
        </p:nvSpPr>
        <p:spPr bwMode="auto">
          <a:xfrm>
            <a:off x="1671638" y="2239963"/>
            <a:ext cx="1806575" cy="557212"/>
          </a:xfrm>
          <a:prstGeom prst="rect">
            <a:avLst/>
          </a:prstGeom>
          <a:noFill/>
          <a:ln w="9525">
            <a:noFill/>
            <a:miter lim="800000"/>
            <a:headEnd/>
            <a:tailEnd/>
          </a:ln>
        </p:spPr>
        <p:txBody>
          <a:bodyPr anchor="ctr" anchorCtr="1"/>
          <a:lstStyle/>
          <a:p>
            <a:pPr algn="ctr" eaLnBrk="0" hangingPunct="0">
              <a:lnSpc>
                <a:spcPct val="90000"/>
              </a:lnSpc>
              <a:spcBef>
                <a:spcPct val="20000"/>
              </a:spcBef>
            </a:pPr>
            <a:r>
              <a:rPr lang="en-GB" sz="1600" b="1">
                <a:solidFill>
                  <a:srgbClr val="7030A0"/>
                </a:solidFill>
                <a:latin typeface="Arial Narrow" pitchFamily="34" charset="0"/>
              </a:rPr>
              <a:t>HbA</a:t>
            </a:r>
            <a:r>
              <a:rPr lang="en-GB" sz="1600" b="1" baseline="-25000">
                <a:solidFill>
                  <a:srgbClr val="7030A0"/>
                </a:solidFill>
                <a:latin typeface="Arial Narrow" pitchFamily="34" charset="0"/>
              </a:rPr>
              <a:t>1c</a:t>
            </a:r>
            <a:r>
              <a:rPr lang="en-GB" sz="1600" b="1">
                <a:solidFill>
                  <a:srgbClr val="7030A0"/>
                </a:solidFill>
                <a:latin typeface="Arial Narrow" pitchFamily="34" charset="0"/>
              </a:rPr>
              <a:t> above target</a:t>
            </a:r>
          </a:p>
        </p:txBody>
      </p:sp>
      <p:sp>
        <p:nvSpPr>
          <p:cNvPr id="124968" name="Line 35"/>
          <p:cNvSpPr>
            <a:spLocks noChangeShapeType="1"/>
          </p:cNvSpPr>
          <p:nvPr/>
        </p:nvSpPr>
        <p:spPr bwMode="auto">
          <a:xfrm>
            <a:off x="2595563" y="2955925"/>
            <a:ext cx="0" cy="347663"/>
          </a:xfrm>
          <a:prstGeom prst="line">
            <a:avLst/>
          </a:prstGeom>
          <a:noFill/>
          <a:ln w="38100">
            <a:solidFill>
              <a:srgbClr val="FFFFFF"/>
            </a:solidFill>
            <a:round/>
            <a:headEnd/>
            <a:tailEnd type="triangle" w="med" len="med"/>
          </a:ln>
        </p:spPr>
        <p:txBody>
          <a:bodyPr/>
          <a:lstStyle/>
          <a:p>
            <a:endParaRPr lang="en-US"/>
          </a:p>
        </p:txBody>
      </p:sp>
      <p:sp>
        <p:nvSpPr>
          <p:cNvPr id="124969" name="Line 36"/>
          <p:cNvSpPr>
            <a:spLocks noChangeShapeType="1"/>
          </p:cNvSpPr>
          <p:nvPr/>
        </p:nvSpPr>
        <p:spPr bwMode="auto">
          <a:xfrm rot="-5400000">
            <a:off x="6306344" y="535781"/>
            <a:ext cx="39688" cy="2282825"/>
          </a:xfrm>
          <a:prstGeom prst="line">
            <a:avLst/>
          </a:prstGeom>
          <a:noFill/>
          <a:ln w="38100">
            <a:solidFill>
              <a:srgbClr val="FFFFFF"/>
            </a:solidFill>
            <a:round/>
            <a:headEnd/>
            <a:tailEnd type="triangle" w="med" len="med"/>
          </a:ln>
        </p:spPr>
        <p:txBody>
          <a:bodyPr/>
          <a:lstStyle/>
          <a:p>
            <a:endParaRPr lang="en-US"/>
          </a:p>
        </p:txBody>
      </p:sp>
      <p:sp>
        <p:nvSpPr>
          <p:cNvPr id="124970" name="Text Box 5"/>
          <p:cNvSpPr txBox="1">
            <a:spLocks noChangeArrowheads="1"/>
          </p:cNvSpPr>
          <p:nvPr/>
        </p:nvSpPr>
        <p:spPr bwMode="auto">
          <a:xfrm>
            <a:off x="1073150" y="5684838"/>
            <a:ext cx="7140575" cy="487362"/>
          </a:xfrm>
          <a:prstGeom prst="rect">
            <a:avLst/>
          </a:prstGeom>
          <a:noFill/>
          <a:ln w="9525">
            <a:noFill/>
            <a:miter lim="800000"/>
            <a:headEnd/>
            <a:tailEnd/>
          </a:ln>
        </p:spPr>
        <p:txBody>
          <a:bodyPr/>
          <a:lstStyle/>
          <a:p>
            <a:pPr algn="ctr" eaLnBrk="0" hangingPunct="0"/>
            <a:r>
              <a:rPr lang="en-GB" sz="2000">
                <a:solidFill>
                  <a:srgbClr val="FFFFFF"/>
                </a:solidFill>
                <a:latin typeface="Trebuchet MS" pitchFamily="34" charset="0"/>
              </a:rPr>
              <a:t>Progressive deterioration of </a:t>
            </a:r>
            <a:r>
              <a:rPr lang="en-GB" sz="2000">
                <a:solidFill>
                  <a:srgbClr val="FFFFFF"/>
                </a:solidFill>
                <a:latin typeface="Trebuchet MS" pitchFamily="34" charset="0"/>
                <a:sym typeface="Symbol" pitchFamily="18" charset="2"/>
              </a:rPr>
              <a:t></a:t>
            </a:r>
            <a:r>
              <a:rPr lang="en-GB" sz="2000">
                <a:solidFill>
                  <a:srgbClr val="FFFFFF"/>
                </a:solidFill>
                <a:latin typeface="Trebuchet MS" pitchFamily="34" charset="0"/>
              </a:rPr>
              <a:t>-cell function</a:t>
            </a:r>
          </a:p>
        </p:txBody>
      </p:sp>
      <p:sp>
        <p:nvSpPr>
          <p:cNvPr id="55" name="Content Placeholder 2"/>
          <p:cNvSpPr txBox="1">
            <a:spLocks/>
          </p:cNvSpPr>
          <p:nvPr/>
        </p:nvSpPr>
        <p:spPr>
          <a:xfrm>
            <a:off x="428596" y="285728"/>
            <a:ext cx="8178132" cy="990600"/>
          </a:xfrm>
          <a:prstGeom prst="rect">
            <a:avLst/>
          </a:prstGeom>
        </p:spPr>
        <p:txBody>
          <a:bodyPr/>
          <a:lstStyle/>
          <a:p>
            <a:pPr marL="342900" indent="-342900" algn="just" eaLnBrk="0" hangingPunct="0">
              <a:spcBef>
                <a:spcPct val="20000"/>
              </a:spcBef>
              <a:spcAft>
                <a:spcPts val="1800"/>
              </a:spcAft>
              <a:buClr>
                <a:srgbClr val="FFFF00"/>
              </a:buClr>
              <a:buFont typeface="Arial" charset="0"/>
              <a:buChar char="•"/>
              <a:defRPr/>
            </a:pPr>
            <a:r>
              <a:rPr lang="en-US" sz="2400" b="1" dirty="0">
                <a:latin typeface="Garamond" pitchFamily="18" charset="0"/>
              </a:rPr>
              <a:t>The most precise and flexible prandial coverage is possible with </a:t>
            </a:r>
            <a:r>
              <a:rPr lang="en-US" sz="2400" b="1" dirty="0">
                <a:solidFill>
                  <a:srgbClr val="99FF33"/>
                </a:solidFill>
                <a:latin typeface="Garamond" pitchFamily="18" charset="0"/>
              </a:rPr>
              <a:t>“basal-plus/bolus” </a:t>
            </a:r>
            <a:r>
              <a:rPr lang="en-US" sz="2400" b="1" dirty="0">
                <a:latin typeface="Garamond" pitchFamily="18" charset="0"/>
              </a:rPr>
              <a:t>therapy</a:t>
            </a:r>
          </a:p>
        </p:txBody>
      </p:sp>
      <p:sp>
        <p:nvSpPr>
          <p:cNvPr id="7" name="Date Placeholder 6"/>
          <p:cNvSpPr>
            <a:spLocks noGrp="1"/>
          </p:cNvSpPr>
          <p:nvPr>
            <p:ph type="dt" sz="half" idx="10"/>
          </p:nvPr>
        </p:nvSpPr>
        <p:spPr/>
        <p:txBody>
          <a:bodyPr/>
          <a:lstStyle/>
          <a:p>
            <a:pPr>
              <a:defRPr/>
            </a:pPr>
            <a:fld id="{599D1917-B14D-44C5-9F28-78B0B89A73C6}" type="datetime1">
              <a:rPr lang="en-US" smtClean="0">
                <a:solidFill>
                  <a:prstClr val="white">
                    <a:tint val="75000"/>
                  </a:prstClr>
                </a:solidFill>
              </a:rPr>
              <a:pPr>
                <a:defRPr/>
              </a:pPr>
              <a:t>11/20/2014</a:t>
            </a:fld>
            <a:endParaRPr lang="en-US">
              <a:solidFill>
                <a:prstClr val="white">
                  <a:tint val="75000"/>
                </a:prstClr>
              </a:solidFill>
            </a:endParaRPr>
          </a:p>
        </p:txBody>
      </p:sp>
      <p:sp>
        <p:nvSpPr>
          <p:cNvPr id="8" name="Slide Number Placeholder 7"/>
          <p:cNvSpPr>
            <a:spLocks noGrp="1"/>
          </p:cNvSpPr>
          <p:nvPr>
            <p:ph type="sldNum" sz="quarter" idx="12"/>
          </p:nvPr>
        </p:nvSpPr>
        <p:spPr/>
        <p:txBody>
          <a:bodyPr/>
          <a:lstStyle/>
          <a:p>
            <a:pPr>
              <a:defRPr/>
            </a:pPr>
            <a:fld id="{405FF7BE-62C0-45E8-B0C4-9A843E254EB7}" type="slidenum">
              <a:rPr lang="en-US" smtClean="0"/>
              <a:pPr>
                <a:defRPr/>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6" name="Group 46"/>
          <p:cNvGraphicFramePr>
            <a:graphicFrameLocks noGrp="1"/>
          </p:cNvGraphicFramePr>
          <p:nvPr>
            <p:ph idx="4294967295"/>
            <p:extLst>
              <p:ext uri="{D42A27DB-BD31-4B8C-83A1-F6EECF244321}">
                <p14:modId xmlns:p14="http://schemas.microsoft.com/office/powerpoint/2010/main" val="2103942598"/>
              </p:ext>
            </p:extLst>
          </p:nvPr>
        </p:nvGraphicFramePr>
        <p:xfrm>
          <a:off x="300502" y="1183701"/>
          <a:ext cx="8606116" cy="5102697"/>
        </p:xfrm>
        <a:graphic>
          <a:graphicData uri="http://schemas.openxmlformats.org/drawingml/2006/table">
            <a:tbl>
              <a:tblPr firstRow="1">
                <a:tableStyleId>{08FB837D-C827-4EFA-A057-4D05807E0F7C}</a:tableStyleId>
              </a:tblPr>
              <a:tblGrid>
                <a:gridCol w="3780118"/>
                <a:gridCol w="1175151"/>
                <a:gridCol w="1172301"/>
                <a:gridCol w="2478546"/>
              </a:tblGrid>
              <a:tr h="6267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effectLst/>
                          <a:latin typeface="Arial"/>
                          <a:cs typeface="Arial"/>
                        </a:rPr>
                        <a:t>Insulin Type (trade name)</a:t>
                      </a:r>
                      <a:endParaRPr kumimoji="0" lang="en-US" sz="1800" b="1" i="0" u="none" strike="noStrike" kern="1200" cap="none" normalizeH="0" baseline="0" dirty="0" smtClean="0">
                        <a:ln>
                          <a:noFill/>
                        </a:ln>
                        <a:solidFill>
                          <a:srgbClr val="FFFFFF"/>
                        </a:solidFill>
                        <a:effectLst/>
                        <a:latin typeface="Arial"/>
                        <a:ea typeface="ＭＳ Ｐゴシック" pitchFamily="34" charset="-128"/>
                        <a:cs typeface="Arial"/>
                      </a:endParaRPr>
                    </a:p>
                  </a:txBody>
                  <a:tcPr marL="39151" marR="39151"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effectLst/>
                          <a:latin typeface="Arial"/>
                          <a:cs typeface="Arial"/>
                        </a:rPr>
                        <a:t>Onset</a:t>
                      </a:r>
                      <a:endParaRPr kumimoji="0" lang="en-US" sz="1800" b="1" i="0" u="none" strike="noStrike" kern="1200" cap="none" normalizeH="0" baseline="0" dirty="0" smtClean="0">
                        <a:ln>
                          <a:noFill/>
                        </a:ln>
                        <a:solidFill>
                          <a:srgbClr val="FFFFFF"/>
                        </a:solidFill>
                        <a:effectLst/>
                        <a:latin typeface="Arial"/>
                        <a:ea typeface="ＭＳ Ｐゴシック" pitchFamily="34" charset="-128"/>
                        <a:cs typeface="Arial"/>
                      </a:endParaRPr>
                    </a:p>
                  </a:txBody>
                  <a:tcPr marL="39151" marR="39151"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effectLst/>
                          <a:latin typeface="Arial"/>
                          <a:cs typeface="Arial"/>
                        </a:rPr>
                        <a:t>Peak </a:t>
                      </a:r>
                      <a:endParaRPr kumimoji="0" lang="en-US" sz="1800" b="1" i="0" u="none" strike="noStrike" kern="1200" cap="none" normalizeH="0" baseline="0" dirty="0" smtClean="0">
                        <a:ln>
                          <a:noFill/>
                        </a:ln>
                        <a:solidFill>
                          <a:srgbClr val="FFFFFF"/>
                        </a:solidFill>
                        <a:effectLst/>
                        <a:latin typeface="Arial"/>
                        <a:ea typeface="ＭＳ Ｐゴシック" pitchFamily="34" charset="-128"/>
                        <a:cs typeface="Arial"/>
                      </a:endParaRPr>
                    </a:p>
                  </a:txBody>
                  <a:tcPr marL="39151" marR="39151"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u="none" strike="noStrike" kern="1200" cap="none" normalizeH="0" baseline="0" dirty="0" smtClean="0">
                          <a:ln>
                            <a:noFill/>
                          </a:ln>
                          <a:effectLst/>
                          <a:latin typeface="Arial"/>
                          <a:cs typeface="Arial"/>
                        </a:rPr>
                        <a:t>Duration</a:t>
                      </a:r>
                      <a:endParaRPr kumimoji="0" lang="en-US" sz="1800" b="1" i="0" u="none" strike="noStrike" kern="1200" cap="none" normalizeH="0" baseline="0" dirty="0" smtClean="0">
                        <a:ln>
                          <a:noFill/>
                        </a:ln>
                        <a:solidFill>
                          <a:srgbClr val="FFFFFF"/>
                        </a:solidFill>
                        <a:effectLst/>
                        <a:latin typeface="Arial"/>
                        <a:ea typeface="ＭＳ Ｐゴシック" pitchFamily="34" charset="-128"/>
                        <a:cs typeface="Arial"/>
                      </a:endParaRPr>
                    </a:p>
                  </a:txBody>
                  <a:tcPr marL="39151" marR="39151" anchor="ctr" horzOverflow="overflow"/>
                </a:tc>
              </a:tr>
              <a:tr h="437798">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u="none" strike="noStrike" kern="1200" cap="none" normalizeH="0" baseline="0" dirty="0" smtClean="0">
                          <a:ln>
                            <a:noFill/>
                          </a:ln>
                          <a:effectLst/>
                          <a:latin typeface="Arial"/>
                          <a:cs typeface="Arial"/>
                        </a:rPr>
                        <a:t>Bolus (prandial) Insulins</a:t>
                      </a:r>
                      <a:endParaRPr kumimoji="0" lang="en-US" sz="1800" b="1" i="0" u="none" strike="noStrike" kern="1200" cap="none" normalizeH="0" baseline="0" dirty="0" smtClean="0">
                        <a:ln>
                          <a:noFill/>
                        </a:ln>
                        <a:solidFill>
                          <a:srgbClr val="FFFFFF"/>
                        </a:solidFill>
                        <a:effectLst/>
                        <a:latin typeface="Arial"/>
                        <a:ea typeface="ＭＳ Ｐゴシック" pitchFamily="34" charset="-128"/>
                        <a:cs typeface="Arial"/>
                      </a:endParaRPr>
                    </a:p>
                  </a:txBody>
                  <a:tcPr marL="39151" marR="39151" horzOverflow="overflow">
                    <a:solidFill>
                      <a:schemeClr val="bg2"/>
                    </a:solidFill>
                  </a:tcPr>
                </a:tc>
                <a:tc>
                  <a:txBody>
                    <a:bodyPr/>
                    <a:lstStyle/>
                    <a:p>
                      <a:pPr marL="0" marR="0" lvl="0" indent="0" algn="l" defTabSz="914400" rtl="0" eaLnBrk="1" fontAlgn="base" latinLnBrk="0" hangingPunct="1">
                        <a:lnSpc>
                          <a:spcPct val="80000"/>
                        </a:lnSpc>
                        <a:spcBef>
                          <a:spcPct val="0"/>
                        </a:spcBef>
                        <a:spcAft>
                          <a:spcPct val="20000"/>
                        </a:spcAft>
                        <a:buClrTx/>
                        <a:buSzTx/>
                        <a:buFontTx/>
                        <a:buNone/>
                        <a:tabLst/>
                      </a:pPr>
                      <a:endParaRPr kumimoji="0" lang="en-GB" sz="1600" b="1" i="0" u="none" strike="noStrike" cap="none" normalizeH="0" baseline="0" dirty="0" smtClean="0">
                        <a:ln>
                          <a:noFill/>
                        </a:ln>
                        <a:solidFill>
                          <a:schemeClr val="tx1"/>
                        </a:solidFill>
                        <a:effectLst/>
                        <a:latin typeface="Arial"/>
                        <a:ea typeface="ＭＳ Ｐゴシック" pitchFamily="34" charset="-128"/>
                        <a:cs typeface="Arial"/>
                      </a:endParaRPr>
                    </a:p>
                  </a:txBody>
                  <a:tcPr marL="39151" marR="39151" horzOverflow="overflow">
                    <a:solidFill>
                      <a:schemeClr val="bg2"/>
                    </a:solidFill>
                  </a:tcPr>
                </a:tc>
                <a:tc>
                  <a:txBody>
                    <a:bodyPr/>
                    <a:lstStyle/>
                    <a:p>
                      <a:pPr marL="0" marR="0" lvl="0" indent="0" algn="l" defTabSz="914400" rtl="0" eaLnBrk="1" fontAlgn="base" latinLnBrk="0" hangingPunct="1">
                        <a:lnSpc>
                          <a:spcPct val="80000"/>
                        </a:lnSpc>
                        <a:spcBef>
                          <a:spcPct val="0"/>
                        </a:spcBef>
                        <a:spcAft>
                          <a:spcPct val="20000"/>
                        </a:spcAft>
                        <a:buClrTx/>
                        <a:buSzTx/>
                        <a:buFontTx/>
                        <a:buNone/>
                        <a:tabLst/>
                      </a:pPr>
                      <a:endParaRPr kumimoji="0" lang="en-GB" sz="1600" b="1" i="0" u="none" strike="noStrike" cap="none" normalizeH="0" baseline="0" dirty="0" smtClean="0">
                        <a:ln>
                          <a:noFill/>
                        </a:ln>
                        <a:solidFill>
                          <a:schemeClr val="tx1"/>
                        </a:solidFill>
                        <a:effectLst/>
                        <a:latin typeface="Arial"/>
                        <a:ea typeface="ＭＳ Ｐゴシック" pitchFamily="34" charset="-128"/>
                        <a:cs typeface="Arial"/>
                      </a:endParaRPr>
                    </a:p>
                  </a:txBody>
                  <a:tcPr marL="39151" marR="39151" horzOverflow="overflow">
                    <a:solidFill>
                      <a:schemeClr val="bg2"/>
                    </a:solidFill>
                  </a:tcPr>
                </a:tc>
                <a:tc>
                  <a:txBody>
                    <a:bodyPr/>
                    <a:lstStyle/>
                    <a:p>
                      <a:pPr marL="0" marR="0" lvl="0" indent="0" algn="l" defTabSz="914400" rtl="0" eaLnBrk="1" fontAlgn="base" latinLnBrk="0" hangingPunct="1">
                        <a:lnSpc>
                          <a:spcPct val="80000"/>
                        </a:lnSpc>
                        <a:spcBef>
                          <a:spcPct val="0"/>
                        </a:spcBef>
                        <a:spcAft>
                          <a:spcPct val="20000"/>
                        </a:spcAft>
                        <a:buClrTx/>
                        <a:buSzTx/>
                        <a:buFontTx/>
                        <a:buNone/>
                        <a:tabLst/>
                      </a:pPr>
                      <a:endParaRPr kumimoji="0" lang="en-GB" sz="1600" b="1" i="0" u="none" strike="noStrike" cap="none" normalizeH="0" baseline="0" dirty="0" smtClean="0">
                        <a:ln>
                          <a:noFill/>
                        </a:ln>
                        <a:solidFill>
                          <a:schemeClr val="tx1"/>
                        </a:solidFill>
                        <a:effectLst/>
                        <a:latin typeface="Arial"/>
                        <a:ea typeface="ＭＳ Ｐゴシック" pitchFamily="34" charset="-128"/>
                        <a:cs typeface="Arial"/>
                      </a:endParaRPr>
                    </a:p>
                  </a:txBody>
                  <a:tcPr marL="39151" marR="39151" horzOverflow="overflow">
                    <a:solidFill>
                      <a:schemeClr val="bg2"/>
                    </a:solidFill>
                  </a:tcPr>
                </a:tc>
              </a:tr>
              <a:tr h="1146736">
                <a:tc>
                  <a:txBody>
                    <a:bodyPr/>
                    <a:lstStyle/>
                    <a:p>
                      <a:pPr marL="0" marR="0" lvl="0" indent="0" algn="l" defTabSz="914400" rtl="0" eaLnBrk="1" fontAlgn="base" latinLnBrk="0" hangingPunct="1">
                        <a:lnSpc>
                          <a:spcPct val="80000"/>
                        </a:lnSpc>
                        <a:spcBef>
                          <a:spcPct val="0"/>
                        </a:spcBef>
                        <a:spcAft>
                          <a:spcPct val="20000"/>
                        </a:spcAft>
                        <a:buClrTx/>
                        <a:buSzTx/>
                        <a:buFontTx/>
                        <a:buNone/>
                        <a:tabLst/>
                      </a:pPr>
                      <a:r>
                        <a:rPr kumimoji="0" lang="en-US" sz="1600" u="none" strike="noStrike" cap="none" normalizeH="0" baseline="0" dirty="0" smtClean="0">
                          <a:ln>
                            <a:noFill/>
                          </a:ln>
                          <a:effectLst/>
                          <a:latin typeface="Arial"/>
                          <a:cs typeface="Arial"/>
                        </a:rPr>
                        <a:t>Rapid-acting insulin analogues (clear):</a:t>
                      </a:r>
                    </a:p>
                    <a:p>
                      <a:pPr marL="1588" marR="0" lvl="0" indent="0" algn="l" defTabSz="914400" rtl="0" eaLnBrk="1" fontAlgn="base" latinLnBrk="0" hangingPunct="1">
                        <a:lnSpc>
                          <a:spcPct val="80000"/>
                        </a:lnSpc>
                        <a:spcBef>
                          <a:spcPct val="0"/>
                        </a:spcBef>
                        <a:spcAft>
                          <a:spcPct val="20000"/>
                        </a:spcAft>
                        <a:buClrTx/>
                        <a:buSzTx/>
                        <a:buFont typeface="Arial" pitchFamily="34" charset="0"/>
                        <a:buChar char="•"/>
                        <a:tabLst/>
                      </a:pPr>
                      <a:r>
                        <a:rPr kumimoji="0" lang="en-US" sz="1600" u="none" strike="noStrike" cap="none" normalizeH="0" baseline="0" dirty="0" smtClean="0">
                          <a:ln>
                            <a:noFill/>
                          </a:ln>
                          <a:effectLst/>
                          <a:latin typeface="Arial"/>
                          <a:cs typeface="Arial"/>
                        </a:rPr>
                        <a:t> Insulin aspart (NovoRapid</a:t>
                      </a:r>
                      <a:r>
                        <a:rPr kumimoji="0" lang="en-US" sz="1600" u="none" strike="noStrike" cap="none" normalizeH="0" baseline="30000" dirty="0" smtClean="0">
                          <a:ln>
                            <a:noFill/>
                          </a:ln>
                          <a:effectLst/>
                          <a:latin typeface="Arial"/>
                          <a:cs typeface="Arial"/>
                        </a:rPr>
                        <a:t>®</a:t>
                      </a:r>
                      <a:r>
                        <a:rPr kumimoji="0" lang="en-US" sz="1600" u="none" strike="noStrike" cap="none" normalizeH="0" baseline="0" dirty="0" smtClean="0">
                          <a:ln>
                            <a:noFill/>
                          </a:ln>
                          <a:effectLst/>
                          <a:latin typeface="Arial"/>
                          <a:cs typeface="Arial"/>
                        </a:rPr>
                        <a:t>)</a:t>
                      </a:r>
                      <a:endParaRPr kumimoji="0" lang="en-US" sz="1600" b="0" i="0" u="none" strike="noStrike" cap="none" normalizeH="0" baseline="0" dirty="0" smtClean="0">
                        <a:ln>
                          <a:noFill/>
                        </a:ln>
                        <a:solidFill>
                          <a:schemeClr val="tx1"/>
                        </a:solidFill>
                        <a:effectLst/>
                        <a:latin typeface="Arial"/>
                        <a:ea typeface="ＭＳ Ｐゴシック" pitchFamily="34" charset="-128"/>
                        <a:cs typeface="Arial"/>
                      </a:endParaRPr>
                    </a:p>
                    <a:p>
                      <a:pPr marL="1588" marR="0" lvl="0" indent="0" algn="l" defTabSz="914400" rtl="0" eaLnBrk="1" fontAlgn="base" latinLnBrk="0" hangingPunct="1">
                        <a:lnSpc>
                          <a:spcPct val="80000"/>
                        </a:lnSpc>
                        <a:spcBef>
                          <a:spcPct val="0"/>
                        </a:spcBef>
                        <a:spcAft>
                          <a:spcPct val="20000"/>
                        </a:spcAft>
                        <a:buClrTx/>
                        <a:buSzTx/>
                        <a:buFont typeface="Arial" pitchFamily="34" charset="0"/>
                        <a:buChar char="•"/>
                        <a:tabLst/>
                      </a:pPr>
                      <a:r>
                        <a:rPr kumimoji="0" lang="en-US" sz="1600" u="none" strike="noStrike" kern="1200" cap="none" normalizeH="0" baseline="0" dirty="0" smtClean="0">
                          <a:ln>
                            <a:noFill/>
                          </a:ln>
                          <a:effectLst/>
                          <a:latin typeface="Arial"/>
                          <a:cs typeface="Arial"/>
                        </a:rPr>
                        <a:t> Insulin glulisine (Apidra™)</a:t>
                      </a:r>
                      <a:endParaRPr kumimoji="0" lang="en-US" sz="1600" b="0" i="0" u="none" strike="noStrike" kern="1200" cap="none" normalizeH="0" baseline="0" dirty="0" smtClean="0">
                        <a:ln>
                          <a:noFill/>
                        </a:ln>
                        <a:solidFill>
                          <a:schemeClr val="tx1"/>
                        </a:solidFill>
                        <a:effectLst/>
                        <a:latin typeface="Arial"/>
                        <a:ea typeface="ＭＳ Ｐゴシック" pitchFamily="34" charset="-128"/>
                        <a:cs typeface="Arial"/>
                      </a:endParaRPr>
                    </a:p>
                    <a:p>
                      <a:pPr marL="0" marR="0" lvl="0" indent="0" algn="l" defTabSz="914400" rtl="0" eaLnBrk="1" fontAlgn="base" latinLnBrk="0" hangingPunct="1">
                        <a:lnSpc>
                          <a:spcPct val="80000"/>
                        </a:lnSpc>
                        <a:spcBef>
                          <a:spcPct val="0"/>
                        </a:spcBef>
                        <a:spcAft>
                          <a:spcPct val="20000"/>
                        </a:spcAft>
                        <a:buClrTx/>
                        <a:buSzTx/>
                        <a:buFont typeface="Arial" pitchFamily="34" charset="0"/>
                        <a:buChar char="•"/>
                        <a:tabLst/>
                        <a:defRPr/>
                      </a:pPr>
                      <a:r>
                        <a:rPr kumimoji="0" lang="en-US" sz="1600" u="none" strike="noStrike" kern="1200" cap="none" normalizeH="0" baseline="0" dirty="0" smtClean="0">
                          <a:ln>
                            <a:noFill/>
                          </a:ln>
                          <a:effectLst/>
                          <a:latin typeface="Arial"/>
                          <a:cs typeface="Arial"/>
                        </a:rPr>
                        <a:t> Insulin lispro (Humalog</a:t>
                      </a:r>
                      <a:r>
                        <a:rPr kumimoji="0" lang="en-US" sz="1600" u="none" strike="noStrike" cap="none" normalizeH="0" baseline="30000" dirty="0" smtClean="0">
                          <a:ln>
                            <a:noFill/>
                          </a:ln>
                          <a:effectLst/>
                          <a:latin typeface="Arial"/>
                          <a:cs typeface="Arial"/>
                        </a:rPr>
                        <a:t>®</a:t>
                      </a:r>
                      <a:r>
                        <a:rPr kumimoji="0" lang="en-US" sz="1600" u="none" strike="noStrike" cap="none" normalizeH="0" baseline="0" dirty="0" smtClean="0">
                          <a:ln>
                            <a:noFill/>
                          </a:ln>
                          <a:effectLst/>
                          <a:latin typeface="Arial"/>
                          <a:cs typeface="Arial"/>
                        </a:rPr>
                        <a:t>)</a:t>
                      </a:r>
                      <a:endParaRPr kumimoji="0" lang="en-US" sz="1600" b="0" i="0" u="none" strike="noStrike" cap="none" normalizeH="0" baseline="0" dirty="0" smtClean="0">
                        <a:ln>
                          <a:noFill/>
                        </a:ln>
                        <a:solidFill>
                          <a:schemeClr val="tx1"/>
                        </a:solidFill>
                        <a:effectLst/>
                        <a:latin typeface="Arial"/>
                        <a:ea typeface="ＭＳ Ｐゴシック" pitchFamily="34" charset="-128"/>
                        <a:cs typeface="Arial"/>
                      </a:endParaRPr>
                    </a:p>
                  </a:txBody>
                  <a:tcPr marL="39151" marR="39151" horzOverflow="overflow"/>
                </a:tc>
                <a:tc>
                  <a:txBody>
                    <a:bodyPr/>
                    <a:lstStyle/>
                    <a:p>
                      <a:pPr marL="0" marR="0" lvl="0" indent="0" algn="ctr" defTabSz="914400" rtl="0" eaLnBrk="1" fontAlgn="base" latinLnBrk="0" hangingPunct="1">
                        <a:lnSpc>
                          <a:spcPct val="80000"/>
                        </a:lnSpc>
                        <a:spcBef>
                          <a:spcPct val="0"/>
                        </a:spcBef>
                        <a:spcAft>
                          <a:spcPct val="20000"/>
                        </a:spcAft>
                        <a:buClrTx/>
                        <a:buSzTx/>
                        <a:buFontTx/>
                        <a:buNone/>
                        <a:tabLst/>
                      </a:pPr>
                      <a:endParaRPr kumimoji="0" lang="en-US" sz="1600" u="none" strike="noStrike" cap="none" normalizeH="0" baseline="0" dirty="0" smtClean="0">
                        <a:ln>
                          <a:noFill/>
                        </a:ln>
                        <a:effectLst/>
                        <a:latin typeface="Arial"/>
                        <a:cs typeface="Arial"/>
                      </a:endParaRPr>
                    </a:p>
                    <a:p>
                      <a:pPr marL="0" marR="0" lvl="0" indent="0" algn="ctr" defTabSz="914400" rtl="0" eaLnBrk="1" fontAlgn="base" latinLnBrk="0" hangingPunct="1">
                        <a:lnSpc>
                          <a:spcPct val="80000"/>
                        </a:lnSpc>
                        <a:spcBef>
                          <a:spcPct val="0"/>
                        </a:spcBef>
                        <a:spcAft>
                          <a:spcPct val="20000"/>
                        </a:spcAft>
                        <a:buClrTx/>
                        <a:buSzTx/>
                        <a:buFontTx/>
                        <a:buNone/>
                        <a:tabLst/>
                      </a:pPr>
                      <a:r>
                        <a:rPr kumimoji="0" lang="en-US" sz="1600" u="none" strike="noStrike" cap="none" normalizeH="0" baseline="0" dirty="0" smtClean="0">
                          <a:ln>
                            <a:noFill/>
                          </a:ln>
                          <a:effectLst/>
                          <a:latin typeface="Arial"/>
                          <a:cs typeface="Arial"/>
                        </a:rPr>
                        <a:t>10 - 15 min</a:t>
                      </a:r>
                      <a:endParaRPr kumimoji="0" lang="en-US" sz="1600" b="0" i="0" u="none" strike="noStrike" cap="none" normalizeH="0" baseline="0" dirty="0" smtClean="0">
                        <a:ln>
                          <a:noFill/>
                        </a:ln>
                        <a:solidFill>
                          <a:schemeClr val="tx1"/>
                        </a:solidFill>
                        <a:effectLst/>
                        <a:latin typeface="Arial"/>
                        <a:ea typeface="ＭＳ Ｐゴシック" pitchFamily="34" charset="-128"/>
                        <a:cs typeface="Arial"/>
                      </a:endParaRPr>
                    </a:p>
                    <a:p>
                      <a:pPr marL="0" marR="0" lvl="0" indent="0" algn="ctr" defTabSz="914400" rtl="0" eaLnBrk="1" fontAlgn="base" latinLnBrk="0" hangingPunct="1">
                        <a:lnSpc>
                          <a:spcPct val="80000"/>
                        </a:lnSpc>
                        <a:spcBef>
                          <a:spcPct val="0"/>
                        </a:spcBef>
                        <a:spcAft>
                          <a:spcPct val="20000"/>
                        </a:spcAft>
                        <a:buClrTx/>
                        <a:buSzTx/>
                        <a:buFontTx/>
                        <a:buNone/>
                        <a:tabLst/>
                      </a:pPr>
                      <a:r>
                        <a:rPr kumimoji="0" lang="en-US" sz="1600" u="none" strike="noStrike" cap="none" normalizeH="0" baseline="0" dirty="0" smtClean="0">
                          <a:ln>
                            <a:noFill/>
                          </a:ln>
                          <a:effectLst/>
                          <a:latin typeface="Arial"/>
                          <a:cs typeface="Arial"/>
                        </a:rPr>
                        <a:t>10 - 15 min</a:t>
                      </a:r>
                      <a:endParaRPr kumimoji="0" lang="en-US" sz="1600" b="0" i="0" u="none" strike="noStrike" cap="none" normalizeH="0" baseline="0" dirty="0" smtClean="0">
                        <a:ln>
                          <a:noFill/>
                        </a:ln>
                        <a:solidFill>
                          <a:schemeClr val="tx1"/>
                        </a:solidFill>
                        <a:effectLst/>
                        <a:latin typeface="Arial"/>
                        <a:ea typeface="ＭＳ Ｐゴシック" pitchFamily="34" charset="-128"/>
                        <a:cs typeface="Arial"/>
                      </a:endParaRPr>
                    </a:p>
                    <a:p>
                      <a:pPr marL="0" marR="0" lvl="0" indent="0" algn="ctr" defTabSz="914400" rtl="0" eaLnBrk="1" fontAlgn="base" latinLnBrk="0" hangingPunct="1">
                        <a:lnSpc>
                          <a:spcPct val="80000"/>
                        </a:lnSpc>
                        <a:spcBef>
                          <a:spcPct val="0"/>
                        </a:spcBef>
                        <a:spcAft>
                          <a:spcPct val="20000"/>
                        </a:spcAft>
                        <a:buClrTx/>
                        <a:buSzTx/>
                        <a:buFontTx/>
                        <a:buNone/>
                        <a:tabLst/>
                      </a:pPr>
                      <a:r>
                        <a:rPr kumimoji="0" lang="en-US" sz="1600" u="none" strike="noStrike" cap="none" normalizeH="0" baseline="0" dirty="0" smtClean="0">
                          <a:ln>
                            <a:noFill/>
                          </a:ln>
                          <a:effectLst/>
                          <a:latin typeface="Arial"/>
                          <a:cs typeface="Arial"/>
                        </a:rPr>
                        <a:t>10 - 15 min</a:t>
                      </a:r>
                      <a:endParaRPr kumimoji="0" lang="en-US" sz="1600" b="0" i="0" u="none" strike="noStrike" cap="none" normalizeH="0" baseline="0" dirty="0" smtClean="0">
                        <a:ln>
                          <a:noFill/>
                        </a:ln>
                        <a:solidFill>
                          <a:schemeClr val="tx1"/>
                        </a:solidFill>
                        <a:effectLst/>
                        <a:latin typeface="Arial"/>
                        <a:ea typeface="ＭＳ Ｐゴシック" pitchFamily="34" charset="-128"/>
                        <a:cs typeface="Arial"/>
                      </a:endParaRPr>
                    </a:p>
                  </a:txBody>
                  <a:tcPr marL="39151" marR="39151" horzOverflow="overflow"/>
                </a:tc>
                <a:tc>
                  <a:txBody>
                    <a:bodyPr/>
                    <a:lstStyle/>
                    <a:p>
                      <a:pPr marL="0" marR="0" lvl="0" indent="0" algn="ctr" defTabSz="914400" rtl="0" eaLnBrk="1" fontAlgn="base" latinLnBrk="0" hangingPunct="1">
                        <a:lnSpc>
                          <a:spcPct val="80000"/>
                        </a:lnSpc>
                        <a:spcBef>
                          <a:spcPct val="0"/>
                        </a:spcBef>
                        <a:spcAft>
                          <a:spcPct val="20000"/>
                        </a:spcAft>
                        <a:buClrTx/>
                        <a:buSzTx/>
                        <a:buFontTx/>
                        <a:buNone/>
                        <a:tabLst/>
                      </a:pPr>
                      <a:endParaRPr kumimoji="0" lang="en-US" sz="1600" u="none" strike="noStrike" cap="none" normalizeH="0" baseline="0" dirty="0" smtClean="0">
                        <a:ln>
                          <a:noFill/>
                        </a:ln>
                        <a:effectLst/>
                        <a:latin typeface="Arial"/>
                        <a:cs typeface="Arial"/>
                      </a:endParaRPr>
                    </a:p>
                    <a:p>
                      <a:pPr marL="0" marR="0" lvl="0" indent="0" algn="ctr" defTabSz="914400" rtl="0" eaLnBrk="1" fontAlgn="base" latinLnBrk="0" hangingPunct="1">
                        <a:lnSpc>
                          <a:spcPct val="80000"/>
                        </a:lnSpc>
                        <a:spcBef>
                          <a:spcPct val="0"/>
                        </a:spcBef>
                        <a:spcAft>
                          <a:spcPct val="20000"/>
                        </a:spcAft>
                        <a:buClrTx/>
                        <a:buSzTx/>
                        <a:buFontTx/>
                        <a:buNone/>
                        <a:tabLst/>
                      </a:pPr>
                      <a:r>
                        <a:rPr kumimoji="0" lang="en-US" sz="1600" u="none" strike="noStrike" cap="none" normalizeH="0" baseline="0" dirty="0" smtClean="0">
                          <a:ln>
                            <a:noFill/>
                          </a:ln>
                          <a:effectLst/>
                          <a:latin typeface="Arial"/>
                          <a:cs typeface="Arial"/>
                        </a:rPr>
                        <a:t>1 - 1.5 h</a:t>
                      </a:r>
                      <a:endParaRPr kumimoji="0" lang="en-US" sz="1600" b="0" i="0" u="none" strike="noStrike" cap="none" normalizeH="0" baseline="0" dirty="0" smtClean="0">
                        <a:ln>
                          <a:noFill/>
                        </a:ln>
                        <a:solidFill>
                          <a:schemeClr val="tx1"/>
                        </a:solidFill>
                        <a:effectLst/>
                        <a:latin typeface="Arial"/>
                        <a:ea typeface="ＭＳ Ｐゴシック" pitchFamily="34" charset="-128"/>
                        <a:cs typeface="Arial"/>
                      </a:endParaRPr>
                    </a:p>
                    <a:p>
                      <a:pPr marL="0" marR="0" lvl="0" indent="0" algn="ctr" defTabSz="914400" rtl="0" eaLnBrk="1" fontAlgn="base" latinLnBrk="0" hangingPunct="1">
                        <a:lnSpc>
                          <a:spcPct val="80000"/>
                        </a:lnSpc>
                        <a:spcBef>
                          <a:spcPct val="0"/>
                        </a:spcBef>
                        <a:spcAft>
                          <a:spcPct val="20000"/>
                        </a:spcAft>
                        <a:buClrTx/>
                        <a:buSzTx/>
                        <a:buFontTx/>
                        <a:buNone/>
                        <a:tabLst/>
                      </a:pPr>
                      <a:r>
                        <a:rPr kumimoji="0" lang="en-US" sz="1600" u="none" strike="noStrike" cap="none" normalizeH="0" baseline="0" dirty="0" smtClean="0">
                          <a:ln>
                            <a:noFill/>
                          </a:ln>
                          <a:effectLst/>
                          <a:latin typeface="Arial"/>
                          <a:cs typeface="Arial"/>
                        </a:rPr>
                        <a:t>1 - 1.5 h</a:t>
                      </a:r>
                      <a:endParaRPr kumimoji="0" lang="en-US" sz="1600" b="0" i="0" u="none" strike="noStrike" cap="none" normalizeH="0" baseline="0" dirty="0" smtClean="0">
                        <a:ln>
                          <a:noFill/>
                        </a:ln>
                        <a:solidFill>
                          <a:schemeClr val="tx1"/>
                        </a:solidFill>
                        <a:effectLst/>
                        <a:latin typeface="Arial"/>
                        <a:ea typeface="ＭＳ Ｐゴシック" pitchFamily="34" charset="-128"/>
                        <a:cs typeface="Arial"/>
                      </a:endParaRPr>
                    </a:p>
                    <a:p>
                      <a:pPr marL="0" marR="0" lvl="0" indent="0" algn="ctr" defTabSz="914400" rtl="0" eaLnBrk="1" fontAlgn="base" latinLnBrk="0" hangingPunct="1">
                        <a:lnSpc>
                          <a:spcPct val="80000"/>
                        </a:lnSpc>
                        <a:spcBef>
                          <a:spcPct val="0"/>
                        </a:spcBef>
                        <a:spcAft>
                          <a:spcPct val="20000"/>
                        </a:spcAft>
                        <a:buClrTx/>
                        <a:buSzTx/>
                        <a:buFontTx/>
                        <a:buNone/>
                        <a:tabLst/>
                      </a:pPr>
                      <a:r>
                        <a:rPr kumimoji="0" lang="en-US" sz="1600" u="none" strike="noStrike" cap="none" normalizeH="0" baseline="0" dirty="0" smtClean="0">
                          <a:ln>
                            <a:noFill/>
                          </a:ln>
                          <a:effectLst/>
                          <a:latin typeface="Arial"/>
                          <a:cs typeface="Arial"/>
                        </a:rPr>
                        <a:t>1 - 2 h</a:t>
                      </a:r>
                      <a:endParaRPr kumimoji="0" lang="en-US" sz="1600" b="0" i="0" u="none" strike="noStrike" cap="none" normalizeH="0" baseline="0" dirty="0" smtClean="0">
                        <a:ln>
                          <a:noFill/>
                        </a:ln>
                        <a:solidFill>
                          <a:schemeClr val="tx1"/>
                        </a:solidFill>
                        <a:effectLst/>
                        <a:latin typeface="Arial"/>
                        <a:ea typeface="ＭＳ Ｐゴシック" pitchFamily="34" charset="-128"/>
                        <a:cs typeface="Arial"/>
                      </a:endParaRPr>
                    </a:p>
                  </a:txBody>
                  <a:tcPr marL="39151" marR="39151" horzOverflow="overflow"/>
                </a:tc>
                <a:tc>
                  <a:txBody>
                    <a:bodyPr/>
                    <a:lstStyle/>
                    <a:p>
                      <a:pPr marL="0" marR="0" lvl="0" indent="0" algn="ctr" defTabSz="914400" rtl="0" eaLnBrk="1" fontAlgn="base" latinLnBrk="0" hangingPunct="1">
                        <a:lnSpc>
                          <a:spcPct val="80000"/>
                        </a:lnSpc>
                        <a:spcBef>
                          <a:spcPct val="0"/>
                        </a:spcBef>
                        <a:spcAft>
                          <a:spcPct val="20000"/>
                        </a:spcAft>
                        <a:buClrTx/>
                        <a:buSzTx/>
                        <a:buFontTx/>
                        <a:buNone/>
                        <a:tabLst/>
                      </a:pPr>
                      <a:endParaRPr kumimoji="0" lang="en-US" sz="1600" u="none" strike="noStrike" cap="none" normalizeH="0" baseline="0" dirty="0" smtClean="0">
                        <a:ln>
                          <a:noFill/>
                        </a:ln>
                        <a:effectLst/>
                        <a:latin typeface="Arial"/>
                        <a:cs typeface="Arial"/>
                      </a:endParaRPr>
                    </a:p>
                    <a:p>
                      <a:pPr marL="0" marR="0" lvl="0" indent="0" algn="ctr" defTabSz="914400" rtl="0" eaLnBrk="1" fontAlgn="base" latinLnBrk="0" hangingPunct="1">
                        <a:lnSpc>
                          <a:spcPct val="80000"/>
                        </a:lnSpc>
                        <a:spcBef>
                          <a:spcPct val="0"/>
                        </a:spcBef>
                        <a:spcAft>
                          <a:spcPct val="20000"/>
                        </a:spcAft>
                        <a:buClrTx/>
                        <a:buSzTx/>
                        <a:buFontTx/>
                        <a:buNone/>
                        <a:tabLst/>
                      </a:pPr>
                      <a:r>
                        <a:rPr kumimoji="0" lang="en-US" sz="1600" u="none" strike="noStrike" cap="none" normalizeH="0" baseline="0" dirty="0" smtClean="0">
                          <a:ln>
                            <a:noFill/>
                          </a:ln>
                          <a:effectLst/>
                          <a:latin typeface="Arial"/>
                          <a:cs typeface="Arial"/>
                        </a:rPr>
                        <a:t>3 - 5 h</a:t>
                      </a:r>
                      <a:endParaRPr kumimoji="0" lang="en-US" sz="1600" b="0" i="0" u="none" strike="noStrike" cap="none" normalizeH="0" baseline="0" dirty="0" smtClean="0">
                        <a:ln>
                          <a:noFill/>
                        </a:ln>
                        <a:solidFill>
                          <a:schemeClr val="tx1"/>
                        </a:solidFill>
                        <a:effectLst/>
                        <a:latin typeface="Arial"/>
                        <a:ea typeface="ＭＳ Ｐゴシック" pitchFamily="34" charset="-128"/>
                        <a:cs typeface="Arial"/>
                      </a:endParaRPr>
                    </a:p>
                    <a:p>
                      <a:pPr marL="0" marR="0" lvl="0" indent="0" algn="ctr" defTabSz="914400" rtl="0" eaLnBrk="1" fontAlgn="base" latinLnBrk="0" hangingPunct="1">
                        <a:lnSpc>
                          <a:spcPct val="80000"/>
                        </a:lnSpc>
                        <a:spcBef>
                          <a:spcPct val="0"/>
                        </a:spcBef>
                        <a:spcAft>
                          <a:spcPct val="20000"/>
                        </a:spcAft>
                        <a:buClrTx/>
                        <a:buSzTx/>
                        <a:buFontTx/>
                        <a:buNone/>
                        <a:tabLst/>
                      </a:pPr>
                      <a:r>
                        <a:rPr kumimoji="0" lang="en-US" sz="1600" u="none" strike="noStrike" cap="none" normalizeH="0" baseline="0" dirty="0" smtClean="0">
                          <a:ln>
                            <a:noFill/>
                          </a:ln>
                          <a:effectLst/>
                          <a:latin typeface="Arial"/>
                          <a:cs typeface="Arial"/>
                        </a:rPr>
                        <a:t>3 - 5 h</a:t>
                      </a:r>
                      <a:endParaRPr kumimoji="0" lang="en-US" sz="1600" b="0" i="0" u="none" strike="noStrike" cap="none" normalizeH="0" baseline="0" dirty="0" smtClean="0">
                        <a:ln>
                          <a:noFill/>
                        </a:ln>
                        <a:solidFill>
                          <a:schemeClr val="tx1"/>
                        </a:solidFill>
                        <a:effectLst/>
                        <a:latin typeface="Arial"/>
                        <a:ea typeface="ＭＳ Ｐゴシック" pitchFamily="34" charset="-128"/>
                        <a:cs typeface="Arial"/>
                      </a:endParaRPr>
                    </a:p>
                    <a:p>
                      <a:pPr marL="0" marR="0" lvl="0" indent="0" algn="ctr" defTabSz="914400" rtl="0" eaLnBrk="1" fontAlgn="base" latinLnBrk="0" hangingPunct="1">
                        <a:lnSpc>
                          <a:spcPct val="80000"/>
                        </a:lnSpc>
                        <a:spcBef>
                          <a:spcPct val="0"/>
                        </a:spcBef>
                        <a:spcAft>
                          <a:spcPct val="20000"/>
                        </a:spcAft>
                        <a:buClrTx/>
                        <a:buSzTx/>
                        <a:buFontTx/>
                        <a:buNone/>
                        <a:tabLst/>
                      </a:pPr>
                      <a:r>
                        <a:rPr kumimoji="0" lang="en-US" sz="1600" u="none" strike="noStrike" cap="none" normalizeH="0" baseline="0" dirty="0" smtClean="0">
                          <a:ln>
                            <a:noFill/>
                          </a:ln>
                          <a:effectLst/>
                          <a:latin typeface="Arial"/>
                          <a:cs typeface="Arial"/>
                        </a:rPr>
                        <a:t> 3.5 - 4.75 h</a:t>
                      </a:r>
                      <a:endParaRPr kumimoji="0" lang="en-US" sz="1600" b="0" i="0" u="none" strike="noStrike" cap="none" normalizeH="0" baseline="0" dirty="0" smtClean="0">
                        <a:ln>
                          <a:noFill/>
                        </a:ln>
                        <a:solidFill>
                          <a:schemeClr val="tx1"/>
                        </a:solidFill>
                        <a:effectLst/>
                        <a:latin typeface="Arial"/>
                        <a:ea typeface="ＭＳ Ｐゴシック" pitchFamily="34" charset="-128"/>
                        <a:cs typeface="Arial"/>
                      </a:endParaRPr>
                    </a:p>
                  </a:txBody>
                  <a:tcPr marL="39151" marR="39151" horzOverflow="overflow"/>
                </a:tc>
              </a:tr>
              <a:tr h="866588">
                <a:tc>
                  <a:txBody>
                    <a:bodyPr/>
                    <a:lstStyle/>
                    <a:p>
                      <a:pPr marL="0" marR="0" lvl="0" indent="0" algn="l" defTabSz="914400" rtl="0" eaLnBrk="1" fontAlgn="base" latinLnBrk="0" hangingPunct="1">
                        <a:lnSpc>
                          <a:spcPct val="80000"/>
                        </a:lnSpc>
                        <a:spcBef>
                          <a:spcPct val="0"/>
                        </a:spcBef>
                        <a:spcAft>
                          <a:spcPct val="20000"/>
                        </a:spcAft>
                        <a:buClrTx/>
                        <a:buSzTx/>
                        <a:buFontTx/>
                        <a:buNone/>
                        <a:tabLst/>
                      </a:pPr>
                      <a:r>
                        <a:rPr kumimoji="0" lang="en-US" sz="1600" u="none" strike="noStrike" cap="none" normalizeH="0" baseline="0" dirty="0" smtClean="0">
                          <a:ln>
                            <a:noFill/>
                          </a:ln>
                          <a:effectLst/>
                          <a:latin typeface="Arial"/>
                          <a:cs typeface="Arial"/>
                        </a:rPr>
                        <a:t>Short-acting </a:t>
                      </a:r>
                      <a:r>
                        <a:rPr kumimoji="0" lang="en-US" sz="1600" u="none" strike="noStrike" cap="none" normalizeH="0" baseline="0" dirty="0" err="1" smtClean="0">
                          <a:ln>
                            <a:noFill/>
                          </a:ln>
                          <a:effectLst/>
                          <a:latin typeface="Arial"/>
                          <a:cs typeface="Arial"/>
                        </a:rPr>
                        <a:t>insulins</a:t>
                      </a:r>
                      <a:r>
                        <a:rPr kumimoji="0" lang="en-US" sz="1600" u="none" strike="noStrike" cap="none" normalizeH="0" baseline="0" dirty="0" smtClean="0">
                          <a:ln>
                            <a:noFill/>
                          </a:ln>
                          <a:effectLst/>
                          <a:latin typeface="Arial"/>
                          <a:cs typeface="Arial"/>
                        </a:rPr>
                        <a:t> (clear):</a:t>
                      </a:r>
                    </a:p>
                    <a:p>
                      <a:pPr marL="0" marR="0" lvl="0" indent="0" algn="l" defTabSz="914400" rtl="0" eaLnBrk="1" fontAlgn="base" latinLnBrk="0" hangingPunct="1">
                        <a:lnSpc>
                          <a:spcPct val="80000"/>
                        </a:lnSpc>
                        <a:spcBef>
                          <a:spcPct val="0"/>
                        </a:spcBef>
                        <a:spcAft>
                          <a:spcPct val="20000"/>
                        </a:spcAft>
                        <a:buClrTx/>
                        <a:buSzTx/>
                        <a:buFont typeface="Arial" pitchFamily="34" charset="0"/>
                        <a:buChar char="•"/>
                        <a:tabLst/>
                      </a:pPr>
                      <a:r>
                        <a:rPr kumimoji="0" lang="en-US" sz="1600" u="none" strike="noStrike" cap="none" normalizeH="0" baseline="0" dirty="0" smtClean="0">
                          <a:ln>
                            <a:noFill/>
                          </a:ln>
                          <a:effectLst/>
                          <a:latin typeface="Arial"/>
                          <a:cs typeface="Arial"/>
                        </a:rPr>
                        <a:t> Insulin regular (Humulin</a:t>
                      </a:r>
                      <a:r>
                        <a:rPr kumimoji="0" lang="en-US" sz="1600" u="none" strike="noStrike" cap="none" normalizeH="0" baseline="30000" dirty="0" smtClean="0">
                          <a:ln>
                            <a:noFill/>
                          </a:ln>
                          <a:effectLst/>
                          <a:latin typeface="Arial"/>
                          <a:cs typeface="Arial"/>
                        </a:rPr>
                        <a:t>®</a:t>
                      </a:r>
                      <a:r>
                        <a:rPr kumimoji="0" lang="en-US" sz="1600" u="none" strike="noStrike" cap="none" normalizeH="0" baseline="0" dirty="0" smtClean="0">
                          <a:ln>
                            <a:noFill/>
                          </a:ln>
                          <a:effectLst/>
                          <a:latin typeface="Arial"/>
                          <a:cs typeface="Arial"/>
                        </a:rPr>
                        <a:t>-R)</a:t>
                      </a:r>
                    </a:p>
                    <a:p>
                      <a:pPr marL="0" marR="0" lvl="0" indent="0" algn="l" defTabSz="914400" rtl="0" eaLnBrk="1" fontAlgn="base" latinLnBrk="0" hangingPunct="1">
                        <a:lnSpc>
                          <a:spcPct val="80000"/>
                        </a:lnSpc>
                        <a:spcBef>
                          <a:spcPct val="0"/>
                        </a:spcBef>
                        <a:spcAft>
                          <a:spcPct val="20000"/>
                        </a:spcAft>
                        <a:buClrTx/>
                        <a:buSzTx/>
                        <a:buFont typeface="Arial" pitchFamily="34" charset="0"/>
                        <a:buChar char="•"/>
                        <a:tabLst/>
                      </a:pPr>
                      <a:r>
                        <a:rPr kumimoji="0" lang="en-US" sz="1600" u="none" strike="noStrike" cap="none" normalizeH="0" baseline="0" dirty="0" smtClean="0">
                          <a:ln>
                            <a:noFill/>
                          </a:ln>
                          <a:effectLst/>
                          <a:latin typeface="Arial"/>
                          <a:cs typeface="Arial"/>
                        </a:rPr>
                        <a:t>)</a:t>
                      </a:r>
                      <a:endParaRPr kumimoji="0" lang="en-US" sz="1600" b="1" i="0" u="none" strike="noStrike" cap="none" normalizeH="0" baseline="0" dirty="0" smtClean="0">
                        <a:ln>
                          <a:noFill/>
                        </a:ln>
                        <a:solidFill>
                          <a:schemeClr val="tx1"/>
                        </a:solidFill>
                        <a:effectLst/>
                        <a:latin typeface="Arial"/>
                        <a:ea typeface="ＭＳ Ｐゴシック" pitchFamily="34" charset="-128"/>
                        <a:cs typeface="Arial"/>
                      </a:endParaRPr>
                    </a:p>
                  </a:txBody>
                  <a:tcPr marL="39151" marR="39151" horzOverflow="overflow"/>
                </a:tc>
                <a:tc>
                  <a:txBody>
                    <a:bodyPr/>
                    <a:lstStyle/>
                    <a:p>
                      <a:pPr marL="0" marR="0" lvl="0" indent="0" algn="ctr" defTabSz="914400" rtl="0" eaLnBrk="1" fontAlgn="base" latinLnBrk="0" hangingPunct="1">
                        <a:lnSpc>
                          <a:spcPct val="80000"/>
                        </a:lnSpc>
                        <a:spcBef>
                          <a:spcPct val="0"/>
                        </a:spcBef>
                        <a:spcAft>
                          <a:spcPct val="20000"/>
                        </a:spcAft>
                        <a:buClrTx/>
                        <a:buSzTx/>
                        <a:buFontTx/>
                        <a:buNone/>
                        <a:tabLst/>
                      </a:pPr>
                      <a:endParaRPr kumimoji="0" lang="en-GB" sz="1600" u="none" strike="noStrike" cap="none" normalizeH="0" baseline="0" dirty="0" smtClean="0">
                        <a:ln>
                          <a:noFill/>
                        </a:ln>
                        <a:effectLst/>
                        <a:latin typeface="Arial"/>
                        <a:cs typeface="Arial"/>
                      </a:endParaRPr>
                    </a:p>
                    <a:p>
                      <a:pPr marL="0" marR="0" lvl="0" indent="0" algn="ctr" defTabSz="914400" rtl="0" eaLnBrk="1" fontAlgn="base" latinLnBrk="0" hangingPunct="1">
                        <a:lnSpc>
                          <a:spcPct val="80000"/>
                        </a:lnSpc>
                        <a:spcBef>
                          <a:spcPct val="0"/>
                        </a:spcBef>
                        <a:spcAft>
                          <a:spcPct val="20000"/>
                        </a:spcAft>
                        <a:buClrTx/>
                        <a:buSzTx/>
                        <a:buFontTx/>
                        <a:buNone/>
                        <a:tabLst/>
                      </a:pPr>
                      <a:r>
                        <a:rPr kumimoji="0" lang="en-GB" sz="1600" u="none" strike="noStrike" cap="none" normalizeH="0" baseline="0" dirty="0" smtClean="0">
                          <a:ln>
                            <a:noFill/>
                          </a:ln>
                          <a:effectLst/>
                          <a:latin typeface="Arial"/>
                          <a:cs typeface="Arial"/>
                        </a:rPr>
                        <a:t>30 min</a:t>
                      </a:r>
                      <a:endParaRPr kumimoji="0" lang="en-GB" sz="1600" b="0" i="0" u="none" strike="noStrike" cap="none" normalizeH="0" baseline="0" dirty="0" smtClean="0">
                        <a:ln>
                          <a:noFill/>
                        </a:ln>
                        <a:solidFill>
                          <a:schemeClr val="tx1"/>
                        </a:solidFill>
                        <a:effectLst/>
                        <a:latin typeface="Arial"/>
                        <a:ea typeface="ＭＳ Ｐゴシック" pitchFamily="34" charset="-128"/>
                        <a:cs typeface="Arial"/>
                      </a:endParaRPr>
                    </a:p>
                  </a:txBody>
                  <a:tcPr marL="39151" marR="39151" horzOverflow="overflow"/>
                </a:tc>
                <a:tc>
                  <a:txBody>
                    <a:bodyPr/>
                    <a:lstStyle/>
                    <a:p>
                      <a:pPr marL="0" marR="0" lvl="0" indent="0" algn="ctr" defTabSz="914400" rtl="0" eaLnBrk="1" fontAlgn="base" latinLnBrk="0" hangingPunct="1">
                        <a:lnSpc>
                          <a:spcPct val="80000"/>
                        </a:lnSpc>
                        <a:spcBef>
                          <a:spcPct val="0"/>
                        </a:spcBef>
                        <a:spcAft>
                          <a:spcPct val="20000"/>
                        </a:spcAft>
                        <a:buClrTx/>
                        <a:buSzTx/>
                        <a:buFontTx/>
                        <a:buNone/>
                        <a:tabLst/>
                      </a:pPr>
                      <a:endParaRPr kumimoji="0" lang="en-GB" sz="1600" u="none" strike="noStrike" cap="none" normalizeH="0" baseline="0" dirty="0" smtClean="0">
                        <a:ln>
                          <a:noFill/>
                        </a:ln>
                        <a:effectLst/>
                        <a:latin typeface="Arial"/>
                        <a:cs typeface="Arial"/>
                      </a:endParaRPr>
                    </a:p>
                    <a:p>
                      <a:pPr marL="0" marR="0" lvl="0" indent="0" algn="ctr" defTabSz="914400" rtl="0" eaLnBrk="1" fontAlgn="base" latinLnBrk="0" hangingPunct="1">
                        <a:lnSpc>
                          <a:spcPct val="80000"/>
                        </a:lnSpc>
                        <a:spcBef>
                          <a:spcPct val="0"/>
                        </a:spcBef>
                        <a:spcAft>
                          <a:spcPct val="20000"/>
                        </a:spcAft>
                        <a:buClrTx/>
                        <a:buSzTx/>
                        <a:buFontTx/>
                        <a:buNone/>
                        <a:tabLst/>
                      </a:pPr>
                      <a:r>
                        <a:rPr kumimoji="0" lang="en-GB" sz="1600" u="none" strike="noStrike" cap="none" normalizeH="0" baseline="0" dirty="0" smtClean="0">
                          <a:ln>
                            <a:noFill/>
                          </a:ln>
                          <a:effectLst/>
                          <a:latin typeface="Arial"/>
                          <a:cs typeface="Arial"/>
                        </a:rPr>
                        <a:t>2 - 3 h</a:t>
                      </a:r>
                      <a:endParaRPr kumimoji="0" lang="en-GB" sz="1600" b="0" i="0" u="none" strike="noStrike" cap="none" normalizeH="0" baseline="0" dirty="0" smtClean="0">
                        <a:ln>
                          <a:noFill/>
                        </a:ln>
                        <a:solidFill>
                          <a:schemeClr val="tx1"/>
                        </a:solidFill>
                        <a:effectLst/>
                        <a:latin typeface="Arial"/>
                        <a:ea typeface="ＭＳ Ｐゴシック" pitchFamily="34" charset="-128"/>
                        <a:cs typeface="Arial"/>
                      </a:endParaRPr>
                    </a:p>
                  </a:txBody>
                  <a:tcPr marL="39151" marR="39151" horzOverflow="overflow"/>
                </a:tc>
                <a:tc>
                  <a:txBody>
                    <a:bodyPr/>
                    <a:lstStyle/>
                    <a:p>
                      <a:pPr marL="0" marR="0" lvl="0" indent="0" algn="ctr" defTabSz="914400" rtl="0" eaLnBrk="1" fontAlgn="base" latinLnBrk="0" hangingPunct="1">
                        <a:lnSpc>
                          <a:spcPct val="80000"/>
                        </a:lnSpc>
                        <a:spcBef>
                          <a:spcPct val="0"/>
                        </a:spcBef>
                        <a:spcAft>
                          <a:spcPct val="20000"/>
                        </a:spcAft>
                        <a:buClrTx/>
                        <a:buSzTx/>
                        <a:buFontTx/>
                        <a:buNone/>
                        <a:tabLst/>
                      </a:pPr>
                      <a:endParaRPr kumimoji="0" lang="en-GB" sz="1600" u="none" strike="noStrike" cap="none" normalizeH="0" baseline="0" dirty="0" smtClean="0">
                        <a:ln>
                          <a:noFill/>
                        </a:ln>
                        <a:effectLst/>
                        <a:latin typeface="Arial"/>
                        <a:cs typeface="Arial"/>
                      </a:endParaRPr>
                    </a:p>
                    <a:p>
                      <a:pPr marL="0" marR="0" lvl="0" indent="0" algn="ctr" defTabSz="914400" rtl="0" eaLnBrk="1" fontAlgn="base" latinLnBrk="0" hangingPunct="1">
                        <a:lnSpc>
                          <a:spcPct val="80000"/>
                        </a:lnSpc>
                        <a:spcBef>
                          <a:spcPct val="0"/>
                        </a:spcBef>
                        <a:spcAft>
                          <a:spcPct val="20000"/>
                        </a:spcAft>
                        <a:buClrTx/>
                        <a:buSzTx/>
                        <a:buFontTx/>
                        <a:buNone/>
                        <a:tabLst/>
                      </a:pPr>
                      <a:r>
                        <a:rPr kumimoji="0" lang="en-GB" sz="1600" u="none" strike="noStrike" cap="none" normalizeH="0" baseline="0" dirty="0" smtClean="0">
                          <a:ln>
                            <a:noFill/>
                          </a:ln>
                          <a:effectLst/>
                          <a:latin typeface="Arial"/>
                          <a:cs typeface="Arial"/>
                        </a:rPr>
                        <a:t>6.5 h</a:t>
                      </a:r>
                      <a:endParaRPr kumimoji="0" lang="en-GB" sz="1600" b="0" i="0" u="none" strike="noStrike" cap="none" normalizeH="0" baseline="0" dirty="0" smtClean="0">
                        <a:ln>
                          <a:noFill/>
                        </a:ln>
                        <a:solidFill>
                          <a:schemeClr val="tx1"/>
                        </a:solidFill>
                        <a:effectLst/>
                        <a:latin typeface="Arial"/>
                        <a:ea typeface="ＭＳ Ｐゴシック" pitchFamily="34" charset="-128"/>
                        <a:cs typeface="Arial"/>
                      </a:endParaRPr>
                    </a:p>
                  </a:txBody>
                  <a:tcPr marL="39151" marR="39151" horzOverflow="overflow"/>
                </a:tc>
              </a:tr>
              <a:tr h="437798">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normalizeH="0" baseline="0" dirty="0" smtClean="0">
                        <a:ln>
                          <a:noFill/>
                        </a:ln>
                        <a:solidFill>
                          <a:srgbClr val="FFFFFF"/>
                        </a:solidFill>
                        <a:effectLst/>
                        <a:latin typeface="Arial"/>
                        <a:ea typeface="ＭＳ Ｐゴシック" pitchFamily="34" charset="-128"/>
                        <a:cs typeface="Arial"/>
                      </a:endParaRPr>
                    </a:p>
                  </a:txBody>
                  <a:tcPr anchor="ctr" horzOverflow="overflow">
                    <a:solidFill>
                      <a:srgbClr val="80808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a:ea typeface="ＭＳ Ｐゴシック" pitchFamily="34" charset="-128"/>
                        <a:cs typeface="Arial"/>
                      </a:endParaRPr>
                    </a:p>
                  </a:txBody>
                  <a:tcPr anchor="ctr" horzOverflow="overflow">
                    <a:solidFill>
                      <a:srgbClr val="80808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a:ea typeface="ＭＳ Ｐゴシック" pitchFamily="34" charset="-128"/>
                        <a:cs typeface="Arial"/>
                      </a:endParaRPr>
                    </a:p>
                  </a:txBody>
                  <a:tcPr anchor="ctr" horzOverflow="overflow">
                    <a:solidFill>
                      <a:srgbClr val="80808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a:ea typeface="ＭＳ Ｐゴシック" pitchFamily="34" charset="-128"/>
                        <a:cs typeface="Arial"/>
                      </a:endParaRPr>
                    </a:p>
                  </a:txBody>
                  <a:tcPr anchor="ctr" horzOverflow="overflow">
                    <a:solidFill>
                      <a:srgbClr val="808080"/>
                    </a:solidFill>
                  </a:tcPr>
                </a:tc>
              </a:tr>
              <a:tr h="877025">
                <a:tc>
                  <a:txBody>
                    <a:bodyPr/>
                    <a:lstStyle/>
                    <a:p>
                      <a:pPr marL="0" marR="0" lvl="0" indent="0" algn="l" defTabSz="914400" rtl="0" eaLnBrk="1" fontAlgn="base" latinLnBrk="0" hangingPunct="1">
                        <a:lnSpc>
                          <a:spcPct val="80000"/>
                        </a:lnSpc>
                        <a:spcBef>
                          <a:spcPct val="0"/>
                        </a:spcBef>
                        <a:spcAft>
                          <a:spcPct val="20000"/>
                        </a:spcAft>
                        <a:buClrTx/>
                        <a:buSzTx/>
                        <a:buFontTx/>
                        <a:buNone/>
                        <a:tabLst/>
                      </a:pPr>
                      <a:endParaRPr kumimoji="0" lang="en-US" sz="1600" b="0" i="0" u="none" strike="noStrike" kern="1200" cap="none" normalizeH="0" baseline="0" dirty="0" smtClean="0">
                        <a:ln>
                          <a:noFill/>
                        </a:ln>
                        <a:solidFill>
                          <a:schemeClr val="bg1"/>
                        </a:solidFill>
                        <a:effectLst/>
                        <a:latin typeface="Arial"/>
                        <a:ea typeface="ＭＳ Ｐゴシック" pitchFamily="34" charset="-128"/>
                        <a:cs typeface="Arial"/>
                      </a:endParaRPr>
                    </a:p>
                  </a:txBody>
                  <a:tcPr anchor="ctr" horzOverflow="overflow"/>
                </a:tc>
                <a:tc>
                  <a:txBody>
                    <a:bodyPr/>
                    <a:lstStyle/>
                    <a:p>
                      <a:pPr marL="0" marR="0" lvl="0" indent="0" algn="ctr" defTabSz="914400" rtl="0" eaLnBrk="1" fontAlgn="base" latinLnBrk="0" hangingPunct="1">
                        <a:lnSpc>
                          <a:spcPct val="80000"/>
                        </a:lnSpc>
                        <a:spcBef>
                          <a:spcPct val="0"/>
                        </a:spcBef>
                        <a:spcAft>
                          <a:spcPct val="20000"/>
                        </a:spcAft>
                        <a:buClrTx/>
                        <a:buSzTx/>
                        <a:buFontTx/>
                        <a:buNone/>
                        <a:tabLst/>
                        <a:defRPr/>
                      </a:pPr>
                      <a:endParaRPr kumimoji="0" lang="en-US" sz="1800" b="0" i="0" u="none" strike="noStrike" cap="none" normalizeH="0" baseline="0" dirty="0" smtClean="0">
                        <a:ln>
                          <a:noFill/>
                        </a:ln>
                        <a:solidFill>
                          <a:schemeClr val="bg1"/>
                        </a:solidFill>
                        <a:effectLst/>
                        <a:latin typeface="Arial"/>
                        <a:ea typeface="ＭＳ Ｐゴシック" pitchFamily="34" charset="-128"/>
                        <a:cs typeface="Arial"/>
                      </a:endParaRPr>
                    </a:p>
                  </a:txBody>
                  <a:tcPr anchor="ctr" horzOverflow="overflow"/>
                </a:tc>
                <a:tc>
                  <a:txBody>
                    <a:bodyPr/>
                    <a:lstStyle/>
                    <a:p>
                      <a:pPr marL="0" marR="0" lvl="0" indent="0" algn="ctr" defTabSz="914400" rtl="0" eaLnBrk="1" fontAlgn="base" latinLnBrk="0" hangingPunct="1">
                        <a:lnSpc>
                          <a:spcPct val="80000"/>
                        </a:lnSpc>
                        <a:spcBef>
                          <a:spcPct val="0"/>
                        </a:spcBef>
                        <a:spcAft>
                          <a:spcPct val="20000"/>
                        </a:spcAft>
                        <a:buClrTx/>
                        <a:buSzTx/>
                        <a:buFontTx/>
                        <a:buNone/>
                        <a:tabLst/>
                        <a:defRPr/>
                      </a:pPr>
                      <a:endParaRPr kumimoji="0" lang="en-US" sz="1600" b="0" i="0" u="none" strike="noStrike" kern="1200" cap="none" normalizeH="0" baseline="0" dirty="0" smtClean="0">
                        <a:ln>
                          <a:noFill/>
                        </a:ln>
                        <a:solidFill>
                          <a:schemeClr val="bg1"/>
                        </a:solidFill>
                        <a:effectLst/>
                        <a:latin typeface="Arial"/>
                        <a:ea typeface="ＭＳ Ｐゴシック" pitchFamily="34" charset="-128"/>
                        <a:cs typeface="Arial"/>
                      </a:endParaRPr>
                    </a:p>
                  </a:txBody>
                  <a:tcPr anchor="ctr" horzOverflow="overflow"/>
                </a:tc>
                <a:tc>
                  <a:txBody>
                    <a:bodyPr/>
                    <a:lstStyle/>
                    <a:p>
                      <a:pPr marL="0" marR="0" lvl="0" indent="0" algn="ctr" defTabSz="914400" rtl="0" eaLnBrk="1" fontAlgn="base" latinLnBrk="0" hangingPunct="1">
                        <a:lnSpc>
                          <a:spcPct val="80000"/>
                        </a:lnSpc>
                        <a:spcBef>
                          <a:spcPct val="0"/>
                        </a:spcBef>
                        <a:spcAft>
                          <a:spcPct val="20000"/>
                        </a:spcAft>
                        <a:buClrTx/>
                        <a:buSzTx/>
                        <a:buFontTx/>
                        <a:buNone/>
                        <a:tabLst/>
                        <a:defRPr/>
                      </a:pPr>
                      <a:endParaRPr kumimoji="0" lang="en-US" sz="1600" b="0" i="0" u="none" strike="noStrike" kern="1200" cap="none" normalizeH="0" baseline="0" dirty="0" smtClean="0">
                        <a:ln>
                          <a:noFill/>
                        </a:ln>
                        <a:solidFill>
                          <a:schemeClr val="bg1"/>
                        </a:solidFill>
                        <a:effectLst/>
                        <a:latin typeface="Arial"/>
                        <a:ea typeface="ＭＳ Ｐゴシック" pitchFamily="34" charset="-128"/>
                        <a:cs typeface="Arial"/>
                      </a:endParaRPr>
                    </a:p>
                  </a:txBody>
                  <a:tcPr anchor="ctr" horzOverflow="overflow"/>
                </a:tc>
              </a:tr>
              <a:tr h="709992">
                <a:tc>
                  <a:txBody>
                    <a:bodyPr/>
                    <a:lstStyle/>
                    <a:p>
                      <a:pPr marL="0" marR="0" lvl="0" indent="0" algn="l" defTabSz="914400" rtl="0" eaLnBrk="1" fontAlgn="base" latinLnBrk="0" hangingPunct="1">
                        <a:lnSpc>
                          <a:spcPct val="80000"/>
                        </a:lnSpc>
                        <a:spcBef>
                          <a:spcPct val="0"/>
                        </a:spcBef>
                        <a:spcAft>
                          <a:spcPct val="20000"/>
                        </a:spcAft>
                        <a:buClrTx/>
                        <a:buSzTx/>
                        <a:buFont typeface="Arial" pitchFamily="34" charset="0"/>
                        <a:buNone/>
                        <a:tabLst/>
                        <a:defRPr/>
                      </a:pPr>
                      <a:endParaRPr kumimoji="0" lang="en-US" sz="1600" b="0" i="0" u="none" strike="noStrike" kern="1200" cap="none" normalizeH="0" baseline="0" dirty="0" smtClean="0">
                        <a:ln>
                          <a:noFill/>
                        </a:ln>
                        <a:solidFill>
                          <a:schemeClr val="bg1"/>
                        </a:solidFill>
                        <a:effectLst/>
                        <a:latin typeface="Arial"/>
                        <a:ea typeface="ＭＳ Ｐゴシック" pitchFamily="34" charset="-128"/>
                        <a:cs typeface="Arial"/>
                      </a:endParaRPr>
                    </a:p>
                  </a:txBody>
                  <a:tcPr anchor="ctr" horzOverflow="overflow"/>
                </a:tc>
                <a:tc>
                  <a:txBody>
                    <a:bodyPr/>
                    <a:lstStyle/>
                    <a:p>
                      <a:pPr marL="0" marR="0" lvl="0" indent="0" algn="ctr" defTabSz="914400" rtl="0" eaLnBrk="1" fontAlgn="base" latinLnBrk="0" hangingPunct="1">
                        <a:lnSpc>
                          <a:spcPct val="80000"/>
                        </a:lnSpc>
                        <a:spcBef>
                          <a:spcPct val="0"/>
                        </a:spcBef>
                        <a:spcAft>
                          <a:spcPct val="20000"/>
                        </a:spcAft>
                        <a:buClrTx/>
                        <a:buSzTx/>
                        <a:buFontTx/>
                        <a:buNone/>
                        <a:tabLst/>
                        <a:defRPr/>
                      </a:pPr>
                      <a:endParaRPr kumimoji="0" lang="en-US" sz="1600" b="0" i="0" u="none" strike="noStrike" kern="1200" cap="none" normalizeH="0" baseline="0" dirty="0" smtClean="0">
                        <a:ln>
                          <a:noFill/>
                        </a:ln>
                        <a:solidFill>
                          <a:schemeClr val="bg1"/>
                        </a:solidFill>
                        <a:effectLst/>
                        <a:latin typeface="Arial"/>
                        <a:ea typeface="ＭＳ Ｐゴシック" pitchFamily="34" charset="-128"/>
                        <a:cs typeface="Arial"/>
                      </a:endParaRPr>
                    </a:p>
                  </a:txBody>
                  <a:tcPr anchor="ctr" horzOverflow="overflow"/>
                </a:tc>
                <a:tc>
                  <a:txBody>
                    <a:bodyPr/>
                    <a:lstStyle/>
                    <a:p>
                      <a:pPr marL="0" marR="0" lvl="0" indent="0" algn="ctr" defTabSz="914400" rtl="0" eaLnBrk="1" fontAlgn="base" latinLnBrk="0" hangingPunct="1">
                        <a:lnSpc>
                          <a:spcPct val="80000"/>
                        </a:lnSpc>
                        <a:spcBef>
                          <a:spcPct val="0"/>
                        </a:spcBef>
                        <a:spcAft>
                          <a:spcPct val="20000"/>
                        </a:spcAft>
                        <a:buClrTx/>
                        <a:buSzTx/>
                        <a:buFontTx/>
                        <a:buNone/>
                        <a:tabLst/>
                        <a:defRPr/>
                      </a:pPr>
                      <a:endParaRPr kumimoji="0" lang="en-US" sz="1600" b="0" i="0" u="none" strike="noStrike" kern="1200" cap="none" normalizeH="0" baseline="0" dirty="0" smtClean="0">
                        <a:ln>
                          <a:noFill/>
                        </a:ln>
                        <a:solidFill>
                          <a:schemeClr val="bg1"/>
                        </a:solidFill>
                        <a:effectLst/>
                        <a:latin typeface="Arial"/>
                        <a:ea typeface="ＭＳ Ｐゴシック" pitchFamily="34" charset="-128"/>
                        <a:cs typeface="Arial"/>
                      </a:endParaRPr>
                    </a:p>
                  </a:txBody>
                  <a:tcPr anchor="ctr" horzOverflow="overflow"/>
                </a:tc>
                <a:tc>
                  <a:txBody>
                    <a:bodyPr/>
                    <a:lstStyle/>
                    <a:p>
                      <a:pPr marL="0" marR="0" lvl="0" indent="0" algn="ctr" defTabSz="914400" rtl="0" eaLnBrk="1" fontAlgn="base" latinLnBrk="0" hangingPunct="1">
                        <a:lnSpc>
                          <a:spcPct val="80000"/>
                        </a:lnSpc>
                        <a:spcBef>
                          <a:spcPct val="0"/>
                        </a:spcBef>
                        <a:spcAft>
                          <a:spcPct val="20000"/>
                        </a:spcAft>
                        <a:buClrTx/>
                        <a:buSzTx/>
                        <a:buFontTx/>
                        <a:buNone/>
                        <a:tabLst/>
                        <a:defRPr/>
                      </a:pPr>
                      <a:endParaRPr kumimoji="0" lang="en-US" sz="1600" b="0" i="0" u="none" strike="noStrike" kern="1200" cap="none" normalizeH="0" baseline="0" dirty="0" smtClean="0">
                        <a:ln>
                          <a:noFill/>
                        </a:ln>
                        <a:solidFill>
                          <a:schemeClr val="bg1"/>
                        </a:solidFill>
                        <a:effectLst/>
                        <a:latin typeface="Arial"/>
                        <a:ea typeface="ＭＳ Ｐゴシック" pitchFamily="34" charset="-128"/>
                        <a:cs typeface="Arial"/>
                      </a:endParaRPr>
                    </a:p>
                  </a:txBody>
                  <a:tcPr anchor="ctr" horzOverflow="overflow"/>
                </a:tc>
              </a:tr>
            </a:tbl>
          </a:graphicData>
        </a:graphic>
      </p:graphicFrame>
      <p:sp>
        <p:nvSpPr>
          <p:cNvPr id="105475" name="Title 6"/>
          <p:cNvSpPr>
            <a:spLocks noGrp="1"/>
          </p:cNvSpPr>
          <p:nvPr>
            <p:ph type="title" idx="4294967295"/>
          </p:nvPr>
        </p:nvSpPr>
        <p:spPr>
          <a:xfrm>
            <a:off x="672350" y="286742"/>
            <a:ext cx="7772400" cy="1143000"/>
          </a:xfrm>
        </p:spPr>
        <p:txBody>
          <a:bodyPr/>
          <a:lstStyle/>
          <a:p>
            <a:pPr eaLnBrk="1" hangingPunct="1">
              <a:spcBef>
                <a:spcPts val="200"/>
              </a:spcBef>
              <a:spcAft>
                <a:spcPts val="200"/>
              </a:spcAft>
            </a:pPr>
            <a:r>
              <a:rPr lang="en-GB" sz="3200" dirty="0"/>
              <a:t>Types of </a:t>
            </a:r>
            <a:r>
              <a:rPr lang="en-GB" sz="3200" dirty="0" smtClean="0"/>
              <a:t>short and rapid </a:t>
            </a:r>
            <a:r>
              <a:rPr lang="en-GB" sz="3200" dirty="0" err="1" smtClean="0"/>
              <a:t>actingInsulin</a:t>
            </a:r>
            <a:endParaRPr lang="en-US" sz="3200" dirty="0"/>
          </a:p>
        </p:txBody>
      </p:sp>
    </p:spTree>
    <p:extLst>
      <p:ext uri="{BB962C8B-B14F-4D97-AF65-F5344CB8AC3E}">
        <p14:creationId xmlns:p14="http://schemas.microsoft.com/office/powerpoint/2010/main" val="58961070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b="0" dirty="0"/>
              <a:t>In controlled clinical trial settings, </a:t>
            </a:r>
            <a:r>
              <a:rPr lang="en-US" b="0" dirty="0" smtClean="0"/>
              <a:t>the difference </a:t>
            </a:r>
            <a:r>
              <a:rPr lang="en-US" b="0" dirty="0"/>
              <a:t>in clinical outcomes between regular insulin </a:t>
            </a:r>
            <a:r>
              <a:rPr lang="en-US" b="0" dirty="0" smtClean="0"/>
              <a:t>and analog </a:t>
            </a:r>
            <a:r>
              <a:rPr lang="en-US" b="0" dirty="0"/>
              <a:t>preparations is modest at </a:t>
            </a:r>
            <a:r>
              <a:rPr lang="en-US" b="0" dirty="0" smtClean="0"/>
              <a:t>best.</a:t>
            </a:r>
            <a:endParaRPr lang="en-US" dirty="0"/>
          </a:p>
        </p:txBody>
      </p:sp>
      <p:sp>
        <p:nvSpPr>
          <p:cNvPr id="2" name="Date Placeholder 1"/>
          <p:cNvSpPr>
            <a:spLocks noGrp="1"/>
          </p:cNvSpPr>
          <p:nvPr>
            <p:ph type="dt" sz="half" idx="10"/>
          </p:nvPr>
        </p:nvSpPr>
        <p:spPr/>
        <p:txBody>
          <a:bodyPr/>
          <a:lstStyle/>
          <a:p>
            <a:pPr>
              <a:defRPr/>
            </a:pPr>
            <a:fld id="{3010A7D9-DF02-4154-B0CE-5F82129924E5}" type="datetime1">
              <a:rPr lang="en-US" smtClean="0">
                <a:solidFill>
                  <a:prstClr val="white">
                    <a:tint val="75000"/>
                  </a:prstClr>
                </a:solidFill>
              </a:rPr>
              <a:pPr>
                <a:defRPr/>
              </a:pPr>
              <a:t>11/20/2014</a:t>
            </a:fld>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pPr>
              <a:defRPr/>
            </a:pPr>
            <a:fld id="{D87B5B42-DF0B-4828-A08B-7E02B6CB1183}" type="slidenum">
              <a:rPr lang="en-US" smtClean="0"/>
              <a:pPr>
                <a:defRPr/>
              </a:pPr>
              <a:t>37</a:t>
            </a:fld>
            <a:endParaRPr lang="en-US"/>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8825" y="188640"/>
            <a:ext cx="508635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258184"/>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2"/>
          <p:cNvSpPr>
            <a:spLocks noGrp="1"/>
          </p:cNvSpPr>
          <p:nvPr>
            <p:ph type="title"/>
          </p:nvPr>
        </p:nvSpPr>
        <p:spPr>
          <a:xfrm>
            <a:off x="381000" y="-27384"/>
            <a:ext cx="8229600" cy="1143000"/>
          </a:xfrm>
        </p:spPr>
        <p:txBody>
          <a:bodyPr/>
          <a:lstStyle/>
          <a:p>
            <a:r>
              <a:rPr lang="en-US" sz="3600" i="0" dirty="0" smtClean="0">
                <a:latin typeface="Garamond" pitchFamily="18" charset="0"/>
              </a:rPr>
              <a:t>Sequential Insulin Strategies in T2DM</a:t>
            </a:r>
            <a:endParaRPr lang="en-US" sz="3600" dirty="0" smtClean="0">
              <a:latin typeface="Garamond" pitchFamily="18" charset="0"/>
            </a:endParaRPr>
          </a:p>
        </p:txBody>
      </p:sp>
      <p:sp>
        <p:nvSpPr>
          <p:cNvPr id="129027" name="Content Placeholder 3"/>
          <p:cNvSpPr>
            <a:spLocks noGrp="1"/>
          </p:cNvSpPr>
          <p:nvPr>
            <p:ph idx="1"/>
          </p:nvPr>
        </p:nvSpPr>
        <p:spPr>
          <a:xfrm>
            <a:off x="609600" y="1981200"/>
            <a:ext cx="7924800" cy="2514600"/>
          </a:xfrm>
        </p:spPr>
        <p:txBody>
          <a:bodyPr/>
          <a:lstStyle/>
          <a:p>
            <a:pPr marL="0" indent="0" algn="just">
              <a:lnSpc>
                <a:spcPct val="150000"/>
              </a:lnSpc>
              <a:buFont typeface="Arial" pitchFamily="34" charset="0"/>
              <a:buNone/>
            </a:pPr>
            <a:r>
              <a:rPr lang="en-US" sz="2800" b="0" dirty="0" smtClean="0">
                <a:latin typeface="Garamond" pitchFamily="18" charset="0"/>
              </a:rPr>
              <a:t>Noninsulin agents may be continued, although insulin </a:t>
            </a:r>
            <a:r>
              <a:rPr lang="en-US" sz="2800" b="0" dirty="0" err="1" smtClean="0">
                <a:solidFill>
                  <a:srgbClr val="99FF33"/>
                </a:solidFill>
                <a:latin typeface="Garamond" pitchFamily="18" charset="0"/>
              </a:rPr>
              <a:t>secretagogues</a:t>
            </a:r>
            <a:r>
              <a:rPr lang="en-US" sz="2800" b="0" dirty="0" smtClean="0">
                <a:solidFill>
                  <a:srgbClr val="99FF33"/>
                </a:solidFill>
                <a:latin typeface="Garamond" pitchFamily="18" charset="0"/>
              </a:rPr>
              <a:t> </a:t>
            </a:r>
            <a:r>
              <a:rPr lang="en-US" sz="2800" b="0" dirty="0" smtClean="0">
                <a:latin typeface="Garamond" pitchFamily="18" charset="0"/>
              </a:rPr>
              <a:t>(</a:t>
            </a:r>
            <a:r>
              <a:rPr lang="en-US" sz="2800" b="0" dirty="0" err="1" smtClean="0">
                <a:latin typeface="Garamond" pitchFamily="18" charset="0"/>
              </a:rPr>
              <a:t>sulfonylureas</a:t>
            </a:r>
            <a:r>
              <a:rPr lang="en-US" sz="2800" b="0" dirty="0" smtClean="0">
                <a:latin typeface="Garamond" pitchFamily="18" charset="0"/>
              </a:rPr>
              <a:t>, </a:t>
            </a:r>
            <a:r>
              <a:rPr lang="en-US" sz="2800" b="0" dirty="0" err="1" smtClean="0">
                <a:latin typeface="Garamond" pitchFamily="18" charset="0"/>
              </a:rPr>
              <a:t>meglitinides</a:t>
            </a:r>
            <a:r>
              <a:rPr lang="en-US" sz="2800" b="0" dirty="0" smtClean="0">
                <a:latin typeface="Garamond" pitchFamily="18" charset="0"/>
              </a:rPr>
              <a:t>) are typically </a:t>
            </a:r>
            <a:r>
              <a:rPr lang="en-US" sz="2800" b="0" dirty="0" smtClean="0">
                <a:solidFill>
                  <a:srgbClr val="99FF33"/>
                </a:solidFill>
                <a:latin typeface="Garamond" pitchFamily="18" charset="0"/>
              </a:rPr>
              <a:t>stopped</a:t>
            </a:r>
            <a:r>
              <a:rPr lang="en-US" sz="2800" b="0" dirty="0" smtClean="0">
                <a:latin typeface="Garamond" pitchFamily="18" charset="0"/>
              </a:rPr>
              <a:t> once more </a:t>
            </a:r>
            <a:r>
              <a:rPr lang="en-US" sz="2800" b="0" dirty="0" smtClean="0">
                <a:solidFill>
                  <a:srgbClr val="99FF33"/>
                </a:solidFill>
                <a:latin typeface="Garamond" pitchFamily="18" charset="0"/>
              </a:rPr>
              <a:t>complex regimens </a:t>
            </a:r>
            <a:r>
              <a:rPr lang="en-US" sz="2800" b="0" dirty="0" smtClean="0">
                <a:latin typeface="Garamond" pitchFamily="18" charset="0"/>
              </a:rPr>
              <a:t>beyond basal insulin are utilized.</a:t>
            </a:r>
          </a:p>
        </p:txBody>
      </p:sp>
      <p:sp>
        <p:nvSpPr>
          <p:cNvPr id="2" name="Slide Number Placeholder 1"/>
          <p:cNvSpPr>
            <a:spLocks noGrp="1"/>
          </p:cNvSpPr>
          <p:nvPr>
            <p:ph type="sldNum" sz="quarter" idx="12"/>
          </p:nvPr>
        </p:nvSpPr>
        <p:spPr/>
        <p:txBody>
          <a:bodyPr/>
          <a:lstStyle/>
          <a:p>
            <a:pPr>
              <a:defRPr/>
            </a:pPr>
            <a:fld id="{0DF89C28-29D1-4595-A7B8-C0515570214A}" type="slidenum">
              <a:rPr lang="en-US" smtClean="0"/>
              <a:pPr>
                <a:defRPr/>
              </a:pPr>
              <a:t>38</a:t>
            </a:fld>
            <a:endParaRPr lang="en-US"/>
          </a:p>
        </p:txBody>
      </p:sp>
      <p:pic>
        <p:nvPicPr>
          <p:cNvPr id="129029" name="Picture 4"/>
          <p:cNvPicPr>
            <a:picLocks noChangeAspect="1" noChangeArrowheads="1"/>
          </p:cNvPicPr>
          <p:nvPr/>
        </p:nvPicPr>
        <p:blipFill>
          <a:blip r:embed="rId2" cstate="print"/>
          <a:srcRect/>
          <a:stretch>
            <a:fillRect/>
          </a:stretch>
        </p:blipFill>
        <p:spPr bwMode="auto">
          <a:xfrm>
            <a:off x="76200" y="6410325"/>
            <a:ext cx="1066800" cy="371475"/>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514A0EF9-0D10-4345-AFB1-7341F1B459D3}"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2"/>
          <p:cNvSpPr>
            <a:spLocks noGrp="1"/>
          </p:cNvSpPr>
          <p:nvPr>
            <p:ph type="title"/>
          </p:nvPr>
        </p:nvSpPr>
        <p:spPr>
          <a:xfrm>
            <a:off x="251520" y="0"/>
            <a:ext cx="8712968" cy="1143000"/>
          </a:xfrm>
        </p:spPr>
        <p:txBody>
          <a:bodyPr/>
          <a:lstStyle/>
          <a:p>
            <a:r>
              <a:rPr lang="en-US" sz="3600" i="0" dirty="0" smtClean="0">
                <a:latin typeface="Garamond" pitchFamily="18" charset="0"/>
              </a:rPr>
              <a:t>Sequential Insulin Strategies in T2DM</a:t>
            </a:r>
            <a:endParaRPr lang="en-US" sz="3600" dirty="0" smtClean="0">
              <a:latin typeface="Garamond" pitchFamily="18" charset="0"/>
            </a:endParaRPr>
          </a:p>
        </p:txBody>
      </p:sp>
      <p:sp>
        <p:nvSpPr>
          <p:cNvPr id="131075" name="Content Placeholder 3"/>
          <p:cNvSpPr>
            <a:spLocks noGrp="1"/>
          </p:cNvSpPr>
          <p:nvPr>
            <p:ph idx="1"/>
          </p:nvPr>
        </p:nvSpPr>
        <p:spPr>
          <a:xfrm>
            <a:off x="381000" y="990600"/>
            <a:ext cx="8382000" cy="1447800"/>
          </a:xfrm>
        </p:spPr>
        <p:txBody>
          <a:bodyPr/>
          <a:lstStyle/>
          <a:p>
            <a:pPr marL="0" indent="0" algn="just">
              <a:buNone/>
            </a:pPr>
            <a:r>
              <a:rPr lang="en-US" sz="2400" b="0" dirty="0" smtClean="0">
                <a:latin typeface="Garamond" pitchFamily="18" charset="0"/>
              </a:rPr>
              <a:t>In patients willing to take &gt; 1 injection and who have higher Hb</a:t>
            </a:r>
            <a:r>
              <a:rPr lang="en-US" sz="2400" b="0" baseline="-25000" dirty="0" smtClean="0">
                <a:latin typeface="Garamond" pitchFamily="18" charset="0"/>
              </a:rPr>
              <a:t>A1c</a:t>
            </a:r>
            <a:r>
              <a:rPr lang="en-US" sz="2400" b="0" dirty="0" smtClean="0">
                <a:latin typeface="Garamond" pitchFamily="18" charset="0"/>
              </a:rPr>
              <a:t> levels (</a:t>
            </a:r>
            <a:r>
              <a:rPr lang="en-US" sz="2400" b="0" dirty="0" smtClean="0">
                <a:solidFill>
                  <a:srgbClr val="99FF33"/>
                </a:solidFill>
                <a:latin typeface="Garamond" pitchFamily="18" charset="0"/>
              </a:rPr>
              <a:t>≥ 9.0%</a:t>
            </a:r>
            <a:r>
              <a:rPr lang="en-US" sz="2400" b="0" dirty="0" smtClean="0">
                <a:latin typeface="Garamond" pitchFamily="18" charset="0"/>
              </a:rPr>
              <a:t>), twice daily </a:t>
            </a:r>
            <a:r>
              <a:rPr lang="en-US" sz="2400" b="0" dirty="0" smtClean="0">
                <a:solidFill>
                  <a:srgbClr val="99FF33"/>
                </a:solidFill>
                <a:latin typeface="Garamond" pitchFamily="18" charset="0"/>
              </a:rPr>
              <a:t>premixed</a:t>
            </a:r>
            <a:r>
              <a:rPr lang="en-US" sz="2400" b="0" dirty="0" smtClean="0">
                <a:latin typeface="Garamond" pitchFamily="18" charset="0"/>
              </a:rPr>
              <a:t> insulin or a more advanced </a:t>
            </a:r>
            <a:r>
              <a:rPr lang="en-US" sz="2400" b="0" dirty="0" smtClean="0">
                <a:solidFill>
                  <a:srgbClr val="99FF33"/>
                </a:solidFill>
                <a:latin typeface="Garamond" pitchFamily="18" charset="0"/>
              </a:rPr>
              <a:t>basal plus</a:t>
            </a:r>
            <a:r>
              <a:rPr lang="en-US" sz="2400" b="0" dirty="0" smtClean="0">
                <a:latin typeface="Garamond" pitchFamily="18" charset="0"/>
              </a:rPr>
              <a:t> mealtime insulin regimen could also be considered.</a:t>
            </a:r>
          </a:p>
        </p:txBody>
      </p:sp>
      <p:sp>
        <p:nvSpPr>
          <p:cNvPr id="2" name="Slide Number Placeholder 1"/>
          <p:cNvSpPr>
            <a:spLocks noGrp="1"/>
          </p:cNvSpPr>
          <p:nvPr>
            <p:ph type="sldNum" sz="quarter" idx="12"/>
          </p:nvPr>
        </p:nvSpPr>
        <p:spPr/>
        <p:txBody>
          <a:bodyPr/>
          <a:lstStyle/>
          <a:p>
            <a:pPr>
              <a:defRPr/>
            </a:pPr>
            <a:fld id="{A619E2CE-262E-48A8-A8BC-363F769A4F81}" type="slidenum">
              <a:rPr lang="en-US" smtClean="0"/>
              <a:pPr>
                <a:defRPr/>
              </a:pPr>
              <a:t>39</a:t>
            </a:fld>
            <a:endParaRPr lang="en-US"/>
          </a:p>
        </p:txBody>
      </p:sp>
      <p:pic>
        <p:nvPicPr>
          <p:cNvPr id="131077" name="Picture 4"/>
          <p:cNvPicPr>
            <a:picLocks noChangeAspect="1" noChangeArrowheads="1"/>
          </p:cNvPicPr>
          <p:nvPr/>
        </p:nvPicPr>
        <p:blipFill>
          <a:blip r:embed="rId2" cstate="print"/>
          <a:srcRect/>
          <a:stretch>
            <a:fillRect/>
          </a:stretch>
        </p:blipFill>
        <p:spPr bwMode="auto">
          <a:xfrm>
            <a:off x="-32" y="6536309"/>
            <a:ext cx="923900" cy="321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1078" name="Picture 2"/>
          <p:cNvPicPr>
            <a:picLocks noChangeAspect="1" noChangeArrowheads="1"/>
          </p:cNvPicPr>
          <p:nvPr/>
        </p:nvPicPr>
        <p:blipFill>
          <a:blip r:embed="rId3" cstate="print"/>
          <a:srcRect/>
          <a:stretch>
            <a:fillRect/>
          </a:stretch>
        </p:blipFill>
        <p:spPr bwMode="auto">
          <a:xfrm>
            <a:off x="1142976" y="2530497"/>
            <a:ext cx="6858048" cy="4113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Oval 7"/>
          <p:cNvSpPr/>
          <p:nvPr/>
        </p:nvSpPr>
        <p:spPr>
          <a:xfrm rot="18735572">
            <a:off x="4775725" y="2806927"/>
            <a:ext cx="890364" cy="171672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rot="3126017">
            <a:off x="1934334" y="2806260"/>
            <a:ext cx="890364" cy="171672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2"/>
          <p:cNvSpPr>
            <a:spLocks noGrp="1"/>
          </p:cNvSpPr>
          <p:nvPr>
            <p:ph type="dt" sz="half" idx="10"/>
          </p:nvPr>
        </p:nvSpPr>
        <p:spPr/>
        <p:txBody>
          <a:bodyPr/>
          <a:lstStyle/>
          <a:p>
            <a:pPr>
              <a:defRPr/>
            </a:pPr>
            <a:fld id="{EC823FAF-0208-41FA-A8F0-14A6CFBF8C55}"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idx="4294967295"/>
          </p:nvPr>
        </p:nvSpPr>
        <p:spPr/>
        <p:txBody>
          <a:bodyPr/>
          <a:lstStyle/>
          <a:p>
            <a:pPr eaLnBrk="1" hangingPunct="1"/>
            <a:r>
              <a:rPr lang="en-US" sz="1700" b="0" smtClean="0"/>
              <a:t>Incidence rate of Type 2 diabetes in the adult population (≥20 years) of Tehran</a:t>
            </a:r>
          </a:p>
        </p:txBody>
      </p:sp>
      <p:graphicFrame>
        <p:nvGraphicFramePr>
          <p:cNvPr id="4098" name="Content Placeholder 3"/>
          <p:cNvGraphicFramePr>
            <a:graphicFrameLocks noGrp="1"/>
          </p:cNvGraphicFramePr>
          <p:nvPr>
            <p:ph idx="4294967295"/>
          </p:nvPr>
        </p:nvGraphicFramePr>
        <p:xfrm>
          <a:off x="703263" y="1636713"/>
          <a:ext cx="8243887" cy="4824412"/>
        </p:xfrm>
        <a:graphic>
          <a:graphicData uri="http://schemas.openxmlformats.org/presentationml/2006/ole">
            <mc:AlternateContent xmlns:mc="http://schemas.openxmlformats.org/markup-compatibility/2006">
              <mc:Choice xmlns:v="urn:schemas-microsoft-com:vml" Requires="v">
                <p:oleObj spid="_x0000_s3079" name="Worksheet" r:id="rId3" imgW="8267847" imgH="4838847" progId="Excel.Sheet.8">
                  <p:embed/>
                </p:oleObj>
              </mc:Choice>
              <mc:Fallback>
                <p:oleObj name="Worksheet" r:id="rId3" imgW="8267847" imgH="4838847"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3" y="1636713"/>
                        <a:ext cx="8243887" cy="4824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0477049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ext Box 147"/>
          <p:cNvSpPr txBox="1">
            <a:spLocks noChangeArrowheads="1"/>
          </p:cNvSpPr>
          <p:nvPr/>
        </p:nvSpPr>
        <p:spPr bwMode="auto">
          <a:xfrm>
            <a:off x="8162925" y="1487488"/>
            <a:ext cx="563563" cy="304800"/>
          </a:xfrm>
          <a:prstGeom prst="rect">
            <a:avLst/>
          </a:prstGeom>
          <a:noFill/>
          <a:ln w="9525">
            <a:noFill/>
            <a:miter lim="800000"/>
            <a:headEnd/>
            <a:tailEnd/>
          </a:ln>
        </p:spPr>
        <p:txBody>
          <a:bodyPr wrap="none">
            <a:spAutoFit/>
          </a:bodyPr>
          <a:lstStyle/>
          <a:p>
            <a:pPr algn="r" eaLnBrk="0" hangingPunct="0"/>
            <a:r>
              <a:rPr lang="en-US" sz="1400">
                <a:solidFill>
                  <a:srgbClr val="FFFFFF"/>
                </a:solidFill>
                <a:latin typeface="Trebuchet MS" pitchFamily="34" charset="0"/>
                <a:ea typeface="MS PGothic" pitchFamily="34" charset="-128"/>
              </a:rPr>
              <a:t>27.8</a:t>
            </a:r>
          </a:p>
        </p:txBody>
      </p:sp>
      <p:sp>
        <p:nvSpPr>
          <p:cNvPr id="132100" name="Text Box 146"/>
          <p:cNvSpPr txBox="1">
            <a:spLocks noChangeArrowheads="1"/>
          </p:cNvSpPr>
          <p:nvPr/>
        </p:nvSpPr>
        <p:spPr bwMode="auto">
          <a:xfrm>
            <a:off x="8162925" y="2236788"/>
            <a:ext cx="563563" cy="304800"/>
          </a:xfrm>
          <a:prstGeom prst="rect">
            <a:avLst/>
          </a:prstGeom>
          <a:noFill/>
          <a:ln w="9525">
            <a:noFill/>
            <a:miter lim="800000"/>
            <a:headEnd/>
            <a:tailEnd/>
          </a:ln>
        </p:spPr>
        <p:txBody>
          <a:bodyPr wrap="none">
            <a:spAutoFit/>
          </a:bodyPr>
          <a:lstStyle/>
          <a:p>
            <a:pPr algn="r" eaLnBrk="0" hangingPunct="0"/>
            <a:r>
              <a:rPr lang="en-US" sz="1400">
                <a:solidFill>
                  <a:srgbClr val="FFFFFF"/>
                </a:solidFill>
                <a:latin typeface="Trebuchet MS" pitchFamily="34" charset="0"/>
                <a:ea typeface="MS PGothic" pitchFamily="34" charset="-128"/>
              </a:rPr>
              <a:t>22.2</a:t>
            </a:r>
          </a:p>
        </p:txBody>
      </p:sp>
      <p:sp>
        <p:nvSpPr>
          <p:cNvPr id="132101" name="Text Box 145"/>
          <p:cNvSpPr txBox="1">
            <a:spLocks noChangeArrowheads="1"/>
          </p:cNvSpPr>
          <p:nvPr/>
        </p:nvSpPr>
        <p:spPr bwMode="auto">
          <a:xfrm>
            <a:off x="8162925" y="3011488"/>
            <a:ext cx="563563" cy="304800"/>
          </a:xfrm>
          <a:prstGeom prst="rect">
            <a:avLst/>
          </a:prstGeom>
          <a:noFill/>
          <a:ln w="9525">
            <a:noFill/>
            <a:miter lim="800000"/>
            <a:headEnd/>
            <a:tailEnd/>
          </a:ln>
        </p:spPr>
        <p:txBody>
          <a:bodyPr wrap="none">
            <a:spAutoFit/>
          </a:bodyPr>
          <a:lstStyle/>
          <a:p>
            <a:pPr algn="r" eaLnBrk="0" hangingPunct="0"/>
            <a:r>
              <a:rPr lang="en-US" sz="1400">
                <a:solidFill>
                  <a:srgbClr val="FFFFFF"/>
                </a:solidFill>
                <a:latin typeface="Trebuchet MS" pitchFamily="34" charset="0"/>
                <a:ea typeface="MS PGothic" pitchFamily="34" charset="-128"/>
              </a:rPr>
              <a:t>16.7</a:t>
            </a:r>
          </a:p>
        </p:txBody>
      </p:sp>
      <p:sp>
        <p:nvSpPr>
          <p:cNvPr id="132102" name="Text Box 143"/>
          <p:cNvSpPr txBox="1">
            <a:spLocks noChangeArrowheads="1"/>
          </p:cNvSpPr>
          <p:nvPr/>
        </p:nvSpPr>
        <p:spPr bwMode="auto">
          <a:xfrm>
            <a:off x="8162925" y="3759200"/>
            <a:ext cx="563563" cy="304800"/>
          </a:xfrm>
          <a:prstGeom prst="rect">
            <a:avLst/>
          </a:prstGeom>
          <a:noFill/>
          <a:ln w="9525">
            <a:noFill/>
            <a:miter lim="800000"/>
            <a:headEnd/>
            <a:tailEnd/>
          </a:ln>
        </p:spPr>
        <p:txBody>
          <a:bodyPr wrap="none">
            <a:spAutoFit/>
          </a:bodyPr>
          <a:lstStyle/>
          <a:p>
            <a:pPr algn="r" eaLnBrk="0" hangingPunct="0"/>
            <a:r>
              <a:rPr lang="en-US" sz="1400">
                <a:solidFill>
                  <a:srgbClr val="FFFFFF"/>
                </a:solidFill>
                <a:latin typeface="Trebuchet MS" pitchFamily="34" charset="0"/>
                <a:ea typeface="MS PGothic" pitchFamily="34" charset="-128"/>
              </a:rPr>
              <a:t>11.1</a:t>
            </a:r>
          </a:p>
        </p:txBody>
      </p:sp>
      <p:sp>
        <p:nvSpPr>
          <p:cNvPr id="132103" name="Text Box 144"/>
          <p:cNvSpPr txBox="1">
            <a:spLocks noChangeArrowheads="1"/>
          </p:cNvSpPr>
          <p:nvPr/>
        </p:nvSpPr>
        <p:spPr bwMode="auto">
          <a:xfrm>
            <a:off x="8162925" y="4497388"/>
            <a:ext cx="458788" cy="304800"/>
          </a:xfrm>
          <a:prstGeom prst="rect">
            <a:avLst/>
          </a:prstGeom>
          <a:noFill/>
          <a:ln w="9525">
            <a:noFill/>
            <a:miter lim="800000"/>
            <a:headEnd/>
            <a:tailEnd/>
          </a:ln>
        </p:spPr>
        <p:txBody>
          <a:bodyPr wrap="none">
            <a:spAutoFit/>
          </a:bodyPr>
          <a:lstStyle/>
          <a:p>
            <a:pPr algn="r" eaLnBrk="0" hangingPunct="0"/>
            <a:r>
              <a:rPr lang="en-US" sz="1400">
                <a:solidFill>
                  <a:srgbClr val="FFFFFF"/>
                </a:solidFill>
                <a:latin typeface="Trebuchet MS" pitchFamily="34" charset="0"/>
                <a:ea typeface="MS PGothic" pitchFamily="34" charset="-128"/>
              </a:rPr>
              <a:t>5.5</a:t>
            </a:r>
          </a:p>
        </p:txBody>
      </p:sp>
      <p:sp>
        <p:nvSpPr>
          <p:cNvPr id="132104" name="Text Box 2"/>
          <p:cNvSpPr txBox="1">
            <a:spLocks noChangeArrowheads="1"/>
          </p:cNvSpPr>
          <p:nvPr/>
        </p:nvSpPr>
        <p:spPr bwMode="auto">
          <a:xfrm>
            <a:off x="100012" y="6482844"/>
            <a:ext cx="8864475" cy="258524"/>
          </a:xfrm>
          <a:prstGeom prst="rect">
            <a:avLst/>
          </a:prstGeom>
          <a:noFill/>
          <a:ln w="9525">
            <a:noFill/>
            <a:miter lim="800000"/>
            <a:headEnd/>
            <a:tailEnd/>
          </a:ln>
        </p:spPr>
        <p:txBody>
          <a:bodyPr wrap="square" lIns="91431" tIns="45716" rIns="91431" bIns="45716">
            <a:spAutoFit/>
          </a:bodyPr>
          <a:lstStyle/>
          <a:p>
            <a:pPr algn="ctr" eaLnBrk="0" hangingPunct="0">
              <a:lnSpc>
                <a:spcPct val="90000"/>
              </a:lnSpc>
              <a:spcBef>
                <a:spcPct val="20000"/>
              </a:spcBef>
            </a:pPr>
            <a:r>
              <a:rPr lang="de-DE" sz="1200" dirty="0">
                <a:solidFill>
                  <a:srgbClr val="FFFF00"/>
                </a:solidFill>
                <a:latin typeface="Calibri" pitchFamily="34" charset="0"/>
                <a:ea typeface="MS PGothic" pitchFamily="34" charset="-128"/>
              </a:rPr>
              <a:t>Reaven GM, et al. Diabetes 1988;37:1020</a:t>
            </a:r>
            <a:r>
              <a:rPr lang="de-DE" sz="1200" dirty="0">
                <a:solidFill>
                  <a:srgbClr val="FFFF00"/>
                </a:solidFill>
                <a:latin typeface="Calibri" pitchFamily="34" charset="0"/>
                <a:ea typeface="Arial Unicode MS" pitchFamily="34" charset="-128"/>
                <a:cs typeface="Arial Unicode MS" pitchFamily="34" charset="-128"/>
              </a:rPr>
              <a:t>–2</a:t>
            </a:r>
            <a:r>
              <a:rPr lang="de-DE" sz="1200" dirty="0">
                <a:solidFill>
                  <a:srgbClr val="FFFF00"/>
                </a:solidFill>
                <a:latin typeface="Calibri" pitchFamily="34" charset="0"/>
                <a:ea typeface="MS PGothic" pitchFamily="34" charset="-128"/>
              </a:rPr>
              <a:t>4</a:t>
            </a:r>
            <a:r>
              <a:rPr lang="de-DE" sz="1200" dirty="0" smtClean="0">
                <a:solidFill>
                  <a:srgbClr val="FFFF00"/>
                </a:solidFill>
                <a:latin typeface="Calibri" pitchFamily="34" charset="0"/>
                <a:ea typeface="MS PGothic" pitchFamily="34" charset="-128"/>
              </a:rPr>
              <a:t>.</a:t>
            </a:r>
            <a:endParaRPr lang="de-DE" sz="1200" dirty="0">
              <a:solidFill>
                <a:srgbClr val="FFFF00"/>
              </a:solidFill>
              <a:latin typeface="Calibri" pitchFamily="34" charset="0"/>
              <a:ea typeface="MS PGothic" pitchFamily="34" charset="-128"/>
            </a:endParaRPr>
          </a:p>
        </p:txBody>
      </p:sp>
      <p:sp>
        <p:nvSpPr>
          <p:cNvPr id="132105" name="Rectangle 3"/>
          <p:cNvSpPr>
            <a:spLocks noGrp="1" noChangeArrowheads="1"/>
          </p:cNvSpPr>
          <p:nvPr>
            <p:ph type="title"/>
          </p:nvPr>
        </p:nvSpPr>
        <p:spPr>
          <a:xfrm>
            <a:off x="0" y="-99392"/>
            <a:ext cx="9144000" cy="1296988"/>
          </a:xfrm>
        </p:spPr>
        <p:txBody>
          <a:bodyPr/>
          <a:lstStyle/>
          <a:p>
            <a:pPr>
              <a:spcBef>
                <a:spcPct val="20000"/>
              </a:spcBef>
            </a:pPr>
            <a:r>
              <a:rPr lang="en-US" sz="2800" i="0" dirty="0" smtClean="0">
                <a:latin typeface="Garamond" pitchFamily="18" charset="0"/>
              </a:rPr>
              <a:t>Prandial excursions are evident in all patients with T2DM</a:t>
            </a:r>
            <a:endParaRPr lang="en-GB" sz="2800" i="0" dirty="0" smtClean="0">
              <a:latin typeface="Garamond" pitchFamily="18" charset="0"/>
            </a:endParaRPr>
          </a:p>
        </p:txBody>
      </p:sp>
      <p:sp>
        <p:nvSpPr>
          <p:cNvPr id="132106" name="Text Box 4"/>
          <p:cNvSpPr txBox="1">
            <a:spLocks noChangeArrowheads="1"/>
          </p:cNvSpPr>
          <p:nvPr/>
        </p:nvSpPr>
        <p:spPr bwMode="auto">
          <a:xfrm>
            <a:off x="3125788" y="5857875"/>
            <a:ext cx="2933700" cy="366713"/>
          </a:xfrm>
          <a:prstGeom prst="rect">
            <a:avLst/>
          </a:prstGeom>
          <a:noFill/>
          <a:ln w="9525">
            <a:noFill/>
            <a:miter lim="800000"/>
            <a:headEnd/>
            <a:tailEnd/>
          </a:ln>
        </p:spPr>
        <p:txBody>
          <a:bodyPr lIns="91431" tIns="45716" rIns="91431" bIns="45716">
            <a:spAutoFit/>
          </a:bodyPr>
          <a:lstStyle/>
          <a:p>
            <a:pPr algn="ctr">
              <a:spcBef>
                <a:spcPct val="50000"/>
              </a:spcBef>
            </a:pPr>
            <a:r>
              <a:rPr lang="en-GB">
                <a:solidFill>
                  <a:srgbClr val="FFFFFF"/>
                </a:solidFill>
                <a:latin typeface="Trebuchet MS" pitchFamily="34" charset="0"/>
                <a:ea typeface="MS PGothic" pitchFamily="34" charset="-128"/>
              </a:rPr>
              <a:t>Time of day (hours)</a:t>
            </a:r>
          </a:p>
        </p:txBody>
      </p:sp>
      <p:sp>
        <p:nvSpPr>
          <p:cNvPr id="132107" name="Text Box 6"/>
          <p:cNvSpPr txBox="1">
            <a:spLocks noChangeArrowheads="1"/>
          </p:cNvSpPr>
          <p:nvPr/>
        </p:nvSpPr>
        <p:spPr bwMode="auto">
          <a:xfrm rot="-5400000">
            <a:off x="-1371600" y="3354388"/>
            <a:ext cx="3273425" cy="336550"/>
          </a:xfrm>
          <a:prstGeom prst="rect">
            <a:avLst/>
          </a:prstGeom>
          <a:noFill/>
          <a:ln w="9525">
            <a:noFill/>
            <a:miter lim="800000"/>
            <a:headEnd/>
            <a:tailEnd/>
          </a:ln>
        </p:spPr>
        <p:txBody>
          <a:bodyPr lIns="91431" tIns="45716" rIns="91431" bIns="45716">
            <a:spAutoFit/>
          </a:bodyPr>
          <a:lstStyle/>
          <a:p>
            <a:pPr algn="ctr">
              <a:spcBef>
                <a:spcPct val="50000"/>
              </a:spcBef>
            </a:pPr>
            <a:r>
              <a:rPr lang="en-GB" sz="1600">
                <a:solidFill>
                  <a:srgbClr val="FFFFFF"/>
                </a:solidFill>
                <a:latin typeface="Trebuchet MS" pitchFamily="34" charset="0"/>
                <a:ea typeface="MS PGothic" pitchFamily="34" charset="-128"/>
              </a:rPr>
              <a:t> Blood glucose (mg/dl)</a:t>
            </a:r>
          </a:p>
        </p:txBody>
      </p:sp>
      <p:sp>
        <p:nvSpPr>
          <p:cNvPr id="132108" name="Text Box 12"/>
          <p:cNvSpPr txBox="1">
            <a:spLocks noChangeArrowheads="1"/>
          </p:cNvSpPr>
          <p:nvPr/>
        </p:nvSpPr>
        <p:spPr bwMode="auto">
          <a:xfrm>
            <a:off x="785813" y="5599113"/>
            <a:ext cx="714375" cy="304800"/>
          </a:xfrm>
          <a:prstGeom prst="rect">
            <a:avLst/>
          </a:prstGeom>
          <a:noFill/>
          <a:ln w="9525">
            <a:noFill/>
            <a:miter lim="800000"/>
            <a:headEnd/>
            <a:tailEnd/>
          </a:ln>
        </p:spPr>
        <p:txBody>
          <a:bodyPr lIns="91431" tIns="45716" rIns="91431" bIns="45716">
            <a:spAutoFit/>
          </a:bodyPr>
          <a:lstStyle/>
          <a:p>
            <a:pPr algn="ct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08:00</a:t>
            </a:r>
          </a:p>
        </p:txBody>
      </p:sp>
      <p:sp>
        <p:nvSpPr>
          <p:cNvPr id="132109" name="Text Box 13"/>
          <p:cNvSpPr txBox="1">
            <a:spLocks noChangeArrowheads="1"/>
          </p:cNvSpPr>
          <p:nvPr/>
        </p:nvSpPr>
        <p:spPr bwMode="auto">
          <a:xfrm>
            <a:off x="7681913" y="5599113"/>
            <a:ext cx="714375" cy="304800"/>
          </a:xfrm>
          <a:prstGeom prst="rect">
            <a:avLst/>
          </a:prstGeom>
          <a:noFill/>
          <a:ln w="9525">
            <a:noFill/>
            <a:miter lim="800000"/>
            <a:headEnd/>
            <a:tailEnd/>
          </a:ln>
        </p:spPr>
        <p:txBody>
          <a:bodyPr lIns="91431" tIns="45716" rIns="91431" bIns="45716">
            <a:spAutoFit/>
          </a:bodyPr>
          <a:lstStyle/>
          <a:p>
            <a:pPr algn="ct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08:00</a:t>
            </a:r>
          </a:p>
        </p:txBody>
      </p:sp>
      <p:sp>
        <p:nvSpPr>
          <p:cNvPr id="132110" name="Text Box 14"/>
          <p:cNvSpPr txBox="1">
            <a:spLocks noChangeArrowheads="1"/>
          </p:cNvSpPr>
          <p:nvPr/>
        </p:nvSpPr>
        <p:spPr bwMode="auto">
          <a:xfrm>
            <a:off x="398463" y="5327650"/>
            <a:ext cx="501650" cy="304800"/>
          </a:xfrm>
          <a:prstGeom prst="rect">
            <a:avLst/>
          </a:prstGeom>
          <a:noFill/>
          <a:ln w="9525">
            <a:noFill/>
            <a:miter lim="800000"/>
            <a:headEnd/>
            <a:tailEnd/>
          </a:ln>
        </p:spPr>
        <p:txBody>
          <a:bodyPr lIns="91431" tIns="45716" rIns="91431" bIns="45716">
            <a:spAutoFit/>
          </a:bodyPr>
          <a:lstStyle/>
          <a:p>
            <a:pPr algn="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0</a:t>
            </a:r>
          </a:p>
        </p:txBody>
      </p:sp>
      <p:sp>
        <p:nvSpPr>
          <p:cNvPr id="132111" name="Text Box 15"/>
          <p:cNvSpPr txBox="1">
            <a:spLocks noChangeArrowheads="1"/>
          </p:cNvSpPr>
          <p:nvPr/>
        </p:nvSpPr>
        <p:spPr bwMode="auto">
          <a:xfrm>
            <a:off x="398463" y="4525963"/>
            <a:ext cx="501650" cy="304800"/>
          </a:xfrm>
          <a:prstGeom prst="rect">
            <a:avLst/>
          </a:prstGeom>
          <a:noFill/>
          <a:ln w="9525">
            <a:noFill/>
            <a:miter lim="800000"/>
            <a:headEnd/>
            <a:tailEnd/>
          </a:ln>
        </p:spPr>
        <p:txBody>
          <a:bodyPr lIns="91431" tIns="45716" rIns="91431" bIns="45716">
            <a:spAutoFit/>
          </a:bodyPr>
          <a:lstStyle/>
          <a:p>
            <a:pPr algn="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100</a:t>
            </a:r>
          </a:p>
        </p:txBody>
      </p:sp>
      <p:sp>
        <p:nvSpPr>
          <p:cNvPr id="132112" name="Text Box 16"/>
          <p:cNvSpPr txBox="1">
            <a:spLocks noChangeArrowheads="1"/>
          </p:cNvSpPr>
          <p:nvPr/>
        </p:nvSpPr>
        <p:spPr bwMode="auto">
          <a:xfrm>
            <a:off x="398463" y="3806825"/>
            <a:ext cx="501650" cy="304800"/>
          </a:xfrm>
          <a:prstGeom prst="rect">
            <a:avLst/>
          </a:prstGeom>
          <a:noFill/>
          <a:ln w="9525">
            <a:noFill/>
            <a:miter lim="800000"/>
            <a:headEnd/>
            <a:tailEnd/>
          </a:ln>
        </p:spPr>
        <p:txBody>
          <a:bodyPr lIns="91431" tIns="45716" rIns="91431" bIns="45716">
            <a:spAutoFit/>
          </a:bodyPr>
          <a:lstStyle/>
          <a:p>
            <a:pPr algn="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200</a:t>
            </a:r>
          </a:p>
        </p:txBody>
      </p:sp>
      <p:sp>
        <p:nvSpPr>
          <p:cNvPr id="132113" name="Text Box 17"/>
          <p:cNvSpPr txBox="1">
            <a:spLocks noChangeArrowheads="1"/>
          </p:cNvSpPr>
          <p:nvPr/>
        </p:nvSpPr>
        <p:spPr bwMode="auto">
          <a:xfrm>
            <a:off x="398463" y="3055938"/>
            <a:ext cx="501650" cy="304800"/>
          </a:xfrm>
          <a:prstGeom prst="rect">
            <a:avLst/>
          </a:prstGeom>
          <a:noFill/>
          <a:ln w="9525">
            <a:noFill/>
            <a:miter lim="800000"/>
            <a:headEnd/>
            <a:tailEnd/>
          </a:ln>
        </p:spPr>
        <p:txBody>
          <a:bodyPr lIns="91431" tIns="45716" rIns="91431" bIns="45716">
            <a:spAutoFit/>
          </a:bodyPr>
          <a:lstStyle/>
          <a:p>
            <a:pPr algn="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300</a:t>
            </a:r>
          </a:p>
        </p:txBody>
      </p:sp>
      <p:sp>
        <p:nvSpPr>
          <p:cNvPr id="132114" name="Text Box 18"/>
          <p:cNvSpPr txBox="1">
            <a:spLocks noChangeArrowheads="1"/>
          </p:cNvSpPr>
          <p:nvPr/>
        </p:nvSpPr>
        <p:spPr bwMode="auto">
          <a:xfrm>
            <a:off x="398463" y="2281238"/>
            <a:ext cx="501650" cy="304800"/>
          </a:xfrm>
          <a:prstGeom prst="rect">
            <a:avLst/>
          </a:prstGeom>
          <a:noFill/>
          <a:ln w="9525">
            <a:noFill/>
            <a:miter lim="800000"/>
            <a:headEnd/>
            <a:tailEnd/>
          </a:ln>
        </p:spPr>
        <p:txBody>
          <a:bodyPr lIns="91431" tIns="45716" rIns="91431" bIns="45716">
            <a:spAutoFit/>
          </a:bodyPr>
          <a:lstStyle/>
          <a:p>
            <a:pPr algn="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400</a:t>
            </a:r>
          </a:p>
        </p:txBody>
      </p:sp>
      <p:sp>
        <p:nvSpPr>
          <p:cNvPr id="132115" name="Text Box 19"/>
          <p:cNvSpPr txBox="1">
            <a:spLocks noChangeArrowheads="1"/>
          </p:cNvSpPr>
          <p:nvPr/>
        </p:nvSpPr>
        <p:spPr bwMode="auto">
          <a:xfrm>
            <a:off x="398463" y="1514475"/>
            <a:ext cx="501650" cy="304800"/>
          </a:xfrm>
          <a:prstGeom prst="rect">
            <a:avLst/>
          </a:prstGeom>
          <a:noFill/>
          <a:ln w="9525">
            <a:noFill/>
            <a:miter lim="800000"/>
            <a:headEnd/>
            <a:tailEnd/>
          </a:ln>
        </p:spPr>
        <p:txBody>
          <a:bodyPr lIns="91431" tIns="45716" rIns="91431" bIns="45716">
            <a:spAutoFit/>
          </a:bodyPr>
          <a:lstStyle/>
          <a:p>
            <a:pPr algn="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500</a:t>
            </a:r>
          </a:p>
        </p:txBody>
      </p:sp>
      <p:sp>
        <p:nvSpPr>
          <p:cNvPr id="132116" name="Text Box 39"/>
          <p:cNvSpPr txBox="1">
            <a:spLocks noChangeArrowheads="1"/>
          </p:cNvSpPr>
          <p:nvPr/>
        </p:nvSpPr>
        <p:spPr bwMode="auto">
          <a:xfrm>
            <a:off x="1346200" y="1727200"/>
            <a:ext cx="3381375" cy="587375"/>
          </a:xfrm>
          <a:prstGeom prst="rect">
            <a:avLst/>
          </a:prstGeom>
          <a:noFill/>
          <a:ln w="9525">
            <a:noFill/>
            <a:miter lim="800000"/>
            <a:headEnd/>
            <a:tailEnd/>
          </a:ln>
        </p:spPr>
        <p:txBody>
          <a:bodyPr lIns="91431" tIns="45716" rIns="91431" bIns="45716">
            <a:spAutoFit/>
          </a:bodyPr>
          <a:lstStyle/>
          <a:p>
            <a:pPr algn="ctr">
              <a:lnSpc>
                <a:spcPct val="90000"/>
              </a:lnSpc>
              <a:spcBef>
                <a:spcPct val="20000"/>
              </a:spcBef>
            </a:pPr>
            <a:r>
              <a:rPr lang="en-GB">
                <a:solidFill>
                  <a:srgbClr val="FF9933"/>
                </a:solidFill>
                <a:latin typeface="Trebuchet MS" pitchFamily="34" charset="0"/>
                <a:ea typeface="MS PGothic" pitchFamily="34" charset="-128"/>
              </a:rPr>
              <a:t>T2DM with very</a:t>
            </a:r>
            <a:br>
              <a:rPr lang="en-GB">
                <a:solidFill>
                  <a:srgbClr val="FF9933"/>
                </a:solidFill>
                <a:latin typeface="Trebuchet MS" pitchFamily="34" charset="0"/>
                <a:ea typeface="MS PGothic" pitchFamily="34" charset="-128"/>
              </a:rPr>
            </a:br>
            <a:r>
              <a:rPr lang="en-GB">
                <a:solidFill>
                  <a:srgbClr val="FF9933"/>
                </a:solidFill>
                <a:latin typeface="Trebuchet MS" pitchFamily="34" charset="0"/>
                <a:ea typeface="MS PGothic" pitchFamily="34" charset="-128"/>
              </a:rPr>
              <a:t>elevated blood glucose</a:t>
            </a:r>
          </a:p>
        </p:txBody>
      </p:sp>
      <p:sp>
        <p:nvSpPr>
          <p:cNvPr id="132117" name="Text Box 40"/>
          <p:cNvSpPr txBox="1">
            <a:spLocks noChangeArrowheads="1"/>
          </p:cNvSpPr>
          <p:nvPr/>
        </p:nvSpPr>
        <p:spPr bwMode="auto">
          <a:xfrm>
            <a:off x="1046163" y="3438525"/>
            <a:ext cx="4019550" cy="587375"/>
          </a:xfrm>
          <a:prstGeom prst="rect">
            <a:avLst/>
          </a:prstGeom>
          <a:noFill/>
          <a:ln w="9525">
            <a:noFill/>
            <a:miter lim="800000"/>
            <a:headEnd/>
            <a:tailEnd/>
          </a:ln>
        </p:spPr>
        <p:txBody>
          <a:bodyPr lIns="91431" tIns="45716" rIns="91431" bIns="45716">
            <a:spAutoFit/>
          </a:bodyPr>
          <a:lstStyle/>
          <a:p>
            <a:pPr algn="ctr">
              <a:lnSpc>
                <a:spcPct val="90000"/>
              </a:lnSpc>
              <a:spcBef>
                <a:spcPct val="20000"/>
              </a:spcBef>
            </a:pPr>
            <a:r>
              <a:rPr lang="en-GB">
                <a:solidFill>
                  <a:srgbClr val="99FF33"/>
                </a:solidFill>
                <a:latin typeface="Trebuchet MS" pitchFamily="34" charset="0"/>
                <a:ea typeface="MS PGothic" pitchFamily="34" charset="-128"/>
              </a:rPr>
              <a:t>T2DM with slightly</a:t>
            </a:r>
            <a:br>
              <a:rPr lang="en-GB">
                <a:solidFill>
                  <a:srgbClr val="99FF33"/>
                </a:solidFill>
                <a:latin typeface="Trebuchet MS" pitchFamily="34" charset="0"/>
                <a:ea typeface="MS PGothic" pitchFamily="34" charset="-128"/>
              </a:rPr>
            </a:br>
            <a:r>
              <a:rPr lang="en-GB">
                <a:solidFill>
                  <a:srgbClr val="99FF33"/>
                </a:solidFill>
                <a:latin typeface="Trebuchet MS" pitchFamily="34" charset="0"/>
                <a:ea typeface="MS PGothic" pitchFamily="34" charset="-128"/>
              </a:rPr>
              <a:t>elevated blood glucose</a:t>
            </a:r>
          </a:p>
        </p:txBody>
      </p:sp>
      <p:sp>
        <p:nvSpPr>
          <p:cNvPr id="132118" name="Text Box 41"/>
          <p:cNvSpPr txBox="1">
            <a:spLocks noChangeArrowheads="1"/>
          </p:cNvSpPr>
          <p:nvPr/>
        </p:nvSpPr>
        <p:spPr bwMode="auto">
          <a:xfrm>
            <a:off x="1025525" y="4954588"/>
            <a:ext cx="4019550" cy="366712"/>
          </a:xfrm>
          <a:prstGeom prst="rect">
            <a:avLst/>
          </a:prstGeom>
          <a:noFill/>
          <a:ln w="9525">
            <a:noFill/>
            <a:miter lim="800000"/>
            <a:headEnd/>
            <a:tailEnd/>
          </a:ln>
        </p:spPr>
        <p:txBody>
          <a:bodyPr lIns="91431" tIns="45716" rIns="91431" bIns="45716">
            <a:spAutoFit/>
          </a:bodyPr>
          <a:lstStyle/>
          <a:p>
            <a:pPr algn="ctr">
              <a:spcBef>
                <a:spcPct val="50000"/>
              </a:spcBef>
            </a:pPr>
            <a:r>
              <a:rPr lang="en-GB">
                <a:solidFill>
                  <a:srgbClr val="FFFFFF"/>
                </a:solidFill>
                <a:latin typeface="Trebuchet MS" pitchFamily="34" charset="0"/>
                <a:ea typeface="MS PGothic" pitchFamily="34" charset="-128"/>
              </a:rPr>
              <a:t>Non-diabetic pattern</a:t>
            </a:r>
          </a:p>
        </p:txBody>
      </p:sp>
      <p:sp>
        <p:nvSpPr>
          <p:cNvPr id="132119" name="Text Box 124"/>
          <p:cNvSpPr txBox="1">
            <a:spLocks noChangeArrowheads="1"/>
          </p:cNvSpPr>
          <p:nvPr/>
        </p:nvSpPr>
        <p:spPr bwMode="auto">
          <a:xfrm>
            <a:off x="1320800" y="5599113"/>
            <a:ext cx="703263" cy="304800"/>
          </a:xfrm>
          <a:prstGeom prst="rect">
            <a:avLst/>
          </a:prstGeom>
          <a:noFill/>
          <a:ln w="9525">
            <a:noFill/>
            <a:miter lim="800000"/>
            <a:headEnd/>
            <a:tailEnd/>
          </a:ln>
        </p:spPr>
        <p:txBody>
          <a:bodyPr lIns="91431" tIns="45716" rIns="91431" bIns="45716">
            <a:spAutoFit/>
          </a:bodyPr>
          <a:lstStyle/>
          <a:p>
            <a:pPr algn="ct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10:00</a:t>
            </a:r>
          </a:p>
        </p:txBody>
      </p:sp>
      <p:sp>
        <p:nvSpPr>
          <p:cNvPr id="132120" name="Text Box 125"/>
          <p:cNvSpPr txBox="1">
            <a:spLocks noChangeArrowheads="1"/>
          </p:cNvSpPr>
          <p:nvPr/>
        </p:nvSpPr>
        <p:spPr bwMode="auto">
          <a:xfrm>
            <a:off x="1912938" y="5599113"/>
            <a:ext cx="703262" cy="304800"/>
          </a:xfrm>
          <a:prstGeom prst="rect">
            <a:avLst/>
          </a:prstGeom>
          <a:noFill/>
          <a:ln w="9525">
            <a:noFill/>
            <a:miter lim="800000"/>
            <a:headEnd/>
            <a:tailEnd/>
          </a:ln>
        </p:spPr>
        <p:txBody>
          <a:bodyPr lIns="91431" tIns="45716" rIns="91431" bIns="45716">
            <a:spAutoFit/>
          </a:bodyPr>
          <a:lstStyle/>
          <a:p>
            <a:pPr algn="ct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12:00</a:t>
            </a:r>
          </a:p>
        </p:txBody>
      </p:sp>
      <p:sp>
        <p:nvSpPr>
          <p:cNvPr id="132121" name="Text Box 126"/>
          <p:cNvSpPr txBox="1">
            <a:spLocks noChangeArrowheads="1"/>
          </p:cNvSpPr>
          <p:nvPr/>
        </p:nvSpPr>
        <p:spPr bwMode="auto">
          <a:xfrm>
            <a:off x="2478088" y="5599113"/>
            <a:ext cx="703262" cy="304800"/>
          </a:xfrm>
          <a:prstGeom prst="rect">
            <a:avLst/>
          </a:prstGeom>
          <a:noFill/>
          <a:ln w="9525">
            <a:noFill/>
            <a:miter lim="800000"/>
            <a:headEnd/>
            <a:tailEnd/>
          </a:ln>
        </p:spPr>
        <p:txBody>
          <a:bodyPr lIns="91431" tIns="45716" rIns="91431" bIns="45716">
            <a:spAutoFit/>
          </a:bodyPr>
          <a:lstStyle/>
          <a:p>
            <a:pPr algn="ct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14:00</a:t>
            </a:r>
          </a:p>
        </p:txBody>
      </p:sp>
      <p:sp>
        <p:nvSpPr>
          <p:cNvPr id="132122" name="Text Box 127"/>
          <p:cNvSpPr txBox="1">
            <a:spLocks noChangeArrowheads="1"/>
          </p:cNvSpPr>
          <p:nvPr/>
        </p:nvSpPr>
        <p:spPr bwMode="auto">
          <a:xfrm>
            <a:off x="3022600" y="5599113"/>
            <a:ext cx="703263" cy="304800"/>
          </a:xfrm>
          <a:prstGeom prst="rect">
            <a:avLst/>
          </a:prstGeom>
          <a:noFill/>
          <a:ln w="9525">
            <a:noFill/>
            <a:miter lim="800000"/>
            <a:headEnd/>
            <a:tailEnd/>
          </a:ln>
        </p:spPr>
        <p:txBody>
          <a:bodyPr lIns="91431" tIns="45716" rIns="91431" bIns="45716">
            <a:spAutoFit/>
          </a:bodyPr>
          <a:lstStyle/>
          <a:p>
            <a:pPr algn="ct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16:00</a:t>
            </a:r>
          </a:p>
        </p:txBody>
      </p:sp>
      <p:sp>
        <p:nvSpPr>
          <p:cNvPr id="132123" name="Text Box 128"/>
          <p:cNvSpPr txBox="1">
            <a:spLocks noChangeArrowheads="1"/>
          </p:cNvSpPr>
          <p:nvPr/>
        </p:nvSpPr>
        <p:spPr bwMode="auto">
          <a:xfrm>
            <a:off x="3611563" y="5599113"/>
            <a:ext cx="703262" cy="304800"/>
          </a:xfrm>
          <a:prstGeom prst="rect">
            <a:avLst/>
          </a:prstGeom>
          <a:noFill/>
          <a:ln w="9525">
            <a:noFill/>
            <a:miter lim="800000"/>
            <a:headEnd/>
            <a:tailEnd/>
          </a:ln>
        </p:spPr>
        <p:txBody>
          <a:bodyPr lIns="91431" tIns="45716" rIns="91431" bIns="45716">
            <a:spAutoFit/>
          </a:bodyPr>
          <a:lstStyle/>
          <a:p>
            <a:pPr algn="ct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18:00</a:t>
            </a:r>
          </a:p>
        </p:txBody>
      </p:sp>
      <p:sp>
        <p:nvSpPr>
          <p:cNvPr id="132124" name="Text Box 129"/>
          <p:cNvSpPr txBox="1">
            <a:spLocks noChangeArrowheads="1"/>
          </p:cNvSpPr>
          <p:nvPr/>
        </p:nvSpPr>
        <p:spPr bwMode="auto">
          <a:xfrm>
            <a:off x="4192588" y="5599113"/>
            <a:ext cx="703262" cy="304800"/>
          </a:xfrm>
          <a:prstGeom prst="rect">
            <a:avLst/>
          </a:prstGeom>
          <a:noFill/>
          <a:ln w="9525">
            <a:noFill/>
            <a:miter lim="800000"/>
            <a:headEnd/>
            <a:tailEnd/>
          </a:ln>
        </p:spPr>
        <p:txBody>
          <a:bodyPr lIns="91431" tIns="45716" rIns="91431" bIns="45716">
            <a:spAutoFit/>
          </a:bodyPr>
          <a:lstStyle/>
          <a:p>
            <a:pPr algn="ct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20:00</a:t>
            </a:r>
          </a:p>
        </p:txBody>
      </p:sp>
      <p:sp>
        <p:nvSpPr>
          <p:cNvPr id="132125" name="Text Box 130"/>
          <p:cNvSpPr txBox="1">
            <a:spLocks noChangeArrowheads="1"/>
          </p:cNvSpPr>
          <p:nvPr/>
        </p:nvSpPr>
        <p:spPr bwMode="auto">
          <a:xfrm>
            <a:off x="4760913" y="5599113"/>
            <a:ext cx="703262" cy="304800"/>
          </a:xfrm>
          <a:prstGeom prst="rect">
            <a:avLst/>
          </a:prstGeom>
          <a:noFill/>
          <a:ln w="9525">
            <a:noFill/>
            <a:miter lim="800000"/>
            <a:headEnd/>
            <a:tailEnd/>
          </a:ln>
        </p:spPr>
        <p:txBody>
          <a:bodyPr lIns="91431" tIns="45716" rIns="91431" bIns="45716">
            <a:spAutoFit/>
          </a:bodyPr>
          <a:lstStyle/>
          <a:p>
            <a:pPr algn="ct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22:00</a:t>
            </a:r>
          </a:p>
        </p:txBody>
      </p:sp>
      <p:sp>
        <p:nvSpPr>
          <p:cNvPr id="132126" name="Text Box 131"/>
          <p:cNvSpPr txBox="1">
            <a:spLocks noChangeArrowheads="1"/>
          </p:cNvSpPr>
          <p:nvPr/>
        </p:nvSpPr>
        <p:spPr bwMode="auto">
          <a:xfrm>
            <a:off x="5321300" y="5599113"/>
            <a:ext cx="703263" cy="304800"/>
          </a:xfrm>
          <a:prstGeom prst="rect">
            <a:avLst/>
          </a:prstGeom>
          <a:noFill/>
          <a:ln w="9525">
            <a:noFill/>
            <a:miter lim="800000"/>
            <a:headEnd/>
            <a:tailEnd/>
          </a:ln>
        </p:spPr>
        <p:txBody>
          <a:bodyPr lIns="91431" tIns="45716" rIns="91431" bIns="45716">
            <a:spAutoFit/>
          </a:bodyPr>
          <a:lstStyle/>
          <a:p>
            <a:pPr algn="ct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24:00</a:t>
            </a:r>
          </a:p>
        </p:txBody>
      </p:sp>
      <p:sp>
        <p:nvSpPr>
          <p:cNvPr id="132127" name="Text Box 132"/>
          <p:cNvSpPr txBox="1">
            <a:spLocks noChangeArrowheads="1"/>
          </p:cNvSpPr>
          <p:nvPr/>
        </p:nvSpPr>
        <p:spPr bwMode="auto">
          <a:xfrm>
            <a:off x="5903913" y="5599113"/>
            <a:ext cx="703262" cy="304800"/>
          </a:xfrm>
          <a:prstGeom prst="rect">
            <a:avLst/>
          </a:prstGeom>
          <a:noFill/>
          <a:ln w="9525">
            <a:noFill/>
            <a:miter lim="800000"/>
            <a:headEnd/>
            <a:tailEnd/>
          </a:ln>
        </p:spPr>
        <p:txBody>
          <a:bodyPr lIns="91431" tIns="45716" rIns="91431" bIns="45716">
            <a:spAutoFit/>
          </a:bodyPr>
          <a:lstStyle/>
          <a:p>
            <a:pPr algn="ct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02:00</a:t>
            </a:r>
          </a:p>
        </p:txBody>
      </p:sp>
      <p:sp>
        <p:nvSpPr>
          <p:cNvPr id="132128" name="Text Box 133"/>
          <p:cNvSpPr txBox="1">
            <a:spLocks noChangeArrowheads="1"/>
          </p:cNvSpPr>
          <p:nvPr/>
        </p:nvSpPr>
        <p:spPr bwMode="auto">
          <a:xfrm>
            <a:off x="6477000" y="5599113"/>
            <a:ext cx="703263" cy="304800"/>
          </a:xfrm>
          <a:prstGeom prst="rect">
            <a:avLst/>
          </a:prstGeom>
          <a:noFill/>
          <a:ln w="9525">
            <a:noFill/>
            <a:miter lim="800000"/>
            <a:headEnd/>
            <a:tailEnd/>
          </a:ln>
        </p:spPr>
        <p:txBody>
          <a:bodyPr lIns="91431" tIns="45716" rIns="91431" bIns="45716">
            <a:spAutoFit/>
          </a:bodyPr>
          <a:lstStyle/>
          <a:p>
            <a:pPr algn="ct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04:00</a:t>
            </a:r>
          </a:p>
        </p:txBody>
      </p:sp>
      <p:sp>
        <p:nvSpPr>
          <p:cNvPr id="132129" name="Text Box 134"/>
          <p:cNvSpPr txBox="1">
            <a:spLocks noChangeArrowheads="1"/>
          </p:cNvSpPr>
          <p:nvPr/>
        </p:nvSpPr>
        <p:spPr bwMode="auto">
          <a:xfrm>
            <a:off x="7085013" y="5599113"/>
            <a:ext cx="704850" cy="304800"/>
          </a:xfrm>
          <a:prstGeom prst="rect">
            <a:avLst/>
          </a:prstGeom>
          <a:noFill/>
          <a:ln w="9525">
            <a:noFill/>
            <a:miter lim="800000"/>
            <a:headEnd/>
            <a:tailEnd/>
          </a:ln>
        </p:spPr>
        <p:txBody>
          <a:bodyPr lIns="91431" tIns="45716" rIns="91431" bIns="45716">
            <a:spAutoFit/>
          </a:bodyPr>
          <a:lstStyle/>
          <a:p>
            <a:pPr algn="ctr">
              <a:spcBef>
                <a:spcPct val="50000"/>
              </a:spcBef>
              <a:tabLst>
                <a:tab pos="627063" algn="l"/>
                <a:tab pos="1169988" algn="l"/>
                <a:tab pos="1797050" algn="l"/>
                <a:tab pos="2328863" algn="l"/>
                <a:tab pos="2955925" algn="l"/>
                <a:tab pos="3582988" algn="l"/>
                <a:tab pos="4219575" algn="l"/>
                <a:tab pos="4848225" algn="l"/>
                <a:tab pos="5380038" algn="l"/>
                <a:tab pos="5922963" algn="l"/>
                <a:tab pos="6638925" algn="l"/>
                <a:tab pos="7267575" algn="l"/>
              </a:tabLst>
            </a:pPr>
            <a:r>
              <a:rPr lang="en-GB" sz="1400">
                <a:solidFill>
                  <a:srgbClr val="FFFFFF"/>
                </a:solidFill>
                <a:latin typeface="Trebuchet MS" pitchFamily="34" charset="0"/>
                <a:ea typeface="MS PGothic" pitchFamily="34" charset="-128"/>
              </a:rPr>
              <a:t>06:00</a:t>
            </a:r>
          </a:p>
        </p:txBody>
      </p:sp>
      <p:grpSp>
        <p:nvGrpSpPr>
          <p:cNvPr id="2" name="Group 151"/>
          <p:cNvGrpSpPr>
            <a:grpSpLocks/>
          </p:cNvGrpSpPr>
          <p:nvPr/>
        </p:nvGrpSpPr>
        <p:grpSpPr bwMode="auto">
          <a:xfrm>
            <a:off x="839788" y="1643063"/>
            <a:ext cx="7385050" cy="3925887"/>
            <a:chOff x="529" y="1035"/>
            <a:chExt cx="4652" cy="2473"/>
          </a:xfrm>
        </p:grpSpPr>
        <p:sp>
          <p:nvSpPr>
            <p:cNvPr id="132132" name="Line 5"/>
            <p:cNvSpPr>
              <a:spLocks noChangeShapeType="1"/>
            </p:cNvSpPr>
            <p:nvPr/>
          </p:nvSpPr>
          <p:spPr bwMode="auto">
            <a:xfrm>
              <a:off x="531" y="3462"/>
              <a:ext cx="4596" cy="1"/>
            </a:xfrm>
            <a:prstGeom prst="line">
              <a:avLst/>
            </a:prstGeom>
            <a:noFill/>
            <a:ln w="25400">
              <a:solidFill>
                <a:srgbClr val="FFFFFF"/>
              </a:solidFill>
              <a:round/>
              <a:headEnd/>
              <a:tailEnd/>
            </a:ln>
          </p:spPr>
          <p:txBody>
            <a:bodyPr/>
            <a:lstStyle/>
            <a:p>
              <a:endParaRPr lang="en-US"/>
            </a:p>
          </p:txBody>
        </p:sp>
        <p:sp>
          <p:nvSpPr>
            <p:cNvPr id="132133" name="Line 7"/>
            <p:cNvSpPr>
              <a:spLocks noChangeShapeType="1"/>
            </p:cNvSpPr>
            <p:nvPr/>
          </p:nvSpPr>
          <p:spPr bwMode="auto">
            <a:xfrm>
              <a:off x="529" y="2956"/>
              <a:ext cx="45" cy="1"/>
            </a:xfrm>
            <a:prstGeom prst="line">
              <a:avLst/>
            </a:prstGeom>
            <a:noFill/>
            <a:ln w="25400">
              <a:solidFill>
                <a:srgbClr val="FFFFFF"/>
              </a:solidFill>
              <a:round/>
              <a:headEnd/>
              <a:tailEnd/>
            </a:ln>
          </p:spPr>
          <p:txBody>
            <a:bodyPr/>
            <a:lstStyle/>
            <a:p>
              <a:endParaRPr lang="en-US"/>
            </a:p>
          </p:txBody>
        </p:sp>
        <p:sp>
          <p:nvSpPr>
            <p:cNvPr id="132134" name="Line 8"/>
            <p:cNvSpPr>
              <a:spLocks noChangeShapeType="1"/>
            </p:cNvSpPr>
            <p:nvPr/>
          </p:nvSpPr>
          <p:spPr bwMode="auto">
            <a:xfrm>
              <a:off x="542" y="2493"/>
              <a:ext cx="44" cy="1"/>
            </a:xfrm>
            <a:prstGeom prst="line">
              <a:avLst/>
            </a:prstGeom>
            <a:noFill/>
            <a:ln w="25400">
              <a:solidFill>
                <a:srgbClr val="FFFFFF"/>
              </a:solidFill>
              <a:round/>
              <a:headEnd/>
              <a:tailEnd/>
            </a:ln>
          </p:spPr>
          <p:txBody>
            <a:bodyPr/>
            <a:lstStyle/>
            <a:p>
              <a:endParaRPr lang="en-US"/>
            </a:p>
          </p:txBody>
        </p:sp>
        <p:sp>
          <p:nvSpPr>
            <p:cNvPr id="132135" name="Line 9"/>
            <p:cNvSpPr>
              <a:spLocks noChangeShapeType="1"/>
            </p:cNvSpPr>
            <p:nvPr/>
          </p:nvSpPr>
          <p:spPr bwMode="auto">
            <a:xfrm>
              <a:off x="538" y="2013"/>
              <a:ext cx="44" cy="1"/>
            </a:xfrm>
            <a:prstGeom prst="line">
              <a:avLst/>
            </a:prstGeom>
            <a:noFill/>
            <a:ln w="25400">
              <a:solidFill>
                <a:srgbClr val="FFFFFF"/>
              </a:solidFill>
              <a:round/>
              <a:headEnd/>
              <a:tailEnd/>
            </a:ln>
          </p:spPr>
          <p:txBody>
            <a:bodyPr/>
            <a:lstStyle/>
            <a:p>
              <a:endParaRPr lang="en-US"/>
            </a:p>
          </p:txBody>
        </p:sp>
        <p:sp>
          <p:nvSpPr>
            <p:cNvPr id="132136" name="Line 10"/>
            <p:cNvSpPr>
              <a:spLocks noChangeShapeType="1"/>
            </p:cNvSpPr>
            <p:nvPr/>
          </p:nvSpPr>
          <p:spPr bwMode="auto">
            <a:xfrm>
              <a:off x="534" y="1533"/>
              <a:ext cx="44" cy="1"/>
            </a:xfrm>
            <a:prstGeom prst="line">
              <a:avLst/>
            </a:prstGeom>
            <a:noFill/>
            <a:ln w="25400">
              <a:solidFill>
                <a:srgbClr val="FFFFFF"/>
              </a:solidFill>
              <a:round/>
              <a:headEnd/>
              <a:tailEnd/>
            </a:ln>
          </p:spPr>
          <p:txBody>
            <a:bodyPr/>
            <a:lstStyle/>
            <a:p>
              <a:endParaRPr lang="en-US"/>
            </a:p>
          </p:txBody>
        </p:sp>
        <p:sp>
          <p:nvSpPr>
            <p:cNvPr id="132137" name="Line 11"/>
            <p:cNvSpPr>
              <a:spLocks noChangeShapeType="1"/>
            </p:cNvSpPr>
            <p:nvPr/>
          </p:nvSpPr>
          <p:spPr bwMode="auto">
            <a:xfrm>
              <a:off x="532" y="1050"/>
              <a:ext cx="56" cy="1"/>
            </a:xfrm>
            <a:prstGeom prst="line">
              <a:avLst/>
            </a:prstGeom>
            <a:noFill/>
            <a:ln w="25400">
              <a:solidFill>
                <a:srgbClr val="FFFFFF"/>
              </a:solidFill>
              <a:round/>
              <a:headEnd/>
              <a:tailEnd/>
            </a:ln>
          </p:spPr>
          <p:txBody>
            <a:bodyPr/>
            <a:lstStyle/>
            <a:p>
              <a:endParaRPr lang="en-US"/>
            </a:p>
          </p:txBody>
        </p:sp>
        <p:sp>
          <p:nvSpPr>
            <p:cNvPr id="132138" name="AutoShape 20"/>
            <p:cNvSpPr>
              <a:spLocks noChangeArrowheads="1"/>
            </p:cNvSpPr>
            <p:nvPr/>
          </p:nvSpPr>
          <p:spPr bwMode="auto">
            <a:xfrm>
              <a:off x="4803" y="3045"/>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39" name="AutoShape 21"/>
            <p:cNvSpPr>
              <a:spLocks noChangeArrowheads="1"/>
            </p:cNvSpPr>
            <p:nvPr/>
          </p:nvSpPr>
          <p:spPr bwMode="auto">
            <a:xfrm>
              <a:off x="4448" y="3029"/>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40" name="AutoShape 22"/>
            <p:cNvSpPr>
              <a:spLocks noChangeArrowheads="1"/>
            </p:cNvSpPr>
            <p:nvPr/>
          </p:nvSpPr>
          <p:spPr bwMode="auto">
            <a:xfrm>
              <a:off x="1936" y="2953"/>
              <a:ext cx="63"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41" name="Freeform 23"/>
            <p:cNvSpPr>
              <a:spLocks/>
            </p:cNvSpPr>
            <p:nvPr/>
          </p:nvSpPr>
          <p:spPr bwMode="auto">
            <a:xfrm>
              <a:off x="720" y="2883"/>
              <a:ext cx="4300" cy="203"/>
            </a:xfrm>
            <a:custGeom>
              <a:avLst/>
              <a:gdLst>
                <a:gd name="T0" fmla="*/ 0 w 4501"/>
                <a:gd name="T1" fmla="*/ 146 h 203"/>
                <a:gd name="T2" fmla="*/ 61 w 4501"/>
                <a:gd name="T3" fmla="*/ 38 h 203"/>
                <a:gd name="T4" fmla="*/ 117 w 4501"/>
                <a:gd name="T5" fmla="*/ 152 h 203"/>
                <a:gd name="T6" fmla="*/ 177 w 4501"/>
                <a:gd name="T7" fmla="*/ 171 h 203"/>
                <a:gd name="T8" fmla="*/ 241 w 4501"/>
                <a:gd name="T9" fmla="*/ 190 h 203"/>
                <a:gd name="T10" fmla="*/ 300 w 4501"/>
                <a:gd name="T11" fmla="*/ 63 h 203"/>
                <a:gd name="T12" fmla="*/ 356 w 4501"/>
                <a:gd name="T13" fmla="*/ 139 h 203"/>
                <a:gd name="T14" fmla="*/ 419 w 4501"/>
                <a:gd name="T15" fmla="*/ 95 h 203"/>
                <a:gd name="T16" fmla="*/ 477 w 4501"/>
                <a:gd name="T17" fmla="*/ 108 h 203"/>
                <a:gd name="T18" fmla="*/ 537 w 4501"/>
                <a:gd name="T19" fmla="*/ 139 h 203"/>
                <a:gd name="T20" fmla="*/ 592 w 4501"/>
                <a:gd name="T21" fmla="*/ 146 h 203"/>
                <a:gd name="T22" fmla="*/ 606 w 4501"/>
                <a:gd name="T23" fmla="*/ 152 h 203"/>
                <a:gd name="T24" fmla="*/ 654 w 4501"/>
                <a:gd name="T25" fmla="*/ 0 h 203"/>
                <a:gd name="T26" fmla="*/ 717 w 4501"/>
                <a:gd name="T27" fmla="*/ 101 h 203"/>
                <a:gd name="T28" fmla="*/ 777 w 4501"/>
                <a:gd name="T29" fmla="*/ 70 h 203"/>
                <a:gd name="T30" fmla="*/ 836 w 4501"/>
                <a:gd name="T31" fmla="*/ 95 h 203"/>
                <a:gd name="T32" fmla="*/ 900 w 4501"/>
                <a:gd name="T33" fmla="*/ 120 h 203"/>
                <a:gd name="T34" fmla="*/ 959 w 4501"/>
                <a:gd name="T35" fmla="*/ 133 h 203"/>
                <a:gd name="T36" fmla="*/ 1016 w 4501"/>
                <a:gd name="T37" fmla="*/ 152 h 203"/>
                <a:gd name="T38" fmla="*/ 1078 w 4501"/>
                <a:gd name="T39" fmla="*/ 165 h 203"/>
                <a:gd name="T40" fmla="*/ 1135 w 4501"/>
                <a:gd name="T41" fmla="*/ 165 h 203"/>
                <a:gd name="T42" fmla="*/ 1196 w 4501"/>
                <a:gd name="T43" fmla="*/ 171 h 203"/>
                <a:gd name="T44" fmla="*/ 1255 w 4501"/>
                <a:gd name="T45" fmla="*/ 177 h 203"/>
                <a:gd name="T46" fmla="*/ 1314 w 4501"/>
                <a:gd name="T47" fmla="*/ 184 h 203"/>
                <a:gd name="T48" fmla="*/ 1375 w 4501"/>
                <a:gd name="T49" fmla="*/ 184 h 203"/>
                <a:gd name="T50" fmla="*/ 1438 w 4501"/>
                <a:gd name="T51" fmla="*/ 203 h 2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01"/>
                <a:gd name="T79" fmla="*/ 0 h 203"/>
                <a:gd name="T80" fmla="*/ 4501 w 4501"/>
                <a:gd name="T81" fmla="*/ 203 h 2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01" h="203">
                  <a:moveTo>
                    <a:pt x="0" y="146"/>
                  </a:moveTo>
                  <a:lnTo>
                    <a:pt x="190" y="38"/>
                  </a:lnTo>
                  <a:lnTo>
                    <a:pt x="367" y="152"/>
                  </a:lnTo>
                  <a:lnTo>
                    <a:pt x="557" y="171"/>
                  </a:lnTo>
                  <a:lnTo>
                    <a:pt x="753" y="190"/>
                  </a:lnTo>
                  <a:lnTo>
                    <a:pt x="937" y="63"/>
                  </a:lnTo>
                  <a:lnTo>
                    <a:pt x="1114" y="139"/>
                  </a:lnTo>
                  <a:lnTo>
                    <a:pt x="1317" y="95"/>
                  </a:lnTo>
                  <a:lnTo>
                    <a:pt x="1494" y="108"/>
                  </a:lnTo>
                  <a:lnTo>
                    <a:pt x="1678" y="139"/>
                  </a:lnTo>
                  <a:lnTo>
                    <a:pt x="1855" y="146"/>
                  </a:lnTo>
                  <a:lnTo>
                    <a:pt x="1899" y="152"/>
                  </a:lnTo>
                  <a:lnTo>
                    <a:pt x="2051" y="0"/>
                  </a:lnTo>
                  <a:lnTo>
                    <a:pt x="2247" y="101"/>
                  </a:lnTo>
                  <a:lnTo>
                    <a:pt x="2437" y="70"/>
                  </a:lnTo>
                  <a:lnTo>
                    <a:pt x="2621" y="95"/>
                  </a:lnTo>
                  <a:lnTo>
                    <a:pt x="2817" y="120"/>
                  </a:lnTo>
                  <a:lnTo>
                    <a:pt x="3007" y="133"/>
                  </a:lnTo>
                  <a:lnTo>
                    <a:pt x="3184" y="152"/>
                  </a:lnTo>
                  <a:lnTo>
                    <a:pt x="3374" y="165"/>
                  </a:lnTo>
                  <a:lnTo>
                    <a:pt x="3557" y="165"/>
                  </a:lnTo>
                  <a:lnTo>
                    <a:pt x="3747" y="171"/>
                  </a:lnTo>
                  <a:lnTo>
                    <a:pt x="3931" y="177"/>
                  </a:lnTo>
                  <a:lnTo>
                    <a:pt x="4114" y="184"/>
                  </a:lnTo>
                  <a:lnTo>
                    <a:pt x="4311" y="184"/>
                  </a:lnTo>
                  <a:lnTo>
                    <a:pt x="4501" y="203"/>
                  </a:lnTo>
                </a:path>
              </a:pathLst>
            </a:custGeom>
            <a:noFill/>
            <a:ln w="38100">
              <a:solidFill>
                <a:srgbClr val="DDDDDD"/>
              </a:solidFill>
              <a:round/>
              <a:headEnd/>
              <a:tailEnd/>
            </a:ln>
          </p:spPr>
          <p:txBody>
            <a:bodyPr/>
            <a:lstStyle/>
            <a:p>
              <a:endParaRPr lang="en-US"/>
            </a:p>
          </p:txBody>
        </p:sp>
        <p:sp>
          <p:nvSpPr>
            <p:cNvPr id="132142" name="AutoShape 24"/>
            <p:cNvSpPr>
              <a:spLocks noChangeArrowheads="1"/>
            </p:cNvSpPr>
            <p:nvPr/>
          </p:nvSpPr>
          <p:spPr bwMode="auto">
            <a:xfrm>
              <a:off x="2289" y="2989"/>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43" name="AutoShape 25"/>
            <p:cNvSpPr>
              <a:spLocks noChangeArrowheads="1"/>
            </p:cNvSpPr>
            <p:nvPr/>
          </p:nvSpPr>
          <p:spPr bwMode="auto">
            <a:xfrm>
              <a:off x="2651" y="2853"/>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44" name="Line 26"/>
            <p:cNvSpPr>
              <a:spLocks noChangeShapeType="1"/>
            </p:cNvSpPr>
            <p:nvPr/>
          </p:nvSpPr>
          <p:spPr bwMode="auto">
            <a:xfrm>
              <a:off x="581" y="1045"/>
              <a:ext cx="0" cy="2416"/>
            </a:xfrm>
            <a:prstGeom prst="line">
              <a:avLst/>
            </a:prstGeom>
            <a:noFill/>
            <a:ln w="25400">
              <a:solidFill>
                <a:srgbClr val="FFFFFF"/>
              </a:solidFill>
              <a:round/>
              <a:headEnd/>
              <a:tailEnd/>
            </a:ln>
          </p:spPr>
          <p:txBody>
            <a:bodyPr/>
            <a:lstStyle/>
            <a:p>
              <a:endParaRPr lang="en-US"/>
            </a:p>
          </p:txBody>
        </p:sp>
        <p:sp>
          <p:nvSpPr>
            <p:cNvPr id="132145" name="Line 27"/>
            <p:cNvSpPr>
              <a:spLocks noChangeShapeType="1"/>
            </p:cNvSpPr>
            <p:nvPr/>
          </p:nvSpPr>
          <p:spPr bwMode="auto">
            <a:xfrm>
              <a:off x="1077" y="3468"/>
              <a:ext cx="0" cy="40"/>
            </a:xfrm>
            <a:prstGeom prst="line">
              <a:avLst/>
            </a:prstGeom>
            <a:noFill/>
            <a:ln w="25400">
              <a:solidFill>
                <a:srgbClr val="FFFFFF"/>
              </a:solidFill>
              <a:round/>
              <a:headEnd/>
              <a:tailEnd/>
            </a:ln>
          </p:spPr>
          <p:txBody>
            <a:bodyPr/>
            <a:lstStyle/>
            <a:p>
              <a:endParaRPr lang="en-US"/>
            </a:p>
          </p:txBody>
        </p:sp>
        <p:sp>
          <p:nvSpPr>
            <p:cNvPr id="132146" name="Line 28"/>
            <p:cNvSpPr>
              <a:spLocks noChangeShapeType="1"/>
            </p:cNvSpPr>
            <p:nvPr/>
          </p:nvSpPr>
          <p:spPr bwMode="auto">
            <a:xfrm>
              <a:off x="1438" y="3468"/>
              <a:ext cx="0" cy="40"/>
            </a:xfrm>
            <a:prstGeom prst="line">
              <a:avLst/>
            </a:prstGeom>
            <a:noFill/>
            <a:ln w="25400">
              <a:solidFill>
                <a:srgbClr val="FFFFFF"/>
              </a:solidFill>
              <a:round/>
              <a:headEnd/>
              <a:tailEnd/>
            </a:ln>
          </p:spPr>
          <p:txBody>
            <a:bodyPr/>
            <a:lstStyle/>
            <a:p>
              <a:endParaRPr lang="en-US"/>
            </a:p>
          </p:txBody>
        </p:sp>
        <p:sp>
          <p:nvSpPr>
            <p:cNvPr id="132147" name="Line 29"/>
            <p:cNvSpPr>
              <a:spLocks noChangeShapeType="1"/>
            </p:cNvSpPr>
            <p:nvPr/>
          </p:nvSpPr>
          <p:spPr bwMode="auto">
            <a:xfrm>
              <a:off x="1800" y="3468"/>
              <a:ext cx="0" cy="40"/>
            </a:xfrm>
            <a:prstGeom prst="line">
              <a:avLst/>
            </a:prstGeom>
            <a:noFill/>
            <a:ln w="25400">
              <a:solidFill>
                <a:srgbClr val="FFFFFF"/>
              </a:solidFill>
              <a:round/>
              <a:headEnd/>
              <a:tailEnd/>
            </a:ln>
          </p:spPr>
          <p:txBody>
            <a:bodyPr/>
            <a:lstStyle/>
            <a:p>
              <a:endParaRPr lang="en-US"/>
            </a:p>
          </p:txBody>
        </p:sp>
        <p:sp>
          <p:nvSpPr>
            <p:cNvPr id="132148" name="Line 30"/>
            <p:cNvSpPr>
              <a:spLocks noChangeShapeType="1"/>
            </p:cNvSpPr>
            <p:nvPr/>
          </p:nvSpPr>
          <p:spPr bwMode="auto">
            <a:xfrm>
              <a:off x="2147" y="3468"/>
              <a:ext cx="0" cy="40"/>
            </a:xfrm>
            <a:prstGeom prst="line">
              <a:avLst/>
            </a:prstGeom>
            <a:noFill/>
            <a:ln w="25400">
              <a:solidFill>
                <a:srgbClr val="FFFFFF"/>
              </a:solidFill>
              <a:round/>
              <a:headEnd/>
              <a:tailEnd/>
            </a:ln>
          </p:spPr>
          <p:txBody>
            <a:bodyPr/>
            <a:lstStyle/>
            <a:p>
              <a:endParaRPr lang="en-US"/>
            </a:p>
          </p:txBody>
        </p:sp>
        <p:sp>
          <p:nvSpPr>
            <p:cNvPr id="132149" name="Line 31"/>
            <p:cNvSpPr>
              <a:spLocks noChangeShapeType="1"/>
            </p:cNvSpPr>
            <p:nvPr/>
          </p:nvSpPr>
          <p:spPr bwMode="auto">
            <a:xfrm>
              <a:off x="2515" y="3468"/>
              <a:ext cx="0" cy="40"/>
            </a:xfrm>
            <a:prstGeom prst="line">
              <a:avLst/>
            </a:prstGeom>
            <a:noFill/>
            <a:ln w="25400">
              <a:solidFill>
                <a:srgbClr val="FFFFFF"/>
              </a:solidFill>
              <a:round/>
              <a:headEnd/>
              <a:tailEnd/>
            </a:ln>
          </p:spPr>
          <p:txBody>
            <a:bodyPr/>
            <a:lstStyle/>
            <a:p>
              <a:endParaRPr lang="en-US"/>
            </a:p>
          </p:txBody>
        </p:sp>
        <p:sp>
          <p:nvSpPr>
            <p:cNvPr id="132150" name="Line 32"/>
            <p:cNvSpPr>
              <a:spLocks noChangeShapeType="1"/>
            </p:cNvSpPr>
            <p:nvPr/>
          </p:nvSpPr>
          <p:spPr bwMode="auto">
            <a:xfrm>
              <a:off x="2879" y="3468"/>
              <a:ext cx="0" cy="40"/>
            </a:xfrm>
            <a:prstGeom prst="line">
              <a:avLst/>
            </a:prstGeom>
            <a:noFill/>
            <a:ln w="25400">
              <a:solidFill>
                <a:srgbClr val="FFFFFF"/>
              </a:solidFill>
              <a:round/>
              <a:headEnd/>
              <a:tailEnd/>
            </a:ln>
          </p:spPr>
          <p:txBody>
            <a:bodyPr/>
            <a:lstStyle/>
            <a:p>
              <a:endParaRPr lang="en-US"/>
            </a:p>
          </p:txBody>
        </p:sp>
        <p:sp>
          <p:nvSpPr>
            <p:cNvPr id="132151" name="Line 33"/>
            <p:cNvSpPr>
              <a:spLocks noChangeShapeType="1"/>
            </p:cNvSpPr>
            <p:nvPr/>
          </p:nvSpPr>
          <p:spPr bwMode="auto">
            <a:xfrm>
              <a:off x="3233" y="3468"/>
              <a:ext cx="0" cy="40"/>
            </a:xfrm>
            <a:prstGeom prst="line">
              <a:avLst/>
            </a:prstGeom>
            <a:noFill/>
            <a:ln w="25400">
              <a:solidFill>
                <a:srgbClr val="FFFFFF"/>
              </a:solidFill>
              <a:round/>
              <a:headEnd/>
              <a:tailEnd/>
            </a:ln>
          </p:spPr>
          <p:txBody>
            <a:bodyPr/>
            <a:lstStyle/>
            <a:p>
              <a:endParaRPr lang="en-US"/>
            </a:p>
          </p:txBody>
        </p:sp>
        <p:sp>
          <p:nvSpPr>
            <p:cNvPr id="132152" name="Line 34"/>
            <p:cNvSpPr>
              <a:spLocks noChangeShapeType="1"/>
            </p:cNvSpPr>
            <p:nvPr/>
          </p:nvSpPr>
          <p:spPr bwMode="auto">
            <a:xfrm>
              <a:off x="3590" y="3468"/>
              <a:ext cx="0" cy="40"/>
            </a:xfrm>
            <a:prstGeom prst="line">
              <a:avLst/>
            </a:prstGeom>
            <a:noFill/>
            <a:ln w="25400">
              <a:solidFill>
                <a:srgbClr val="FFFFFF"/>
              </a:solidFill>
              <a:round/>
              <a:headEnd/>
              <a:tailEnd/>
            </a:ln>
          </p:spPr>
          <p:txBody>
            <a:bodyPr/>
            <a:lstStyle/>
            <a:p>
              <a:endParaRPr lang="en-US"/>
            </a:p>
          </p:txBody>
        </p:sp>
        <p:sp>
          <p:nvSpPr>
            <p:cNvPr id="132153" name="Line 35"/>
            <p:cNvSpPr>
              <a:spLocks noChangeShapeType="1"/>
            </p:cNvSpPr>
            <p:nvPr/>
          </p:nvSpPr>
          <p:spPr bwMode="auto">
            <a:xfrm>
              <a:off x="3954" y="3468"/>
              <a:ext cx="0" cy="40"/>
            </a:xfrm>
            <a:prstGeom prst="line">
              <a:avLst/>
            </a:prstGeom>
            <a:noFill/>
            <a:ln w="25400">
              <a:solidFill>
                <a:srgbClr val="FFFFFF"/>
              </a:solidFill>
              <a:round/>
              <a:headEnd/>
              <a:tailEnd/>
            </a:ln>
          </p:spPr>
          <p:txBody>
            <a:bodyPr/>
            <a:lstStyle/>
            <a:p>
              <a:endParaRPr lang="en-US"/>
            </a:p>
          </p:txBody>
        </p:sp>
        <p:sp>
          <p:nvSpPr>
            <p:cNvPr id="132154" name="Line 36"/>
            <p:cNvSpPr>
              <a:spLocks noChangeShapeType="1"/>
            </p:cNvSpPr>
            <p:nvPr/>
          </p:nvSpPr>
          <p:spPr bwMode="auto">
            <a:xfrm>
              <a:off x="4305" y="3468"/>
              <a:ext cx="0" cy="40"/>
            </a:xfrm>
            <a:prstGeom prst="line">
              <a:avLst/>
            </a:prstGeom>
            <a:noFill/>
            <a:ln w="25400">
              <a:solidFill>
                <a:srgbClr val="FFFFFF"/>
              </a:solidFill>
              <a:round/>
              <a:headEnd/>
              <a:tailEnd/>
            </a:ln>
          </p:spPr>
          <p:txBody>
            <a:bodyPr/>
            <a:lstStyle/>
            <a:p>
              <a:endParaRPr lang="en-US"/>
            </a:p>
          </p:txBody>
        </p:sp>
        <p:sp>
          <p:nvSpPr>
            <p:cNvPr id="132155" name="Line 37"/>
            <p:cNvSpPr>
              <a:spLocks noChangeShapeType="1"/>
            </p:cNvSpPr>
            <p:nvPr/>
          </p:nvSpPr>
          <p:spPr bwMode="auto">
            <a:xfrm>
              <a:off x="4676" y="3468"/>
              <a:ext cx="0" cy="40"/>
            </a:xfrm>
            <a:prstGeom prst="line">
              <a:avLst/>
            </a:prstGeom>
            <a:noFill/>
            <a:ln w="25400">
              <a:solidFill>
                <a:srgbClr val="FFFFFF"/>
              </a:solidFill>
              <a:round/>
              <a:headEnd/>
              <a:tailEnd/>
            </a:ln>
          </p:spPr>
          <p:txBody>
            <a:bodyPr/>
            <a:lstStyle/>
            <a:p>
              <a:endParaRPr lang="en-US"/>
            </a:p>
          </p:txBody>
        </p:sp>
        <p:sp>
          <p:nvSpPr>
            <p:cNvPr id="132156" name="Line 38"/>
            <p:cNvSpPr>
              <a:spLocks noChangeShapeType="1"/>
            </p:cNvSpPr>
            <p:nvPr/>
          </p:nvSpPr>
          <p:spPr bwMode="auto">
            <a:xfrm>
              <a:off x="5053" y="3454"/>
              <a:ext cx="0" cy="54"/>
            </a:xfrm>
            <a:prstGeom prst="line">
              <a:avLst/>
            </a:prstGeom>
            <a:noFill/>
            <a:ln w="25400">
              <a:solidFill>
                <a:srgbClr val="FFFFFF"/>
              </a:solidFill>
              <a:round/>
              <a:headEnd/>
              <a:tailEnd/>
            </a:ln>
          </p:spPr>
          <p:txBody>
            <a:bodyPr/>
            <a:lstStyle/>
            <a:p>
              <a:endParaRPr lang="en-US"/>
            </a:p>
          </p:txBody>
        </p:sp>
        <p:grpSp>
          <p:nvGrpSpPr>
            <p:cNvPr id="3" name="Group 42"/>
            <p:cNvGrpSpPr>
              <a:grpSpLocks/>
            </p:cNvGrpSpPr>
            <p:nvPr/>
          </p:nvGrpSpPr>
          <p:grpSpPr bwMode="auto">
            <a:xfrm>
              <a:off x="701" y="1422"/>
              <a:ext cx="4346" cy="664"/>
              <a:chOff x="714" y="1422"/>
              <a:chExt cx="4481" cy="664"/>
            </a:xfrm>
          </p:grpSpPr>
          <p:sp>
            <p:nvSpPr>
              <p:cNvPr id="132211" name="Freeform 43"/>
              <p:cNvSpPr>
                <a:spLocks/>
              </p:cNvSpPr>
              <p:nvPr/>
            </p:nvSpPr>
            <p:spPr bwMode="auto">
              <a:xfrm>
                <a:off x="740" y="1440"/>
                <a:ext cx="4427" cy="620"/>
              </a:xfrm>
              <a:custGeom>
                <a:avLst/>
                <a:gdLst>
                  <a:gd name="T0" fmla="*/ 0 w 4495"/>
                  <a:gd name="T1" fmla="*/ 475 h 620"/>
                  <a:gd name="T2" fmla="*/ 131 w 4495"/>
                  <a:gd name="T3" fmla="*/ 164 h 620"/>
                  <a:gd name="T4" fmla="*/ 261 w 4495"/>
                  <a:gd name="T5" fmla="*/ 145 h 620"/>
                  <a:gd name="T6" fmla="*/ 390 w 4495"/>
                  <a:gd name="T7" fmla="*/ 297 h 620"/>
                  <a:gd name="T8" fmla="*/ 511 w 4495"/>
                  <a:gd name="T9" fmla="*/ 462 h 620"/>
                  <a:gd name="T10" fmla="*/ 645 w 4495"/>
                  <a:gd name="T11" fmla="*/ 240 h 620"/>
                  <a:gd name="T12" fmla="*/ 769 w 4495"/>
                  <a:gd name="T13" fmla="*/ 171 h 620"/>
                  <a:gd name="T14" fmla="*/ 900 w 4495"/>
                  <a:gd name="T15" fmla="*/ 183 h 620"/>
                  <a:gd name="T16" fmla="*/ 1020 w 4495"/>
                  <a:gd name="T17" fmla="*/ 266 h 620"/>
                  <a:gd name="T18" fmla="*/ 1150 w 4495"/>
                  <a:gd name="T19" fmla="*/ 386 h 620"/>
                  <a:gd name="T20" fmla="*/ 1279 w 4495"/>
                  <a:gd name="T21" fmla="*/ 513 h 620"/>
                  <a:gd name="T22" fmla="*/ 1415 w 4495"/>
                  <a:gd name="T23" fmla="*/ 266 h 620"/>
                  <a:gd name="T24" fmla="*/ 1538 w 4495"/>
                  <a:gd name="T25" fmla="*/ 0 h 620"/>
                  <a:gd name="T26" fmla="*/ 1670 w 4495"/>
                  <a:gd name="T27" fmla="*/ 0 h 620"/>
                  <a:gd name="T28" fmla="*/ 1789 w 4495"/>
                  <a:gd name="T29" fmla="*/ 158 h 620"/>
                  <a:gd name="T30" fmla="*/ 1926 w 4495"/>
                  <a:gd name="T31" fmla="*/ 259 h 620"/>
                  <a:gd name="T32" fmla="*/ 2051 w 4495"/>
                  <a:gd name="T33" fmla="*/ 373 h 620"/>
                  <a:gd name="T34" fmla="*/ 2180 w 4495"/>
                  <a:gd name="T35" fmla="*/ 449 h 620"/>
                  <a:gd name="T36" fmla="*/ 2310 w 4495"/>
                  <a:gd name="T37" fmla="*/ 506 h 620"/>
                  <a:gd name="T38" fmla="*/ 2444 w 4495"/>
                  <a:gd name="T39" fmla="*/ 532 h 620"/>
                  <a:gd name="T40" fmla="*/ 2560 w 4495"/>
                  <a:gd name="T41" fmla="*/ 551 h 620"/>
                  <a:gd name="T42" fmla="*/ 2689 w 4495"/>
                  <a:gd name="T43" fmla="*/ 563 h 620"/>
                  <a:gd name="T44" fmla="*/ 2815 w 4495"/>
                  <a:gd name="T45" fmla="*/ 582 h 620"/>
                  <a:gd name="T46" fmla="*/ 2945 w 4495"/>
                  <a:gd name="T47" fmla="*/ 595 h 620"/>
                  <a:gd name="T48" fmla="*/ 3071 w 4495"/>
                  <a:gd name="T49" fmla="*/ 620 h 6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95"/>
                  <a:gd name="T76" fmla="*/ 0 h 620"/>
                  <a:gd name="T77" fmla="*/ 4495 w 4495"/>
                  <a:gd name="T78" fmla="*/ 620 h 6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95" h="620">
                    <a:moveTo>
                      <a:pt x="0" y="475"/>
                    </a:moveTo>
                    <a:lnTo>
                      <a:pt x="190" y="164"/>
                    </a:lnTo>
                    <a:lnTo>
                      <a:pt x="380" y="145"/>
                    </a:lnTo>
                    <a:lnTo>
                      <a:pt x="570" y="297"/>
                    </a:lnTo>
                    <a:lnTo>
                      <a:pt x="747" y="462"/>
                    </a:lnTo>
                    <a:lnTo>
                      <a:pt x="944" y="240"/>
                    </a:lnTo>
                    <a:lnTo>
                      <a:pt x="1127" y="171"/>
                    </a:lnTo>
                    <a:lnTo>
                      <a:pt x="1317" y="183"/>
                    </a:lnTo>
                    <a:lnTo>
                      <a:pt x="1494" y="266"/>
                    </a:lnTo>
                    <a:lnTo>
                      <a:pt x="1684" y="386"/>
                    </a:lnTo>
                    <a:lnTo>
                      <a:pt x="1874" y="513"/>
                    </a:lnTo>
                    <a:lnTo>
                      <a:pt x="2070" y="266"/>
                    </a:lnTo>
                    <a:lnTo>
                      <a:pt x="2254" y="0"/>
                    </a:lnTo>
                    <a:lnTo>
                      <a:pt x="2444" y="0"/>
                    </a:lnTo>
                    <a:lnTo>
                      <a:pt x="2621" y="158"/>
                    </a:lnTo>
                    <a:lnTo>
                      <a:pt x="2817" y="259"/>
                    </a:lnTo>
                    <a:lnTo>
                      <a:pt x="3001" y="373"/>
                    </a:lnTo>
                    <a:lnTo>
                      <a:pt x="3191" y="449"/>
                    </a:lnTo>
                    <a:lnTo>
                      <a:pt x="3381" y="506"/>
                    </a:lnTo>
                    <a:lnTo>
                      <a:pt x="3577" y="532"/>
                    </a:lnTo>
                    <a:lnTo>
                      <a:pt x="3748" y="551"/>
                    </a:lnTo>
                    <a:lnTo>
                      <a:pt x="3938" y="563"/>
                    </a:lnTo>
                    <a:lnTo>
                      <a:pt x="4121" y="582"/>
                    </a:lnTo>
                    <a:lnTo>
                      <a:pt x="4311" y="595"/>
                    </a:lnTo>
                    <a:lnTo>
                      <a:pt x="4495" y="620"/>
                    </a:lnTo>
                  </a:path>
                </a:pathLst>
              </a:custGeom>
              <a:noFill/>
              <a:ln w="38100">
                <a:solidFill>
                  <a:srgbClr val="FF9933"/>
                </a:solidFill>
                <a:round/>
                <a:headEnd/>
                <a:tailEnd/>
              </a:ln>
            </p:spPr>
            <p:txBody>
              <a:bodyPr/>
              <a:lstStyle/>
              <a:p>
                <a:endParaRPr lang="en-US"/>
              </a:p>
            </p:txBody>
          </p:sp>
          <p:sp>
            <p:nvSpPr>
              <p:cNvPr id="132212" name="Oval 44"/>
              <p:cNvSpPr>
                <a:spLocks noChangeArrowheads="1"/>
              </p:cNvSpPr>
              <p:nvPr/>
            </p:nvSpPr>
            <p:spPr bwMode="auto">
              <a:xfrm>
                <a:off x="714" y="1883"/>
                <a:ext cx="55" cy="56"/>
              </a:xfrm>
              <a:prstGeom prst="ellipse">
                <a:avLst/>
              </a:prstGeom>
              <a:solidFill>
                <a:srgbClr val="FF9933"/>
              </a:solidFill>
              <a:ln w="12700" algn="ctr">
                <a:solidFill>
                  <a:srgbClr val="FF9933"/>
                </a:solidFill>
                <a:round/>
                <a:headEnd/>
                <a:tailEnd/>
              </a:ln>
            </p:spPr>
            <p:txBody>
              <a:bodyPr/>
              <a:lstStyle/>
              <a:p>
                <a:endParaRPr lang="en-US"/>
              </a:p>
            </p:txBody>
          </p:sp>
          <p:sp>
            <p:nvSpPr>
              <p:cNvPr id="132213" name="Oval 45"/>
              <p:cNvSpPr>
                <a:spLocks noChangeArrowheads="1"/>
              </p:cNvSpPr>
              <p:nvPr/>
            </p:nvSpPr>
            <p:spPr bwMode="auto">
              <a:xfrm>
                <a:off x="911" y="1588"/>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14" name="Oval 46"/>
              <p:cNvSpPr>
                <a:spLocks noChangeArrowheads="1"/>
              </p:cNvSpPr>
              <p:nvPr/>
            </p:nvSpPr>
            <p:spPr bwMode="auto">
              <a:xfrm>
                <a:off x="1086" y="1562"/>
                <a:ext cx="56"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15" name="Oval 47"/>
              <p:cNvSpPr>
                <a:spLocks noChangeArrowheads="1"/>
              </p:cNvSpPr>
              <p:nvPr/>
            </p:nvSpPr>
            <p:spPr bwMode="auto">
              <a:xfrm>
                <a:off x="1279" y="1698"/>
                <a:ext cx="56"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16" name="Oval 48"/>
              <p:cNvSpPr>
                <a:spLocks noChangeArrowheads="1"/>
              </p:cNvSpPr>
              <p:nvPr/>
            </p:nvSpPr>
            <p:spPr bwMode="auto">
              <a:xfrm>
                <a:off x="1455" y="1870"/>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17" name="Oval 49"/>
              <p:cNvSpPr>
                <a:spLocks noChangeArrowheads="1"/>
              </p:cNvSpPr>
              <p:nvPr/>
            </p:nvSpPr>
            <p:spPr bwMode="auto">
              <a:xfrm>
                <a:off x="1642" y="1670"/>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18" name="Oval 50"/>
              <p:cNvSpPr>
                <a:spLocks noChangeArrowheads="1"/>
              </p:cNvSpPr>
              <p:nvPr/>
            </p:nvSpPr>
            <p:spPr bwMode="auto">
              <a:xfrm>
                <a:off x="1823" y="1596"/>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19" name="Oval 51"/>
              <p:cNvSpPr>
                <a:spLocks noChangeArrowheads="1"/>
              </p:cNvSpPr>
              <p:nvPr/>
            </p:nvSpPr>
            <p:spPr bwMode="auto">
              <a:xfrm>
                <a:off x="2004" y="1612"/>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20" name="Oval 52"/>
              <p:cNvSpPr>
                <a:spLocks noChangeArrowheads="1"/>
              </p:cNvSpPr>
              <p:nvPr/>
            </p:nvSpPr>
            <p:spPr bwMode="auto">
              <a:xfrm>
                <a:off x="2185" y="1682"/>
                <a:ext cx="56"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21" name="Oval 53"/>
              <p:cNvSpPr>
                <a:spLocks noChangeArrowheads="1"/>
              </p:cNvSpPr>
              <p:nvPr/>
            </p:nvSpPr>
            <p:spPr bwMode="auto">
              <a:xfrm>
                <a:off x="2367" y="1800"/>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22" name="Oval 54"/>
              <p:cNvSpPr>
                <a:spLocks noChangeArrowheads="1"/>
              </p:cNvSpPr>
              <p:nvPr/>
            </p:nvSpPr>
            <p:spPr bwMode="auto">
              <a:xfrm>
                <a:off x="2554" y="1910"/>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23" name="Oval 55"/>
              <p:cNvSpPr>
                <a:spLocks noChangeArrowheads="1"/>
              </p:cNvSpPr>
              <p:nvPr/>
            </p:nvSpPr>
            <p:spPr bwMode="auto">
              <a:xfrm>
                <a:off x="2743" y="1680"/>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24" name="Oval 56"/>
              <p:cNvSpPr>
                <a:spLocks noChangeArrowheads="1"/>
              </p:cNvSpPr>
              <p:nvPr/>
            </p:nvSpPr>
            <p:spPr bwMode="auto">
              <a:xfrm>
                <a:off x="2934" y="1422"/>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25" name="Oval 57"/>
              <p:cNvSpPr>
                <a:spLocks noChangeArrowheads="1"/>
              </p:cNvSpPr>
              <p:nvPr/>
            </p:nvSpPr>
            <p:spPr bwMode="auto">
              <a:xfrm>
                <a:off x="3109" y="1426"/>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26" name="Oval 58"/>
              <p:cNvSpPr>
                <a:spLocks noChangeArrowheads="1"/>
              </p:cNvSpPr>
              <p:nvPr/>
            </p:nvSpPr>
            <p:spPr bwMode="auto">
              <a:xfrm>
                <a:off x="3296" y="1568"/>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27" name="Oval 59"/>
              <p:cNvSpPr>
                <a:spLocks noChangeArrowheads="1"/>
              </p:cNvSpPr>
              <p:nvPr/>
            </p:nvSpPr>
            <p:spPr bwMode="auto">
              <a:xfrm>
                <a:off x="3485" y="1668"/>
                <a:ext cx="56"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28" name="Oval 60"/>
              <p:cNvSpPr>
                <a:spLocks noChangeArrowheads="1"/>
              </p:cNvSpPr>
              <p:nvPr/>
            </p:nvSpPr>
            <p:spPr bwMode="auto">
              <a:xfrm>
                <a:off x="3665" y="1780"/>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29" name="Oval 61"/>
              <p:cNvSpPr>
                <a:spLocks noChangeArrowheads="1"/>
              </p:cNvSpPr>
              <p:nvPr/>
            </p:nvSpPr>
            <p:spPr bwMode="auto">
              <a:xfrm>
                <a:off x="3852" y="1868"/>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30" name="Oval 62"/>
              <p:cNvSpPr>
                <a:spLocks noChangeArrowheads="1"/>
              </p:cNvSpPr>
              <p:nvPr/>
            </p:nvSpPr>
            <p:spPr bwMode="auto">
              <a:xfrm>
                <a:off x="4033" y="1914"/>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31" name="Oval 63"/>
              <p:cNvSpPr>
                <a:spLocks noChangeArrowheads="1"/>
              </p:cNvSpPr>
              <p:nvPr/>
            </p:nvSpPr>
            <p:spPr bwMode="auto">
              <a:xfrm>
                <a:off x="4226" y="1948"/>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32" name="Oval 64"/>
              <p:cNvSpPr>
                <a:spLocks noChangeArrowheads="1"/>
              </p:cNvSpPr>
              <p:nvPr/>
            </p:nvSpPr>
            <p:spPr bwMode="auto">
              <a:xfrm>
                <a:off x="4403" y="1968"/>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33" name="Oval 65"/>
              <p:cNvSpPr>
                <a:spLocks noChangeArrowheads="1"/>
              </p:cNvSpPr>
              <p:nvPr/>
            </p:nvSpPr>
            <p:spPr bwMode="auto">
              <a:xfrm>
                <a:off x="4588" y="1978"/>
                <a:ext cx="56"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34" name="Oval 66"/>
              <p:cNvSpPr>
                <a:spLocks noChangeArrowheads="1"/>
              </p:cNvSpPr>
              <p:nvPr/>
            </p:nvSpPr>
            <p:spPr bwMode="auto">
              <a:xfrm>
                <a:off x="4770" y="2002"/>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35" name="Oval 67"/>
              <p:cNvSpPr>
                <a:spLocks noChangeArrowheads="1"/>
              </p:cNvSpPr>
              <p:nvPr/>
            </p:nvSpPr>
            <p:spPr bwMode="auto">
              <a:xfrm>
                <a:off x="4957" y="2012"/>
                <a:ext cx="55" cy="56"/>
              </a:xfrm>
              <a:prstGeom prst="ellipse">
                <a:avLst/>
              </a:prstGeom>
              <a:solidFill>
                <a:srgbClr val="FF9933"/>
              </a:solidFill>
              <a:ln w="9525">
                <a:solidFill>
                  <a:srgbClr val="FF9933"/>
                </a:solidFill>
                <a:round/>
                <a:headEnd/>
                <a:tailEnd/>
              </a:ln>
            </p:spPr>
            <p:txBody>
              <a:bodyPr wrap="none" anchor="ctr"/>
              <a:lstStyle/>
              <a:p>
                <a:endParaRPr lang="en-US"/>
              </a:p>
            </p:txBody>
          </p:sp>
          <p:sp>
            <p:nvSpPr>
              <p:cNvPr id="132236" name="Oval 68"/>
              <p:cNvSpPr>
                <a:spLocks noChangeArrowheads="1"/>
              </p:cNvSpPr>
              <p:nvPr/>
            </p:nvSpPr>
            <p:spPr bwMode="auto">
              <a:xfrm>
                <a:off x="5140" y="2030"/>
                <a:ext cx="55" cy="56"/>
              </a:xfrm>
              <a:prstGeom prst="ellipse">
                <a:avLst/>
              </a:prstGeom>
              <a:solidFill>
                <a:srgbClr val="FF9933"/>
              </a:solidFill>
              <a:ln w="9525">
                <a:solidFill>
                  <a:srgbClr val="FF9933"/>
                </a:solidFill>
                <a:round/>
                <a:headEnd/>
                <a:tailEnd/>
              </a:ln>
            </p:spPr>
            <p:txBody>
              <a:bodyPr wrap="none" anchor="ctr"/>
              <a:lstStyle/>
              <a:p>
                <a:endParaRPr lang="en-US"/>
              </a:p>
            </p:txBody>
          </p:sp>
        </p:grpSp>
        <p:sp>
          <p:nvSpPr>
            <p:cNvPr id="132158" name="Freeform 69"/>
            <p:cNvSpPr>
              <a:spLocks/>
            </p:cNvSpPr>
            <p:nvPr/>
          </p:nvSpPr>
          <p:spPr bwMode="auto">
            <a:xfrm>
              <a:off x="733" y="2497"/>
              <a:ext cx="4280" cy="418"/>
            </a:xfrm>
            <a:custGeom>
              <a:avLst/>
              <a:gdLst>
                <a:gd name="T0" fmla="*/ 0 w 4481"/>
                <a:gd name="T1" fmla="*/ 310 h 418"/>
                <a:gd name="T2" fmla="*/ 63 w 4481"/>
                <a:gd name="T3" fmla="*/ 0 h 418"/>
                <a:gd name="T4" fmla="*/ 117 w 4481"/>
                <a:gd name="T5" fmla="*/ 139 h 418"/>
                <a:gd name="T6" fmla="*/ 178 w 4481"/>
                <a:gd name="T7" fmla="*/ 304 h 418"/>
                <a:gd name="T8" fmla="*/ 235 w 4481"/>
                <a:gd name="T9" fmla="*/ 373 h 418"/>
                <a:gd name="T10" fmla="*/ 298 w 4481"/>
                <a:gd name="T11" fmla="*/ 183 h 418"/>
                <a:gd name="T12" fmla="*/ 356 w 4481"/>
                <a:gd name="T13" fmla="*/ 221 h 418"/>
                <a:gd name="T14" fmla="*/ 413 w 4481"/>
                <a:gd name="T15" fmla="*/ 247 h 418"/>
                <a:gd name="T16" fmla="*/ 471 w 4481"/>
                <a:gd name="T17" fmla="*/ 272 h 418"/>
                <a:gd name="T18" fmla="*/ 529 w 4481"/>
                <a:gd name="T19" fmla="*/ 304 h 418"/>
                <a:gd name="T20" fmla="*/ 589 w 4481"/>
                <a:gd name="T21" fmla="*/ 354 h 418"/>
                <a:gd name="T22" fmla="*/ 651 w 4481"/>
                <a:gd name="T23" fmla="*/ 120 h 418"/>
                <a:gd name="T24" fmla="*/ 710 w 4481"/>
                <a:gd name="T25" fmla="*/ 82 h 418"/>
                <a:gd name="T26" fmla="*/ 770 w 4481"/>
                <a:gd name="T27" fmla="*/ 171 h 418"/>
                <a:gd name="T28" fmla="*/ 826 w 4481"/>
                <a:gd name="T29" fmla="*/ 247 h 418"/>
                <a:gd name="T30" fmla="*/ 888 w 4481"/>
                <a:gd name="T31" fmla="*/ 316 h 418"/>
                <a:gd name="T32" fmla="*/ 948 w 4481"/>
                <a:gd name="T33" fmla="*/ 335 h 418"/>
                <a:gd name="T34" fmla="*/ 1010 w 4481"/>
                <a:gd name="T35" fmla="*/ 361 h 418"/>
                <a:gd name="T36" fmla="*/ 1068 w 4481"/>
                <a:gd name="T37" fmla="*/ 373 h 418"/>
                <a:gd name="T38" fmla="*/ 1126 w 4481"/>
                <a:gd name="T39" fmla="*/ 392 h 418"/>
                <a:gd name="T40" fmla="*/ 1186 w 4481"/>
                <a:gd name="T41" fmla="*/ 411 h 418"/>
                <a:gd name="T42" fmla="*/ 1246 w 4481"/>
                <a:gd name="T43" fmla="*/ 418 h 418"/>
                <a:gd name="T44" fmla="*/ 1305 w 4481"/>
                <a:gd name="T45" fmla="*/ 418 h 418"/>
                <a:gd name="T46" fmla="*/ 1365 w 4481"/>
                <a:gd name="T47" fmla="*/ 405 h 418"/>
                <a:gd name="T48" fmla="*/ 1423 w 4481"/>
                <a:gd name="T49" fmla="*/ 405 h 4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81"/>
                <a:gd name="T76" fmla="*/ 0 h 418"/>
                <a:gd name="T77" fmla="*/ 4481 w 4481"/>
                <a:gd name="T78" fmla="*/ 418 h 4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81" h="418">
                  <a:moveTo>
                    <a:pt x="0" y="310"/>
                  </a:moveTo>
                  <a:lnTo>
                    <a:pt x="196" y="0"/>
                  </a:lnTo>
                  <a:lnTo>
                    <a:pt x="373" y="139"/>
                  </a:lnTo>
                  <a:lnTo>
                    <a:pt x="563" y="304"/>
                  </a:lnTo>
                  <a:lnTo>
                    <a:pt x="740" y="373"/>
                  </a:lnTo>
                  <a:lnTo>
                    <a:pt x="937" y="183"/>
                  </a:lnTo>
                  <a:lnTo>
                    <a:pt x="1120" y="221"/>
                  </a:lnTo>
                  <a:lnTo>
                    <a:pt x="1297" y="247"/>
                  </a:lnTo>
                  <a:lnTo>
                    <a:pt x="1481" y="272"/>
                  </a:lnTo>
                  <a:lnTo>
                    <a:pt x="1665" y="304"/>
                  </a:lnTo>
                  <a:lnTo>
                    <a:pt x="1854" y="354"/>
                  </a:lnTo>
                  <a:lnTo>
                    <a:pt x="2051" y="120"/>
                  </a:lnTo>
                  <a:lnTo>
                    <a:pt x="2234" y="82"/>
                  </a:lnTo>
                  <a:lnTo>
                    <a:pt x="2430" y="171"/>
                  </a:lnTo>
                  <a:lnTo>
                    <a:pt x="2608" y="247"/>
                  </a:lnTo>
                  <a:lnTo>
                    <a:pt x="2798" y="316"/>
                  </a:lnTo>
                  <a:lnTo>
                    <a:pt x="2987" y="335"/>
                  </a:lnTo>
                  <a:lnTo>
                    <a:pt x="3177" y="361"/>
                  </a:lnTo>
                  <a:lnTo>
                    <a:pt x="3361" y="373"/>
                  </a:lnTo>
                  <a:lnTo>
                    <a:pt x="3551" y="392"/>
                  </a:lnTo>
                  <a:lnTo>
                    <a:pt x="3734" y="411"/>
                  </a:lnTo>
                  <a:lnTo>
                    <a:pt x="3924" y="418"/>
                  </a:lnTo>
                  <a:lnTo>
                    <a:pt x="4114" y="418"/>
                  </a:lnTo>
                  <a:lnTo>
                    <a:pt x="4298" y="405"/>
                  </a:lnTo>
                  <a:lnTo>
                    <a:pt x="4481" y="405"/>
                  </a:lnTo>
                </a:path>
              </a:pathLst>
            </a:custGeom>
            <a:noFill/>
            <a:ln w="38100">
              <a:solidFill>
                <a:srgbClr val="00CC00"/>
              </a:solidFill>
              <a:round/>
              <a:headEnd/>
              <a:tailEnd/>
            </a:ln>
          </p:spPr>
          <p:txBody>
            <a:bodyPr/>
            <a:lstStyle/>
            <a:p>
              <a:endParaRPr lang="en-US"/>
            </a:p>
          </p:txBody>
        </p:sp>
        <p:sp>
          <p:nvSpPr>
            <p:cNvPr id="132159" name="Rectangle 70"/>
            <p:cNvSpPr>
              <a:spLocks noChangeArrowheads="1"/>
            </p:cNvSpPr>
            <p:nvPr/>
          </p:nvSpPr>
          <p:spPr bwMode="auto">
            <a:xfrm>
              <a:off x="714" y="2782"/>
              <a:ext cx="54" cy="56"/>
            </a:xfrm>
            <a:prstGeom prst="rect">
              <a:avLst/>
            </a:prstGeom>
            <a:solidFill>
              <a:srgbClr val="00CC00"/>
            </a:solidFill>
            <a:ln w="12700" algn="ctr">
              <a:solidFill>
                <a:srgbClr val="00CC00"/>
              </a:solidFill>
              <a:miter lim="800000"/>
              <a:headEnd/>
              <a:tailEnd/>
            </a:ln>
          </p:spPr>
          <p:txBody>
            <a:bodyPr/>
            <a:lstStyle/>
            <a:p>
              <a:endParaRPr lang="en-US"/>
            </a:p>
          </p:txBody>
        </p:sp>
        <p:sp>
          <p:nvSpPr>
            <p:cNvPr id="132160" name="Rectangle 71"/>
            <p:cNvSpPr>
              <a:spLocks noChangeArrowheads="1"/>
            </p:cNvSpPr>
            <p:nvPr/>
          </p:nvSpPr>
          <p:spPr bwMode="auto">
            <a:xfrm>
              <a:off x="884" y="2480"/>
              <a:ext cx="53"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61" name="Rectangle 72"/>
            <p:cNvSpPr>
              <a:spLocks noChangeArrowheads="1"/>
            </p:cNvSpPr>
            <p:nvPr/>
          </p:nvSpPr>
          <p:spPr bwMode="auto">
            <a:xfrm>
              <a:off x="1060" y="2604"/>
              <a:ext cx="54"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62" name="Rectangle 73"/>
            <p:cNvSpPr>
              <a:spLocks noChangeArrowheads="1"/>
            </p:cNvSpPr>
            <p:nvPr/>
          </p:nvSpPr>
          <p:spPr bwMode="auto">
            <a:xfrm>
              <a:off x="1243" y="2766"/>
              <a:ext cx="54"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63" name="Rectangle 74"/>
            <p:cNvSpPr>
              <a:spLocks noChangeArrowheads="1"/>
            </p:cNvSpPr>
            <p:nvPr/>
          </p:nvSpPr>
          <p:spPr bwMode="auto">
            <a:xfrm>
              <a:off x="1419" y="2848"/>
              <a:ext cx="54"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64" name="Rectangle 75"/>
            <p:cNvSpPr>
              <a:spLocks noChangeArrowheads="1"/>
            </p:cNvSpPr>
            <p:nvPr/>
          </p:nvSpPr>
          <p:spPr bwMode="auto">
            <a:xfrm>
              <a:off x="1595" y="2660"/>
              <a:ext cx="53"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65" name="Rectangle 76"/>
            <p:cNvSpPr>
              <a:spLocks noChangeArrowheads="1"/>
            </p:cNvSpPr>
            <p:nvPr/>
          </p:nvSpPr>
          <p:spPr bwMode="auto">
            <a:xfrm>
              <a:off x="1771" y="2694"/>
              <a:ext cx="53"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66" name="Rectangle 77"/>
            <p:cNvSpPr>
              <a:spLocks noChangeArrowheads="1"/>
            </p:cNvSpPr>
            <p:nvPr/>
          </p:nvSpPr>
          <p:spPr bwMode="auto">
            <a:xfrm>
              <a:off x="1946" y="2722"/>
              <a:ext cx="53"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67" name="Rectangle 78"/>
            <p:cNvSpPr>
              <a:spLocks noChangeArrowheads="1"/>
            </p:cNvSpPr>
            <p:nvPr/>
          </p:nvSpPr>
          <p:spPr bwMode="auto">
            <a:xfrm>
              <a:off x="2301" y="2779"/>
              <a:ext cx="53"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68" name="Rectangle 79"/>
            <p:cNvSpPr>
              <a:spLocks noChangeArrowheads="1"/>
            </p:cNvSpPr>
            <p:nvPr/>
          </p:nvSpPr>
          <p:spPr bwMode="auto">
            <a:xfrm>
              <a:off x="2480" y="2825"/>
              <a:ext cx="53"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69" name="Rectangle 80"/>
            <p:cNvSpPr>
              <a:spLocks noChangeArrowheads="1"/>
            </p:cNvSpPr>
            <p:nvPr/>
          </p:nvSpPr>
          <p:spPr bwMode="auto">
            <a:xfrm>
              <a:off x="2124" y="2746"/>
              <a:ext cx="54"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70" name="Rectangle 81"/>
            <p:cNvSpPr>
              <a:spLocks noChangeArrowheads="1"/>
            </p:cNvSpPr>
            <p:nvPr/>
          </p:nvSpPr>
          <p:spPr bwMode="auto">
            <a:xfrm>
              <a:off x="2666" y="2604"/>
              <a:ext cx="53"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71" name="Rectangle 82"/>
            <p:cNvSpPr>
              <a:spLocks noChangeArrowheads="1"/>
            </p:cNvSpPr>
            <p:nvPr/>
          </p:nvSpPr>
          <p:spPr bwMode="auto">
            <a:xfrm>
              <a:off x="2839" y="2561"/>
              <a:ext cx="54"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72" name="Rectangle 83"/>
            <p:cNvSpPr>
              <a:spLocks noChangeArrowheads="1"/>
            </p:cNvSpPr>
            <p:nvPr/>
          </p:nvSpPr>
          <p:spPr bwMode="auto">
            <a:xfrm>
              <a:off x="3025" y="2649"/>
              <a:ext cx="53"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73" name="Rectangle 84"/>
            <p:cNvSpPr>
              <a:spLocks noChangeArrowheads="1"/>
            </p:cNvSpPr>
            <p:nvPr/>
          </p:nvSpPr>
          <p:spPr bwMode="auto">
            <a:xfrm>
              <a:off x="3200" y="2719"/>
              <a:ext cx="55"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74" name="Rectangle 85"/>
            <p:cNvSpPr>
              <a:spLocks noChangeArrowheads="1"/>
            </p:cNvSpPr>
            <p:nvPr/>
          </p:nvSpPr>
          <p:spPr bwMode="auto">
            <a:xfrm>
              <a:off x="3377" y="2789"/>
              <a:ext cx="53"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75" name="Rectangle 86"/>
            <p:cNvSpPr>
              <a:spLocks noChangeArrowheads="1"/>
            </p:cNvSpPr>
            <p:nvPr/>
          </p:nvSpPr>
          <p:spPr bwMode="auto">
            <a:xfrm>
              <a:off x="3564" y="2817"/>
              <a:ext cx="53"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76" name="Rectangle 87"/>
            <p:cNvSpPr>
              <a:spLocks noChangeArrowheads="1"/>
            </p:cNvSpPr>
            <p:nvPr/>
          </p:nvSpPr>
          <p:spPr bwMode="auto">
            <a:xfrm>
              <a:off x="3734" y="2839"/>
              <a:ext cx="53"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77" name="Rectangle 88"/>
            <p:cNvSpPr>
              <a:spLocks noChangeArrowheads="1"/>
            </p:cNvSpPr>
            <p:nvPr/>
          </p:nvSpPr>
          <p:spPr bwMode="auto">
            <a:xfrm>
              <a:off x="3921" y="2843"/>
              <a:ext cx="53"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78" name="Rectangle 89"/>
            <p:cNvSpPr>
              <a:spLocks noChangeArrowheads="1"/>
            </p:cNvSpPr>
            <p:nvPr/>
          </p:nvSpPr>
          <p:spPr bwMode="auto">
            <a:xfrm>
              <a:off x="4097" y="2871"/>
              <a:ext cx="53"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79" name="Rectangle 90"/>
            <p:cNvSpPr>
              <a:spLocks noChangeArrowheads="1"/>
            </p:cNvSpPr>
            <p:nvPr/>
          </p:nvSpPr>
          <p:spPr bwMode="auto">
            <a:xfrm>
              <a:off x="4272" y="2887"/>
              <a:ext cx="54"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80" name="Rectangle 91"/>
            <p:cNvSpPr>
              <a:spLocks noChangeArrowheads="1"/>
            </p:cNvSpPr>
            <p:nvPr/>
          </p:nvSpPr>
          <p:spPr bwMode="auto">
            <a:xfrm>
              <a:off x="4459" y="2891"/>
              <a:ext cx="55"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81" name="Rectangle 92"/>
            <p:cNvSpPr>
              <a:spLocks noChangeArrowheads="1"/>
            </p:cNvSpPr>
            <p:nvPr/>
          </p:nvSpPr>
          <p:spPr bwMode="auto">
            <a:xfrm>
              <a:off x="4636" y="2889"/>
              <a:ext cx="53"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82" name="Rectangle 93"/>
            <p:cNvSpPr>
              <a:spLocks noChangeArrowheads="1"/>
            </p:cNvSpPr>
            <p:nvPr/>
          </p:nvSpPr>
          <p:spPr bwMode="auto">
            <a:xfrm>
              <a:off x="4811" y="2875"/>
              <a:ext cx="54"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83" name="Rectangle 94"/>
            <p:cNvSpPr>
              <a:spLocks noChangeArrowheads="1"/>
            </p:cNvSpPr>
            <p:nvPr/>
          </p:nvSpPr>
          <p:spPr bwMode="auto">
            <a:xfrm>
              <a:off x="4987" y="2885"/>
              <a:ext cx="53" cy="56"/>
            </a:xfrm>
            <a:prstGeom prst="rect">
              <a:avLst/>
            </a:prstGeom>
            <a:solidFill>
              <a:srgbClr val="00CC00"/>
            </a:solidFill>
            <a:ln w="38100" algn="ctr">
              <a:solidFill>
                <a:srgbClr val="00CC00"/>
              </a:solidFill>
              <a:miter lim="800000"/>
              <a:headEnd/>
              <a:tailEnd/>
            </a:ln>
          </p:spPr>
          <p:txBody>
            <a:bodyPr/>
            <a:lstStyle/>
            <a:p>
              <a:endParaRPr lang="en-US"/>
            </a:p>
          </p:txBody>
        </p:sp>
        <p:sp>
          <p:nvSpPr>
            <p:cNvPr id="132184" name="AutoShape 95"/>
            <p:cNvSpPr>
              <a:spLocks noChangeArrowheads="1"/>
            </p:cNvSpPr>
            <p:nvPr/>
          </p:nvSpPr>
          <p:spPr bwMode="auto">
            <a:xfrm>
              <a:off x="695" y="2989"/>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85" name="AutoShape 96"/>
            <p:cNvSpPr>
              <a:spLocks noChangeArrowheads="1"/>
            </p:cNvSpPr>
            <p:nvPr/>
          </p:nvSpPr>
          <p:spPr bwMode="auto">
            <a:xfrm>
              <a:off x="870" y="2901"/>
              <a:ext cx="63"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86" name="AutoShape 97"/>
            <p:cNvSpPr>
              <a:spLocks noChangeArrowheads="1"/>
            </p:cNvSpPr>
            <p:nvPr/>
          </p:nvSpPr>
          <p:spPr bwMode="auto">
            <a:xfrm>
              <a:off x="1051" y="3001"/>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87" name="AutoShape 98"/>
            <p:cNvSpPr>
              <a:spLocks noChangeArrowheads="1"/>
            </p:cNvSpPr>
            <p:nvPr/>
          </p:nvSpPr>
          <p:spPr bwMode="auto">
            <a:xfrm>
              <a:off x="1223" y="3029"/>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88" name="AutoShape 99"/>
            <p:cNvSpPr>
              <a:spLocks noChangeArrowheads="1"/>
            </p:cNvSpPr>
            <p:nvPr/>
          </p:nvSpPr>
          <p:spPr bwMode="auto">
            <a:xfrm>
              <a:off x="1406" y="3045"/>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89" name="AutoShape 100"/>
            <p:cNvSpPr>
              <a:spLocks noChangeArrowheads="1"/>
            </p:cNvSpPr>
            <p:nvPr/>
          </p:nvSpPr>
          <p:spPr bwMode="auto">
            <a:xfrm>
              <a:off x="1578" y="2925"/>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90" name="AutoShape 101"/>
            <p:cNvSpPr>
              <a:spLocks noChangeArrowheads="1"/>
            </p:cNvSpPr>
            <p:nvPr/>
          </p:nvSpPr>
          <p:spPr bwMode="auto">
            <a:xfrm>
              <a:off x="1757" y="2977"/>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91" name="AutoShape 102"/>
            <p:cNvSpPr>
              <a:spLocks noChangeArrowheads="1"/>
            </p:cNvSpPr>
            <p:nvPr/>
          </p:nvSpPr>
          <p:spPr bwMode="auto">
            <a:xfrm>
              <a:off x="2117" y="2957"/>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92" name="AutoShape 103"/>
            <p:cNvSpPr>
              <a:spLocks noChangeArrowheads="1"/>
            </p:cNvSpPr>
            <p:nvPr/>
          </p:nvSpPr>
          <p:spPr bwMode="auto">
            <a:xfrm>
              <a:off x="2472" y="3005"/>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93" name="AutoShape 104"/>
            <p:cNvSpPr>
              <a:spLocks noChangeArrowheads="1"/>
            </p:cNvSpPr>
            <p:nvPr/>
          </p:nvSpPr>
          <p:spPr bwMode="auto">
            <a:xfrm>
              <a:off x="2831" y="2945"/>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94" name="AutoShape 105"/>
            <p:cNvSpPr>
              <a:spLocks noChangeArrowheads="1"/>
            </p:cNvSpPr>
            <p:nvPr/>
          </p:nvSpPr>
          <p:spPr bwMode="auto">
            <a:xfrm>
              <a:off x="3014" y="2925"/>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95" name="AutoShape 106"/>
            <p:cNvSpPr>
              <a:spLocks noChangeArrowheads="1"/>
            </p:cNvSpPr>
            <p:nvPr/>
          </p:nvSpPr>
          <p:spPr bwMode="auto">
            <a:xfrm>
              <a:off x="3191" y="2953"/>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96" name="AutoShape 107"/>
            <p:cNvSpPr>
              <a:spLocks noChangeArrowheads="1"/>
            </p:cNvSpPr>
            <p:nvPr/>
          </p:nvSpPr>
          <p:spPr bwMode="auto">
            <a:xfrm>
              <a:off x="3370" y="2965"/>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97" name="AutoShape 108"/>
            <p:cNvSpPr>
              <a:spLocks noChangeArrowheads="1"/>
            </p:cNvSpPr>
            <p:nvPr/>
          </p:nvSpPr>
          <p:spPr bwMode="auto">
            <a:xfrm>
              <a:off x="3553" y="2989"/>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98" name="AutoShape 109"/>
            <p:cNvSpPr>
              <a:spLocks noChangeArrowheads="1"/>
            </p:cNvSpPr>
            <p:nvPr/>
          </p:nvSpPr>
          <p:spPr bwMode="auto">
            <a:xfrm>
              <a:off x="3721" y="3009"/>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199" name="AutoShape 110"/>
            <p:cNvSpPr>
              <a:spLocks noChangeArrowheads="1"/>
            </p:cNvSpPr>
            <p:nvPr/>
          </p:nvSpPr>
          <p:spPr bwMode="auto">
            <a:xfrm>
              <a:off x="3908" y="3009"/>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200" name="AutoShape 111"/>
            <p:cNvSpPr>
              <a:spLocks noChangeArrowheads="1"/>
            </p:cNvSpPr>
            <p:nvPr/>
          </p:nvSpPr>
          <p:spPr bwMode="auto">
            <a:xfrm>
              <a:off x="4084" y="3017"/>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201" name="AutoShape 112"/>
            <p:cNvSpPr>
              <a:spLocks noChangeArrowheads="1"/>
            </p:cNvSpPr>
            <p:nvPr/>
          </p:nvSpPr>
          <p:spPr bwMode="auto">
            <a:xfrm>
              <a:off x="4267" y="3033"/>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202" name="AutoShape 113"/>
            <p:cNvSpPr>
              <a:spLocks noChangeArrowheads="1"/>
            </p:cNvSpPr>
            <p:nvPr/>
          </p:nvSpPr>
          <p:spPr bwMode="auto">
            <a:xfrm>
              <a:off x="4627" y="3041"/>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203" name="Line 123"/>
            <p:cNvSpPr>
              <a:spLocks noChangeShapeType="1"/>
            </p:cNvSpPr>
            <p:nvPr/>
          </p:nvSpPr>
          <p:spPr bwMode="auto">
            <a:xfrm>
              <a:off x="727" y="3468"/>
              <a:ext cx="0" cy="40"/>
            </a:xfrm>
            <a:prstGeom prst="line">
              <a:avLst/>
            </a:prstGeom>
            <a:noFill/>
            <a:ln w="25400">
              <a:solidFill>
                <a:srgbClr val="FFFFFF"/>
              </a:solidFill>
              <a:round/>
              <a:headEnd/>
              <a:tailEnd/>
            </a:ln>
          </p:spPr>
          <p:txBody>
            <a:bodyPr/>
            <a:lstStyle/>
            <a:p>
              <a:endParaRPr lang="en-US"/>
            </a:p>
          </p:txBody>
        </p:sp>
        <p:sp>
          <p:nvSpPr>
            <p:cNvPr id="132204" name="AutoShape 135"/>
            <p:cNvSpPr>
              <a:spLocks noChangeArrowheads="1"/>
            </p:cNvSpPr>
            <p:nvPr/>
          </p:nvSpPr>
          <p:spPr bwMode="auto">
            <a:xfrm>
              <a:off x="4982" y="3057"/>
              <a:ext cx="62" cy="56"/>
            </a:xfrm>
            <a:prstGeom prst="triangle">
              <a:avLst>
                <a:gd name="adj" fmla="val 50000"/>
              </a:avLst>
            </a:prstGeom>
            <a:solidFill>
              <a:srgbClr val="DDDDDD"/>
            </a:solidFill>
            <a:ln w="9525">
              <a:solidFill>
                <a:srgbClr val="DDDDDD"/>
              </a:solidFill>
              <a:miter lim="800000"/>
              <a:headEnd/>
              <a:tailEnd/>
            </a:ln>
          </p:spPr>
          <p:txBody>
            <a:bodyPr wrap="none" anchor="ctr"/>
            <a:lstStyle/>
            <a:p>
              <a:endParaRPr lang="en-US"/>
            </a:p>
          </p:txBody>
        </p:sp>
        <p:sp>
          <p:nvSpPr>
            <p:cNvPr id="132205" name="Line 136"/>
            <p:cNvSpPr>
              <a:spLocks noChangeShapeType="1"/>
            </p:cNvSpPr>
            <p:nvPr/>
          </p:nvSpPr>
          <p:spPr bwMode="auto">
            <a:xfrm>
              <a:off x="5130" y="1038"/>
              <a:ext cx="0" cy="2416"/>
            </a:xfrm>
            <a:prstGeom prst="line">
              <a:avLst/>
            </a:prstGeom>
            <a:noFill/>
            <a:ln w="25400">
              <a:solidFill>
                <a:srgbClr val="FFFFFF"/>
              </a:solidFill>
              <a:round/>
              <a:headEnd/>
              <a:tailEnd/>
            </a:ln>
          </p:spPr>
          <p:txBody>
            <a:bodyPr/>
            <a:lstStyle/>
            <a:p>
              <a:endParaRPr lang="en-US"/>
            </a:p>
          </p:txBody>
        </p:sp>
        <p:sp>
          <p:nvSpPr>
            <p:cNvPr id="132206" name="Line 137"/>
            <p:cNvSpPr>
              <a:spLocks noChangeShapeType="1"/>
            </p:cNvSpPr>
            <p:nvPr/>
          </p:nvSpPr>
          <p:spPr bwMode="auto">
            <a:xfrm>
              <a:off x="5124" y="2933"/>
              <a:ext cx="44" cy="1"/>
            </a:xfrm>
            <a:prstGeom prst="line">
              <a:avLst/>
            </a:prstGeom>
            <a:noFill/>
            <a:ln w="25400">
              <a:solidFill>
                <a:srgbClr val="FFFFFF"/>
              </a:solidFill>
              <a:round/>
              <a:headEnd/>
              <a:tailEnd/>
            </a:ln>
          </p:spPr>
          <p:txBody>
            <a:bodyPr/>
            <a:lstStyle/>
            <a:p>
              <a:endParaRPr lang="en-US"/>
            </a:p>
          </p:txBody>
        </p:sp>
        <p:sp>
          <p:nvSpPr>
            <p:cNvPr id="132207" name="Line 138"/>
            <p:cNvSpPr>
              <a:spLocks noChangeShapeType="1"/>
            </p:cNvSpPr>
            <p:nvPr/>
          </p:nvSpPr>
          <p:spPr bwMode="auto">
            <a:xfrm>
              <a:off x="5129" y="2470"/>
              <a:ext cx="44" cy="1"/>
            </a:xfrm>
            <a:prstGeom prst="line">
              <a:avLst/>
            </a:prstGeom>
            <a:noFill/>
            <a:ln w="25400">
              <a:solidFill>
                <a:srgbClr val="FFFFFF"/>
              </a:solidFill>
              <a:round/>
              <a:headEnd/>
              <a:tailEnd/>
            </a:ln>
          </p:spPr>
          <p:txBody>
            <a:bodyPr/>
            <a:lstStyle/>
            <a:p>
              <a:endParaRPr lang="en-US"/>
            </a:p>
          </p:txBody>
        </p:sp>
        <p:sp>
          <p:nvSpPr>
            <p:cNvPr id="132208" name="Line 139"/>
            <p:cNvSpPr>
              <a:spLocks noChangeShapeType="1"/>
            </p:cNvSpPr>
            <p:nvPr/>
          </p:nvSpPr>
          <p:spPr bwMode="auto">
            <a:xfrm>
              <a:off x="5133" y="1990"/>
              <a:ext cx="44" cy="1"/>
            </a:xfrm>
            <a:prstGeom prst="line">
              <a:avLst/>
            </a:prstGeom>
            <a:noFill/>
            <a:ln w="25400">
              <a:solidFill>
                <a:srgbClr val="FFFFFF"/>
              </a:solidFill>
              <a:round/>
              <a:headEnd/>
              <a:tailEnd/>
            </a:ln>
          </p:spPr>
          <p:txBody>
            <a:bodyPr/>
            <a:lstStyle/>
            <a:p>
              <a:endParaRPr lang="en-US"/>
            </a:p>
          </p:txBody>
        </p:sp>
        <p:sp>
          <p:nvSpPr>
            <p:cNvPr id="132209" name="Line 140"/>
            <p:cNvSpPr>
              <a:spLocks noChangeShapeType="1"/>
            </p:cNvSpPr>
            <p:nvPr/>
          </p:nvSpPr>
          <p:spPr bwMode="auto">
            <a:xfrm>
              <a:off x="5136" y="1510"/>
              <a:ext cx="45" cy="1"/>
            </a:xfrm>
            <a:prstGeom prst="line">
              <a:avLst/>
            </a:prstGeom>
            <a:noFill/>
            <a:ln w="25400">
              <a:solidFill>
                <a:srgbClr val="FFFFFF"/>
              </a:solidFill>
              <a:round/>
              <a:headEnd/>
              <a:tailEnd/>
            </a:ln>
          </p:spPr>
          <p:txBody>
            <a:bodyPr/>
            <a:lstStyle/>
            <a:p>
              <a:endParaRPr lang="en-US"/>
            </a:p>
          </p:txBody>
        </p:sp>
        <p:sp>
          <p:nvSpPr>
            <p:cNvPr id="132210" name="Line 141"/>
            <p:cNvSpPr>
              <a:spLocks noChangeShapeType="1"/>
            </p:cNvSpPr>
            <p:nvPr/>
          </p:nvSpPr>
          <p:spPr bwMode="auto">
            <a:xfrm>
              <a:off x="5119" y="1035"/>
              <a:ext cx="56" cy="1"/>
            </a:xfrm>
            <a:prstGeom prst="line">
              <a:avLst/>
            </a:prstGeom>
            <a:noFill/>
            <a:ln w="25400">
              <a:solidFill>
                <a:srgbClr val="FFFFFF"/>
              </a:solidFill>
              <a:round/>
              <a:headEnd/>
              <a:tailEnd/>
            </a:ln>
          </p:spPr>
          <p:txBody>
            <a:bodyPr/>
            <a:lstStyle/>
            <a:p>
              <a:endParaRPr lang="en-US"/>
            </a:p>
          </p:txBody>
        </p:sp>
      </p:grpSp>
      <p:sp>
        <p:nvSpPr>
          <p:cNvPr id="132131" name="Rectangle 142"/>
          <p:cNvSpPr>
            <a:spLocks noChangeArrowheads="1"/>
          </p:cNvSpPr>
          <p:nvPr/>
        </p:nvSpPr>
        <p:spPr bwMode="auto">
          <a:xfrm rot="5400000">
            <a:off x="7558088" y="3487738"/>
            <a:ext cx="2468562" cy="220662"/>
          </a:xfrm>
          <a:prstGeom prst="rect">
            <a:avLst/>
          </a:prstGeom>
          <a:noFill/>
          <a:ln w="9525">
            <a:noFill/>
            <a:miter lim="800000"/>
            <a:headEnd/>
            <a:tailEnd/>
          </a:ln>
        </p:spPr>
        <p:txBody>
          <a:bodyPr lIns="0" tIns="0" rIns="0" bIns="0">
            <a:spAutoFit/>
          </a:bodyPr>
          <a:lstStyle/>
          <a:p>
            <a:pPr algn="ctr">
              <a:lnSpc>
                <a:spcPct val="90000"/>
              </a:lnSpc>
            </a:pPr>
            <a:r>
              <a:rPr lang="en-GB" sz="1600">
                <a:solidFill>
                  <a:srgbClr val="FFFFFF"/>
                </a:solidFill>
                <a:latin typeface="Trebuchet MS" pitchFamily="34" charset="0"/>
                <a:ea typeface="MS PGothic" pitchFamily="34" charset="-128"/>
              </a:rPr>
              <a:t>Blood glucose (mmol/l) </a:t>
            </a:r>
            <a:endParaRPr lang="en-GB" sz="1600">
              <a:solidFill>
                <a:srgbClr val="FFCC00"/>
              </a:solidFill>
              <a:latin typeface="Trebuchet MS" pitchFamily="34" charset="0"/>
              <a:ea typeface="MS PGothic" pitchFamily="34" charset="-128"/>
            </a:endParaRPr>
          </a:p>
        </p:txBody>
      </p:sp>
      <p:sp>
        <p:nvSpPr>
          <p:cNvPr id="4" name="Date Placeholder 3"/>
          <p:cNvSpPr>
            <a:spLocks noGrp="1"/>
          </p:cNvSpPr>
          <p:nvPr>
            <p:ph type="dt" sz="half" idx="10"/>
          </p:nvPr>
        </p:nvSpPr>
        <p:spPr/>
        <p:txBody>
          <a:bodyPr/>
          <a:lstStyle/>
          <a:p>
            <a:pPr>
              <a:defRPr/>
            </a:pPr>
            <a:fld id="{D20E8D06-9001-4AB2-9348-CB50A4B835D1}"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9456E89E-58AB-40FC-8998-8B0EF2B79644}" type="slidenum">
              <a:rPr lang="en-US" smtClean="0"/>
              <a:pPr>
                <a:defRPr/>
              </a:pPr>
              <a:t>40</a:t>
            </a:fld>
            <a:endParaRPr lang="en-US"/>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2"/>
          <p:cNvSpPr>
            <a:spLocks noGrp="1"/>
          </p:cNvSpPr>
          <p:nvPr>
            <p:ph type="title"/>
          </p:nvPr>
        </p:nvSpPr>
        <p:spPr>
          <a:xfrm>
            <a:off x="457200" y="-27384"/>
            <a:ext cx="8229600" cy="1143000"/>
          </a:xfrm>
        </p:spPr>
        <p:txBody>
          <a:bodyPr/>
          <a:lstStyle/>
          <a:p>
            <a:r>
              <a:rPr lang="en-US" sz="3600" i="0" dirty="0" smtClean="0">
                <a:latin typeface="Garamond" pitchFamily="18" charset="0"/>
              </a:rPr>
              <a:t>Sequential Insulin Strategies in T2DM</a:t>
            </a:r>
            <a:endParaRPr lang="en-US" sz="3600" dirty="0" smtClean="0">
              <a:latin typeface="Garamond" pitchFamily="18" charset="0"/>
            </a:endParaRPr>
          </a:p>
        </p:txBody>
      </p:sp>
      <p:sp>
        <p:nvSpPr>
          <p:cNvPr id="133123" name="Content Placeholder 3"/>
          <p:cNvSpPr>
            <a:spLocks noGrp="1"/>
          </p:cNvSpPr>
          <p:nvPr>
            <p:ph idx="1"/>
          </p:nvPr>
        </p:nvSpPr>
        <p:spPr>
          <a:xfrm>
            <a:off x="457200" y="1066800"/>
            <a:ext cx="8229600" cy="1295400"/>
          </a:xfrm>
        </p:spPr>
        <p:txBody>
          <a:bodyPr/>
          <a:lstStyle/>
          <a:p>
            <a:pPr algn="just"/>
            <a:r>
              <a:rPr lang="en-US" sz="2400" b="0" dirty="0" smtClean="0">
                <a:latin typeface="Garamond" pitchFamily="18" charset="0"/>
              </a:rPr>
              <a:t>A less studied alternative-progression from </a:t>
            </a:r>
            <a:r>
              <a:rPr lang="en-US" sz="2400" b="0" dirty="0" smtClean="0">
                <a:solidFill>
                  <a:srgbClr val="99FF33"/>
                </a:solidFill>
                <a:latin typeface="Garamond" pitchFamily="18" charset="0"/>
              </a:rPr>
              <a:t>basal insulin to a </a:t>
            </a:r>
            <a:r>
              <a:rPr lang="en-US" sz="2400" b="0" dirty="0" smtClean="0">
                <a:latin typeface="Garamond" pitchFamily="18" charset="0"/>
              </a:rPr>
              <a:t>twice-daily </a:t>
            </a:r>
            <a:r>
              <a:rPr lang="en-US" sz="2400" b="0" dirty="0" smtClean="0">
                <a:solidFill>
                  <a:srgbClr val="99FF33"/>
                </a:solidFill>
                <a:latin typeface="Garamond" pitchFamily="18" charset="0"/>
              </a:rPr>
              <a:t>premixed</a:t>
            </a:r>
            <a:r>
              <a:rPr lang="en-US" sz="2400" b="0" dirty="0" smtClean="0">
                <a:latin typeface="Garamond" pitchFamily="18" charset="0"/>
              </a:rPr>
              <a:t> insulin could be also considered </a:t>
            </a:r>
          </a:p>
        </p:txBody>
      </p:sp>
      <p:sp>
        <p:nvSpPr>
          <p:cNvPr id="2" name="Slide Number Placeholder 1"/>
          <p:cNvSpPr>
            <a:spLocks noGrp="1"/>
          </p:cNvSpPr>
          <p:nvPr>
            <p:ph type="sldNum" sz="quarter" idx="12"/>
          </p:nvPr>
        </p:nvSpPr>
        <p:spPr/>
        <p:txBody>
          <a:bodyPr/>
          <a:lstStyle/>
          <a:p>
            <a:pPr>
              <a:defRPr/>
            </a:pPr>
            <a:fld id="{F423092F-82C4-4FBD-881B-5D1158A33CD2}" type="slidenum">
              <a:rPr lang="en-US" smtClean="0"/>
              <a:pPr>
                <a:defRPr/>
              </a:pPr>
              <a:t>41</a:t>
            </a:fld>
            <a:endParaRPr lang="en-US"/>
          </a:p>
        </p:txBody>
      </p:sp>
      <p:pic>
        <p:nvPicPr>
          <p:cNvPr id="133125" name="Picture 4"/>
          <p:cNvPicPr>
            <a:picLocks noChangeAspect="1" noChangeArrowheads="1"/>
          </p:cNvPicPr>
          <p:nvPr/>
        </p:nvPicPr>
        <p:blipFill>
          <a:blip r:embed="rId2" cstate="print"/>
          <a:srcRect/>
          <a:stretch>
            <a:fillRect/>
          </a:stretch>
        </p:blipFill>
        <p:spPr bwMode="auto">
          <a:xfrm>
            <a:off x="-32" y="6536309"/>
            <a:ext cx="923900" cy="321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126" name="Picture 2"/>
          <p:cNvPicPr>
            <a:picLocks noChangeAspect="1" noChangeArrowheads="1"/>
          </p:cNvPicPr>
          <p:nvPr/>
        </p:nvPicPr>
        <p:blipFill>
          <a:blip r:embed="rId3" cstate="print"/>
          <a:srcRect/>
          <a:stretch>
            <a:fillRect/>
          </a:stretch>
        </p:blipFill>
        <p:spPr bwMode="auto">
          <a:xfrm>
            <a:off x="1142976" y="2084388"/>
            <a:ext cx="6858048" cy="4630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Oval 6"/>
          <p:cNvSpPr/>
          <p:nvPr/>
        </p:nvSpPr>
        <p:spPr>
          <a:xfrm rot="17789185">
            <a:off x="4363853" y="3010391"/>
            <a:ext cx="463899" cy="1480358"/>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2"/>
          <p:cNvSpPr>
            <a:spLocks noGrp="1"/>
          </p:cNvSpPr>
          <p:nvPr>
            <p:ph type="dt" sz="half" idx="10"/>
          </p:nvPr>
        </p:nvSpPr>
        <p:spPr/>
        <p:txBody>
          <a:bodyPr/>
          <a:lstStyle/>
          <a:p>
            <a:pPr>
              <a:defRPr/>
            </a:pPr>
            <a:fld id="{362D56AB-0485-458D-A3AE-2964C159CF7F}"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4"/>
          <p:cNvSpPr>
            <a:spLocks noGrp="1"/>
          </p:cNvSpPr>
          <p:nvPr>
            <p:ph type="title"/>
          </p:nvPr>
        </p:nvSpPr>
        <p:spPr>
          <a:xfrm>
            <a:off x="0" y="-27384"/>
            <a:ext cx="9144000" cy="1143000"/>
          </a:xfrm>
        </p:spPr>
        <p:txBody>
          <a:bodyPr/>
          <a:lstStyle/>
          <a:p>
            <a:r>
              <a:rPr lang="en-US" sz="3200" i="0" dirty="0" smtClean="0">
                <a:latin typeface="Garamond" pitchFamily="18" charset="0"/>
              </a:rPr>
              <a:t>Insulin Intensification Programs for T2DM</a:t>
            </a:r>
          </a:p>
        </p:txBody>
      </p:sp>
      <p:sp>
        <p:nvSpPr>
          <p:cNvPr id="4" name="Slide Number Placeholder 3"/>
          <p:cNvSpPr>
            <a:spLocks noGrp="1"/>
          </p:cNvSpPr>
          <p:nvPr>
            <p:ph type="sldNum" sz="quarter" idx="12"/>
          </p:nvPr>
        </p:nvSpPr>
        <p:spPr/>
        <p:txBody>
          <a:bodyPr/>
          <a:lstStyle/>
          <a:p>
            <a:pPr>
              <a:defRPr/>
            </a:pPr>
            <a:fld id="{33BF9DB5-546C-4F8A-B84E-6D195DBDD8CA}" type="slidenum">
              <a:rPr lang="en-US" smtClean="0"/>
              <a:pPr>
                <a:defRPr/>
              </a:pPr>
              <a:t>42</a:t>
            </a:fld>
            <a:endParaRPr lang="en-US"/>
          </a:p>
        </p:txBody>
      </p:sp>
      <p:pic>
        <p:nvPicPr>
          <p:cNvPr id="134148" name="Picture 2"/>
          <p:cNvPicPr>
            <a:picLocks noChangeAspect="1" noChangeArrowheads="1"/>
          </p:cNvPicPr>
          <p:nvPr/>
        </p:nvPicPr>
        <p:blipFill>
          <a:blip r:embed="rId2" cstate="print"/>
          <a:srcRect/>
          <a:stretch>
            <a:fillRect/>
          </a:stretch>
        </p:blipFill>
        <p:spPr bwMode="auto">
          <a:xfrm>
            <a:off x="939800" y="1295400"/>
            <a:ext cx="7213600" cy="4953000"/>
          </a:xfrm>
          <a:prstGeom prst="roundRect">
            <a:avLst>
              <a:gd name="adj" fmla="val 8594"/>
            </a:avLst>
          </a:prstGeom>
          <a:solidFill>
            <a:srgbClr val="FFFFFF">
              <a:shade val="85000"/>
            </a:srgbClr>
          </a:solidFill>
          <a:ln w="28575">
            <a:solidFill>
              <a:srgbClr val="DC7ED5"/>
            </a:solidFill>
            <a:prstDash val="solid"/>
          </a:ln>
          <a:effectLst>
            <a:reflection blurRad="12700" stA="38000" endPos="28000" dist="5000" dir="5400000" sy="-100000" algn="bl" rotWithShape="0"/>
          </a:effectLst>
        </p:spPr>
      </p:pic>
      <p:sp>
        <p:nvSpPr>
          <p:cNvPr id="134149" name="Rectangle 6"/>
          <p:cNvSpPr>
            <a:spLocks noChangeArrowheads="1"/>
          </p:cNvSpPr>
          <p:nvPr/>
        </p:nvSpPr>
        <p:spPr bwMode="auto">
          <a:xfrm>
            <a:off x="152400" y="6505599"/>
            <a:ext cx="8991600" cy="307777"/>
          </a:xfrm>
          <a:prstGeom prst="rect">
            <a:avLst/>
          </a:prstGeom>
          <a:noFill/>
          <a:ln w="9525">
            <a:noFill/>
            <a:miter lim="800000"/>
            <a:headEnd/>
            <a:tailEnd/>
          </a:ln>
        </p:spPr>
        <p:txBody>
          <a:bodyPr wrap="square">
            <a:spAutoFit/>
          </a:bodyPr>
          <a:lstStyle/>
          <a:p>
            <a:pPr algn="ctr"/>
            <a:r>
              <a:rPr lang="en-US" sz="1400" dirty="0">
                <a:solidFill>
                  <a:srgbClr val="FFFF00"/>
                </a:solidFill>
                <a:latin typeface="Garamond" pitchFamily="18" charset="0"/>
              </a:rPr>
              <a:t>Anthony L. McCall. </a:t>
            </a:r>
            <a:r>
              <a:rPr lang="en-US" sz="1400" dirty="0" err="1">
                <a:solidFill>
                  <a:srgbClr val="FFFF00"/>
                </a:solidFill>
                <a:latin typeface="Garamond" pitchFamily="18" charset="0"/>
              </a:rPr>
              <a:t>Endocrinol</a:t>
            </a:r>
            <a:r>
              <a:rPr lang="en-US" sz="1400" dirty="0">
                <a:solidFill>
                  <a:srgbClr val="FFFF00"/>
                </a:solidFill>
                <a:latin typeface="Garamond" pitchFamily="18" charset="0"/>
              </a:rPr>
              <a:t> </a:t>
            </a:r>
            <a:r>
              <a:rPr lang="en-US" sz="1400" dirty="0" err="1">
                <a:solidFill>
                  <a:srgbClr val="FFFF00"/>
                </a:solidFill>
                <a:latin typeface="Garamond" pitchFamily="18" charset="0"/>
              </a:rPr>
              <a:t>Metab</a:t>
            </a:r>
            <a:r>
              <a:rPr lang="en-US" sz="1400" dirty="0">
                <a:solidFill>
                  <a:srgbClr val="FFFF00"/>
                </a:solidFill>
                <a:latin typeface="Garamond" pitchFamily="18" charset="0"/>
              </a:rPr>
              <a:t> </a:t>
            </a:r>
            <a:r>
              <a:rPr lang="en-US" sz="1400" dirty="0" err="1">
                <a:solidFill>
                  <a:srgbClr val="FFFF00"/>
                </a:solidFill>
                <a:latin typeface="Garamond" pitchFamily="18" charset="0"/>
              </a:rPr>
              <a:t>Clin</a:t>
            </a:r>
            <a:r>
              <a:rPr lang="en-US" sz="1400" dirty="0">
                <a:solidFill>
                  <a:srgbClr val="FFFF00"/>
                </a:solidFill>
                <a:latin typeface="Garamond" pitchFamily="18" charset="0"/>
              </a:rPr>
              <a:t> N Am 2012; 41:57–87.</a:t>
            </a:r>
          </a:p>
        </p:txBody>
      </p:sp>
      <p:cxnSp>
        <p:nvCxnSpPr>
          <p:cNvPr id="9" name="Straight Arrow Connector 8"/>
          <p:cNvCxnSpPr/>
          <p:nvPr/>
        </p:nvCxnSpPr>
        <p:spPr>
          <a:xfrm>
            <a:off x="8572528" y="435769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3964777" y="4393413"/>
            <a:ext cx="714380" cy="642942"/>
          </a:xfrm>
          <a:prstGeom prst="straightConnector1">
            <a:avLst/>
          </a:prstGeom>
          <a:ln w="381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fld id="{9A5A1AE6-8B35-46C6-A833-0AC5E5E8D80F}"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457200" y="2114128"/>
            <a:ext cx="8229600" cy="4267200"/>
          </a:xfrm>
        </p:spPr>
        <p:txBody>
          <a:bodyPr/>
          <a:lstStyle/>
          <a:p>
            <a:pPr algn="just">
              <a:spcAft>
                <a:spcPts val="1800"/>
              </a:spcAft>
            </a:pPr>
            <a:r>
              <a:rPr lang="en-US" sz="2400" b="0" dirty="0" smtClean="0">
                <a:latin typeface="Garamond" pitchFamily="18" charset="0"/>
              </a:rPr>
              <a:t>Perhaps </a:t>
            </a:r>
            <a:r>
              <a:rPr lang="en-US" sz="2400" b="0" dirty="0" smtClean="0">
                <a:solidFill>
                  <a:srgbClr val="99FF33"/>
                </a:solidFill>
                <a:latin typeface="Garamond" pitchFamily="18" charset="0"/>
              </a:rPr>
              <a:t>more convenient </a:t>
            </a:r>
            <a:r>
              <a:rPr lang="en-US" sz="2400" b="0" dirty="0" smtClean="0">
                <a:latin typeface="Garamond" pitchFamily="18" charset="0"/>
              </a:rPr>
              <a:t>but </a:t>
            </a:r>
            <a:r>
              <a:rPr lang="en-US" sz="2400" b="0" dirty="0" smtClean="0">
                <a:solidFill>
                  <a:srgbClr val="99FF33"/>
                </a:solidFill>
                <a:latin typeface="Garamond" pitchFamily="18" charset="0"/>
              </a:rPr>
              <a:t>less adaptable </a:t>
            </a:r>
            <a:r>
              <a:rPr lang="en-US" sz="2400" b="0" dirty="0" smtClean="0">
                <a:latin typeface="Garamond" pitchFamily="18" charset="0"/>
              </a:rPr>
              <a:t>method involves “</a:t>
            </a:r>
            <a:r>
              <a:rPr lang="en-US" sz="2400" b="0" dirty="0" smtClean="0">
                <a:solidFill>
                  <a:srgbClr val="FFC000"/>
                </a:solidFill>
                <a:latin typeface="Garamond" pitchFamily="18" charset="0"/>
              </a:rPr>
              <a:t>premixed</a:t>
            </a:r>
            <a:r>
              <a:rPr lang="en-US" sz="2400" b="0" dirty="0" smtClean="0">
                <a:latin typeface="Garamond" pitchFamily="18" charset="0"/>
              </a:rPr>
              <a:t>” insulin.</a:t>
            </a:r>
          </a:p>
          <a:p>
            <a:pPr algn="just">
              <a:spcAft>
                <a:spcPts val="1800"/>
              </a:spcAft>
            </a:pPr>
            <a:r>
              <a:rPr lang="en-US" sz="2400" b="0" dirty="0" smtClean="0">
                <a:latin typeface="Garamond" pitchFamily="18" charset="0"/>
              </a:rPr>
              <a:t>Traditionally, administered twice daily, before morning and evening meals</a:t>
            </a:r>
          </a:p>
          <a:p>
            <a:pPr algn="just">
              <a:spcAft>
                <a:spcPts val="1800"/>
              </a:spcAft>
            </a:pPr>
            <a:r>
              <a:rPr lang="en-US" sz="2400" b="0" dirty="0" smtClean="0">
                <a:latin typeface="Garamond" pitchFamily="18" charset="0"/>
              </a:rPr>
              <a:t>In </a:t>
            </a:r>
            <a:r>
              <a:rPr lang="en-US" sz="2400" b="0" dirty="0" smtClean="0">
                <a:solidFill>
                  <a:srgbClr val="FFFF00"/>
                </a:solidFill>
                <a:latin typeface="Garamond" pitchFamily="18" charset="0"/>
              </a:rPr>
              <a:t>comparison with basal insulin </a:t>
            </a:r>
            <a:r>
              <a:rPr lang="en-US" sz="2400" b="0" u="sng" dirty="0" smtClean="0">
                <a:solidFill>
                  <a:srgbClr val="FFFF00"/>
                </a:solidFill>
                <a:effectLst>
                  <a:outerShdw blurRad="38100" dist="38100" dir="2700000" algn="tl">
                    <a:srgbClr val="000000">
                      <a:alpha val="43137"/>
                    </a:srgbClr>
                  </a:outerShdw>
                </a:effectLst>
                <a:latin typeface="Garamond" pitchFamily="18" charset="0"/>
              </a:rPr>
              <a:t>alone</a:t>
            </a:r>
            <a:r>
              <a:rPr lang="en-US" sz="2400" b="0" dirty="0" smtClean="0">
                <a:latin typeface="Garamond" pitchFamily="18" charset="0"/>
              </a:rPr>
              <a:t>, </a:t>
            </a:r>
            <a:r>
              <a:rPr lang="en-US" sz="2400" b="0" dirty="0" smtClean="0">
                <a:solidFill>
                  <a:srgbClr val="FFC000"/>
                </a:solidFill>
                <a:effectLst>
                  <a:outerShdw blurRad="38100" dist="38100" dir="2700000" algn="tl">
                    <a:srgbClr val="000000">
                      <a:alpha val="43137"/>
                    </a:srgbClr>
                  </a:outerShdw>
                </a:effectLst>
                <a:latin typeface="Garamond" pitchFamily="18" charset="0"/>
              </a:rPr>
              <a:t>premixed</a:t>
            </a:r>
            <a:r>
              <a:rPr lang="en-US" sz="2400" b="0" dirty="0" smtClean="0">
                <a:effectLst>
                  <a:outerShdw blurRad="38100" dist="38100" dir="2700000" algn="tl">
                    <a:srgbClr val="000000">
                      <a:alpha val="43137"/>
                    </a:srgbClr>
                  </a:outerShdw>
                </a:effectLst>
                <a:latin typeface="Garamond" pitchFamily="18" charset="0"/>
              </a:rPr>
              <a:t> </a:t>
            </a:r>
            <a:r>
              <a:rPr lang="en-US" sz="2400" b="0" dirty="0" smtClean="0">
                <a:latin typeface="Garamond" pitchFamily="18" charset="0"/>
              </a:rPr>
              <a:t>regimens tend to </a:t>
            </a:r>
            <a:r>
              <a:rPr lang="en-US" sz="2400" b="0" dirty="0" smtClean="0">
                <a:solidFill>
                  <a:srgbClr val="99FF33"/>
                </a:solidFill>
                <a:latin typeface="Garamond" pitchFamily="18" charset="0"/>
              </a:rPr>
              <a:t>lower HbA1c </a:t>
            </a:r>
            <a:r>
              <a:rPr lang="en-US" sz="2400" b="0" dirty="0" smtClean="0">
                <a:latin typeface="Garamond" pitchFamily="18" charset="0"/>
              </a:rPr>
              <a:t>to a larger degree, but often at the expense of slightly </a:t>
            </a:r>
            <a:r>
              <a:rPr lang="en-US" sz="2400" b="0" dirty="0" smtClean="0">
                <a:solidFill>
                  <a:srgbClr val="99FF33"/>
                </a:solidFill>
                <a:latin typeface="Garamond" pitchFamily="18" charset="0"/>
              </a:rPr>
              <a:t>more hypoglycemia and weight gain.</a:t>
            </a:r>
            <a:endParaRPr lang="en-US" sz="2400" b="0" dirty="0" smtClean="0">
              <a:latin typeface="Garamond" pitchFamily="18" charset="0"/>
            </a:endParaRPr>
          </a:p>
        </p:txBody>
      </p:sp>
      <p:sp>
        <p:nvSpPr>
          <p:cNvPr id="4" name="Slide Number Placeholder 3"/>
          <p:cNvSpPr>
            <a:spLocks noGrp="1"/>
          </p:cNvSpPr>
          <p:nvPr>
            <p:ph type="sldNum" sz="quarter" idx="12"/>
          </p:nvPr>
        </p:nvSpPr>
        <p:spPr/>
        <p:txBody>
          <a:bodyPr/>
          <a:lstStyle/>
          <a:p>
            <a:pPr>
              <a:defRPr/>
            </a:pPr>
            <a:fld id="{05AC055B-6A0B-48AF-A7A5-25C905797E51}" type="slidenum">
              <a:rPr lang="en-US" smtClean="0"/>
              <a:pPr>
                <a:defRPr/>
              </a:pPr>
              <a:t>43</a:t>
            </a:fld>
            <a:endParaRPr lang="en-US"/>
          </a:p>
        </p:txBody>
      </p:sp>
      <p:pic>
        <p:nvPicPr>
          <p:cNvPr id="145412" name="Picture 4"/>
          <p:cNvPicPr>
            <a:picLocks noChangeAspect="1" noChangeArrowheads="1"/>
          </p:cNvPicPr>
          <p:nvPr/>
        </p:nvPicPr>
        <p:blipFill>
          <a:blip r:embed="rId2" cstate="print"/>
          <a:srcRect/>
          <a:stretch>
            <a:fillRect/>
          </a:stretch>
        </p:blipFill>
        <p:spPr bwMode="auto">
          <a:xfrm>
            <a:off x="76200" y="6410325"/>
            <a:ext cx="1066800" cy="371475"/>
          </a:xfrm>
          <a:prstGeom prst="rect">
            <a:avLst/>
          </a:prstGeom>
          <a:noFill/>
          <a:ln w="9525">
            <a:noFill/>
            <a:miter lim="800000"/>
            <a:headEnd/>
            <a:tailEnd/>
          </a:ln>
        </p:spPr>
      </p:pic>
      <p:sp>
        <p:nvSpPr>
          <p:cNvPr id="145413" name="Title 1"/>
          <p:cNvSpPr>
            <a:spLocks noGrp="1"/>
          </p:cNvSpPr>
          <p:nvPr>
            <p:ph type="title"/>
          </p:nvPr>
        </p:nvSpPr>
        <p:spPr>
          <a:xfrm>
            <a:off x="457200" y="44624"/>
            <a:ext cx="8229600" cy="1143000"/>
          </a:xfrm>
        </p:spPr>
        <p:txBody>
          <a:bodyPr/>
          <a:lstStyle/>
          <a:p>
            <a:r>
              <a:rPr lang="en-US" sz="3600" i="0" dirty="0" smtClean="0">
                <a:latin typeface="Garamond" pitchFamily="18" charset="0"/>
              </a:rPr>
              <a:t>Transitions To and Titrations of Insulin</a:t>
            </a:r>
          </a:p>
        </p:txBody>
      </p:sp>
      <p:sp>
        <p:nvSpPr>
          <p:cNvPr id="2" name="Date Placeholder 1"/>
          <p:cNvSpPr>
            <a:spLocks noGrp="1"/>
          </p:cNvSpPr>
          <p:nvPr>
            <p:ph type="dt" sz="half" idx="10"/>
          </p:nvPr>
        </p:nvSpPr>
        <p:spPr/>
        <p:txBody>
          <a:bodyPr/>
          <a:lstStyle/>
          <a:p>
            <a:pPr>
              <a:defRPr/>
            </a:pPr>
            <a:fld id="{133A5D2F-A6A5-40D0-B65F-42481E8E0E30}"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pPr>
              <a:defRPr/>
            </a:pPr>
            <a:fld id="{05FB8B5C-24CF-4D00-8D6B-9787EEEDDD93}"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9456E89E-58AB-40FC-8998-8B0EF2B79644}" type="slidenum">
              <a:rPr lang="en-US" smtClean="0"/>
              <a:pPr>
                <a:defRPr/>
              </a:pPr>
              <a:t>44</a:t>
            </a:fld>
            <a:endParaRPr lang="en-US"/>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245486"/>
            <a:ext cx="4752528" cy="341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250" y="404664"/>
            <a:ext cx="6921500"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9300" y="6453336"/>
            <a:ext cx="5105400" cy="4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2132856"/>
            <a:ext cx="396044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481091"/>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r>
              <a:rPr lang="en-US" dirty="0" smtClean="0">
                <a:solidFill>
                  <a:schemeClr val="bg1"/>
                </a:solidFill>
                <a:latin typeface="+mn-lt"/>
                <a:ea typeface="+mn-ea"/>
                <a:cs typeface="+mn-cs"/>
              </a:rPr>
              <a:t>; </a:t>
            </a:r>
            <a:r>
              <a:rPr lang="en-US" dirty="0" smtClean="0">
                <a:solidFill>
                  <a:schemeClr val="bg1"/>
                </a:solidFill>
                <a:latin typeface="+mn-lt"/>
                <a:ea typeface="+mn-ea"/>
                <a:cs typeface="+mn-cs"/>
              </a:rPr>
              <a:t/>
            </a:r>
            <a:br>
              <a:rPr lang="en-US" dirty="0" smtClean="0">
                <a:solidFill>
                  <a:schemeClr val="bg1"/>
                </a:solidFill>
                <a:latin typeface="+mn-lt"/>
                <a:ea typeface="+mn-ea"/>
                <a:cs typeface="+mn-cs"/>
              </a:rPr>
            </a:br>
            <a:endParaRPr lang="en-US" dirty="0"/>
          </a:p>
        </p:txBody>
      </p:sp>
      <p:sp>
        <p:nvSpPr>
          <p:cNvPr id="3" name="Content Placeholder 2"/>
          <p:cNvSpPr>
            <a:spLocks noGrp="1"/>
          </p:cNvSpPr>
          <p:nvPr>
            <p:ph idx="1"/>
          </p:nvPr>
        </p:nvSpPr>
        <p:spPr>
          <a:xfrm>
            <a:off x="457200" y="1124744"/>
            <a:ext cx="8291264" cy="5001419"/>
          </a:xfrm>
        </p:spPr>
        <p:txBody>
          <a:bodyPr/>
          <a:lstStyle/>
          <a:p>
            <a:r>
              <a:rPr lang="en-US" dirty="0" smtClean="0"/>
              <a:t>A </a:t>
            </a:r>
            <a:r>
              <a:rPr lang="en-US" dirty="0"/>
              <a:t>70-year-old </a:t>
            </a:r>
            <a:r>
              <a:rPr lang="en-US" dirty="0" err="1"/>
              <a:t>Iranain</a:t>
            </a:r>
            <a:r>
              <a:rPr lang="en-US" dirty="0"/>
              <a:t> female. Clinical Presentation: presents to the office, with her daughter, for a follow-up visit after routine blood work 2 weeks earlier showed a progressively increasing </a:t>
            </a:r>
            <a:r>
              <a:rPr lang="en-US" dirty="0" smtClean="0"/>
              <a:t>HbA1C level.</a:t>
            </a:r>
          </a:p>
          <a:p>
            <a:r>
              <a:rPr lang="en-US" dirty="0" smtClean="0"/>
              <a:t> </a:t>
            </a:r>
            <a:r>
              <a:rPr lang="en-US" dirty="0"/>
              <a:t>she doesn’t take her diabetes medication every day, because at times it makes her feel “shaky.” She is trying to follow a low-salt, low-carbohydrate diet, as stated by her daughter</a:t>
            </a:r>
            <a:r>
              <a:rPr lang="en-US" dirty="0" smtClean="0"/>
              <a:t>.</a:t>
            </a:r>
            <a:endParaRPr lang="en-US" dirty="0"/>
          </a:p>
        </p:txBody>
      </p:sp>
    </p:spTree>
    <p:extLst>
      <p:ext uri="{BB962C8B-B14F-4D97-AF65-F5344CB8AC3E}">
        <p14:creationId xmlns:p14="http://schemas.microsoft.com/office/powerpoint/2010/main" val="2251399014"/>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Case</a:t>
            </a:r>
            <a:r>
              <a:rPr lang="en-US" sz="4400" dirty="0">
                <a:solidFill>
                  <a:schemeClr val="bg1"/>
                </a:solidFill>
              </a:rPr>
              <a:t/>
            </a:r>
            <a:br>
              <a:rPr lang="en-US" sz="4400" dirty="0">
                <a:solidFill>
                  <a:schemeClr val="bg1"/>
                </a:solidFill>
              </a:rPr>
            </a:br>
            <a:endParaRPr lang="en-US" dirty="0"/>
          </a:p>
        </p:txBody>
      </p:sp>
      <p:sp>
        <p:nvSpPr>
          <p:cNvPr id="3" name="Content Placeholder 2"/>
          <p:cNvSpPr>
            <a:spLocks noGrp="1"/>
          </p:cNvSpPr>
          <p:nvPr>
            <p:ph idx="1"/>
          </p:nvPr>
        </p:nvSpPr>
        <p:spPr>
          <a:solidFill>
            <a:schemeClr val="tx1"/>
          </a:solidFill>
        </p:spPr>
        <p:txBody>
          <a:bodyPr/>
          <a:lstStyle/>
          <a:p>
            <a:r>
              <a:rPr lang="en-US" sz="2000" dirty="0" smtClean="0"/>
              <a:t>: </a:t>
            </a:r>
            <a:r>
              <a:rPr lang="en-US" sz="2000" dirty="0" smtClean="0"/>
              <a:t>Diagnosed 10 years ago, Hypertension: </a:t>
            </a:r>
            <a:r>
              <a:rPr lang="en-US" sz="2000" dirty="0" smtClean="0"/>
              <a:t> </a:t>
            </a:r>
            <a:r>
              <a:rPr lang="en-US" sz="2000" dirty="0" smtClean="0">
                <a:solidFill>
                  <a:schemeClr val="bg1"/>
                </a:solidFill>
                <a:latin typeface="+mn-lt"/>
                <a:ea typeface="+mn-ea"/>
                <a:cs typeface="+mn-cs"/>
              </a:rPr>
              <a:t>Hyperlipidemia</a:t>
            </a:r>
            <a:r>
              <a:rPr lang="en-US" sz="2000" dirty="0" smtClean="0">
                <a:solidFill>
                  <a:schemeClr val="bg1"/>
                </a:solidFill>
                <a:latin typeface="+mn-lt"/>
                <a:ea typeface="+mn-ea"/>
                <a:cs typeface="+mn-cs"/>
              </a:rPr>
              <a:t>:, Chronic renal insufficiency, Congestive heart </a:t>
            </a:r>
            <a:r>
              <a:rPr lang="en-US" sz="2000" dirty="0" smtClean="0">
                <a:solidFill>
                  <a:schemeClr val="bg1"/>
                </a:solidFill>
                <a:latin typeface="+mn-lt"/>
                <a:ea typeface="+mn-ea"/>
                <a:cs typeface="+mn-cs"/>
              </a:rPr>
              <a:t>failure ,Diabetic </a:t>
            </a:r>
            <a:r>
              <a:rPr lang="en-US" sz="2000" dirty="0" smtClean="0">
                <a:solidFill>
                  <a:schemeClr val="bg1"/>
                </a:solidFill>
                <a:latin typeface="+mn-lt"/>
                <a:ea typeface="+mn-ea"/>
                <a:cs typeface="+mn-cs"/>
              </a:rPr>
              <a:t>retinopathy:</a:t>
            </a:r>
          </a:p>
          <a:p>
            <a:endParaRPr lang="en-US" sz="2000" dirty="0" smtClean="0">
              <a:solidFill>
                <a:schemeClr val="bg1"/>
              </a:solidFill>
              <a:latin typeface="+mn-lt"/>
              <a:ea typeface="+mn-ea"/>
              <a:cs typeface="+mn-cs"/>
            </a:endParaRPr>
          </a:p>
          <a:p>
            <a:r>
              <a:rPr lang="en-US" sz="2000" dirty="0">
                <a:solidFill>
                  <a:schemeClr val="bg1"/>
                </a:solidFill>
                <a:latin typeface="+mn-lt"/>
                <a:ea typeface="+mn-ea"/>
                <a:cs typeface="+mn-cs"/>
              </a:rPr>
              <a:t>Social </a:t>
            </a:r>
            <a:r>
              <a:rPr lang="en-US" sz="2000" dirty="0" smtClean="0">
                <a:solidFill>
                  <a:schemeClr val="bg1"/>
                </a:solidFill>
                <a:latin typeface="+mn-lt"/>
                <a:ea typeface="+mn-ea"/>
                <a:cs typeface="+mn-cs"/>
              </a:rPr>
              <a:t>History: The </a:t>
            </a:r>
            <a:r>
              <a:rPr lang="en-US" sz="2000" dirty="0">
                <a:solidFill>
                  <a:schemeClr val="bg1"/>
                </a:solidFill>
                <a:latin typeface="+mn-lt"/>
                <a:ea typeface="+mn-ea"/>
                <a:cs typeface="+mn-cs"/>
              </a:rPr>
              <a:t>patient has been a widow for 10 years and lives with her daughter because her “memory is not as good as it used to be” and she has poor vision due to diabetic retinopathy</a:t>
            </a:r>
            <a:r>
              <a:rPr lang="en-US" sz="2000" dirty="0" smtClean="0">
                <a:solidFill>
                  <a:schemeClr val="bg1"/>
                </a:solidFill>
                <a:latin typeface="+mn-lt"/>
                <a:ea typeface="+mn-ea"/>
                <a:cs typeface="+mn-cs"/>
              </a:rPr>
              <a:t>.. </a:t>
            </a:r>
            <a:r>
              <a:rPr lang="en-US" sz="2000" dirty="0">
                <a:solidFill>
                  <a:schemeClr val="bg1"/>
                </a:solidFill>
                <a:latin typeface="+mn-lt"/>
                <a:ea typeface="+mn-ea"/>
                <a:cs typeface="+mn-cs"/>
              </a:rPr>
              <a:t>The patient does not eat much during the day while her daughter is at work, because she doesn’t like to cook. However, the daughter states that she eats well at dinner</a:t>
            </a:r>
            <a:endParaRPr lang="en-US" sz="2000" dirty="0" smtClean="0">
              <a:solidFill>
                <a:schemeClr val="bg1"/>
              </a:solidFill>
              <a:latin typeface="+mn-lt"/>
              <a:ea typeface="+mn-ea"/>
              <a:cs typeface="+mn-cs"/>
            </a:endParaRPr>
          </a:p>
          <a:p>
            <a:endParaRPr lang="en-US" sz="2000" dirty="0" smtClean="0"/>
          </a:p>
          <a:p>
            <a:endParaRPr lang="en-US" sz="2000" dirty="0"/>
          </a:p>
        </p:txBody>
      </p:sp>
    </p:spTree>
    <p:extLst>
      <p:ext uri="{BB962C8B-B14F-4D97-AF65-F5344CB8AC3E}">
        <p14:creationId xmlns:p14="http://schemas.microsoft.com/office/powerpoint/2010/main" val="1421534638"/>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a:xfrm>
            <a:off x="457200" y="1600200"/>
            <a:ext cx="8229600" cy="5145374"/>
          </a:xfrm>
          <a:solidFill>
            <a:schemeClr val="tx1"/>
          </a:solidFill>
        </p:spPr>
        <p:txBody>
          <a:bodyPr/>
          <a:lstStyle/>
          <a:p>
            <a:r>
              <a:rPr lang="en-US" dirty="0">
                <a:solidFill>
                  <a:schemeClr val="bg1"/>
                </a:solidFill>
                <a:latin typeface="+mn-lt"/>
                <a:ea typeface="+mn-ea"/>
                <a:cs typeface="+mn-cs"/>
              </a:rPr>
              <a:t>Patient complains of </a:t>
            </a:r>
            <a:r>
              <a:rPr lang="en-US" dirty="0" err="1">
                <a:solidFill>
                  <a:schemeClr val="bg1"/>
                </a:solidFill>
                <a:latin typeface="+mn-lt"/>
                <a:ea typeface="+mn-ea"/>
                <a:cs typeface="+mn-cs"/>
              </a:rPr>
              <a:t>dyspnea</a:t>
            </a:r>
            <a:r>
              <a:rPr lang="en-US" dirty="0">
                <a:solidFill>
                  <a:schemeClr val="bg1"/>
                </a:solidFill>
                <a:latin typeface="+mn-lt"/>
                <a:ea typeface="+mn-ea"/>
                <a:cs typeface="+mn-cs"/>
              </a:rPr>
              <a:t> with exertion</a:t>
            </a:r>
            <a:r>
              <a:rPr lang="en-US" dirty="0" smtClean="0">
                <a:solidFill>
                  <a:schemeClr val="bg1"/>
                </a:solidFill>
                <a:latin typeface="+mn-lt"/>
                <a:ea typeface="+mn-ea"/>
                <a:cs typeface="+mn-cs"/>
              </a:rPr>
              <a:t>. </a:t>
            </a:r>
            <a:r>
              <a:rPr lang="en-US" dirty="0" smtClean="0">
                <a:solidFill>
                  <a:schemeClr val="bg1"/>
                </a:solidFill>
                <a:latin typeface="+mn-lt"/>
                <a:ea typeface="+mn-ea"/>
                <a:cs typeface="+mn-cs"/>
                <a:hlinkClick r:id="rId2"/>
              </a:rPr>
              <a:t>BMI</a:t>
            </a:r>
            <a:r>
              <a:rPr lang="en-US" dirty="0">
                <a:solidFill>
                  <a:schemeClr val="bg1"/>
                </a:solidFill>
                <a:latin typeface="+mn-lt"/>
                <a:ea typeface="+mn-ea"/>
                <a:cs typeface="+mn-cs"/>
              </a:rPr>
              <a:t>: 21.6 kg/m2 </a:t>
            </a:r>
            <a:r>
              <a:rPr lang="en-US" dirty="0" smtClean="0">
                <a:solidFill>
                  <a:schemeClr val="bg1"/>
                </a:solidFill>
                <a:latin typeface="+mn-lt"/>
                <a:ea typeface="+mn-ea"/>
                <a:cs typeface="+mn-cs"/>
              </a:rPr>
              <a:t>,Lungs</a:t>
            </a:r>
            <a:r>
              <a:rPr lang="en-US" dirty="0">
                <a:solidFill>
                  <a:schemeClr val="bg1"/>
                </a:solidFill>
                <a:latin typeface="+mn-lt"/>
                <a:ea typeface="+mn-ea"/>
                <a:cs typeface="+mn-cs"/>
              </a:rPr>
              <a:t>:</a:t>
            </a:r>
          </a:p>
          <a:p>
            <a:r>
              <a:rPr lang="en-US" dirty="0">
                <a:solidFill>
                  <a:schemeClr val="bg1"/>
                </a:solidFill>
                <a:latin typeface="+mn-lt"/>
                <a:ea typeface="+mn-ea"/>
                <a:cs typeface="+mn-cs"/>
              </a:rPr>
              <a:t>+ Fine crackles in bases bilaterally.</a:t>
            </a:r>
          </a:p>
          <a:p>
            <a:r>
              <a:rPr lang="en-US" dirty="0" err="1">
                <a:solidFill>
                  <a:schemeClr val="bg1"/>
                </a:solidFill>
                <a:latin typeface="+mn-lt"/>
                <a:ea typeface="+mn-ea"/>
                <a:cs typeface="+mn-cs"/>
              </a:rPr>
              <a:t>Metoprolol</a:t>
            </a:r>
            <a:r>
              <a:rPr lang="en-US" dirty="0">
                <a:solidFill>
                  <a:schemeClr val="bg1"/>
                </a:solidFill>
                <a:latin typeface="+mn-lt"/>
                <a:ea typeface="+mn-ea"/>
                <a:cs typeface="+mn-cs"/>
              </a:rPr>
              <a:t> 50 mg daily, </a:t>
            </a:r>
            <a:r>
              <a:rPr lang="en-US" dirty="0" err="1">
                <a:solidFill>
                  <a:schemeClr val="bg1"/>
                </a:solidFill>
                <a:latin typeface="+mn-lt"/>
                <a:ea typeface="+mn-ea"/>
                <a:cs typeface="+mn-cs"/>
              </a:rPr>
              <a:t>Glibenclamide</a:t>
            </a:r>
            <a:r>
              <a:rPr lang="en-US" dirty="0">
                <a:solidFill>
                  <a:schemeClr val="bg1"/>
                </a:solidFill>
                <a:latin typeface="+mn-lt"/>
                <a:ea typeface="+mn-ea"/>
                <a:cs typeface="+mn-cs"/>
              </a:rPr>
              <a:t> 10 mg daily, </a:t>
            </a:r>
            <a:r>
              <a:rPr lang="en-US" dirty="0" err="1">
                <a:solidFill>
                  <a:schemeClr val="bg1"/>
                </a:solidFill>
                <a:latin typeface="+mn-lt"/>
                <a:ea typeface="+mn-ea"/>
                <a:cs typeface="+mn-cs"/>
              </a:rPr>
              <a:t>Acarbose</a:t>
            </a:r>
            <a:r>
              <a:rPr lang="en-US" dirty="0">
                <a:solidFill>
                  <a:schemeClr val="bg1"/>
                </a:solidFill>
                <a:latin typeface="+mn-lt"/>
                <a:ea typeface="+mn-ea"/>
                <a:cs typeface="+mn-cs"/>
              </a:rPr>
              <a:t> 100 mg/ daily ,</a:t>
            </a:r>
            <a:r>
              <a:rPr lang="en-US" dirty="0" err="1">
                <a:solidFill>
                  <a:schemeClr val="bg1"/>
                </a:solidFill>
                <a:latin typeface="+mn-lt"/>
                <a:ea typeface="+mn-ea"/>
                <a:cs typeface="+mn-cs"/>
              </a:rPr>
              <a:t>Lisinopril</a:t>
            </a:r>
            <a:r>
              <a:rPr lang="en-US" dirty="0">
                <a:solidFill>
                  <a:schemeClr val="bg1"/>
                </a:solidFill>
                <a:latin typeface="+mn-lt"/>
                <a:ea typeface="+mn-ea"/>
                <a:cs typeface="+mn-cs"/>
              </a:rPr>
              <a:t> 20 mg daily </a:t>
            </a:r>
            <a:r>
              <a:rPr lang="en-US" dirty="0" smtClean="0">
                <a:solidFill>
                  <a:schemeClr val="bg1"/>
                </a:solidFill>
                <a:latin typeface="+mn-lt"/>
                <a:ea typeface="+mn-ea"/>
                <a:cs typeface="+mn-cs"/>
              </a:rPr>
              <a:t>,</a:t>
            </a:r>
            <a:r>
              <a:rPr lang="en-US" dirty="0" err="1" smtClean="0">
                <a:solidFill>
                  <a:schemeClr val="bg1"/>
                </a:solidFill>
                <a:latin typeface="+mn-lt"/>
                <a:ea typeface="+mn-ea"/>
                <a:cs typeface="+mn-cs"/>
              </a:rPr>
              <a:t>Furosemide</a:t>
            </a:r>
            <a:r>
              <a:rPr lang="en-US" dirty="0" smtClean="0">
                <a:solidFill>
                  <a:schemeClr val="bg1"/>
                </a:solidFill>
                <a:latin typeface="+mn-lt"/>
                <a:ea typeface="+mn-ea"/>
                <a:cs typeface="+mn-cs"/>
              </a:rPr>
              <a:t> </a:t>
            </a:r>
            <a:r>
              <a:rPr lang="en-US" dirty="0">
                <a:solidFill>
                  <a:schemeClr val="bg1"/>
                </a:solidFill>
                <a:latin typeface="+mn-lt"/>
                <a:ea typeface="+mn-ea"/>
                <a:cs typeface="+mn-cs"/>
              </a:rPr>
              <a:t>60 mg daily ,</a:t>
            </a:r>
            <a:r>
              <a:rPr lang="en-US" dirty="0" err="1">
                <a:solidFill>
                  <a:schemeClr val="bg1"/>
                </a:solidFill>
                <a:latin typeface="+mn-lt"/>
                <a:ea typeface="+mn-ea"/>
                <a:cs typeface="+mn-cs"/>
              </a:rPr>
              <a:t>Atorvastatin</a:t>
            </a:r>
            <a:r>
              <a:rPr lang="en-US" dirty="0">
                <a:solidFill>
                  <a:schemeClr val="bg1"/>
                </a:solidFill>
                <a:latin typeface="+mn-lt"/>
                <a:ea typeface="+mn-ea"/>
                <a:cs typeface="+mn-cs"/>
              </a:rPr>
              <a:t> 20 mg </a:t>
            </a:r>
            <a:r>
              <a:rPr lang="en-US" dirty="0" err="1">
                <a:solidFill>
                  <a:schemeClr val="bg1"/>
                </a:solidFill>
                <a:latin typeface="+mn-lt"/>
                <a:ea typeface="+mn-ea"/>
                <a:cs typeface="+mn-cs"/>
              </a:rPr>
              <a:t>daily,Aspirin</a:t>
            </a:r>
            <a:r>
              <a:rPr lang="en-US" dirty="0">
                <a:solidFill>
                  <a:schemeClr val="bg1"/>
                </a:solidFill>
                <a:latin typeface="+mn-lt"/>
                <a:ea typeface="+mn-ea"/>
                <a:cs typeface="+mn-cs"/>
              </a:rPr>
              <a:t> 81 mg daily,HbA1C:9.5%l, FPG 119mg/dl, </a:t>
            </a:r>
            <a:r>
              <a:rPr lang="en-US" dirty="0" err="1">
                <a:solidFill>
                  <a:schemeClr val="bg1"/>
                </a:solidFill>
                <a:latin typeface="+mn-lt"/>
                <a:ea typeface="+mn-ea"/>
                <a:cs typeface="+mn-cs"/>
              </a:rPr>
              <a:t>Creatinin</a:t>
            </a:r>
            <a:r>
              <a:rPr lang="en-US" dirty="0">
                <a:solidFill>
                  <a:schemeClr val="bg1"/>
                </a:solidFill>
                <a:latin typeface="+mn-lt"/>
                <a:ea typeface="+mn-ea"/>
                <a:cs typeface="+mn-cs"/>
              </a:rPr>
              <a:t>  2 mg/dl, LFT , Lipid and CBC OK</a:t>
            </a:r>
          </a:p>
          <a:p>
            <a:endParaRPr lang="en-US" dirty="0"/>
          </a:p>
        </p:txBody>
      </p:sp>
    </p:spTree>
    <p:extLst>
      <p:ext uri="{BB962C8B-B14F-4D97-AF65-F5344CB8AC3E}">
        <p14:creationId xmlns:p14="http://schemas.microsoft.com/office/powerpoint/2010/main" val="2941909924"/>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a:solidFill>
            <a:schemeClr val="tx1"/>
          </a:solidFill>
        </p:spPr>
        <p:txBody>
          <a:bodyPr/>
          <a:lstStyle/>
          <a:p>
            <a:r>
              <a:rPr lang="en-US" dirty="0">
                <a:solidFill>
                  <a:schemeClr val="bg1"/>
                </a:solidFill>
                <a:latin typeface="+mn-lt"/>
                <a:ea typeface="+mn-ea"/>
                <a:cs typeface="+mn-cs"/>
              </a:rPr>
              <a:t>What </a:t>
            </a:r>
            <a:r>
              <a:rPr lang="en-US" dirty="0">
                <a:solidFill>
                  <a:schemeClr val="bg1"/>
                </a:solidFill>
                <a:latin typeface="+mn-lt"/>
                <a:ea typeface="+mn-ea"/>
                <a:cs typeface="+mn-cs"/>
                <a:hlinkClick r:id="rId2" tooltip="A1C = glycated hemoglobin"/>
              </a:rPr>
              <a:t>A1C</a:t>
            </a:r>
            <a:r>
              <a:rPr lang="en-US" dirty="0">
                <a:solidFill>
                  <a:schemeClr val="bg1"/>
                </a:solidFill>
                <a:latin typeface="+mn-lt"/>
                <a:ea typeface="+mn-ea"/>
                <a:cs typeface="+mn-cs"/>
              </a:rPr>
              <a:t> goal would you recommend for this patient?</a:t>
            </a:r>
          </a:p>
          <a:p>
            <a:r>
              <a:rPr lang="en-US" dirty="0">
                <a:solidFill>
                  <a:schemeClr val="bg1"/>
                </a:solidFill>
                <a:latin typeface="+mn-lt"/>
                <a:ea typeface="+mn-ea"/>
                <a:cs typeface="+mn-cs"/>
              </a:rPr>
              <a:t>1-</a:t>
            </a:r>
            <a:r>
              <a:rPr lang="en-US" b="1" dirty="0">
                <a:solidFill>
                  <a:schemeClr val="bg1"/>
                </a:solidFill>
                <a:latin typeface="+mn-lt"/>
                <a:ea typeface="+mn-ea"/>
                <a:cs typeface="+mn-cs"/>
              </a:rPr>
              <a:t>&lt; 6.0%</a:t>
            </a:r>
            <a:endParaRPr lang="en-US" dirty="0">
              <a:solidFill>
                <a:schemeClr val="bg1"/>
              </a:solidFill>
              <a:latin typeface="+mn-lt"/>
              <a:ea typeface="+mn-ea"/>
              <a:cs typeface="+mn-cs"/>
            </a:endParaRPr>
          </a:p>
          <a:p>
            <a:r>
              <a:rPr lang="en-US" b="1" dirty="0">
                <a:solidFill>
                  <a:schemeClr val="bg1"/>
                </a:solidFill>
                <a:latin typeface="+mn-lt"/>
                <a:ea typeface="+mn-ea"/>
                <a:cs typeface="+mn-cs"/>
              </a:rPr>
              <a:t>2-&lt; 6.5%</a:t>
            </a:r>
            <a:endParaRPr lang="en-US" dirty="0">
              <a:solidFill>
                <a:schemeClr val="bg1"/>
              </a:solidFill>
              <a:latin typeface="+mn-lt"/>
              <a:ea typeface="+mn-ea"/>
              <a:cs typeface="+mn-cs"/>
            </a:endParaRPr>
          </a:p>
          <a:p>
            <a:r>
              <a:rPr lang="en-US" b="1" dirty="0">
                <a:solidFill>
                  <a:schemeClr val="bg1"/>
                </a:solidFill>
                <a:latin typeface="+mn-lt"/>
                <a:ea typeface="+mn-ea"/>
                <a:cs typeface="+mn-cs"/>
              </a:rPr>
              <a:t>3-&lt;7%</a:t>
            </a:r>
            <a:endParaRPr lang="en-US" dirty="0">
              <a:solidFill>
                <a:schemeClr val="bg1"/>
              </a:solidFill>
              <a:latin typeface="+mn-lt"/>
              <a:ea typeface="+mn-ea"/>
              <a:cs typeface="+mn-cs"/>
            </a:endParaRPr>
          </a:p>
          <a:p>
            <a:r>
              <a:rPr lang="en-US" b="1" dirty="0">
                <a:solidFill>
                  <a:schemeClr val="bg1"/>
                </a:solidFill>
                <a:latin typeface="+mn-lt"/>
                <a:ea typeface="+mn-ea"/>
                <a:cs typeface="+mn-cs"/>
              </a:rPr>
              <a:t>4-</a:t>
            </a:r>
            <a:r>
              <a:rPr lang="en-US" b="1" dirty="0" smtClean="0">
                <a:solidFill>
                  <a:schemeClr val="bg1"/>
                </a:solidFill>
                <a:latin typeface="+mn-lt"/>
                <a:ea typeface="+mn-ea"/>
                <a:cs typeface="+mn-cs"/>
              </a:rPr>
              <a:t>&lt;8%</a:t>
            </a:r>
          </a:p>
          <a:p>
            <a:r>
              <a:rPr lang="en-US" dirty="0" smtClean="0">
                <a:solidFill>
                  <a:schemeClr val="bg1"/>
                </a:solidFill>
                <a:latin typeface="+mn-lt"/>
              </a:rPr>
              <a:t>5-&lt;9%</a:t>
            </a:r>
            <a:endParaRPr lang="en-US" dirty="0">
              <a:solidFill>
                <a:schemeClr val="bg1"/>
              </a:solidFill>
              <a:latin typeface="+mn-lt"/>
              <a:ea typeface="+mn-ea"/>
              <a:cs typeface="+mn-cs"/>
            </a:endParaRPr>
          </a:p>
          <a:p>
            <a:endParaRPr lang="en-US" dirty="0"/>
          </a:p>
        </p:txBody>
      </p:sp>
    </p:spTree>
    <p:extLst>
      <p:ext uri="{BB962C8B-B14F-4D97-AF65-F5344CB8AC3E}">
        <p14:creationId xmlns:p14="http://schemas.microsoft.com/office/powerpoint/2010/main" val="3586964296"/>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case3</a:t>
            </a:r>
            <a:endParaRPr lang="en-US" dirty="0"/>
          </a:p>
        </p:txBody>
      </p:sp>
      <p:sp>
        <p:nvSpPr>
          <p:cNvPr id="3" name="Content Placeholder 2"/>
          <p:cNvSpPr>
            <a:spLocks noGrp="1"/>
          </p:cNvSpPr>
          <p:nvPr>
            <p:ph idx="1"/>
          </p:nvPr>
        </p:nvSpPr>
        <p:spPr>
          <a:xfrm>
            <a:off x="467544" y="620688"/>
            <a:ext cx="8136904" cy="6120680"/>
          </a:xfrm>
          <a:solidFill>
            <a:schemeClr val="tx1"/>
          </a:solidFill>
        </p:spPr>
        <p:txBody>
          <a:bodyPr/>
          <a:lstStyle/>
          <a:p>
            <a:r>
              <a:rPr lang="en-US" dirty="0">
                <a:solidFill>
                  <a:schemeClr val="bg1"/>
                </a:solidFill>
                <a:latin typeface="+mn-lt"/>
                <a:ea typeface="+mn-ea"/>
                <a:cs typeface="+mn-cs"/>
              </a:rPr>
              <a:t>Please review the following and indicate which regimen changes you are likely to implement in order to improve this patient’s </a:t>
            </a:r>
            <a:r>
              <a:rPr lang="en-US" dirty="0" err="1">
                <a:solidFill>
                  <a:schemeClr val="bg1"/>
                </a:solidFill>
                <a:latin typeface="+mn-lt"/>
                <a:ea typeface="+mn-ea"/>
                <a:cs typeface="+mn-cs"/>
              </a:rPr>
              <a:t>glycemic</a:t>
            </a:r>
            <a:r>
              <a:rPr lang="en-US" dirty="0">
                <a:solidFill>
                  <a:schemeClr val="bg1"/>
                </a:solidFill>
                <a:latin typeface="+mn-lt"/>
                <a:ea typeface="+mn-ea"/>
                <a:cs typeface="+mn-cs"/>
              </a:rPr>
              <a:t> control while minimizing her risk of hypoglycemia.</a:t>
            </a:r>
          </a:p>
          <a:p>
            <a:r>
              <a:rPr lang="en-US" sz="1800" b="1" dirty="0">
                <a:solidFill>
                  <a:schemeClr val="bg1"/>
                </a:solidFill>
                <a:latin typeface="+mn-lt"/>
                <a:ea typeface="+mn-ea"/>
                <a:cs typeface="+mn-cs"/>
              </a:rPr>
              <a:t>1-Add </a:t>
            </a:r>
            <a:r>
              <a:rPr lang="en-US" sz="1800" b="1" dirty="0" err="1">
                <a:solidFill>
                  <a:schemeClr val="bg1"/>
                </a:solidFill>
                <a:latin typeface="+mn-lt"/>
                <a:ea typeface="+mn-ea"/>
                <a:cs typeface="+mn-cs"/>
              </a:rPr>
              <a:t>pioglitazone</a:t>
            </a:r>
            <a:r>
              <a:rPr lang="en-US" sz="1800" b="1" dirty="0">
                <a:solidFill>
                  <a:schemeClr val="bg1"/>
                </a:solidFill>
                <a:latin typeface="+mn-lt"/>
                <a:ea typeface="+mn-ea"/>
                <a:cs typeface="+mn-cs"/>
              </a:rPr>
              <a:t> </a:t>
            </a:r>
            <a:endParaRPr lang="en-US" sz="1800" dirty="0">
              <a:solidFill>
                <a:schemeClr val="bg1"/>
              </a:solidFill>
              <a:latin typeface="+mn-lt"/>
              <a:ea typeface="+mn-ea"/>
              <a:cs typeface="+mn-cs"/>
            </a:endParaRPr>
          </a:p>
          <a:p>
            <a:r>
              <a:rPr lang="en-US" sz="1800" b="1" dirty="0">
                <a:solidFill>
                  <a:schemeClr val="bg1"/>
                </a:solidFill>
                <a:latin typeface="+mn-lt"/>
                <a:ea typeface="+mn-ea"/>
                <a:cs typeface="+mn-cs"/>
              </a:rPr>
              <a:t>2-Add basal insulin at bedtime</a:t>
            </a:r>
            <a:endParaRPr lang="en-US" sz="1800" dirty="0">
              <a:solidFill>
                <a:schemeClr val="bg1"/>
              </a:solidFill>
              <a:latin typeface="+mn-lt"/>
              <a:ea typeface="+mn-ea"/>
              <a:cs typeface="+mn-cs"/>
            </a:endParaRPr>
          </a:p>
          <a:p>
            <a:r>
              <a:rPr lang="en-US" sz="1800" b="1" dirty="0">
                <a:solidFill>
                  <a:schemeClr val="bg1"/>
                </a:solidFill>
                <a:latin typeface="+mn-lt"/>
                <a:ea typeface="+mn-ea"/>
                <a:cs typeface="+mn-cs"/>
              </a:rPr>
              <a:t>3-Add basal-bolus therapy</a:t>
            </a:r>
            <a:endParaRPr lang="en-US" sz="1800" dirty="0">
              <a:solidFill>
                <a:schemeClr val="bg1"/>
              </a:solidFill>
              <a:latin typeface="+mn-lt"/>
              <a:ea typeface="+mn-ea"/>
              <a:cs typeface="+mn-cs"/>
            </a:endParaRPr>
          </a:p>
          <a:p>
            <a:r>
              <a:rPr lang="en-US" sz="1800" b="1" dirty="0">
                <a:solidFill>
                  <a:schemeClr val="bg1"/>
                </a:solidFill>
                <a:latin typeface="+mn-lt"/>
                <a:ea typeface="+mn-ea"/>
                <a:cs typeface="+mn-cs"/>
              </a:rPr>
              <a:t>4-Add biphasic insulin</a:t>
            </a:r>
            <a:endParaRPr lang="en-US" sz="1800" dirty="0">
              <a:solidFill>
                <a:schemeClr val="bg1"/>
              </a:solidFill>
              <a:latin typeface="+mn-lt"/>
              <a:ea typeface="+mn-ea"/>
              <a:cs typeface="+mn-cs"/>
            </a:endParaRPr>
          </a:p>
          <a:p>
            <a:r>
              <a:rPr lang="en-US" sz="1800" b="1" dirty="0">
                <a:solidFill>
                  <a:schemeClr val="bg1"/>
                </a:solidFill>
                <a:latin typeface="+mn-lt"/>
                <a:ea typeface="+mn-ea"/>
                <a:cs typeface="+mn-cs"/>
              </a:rPr>
              <a:t>5-Stop </a:t>
            </a:r>
            <a:r>
              <a:rPr lang="en-US" sz="1800" b="1" dirty="0" smtClean="0">
                <a:solidFill>
                  <a:schemeClr val="bg1"/>
                </a:solidFill>
                <a:latin typeface="+mn-lt"/>
                <a:ea typeface="+mn-ea"/>
                <a:cs typeface="+mn-cs"/>
              </a:rPr>
              <a:t>SU therapy</a:t>
            </a:r>
          </a:p>
          <a:p>
            <a:endParaRPr lang="en-US" sz="1800" dirty="0">
              <a:solidFill>
                <a:schemeClr val="bg1"/>
              </a:solidFill>
              <a:latin typeface="+mn-lt"/>
              <a:ea typeface="+mn-ea"/>
              <a:cs typeface="+mn-cs"/>
            </a:endParaRPr>
          </a:p>
          <a:p>
            <a:r>
              <a:rPr lang="en-US" sz="1800" b="1" dirty="0">
                <a:solidFill>
                  <a:schemeClr val="bg1"/>
                </a:solidFill>
                <a:latin typeface="+mn-lt"/>
                <a:ea typeface="+mn-ea"/>
                <a:cs typeface="+mn-cs"/>
              </a:rPr>
              <a:t>1, and either 2 or 4</a:t>
            </a:r>
            <a:endParaRPr lang="en-US" sz="1800" dirty="0">
              <a:solidFill>
                <a:schemeClr val="bg1"/>
              </a:solidFill>
              <a:latin typeface="+mn-lt"/>
              <a:ea typeface="+mn-ea"/>
              <a:cs typeface="+mn-cs"/>
            </a:endParaRPr>
          </a:p>
          <a:p>
            <a:r>
              <a:rPr lang="en-US" sz="1800" b="1" dirty="0">
                <a:solidFill>
                  <a:schemeClr val="bg1"/>
                </a:solidFill>
                <a:latin typeface="+mn-lt"/>
                <a:ea typeface="+mn-ea"/>
                <a:cs typeface="+mn-cs"/>
              </a:rPr>
              <a:t>1, and either 3 or 4</a:t>
            </a:r>
            <a:endParaRPr lang="en-US" sz="1800" dirty="0">
              <a:solidFill>
                <a:schemeClr val="bg1"/>
              </a:solidFill>
              <a:latin typeface="+mn-lt"/>
              <a:ea typeface="+mn-ea"/>
              <a:cs typeface="+mn-cs"/>
            </a:endParaRPr>
          </a:p>
          <a:p>
            <a:r>
              <a:rPr lang="en-US" sz="1800" b="1" dirty="0">
                <a:solidFill>
                  <a:schemeClr val="bg1"/>
                </a:solidFill>
                <a:latin typeface="+mn-lt"/>
                <a:ea typeface="+mn-ea"/>
                <a:cs typeface="+mn-cs"/>
              </a:rPr>
              <a:t>Either 2 or 4, and 5</a:t>
            </a:r>
            <a:endParaRPr lang="en-US" sz="1800" dirty="0">
              <a:solidFill>
                <a:schemeClr val="bg1"/>
              </a:solidFill>
              <a:latin typeface="+mn-lt"/>
              <a:ea typeface="+mn-ea"/>
              <a:cs typeface="+mn-cs"/>
            </a:endParaRPr>
          </a:p>
          <a:p>
            <a:r>
              <a:rPr lang="en-US" sz="1800" b="1" dirty="0">
                <a:solidFill>
                  <a:schemeClr val="bg1"/>
                </a:solidFill>
                <a:latin typeface="+mn-lt"/>
                <a:ea typeface="+mn-ea"/>
                <a:cs typeface="+mn-cs"/>
              </a:rPr>
              <a:t>Either 3 or 4, and 5</a:t>
            </a:r>
            <a:endParaRPr lang="en-US" sz="1800" dirty="0">
              <a:solidFill>
                <a:schemeClr val="bg1"/>
              </a:solidFill>
              <a:latin typeface="+mn-lt"/>
              <a:ea typeface="+mn-ea"/>
              <a:cs typeface="+mn-cs"/>
            </a:endParaRPr>
          </a:p>
          <a:p>
            <a:endParaRPr lang="en-US" dirty="0"/>
          </a:p>
        </p:txBody>
      </p:sp>
    </p:spTree>
    <p:extLst>
      <p:ext uri="{BB962C8B-B14F-4D97-AF65-F5344CB8AC3E}">
        <p14:creationId xmlns:p14="http://schemas.microsoft.com/office/powerpoint/2010/main" val="3131966616"/>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63"/>
            <a:ext cx="8229600" cy="406265"/>
          </a:xfrm>
        </p:spPr>
        <p:txBody>
          <a:bodyPr/>
          <a:lstStyle/>
          <a:p>
            <a:r>
              <a:rPr lang="en-US" sz="1200" dirty="0" smtClean="0"/>
              <a:t> </a:t>
            </a:r>
            <a:r>
              <a:rPr lang="en-US" sz="1200" dirty="0" err="1" smtClean="0"/>
              <a:t>Hrati</a:t>
            </a:r>
            <a:r>
              <a:rPr lang="en-US" sz="1200" dirty="0" smtClean="0"/>
              <a:t> et al Population-based incidence of Type 2 diabetes and its associated</a:t>
            </a:r>
            <a:br>
              <a:rPr lang="en-US" sz="1200" dirty="0" smtClean="0"/>
            </a:br>
            <a:r>
              <a:rPr lang="en-US" sz="1200" dirty="0" smtClean="0"/>
              <a:t>risk factors: results from a six-year cohort study in Iran , BMC pubic Health 2009</a:t>
            </a:r>
            <a:endParaRPr lang="en-US" sz="1200" dirty="0"/>
          </a:p>
        </p:txBody>
      </p:sp>
      <p:sp>
        <p:nvSpPr>
          <p:cNvPr id="3" name="Content Placeholder 2"/>
          <p:cNvSpPr>
            <a:spLocks noGrp="1"/>
          </p:cNvSpPr>
          <p:nvPr>
            <p:ph idx="1"/>
          </p:nvPr>
        </p:nvSpPr>
        <p:spPr>
          <a:xfrm>
            <a:off x="457200" y="1219199"/>
            <a:ext cx="8077200" cy="6257451"/>
          </a:xfrm>
        </p:spPr>
        <p:txBody>
          <a:bodyPr/>
          <a:lstStyle/>
          <a:p>
            <a:pPr>
              <a:lnSpc>
                <a:spcPct val="150000"/>
              </a:lnSpc>
            </a:pPr>
            <a:r>
              <a:rPr lang="en-US" sz="2400" dirty="0" smtClean="0"/>
              <a:t>More than 1% of the Iranian urban population older than 20 years develops Type 2 diabetes each year.</a:t>
            </a:r>
          </a:p>
          <a:p>
            <a:pPr>
              <a:lnSpc>
                <a:spcPct val="150000"/>
              </a:lnSpc>
            </a:pPr>
            <a:r>
              <a:rPr lang="en-US" sz="2400" dirty="0" smtClean="0"/>
              <a:t>If we extrapolate the standardized annual rate of the incident diabetes to the current urban population of IRAN older than 20 years, </a:t>
            </a:r>
            <a:r>
              <a:rPr lang="en-US" sz="2400" dirty="0" smtClean="0">
                <a:solidFill>
                  <a:srgbClr val="FF0000"/>
                </a:solidFill>
              </a:rPr>
              <a:t>it is estimated that each year more than </a:t>
            </a:r>
            <a:r>
              <a:rPr lang="en-US" sz="2400" i="1" u="sng" dirty="0" smtClean="0">
                <a:solidFill>
                  <a:srgbClr val="FF0000"/>
                </a:solidFill>
              </a:rPr>
              <a:t>310, 000 </a:t>
            </a:r>
            <a:r>
              <a:rPr lang="fr-FR" sz="2400" i="1" u="sng" dirty="0" err="1" smtClean="0">
                <a:solidFill>
                  <a:srgbClr val="FF0000"/>
                </a:solidFill>
              </a:rPr>
              <a:t>individuals</a:t>
            </a:r>
            <a:r>
              <a:rPr lang="fr-FR" sz="2400" i="1" u="sng" dirty="0" smtClean="0">
                <a:solidFill>
                  <a:srgbClr val="FF0000"/>
                </a:solidFill>
              </a:rPr>
              <a:t> </a:t>
            </a:r>
            <a:r>
              <a:rPr lang="fr-FR" sz="2400" i="1" u="sng" dirty="0" err="1" smtClean="0">
                <a:solidFill>
                  <a:srgbClr val="FF0000"/>
                </a:solidFill>
              </a:rPr>
              <a:t>develop</a:t>
            </a:r>
            <a:r>
              <a:rPr lang="fr-FR" sz="2400" i="1" u="sng" dirty="0" smtClean="0">
                <a:solidFill>
                  <a:srgbClr val="FF0000"/>
                </a:solidFill>
              </a:rPr>
              <a:t> Type 2 </a:t>
            </a:r>
            <a:r>
              <a:rPr lang="fr-FR" sz="2400" i="1" u="sng" dirty="0" err="1" smtClean="0">
                <a:solidFill>
                  <a:srgbClr val="FF0000"/>
                </a:solidFill>
              </a:rPr>
              <a:t>diabetes</a:t>
            </a:r>
            <a:r>
              <a:rPr lang="fr-FR" sz="2400" dirty="0" smtClean="0">
                <a:solidFill>
                  <a:srgbClr val="FF0000"/>
                </a:solidFill>
              </a:rPr>
              <a:t>.</a:t>
            </a:r>
          </a:p>
          <a:p>
            <a:pPr>
              <a:lnSpc>
                <a:spcPct val="150000"/>
              </a:lnSpc>
            </a:pPr>
            <a:r>
              <a:rPr lang="en-US" sz="2400" dirty="0" smtClean="0"/>
              <a:t>This alarming rate confirms previous estimates that the Middle East region will have the highest increase in number of diabetes cases in the following 20 years</a:t>
            </a:r>
            <a:endParaRPr lang="fr-FR" sz="2400" dirty="0" smtClean="0">
              <a:solidFill>
                <a:srgbClr val="FF0000"/>
              </a:solidFill>
            </a:endParaRPr>
          </a:p>
          <a:p>
            <a:endParaRPr lang="en-US" sz="2400" dirty="0" smtClean="0">
              <a:solidFill>
                <a:srgbClr val="FF0000"/>
              </a:solidFill>
            </a:endParaRPr>
          </a:p>
          <a:p>
            <a:endParaRPr lang="en-US" sz="2400" dirty="0"/>
          </a:p>
        </p:txBody>
      </p:sp>
      <p:sp>
        <p:nvSpPr>
          <p:cNvPr id="4" name="Slide Number Placeholder 3"/>
          <p:cNvSpPr>
            <a:spLocks noGrp="1"/>
          </p:cNvSpPr>
          <p:nvPr>
            <p:ph type="sldNum" sz="quarter" idx="4294967295"/>
          </p:nvPr>
        </p:nvSpPr>
        <p:spPr>
          <a:xfrm>
            <a:off x="6816725" y="6473825"/>
            <a:ext cx="2133600" cy="212725"/>
          </a:xfrm>
          <a:prstGeom prst="rect">
            <a:avLst/>
          </a:prstGeom>
        </p:spPr>
        <p:txBody>
          <a:bodyPr/>
          <a:lstStyle/>
          <a:p>
            <a:pPr algn="ctr" eaLnBrk="0" fontAlgn="base" hangingPunct="0">
              <a:spcBef>
                <a:spcPct val="0"/>
              </a:spcBef>
              <a:spcAft>
                <a:spcPct val="0"/>
              </a:spcAft>
              <a:defRPr/>
            </a:pPr>
            <a:fld id="{511A9D7D-FDB1-4EDE-8EDE-6A3F95F99572}" type="slidenum">
              <a:rPr lang="fr-FR" sz="2400" smtClean="0">
                <a:solidFill>
                  <a:srgbClr val="FFFFFF"/>
                </a:solidFill>
                <a:latin typeface="Times New Roman" charset="0"/>
              </a:rPr>
              <a:pPr algn="ctr" eaLnBrk="0" fontAlgn="base" hangingPunct="0">
                <a:spcBef>
                  <a:spcPct val="0"/>
                </a:spcBef>
                <a:spcAft>
                  <a:spcPct val="0"/>
                </a:spcAft>
                <a:defRPr/>
              </a:pPr>
              <a:t>5</a:t>
            </a:fld>
            <a:endParaRPr lang="fr-FR" sz="2400">
              <a:solidFill>
                <a:srgbClr val="FFFFFF"/>
              </a:solidFill>
              <a:latin typeface="Times New Roman" charset="0"/>
            </a:endParaRPr>
          </a:p>
        </p:txBody>
      </p:sp>
    </p:spTree>
    <p:extLst>
      <p:ext uri="{BB962C8B-B14F-4D97-AF65-F5344CB8AC3E}">
        <p14:creationId xmlns:p14="http://schemas.microsoft.com/office/powerpoint/2010/main" val="226926444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2"/>
          <p:cNvSpPr>
            <a:spLocks noGrp="1"/>
          </p:cNvSpPr>
          <p:nvPr>
            <p:ph type="title"/>
          </p:nvPr>
        </p:nvSpPr>
        <p:spPr>
          <a:xfrm>
            <a:off x="457200" y="-27384"/>
            <a:ext cx="8229600" cy="1143000"/>
          </a:xfrm>
        </p:spPr>
        <p:txBody>
          <a:bodyPr/>
          <a:lstStyle/>
          <a:p>
            <a:r>
              <a:rPr lang="en-US" sz="3600" i="0" dirty="0" smtClean="0">
                <a:latin typeface="Garamond" pitchFamily="18" charset="0"/>
              </a:rPr>
              <a:t>Sequential Insulin Strategies in T2DM</a:t>
            </a:r>
            <a:endParaRPr lang="en-US" sz="3600" dirty="0" smtClean="0">
              <a:latin typeface="Garamond" pitchFamily="18" charset="0"/>
            </a:endParaRPr>
          </a:p>
        </p:txBody>
      </p:sp>
      <p:sp>
        <p:nvSpPr>
          <p:cNvPr id="4" name="Content Placeholder 3"/>
          <p:cNvSpPr>
            <a:spLocks noGrp="1"/>
          </p:cNvSpPr>
          <p:nvPr>
            <p:ph idx="1"/>
          </p:nvPr>
        </p:nvSpPr>
        <p:spPr>
          <a:xfrm>
            <a:off x="457200" y="1197496"/>
            <a:ext cx="8229600" cy="1295400"/>
          </a:xfrm>
        </p:spPr>
        <p:txBody>
          <a:bodyPr/>
          <a:lstStyle/>
          <a:p>
            <a:pPr algn="just"/>
            <a:r>
              <a:rPr lang="en-US" sz="2400" b="0" dirty="0" smtClean="0">
                <a:latin typeface="Garamond" pitchFamily="18" charset="0"/>
              </a:rPr>
              <a:t>A less studied alternative-progression from </a:t>
            </a:r>
            <a:r>
              <a:rPr lang="en-US" sz="2400" b="0" dirty="0" smtClean="0">
                <a:solidFill>
                  <a:srgbClr val="99FF33"/>
                </a:solidFill>
                <a:latin typeface="Garamond" pitchFamily="18" charset="0"/>
              </a:rPr>
              <a:t>basal insulin to a </a:t>
            </a:r>
            <a:r>
              <a:rPr lang="en-US" sz="2400" b="0" dirty="0" smtClean="0">
                <a:latin typeface="Garamond" pitchFamily="18" charset="0"/>
              </a:rPr>
              <a:t>twice-daily </a:t>
            </a:r>
            <a:r>
              <a:rPr lang="en-US" sz="2400" b="0" dirty="0" smtClean="0">
                <a:solidFill>
                  <a:srgbClr val="99FF33"/>
                </a:solidFill>
                <a:latin typeface="Garamond" pitchFamily="18" charset="0"/>
              </a:rPr>
              <a:t>premixed</a:t>
            </a:r>
            <a:r>
              <a:rPr lang="en-US" sz="2400" b="0" dirty="0" smtClean="0">
                <a:latin typeface="Garamond" pitchFamily="18" charset="0"/>
              </a:rPr>
              <a:t> insulin could be </a:t>
            </a:r>
            <a:r>
              <a:rPr lang="en-US" sz="2400" b="0" smtClean="0">
                <a:latin typeface="Garamond" pitchFamily="18" charset="0"/>
              </a:rPr>
              <a:t>also considered.</a:t>
            </a:r>
            <a:endParaRPr lang="en-US" sz="2400" b="0" dirty="0" smtClean="0">
              <a:latin typeface="Garamond" pitchFamily="18" charset="0"/>
            </a:endParaRPr>
          </a:p>
          <a:p>
            <a:pPr algn="just"/>
            <a:r>
              <a:rPr lang="en-US" sz="2400" b="0" dirty="0" smtClean="0">
                <a:solidFill>
                  <a:srgbClr val="99FF33"/>
                </a:solidFill>
                <a:latin typeface="Garamond" pitchFamily="18" charset="0"/>
              </a:rPr>
              <a:t>If</a:t>
            </a:r>
            <a:r>
              <a:rPr lang="en-US" sz="2400" b="0" dirty="0" smtClean="0">
                <a:latin typeface="Garamond" pitchFamily="18" charset="0"/>
              </a:rPr>
              <a:t> this is </a:t>
            </a:r>
            <a:r>
              <a:rPr lang="en-US" sz="2400" b="0" dirty="0" smtClean="0">
                <a:solidFill>
                  <a:srgbClr val="99FF33"/>
                </a:solidFill>
                <a:latin typeface="Garamond" pitchFamily="18" charset="0"/>
              </a:rPr>
              <a:t>unsuccessful</a:t>
            </a:r>
            <a:r>
              <a:rPr lang="en-US" sz="2400" b="0" dirty="0" smtClean="0">
                <a:latin typeface="Garamond" pitchFamily="18" charset="0"/>
              </a:rPr>
              <a:t>, move to </a:t>
            </a:r>
            <a:r>
              <a:rPr lang="en-US" sz="2400" b="0" dirty="0" smtClean="0">
                <a:solidFill>
                  <a:srgbClr val="99FF33"/>
                </a:solidFill>
                <a:latin typeface="Garamond" pitchFamily="18" charset="0"/>
              </a:rPr>
              <a:t>basal plus </a:t>
            </a:r>
            <a:r>
              <a:rPr lang="en-US" sz="2400" b="0" dirty="0" smtClean="0">
                <a:latin typeface="Garamond" pitchFamily="18" charset="0"/>
              </a:rPr>
              <a:t>mealtime insulin</a:t>
            </a:r>
          </a:p>
        </p:txBody>
      </p:sp>
      <p:sp>
        <p:nvSpPr>
          <p:cNvPr id="2" name="Slide Number Placeholder 1"/>
          <p:cNvSpPr>
            <a:spLocks noGrp="1"/>
          </p:cNvSpPr>
          <p:nvPr>
            <p:ph type="sldNum" sz="quarter" idx="12"/>
          </p:nvPr>
        </p:nvSpPr>
        <p:spPr/>
        <p:txBody>
          <a:bodyPr/>
          <a:lstStyle/>
          <a:p>
            <a:pPr>
              <a:defRPr/>
            </a:pPr>
            <a:fld id="{9C422140-3B4E-48F0-BBD9-66CDD802242D}" type="slidenum">
              <a:rPr lang="en-US" smtClean="0"/>
              <a:pPr>
                <a:defRPr/>
              </a:pPr>
              <a:t>50</a:t>
            </a:fld>
            <a:endParaRPr lang="en-US"/>
          </a:p>
        </p:txBody>
      </p:sp>
      <p:pic>
        <p:nvPicPr>
          <p:cNvPr id="148485" name="Picture 4"/>
          <p:cNvPicPr>
            <a:picLocks noChangeAspect="1" noChangeArrowheads="1"/>
          </p:cNvPicPr>
          <p:nvPr/>
        </p:nvPicPr>
        <p:blipFill>
          <a:blip r:embed="rId2" cstate="print"/>
          <a:srcRect/>
          <a:stretch>
            <a:fillRect/>
          </a:stretch>
        </p:blipFill>
        <p:spPr bwMode="auto">
          <a:xfrm>
            <a:off x="-32" y="6534639"/>
            <a:ext cx="928694" cy="323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8486" name="Picture 2"/>
          <p:cNvPicPr>
            <a:picLocks noChangeAspect="1" noChangeArrowheads="1"/>
          </p:cNvPicPr>
          <p:nvPr/>
        </p:nvPicPr>
        <p:blipFill>
          <a:blip r:embed="rId3" cstate="print"/>
          <a:srcRect/>
          <a:stretch>
            <a:fillRect/>
          </a:stretch>
        </p:blipFill>
        <p:spPr bwMode="auto">
          <a:xfrm>
            <a:off x="1214414" y="2554560"/>
            <a:ext cx="6643734"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Oval 7"/>
          <p:cNvSpPr/>
          <p:nvPr/>
        </p:nvSpPr>
        <p:spPr>
          <a:xfrm rot="4152457">
            <a:off x="3750070" y="3971618"/>
            <a:ext cx="757238" cy="2737642"/>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2"/>
          <p:cNvSpPr>
            <a:spLocks noGrp="1"/>
          </p:cNvSpPr>
          <p:nvPr>
            <p:ph type="dt" sz="half" idx="10"/>
          </p:nvPr>
        </p:nvSpPr>
        <p:spPr/>
        <p:txBody>
          <a:bodyPr/>
          <a:lstStyle/>
          <a:p>
            <a:pPr>
              <a:defRPr/>
            </a:pPr>
            <a:fld id="{030422FB-9CFA-45C2-897D-60F009A09077}"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en-US" smtClean="0"/>
          </a:p>
        </p:txBody>
      </p:sp>
      <p:sp>
        <p:nvSpPr>
          <p:cNvPr id="52227"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endParaRPr lang="en-US" dirty="0"/>
          </a:p>
        </p:txBody>
      </p:sp>
      <p:pic>
        <p:nvPicPr>
          <p:cNvPr id="5222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650" y="1828800"/>
            <a:ext cx="846613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88" y="0"/>
            <a:ext cx="75152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6925" y="6457950"/>
            <a:ext cx="50101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9552" y="4293096"/>
            <a:ext cx="3600400" cy="108012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B4B44ECE-EF1B-4A95-93A1-48B305ED6195}" type="datetime1">
              <a:rPr lang="en-US" smtClean="0"/>
              <a:pPr/>
              <a:t>11/20/2014</a:t>
            </a:fld>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51</a:t>
            </a:fld>
            <a:endParaRPr lang="en-US"/>
          </a:p>
        </p:txBody>
      </p:sp>
    </p:spTree>
    <p:extLst>
      <p:ext uri="{BB962C8B-B14F-4D97-AF65-F5344CB8AC3E}">
        <p14:creationId xmlns:p14="http://schemas.microsoft.com/office/powerpoint/2010/main" val="739309556"/>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
            </a:r>
            <a:endParaRPr lang="en-US" dirty="0"/>
          </a:p>
        </p:txBody>
      </p:sp>
      <p:sp>
        <p:nvSpPr>
          <p:cNvPr id="4" name="Date Placeholder 3"/>
          <p:cNvSpPr>
            <a:spLocks noGrp="1"/>
          </p:cNvSpPr>
          <p:nvPr>
            <p:ph type="dt" sz="half" idx="10"/>
          </p:nvPr>
        </p:nvSpPr>
        <p:spPr/>
        <p:txBody>
          <a:bodyPr/>
          <a:lstStyle/>
          <a:p>
            <a:pPr>
              <a:defRPr/>
            </a:pPr>
            <a:fld id="{05FB8B5C-24CF-4D00-8D6B-9787EEEDDD93}"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9456E89E-58AB-40FC-8998-8B0EF2B79644}" type="slidenum">
              <a:rPr lang="en-US" smtClean="0"/>
              <a:pPr>
                <a:defRPr/>
              </a:pPr>
              <a:t>52</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60649"/>
            <a:ext cx="479206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7634" y="2204864"/>
            <a:ext cx="8734776" cy="369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094436"/>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Full STEP LANCET 2014</a:t>
            </a:r>
            <a:endParaRPr lang="en-US" dirty="0"/>
          </a:p>
        </p:txBody>
      </p:sp>
      <p:sp>
        <p:nvSpPr>
          <p:cNvPr id="4" name="Date Placeholder 3"/>
          <p:cNvSpPr>
            <a:spLocks noGrp="1"/>
          </p:cNvSpPr>
          <p:nvPr>
            <p:ph type="dt" sz="half" idx="10"/>
          </p:nvPr>
        </p:nvSpPr>
        <p:spPr/>
        <p:txBody>
          <a:bodyPr/>
          <a:lstStyle/>
          <a:p>
            <a:pPr>
              <a:defRPr/>
            </a:pPr>
            <a:fld id="{05FB8B5C-24CF-4D00-8D6B-9787EEEDDD93}"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9456E89E-58AB-40FC-8998-8B0EF2B79644}" type="slidenum">
              <a:rPr lang="en-US" smtClean="0"/>
              <a:pPr>
                <a:defRPr/>
              </a:pPr>
              <a:t>53</a:t>
            </a:fld>
            <a:endParaRPr lang="en-U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628801"/>
            <a:ext cx="5616624"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841267"/>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5FB8B5C-24CF-4D00-8D6B-9787EEEDDD93}"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9456E89E-58AB-40FC-8998-8B0EF2B79644}" type="slidenum">
              <a:rPr lang="en-US" smtClean="0"/>
              <a:pPr>
                <a:defRPr/>
              </a:pPr>
              <a:t>54</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16632"/>
            <a:ext cx="6408712"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62549"/>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010A7D9-DF02-4154-B0CE-5F82129924E5}" type="datetime1">
              <a:rPr lang="en-US" smtClean="0">
                <a:solidFill>
                  <a:prstClr val="white">
                    <a:tint val="75000"/>
                  </a:prstClr>
                </a:solidFill>
              </a:rPr>
              <a:pPr>
                <a:defRPr/>
              </a:pPr>
              <a:t>11/20/2014</a:t>
            </a:fld>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pPr>
              <a:defRPr/>
            </a:pPr>
            <a:fld id="{D87B5B42-DF0B-4828-A08B-7E02B6CB1183}" type="slidenum">
              <a:rPr lang="en-US" smtClean="0"/>
              <a:pPr>
                <a:defRPr/>
              </a:pPr>
              <a:t>55</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76672"/>
            <a:ext cx="7848872" cy="54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41978"/>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010A7D9-DF02-4154-B0CE-5F82129924E5}" type="datetime1">
              <a:rPr lang="en-US" smtClean="0">
                <a:solidFill>
                  <a:prstClr val="white">
                    <a:tint val="75000"/>
                  </a:prstClr>
                </a:solidFill>
              </a:rPr>
              <a:pPr>
                <a:defRPr/>
              </a:pPr>
              <a:t>11/20/2014</a:t>
            </a:fld>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pPr>
              <a:defRPr/>
            </a:pPr>
            <a:fld id="{D87B5B42-DF0B-4828-A08B-7E02B6CB1183}" type="slidenum">
              <a:rPr lang="en-US" smtClean="0"/>
              <a:pPr>
                <a:defRPr/>
              </a:pPr>
              <a:t>56</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840" y="404664"/>
            <a:ext cx="8567632" cy="616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561698"/>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2" name="Date Placeholder 1"/>
          <p:cNvSpPr>
            <a:spLocks noGrp="1"/>
          </p:cNvSpPr>
          <p:nvPr>
            <p:ph type="dt" sz="half" idx="10"/>
          </p:nvPr>
        </p:nvSpPr>
        <p:spPr/>
        <p:txBody>
          <a:bodyPr/>
          <a:lstStyle/>
          <a:p>
            <a:pPr>
              <a:defRPr/>
            </a:pPr>
            <a:fld id="{3010A7D9-DF02-4154-B0CE-5F82129924E5}" type="datetime1">
              <a:rPr lang="en-US" smtClean="0">
                <a:solidFill>
                  <a:prstClr val="white">
                    <a:tint val="75000"/>
                  </a:prstClr>
                </a:solidFill>
              </a:rPr>
              <a:pPr>
                <a:defRPr/>
              </a:pPr>
              <a:t>11/20/2014</a:t>
            </a:fld>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pPr>
              <a:defRPr/>
            </a:pPr>
            <a:fld id="{D87B5B42-DF0B-4828-A08B-7E02B6CB1183}" type="slidenum">
              <a:rPr lang="en-US" smtClean="0"/>
              <a:pPr>
                <a:defRPr/>
              </a:pPr>
              <a:t>57</a:t>
            </a:fld>
            <a:endParaRPr lang="en-US"/>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53918" y="1844824"/>
            <a:ext cx="6830450" cy="41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476672"/>
            <a:ext cx="3744416"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60648"/>
            <a:ext cx="417646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922034"/>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idx="4294967295"/>
          </p:nvPr>
        </p:nvSpPr>
        <p:spPr/>
        <p:txBody>
          <a:bodyPr/>
          <a:lstStyle/>
          <a:p>
            <a:r>
              <a:rPr lang="en-US" smtClean="0"/>
              <a:t>Insulin bolus dose adjustment</a:t>
            </a:r>
          </a:p>
        </p:txBody>
      </p:sp>
      <p:sp>
        <p:nvSpPr>
          <p:cNvPr id="5" name="Content Placeholder 4"/>
          <p:cNvSpPr>
            <a:spLocks noGrp="1"/>
          </p:cNvSpPr>
          <p:nvPr>
            <p:ph idx="4294967295"/>
          </p:nvPr>
        </p:nvSpPr>
        <p:spPr>
          <a:xfrm>
            <a:off x="323528" y="1700808"/>
            <a:ext cx="8229600" cy="4057555"/>
          </a:xfrm>
        </p:spPr>
        <p:txBody>
          <a:bodyPr>
            <a:normAutofit/>
          </a:bodyPr>
          <a:lstStyle/>
          <a:p>
            <a:pPr marL="514350" indent="-514350">
              <a:buFont typeface="Calibri" pitchFamily="34" charset="0"/>
              <a:buAutoNum type="arabicPeriod"/>
              <a:defRPr/>
            </a:pPr>
            <a:r>
              <a:rPr lang="en-US" b="1" dirty="0" smtClean="0"/>
              <a:t>Insulin-Carbohydrate ratio (ICR):</a:t>
            </a:r>
          </a:p>
          <a:p>
            <a:pPr marL="514350" indent="-514350">
              <a:defRPr/>
            </a:pPr>
            <a:r>
              <a:rPr lang="en-US" dirty="0" smtClean="0"/>
              <a:t>It calculates how much bolus units are required for each unit of carbohydrate.</a:t>
            </a:r>
          </a:p>
          <a:p>
            <a:pPr marL="514350" indent="-514350">
              <a:defRPr/>
            </a:pPr>
            <a:r>
              <a:rPr lang="en-US" dirty="0" smtClean="0"/>
              <a:t>ICR= Total daily dose (TDD) ÷ 30</a:t>
            </a:r>
          </a:p>
          <a:p>
            <a:pPr marL="514350" indent="-514350">
              <a:defRPr/>
            </a:pPr>
            <a:r>
              <a:rPr lang="en-US" dirty="0" smtClean="0"/>
              <a:t>Example: TDD=60, ICR = 60 ÷ 30 = 2</a:t>
            </a:r>
          </a:p>
          <a:p>
            <a:pPr marL="514350" indent="-514350">
              <a:buFont typeface="Wingdings" pitchFamily="2" charset="2"/>
              <a:buNone/>
              <a:defRPr/>
            </a:pPr>
            <a:r>
              <a:rPr lang="en-US" dirty="0" smtClean="0"/>
              <a:t>      It means that each unit of carbohydrate requires 2 units of regular insulin</a:t>
            </a:r>
          </a:p>
          <a:p>
            <a:pPr marL="514350" indent="-514350">
              <a:buFont typeface="Wingdings" pitchFamily="2" charset="2"/>
              <a:buNone/>
              <a:defRPr/>
            </a:pPr>
            <a:endParaRPr lang="en-US" sz="1600" dirty="0" smtClean="0"/>
          </a:p>
        </p:txBody>
      </p:sp>
      <p:sp>
        <p:nvSpPr>
          <p:cNvPr id="2" name="Date Placeholder 1"/>
          <p:cNvSpPr>
            <a:spLocks noGrp="1"/>
          </p:cNvSpPr>
          <p:nvPr>
            <p:ph type="dt" sz="half" idx="10"/>
          </p:nvPr>
        </p:nvSpPr>
        <p:spPr/>
        <p:txBody>
          <a:bodyPr/>
          <a:lstStyle/>
          <a:p>
            <a:pPr>
              <a:defRPr/>
            </a:pPr>
            <a:fld id="{D39FD574-FBEA-48D4-AC9E-8E4D3313B234}" type="datetime1">
              <a:rPr lang="en-US" smtClean="0">
                <a:solidFill>
                  <a:prstClr val="white">
                    <a:tint val="75000"/>
                  </a:prstClr>
                </a:solidFill>
              </a:rPr>
              <a:pPr>
                <a:defRPr/>
              </a:pPr>
              <a:t>11/20/2014</a:t>
            </a:fld>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pPr>
              <a:defRPr/>
            </a:pPr>
            <a:fld id="{D87B5B42-DF0B-4828-A08B-7E02B6CB1183}" type="slidenum">
              <a:rPr lang="en-US" smtClean="0"/>
              <a:pPr>
                <a:defRPr/>
              </a:pPr>
              <a:t>58</a:t>
            </a:fld>
            <a:endParaRPr lang="en-US"/>
          </a:p>
        </p:txBody>
      </p:sp>
      <p:pic>
        <p:nvPicPr>
          <p:cNvPr id="6" name="Picture 2"/>
          <p:cNvPicPr>
            <a:picLocks noChangeAspect="1" noChangeArrowheads="1"/>
          </p:cNvPicPr>
          <p:nvPr/>
        </p:nvPicPr>
        <p:blipFill>
          <a:blip r:embed="rId2" cstate="print"/>
          <a:srcRect/>
          <a:stretch>
            <a:fillRect/>
          </a:stretch>
        </p:blipFill>
        <p:spPr bwMode="auto">
          <a:xfrm>
            <a:off x="6929454" y="6237312"/>
            <a:ext cx="1451751" cy="620688"/>
          </a:xfrm>
          <a:prstGeom prst="roundRect">
            <a:avLst/>
          </a:prstGeom>
          <a:solidFill>
            <a:srgbClr val="FFFFFF">
              <a:shade val="85000"/>
            </a:srgbClr>
          </a:solidFill>
          <a:ln>
            <a:solidFill>
              <a:srgbClr val="FFA3FF"/>
            </a:solidFill>
          </a:ln>
          <a:effectLst>
            <a:reflection blurRad="12700" stA="38000" endPos="28000" dist="5000" dir="5400000" sy="-100000" algn="bl" rotWithShape="0"/>
          </a:effectLst>
        </p:spPr>
      </p:pic>
    </p:spTree>
    <p:extLst>
      <p:ext uri="{BB962C8B-B14F-4D97-AF65-F5344CB8AC3E}">
        <p14:creationId xmlns:p14="http://schemas.microsoft.com/office/powerpoint/2010/main" val="7788756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p:txBody>
          <a:bodyPr/>
          <a:lstStyle/>
          <a:p>
            <a:endParaRPr lang="en-US" smtClean="0"/>
          </a:p>
        </p:txBody>
      </p:sp>
      <p:sp>
        <p:nvSpPr>
          <p:cNvPr id="68611" name="Content Placeholder 2"/>
          <p:cNvSpPr>
            <a:spLocks noGrp="1"/>
          </p:cNvSpPr>
          <p:nvPr>
            <p:ph idx="4294967295"/>
          </p:nvPr>
        </p:nvSpPr>
        <p:spPr>
          <a:xfrm>
            <a:off x="457200" y="1071563"/>
            <a:ext cx="8229600" cy="5109091"/>
          </a:xfrm>
        </p:spPr>
        <p:txBody>
          <a:bodyPr/>
          <a:lstStyle/>
          <a:p>
            <a:pPr marL="514350" indent="-514350">
              <a:buFont typeface="Calibri" pitchFamily="34" charset="0"/>
              <a:buAutoNum type="arabicPeriod" startAt="2"/>
            </a:pPr>
            <a:r>
              <a:rPr lang="en-US" b="1" dirty="0" smtClean="0"/>
              <a:t>Insulin Sensitivity Factor (ISF)</a:t>
            </a:r>
          </a:p>
          <a:p>
            <a:pPr marL="514350" indent="-514350"/>
            <a:r>
              <a:rPr lang="en-US" dirty="0" smtClean="0"/>
              <a:t>Calculates how much blood glucose decreases for each unite of bolus insulin</a:t>
            </a:r>
          </a:p>
          <a:p>
            <a:pPr marL="514350" indent="-514350"/>
            <a:r>
              <a:rPr lang="en-US" dirty="0" smtClean="0"/>
              <a:t>ISF (For human insulin)= 1500 ÷ TDD</a:t>
            </a:r>
          </a:p>
          <a:p>
            <a:pPr marL="514350" indent="-514350"/>
            <a:r>
              <a:rPr lang="en-US" dirty="0" smtClean="0"/>
              <a:t>ISF (For analogue insulin)= 1800 ÷ TDD</a:t>
            </a:r>
          </a:p>
          <a:p>
            <a:pPr marL="514350" indent="-514350"/>
            <a:r>
              <a:rPr lang="en-US" dirty="0" smtClean="0"/>
              <a:t>Example: TDD= 50 (human insulin), ISF = 1500 ÷ 50 = 30</a:t>
            </a:r>
          </a:p>
          <a:p>
            <a:pPr marL="514350" indent="-514350">
              <a:buFont typeface="Wingdings" pitchFamily="2" charset="2"/>
              <a:buNone/>
            </a:pPr>
            <a:r>
              <a:rPr lang="en-US" dirty="0" smtClean="0"/>
              <a:t>      </a:t>
            </a:r>
            <a:r>
              <a:rPr lang="en-US" dirty="0" smtClean="0">
                <a:solidFill>
                  <a:schemeClr val="accent6"/>
                </a:solidFill>
              </a:rPr>
              <a:t>It means that each unit of bolus decreases blood glucose by 30 mg/dl By regular insulin and 36mg/dl by Analogue insulin </a:t>
            </a:r>
          </a:p>
          <a:p>
            <a:pPr marL="514350" indent="-514350"/>
            <a:endParaRPr lang="en-US" dirty="0" smtClean="0"/>
          </a:p>
        </p:txBody>
      </p:sp>
      <p:sp>
        <p:nvSpPr>
          <p:cNvPr id="2" name="Date Placeholder 1"/>
          <p:cNvSpPr>
            <a:spLocks noGrp="1"/>
          </p:cNvSpPr>
          <p:nvPr>
            <p:ph type="dt" sz="half" idx="10"/>
          </p:nvPr>
        </p:nvSpPr>
        <p:spPr/>
        <p:txBody>
          <a:bodyPr/>
          <a:lstStyle/>
          <a:p>
            <a:pPr>
              <a:defRPr/>
            </a:pPr>
            <a:fld id="{C99D7011-3B61-404A-A405-E96CC1590A5B}" type="datetime1">
              <a:rPr lang="en-US" smtClean="0">
                <a:solidFill>
                  <a:prstClr val="white">
                    <a:tint val="75000"/>
                  </a:prstClr>
                </a:solidFill>
              </a:rPr>
              <a:pPr>
                <a:defRPr/>
              </a:pPr>
              <a:t>11/20/2014</a:t>
            </a:fld>
            <a:endParaRPr lang="en-US" dirty="0">
              <a:solidFill>
                <a:prstClr val="white">
                  <a:tint val="75000"/>
                </a:prstClr>
              </a:solidFill>
            </a:endParaRPr>
          </a:p>
        </p:txBody>
      </p:sp>
      <p:sp>
        <p:nvSpPr>
          <p:cNvPr id="3" name="Slide Number Placeholder 2"/>
          <p:cNvSpPr>
            <a:spLocks noGrp="1"/>
          </p:cNvSpPr>
          <p:nvPr>
            <p:ph type="sldNum" sz="quarter" idx="12"/>
          </p:nvPr>
        </p:nvSpPr>
        <p:spPr/>
        <p:txBody>
          <a:bodyPr/>
          <a:lstStyle/>
          <a:p>
            <a:pPr>
              <a:defRPr/>
            </a:pPr>
            <a:fld id="{D87B5B42-DF0B-4828-A08B-7E02B6CB1183}" type="slidenum">
              <a:rPr lang="en-US" smtClean="0"/>
              <a:pPr>
                <a:defRPr/>
              </a:pPr>
              <a:t>59</a:t>
            </a:fld>
            <a:endParaRPr lang="en-US"/>
          </a:p>
        </p:txBody>
      </p:sp>
      <p:pic>
        <p:nvPicPr>
          <p:cNvPr id="6" name="Picture 2"/>
          <p:cNvPicPr>
            <a:picLocks noChangeAspect="1" noChangeArrowheads="1"/>
          </p:cNvPicPr>
          <p:nvPr/>
        </p:nvPicPr>
        <p:blipFill>
          <a:blip r:embed="rId2" cstate="print"/>
          <a:srcRect/>
          <a:stretch>
            <a:fillRect/>
          </a:stretch>
        </p:blipFill>
        <p:spPr bwMode="auto">
          <a:xfrm>
            <a:off x="6929454" y="6237312"/>
            <a:ext cx="1451751" cy="620688"/>
          </a:xfrm>
          <a:prstGeom prst="roundRect">
            <a:avLst/>
          </a:prstGeom>
          <a:solidFill>
            <a:srgbClr val="FFFFFF">
              <a:shade val="85000"/>
            </a:srgbClr>
          </a:solidFill>
          <a:ln>
            <a:solidFill>
              <a:srgbClr val="FFA3FF"/>
            </a:solidFill>
          </a:ln>
          <a:effectLst>
            <a:reflection blurRad="12700" stA="38000" endPos="28000" dist="5000" dir="5400000" sy="-100000" algn="bl" rotWithShape="0"/>
          </a:effectLst>
        </p:spPr>
      </p:pic>
    </p:spTree>
    <p:extLst>
      <p:ext uri="{BB962C8B-B14F-4D97-AF65-F5344CB8AC3E}">
        <p14:creationId xmlns:p14="http://schemas.microsoft.com/office/powerpoint/2010/main" val="39404584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63"/>
            <a:ext cx="8229600" cy="563231"/>
          </a:xfrm>
        </p:spPr>
        <p:txBody>
          <a:bodyPr/>
          <a:lstStyle/>
          <a:p>
            <a:r>
              <a:rPr lang="en-US" sz="1200" dirty="0" smtClean="0"/>
              <a:t>Glucose intolerance and risk of cardiovascular disease in Iranian</a:t>
            </a:r>
            <a:br>
              <a:rPr lang="en-US" sz="1200" dirty="0" smtClean="0"/>
            </a:br>
            <a:r>
              <a:rPr lang="en-US" sz="1200" dirty="0" smtClean="0"/>
              <a:t>men and women: Results of the 7.6-year follow-up of the Tehran Lipid and Glucose Study( </a:t>
            </a:r>
            <a:r>
              <a:rPr lang="en-US" sz="1200" dirty="0" err="1" smtClean="0"/>
              <a:t>Hadaegh</a:t>
            </a:r>
            <a:r>
              <a:rPr lang="en-US" sz="1200" dirty="0" smtClean="0"/>
              <a:t> et </a:t>
            </a:r>
            <a:r>
              <a:rPr lang="en-US" sz="1200" dirty="0" err="1" smtClean="0"/>
              <a:t>alJ</a:t>
            </a:r>
            <a:r>
              <a:rPr lang="en-US" sz="1200" dirty="0" smtClean="0"/>
              <a:t>. </a:t>
            </a:r>
            <a:r>
              <a:rPr lang="en-US" sz="1200" dirty="0" err="1" smtClean="0"/>
              <a:t>Endocrinol</a:t>
            </a:r>
            <a:r>
              <a:rPr lang="en-US" sz="1200" dirty="0" smtClean="0"/>
              <a:t>. Invest,32,724-730,2009)</a:t>
            </a:r>
            <a:endParaRPr lang="en-US" sz="1200" dirty="0"/>
          </a:p>
        </p:txBody>
      </p:sp>
      <p:sp>
        <p:nvSpPr>
          <p:cNvPr id="4" name="Slide Number Placeholder 3"/>
          <p:cNvSpPr>
            <a:spLocks noGrp="1"/>
          </p:cNvSpPr>
          <p:nvPr>
            <p:ph type="sldNum" sz="quarter" idx="4294967295"/>
          </p:nvPr>
        </p:nvSpPr>
        <p:spPr>
          <a:xfrm>
            <a:off x="6816725" y="6473825"/>
            <a:ext cx="2133600" cy="212725"/>
          </a:xfrm>
          <a:prstGeom prst="rect">
            <a:avLst/>
          </a:prstGeom>
        </p:spPr>
        <p:txBody>
          <a:bodyPr/>
          <a:lstStyle/>
          <a:p>
            <a:pPr algn="ctr" eaLnBrk="0" fontAlgn="base" hangingPunct="0">
              <a:spcBef>
                <a:spcPct val="0"/>
              </a:spcBef>
              <a:spcAft>
                <a:spcPct val="0"/>
              </a:spcAft>
              <a:defRPr/>
            </a:pPr>
            <a:fld id="{511A9D7D-FDB1-4EDE-8EDE-6A3F95F99572}" type="slidenum">
              <a:rPr lang="fr-FR" sz="2400" smtClean="0">
                <a:solidFill>
                  <a:srgbClr val="FFFFFF"/>
                </a:solidFill>
                <a:latin typeface="Times New Roman" charset="0"/>
              </a:rPr>
              <a:pPr algn="ctr" eaLnBrk="0" fontAlgn="base" hangingPunct="0">
                <a:spcBef>
                  <a:spcPct val="0"/>
                </a:spcBef>
                <a:spcAft>
                  <a:spcPct val="0"/>
                </a:spcAft>
                <a:defRPr/>
              </a:pPr>
              <a:t>6</a:t>
            </a:fld>
            <a:endParaRPr lang="fr-FR" sz="2400">
              <a:solidFill>
                <a:srgbClr val="FFFFFF"/>
              </a:solidFill>
              <a:latin typeface="Times New Roman" charset="0"/>
            </a:endParaRPr>
          </a:p>
        </p:txBody>
      </p:sp>
      <p:pic>
        <p:nvPicPr>
          <p:cNvPr id="246786" name="Picture 2"/>
          <p:cNvPicPr>
            <a:picLocks noGrp="1" noChangeAspect="1" noChangeArrowheads="1"/>
          </p:cNvPicPr>
          <p:nvPr>
            <p:ph idx="1"/>
          </p:nvPr>
        </p:nvPicPr>
        <p:blipFill>
          <a:blip r:embed="rId2" cstate="print"/>
          <a:srcRect/>
          <a:stretch>
            <a:fillRect/>
          </a:stretch>
        </p:blipFill>
        <p:spPr bwMode="auto">
          <a:xfrm>
            <a:off x="50697" y="1447800"/>
            <a:ext cx="9093303" cy="410391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pic>
      <p:sp>
        <p:nvSpPr>
          <p:cNvPr id="5" name="Oval 4"/>
          <p:cNvSpPr/>
          <p:nvPr/>
        </p:nvSpPr>
        <p:spPr bwMode="auto">
          <a:xfrm>
            <a:off x="6368143" y="3222172"/>
            <a:ext cx="2775857" cy="772885"/>
          </a:xfrm>
          <a:prstGeom prst="ellipse">
            <a:avLst/>
          </a:prstGeom>
          <a:noFill/>
          <a:ln w="28575" cap="rnd" cmpd="sng" algn="ctr">
            <a:solidFill>
              <a:srgbClr val="FF0000"/>
            </a:solidFill>
            <a:prstDash val="solid"/>
            <a:round/>
            <a:headEnd type="none" w="med" len="med"/>
            <a:tailEnd type="none" w="med" len="lg"/>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mtClean="0">
              <a:solidFill>
                <a:srgbClr val="FFFFFF"/>
              </a:solidFill>
              <a:cs typeface="Arial" charset="0"/>
            </a:endParaRPr>
          </a:p>
        </p:txBody>
      </p:sp>
      <p:sp>
        <p:nvSpPr>
          <p:cNvPr id="8" name="Oval 7"/>
          <p:cNvSpPr/>
          <p:nvPr/>
        </p:nvSpPr>
        <p:spPr bwMode="auto">
          <a:xfrm>
            <a:off x="6302829" y="4757058"/>
            <a:ext cx="2841171" cy="772885"/>
          </a:xfrm>
          <a:prstGeom prst="ellipse">
            <a:avLst/>
          </a:prstGeom>
          <a:noFill/>
          <a:ln w="28575" cap="rnd" cmpd="sng" algn="ctr">
            <a:solidFill>
              <a:srgbClr val="FF0000"/>
            </a:solidFill>
            <a:prstDash val="solid"/>
            <a:round/>
            <a:headEnd type="none" w="med" len="med"/>
            <a:tailEnd type="none" w="med" len="lg"/>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mtClean="0">
              <a:solidFill>
                <a:srgbClr val="FFFFFF"/>
              </a:solidFill>
              <a:cs typeface="Arial" charset="0"/>
            </a:endParaRPr>
          </a:p>
        </p:txBody>
      </p:sp>
    </p:spTree>
    <p:extLst>
      <p:ext uri="{BB962C8B-B14F-4D97-AF65-F5344CB8AC3E}">
        <p14:creationId xmlns:p14="http://schemas.microsoft.com/office/powerpoint/2010/main" val="304570857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lstStyle/>
          <a:p>
            <a:r>
              <a:rPr lang="en-US" smtClean="0"/>
              <a:t>Bolus dose calculation</a:t>
            </a:r>
          </a:p>
        </p:txBody>
      </p:sp>
      <p:sp>
        <p:nvSpPr>
          <p:cNvPr id="69635" name="Content Placeholder 2"/>
          <p:cNvSpPr>
            <a:spLocks noGrp="1"/>
          </p:cNvSpPr>
          <p:nvPr>
            <p:ph idx="4294967295"/>
          </p:nvPr>
        </p:nvSpPr>
        <p:spPr>
          <a:xfrm>
            <a:off x="457200" y="1701800"/>
            <a:ext cx="8229600" cy="3108325"/>
          </a:xfrm>
        </p:spPr>
        <p:txBody>
          <a:bodyPr/>
          <a:lstStyle/>
          <a:p>
            <a:pPr marL="514350" indent="-514350">
              <a:buFont typeface="Calibri" pitchFamily="34" charset="0"/>
              <a:buAutoNum type="arabicPeriod"/>
            </a:pPr>
            <a:r>
              <a:rPr lang="en-US" b="1" dirty="0" smtClean="0"/>
              <a:t>Carbohydrate counting of the meal:</a:t>
            </a:r>
          </a:p>
          <a:p>
            <a:pPr marL="514350" indent="-514350"/>
            <a:r>
              <a:rPr lang="en-US" dirty="0" smtClean="0"/>
              <a:t>Number of units of carbohydrate in the meal × ICR</a:t>
            </a:r>
          </a:p>
          <a:p>
            <a:pPr marL="514350" indent="-514350"/>
            <a:r>
              <a:rPr lang="en-US" dirty="0" smtClean="0"/>
              <a:t>Example: 10 spoon of rice + 1 apple = 3 units of carbohydrate, ICR = 2. </a:t>
            </a:r>
          </a:p>
          <a:p>
            <a:pPr marL="514350" indent="-514350">
              <a:buFont typeface="Wingdings" pitchFamily="2" charset="2"/>
              <a:buNone/>
            </a:pPr>
            <a:r>
              <a:rPr lang="en-US" dirty="0" smtClean="0"/>
              <a:t>      Bolus dose required for the meal = 3 × 2 = 6 units </a:t>
            </a:r>
          </a:p>
          <a:p>
            <a:pPr marL="514350" indent="-514350">
              <a:buFont typeface="Wingdings" pitchFamily="2" charset="2"/>
              <a:buNone/>
            </a:pPr>
            <a:endParaRPr lang="en-US" b="1" i="1" dirty="0" smtClean="0"/>
          </a:p>
        </p:txBody>
      </p:sp>
      <p:sp>
        <p:nvSpPr>
          <p:cNvPr id="2" name="Date Placeholder 1"/>
          <p:cNvSpPr>
            <a:spLocks noGrp="1"/>
          </p:cNvSpPr>
          <p:nvPr>
            <p:ph type="dt" sz="half" idx="10"/>
          </p:nvPr>
        </p:nvSpPr>
        <p:spPr/>
        <p:txBody>
          <a:bodyPr/>
          <a:lstStyle/>
          <a:p>
            <a:pPr>
              <a:defRPr/>
            </a:pPr>
            <a:fld id="{6CEFC62E-7F17-4761-9C5D-0A9914936C9B}" type="datetime1">
              <a:rPr lang="en-US" smtClean="0">
                <a:solidFill>
                  <a:prstClr val="white">
                    <a:tint val="75000"/>
                  </a:prstClr>
                </a:solidFill>
              </a:rPr>
              <a:pPr>
                <a:defRPr/>
              </a:pPr>
              <a:t>11/20/2014</a:t>
            </a:fld>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pPr>
              <a:defRPr/>
            </a:pPr>
            <a:fld id="{D87B5B42-DF0B-4828-A08B-7E02B6CB1183}" type="slidenum">
              <a:rPr lang="en-US" smtClean="0"/>
              <a:pPr>
                <a:defRPr/>
              </a:pPr>
              <a:t>60</a:t>
            </a:fld>
            <a:endParaRPr lang="en-US"/>
          </a:p>
        </p:txBody>
      </p:sp>
      <p:pic>
        <p:nvPicPr>
          <p:cNvPr id="6" name="Picture 2"/>
          <p:cNvPicPr>
            <a:picLocks noChangeAspect="1" noChangeArrowheads="1"/>
          </p:cNvPicPr>
          <p:nvPr/>
        </p:nvPicPr>
        <p:blipFill>
          <a:blip r:embed="rId2" cstate="print"/>
          <a:srcRect/>
          <a:stretch>
            <a:fillRect/>
          </a:stretch>
        </p:blipFill>
        <p:spPr bwMode="auto">
          <a:xfrm>
            <a:off x="6929454" y="6021288"/>
            <a:ext cx="1451751" cy="720080"/>
          </a:xfrm>
          <a:prstGeom prst="roundRect">
            <a:avLst/>
          </a:prstGeom>
          <a:solidFill>
            <a:srgbClr val="FFFFFF">
              <a:shade val="85000"/>
            </a:srgbClr>
          </a:solidFill>
          <a:ln>
            <a:solidFill>
              <a:srgbClr val="FFA3FF"/>
            </a:solidFill>
          </a:ln>
          <a:effectLst>
            <a:reflection blurRad="12700" stA="38000" endPos="28000" dist="5000" dir="5400000" sy="-100000" algn="bl" rotWithShape="0"/>
          </a:effectLst>
        </p:spPr>
      </p:pic>
    </p:spTree>
    <p:extLst>
      <p:ext uri="{BB962C8B-B14F-4D97-AF65-F5344CB8AC3E}">
        <p14:creationId xmlns:p14="http://schemas.microsoft.com/office/powerpoint/2010/main" val="226604185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p:txBody>
          <a:bodyPr/>
          <a:lstStyle/>
          <a:p>
            <a:endParaRPr lang="en-US" smtClean="0"/>
          </a:p>
        </p:txBody>
      </p:sp>
      <p:sp>
        <p:nvSpPr>
          <p:cNvPr id="70659" name="Content Placeholder 2"/>
          <p:cNvSpPr>
            <a:spLocks noGrp="1"/>
          </p:cNvSpPr>
          <p:nvPr>
            <p:ph idx="4294967295"/>
          </p:nvPr>
        </p:nvSpPr>
        <p:spPr>
          <a:xfrm>
            <a:off x="395536" y="1268760"/>
            <a:ext cx="8229600" cy="4243388"/>
          </a:xfrm>
        </p:spPr>
        <p:txBody>
          <a:bodyPr/>
          <a:lstStyle/>
          <a:p>
            <a:pPr marL="514350" indent="-514350">
              <a:buFont typeface="Calibri" pitchFamily="34" charset="0"/>
              <a:buAutoNum type="arabicPeriod" startAt="2"/>
            </a:pPr>
            <a:r>
              <a:rPr lang="en-US" b="1" dirty="0" smtClean="0"/>
              <a:t>Pre-prandial blood glucose</a:t>
            </a:r>
          </a:p>
          <a:p>
            <a:pPr marL="514350" indent="-514350"/>
            <a:r>
              <a:rPr lang="en-US" dirty="0" smtClean="0"/>
              <a:t>Correction dose = Pre-prandial glucose – desired blood glucose ÷ ISF</a:t>
            </a:r>
          </a:p>
          <a:p>
            <a:pPr marL="514350" indent="-514350"/>
            <a:r>
              <a:rPr lang="en-US" dirty="0" smtClean="0"/>
              <a:t>Example: Pre-prandial glucose 230, correction dose= 230 – 130 ÷ 50 = 2</a:t>
            </a:r>
          </a:p>
          <a:p>
            <a:pPr marL="514350" indent="-514350">
              <a:buFont typeface="Wingdings" pitchFamily="2" charset="2"/>
              <a:buNone/>
            </a:pPr>
            <a:r>
              <a:rPr lang="en-US" dirty="0" smtClean="0"/>
              <a:t>      It means that 2 units of bolus are required to correct pre-</a:t>
            </a:r>
            <a:r>
              <a:rPr lang="en-US" dirty="0" err="1" smtClean="0"/>
              <a:t>parandial</a:t>
            </a:r>
            <a:r>
              <a:rPr lang="en-US" dirty="0" smtClean="0"/>
              <a:t> hyperglycemia</a:t>
            </a:r>
          </a:p>
          <a:p>
            <a:pPr marL="514350" indent="-514350"/>
            <a:r>
              <a:rPr lang="en-US" i="1" dirty="0" smtClean="0"/>
              <a:t>Total number of bolus = 6 + 2 = 8 units</a:t>
            </a:r>
          </a:p>
          <a:p>
            <a:pPr marL="514350" indent="-514350"/>
            <a:endParaRPr lang="en-US" b="1" i="1" dirty="0" smtClean="0"/>
          </a:p>
        </p:txBody>
      </p:sp>
      <p:sp>
        <p:nvSpPr>
          <p:cNvPr id="2" name="Date Placeholder 1"/>
          <p:cNvSpPr>
            <a:spLocks noGrp="1"/>
          </p:cNvSpPr>
          <p:nvPr>
            <p:ph type="dt" sz="half" idx="10"/>
          </p:nvPr>
        </p:nvSpPr>
        <p:spPr/>
        <p:txBody>
          <a:bodyPr/>
          <a:lstStyle/>
          <a:p>
            <a:pPr>
              <a:defRPr/>
            </a:pPr>
            <a:fld id="{C7B833F5-08A0-44D3-AABC-08CF257BCBC2}" type="datetime1">
              <a:rPr lang="en-US" smtClean="0">
                <a:solidFill>
                  <a:prstClr val="white">
                    <a:tint val="75000"/>
                  </a:prstClr>
                </a:solidFill>
              </a:rPr>
              <a:pPr>
                <a:defRPr/>
              </a:pPr>
              <a:t>11/20/2014</a:t>
            </a:fld>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pPr>
              <a:defRPr/>
            </a:pPr>
            <a:fld id="{D87B5B42-DF0B-4828-A08B-7E02B6CB1183}" type="slidenum">
              <a:rPr lang="en-US" smtClean="0"/>
              <a:pPr>
                <a:defRPr/>
              </a:pPr>
              <a:t>61</a:t>
            </a:fld>
            <a:endParaRPr lang="en-US"/>
          </a:p>
        </p:txBody>
      </p:sp>
      <p:pic>
        <p:nvPicPr>
          <p:cNvPr id="6" name="Picture 2"/>
          <p:cNvPicPr>
            <a:picLocks noChangeAspect="1" noChangeArrowheads="1"/>
          </p:cNvPicPr>
          <p:nvPr/>
        </p:nvPicPr>
        <p:blipFill>
          <a:blip r:embed="rId2" cstate="print"/>
          <a:srcRect/>
          <a:stretch>
            <a:fillRect/>
          </a:stretch>
        </p:blipFill>
        <p:spPr bwMode="auto">
          <a:xfrm>
            <a:off x="6929454" y="6021288"/>
            <a:ext cx="1451751" cy="720080"/>
          </a:xfrm>
          <a:prstGeom prst="roundRect">
            <a:avLst/>
          </a:prstGeom>
          <a:solidFill>
            <a:srgbClr val="FFFFFF">
              <a:shade val="85000"/>
            </a:srgbClr>
          </a:solidFill>
          <a:ln>
            <a:solidFill>
              <a:srgbClr val="FFA3FF"/>
            </a:solidFill>
          </a:ln>
          <a:effectLst>
            <a:reflection blurRad="12700" stA="38000" endPos="28000" dist="5000" dir="5400000" sy="-100000" algn="bl" rotWithShape="0"/>
          </a:effectLst>
        </p:spPr>
      </p:pic>
    </p:spTree>
    <p:extLst>
      <p:ext uri="{BB962C8B-B14F-4D97-AF65-F5344CB8AC3E}">
        <p14:creationId xmlns:p14="http://schemas.microsoft.com/office/powerpoint/2010/main" val="327750521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010A7D9-DF02-4154-B0CE-5F82129924E5}" type="datetime1">
              <a:rPr lang="en-US" smtClean="0">
                <a:solidFill>
                  <a:prstClr val="white">
                    <a:tint val="75000"/>
                  </a:prstClr>
                </a:solidFill>
              </a:rPr>
              <a:pPr>
                <a:defRPr/>
              </a:pPr>
              <a:t>11/20/2014</a:t>
            </a:fld>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pPr>
              <a:defRPr/>
            </a:pPr>
            <a:fld id="{D87B5B42-DF0B-4828-A08B-7E02B6CB1183}" type="slidenum">
              <a:rPr lang="en-US" smtClean="0"/>
              <a:pPr>
                <a:defRPr/>
              </a:pPr>
              <a:t>62</a:t>
            </a:fld>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743074"/>
            <a:ext cx="6261145" cy="4229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60648"/>
            <a:ext cx="417646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476672"/>
            <a:ext cx="3744416"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861929"/>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3FB3DC40-7E13-4822-BC65-FBC8837C912E}" type="slidenum">
              <a:rPr lang="fr-FR" smtClean="0"/>
              <a:pPr/>
              <a:t>63</a:t>
            </a:fld>
            <a:endParaRPr lang="fr-FR" smtClean="0"/>
          </a:p>
        </p:txBody>
      </p:sp>
      <p:sp>
        <p:nvSpPr>
          <p:cNvPr id="71683" name="Rectangle 2"/>
          <p:cNvSpPr>
            <a:spLocks noGrp="1" noChangeArrowheads="1"/>
          </p:cNvSpPr>
          <p:nvPr>
            <p:ph type="title"/>
          </p:nvPr>
        </p:nvSpPr>
        <p:spPr/>
        <p:txBody>
          <a:bodyPr/>
          <a:lstStyle/>
          <a:p>
            <a:pPr eaLnBrk="1" hangingPunct="1"/>
            <a:r>
              <a:rPr lang="en-US" smtClean="0"/>
              <a:t>Initiation &amp; titration of prandial insulin</a:t>
            </a:r>
          </a:p>
        </p:txBody>
      </p:sp>
      <p:sp>
        <p:nvSpPr>
          <p:cNvPr id="71684" name="Rectangle 3"/>
          <p:cNvSpPr>
            <a:spLocks noGrp="1" noChangeArrowheads="1"/>
          </p:cNvSpPr>
          <p:nvPr>
            <p:ph type="body" idx="1"/>
          </p:nvPr>
        </p:nvSpPr>
        <p:spPr>
          <a:xfrm>
            <a:off x="457200" y="1701800"/>
            <a:ext cx="8229600" cy="2378075"/>
          </a:xfrm>
        </p:spPr>
        <p:txBody>
          <a:bodyPr/>
          <a:lstStyle/>
          <a:p>
            <a:pPr eaLnBrk="1" hangingPunct="1">
              <a:spcBef>
                <a:spcPct val="100000"/>
              </a:spcBef>
            </a:pPr>
            <a:r>
              <a:rPr lang="en-US" dirty="0" smtClean="0"/>
              <a:t>When prandial insulin is started, insulin </a:t>
            </a:r>
            <a:r>
              <a:rPr lang="en-US" dirty="0" err="1" smtClean="0"/>
              <a:t>secretagogues</a:t>
            </a:r>
            <a:r>
              <a:rPr lang="en-US" dirty="0" smtClean="0"/>
              <a:t> (SU or </a:t>
            </a:r>
            <a:r>
              <a:rPr lang="en-US" dirty="0" err="1" smtClean="0"/>
              <a:t>glinides</a:t>
            </a:r>
            <a:r>
              <a:rPr lang="en-US" dirty="0" smtClean="0"/>
              <a:t>) should be discontinued</a:t>
            </a:r>
          </a:p>
        </p:txBody>
      </p:sp>
      <p:sp>
        <p:nvSpPr>
          <p:cNvPr id="71685" name="Text Box 55"/>
          <p:cNvSpPr txBox="1">
            <a:spLocks noChangeArrowheads="1"/>
          </p:cNvSpPr>
          <p:nvPr/>
        </p:nvSpPr>
        <p:spPr bwMode="auto">
          <a:xfrm>
            <a:off x="34925" y="6584950"/>
            <a:ext cx="4191000" cy="222250"/>
          </a:xfrm>
          <a:prstGeom prst="rect">
            <a:avLst/>
          </a:prstGeom>
          <a:noFill/>
          <a:ln w="9525" algn="ctr">
            <a:noFill/>
            <a:miter lim="800000"/>
            <a:headEnd/>
            <a:tailEnd/>
          </a:ln>
        </p:spPr>
        <p:txBody>
          <a:bodyPr anchor="b">
            <a:spAutoFit/>
          </a:bodyPr>
          <a:lstStyle/>
          <a:p>
            <a:pPr algn="l">
              <a:lnSpc>
                <a:spcPct val="85000"/>
              </a:lnSpc>
              <a:buClr>
                <a:srgbClr val="FFCC00"/>
              </a:buClr>
              <a:buSzPct val="70000"/>
              <a:buFont typeface="Wingdings" pitchFamily="2" charset="2"/>
              <a:buNone/>
            </a:pPr>
            <a:r>
              <a:rPr lang="da-DK" sz="1000"/>
              <a:t>Nathan DM</a:t>
            </a:r>
            <a:r>
              <a:rPr lang="da-DK" sz="1000" i="1"/>
              <a:t>, et al. </a:t>
            </a:r>
            <a:r>
              <a:rPr lang="fr-FR" sz="1000" i="1"/>
              <a:t>Diabetes Care </a:t>
            </a:r>
            <a:r>
              <a:rPr lang="fr-FR" sz="1000"/>
              <a:t>2009;32 193-203</a:t>
            </a:r>
            <a:r>
              <a:rPr lang="en-GB" sz="1000" i="1"/>
              <a:t>.</a:t>
            </a:r>
            <a:endParaRPr lang="it-IT" sz="1000">
              <a:ea typeface="Arial Unicode MS" pitchFamily="34" charset="-128"/>
              <a:cs typeface="Arial Unicode MS" pitchFamily="34" charset="-128"/>
            </a:endParaRPr>
          </a:p>
        </p:txBody>
      </p:sp>
      <p:sp>
        <p:nvSpPr>
          <p:cNvPr id="2" name="Date Placeholder 1"/>
          <p:cNvSpPr>
            <a:spLocks noGrp="1"/>
          </p:cNvSpPr>
          <p:nvPr>
            <p:ph type="dt" sz="half" idx="10"/>
          </p:nvPr>
        </p:nvSpPr>
        <p:spPr/>
        <p:txBody>
          <a:bodyPr/>
          <a:lstStyle/>
          <a:p>
            <a:pPr>
              <a:defRPr/>
            </a:pPr>
            <a:fld id="{A0DF69FE-A2BF-4483-8383-5EAA04BFE624}" type="datetime1">
              <a:rPr lang="en-US" smtClean="0">
                <a:solidFill>
                  <a:prstClr val="white">
                    <a:tint val="75000"/>
                  </a:prstClr>
                </a:solidFill>
              </a:rPr>
              <a:pPr>
                <a:defRPr/>
              </a:pPr>
              <a:t>11/20/2014</a:t>
            </a:fld>
            <a:endParaRPr lang="en-US">
              <a:solidFill>
                <a:prstClr val="white">
                  <a:tint val="75000"/>
                </a:prstClr>
              </a:solidFill>
            </a:endParaRPr>
          </a:p>
        </p:txBody>
      </p:sp>
    </p:spTree>
    <p:extLst>
      <p:ext uri="{BB962C8B-B14F-4D97-AF65-F5344CB8AC3E}">
        <p14:creationId xmlns:p14="http://schemas.microsoft.com/office/powerpoint/2010/main" val="3828934917"/>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97311743-B98E-4A4A-B205-8B6A40F4246F}" type="slidenum">
              <a:rPr lang="fr-FR" smtClean="0"/>
              <a:pPr/>
              <a:t>64</a:t>
            </a:fld>
            <a:endParaRPr lang="fr-FR" smtClean="0"/>
          </a:p>
        </p:txBody>
      </p:sp>
      <p:sp>
        <p:nvSpPr>
          <p:cNvPr id="72707" name="Rectangle 2"/>
          <p:cNvSpPr>
            <a:spLocks noGrp="1" noChangeArrowheads="1"/>
          </p:cNvSpPr>
          <p:nvPr>
            <p:ph type="title"/>
          </p:nvPr>
        </p:nvSpPr>
        <p:spPr/>
        <p:txBody>
          <a:bodyPr/>
          <a:lstStyle/>
          <a:p>
            <a:pPr eaLnBrk="1" hangingPunct="1"/>
            <a:r>
              <a:rPr lang="en-US" smtClean="0"/>
              <a:t>After 2-3 months…</a:t>
            </a:r>
          </a:p>
        </p:txBody>
      </p:sp>
      <p:sp>
        <p:nvSpPr>
          <p:cNvPr id="72708" name="Rectangle 3"/>
          <p:cNvSpPr>
            <a:spLocks noGrp="1" noChangeArrowheads="1"/>
          </p:cNvSpPr>
          <p:nvPr>
            <p:ph type="body" idx="1"/>
          </p:nvPr>
        </p:nvSpPr>
        <p:spPr>
          <a:xfrm>
            <a:off x="457200" y="1701800"/>
            <a:ext cx="8229600" cy="2830513"/>
          </a:xfrm>
        </p:spPr>
        <p:txBody>
          <a:bodyPr/>
          <a:lstStyle/>
          <a:p>
            <a:pPr eaLnBrk="1" hangingPunct="1"/>
            <a:r>
              <a:rPr lang="en-US" smtClean="0"/>
              <a:t>If HbA</a:t>
            </a:r>
            <a:r>
              <a:rPr lang="en-US" baseline="-25000" smtClean="0"/>
              <a:t>1c</a:t>
            </a:r>
            <a:r>
              <a:rPr lang="en-US" smtClean="0"/>
              <a:t> is &lt;7%</a:t>
            </a:r>
          </a:p>
          <a:p>
            <a:pPr lvl="1" eaLnBrk="1" hangingPunct="1">
              <a:spcBef>
                <a:spcPct val="50000"/>
              </a:spcBef>
            </a:pPr>
            <a:r>
              <a:rPr lang="en-US" smtClean="0"/>
              <a:t>Continue regimen and check HbA</a:t>
            </a:r>
            <a:r>
              <a:rPr lang="en-US" baseline="-25000" smtClean="0"/>
              <a:t>1c</a:t>
            </a:r>
            <a:r>
              <a:rPr lang="en-US" smtClean="0"/>
              <a:t> every 3 months</a:t>
            </a:r>
          </a:p>
          <a:p>
            <a:pPr eaLnBrk="1" hangingPunct="1">
              <a:spcBef>
                <a:spcPct val="100000"/>
              </a:spcBef>
            </a:pPr>
            <a:r>
              <a:rPr lang="en-US" smtClean="0"/>
              <a:t>If HbA</a:t>
            </a:r>
            <a:r>
              <a:rPr lang="en-US" baseline="-25000" smtClean="0"/>
              <a:t>1c</a:t>
            </a:r>
            <a:r>
              <a:rPr lang="en-US" smtClean="0"/>
              <a:t> is ≥7%</a:t>
            </a:r>
          </a:p>
          <a:p>
            <a:pPr lvl="1" eaLnBrk="1" hangingPunct="1">
              <a:spcBef>
                <a:spcPct val="50000"/>
              </a:spcBef>
            </a:pPr>
            <a:r>
              <a:rPr lang="en-US" smtClean="0"/>
              <a:t>Recheck pre-meal blood glucose</a:t>
            </a:r>
          </a:p>
          <a:p>
            <a:pPr lvl="1" eaLnBrk="1" hangingPunct="1">
              <a:spcBef>
                <a:spcPct val="50000"/>
              </a:spcBef>
            </a:pPr>
            <a:r>
              <a:rPr lang="en-US" smtClean="0"/>
              <a:t>If premeal blood glucose is out of range, continue to intensify insulin therapy with </a:t>
            </a:r>
            <a:r>
              <a:rPr lang="en-US" smtClean="0">
                <a:solidFill>
                  <a:srgbClr val="FFFF00"/>
                </a:solidFill>
              </a:rPr>
              <a:t>introduction of a second injection of prandial insulin</a:t>
            </a:r>
          </a:p>
        </p:txBody>
      </p:sp>
      <p:sp>
        <p:nvSpPr>
          <p:cNvPr id="72709" name="Text Box 55"/>
          <p:cNvSpPr txBox="1">
            <a:spLocks noChangeArrowheads="1"/>
          </p:cNvSpPr>
          <p:nvPr/>
        </p:nvSpPr>
        <p:spPr bwMode="auto">
          <a:xfrm>
            <a:off x="34925" y="6584950"/>
            <a:ext cx="4191000" cy="222250"/>
          </a:xfrm>
          <a:prstGeom prst="rect">
            <a:avLst/>
          </a:prstGeom>
          <a:noFill/>
          <a:ln w="9525" algn="ctr">
            <a:noFill/>
            <a:miter lim="800000"/>
            <a:headEnd/>
            <a:tailEnd/>
          </a:ln>
        </p:spPr>
        <p:txBody>
          <a:bodyPr anchor="b">
            <a:spAutoFit/>
          </a:bodyPr>
          <a:lstStyle/>
          <a:p>
            <a:pPr algn="l">
              <a:lnSpc>
                <a:spcPct val="85000"/>
              </a:lnSpc>
              <a:buClr>
                <a:srgbClr val="FFCC00"/>
              </a:buClr>
              <a:buSzPct val="70000"/>
              <a:buFont typeface="Wingdings" pitchFamily="2" charset="2"/>
              <a:buNone/>
            </a:pPr>
            <a:r>
              <a:rPr lang="da-DK" sz="1000"/>
              <a:t>Nathan DM</a:t>
            </a:r>
            <a:r>
              <a:rPr lang="da-DK" sz="1000" i="1"/>
              <a:t>, et al. </a:t>
            </a:r>
            <a:r>
              <a:rPr lang="fr-FR" sz="1000" i="1"/>
              <a:t>Diabetes Care </a:t>
            </a:r>
            <a:r>
              <a:rPr lang="fr-FR" sz="1000"/>
              <a:t>2009;32 193-203</a:t>
            </a:r>
            <a:r>
              <a:rPr lang="en-GB" sz="1000" i="1"/>
              <a:t>.</a:t>
            </a:r>
            <a:endParaRPr lang="it-IT" sz="1000">
              <a:ea typeface="Arial Unicode MS" pitchFamily="34" charset="-128"/>
              <a:cs typeface="Arial Unicode MS" pitchFamily="34" charset="-128"/>
            </a:endParaRPr>
          </a:p>
        </p:txBody>
      </p:sp>
      <p:sp>
        <p:nvSpPr>
          <p:cNvPr id="2" name="Date Placeholder 1"/>
          <p:cNvSpPr>
            <a:spLocks noGrp="1"/>
          </p:cNvSpPr>
          <p:nvPr>
            <p:ph type="dt" sz="half" idx="10"/>
          </p:nvPr>
        </p:nvSpPr>
        <p:spPr/>
        <p:txBody>
          <a:bodyPr/>
          <a:lstStyle/>
          <a:p>
            <a:pPr>
              <a:defRPr/>
            </a:pPr>
            <a:fld id="{83BF8379-F5F1-4566-992C-EDF2F1CBB096}" type="datetime1">
              <a:rPr lang="en-US" smtClean="0">
                <a:solidFill>
                  <a:prstClr val="white">
                    <a:tint val="75000"/>
                  </a:prstClr>
                </a:solidFill>
              </a:rPr>
              <a:pPr>
                <a:defRPr/>
              </a:pPr>
              <a:t>11/20/2014</a:t>
            </a:fld>
            <a:endParaRPr lang="en-US">
              <a:solidFill>
                <a:prstClr val="white">
                  <a:tint val="75000"/>
                </a:prstClr>
              </a:solidFill>
            </a:endParaRPr>
          </a:p>
        </p:txBody>
      </p:sp>
    </p:spTree>
    <p:extLst>
      <p:ext uri="{BB962C8B-B14F-4D97-AF65-F5344CB8AC3E}">
        <p14:creationId xmlns:p14="http://schemas.microsoft.com/office/powerpoint/2010/main" val="3204280593"/>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2"/>
          </p:nvPr>
        </p:nvSpPr>
        <p:spPr>
          <a:noFill/>
        </p:spPr>
        <p:txBody>
          <a:bodyPr/>
          <a:lstStyle/>
          <a:p>
            <a:fld id="{1E94790C-A70A-4971-853E-A7E08FAE0723}" type="slidenum">
              <a:rPr lang="fr-FR" smtClean="0"/>
              <a:pPr/>
              <a:t>65</a:t>
            </a:fld>
            <a:endParaRPr lang="fr-FR" smtClean="0"/>
          </a:p>
        </p:txBody>
      </p:sp>
      <p:sp>
        <p:nvSpPr>
          <p:cNvPr id="61443" name="Rectangle 2"/>
          <p:cNvSpPr>
            <a:spLocks noGrp="1" noChangeArrowheads="1"/>
          </p:cNvSpPr>
          <p:nvPr>
            <p:ph type="title"/>
          </p:nvPr>
        </p:nvSpPr>
        <p:spPr/>
        <p:txBody>
          <a:bodyPr/>
          <a:lstStyle/>
          <a:p>
            <a:pPr eaLnBrk="1" hangingPunct="1"/>
            <a:r>
              <a:rPr lang="en-GB" smtClean="0">
                <a:solidFill>
                  <a:schemeClr val="tx1"/>
                </a:solidFill>
              </a:rPr>
              <a:t>Intensify insulin if HbA</a:t>
            </a:r>
            <a:r>
              <a:rPr lang="en-GB" baseline="-25000" smtClean="0">
                <a:solidFill>
                  <a:schemeClr val="tx1"/>
                </a:solidFill>
              </a:rPr>
              <a:t>1c</a:t>
            </a:r>
            <a:r>
              <a:rPr lang="en-GB" smtClean="0">
                <a:solidFill>
                  <a:schemeClr val="tx1"/>
                </a:solidFill>
              </a:rPr>
              <a:t> is still ≥7%</a:t>
            </a:r>
            <a:endParaRPr lang="fr-FR" smtClean="0">
              <a:solidFill>
                <a:schemeClr val="tx1"/>
              </a:solidFill>
            </a:endParaRPr>
          </a:p>
        </p:txBody>
      </p:sp>
      <p:sp>
        <p:nvSpPr>
          <p:cNvPr id="61444" name="Text Box 3"/>
          <p:cNvSpPr txBox="1">
            <a:spLocks noChangeArrowheads="1"/>
          </p:cNvSpPr>
          <p:nvPr/>
        </p:nvSpPr>
        <p:spPr bwMode="auto">
          <a:xfrm>
            <a:off x="1292225" y="1403350"/>
            <a:ext cx="6648450" cy="701675"/>
          </a:xfrm>
          <a:prstGeom prst="rect">
            <a:avLst/>
          </a:prstGeom>
          <a:noFill/>
          <a:ln w="9525" algn="ctr">
            <a:noFill/>
            <a:miter lim="800000"/>
            <a:headEnd/>
            <a:tailEnd/>
          </a:ln>
        </p:spPr>
        <p:txBody>
          <a:bodyPr>
            <a:spAutoFit/>
          </a:bodyPr>
          <a:lstStyle/>
          <a:p>
            <a:pPr marL="3175" indent="-3175">
              <a:spcBef>
                <a:spcPct val="50000"/>
              </a:spcBef>
              <a:buClr>
                <a:schemeClr val="tx1"/>
              </a:buClr>
              <a:buSzPct val="70000"/>
              <a:buFont typeface="Wingdings" pitchFamily="2" charset="2"/>
              <a:buNone/>
            </a:pPr>
            <a:r>
              <a:rPr lang="en-US" sz="2000">
                <a:solidFill>
                  <a:srgbClr val="FFFF00"/>
                </a:solidFill>
                <a:ea typeface="Arial Unicode MS" pitchFamily="34" charset="-128"/>
                <a:cs typeface="Arial Unicode MS" pitchFamily="34" charset="-128"/>
              </a:rPr>
              <a:t>ADA/EASD recommend the </a:t>
            </a:r>
            <a:r>
              <a:rPr lang="en-US" sz="2000" b="1">
                <a:solidFill>
                  <a:srgbClr val="FFFF00"/>
                </a:solidFill>
                <a:ea typeface="Arial Unicode MS" pitchFamily="34" charset="-128"/>
                <a:cs typeface="Arial Unicode MS" pitchFamily="34" charset="-128"/>
              </a:rPr>
              <a:t>stepwise</a:t>
            </a:r>
            <a:r>
              <a:rPr lang="en-US" sz="2000">
                <a:solidFill>
                  <a:srgbClr val="FFFF00"/>
                </a:solidFill>
                <a:ea typeface="Arial Unicode MS" pitchFamily="34" charset="-128"/>
                <a:cs typeface="Arial Unicode MS" pitchFamily="34" charset="-128"/>
              </a:rPr>
              <a:t> addition of prandial insulin to intensify a basal insulin regimen</a:t>
            </a:r>
          </a:p>
        </p:txBody>
      </p:sp>
      <p:pic>
        <p:nvPicPr>
          <p:cNvPr id="746501" name="Picture 5" descr="soleil 2"/>
          <p:cNvPicPr>
            <a:picLocks noChangeAspect="1" noChangeArrowheads="1"/>
          </p:cNvPicPr>
          <p:nvPr/>
        </p:nvPicPr>
        <p:blipFill>
          <a:blip r:embed="rId3" cstate="print"/>
          <a:srcRect r="2762"/>
          <a:stretch>
            <a:fillRect/>
          </a:stretch>
        </p:blipFill>
        <p:spPr bwMode="auto">
          <a:xfrm>
            <a:off x="3343275" y="4575175"/>
            <a:ext cx="2555875" cy="1568450"/>
          </a:xfrm>
          <a:prstGeom prst="rect">
            <a:avLst/>
          </a:prstGeom>
          <a:noFill/>
          <a:ln w="38100">
            <a:solidFill>
              <a:schemeClr val="tx1"/>
            </a:solidFill>
            <a:miter lim="800000"/>
            <a:headEnd/>
            <a:tailEnd/>
          </a:ln>
        </p:spPr>
      </p:pic>
      <p:pic>
        <p:nvPicPr>
          <p:cNvPr id="746502" name="Picture 6" descr="soleil 3"/>
          <p:cNvPicPr>
            <a:picLocks noChangeAspect="1" noChangeArrowheads="1"/>
          </p:cNvPicPr>
          <p:nvPr/>
        </p:nvPicPr>
        <p:blipFill>
          <a:blip r:embed="rId4" cstate="print"/>
          <a:srcRect r="2606"/>
          <a:stretch>
            <a:fillRect/>
          </a:stretch>
        </p:blipFill>
        <p:spPr bwMode="auto">
          <a:xfrm>
            <a:off x="6240463" y="4567238"/>
            <a:ext cx="2574925" cy="1414462"/>
          </a:xfrm>
          <a:prstGeom prst="rect">
            <a:avLst/>
          </a:prstGeom>
          <a:noFill/>
          <a:ln w="38100">
            <a:solidFill>
              <a:schemeClr val="tx1"/>
            </a:solidFill>
            <a:miter lim="800000"/>
            <a:headEnd/>
            <a:tailEnd/>
          </a:ln>
        </p:spPr>
      </p:pic>
      <p:pic>
        <p:nvPicPr>
          <p:cNvPr id="746503" name="Picture 7" descr="soleil 1"/>
          <p:cNvPicPr>
            <a:picLocks noChangeAspect="1" noChangeArrowheads="1"/>
          </p:cNvPicPr>
          <p:nvPr/>
        </p:nvPicPr>
        <p:blipFill>
          <a:blip r:embed="rId5" cstate="print"/>
          <a:srcRect/>
          <a:stretch>
            <a:fillRect/>
          </a:stretch>
        </p:blipFill>
        <p:spPr bwMode="auto">
          <a:xfrm>
            <a:off x="415925" y="4567238"/>
            <a:ext cx="2586038" cy="1411287"/>
          </a:xfrm>
          <a:prstGeom prst="rect">
            <a:avLst/>
          </a:prstGeom>
          <a:noFill/>
          <a:ln w="38100">
            <a:solidFill>
              <a:schemeClr val="tx1"/>
            </a:solidFill>
            <a:miter lim="800000"/>
            <a:headEnd/>
            <a:tailEnd/>
          </a:ln>
        </p:spPr>
      </p:pic>
      <p:sp>
        <p:nvSpPr>
          <p:cNvPr id="746504" name="Rectangle 8"/>
          <p:cNvSpPr>
            <a:spLocks noChangeArrowheads="1"/>
          </p:cNvSpPr>
          <p:nvPr/>
        </p:nvSpPr>
        <p:spPr bwMode="auto">
          <a:xfrm>
            <a:off x="396875" y="3927475"/>
            <a:ext cx="2576513" cy="517525"/>
          </a:xfrm>
          <a:prstGeom prst="rect">
            <a:avLst/>
          </a:prstGeom>
          <a:noFill/>
          <a:ln w="28575" cap="rnd" algn="ctr">
            <a:noFill/>
            <a:miter lim="800000"/>
            <a:headEnd/>
            <a:tailEnd type="none" w="med" len="lg"/>
          </a:ln>
        </p:spPr>
        <p:txBody>
          <a:bodyPr>
            <a:spAutoFit/>
          </a:bodyPr>
          <a:lstStyle/>
          <a:p>
            <a:r>
              <a:rPr lang="en-US" sz="1400" b="1"/>
              <a:t>If </a:t>
            </a:r>
            <a:r>
              <a:rPr lang="en-US" sz="1400" b="1">
                <a:solidFill>
                  <a:srgbClr val="FFFF00"/>
                </a:solidFill>
              </a:rPr>
              <a:t>pre-lunch </a:t>
            </a:r>
            <a:r>
              <a:rPr lang="en-US" sz="1400" b="1"/>
              <a:t>blood glucose is out of range...</a:t>
            </a:r>
          </a:p>
        </p:txBody>
      </p:sp>
      <p:sp>
        <p:nvSpPr>
          <p:cNvPr id="746505" name="Rectangle 9"/>
          <p:cNvSpPr>
            <a:spLocks noChangeArrowheads="1"/>
          </p:cNvSpPr>
          <p:nvPr/>
        </p:nvSpPr>
        <p:spPr bwMode="auto">
          <a:xfrm>
            <a:off x="3303588" y="3927475"/>
            <a:ext cx="2576512" cy="517525"/>
          </a:xfrm>
          <a:prstGeom prst="rect">
            <a:avLst/>
          </a:prstGeom>
          <a:noFill/>
          <a:ln w="28575" cap="rnd" algn="ctr">
            <a:noFill/>
            <a:miter lim="800000"/>
            <a:headEnd/>
            <a:tailEnd type="none" w="med" len="lg"/>
          </a:ln>
        </p:spPr>
        <p:txBody>
          <a:bodyPr>
            <a:spAutoFit/>
          </a:bodyPr>
          <a:lstStyle/>
          <a:p>
            <a:r>
              <a:rPr lang="en-US" sz="1400" b="1"/>
              <a:t>If </a:t>
            </a:r>
            <a:r>
              <a:rPr lang="en-US" sz="1400" b="1">
                <a:solidFill>
                  <a:srgbClr val="FFFF00"/>
                </a:solidFill>
              </a:rPr>
              <a:t>pre-dinner</a:t>
            </a:r>
            <a:r>
              <a:rPr lang="en-US" sz="1400" b="1"/>
              <a:t> blood glucose is out of range...</a:t>
            </a:r>
          </a:p>
        </p:txBody>
      </p:sp>
      <p:sp>
        <p:nvSpPr>
          <p:cNvPr id="746506" name="Rectangle 10"/>
          <p:cNvSpPr>
            <a:spLocks noChangeArrowheads="1"/>
          </p:cNvSpPr>
          <p:nvPr/>
        </p:nvSpPr>
        <p:spPr bwMode="auto">
          <a:xfrm>
            <a:off x="6300788" y="3927475"/>
            <a:ext cx="2409825" cy="517525"/>
          </a:xfrm>
          <a:prstGeom prst="rect">
            <a:avLst/>
          </a:prstGeom>
          <a:noFill/>
          <a:ln w="28575" cap="rnd" algn="ctr">
            <a:noFill/>
            <a:miter lim="800000"/>
            <a:headEnd/>
            <a:tailEnd type="none" w="med" len="lg"/>
          </a:ln>
        </p:spPr>
        <p:txBody>
          <a:bodyPr>
            <a:spAutoFit/>
          </a:bodyPr>
          <a:lstStyle/>
          <a:p>
            <a:r>
              <a:rPr lang="en-US" sz="1400" b="1"/>
              <a:t>If </a:t>
            </a:r>
            <a:r>
              <a:rPr lang="en-US" sz="1400" b="1">
                <a:solidFill>
                  <a:srgbClr val="FFFF00"/>
                </a:solidFill>
              </a:rPr>
              <a:t>pre-bed</a:t>
            </a:r>
            <a:r>
              <a:rPr lang="en-US" sz="1400" b="1"/>
              <a:t> blood glucose is out of range...</a:t>
            </a:r>
          </a:p>
        </p:txBody>
      </p:sp>
      <p:sp>
        <p:nvSpPr>
          <p:cNvPr id="746507" name="Text Box 11"/>
          <p:cNvSpPr txBox="1">
            <a:spLocks noChangeArrowheads="1"/>
          </p:cNvSpPr>
          <p:nvPr/>
        </p:nvSpPr>
        <p:spPr bwMode="auto">
          <a:xfrm>
            <a:off x="419100" y="2268538"/>
            <a:ext cx="8343900" cy="641350"/>
          </a:xfrm>
          <a:prstGeom prst="rect">
            <a:avLst/>
          </a:prstGeom>
          <a:noFill/>
          <a:ln w="28575" cap="rnd" algn="ctr">
            <a:noFill/>
            <a:miter lim="800000"/>
            <a:headEnd/>
            <a:tailEnd type="none" w="med" len="lg"/>
          </a:ln>
        </p:spPr>
        <p:txBody>
          <a:bodyPr>
            <a:spAutoFit/>
          </a:bodyPr>
          <a:lstStyle/>
          <a:p>
            <a:r>
              <a:rPr lang="en-US" b="1"/>
              <a:t>If fasting blood glucose (FBG) levels are in target range but HbA</a:t>
            </a:r>
            <a:r>
              <a:rPr lang="en-US" b="1" baseline="-25000"/>
              <a:t>1c </a:t>
            </a:r>
            <a:r>
              <a:rPr lang="en-US" b="1">
                <a:sym typeface="Symbol" pitchFamily="18" charset="2"/>
              </a:rPr>
              <a:t>7</a:t>
            </a:r>
            <a:r>
              <a:rPr lang="en-US" b="1"/>
              <a:t>%</a:t>
            </a:r>
            <a:r>
              <a:rPr lang="en-US" b="1" i="1"/>
              <a:t>,</a:t>
            </a:r>
            <a:r>
              <a:rPr lang="en-US" i="1"/>
              <a:t> </a:t>
            </a:r>
            <a:r>
              <a:rPr lang="en-US"/>
              <a:t>check blood glucose before lunch, dinner, and bedtime and</a:t>
            </a:r>
            <a:endParaRPr lang="en-US" sz="2000" b="1">
              <a:solidFill>
                <a:srgbClr val="FFCC00"/>
              </a:solidFill>
            </a:endParaRPr>
          </a:p>
        </p:txBody>
      </p:sp>
      <p:sp>
        <p:nvSpPr>
          <p:cNvPr id="746508" name="Text Box 12"/>
          <p:cNvSpPr txBox="1">
            <a:spLocks noChangeArrowheads="1"/>
          </p:cNvSpPr>
          <p:nvPr/>
        </p:nvSpPr>
        <p:spPr bwMode="auto">
          <a:xfrm>
            <a:off x="2903538" y="4002088"/>
            <a:ext cx="412750" cy="366712"/>
          </a:xfrm>
          <a:prstGeom prst="rect">
            <a:avLst/>
          </a:prstGeom>
          <a:noFill/>
          <a:ln w="28575" cap="rnd" algn="ctr">
            <a:noFill/>
            <a:miter lim="800000"/>
            <a:headEnd/>
            <a:tailEnd type="none" w="med" len="lg"/>
          </a:ln>
        </p:spPr>
        <p:txBody>
          <a:bodyPr wrap="none">
            <a:spAutoFit/>
          </a:bodyPr>
          <a:lstStyle/>
          <a:p>
            <a:r>
              <a:rPr lang="fr-FR" b="1">
                <a:solidFill>
                  <a:srgbClr val="FFFF00"/>
                </a:solidFill>
              </a:rPr>
              <a:t>or</a:t>
            </a:r>
          </a:p>
        </p:txBody>
      </p:sp>
      <p:sp>
        <p:nvSpPr>
          <p:cNvPr id="746509" name="Text Box 13"/>
          <p:cNvSpPr txBox="1">
            <a:spLocks noChangeArrowheads="1"/>
          </p:cNvSpPr>
          <p:nvPr/>
        </p:nvSpPr>
        <p:spPr bwMode="auto">
          <a:xfrm>
            <a:off x="5851525" y="4002088"/>
            <a:ext cx="412750" cy="366712"/>
          </a:xfrm>
          <a:prstGeom prst="rect">
            <a:avLst/>
          </a:prstGeom>
          <a:noFill/>
          <a:ln w="28575" cap="rnd" algn="ctr">
            <a:noFill/>
            <a:miter lim="800000"/>
            <a:headEnd/>
            <a:tailEnd type="none" w="med" len="lg"/>
          </a:ln>
        </p:spPr>
        <p:txBody>
          <a:bodyPr wrap="none">
            <a:spAutoFit/>
          </a:bodyPr>
          <a:lstStyle/>
          <a:p>
            <a:r>
              <a:rPr lang="fr-FR" b="1">
                <a:solidFill>
                  <a:srgbClr val="FFFF00"/>
                </a:solidFill>
              </a:rPr>
              <a:t>or</a:t>
            </a:r>
          </a:p>
        </p:txBody>
      </p:sp>
      <p:cxnSp>
        <p:nvCxnSpPr>
          <p:cNvPr id="746510" name="AutoShape 14"/>
          <p:cNvCxnSpPr>
            <a:cxnSpLocks noChangeShapeType="1"/>
            <a:stCxn id="746511" idx="2"/>
            <a:endCxn id="746505" idx="0"/>
          </p:cNvCxnSpPr>
          <p:nvPr/>
        </p:nvCxnSpPr>
        <p:spPr bwMode="auto">
          <a:xfrm>
            <a:off x="4592638" y="3217863"/>
            <a:ext cx="0" cy="709612"/>
          </a:xfrm>
          <a:prstGeom prst="straightConnector1">
            <a:avLst/>
          </a:prstGeom>
          <a:noFill/>
          <a:ln w="28575" cap="rnd">
            <a:solidFill>
              <a:srgbClr val="FFCC00"/>
            </a:solidFill>
            <a:round/>
            <a:headEnd/>
            <a:tailEnd type="arrow" w="sm" len="sm"/>
          </a:ln>
        </p:spPr>
      </p:cxnSp>
      <p:sp>
        <p:nvSpPr>
          <p:cNvPr id="746511" name="Rectangle 15"/>
          <p:cNvSpPr>
            <a:spLocks noChangeArrowheads="1"/>
          </p:cNvSpPr>
          <p:nvPr/>
        </p:nvSpPr>
        <p:spPr bwMode="auto">
          <a:xfrm>
            <a:off x="4273550" y="2820988"/>
            <a:ext cx="636588" cy="396875"/>
          </a:xfrm>
          <a:prstGeom prst="rect">
            <a:avLst/>
          </a:prstGeom>
          <a:noFill/>
          <a:ln w="28575" cap="rnd" algn="ctr">
            <a:noFill/>
            <a:miter lim="800000"/>
            <a:headEnd/>
            <a:tailEnd type="none" w="med" len="lg"/>
          </a:ln>
        </p:spPr>
        <p:txBody>
          <a:bodyPr wrap="none">
            <a:spAutoFit/>
          </a:bodyPr>
          <a:lstStyle/>
          <a:p>
            <a:r>
              <a:rPr lang="en-US" sz="2000" b="1">
                <a:solidFill>
                  <a:srgbClr val="FFCC00"/>
                </a:solidFill>
              </a:rPr>
              <a:t>add</a:t>
            </a:r>
          </a:p>
        </p:txBody>
      </p:sp>
      <p:cxnSp>
        <p:nvCxnSpPr>
          <p:cNvPr id="746512" name="AutoShape 16"/>
          <p:cNvCxnSpPr>
            <a:cxnSpLocks noChangeShapeType="1"/>
            <a:stCxn id="746511" idx="2"/>
            <a:endCxn id="746504" idx="0"/>
          </p:cNvCxnSpPr>
          <p:nvPr/>
        </p:nvCxnSpPr>
        <p:spPr bwMode="auto">
          <a:xfrm rot="5400000">
            <a:off x="2784476" y="2119312"/>
            <a:ext cx="709612" cy="2906713"/>
          </a:xfrm>
          <a:prstGeom prst="bentConnector3">
            <a:avLst>
              <a:gd name="adj1" fmla="val 27736"/>
            </a:avLst>
          </a:prstGeom>
          <a:noFill/>
          <a:ln w="28575" cap="rnd">
            <a:solidFill>
              <a:srgbClr val="FFCC00"/>
            </a:solidFill>
            <a:miter lim="800000"/>
            <a:headEnd/>
            <a:tailEnd type="arrow" w="sm" len="sm"/>
          </a:ln>
        </p:spPr>
      </p:cxnSp>
      <p:cxnSp>
        <p:nvCxnSpPr>
          <p:cNvPr id="746513" name="AutoShape 17"/>
          <p:cNvCxnSpPr>
            <a:cxnSpLocks noChangeShapeType="1"/>
            <a:stCxn id="746511" idx="2"/>
            <a:endCxn id="746506" idx="0"/>
          </p:cNvCxnSpPr>
          <p:nvPr/>
        </p:nvCxnSpPr>
        <p:spPr bwMode="auto">
          <a:xfrm rot="16200000" flipH="1">
            <a:off x="5694363" y="2116138"/>
            <a:ext cx="709612" cy="2913062"/>
          </a:xfrm>
          <a:prstGeom prst="bentConnector3">
            <a:avLst>
              <a:gd name="adj1" fmla="val 28185"/>
            </a:avLst>
          </a:prstGeom>
          <a:noFill/>
          <a:ln w="28575" cap="rnd">
            <a:solidFill>
              <a:srgbClr val="FFCC00"/>
            </a:solidFill>
            <a:miter lim="800000"/>
            <a:headEnd/>
            <a:tailEnd type="arrow" w="sm" len="sm"/>
          </a:ln>
        </p:spPr>
      </p:cxnSp>
      <p:sp>
        <p:nvSpPr>
          <p:cNvPr id="61458" name="Text Box 55"/>
          <p:cNvSpPr txBox="1">
            <a:spLocks noChangeArrowheads="1"/>
          </p:cNvSpPr>
          <p:nvPr/>
        </p:nvSpPr>
        <p:spPr bwMode="auto">
          <a:xfrm>
            <a:off x="34925" y="6584950"/>
            <a:ext cx="4191000" cy="222250"/>
          </a:xfrm>
          <a:prstGeom prst="rect">
            <a:avLst/>
          </a:prstGeom>
          <a:noFill/>
          <a:ln w="9525" algn="ctr">
            <a:noFill/>
            <a:miter lim="800000"/>
            <a:headEnd/>
            <a:tailEnd/>
          </a:ln>
        </p:spPr>
        <p:txBody>
          <a:bodyPr anchor="b">
            <a:spAutoFit/>
          </a:bodyPr>
          <a:lstStyle/>
          <a:p>
            <a:pPr algn="l">
              <a:lnSpc>
                <a:spcPct val="85000"/>
              </a:lnSpc>
              <a:buClr>
                <a:srgbClr val="FFCC00"/>
              </a:buClr>
              <a:buSzPct val="70000"/>
              <a:buFont typeface="Wingdings" pitchFamily="2" charset="2"/>
              <a:buNone/>
            </a:pPr>
            <a:r>
              <a:rPr lang="da-DK" sz="1000"/>
              <a:t>Nathan DM</a:t>
            </a:r>
            <a:r>
              <a:rPr lang="da-DK" sz="1000" i="1"/>
              <a:t>, et al. </a:t>
            </a:r>
            <a:r>
              <a:rPr lang="fr-FR" sz="1000" i="1"/>
              <a:t>Diabetes Care </a:t>
            </a:r>
            <a:r>
              <a:rPr lang="fr-FR" sz="1000"/>
              <a:t>2009;32 193-203</a:t>
            </a:r>
            <a:r>
              <a:rPr lang="en-GB" sz="1000" i="1"/>
              <a:t>.</a:t>
            </a:r>
            <a:endParaRPr lang="it-IT" sz="1000">
              <a:ea typeface="Arial Unicode MS" pitchFamily="34" charset="-128"/>
              <a:cs typeface="Arial Unicode MS" pitchFamily="34" charset="-128"/>
            </a:endParaRPr>
          </a:p>
        </p:txBody>
      </p:sp>
      <p:sp>
        <p:nvSpPr>
          <p:cNvPr id="2" name="Date Placeholder 1"/>
          <p:cNvSpPr>
            <a:spLocks noGrp="1"/>
          </p:cNvSpPr>
          <p:nvPr>
            <p:ph type="dt" sz="half" idx="10"/>
          </p:nvPr>
        </p:nvSpPr>
        <p:spPr/>
        <p:txBody>
          <a:bodyPr/>
          <a:lstStyle/>
          <a:p>
            <a:pPr>
              <a:defRPr/>
            </a:pPr>
            <a:fld id="{4B0AEB4C-0593-43DA-A255-1C65AEA3365B}" type="datetime1">
              <a:rPr lang="en-US" smtClean="0">
                <a:solidFill>
                  <a:prstClr val="white">
                    <a:tint val="75000"/>
                  </a:prstClr>
                </a:solidFill>
              </a:rPr>
              <a:pPr>
                <a:defRPr/>
              </a:pPr>
              <a:t>11/20/2014</a:t>
            </a:fld>
            <a:endParaRPr lang="en-US">
              <a:solidFill>
                <a:prstClr val="white">
                  <a:tint val="75000"/>
                </a:prstClr>
              </a:solidFill>
            </a:endParaRPr>
          </a:p>
        </p:txBody>
      </p:sp>
    </p:spTree>
    <p:extLst>
      <p:ext uri="{BB962C8B-B14F-4D97-AF65-F5344CB8AC3E}">
        <p14:creationId xmlns:p14="http://schemas.microsoft.com/office/powerpoint/2010/main" val="36570300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46507"/>
                                        </p:tgtEl>
                                        <p:attrNameLst>
                                          <p:attrName>style.visibility</p:attrName>
                                        </p:attrNameLst>
                                      </p:cBhvr>
                                      <p:to>
                                        <p:strVal val="visible"/>
                                      </p:to>
                                    </p:set>
                                    <p:anim calcmode="lin" valueType="num">
                                      <p:cBhvr>
                                        <p:cTn id="7" dur="500" fill="hold"/>
                                        <p:tgtEl>
                                          <p:spTgt spid="746507"/>
                                        </p:tgtEl>
                                        <p:attrNameLst>
                                          <p:attrName>ppt_w</p:attrName>
                                        </p:attrNameLst>
                                      </p:cBhvr>
                                      <p:tavLst>
                                        <p:tav tm="0">
                                          <p:val>
                                            <p:fltVal val="0"/>
                                          </p:val>
                                        </p:tav>
                                        <p:tav tm="100000">
                                          <p:val>
                                            <p:strVal val="#ppt_w"/>
                                          </p:val>
                                        </p:tav>
                                      </p:tavLst>
                                    </p:anim>
                                    <p:anim calcmode="lin" valueType="num">
                                      <p:cBhvr>
                                        <p:cTn id="8" dur="500" fill="hold"/>
                                        <p:tgtEl>
                                          <p:spTgt spid="74650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46511"/>
                                        </p:tgtEl>
                                        <p:attrNameLst>
                                          <p:attrName>style.visibility</p:attrName>
                                        </p:attrNameLst>
                                      </p:cBhvr>
                                      <p:to>
                                        <p:strVal val="visible"/>
                                      </p:to>
                                    </p:set>
                                    <p:animEffect transition="in" filter="wipe(up)">
                                      <p:cBhvr>
                                        <p:cTn id="13" dur="500"/>
                                        <p:tgtEl>
                                          <p:spTgt spid="746511"/>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746512"/>
                                        </p:tgtEl>
                                        <p:attrNameLst>
                                          <p:attrName>style.visibility</p:attrName>
                                        </p:attrNameLst>
                                      </p:cBhvr>
                                      <p:to>
                                        <p:strVal val="visible"/>
                                      </p:to>
                                    </p:set>
                                    <p:animEffect transition="in" filter="wipe(right)">
                                      <p:cBhvr>
                                        <p:cTn id="17" dur="500"/>
                                        <p:tgtEl>
                                          <p:spTgt spid="746512"/>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746504"/>
                                        </p:tgtEl>
                                        <p:attrNameLst>
                                          <p:attrName>style.visibility</p:attrName>
                                        </p:attrNameLst>
                                      </p:cBhvr>
                                      <p:to>
                                        <p:strVal val="visible"/>
                                      </p:to>
                                    </p:set>
                                    <p:animEffect transition="in" filter="wipe(up)">
                                      <p:cBhvr>
                                        <p:cTn id="21" dur="500"/>
                                        <p:tgtEl>
                                          <p:spTgt spid="746504"/>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746503"/>
                                        </p:tgtEl>
                                        <p:attrNameLst>
                                          <p:attrName>style.visibility</p:attrName>
                                        </p:attrNameLst>
                                      </p:cBhvr>
                                      <p:to>
                                        <p:strVal val="visible"/>
                                      </p:to>
                                    </p:set>
                                    <p:animEffect transition="in" filter="wipe(up)">
                                      <p:cBhvr>
                                        <p:cTn id="25" dur="500"/>
                                        <p:tgtEl>
                                          <p:spTgt spid="74650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46508"/>
                                        </p:tgtEl>
                                        <p:attrNameLst>
                                          <p:attrName>style.visibility</p:attrName>
                                        </p:attrNameLst>
                                      </p:cBhvr>
                                      <p:to>
                                        <p:strVal val="visible"/>
                                      </p:to>
                                    </p:set>
                                    <p:animEffect transition="in" filter="wipe(left)">
                                      <p:cBhvr>
                                        <p:cTn id="30" dur="500"/>
                                        <p:tgtEl>
                                          <p:spTgt spid="746508"/>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746510"/>
                                        </p:tgtEl>
                                        <p:attrNameLst>
                                          <p:attrName>style.visibility</p:attrName>
                                        </p:attrNameLst>
                                      </p:cBhvr>
                                      <p:to>
                                        <p:strVal val="visible"/>
                                      </p:to>
                                    </p:set>
                                    <p:animEffect transition="in" filter="wipe(up)">
                                      <p:cBhvr>
                                        <p:cTn id="34" dur="500"/>
                                        <p:tgtEl>
                                          <p:spTgt spid="746510"/>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746505"/>
                                        </p:tgtEl>
                                        <p:attrNameLst>
                                          <p:attrName>style.visibility</p:attrName>
                                        </p:attrNameLst>
                                      </p:cBhvr>
                                      <p:to>
                                        <p:strVal val="visible"/>
                                      </p:to>
                                    </p:set>
                                    <p:animEffect transition="in" filter="wipe(up)">
                                      <p:cBhvr>
                                        <p:cTn id="38" dur="500"/>
                                        <p:tgtEl>
                                          <p:spTgt spid="746505"/>
                                        </p:tgtEl>
                                      </p:cBhvr>
                                    </p:animEffect>
                                  </p:childTnLst>
                                </p:cTn>
                              </p:par>
                            </p:childTnLst>
                          </p:cTn>
                        </p:par>
                        <p:par>
                          <p:cTn id="39" fill="hold">
                            <p:stCondLst>
                              <p:cond delay="1500"/>
                            </p:stCondLst>
                            <p:childTnLst>
                              <p:par>
                                <p:cTn id="40" presetID="22" presetClass="entr" presetSubtype="1" fill="hold" nodeType="afterEffect">
                                  <p:stCondLst>
                                    <p:cond delay="0"/>
                                  </p:stCondLst>
                                  <p:childTnLst>
                                    <p:set>
                                      <p:cBhvr>
                                        <p:cTn id="41" dur="1" fill="hold">
                                          <p:stCondLst>
                                            <p:cond delay="0"/>
                                          </p:stCondLst>
                                        </p:cTn>
                                        <p:tgtEl>
                                          <p:spTgt spid="746501"/>
                                        </p:tgtEl>
                                        <p:attrNameLst>
                                          <p:attrName>style.visibility</p:attrName>
                                        </p:attrNameLst>
                                      </p:cBhvr>
                                      <p:to>
                                        <p:strVal val="visible"/>
                                      </p:to>
                                    </p:set>
                                    <p:animEffect transition="in" filter="wipe(up)">
                                      <p:cBhvr>
                                        <p:cTn id="42" dur="500"/>
                                        <p:tgtEl>
                                          <p:spTgt spid="7465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46509"/>
                                        </p:tgtEl>
                                        <p:attrNameLst>
                                          <p:attrName>style.visibility</p:attrName>
                                        </p:attrNameLst>
                                      </p:cBhvr>
                                      <p:to>
                                        <p:strVal val="visible"/>
                                      </p:to>
                                    </p:set>
                                    <p:animEffect transition="in" filter="wipe(left)">
                                      <p:cBhvr>
                                        <p:cTn id="47" dur="500"/>
                                        <p:tgtEl>
                                          <p:spTgt spid="746509"/>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746513"/>
                                        </p:tgtEl>
                                        <p:attrNameLst>
                                          <p:attrName>style.visibility</p:attrName>
                                        </p:attrNameLst>
                                      </p:cBhvr>
                                      <p:to>
                                        <p:strVal val="visible"/>
                                      </p:to>
                                    </p:set>
                                    <p:animEffect transition="in" filter="wipe(left)">
                                      <p:cBhvr>
                                        <p:cTn id="51" dur="500"/>
                                        <p:tgtEl>
                                          <p:spTgt spid="746513"/>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746506"/>
                                        </p:tgtEl>
                                        <p:attrNameLst>
                                          <p:attrName>style.visibility</p:attrName>
                                        </p:attrNameLst>
                                      </p:cBhvr>
                                      <p:to>
                                        <p:strVal val="visible"/>
                                      </p:to>
                                    </p:set>
                                    <p:animEffect transition="in" filter="wipe(up)">
                                      <p:cBhvr>
                                        <p:cTn id="55" dur="500"/>
                                        <p:tgtEl>
                                          <p:spTgt spid="746506"/>
                                        </p:tgtEl>
                                      </p:cBhvr>
                                    </p:animEffect>
                                  </p:childTnLst>
                                </p:cTn>
                              </p:par>
                            </p:childTnLst>
                          </p:cTn>
                        </p:par>
                        <p:par>
                          <p:cTn id="56" fill="hold">
                            <p:stCondLst>
                              <p:cond delay="1500"/>
                            </p:stCondLst>
                            <p:childTnLst>
                              <p:par>
                                <p:cTn id="57" presetID="22" presetClass="entr" presetSubtype="1" fill="hold" nodeType="afterEffect">
                                  <p:stCondLst>
                                    <p:cond delay="0"/>
                                  </p:stCondLst>
                                  <p:childTnLst>
                                    <p:set>
                                      <p:cBhvr>
                                        <p:cTn id="58" dur="1" fill="hold">
                                          <p:stCondLst>
                                            <p:cond delay="0"/>
                                          </p:stCondLst>
                                        </p:cTn>
                                        <p:tgtEl>
                                          <p:spTgt spid="746502"/>
                                        </p:tgtEl>
                                        <p:attrNameLst>
                                          <p:attrName>style.visibility</p:attrName>
                                        </p:attrNameLst>
                                      </p:cBhvr>
                                      <p:to>
                                        <p:strVal val="visible"/>
                                      </p:to>
                                    </p:set>
                                    <p:animEffect transition="in" filter="wipe(up)">
                                      <p:cBhvr>
                                        <p:cTn id="59" dur="500"/>
                                        <p:tgtEl>
                                          <p:spTgt spid="74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4" grpId="0"/>
      <p:bldP spid="746505" grpId="0"/>
      <p:bldP spid="746506" grpId="0"/>
      <p:bldP spid="746507" grpId="0"/>
      <p:bldP spid="746508" grpId="0"/>
      <p:bldP spid="746509" grpId="0"/>
      <p:bldP spid="7465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9"/>
          <p:cNvSpPr>
            <a:spLocks noChangeArrowheads="1"/>
          </p:cNvSpPr>
          <p:nvPr/>
        </p:nvSpPr>
        <p:spPr bwMode="auto">
          <a:xfrm>
            <a:off x="0" y="-42863"/>
            <a:ext cx="7740650" cy="274638"/>
          </a:xfrm>
          <a:prstGeom prst="rect">
            <a:avLst/>
          </a:prstGeom>
          <a:noFill/>
          <a:ln w="9525">
            <a:noFill/>
            <a:miter lim="800000"/>
            <a:headEnd/>
            <a:tailEnd/>
          </a:ln>
        </p:spPr>
        <p:txBody>
          <a:bodyPr>
            <a:spAutoFit/>
          </a:bodyPr>
          <a:lstStyle/>
          <a:p>
            <a:r>
              <a:rPr lang="en-US" sz="1200" b="1">
                <a:solidFill>
                  <a:schemeClr val="bg1"/>
                </a:solidFill>
              </a:rPr>
              <a:t>3.1   3502 (CHO) study</a:t>
            </a:r>
            <a:endParaRPr lang="fr-FR" sz="1200" b="1">
              <a:solidFill>
                <a:schemeClr val="bg1"/>
              </a:solidFill>
            </a:endParaRPr>
          </a:p>
        </p:txBody>
      </p:sp>
      <p:sp>
        <p:nvSpPr>
          <p:cNvPr id="96258" name="Text Box 94"/>
          <p:cNvSpPr txBox="1">
            <a:spLocks noChangeArrowheads="1"/>
          </p:cNvSpPr>
          <p:nvPr/>
        </p:nvSpPr>
        <p:spPr bwMode="auto">
          <a:xfrm>
            <a:off x="-7938" y="6203950"/>
            <a:ext cx="6970713" cy="639763"/>
          </a:xfrm>
          <a:prstGeom prst="rect">
            <a:avLst/>
          </a:prstGeom>
          <a:noFill/>
          <a:ln w="9525">
            <a:noFill/>
            <a:miter lim="800000"/>
            <a:headEnd/>
            <a:tailEnd/>
          </a:ln>
        </p:spPr>
        <p:txBody>
          <a:bodyPr>
            <a:spAutoFit/>
          </a:bodyPr>
          <a:lstStyle/>
          <a:p>
            <a:endParaRPr lang="en-US" sz="1200">
              <a:solidFill>
                <a:srgbClr val="DDDDDD"/>
              </a:solidFill>
            </a:endParaRPr>
          </a:p>
          <a:p>
            <a:endParaRPr lang="en-US" sz="1200">
              <a:solidFill>
                <a:srgbClr val="DDDDDD"/>
              </a:solidFill>
            </a:endParaRPr>
          </a:p>
          <a:p>
            <a:r>
              <a:rPr lang="en-GB" sz="1200">
                <a:solidFill>
                  <a:srgbClr val="DDDDDD"/>
                </a:solidFill>
              </a:rPr>
              <a:t>Bergenstal RM, et al. Diabetes Care 2008;31:1305–10</a:t>
            </a:r>
            <a:endParaRPr lang="en-US" sz="1200">
              <a:solidFill>
                <a:srgbClr val="DDDDDD"/>
              </a:solidFill>
            </a:endParaRPr>
          </a:p>
        </p:txBody>
      </p:sp>
      <p:sp>
        <p:nvSpPr>
          <p:cNvPr id="96259" name="Rectangle 23"/>
          <p:cNvSpPr>
            <a:spLocks noGrp="1" noChangeArrowheads="1"/>
          </p:cNvSpPr>
          <p:nvPr>
            <p:ph type="title"/>
          </p:nvPr>
        </p:nvSpPr>
        <p:spPr>
          <a:xfrm>
            <a:off x="0" y="0"/>
            <a:ext cx="9144000" cy="1417638"/>
          </a:xfrm>
        </p:spPr>
        <p:txBody>
          <a:bodyPr/>
          <a:lstStyle/>
          <a:p>
            <a:r>
              <a:rPr lang="en-NZ" sz="2800" b="1" dirty="0" smtClean="0">
                <a:solidFill>
                  <a:srgbClr val="FFFF00"/>
                </a:solidFill>
              </a:rPr>
              <a:t>Basal Bolus therapy delivers comparable good efficacy whatever the titration algorithm used</a:t>
            </a:r>
            <a:endParaRPr lang="en-GB" sz="2800" b="1" dirty="0" smtClean="0">
              <a:solidFill>
                <a:srgbClr val="FFFF00"/>
              </a:solidFill>
            </a:endParaRPr>
          </a:p>
        </p:txBody>
      </p:sp>
      <p:sp>
        <p:nvSpPr>
          <p:cNvPr id="96260" name="Rectangle 24"/>
          <p:cNvSpPr>
            <a:spLocks noGrp="1" noChangeArrowheads="1"/>
          </p:cNvSpPr>
          <p:nvPr>
            <p:ph idx="1"/>
          </p:nvPr>
        </p:nvSpPr>
        <p:spPr>
          <a:xfrm>
            <a:off x="204788" y="1336675"/>
            <a:ext cx="8620125" cy="4276725"/>
          </a:xfrm>
        </p:spPr>
        <p:txBody>
          <a:bodyPr/>
          <a:lstStyle/>
          <a:p>
            <a:pPr>
              <a:spcBef>
                <a:spcPct val="30000"/>
              </a:spcBef>
              <a:buFontTx/>
              <a:buNone/>
            </a:pPr>
            <a:r>
              <a:rPr lang="en-NZ" sz="2000" smtClean="0"/>
              <a:t>Subjects:</a:t>
            </a:r>
          </a:p>
          <a:p>
            <a:pPr>
              <a:spcBef>
                <a:spcPct val="30000"/>
              </a:spcBef>
            </a:pPr>
            <a:r>
              <a:rPr lang="en-NZ" sz="2000" smtClean="0"/>
              <a:t>273 insulin treated with poorly controlled type 2 diabetes</a:t>
            </a:r>
            <a:br>
              <a:rPr lang="en-NZ" sz="2000" smtClean="0"/>
            </a:br>
            <a:r>
              <a:rPr lang="en-NZ" sz="2000" smtClean="0"/>
              <a:t>(HbA</a:t>
            </a:r>
            <a:r>
              <a:rPr lang="en-NZ" sz="2000" baseline="-25000" smtClean="0"/>
              <a:t>1c</a:t>
            </a:r>
            <a:r>
              <a:rPr lang="en-NZ" sz="2000" smtClean="0"/>
              <a:t> 7–10%)</a:t>
            </a:r>
          </a:p>
          <a:p>
            <a:pPr>
              <a:spcBef>
                <a:spcPct val="30000"/>
              </a:spcBef>
            </a:pPr>
            <a:r>
              <a:rPr lang="en-NZ" sz="2000" smtClean="0"/>
              <a:t>Receiving ≥2 insulin injections/day for ≥3 months, about one third were receiving metformin (continued at same dose)</a:t>
            </a:r>
            <a:endParaRPr lang="en-GB" sz="2000" smtClean="0"/>
          </a:p>
        </p:txBody>
      </p:sp>
      <p:sp>
        <p:nvSpPr>
          <p:cNvPr id="96261" name="Text Box 16"/>
          <p:cNvSpPr txBox="1">
            <a:spLocks noChangeArrowheads="1"/>
          </p:cNvSpPr>
          <p:nvPr/>
        </p:nvSpPr>
        <p:spPr bwMode="auto">
          <a:xfrm>
            <a:off x="214313" y="3143250"/>
            <a:ext cx="3852862" cy="1247775"/>
          </a:xfrm>
          <a:prstGeom prst="rect">
            <a:avLst/>
          </a:prstGeom>
          <a:noFill/>
          <a:ln w="9525" algn="ctr">
            <a:noFill/>
            <a:miter lim="800000"/>
            <a:headEnd/>
            <a:tailEnd/>
          </a:ln>
        </p:spPr>
        <p:txBody>
          <a:bodyPr>
            <a:spAutoFit/>
          </a:bodyPr>
          <a:lstStyle/>
          <a:p>
            <a:pPr marL="177800" indent="-177800">
              <a:spcBef>
                <a:spcPct val="20000"/>
              </a:spcBef>
            </a:pPr>
            <a:r>
              <a:rPr lang="en-NZ" b="1">
                <a:solidFill>
                  <a:schemeClr val="tx2"/>
                </a:solidFill>
              </a:rPr>
              <a:t>Mean baseline values:</a:t>
            </a:r>
          </a:p>
          <a:p>
            <a:pPr marL="177800" indent="-177800">
              <a:spcBef>
                <a:spcPct val="20000"/>
              </a:spcBef>
              <a:buFontTx/>
              <a:buChar char="•"/>
            </a:pPr>
            <a:r>
              <a:rPr lang="en-NZ" sz="1600" b="1">
                <a:solidFill>
                  <a:schemeClr val="tx2"/>
                </a:solidFill>
              </a:rPr>
              <a:t> HbA</a:t>
            </a:r>
            <a:r>
              <a:rPr lang="en-NZ" sz="1600" b="1" baseline="-25000">
                <a:solidFill>
                  <a:schemeClr val="tx2"/>
                </a:solidFill>
              </a:rPr>
              <a:t>1c</a:t>
            </a:r>
            <a:r>
              <a:rPr lang="en-NZ" sz="1600" b="1">
                <a:solidFill>
                  <a:schemeClr val="tx2"/>
                </a:solidFill>
              </a:rPr>
              <a:t> (%): 8.2</a:t>
            </a:r>
          </a:p>
          <a:p>
            <a:pPr marL="177800" indent="-177800">
              <a:spcBef>
                <a:spcPct val="20000"/>
              </a:spcBef>
              <a:buFontTx/>
              <a:buChar char="•"/>
            </a:pPr>
            <a:r>
              <a:rPr lang="en-NZ" sz="1600" b="1">
                <a:solidFill>
                  <a:schemeClr val="tx2"/>
                </a:solidFill>
              </a:rPr>
              <a:t> BMI (kg/m</a:t>
            </a:r>
            <a:r>
              <a:rPr lang="en-NZ" sz="1600" b="1" baseline="30000">
                <a:solidFill>
                  <a:schemeClr val="tx2"/>
                </a:solidFill>
              </a:rPr>
              <a:t>2</a:t>
            </a:r>
            <a:r>
              <a:rPr lang="en-NZ" sz="1600" b="1">
                <a:solidFill>
                  <a:schemeClr val="tx2"/>
                </a:solidFill>
              </a:rPr>
              <a:t>): 36.0</a:t>
            </a:r>
          </a:p>
          <a:p>
            <a:pPr marL="177800" indent="-177800">
              <a:spcBef>
                <a:spcPct val="20000"/>
              </a:spcBef>
              <a:buFontTx/>
              <a:buChar char="•"/>
            </a:pPr>
            <a:r>
              <a:rPr lang="en-NZ" sz="1600" b="1">
                <a:solidFill>
                  <a:schemeClr val="tx2"/>
                </a:solidFill>
              </a:rPr>
              <a:t> Diabetes duration (years): 13.0</a:t>
            </a:r>
            <a:endParaRPr lang="en-GB" sz="1600" b="1">
              <a:solidFill>
                <a:schemeClr val="tx2"/>
              </a:solidFill>
            </a:endParaRPr>
          </a:p>
        </p:txBody>
      </p:sp>
      <p:sp>
        <p:nvSpPr>
          <p:cNvPr id="96262" name="Text Box 8"/>
          <p:cNvSpPr txBox="1">
            <a:spLocks noChangeArrowheads="1"/>
          </p:cNvSpPr>
          <p:nvPr/>
        </p:nvSpPr>
        <p:spPr bwMode="auto">
          <a:xfrm>
            <a:off x="6443663" y="5500688"/>
            <a:ext cx="1293812" cy="366712"/>
          </a:xfrm>
          <a:prstGeom prst="rect">
            <a:avLst/>
          </a:prstGeom>
          <a:noFill/>
          <a:ln w="9525">
            <a:noFill/>
            <a:miter lim="800000"/>
            <a:headEnd/>
            <a:tailEnd/>
          </a:ln>
        </p:spPr>
        <p:txBody>
          <a:bodyPr>
            <a:spAutoFit/>
          </a:bodyPr>
          <a:lstStyle/>
          <a:p>
            <a:pPr algn="ctr"/>
            <a:r>
              <a:rPr lang="en-US" b="1">
                <a:solidFill>
                  <a:schemeClr val="accent2"/>
                </a:solidFill>
              </a:rPr>
              <a:t>24 weeks</a:t>
            </a:r>
          </a:p>
        </p:txBody>
      </p:sp>
      <p:grpSp>
        <p:nvGrpSpPr>
          <p:cNvPr id="2" name="Group 27"/>
          <p:cNvGrpSpPr>
            <a:grpSpLocks/>
          </p:cNvGrpSpPr>
          <p:nvPr/>
        </p:nvGrpSpPr>
        <p:grpSpPr bwMode="auto">
          <a:xfrm>
            <a:off x="1116013" y="4886325"/>
            <a:ext cx="3095625" cy="1093788"/>
            <a:chOff x="703" y="3078"/>
            <a:chExt cx="1950" cy="689"/>
          </a:xfrm>
        </p:grpSpPr>
        <p:sp>
          <p:nvSpPr>
            <p:cNvPr id="96271" name="Line 6"/>
            <p:cNvSpPr>
              <a:spLocks noChangeShapeType="1"/>
            </p:cNvSpPr>
            <p:nvPr/>
          </p:nvSpPr>
          <p:spPr bwMode="auto">
            <a:xfrm flipV="1">
              <a:off x="2154" y="3078"/>
              <a:ext cx="499" cy="589"/>
            </a:xfrm>
            <a:prstGeom prst="line">
              <a:avLst/>
            </a:prstGeom>
            <a:noFill/>
            <a:ln w="25400">
              <a:solidFill>
                <a:srgbClr val="DDDDDD"/>
              </a:solidFill>
              <a:round/>
              <a:headEnd/>
              <a:tailEnd type="triangle" w="med" len="med"/>
            </a:ln>
          </p:spPr>
          <p:txBody>
            <a:bodyPr>
              <a:spAutoFit/>
            </a:bodyPr>
            <a:lstStyle/>
            <a:p>
              <a:endParaRPr lang="en-US"/>
            </a:p>
          </p:txBody>
        </p:sp>
        <p:sp>
          <p:nvSpPr>
            <p:cNvPr id="96272" name="Text Box 7"/>
            <p:cNvSpPr>
              <a:spLocks noChangeArrowheads="1"/>
            </p:cNvSpPr>
            <p:nvPr/>
          </p:nvSpPr>
          <p:spPr bwMode="auto">
            <a:xfrm>
              <a:off x="703" y="3441"/>
              <a:ext cx="1646" cy="326"/>
            </a:xfrm>
            <a:prstGeom prst="roundRect">
              <a:avLst>
                <a:gd name="adj" fmla="val 16667"/>
              </a:avLst>
            </a:prstGeom>
            <a:solidFill>
              <a:srgbClr val="DDDDDD"/>
            </a:solidFill>
            <a:ln w="9525">
              <a:noFill/>
              <a:round/>
              <a:headEnd/>
              <a:tailEnd/>
            </a:ln>
          </p:spPr>
          <p:txBody>
            <a:bodyPr anchor="ctr"/>
            <a:lstStyle/>
            <a:p>
              <a:pPr algn="ctr"/>
              <a:r>
                <a:rPr lang="en-US" sz="1400" b="1">
                  <a:solidFill>
                    <a:schemeClr val="bg1"/>
                  </a:solidFill>
                </a:rPr>
                <a:t>Randomization</a:t>
              </a:r>
            </a:p>
          </p:txBody>
        </p:sp>
      </p:grpSp>
      <p:sp>
        <p:nvSpPr>
          <p:cNvPr id="96264" name="Text Box 12"/>
          <p:cNvSpPr txBox="1">
            <a:spLocks noChangeArrowheads="1"/>
          </p:cNvSpPr>
          <p:nvPr/>
        </p:nvSpPr>
        <p:spPr bwMode="auto">
          <a:xfrm>
            <a:off x="4321175" y="3606800"/>
            <a:ext cx="4643438" cy="517525"/>
          </a:xfrm>
          <a:prstGeom prst="rect">
            <a:avLst/>
          </a:prstGeom>
          <a:noFill/>
          <a:ln w="9525" algn="ctr">
            <a:noFill/>
            <a:miter lim="800000"/>
            <a:headEnd/>
            <a:tailEnd/>
          </a:ln>
        </p:spPr>
        <p:txBody>
          <a:bodyPr>
            <a:spAutoFit/>
          </a:bodyPr>
          <a:lstStyle/>
          <a:p>
            <a:r>
              <a:rPr lang="en-NZ" sz="1400" b="1">
                <a:solidFill>
                  <a:srgbClr val="DDDDDD"/>
                </a:solidFill>
              </a:rPr>
              <a:t>Insulin glargine + insulin glulisine three times daily; dose adjustments by simple algorithm (n=136)</a:t>
            </a:r>
            <a:endParaRPr lang="en-GB" sz="1400" b="1">
              <a:solidFill>
                <a:srgbClr val="DDDDDD"/>
              </a:solidFill>
            </a:endParaRPr>
          </a:p>
        </p:txBody>
      </p:sp>
      <p:sp>
        <p:nvSpPr>
          <p:cNvPr id="96265" name="Text Box 13"/>
          <p:cNvSpPr txBox="1">
            <a:spLocks noChangeArrowheads="1"/>
          </p:cNvSpPr>
          <p:nvPr/>
        </p:nvSpPr>
        <p:spPr bwMode="auto">
          <a:xfrm>
            <a:off x="4319588" y="4954588"/>
            <a:ext cx="4572000" cy="517525"/>
          </a:xfrm>
          <a:prstGeom prst="rect">
            <a:avLst/>
          </a:prstGeom>
          <a:noFill/>
          <a:ln w="9525" algn="ctr">
            <a:noFill/>
            <a:miter lim="800000"/>
            <a:headEnd/>
            <a:tailEnd/>
          </a:ln>
        </p:spPr>
        <p:txBody>
          <a:bodyPr>
            <a:spAutoFit/>
          </a:bodyPr>
          <a:lstStyle/>
          <a:p>
            <a:r>
              <a:rPr lang="en-NZ" sz="1400" b="1">
                <a:solidFill>
                  <a:srgbClr val="DDDDDD"/>
                </a:solidFill>
              </a:rPr>
              <a:t>Insulin glargine + insulin glulisine three times daily; dose adjustments by CHO counting (n=137)</a:t>
            </a:r>
            <a:endParaRPr lang="en-GB" sz="1400" b="1">
              <a:solidFill>
                <a:srgbClr val="DDDDDD"/>
              </a:solidFill>
            </a:endParaRPr>
          </a:p>
        </p:txBody>
      </p:sp>
      <p:grpSp>
        <p:nvGrpSpPr>
          <p:cNvPr id="3" name="Group 32"/>
          <p:cNvGrpSpPr>
            <a:grpSpLocks/>
          </p:cNvGrpSpPr>
          <p:nvPr/>
        </p:nvGrpSpPr>
        <p:grpSpPr bwMode="auto">
          <a:xfrm>
            <a:off x="2171700" y="4129088"/>
            <a:ext cx="6467475" cy="1368425"/>
            <a:chOff x="1368" y="2601"/>
            <a:chExt cx="4074" cy="862"/>
          </a:xfrm>
        </p:grpSpPr>
        <p:sp>
          <p:nvSpPr>
            <p:cNvPr id="96267" name="Line 4"/>
            <p:cNvSpPr>
              <a:spLocks noChangeShapeType="1"/>
            </p:cNvSpPr>
            <p:nvPr/>
          </p:nvSpPr>
          <p:spPr bwMode="auto">
            <a:xfrm>
              <a:off x="2722" y="3455"/>
              <a:ext cx="2720" cy="0"/>
            </a:xfrm>
            <a:prstGeom prst="line">
              <a:avLst/>
            </a:prstGeom>
            <a:noFill/>
            <a:ln w="38100">
              <a:solidFill>
                <a:schemeClr val="hlink"/>
              </a:solidFill>
              <a:round/>
              <a:headEnd/>
              <a:tailEnd/>
            </a:ln>
          </p:spPr>
          <p:txBody>
            <a:bodyPr>
              <a:spAutoFit/>
            </a:bodyPr>
            <a:lstStyle/>
            <a:p>
              <a:endParaRPr lang="en-US"/>
            </a:p>
          </p:txBody>
        </p:sp>
        <p:sp>
          <p:nvSpPr>
            <p:cNvPr id="96268" name="Line 5"/>
            <p:cNvSpPr>
              <a:spLocks noChangeShapeType="1"/>
            </p:cNvSpPr>
            <p:nvPr/>
          </p:nvSpPr>
          <p:spPr bwMode="auto">
            <a:xfrm>
              <a:off x="1368" y="3022"/>
              <a:ext cx="1360" cy="0"/>
            </a:xfrm>
            <a:prstGeom prst="line">
              <a:avLst/>
            </a:prstGeom>
            <a:noFill/>
            <a:ln w="38100">
              <a:solidFill>
                <a:schemeClr val="hlink"/>
              </a:solidFill>
              <a:round/>
              <a:headEnd/>
              <a:tailEnd/>
            </a:ln>
          </p:spPr>
          <p:txBody>
            <a:bodyPr/>
            <a:lstStyle/>
            <a:p>
              <a:endParaRPr lang="en-US"/>
            </a:p>
          </p:txBody>
        </p:sp>
        <p:sp>
          <p:nvSpPr>
            <p:cNvPr id="96269" name="Line 14"/>
            <p:cNvSpPr>
              <a:spLocks noChangeShapeType="1"/>
            </p:cNvSpPr>
            <p:nvPr/>
          </p:nvSpPr>
          <p:spPr bwMode="auto">
            <a:xfrm flipV="1">
              <a:off x="2722" y="2601"/>
              <a:ext cx="0" cy="862"/>
            </a:xfrm>
            <a:prstGeom prst="line">
              <a:avLst/>
            </a:prstGeom>
            <a:noFill/>
            <a:ln w="38100">
              <a:solidFill>
                <a:schemeClr val="hlink"/>
              </a:solidFill>
              <a:round/>
              <a:headEnd/>
              <a:tailEnd/>
            </a:ln>
          </p:spPr>
          <p:txBody>
            <a:bodyPr/>
            <a:lstStyle/>
            <a:p>
              <a:endParaRPr lang="en-US"/>
            </a:p>
          </p:txBody>
        </p:sp>
        <p:sp>
          <p:nvSpPr>
            <p:cNvPr id="96270" name="Line 15"/>
            <p:cNvSpPr>
              <a:spLocks noChangeShapeType="1"/>
            </p:cNvSpPr>
            <p:nvPr/>
          </p:nvSpPr>
          <p:spPr bwMode="auto">
            <a:xfrm>
              <a:off x="2722" y="2609"/>
              <a:ext cx="2720" cy="0"/>
            </a:xfrm>
            <a:prstGeom prst="line">
              <a:avLst/>
            </a:prstGeom>
            <a:noFill/>
            <a:ln w="38100">
              <a:solidFill>
                <a:schemeClr val="hlink"/>
              </a:solidFill>
              <a:round/>
              <a:headEnd/>
              <a:tailEnd/>
            </a:ln>
          </p:spPr>
          <p:txBody>
            <a:bodyPr>
              <a:spAutoFit/>
            </a:bodyPr>
            <a:lstStyle/>
            <a:p>
              <a:endParaRPr lang="en-US"/>
            </a:p>
          </p:txBody>
        </p:sp>
      </p:grpSp>
      <p:sp>
        <p:nvSpPr>
          <p:cNvPr id="4" name="Date Placeholder 3"/>
          <p:cNvSpPr>
            <a:spLocks noGrp="1"/>
          </p:cNvSpPr>
          <p:nvPr>
            <p:ph type="dt" sz="half" idx="10"/>
          </p:nvPr>
        </p:nvSpPr>
        <p:spPr/>
        <p:txBody>
          <a:bodyPr/>
          <a:lstStyle/>
          <a:p>
            <a:pPr>
              <a:defRPr/>
            </a:pPr>
            <a:fld id="{7B9DBAB6-226C-4BD0-8A8B-E9A8834689B9}"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9456E89E-58AB-40FC-8998-8B0EF2B79644}" type="slidenum">
              <a:rPr lang="en-US" smtClean="0"/>
              <a:pPr>
                <a:defRPr/>
              </a:pPr>
              <a:t>66</a:t>
            </a:fld>
            <a:endParaRPr lang="en-US"/>
          </a:p>
        </p:txBody>
      </p:sp>
    </p:spTree>
    <p:extLst>
      <p:ext uri="{BB962C8B-B14F-4D97-AF65-F5344CB8AC3E}">
        <p14:creationId xmlns:p14="http://schemas.microsoft.com/office/powerpoint/2010/main" val="225932824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98"/>
          <p:cNvSpPr>
            <a:spLocks noGrp="1" noChangeArrowheads="1"/>
          </p:cNvSpPr>
          <p:nvPr>
            <p:ph type="title"/>
          </p:nvPr>
        </p:nvSpPr>
        <p:spPr>
          <a:xfrm>
            <a:off x="-228600" y="0"/>
            <a:ext cx="9372600" cy="1417638"/>
          </a:xfrm>
        </p:spPr>
        <p:txBody>
          <a:bodyPr/>
          <a:lstStyle/>
          <a:p>
            <a:r>
              <a:rPr lang="en-GB" sz="2800" b="1" dirty="0" smtClean="0">
                <a:solidFill>
                  <a:srgbClr val="FFFF00"/>
                </a:solidFill>
              </a:rPr>
              <a:t>Basal Bolus therapy delivers comparable good efficacy whatever the titration algorithm used</a:t>
            </a:r>
          </a:p>
        </p:txBody>
      </p:sp>
      <p:sp>
        <p:nvSpPr>
          <p:cNvPr id="98306" name="Line 53"/>
          <p:cNvSpPr>
            <a:spLocks noChangeShapeType="1"/>
          </p:cNvSpPr>
          <p:nvPr/>
        </p:nvSpPr>
        <p:spPr bwMode="auto">
          <a:xfrm>
            <a:off x="3821113" y="4033838"/>
            <a:ext cx="5265737" cy="0"/>
          </a:xfrm>
          <a:prstGeom prst="line">
            <a:avLst/>
          </a:prstGeom>
          <a:noFill/>
          <a:ln w="9525">
            <a:noFill/>
            <a:round/>
            <a:headEnd/>
            <a:tailEnd/>
          </a:ln>
        </p:spPr>
        <p:txBody>
          <a:bodyPr>
            <a:spAutoFit/>
          </a:bodyPr>
          <a:lstStyle/>
          <a:p>
            <a:endParaRPr lang="en-US"/>
          </a:p>
        </p:txBody>
      </p:sp>
      <p:sp>
        <p:nvSpPr>
          <p:cNvPr id="98307" name="Rectangle 9"/>
          <p:cNvSpPr>
            <a:spLocks noChangeArrowheads="1"/>
          </p:cNvSpPr>
          <p:nvPr/>
        </p:nvSpPr>
        <p:spPr bwMode="auto">
          <a:xfrm>
            <a:off x="0" y="-42863"/>
            <a:ext cx="7740650" cy="274638"/>
          </a:xfrm>
          <a:prstGeom prst="rect">
            <a:avLst/>
          </a:prstGeom>
          <a:noFill/>
          <a:ln w="9525">
            <a:noFill/>
            <a:miter lim="800000"/>
            <a:headEnd/>
            <a:tailEnd/>
          </a:ln>
        </p:spPr>
        <p:txBody>
          <a:bodyPr>
            <a:spAutoFit/>
          </a:bodyPr>
          <a:lstStyle/>
          <a:p>
            <a:r>
              <a:rPr lang="en-US" sz="1200" b="1">
                <a:solidFill>
                  <a:schemeClr val="bg1"/>
                </a:solidFill>
              </a:rPr>
              <a:t>3.1   3502 (CHO) study</a:t>
            </a:r>
            <a:endParaRPr lang="fr-FR" sz="1200" b="1">
              <a:solidFill>
                <a:schemeClr val="bg1"/>
              </a:solidFill>
            </a:endParaRPr>
          </a:p>
        </p:txBody>
      </p:sp>
      <p:sp>
        <p:nvSpPr>
          <p:cNvPr id="98308" name="Text Box 94"/>
          <p:cNvSpPr txBox="1">
            <a:spLocks noChangeArrowheads="1"/>
          </p:cNvSpPr>
          <p:nvPr/>
        </p:nvSpPr>
        <p:spPr bwMode="auto">
          <a:xfrm>
            <a:off x="-7938" y="6203950"/>
            <a:ext cx="6970713" cy="639763"/>
          </a:xfrm>
          <a:prstGeom prst="rect">
            <a:avLst/>
          </a:prstGeom>
          <a:noFill/>
          <a:ln w="9525">
            <a:noFill/>
            <a:miter lim="800000"/>
            <a:headEnd/>
            <a:tailEnd/>
          </a:ln>
        </p:spPr>
        <p:txBody>
          <a:bodyPr>
            <a:spAutoFit/>
          </a:bodyPr>
          <a:lstStyle/>
          <a:p>
            <a:endParaRPr lang="en-US" sz="1200">
              <a:solidFill>
                <a:srgbClr val="DDDDDD"/>
              </a:solidFill>
            </a:endParaRPr>
          </a:p>
          <a:p>
            <a:endParaRPr lang="en-US" sz="1200">
              <a:solidFill>
                <a:srgbClr val="DDDDDD"/>
              </a:solidFill>
            </a:endParaRPr>
          </a:p>
          <a:p>
            <a:r>
              <a:rPr lang="en-GB" sz="1200">
                <a:solidFill>
                  <a:srgbClr val="DDDDDD"/>
                </a:solidFill>
              </a:rPr>
              <a:t>Bergenstal RM, et al. Diabetes Care 2008;31:1305–10</a:t>
            </a:r>
            <a:endParaRPr lang="en-US" sz="1200">
              <a:solidFill>
                <a:srgbClr val="DDDDDD"/>
              </a:solidFill>
            </a:endParaRPr>
          </a:p>
        </p:txBody>
      </p:sp>
      <p:grpSp>
        <p:nvGrpSpPr>
          <p:cNvPr id="2" name="Group 345"/>
          <p:cNvGrpSpPr>
            <a:grpSpLocks/>
          </p:cNvGrpSpPr>
          <p:nvPr/>
        </p:nvGrpSpPr>
        <p:grpSpPr bwMode="auto">
          <a:xfrm>
            <a:off x="449263" y="2027238"/>
            <a:ext cx="3330575" cy="3554412"/>
            <a:chOff x="283" y="1277"/>
            <a:chExt cx="2098" cy="2239"/>
          </a:xfrm>
        </p:grpSpPr>
        <p:sp>
          <p:nvSpPr>
            <p:cNvPr id="98374" name="Text Box 41"/>
            <p:cNvSpPr txBox="1">
              <a:spLocks noChangeArrowheads="1"/>
            </p:cNvSpPr>
            <p:nvPr/>
          </p:nvSpPr>
          <p:spPr bwMode="auto">
            <a:xfrm>
              <a:off x="507" y="2650"/>
              <a:ext cx="258" cy="212"/>
            </a:xfrm>
            <a:prstGeom prst="rect">
              <a:avLst/>
            </a:prstGeom>
            <a:noFill/>
            <a:ln w="9525">
              <a:noFill/>
              <a:miter lim="800000"/>
              <a:headEnd/>
              <a:tailEnd/>
            </a:ln>
          </p:spPr>
          <p:txBody>
            <a:bodyPr wrap="none">
              <a:spAutoFit/>
            </a:bodyPr>
            <a:lstStyle/>
            <a:p>
              <a:pPr algn="r"/>
              <a:r>
                <a:rPr lang="en-GB" sz="1600" b="1"/>
                <a:t>20</a:t>
              </a:r>
            </a:p>
          </p:txBody>
        </p:sp>
        <p:sp>
          <p:nvSpPr>
            <p:cNvPr id="98375" name="Text Box 42"/>
            <p:cNvSpPr txBox="1">
              <a:spLocks noChangeArrowheads="1"/>
            </p:cNvSpPr>
            <p:nvPr/>
          </p:nvSpPr>
          <p:spPr bwMode="auto">
            <a:xfrm>
              <a:off x="507" y="2304"/>
              <a:ext cx="258" cy="212"/>
            </a:xfrm>
            <a:prstGeom prst="rect">
              <a:avLst/>
            </a:prstGeom>
            <a:noFill/>
            <a:ln w="9525">
              <a:noFill/>
              <a:miter lim="800000"/>
              <a:headEnd/>
              <a:tailEnd/>
            </a:ln>
          </p:spPr>
          <p:txBody>
            <a:bodyPr wrap="none">
              <a:spAutoFit/>
            </a:bodyPr>
            <a:lstStyle/>
            <a:p>
              <a:pPr algn="r"/>
              <a:r>
                <a:rPr lang="en-GB" sz="1600" b="1"/>
                <a:t>40</a:t>
              </a:r>
            </a:p>
          </p:txBody>
        </p:sp>
        <p:sp>
          <p:nvSpPr>
            <p:cNvPr id="98376" name="Text Box 44"/>
            <p:cNvSpPr txBox="1">
              <a:spLocks noChangeArrowheads="1"/>
            </p:cNvSpPr>
            <p:nvPr/>
          </p:nvSpPr>
          <p:spPr bwMode="auto">
            <a:xfrm>
              <a:off x="507" y="1961"/>
              <a:ext cx="258" cy="212"/>
            </a:xfrm>
            <a:prstGeom prst="rect">
              <a:avLst/>
            </a:prstGeom>
            <a:noFill/>
            <a:ln w="9525">
              <a:noFill/>
              <a:miter lim="800000"/>
              <a:headEnd/>
              <a:tailEnd/>
            </a:ln>
          </p:spPr>
          <p:txBody>
            <a:bodyPr wrap="none">
              <a:spAutoFit/>
            </a:bodyPr>
            <a:lstStyle/>
            <a:p>
              <a:pPr algn="r"/>
              <a:r>
                <a:rPr lang="en-GB" sz="1600" b="1"/>
                <a:t>60</a:t>
              </a:r>
            </a:p>
          </p:txBody>
        </p:sp>
        <p:sp>
          <p:nvSpPr>
            <p:cNvPr id="98377" name="Text Box 45"/>
            <p:cNvSpPr txBox="1">
              <a:spLocks noChangeArrowheads="1"/>
            </p:cNvSpPr>
            <p:nvPr/>
          </p:nvSpPr>
          <p:spPr bwMode="auto">
            <a:xfrm>
              <a:off x="507" y="1620"/>
              <a:ext cx="258" cy="212"/>
            </a:xfrm>
            <a:prstGeom prst="rect">
              <a:avLst/>
            </a:prstGeom>
            <a:noFill/>
            <a:ln w="9525">
              <a:noFill/>
              <a:miter lim="800000"/>
              <a:headEnd/>
              <a:tailEnd/>
            </a:ln>
          </p:spPr>
          <p:txBody>
            <a:bodyPr wrap="none">
              <a:spAutoFit/>
            </a:bodyPr>
            <a:lstStyle/>
            <a:p>
              <a:pPr algn="r"/>
              <a:r>
                <a:rPr lang="en-GB" sz="1600" b="1"/>
                <a:t>80</a:t>
              </a:r>
            </a:p>
          </p:txBody>
        </p:sp>
        <p:sp>
          <p:nvSpPr>
            <p:cNvPr id="98378" name="Text Box 46"/>
            <p:cNvSpPr txBox="1">
              <a:spLocks noChangeArrowheads="1"/>
            </p:cNvSpPr>
            <p:nvPr/>
          </p:nvSpPr>
          <p:spPr bwMode="auto">
            <a:xfrm>
              <a:off x="436" y="1277"/>
              <a:ext cx="329" cy="212"/>
            </a:xfrm>
            <a:prstGeom prst="rect">
              <a:avLst/>
            </a:prstGeom>
            <a:noFill/>
            <a:ln w="9525">
              <a:noFill/>
              <a:miter lim="800000"/>
              <a:headEnd/>
              <a:tailEnd/>
            </a:ln>
          </p:spPr>
          <p:txBody>
            <a:bodyPr wrap="none">
              <a:spAutoFit/>
            </a:bodyPr>
            <a:lstStyle/>
            <a:p>
              <a:pPr algn="r"/>
              <a:r>
                <a:rPr lang="en-GB" sz="1600" b="1"/>
                <a:t>100</a:t>
              </a:r>
            </a:p>
          </p:txBody>
        </p:sp>
        <p:grpSp>
          <p:nvGrpSpPr>
            <p:cNvPr id="3" name="Group 132"/>
            <p:cNvGrpSpPr>
              <a:grpSpLocks/>
            </p:cNvGrpSpPr>
            <p:nvPr/>
          </p:nvGrpSpPr>
          <p:grpSpPr bwMode="auto">
            <a:xfrm>
              <a:off x="766" y="1387"/>
              <a:ext cx="1615" cy="1372"/>
              <a:chOff x="766" y="1387"/>
              <a:chExt cx="1134" cy="1372"/>
            </a:xfrm>
          </p:grpSpPr>
          <p:sp>
            <p:nvSpPr>
              <p:cNvPr id="98395" name="Line 43"/>
              <p:cNvSpPr>
                <a:spLocks noChangeShapeType="1"/>
              </p:cNvSpPr>
              <p:nvPr/>
            </p:nvSpPr>
            <p:spPr bwMode="auto">
              <a:xfrm flipH="1">
                <a:off x="766" y="2417"/>
                <a:ext cx="1134" cy="0"/>
              </a:xfrm>
              <a:prstGeom prst="line">
                <a:avLst/>
              </a:prstGeom>
              <a:noFill/>
              <a:ln w="19050">
                <a:solidFill>
                  <a:srgbClr val="027DC0"/>
                </a:solidFill>
                <a:round/>
                <a:headEnd/>
                <a:tailEnd/>
              </a:ln>
            </p:spPr>
            <p:txBody>
              <a:bodyPr anchor="ctr"/>
              <a:lstStyle/>
              <a:p>
                <a:endParaRPr lang="en-US"/>
              </a:p>
            </p:txBody>
          </p:sp>
          <p:sp>
            <p:nvSpPr>
              <p:cNvPr id="98396" name="Line 47"/>
              <p:cNvSpPr>
                <a:spLocks noChangeShapeType="1"/>
              </p:cNvSpPr>
              <p:nvPr/>
            </p:nvSpPr>
            <p:spPr bwMode="auto">
              <a:xfrm flipH="1">
                <a:off x="766" y="1387"/>
                <a:ext cx="1134" cy="0"/>
              </a:xfrm>
              <a:prstGeom prst="line">
                <a:avLst/>
              </a:prstGeom>
              <a:noFill/>
              <a:ln w="19050">
                <a:solidFill>
                  <a:srgbClr val="027DC0"/>
                </a:solidFill>
                <a:round/>
                <a:headEnd/>
                <a:tailEnd/>
              </a:ln>
            </p:spPr>
            <p:txBody>
              <a:bodyPr anchor="ctr"/>
              <a:lstStyle/>
              <a:p>
                <a:endParaRPr lang="en-US"/>
              </a:p>
            </p:txBody>
          </p:sp>
          <p:sp>
            <p:nvSpPr>
              <p:cNvPr id="98397" name="Line 50"/>
              <p:cNvSpPr>
                <a:spLocks noChangeShapeType="1"/>
              </p:cNvSpPr>
              <p:nvPr/>
            </p:nvSpPr>
            <p:spPr bwMode="auto">
              <a:xfrm flipH="1">
                <a:off x="766" y="1731"/>
                <a:ext cx="1134" cy="0"/>
              </a:xfrm>
              <a:prstGeom prst="line">
                <a:avLst/>
              </a:prstGeom>
              <a:noFill/>
              <a:ln w="19050">
                <a:solidFill>
                  <a:srgbClr val="027DC0"/>
                </a:solidFill>
                <a:round/>
                <a:headEnd/>
                <a:tailEnd/>
              </a:ln>
            </p:spPr>
            <p:txBody>
              <a:bodyPr anchor="ctr"/>
              <a:lstStyle/>
              <a:p>
                <a:endParaRPr lang="en-US"/>
              </a:p>
            </p:txBody>
          </p:sp>
          <p:sp>
            <p:nvSpPr>
              <p:cNvPr id="98398" name="Line 52"/>
              <p:cNvSpPr>
                <a:spLocks noChangeShapeType="1"/>
              </p:cNvSpPr>
              <p:nvPr/>
            </p:nvSpPr>
            <p:spPr bwMode="auto">
              <a:xfrm flipH="1">
                <a:off x="766" y="2073"/>
                <a:ext cx="1134" cy="0"/>
              </a:xfrm>
              <a:prstGeom prst="line">
                <a:avLst/>
              </a:prstGeom>
              <a:noFill/>
              <a:ln w="19050">
                <a:solidFill>
                  <a:srgbClr val="027DC0"/>
                </a:solidFill>
                <a:round/>
                <a:headEnd/>
                <a:tailEnd/>
              </a:ln>
            </p:spPr>
            <p:txBody>
              <a:bodyPr anchor="ctr"/>
              <a:lstStyle/>
              <a:p>
                <a:endParaRPr lang="en-US"/>
              </a:p>
            </p:txBody>
          </p:sp>
          <p:sp>
            <p:nvSpPr>
              <p:cNvPr id="98399" name="Line 55"/>
              <p:cNvSpPr>
                <a:spLocks noChangeShapeType="1"/>
              </p:cNvSpPr>
              <p:nvPr/>
            </p:nvSpPr>
            <p:spPr bwMode="auto">
              <a:xfrm flipH="1">
                <a:off x="766" y="2759"/>
                <a:ext cx="1134" cy="0"/>
              </a:xfrm>
              <a:prstGeom prst="line">
                <a:avLst/>
              </a:prstGeom>
              <a:noFill/>
              <a:ln w="19050">
                <a:solidFill>
                  <a:srgbClr val="027DC0"/>
                </a:solidFill>
                <a:round/>
                <a:headEnd/>
                <a:tailEnd/>
              </a:ln>
            </p:spPr>
            <p:txBody>
              <a:bodyPr anchor="ctr"/>
              <a:lstStyle/>
              <a:p>
                <a:endParaRPr lang="en-US"/>
              </a:p>
            </p:txBody>
          </p:sp>
        </p:grpSp>
        <p:sp>
          <p:nvSpPr>
            <p:cNvPr id="98380" name="Line 57"/>
            <p:cNvSpPr>
              <a:spLocks noChangeShapeType="1"/>
            </p:cNvSpPr>
            <p:nvPr/>
          </p:nvSpPr>
          <p:spPr bwMode="auto">
            <a:xfrm flipH="1">
              <a:off x="771" y="3101"/>
              <a:ext cx="46" cy="0"/>
            </a:xfrm>
            <a:prstGeom prst="line">
              <a:avLst/>
            </a:prstGeom>
            <a:noFill/>
            <a:ln w="25400">
              <a:solidFill>
                <a:schemeClr val="tx1"/>
              </a:solidFill>
              <a:round/>
              <a:headEnd/>
              <a:tailEnd/>
            </a:ln>
          </p:spPr>
          <p:txBody>
            <a:bodyPr anchor="ctr"/>
            <a:lstStyle/>
            <a:p>
              <a:endParaRPr lang="en-US"/>
            </a:p>
          </p:txBody>
        </p:sp>
        <p:sp>
          <p:nvSpPr>
            <p:cNvPr id="48267" name="Rectangle 58"/>
            <p:cNvSpPr>
              <a:spLocks noChangeArrowheads="1"/>
            </p:cNvSpPr>
            <p:nvPr/>
          </p:nvSpPr>
          <p:spPr bwMode="auto">
            <a:xfrm>
              <a:off x="939" y="1842"/>
              <a:ext cx="453" cy="1255"/>
            </a:xfrm>
            <a:prstGeom prst="roundRect">
              <a:avLst>
                <a:gd name="adj" fmla="val 16667"/>
              </a:avLst>
            </a:prstGeom>
            <a:solidFill>
              <a:srgbClr val="FF0000"/>
            </a:solidFill>
            <a:ln w="9525" algn="ctr">
              <a:noFill/>
              <a:round/>
              <a:headEnd/>
              <a:tailEnd/>
            </a:ln>
            <a:effectLst>
              <a:outerShdw dist="40161" dir="1106097" algn="ctr" rotWithShape="0">
                <a:schemeClr val="bg2"/>
              </a:outerShdw>
            </a:effectLst>
          </p:spPr>
          <p:txBody>
            <a:bodyPr/>
            <a:lstStyle/>
            <a:p>
              <a:pPr>
                <a:defRPr/>
              </a:pPr>
              <a:endParaRPr lang="en-GB"/>
            </a:p>
          </p:txBody>
        </p:sp>
        <p:sp>
          <p:nvSpPr>
            <p:cNvPr id="48268" name="Rectangle 59"/>
            <p:cNvSpPr>
              <a:spLocks noChangeArrowheads="1"/>
            </p:cNvSpPr>
            <p:nvPr/>
          </p:nvSpPr>
          <p:spPr bwMode="auto">
            <a:xfrm>
              <a:off x="1663" y="1933"/>
              <a:ext cx="453" cy="1164"/>
            </a:xfrm>
            <a:prstGeom prst="roundRect">
              <a:avLst>
                <a:gd name="adj" fmla="val 16667"/>
              </a:avLst>
            </a:prstGeom>
            <a:solidFill>
              <a:schemeClr val="hlink"/>
            </a:solidFill>
            <a:ln w="9525" algn="ctr">
              <a:noFill/>
              <a:round/>
              <a:headEnd/>
              <a:tailEnd/>
            </a:ln>
            <a:effectLst>
              <a:outerShdw dist="40161" dir="1106097" algn="ctr" rotWithShape="0">
                <a:schemeClr val="bg2"/>
              </a:outerShdw>
            </a:effectLst>
          </p:spPr>
          <p:txBody>
            <a:bodyPr/>
            <a:lstStyle/>
            <a:p>
              <a:pPr>
                <a:defRPr/>
              </a:pPr>
              <a:endParaRPr lang="en-GB"/>
            </a:p>
          </p:txBody>
        </p:sp>
        <p:sp>
          <p:nvSpPr>
            <p:cNvPr id="98383" name="Text Box 60"/>
            <p:cNvSpPr txBox="1">
              <a:spLocks noChangeArrowheads="1"/>
            </p:cNvSpPr>
            <p:nvPr/>
          </p:nvSpPr>
          <p:spPr bwMode="auto">
            <a:xfrm>
              <a:off x="1037" y="1882"/>
              <a:ext cx="258" cy="212"/>
            </a:xfrm>
            <a:prstGeom prst="rect">
              <a:avLst/>
            </a:prstGeom>
            <a:noFill/>
            <a:ln w="9525">
              <a:noFill/>
              <a:miter lim="800000"/>
              <a:headEnd/>
              <a:tailEnd/>
            </a:ln>
          </p:spPr>
          <p:txBody>
            <a:bodyPr wrap="none">
              <a:spAutoFit/>
            </a:bodyPr>
            <a:lstStyle/>
            <a:p>
              <a:pPr algn="ctr"/>
              <a:r>
                <a:rPr lang="en-GB" sz="1600" b="1">
                  <a:solidFill>
                    <a:srgbClr val="DDDDDD"/>
                  </a:solidFill>
                </a:rPr>
                <a:t>73</a:t>
              </a:r>
            </a:p>
          </p:txBody>
        </p:sp>
        <p:sp>
          <p:nvSpPr>
            <p:cNvPr id="98384" name="Text Box 61"/>
            <p:cNvSpPr txBox="1">
              <a:spLocks noChangeArrowheads="1"/>
            </p:cNvSpPr>
            <p:nvPr/>
          </p:nvSpPr>
          <p:spPr bwMode="auto">
            <a:xfrm>
              <a:off x="1760" y="1979"/>
              <a:ext cx="258" cy="212"/>
            </a:xfrm>
            <a:prstGeom prst="rect">
              <a:avLst/>
            </a:prstGeom>
            <a:noFill/>
            <a:ln w="9525">
              <a:noFill/>
              <a:miter lim="800000"/>
              <a:headEnd/>
              <a:tailEnd/>
            </a:ln>
          </p:spPr>
          <p:txBody>
            <a:bodyPr wrap="none">
              <a:spAutoFit/>
            </a:bodyPr>
            <a:lstStyle/>
            <a:p>
              <a:pPr algn="ctr"/>
              <a:r>
                <a:rPr lang="en-GB" sz="1600" b="1">
                  <a:solidFill>
                    <a:srgbClr val="DDDDDD"/>
                  </a:solidFill>
                </a:rPr>
                <a:t>69</a:t>
              </a:r>
            </a:p>
          </p:txBody>
        </p:sp>
        <p:sp>
          <p:nvSpPr>
            <p:cNvPr id="98385" name="Text Box 63"/>
            <p:cNvSpPr txBox="1">
              <a:spLocks noChangeArrowheads="1"/>
            </p:cNvSpPr>
            <p:nvPr/>
          </p:nvSpPr>
          <p:spPr bwMode="auto">
            <a:xfrm>
              <a:off x="578" y="2989"/>
              <a:ext cx="187" cy="213"/>
            </a:xfrm>
            <a:prstGeom prst="rect">
              <a:avLst/>
            </a:prstGeom>
            <a:noFill/>
            <a:ln w="9525">
              <a:noFill/>
              <a:miter lim="800000"/>
              <a:headEnd/>
              <a:tailEnd/>
            </a:ln>
          </p:spPr>
          <p:txBody>
            <a:bodyPr wrap="none">
              <a:spAutoFit/>
            </a:bodyPr>
            <a:lstStyle/>
            <a:p>
              <a:pPr algn="r"/>
              <a:r>
                <a:rPr lang="en-GB" sz="1600" b="1"/>
                <a:t>0</a:t>
              </a:r>
            </a:p>
          </p:txBody>
        </p:sp>
        <p:sp>
          <p:nvSpPr>
            <p:cNvPr id="98386" name="Line 144"/>
            <p:cNvSpPr>
              <a:spLocks noChangeShapeType="1"/>
            </p:cNvSpPr>
            <p:nvPr/>
          </p:nvSpPr>
          <p:spPr bwMode="auto">
            <a:xfrm>
              <a:off x="772" y="3103"/>
              <a:ext cx="1609" cy="1"/>
            </a:xfrm>
            <a:prstGeom prst="line">
              <a:avLst/>
            </a:prstGeom>
            <a:noFill/>
            <a:ln w="25400">
              <a:solidFill>
                <a:schemeClr val="tx1"/>
              </a:solidFill>
              <a:round/>
              <a:headEnd/>
              <a:tailEnd/>
            </a:ln>
          </p:spPr>
          <p:txBody>
            <a:bodyPr/>
            <a:lstStyle/>
            <a:p>
              <a:endParaRPr lang="en-US"/>
            </a:p>
          </p:txBody>
        </p:sp>
        <p:sp>
          <p:nvSpPr>
            <p:cNvPr id="98387" name="Rectangle 145"/>
            <p:cNvSpPr>
              <a:spLocks noChangeArrowheads="1"/>
            </p:cNvSpPr>
            <p:nvPr/>
          </p:nvSpPr>
          <p:spPr bwMode="auto">
            <a:xfrm rot="-5400000">
              <a:off x="-470" y="2187"/>
              <a:ext cx="1679" cy="173"/>
            </a:xfrm>
            <a:prstGeom prst="rect">
              <a:avLst/>
            </a:prstGeom>
            <a:noFill/>
            <a:ln w="9525">
              <a:noFill/>
              <a:miter lim="800000"/>
              <a:headEnd/>
              <a:tailEnd/>
            </a:ln>
          </p:spPr>
          <p:txBody>
            <a:bodyPr lIns="0" tIns="0" rIns="0" bIns="0">
              <a:spAutoFit/>
            </a:bodyPr>
            <a:lstStyle/>
            <a:p>
              <a:pPr algn="ctr"/>
              <a:r>
                <a:rPr lang="en-GB" b="1"/>
                <a:t>% achieving HbA</a:t>
              </a:r>
              <a:r>
                <a:rPr lang="en-GB" b="1" baseline="-25000"/>
                <a:t>1c</a:t>
              </a:r>
              <a:r>
                <a:rPr lang="en-GB" b="1"/>
                <a:t> &lt;7.0</a:t>
              </a:r>
              <a:endParaRPr lang="en-GB"/>
            </a:p>
          </p:txBody>
        </p:sp>
        <p:grpSp>
          <p:nvGrpSpPr>
            <p:cNvPr id="4" name="Group 153"/>
            <p:cNvGrpSpPr>
              <a:grpSpLocks/>
            </p:cNvGrpSpPr>
            <p:nvPr/>
          </p:nvGrpSpPr>
          <p:grpSpPr bwMode="auto">
            <a:xfrm>
              <a:off x="1164" y="1667"/>
              <a:ext cx="718" cy="221"/>
              <a:chOff x="1164" y="1667"/>
              <a:chExt cx="718" cy="221"/>
            </a:xfrm>
          </p:grpSpPr>
          <p:sp>
            <p:nvSpPr>
              <p:cNvPr id="98392" name="Line 121"/>
              <p:cNvSpPr>
                <a:spLocks noChangeShapeType="1"/>
              </p:cNvSpPr>
              <p:nvPr/>
            </p:nvSpPr>
            <p:spPr bwMode="auto">
              <a:xfrm>
                <a:off x="1164" y="1667"/>
                <a:ext cx="718" cy="0"/>
              </a:xfrm>
              <a:prstGeom prst="line">
                <a:avLst/>
              </a:prstGeom>
              <a:noFill/>
              <a:ln w="19050">
                <a:solidFill>
                  <a:srgbClr val="DDDDDD"/>
                </a:solidFill>
                <a:round/>
                <a:headEnd/>
                <a:tailEnd/>
              </a:ln>
            </p:spPr>
            <p:txBody>
              <a:bodyPr>
                <a:spAutoFit/>
              </a:bodyPr>
              <a:lstStyle/>
              <a:p>
                <a:endParaRPr lang="en-US"/>
              </a:p>
            </p:txBody>
          </p:sp>
          <p:sp>
            <p:nvSpPr>
              <p:cNvPr id="98393" name="Line 122"/>
              <p:cNvSpPr>
                <a:spLocks noChangeShapeType="1"/>
              </p:cNvSpPr>
              <p:nvPr/>
            </p:nvSpPr>
            <p:spPr bwMode="auto">
              <a:xfrm flipV="1">
                <a:off x="1171" y="1667"/>
                <a:ext cx="0" cy="130"/>
              </a:xfrm>
              <a:prstGeom prst="line">
                <a:avLst/>
              </a:prstGeom>
              <a:noFill/>
              <a:ln w="19050">
                <a:solidFill>
                  <a:srgbClr val="DDDDDD"/>
                </a:solidFill>
                <a:round/>
                <a:headEnd/>
                <a:tailEnd/>
              </a:ln>
            </p:spPr>
            <p:txBody>
              <a:bodyPr>
                <a:spAutoFit/>
              </a:bodyPr>
              <a:lstStyle/>
              <a:p>
                <a:endParaRPr lang="en-US"/>
              </a:p>
            </p:txBody>
          </p:sp>
          <p:sp>
            <p:nvSpPr>
              <p:cNvPr id="98394" name="Line 127"/>
              <p:cNvSpPr>
                <a:spLocks noChangeShapeType="1"/>
              </p:cNvSpPr>
              <p:nvPr/>
            </p:nvSpPr>
            <p:spPr bwMode="auto">
              <a:xfrm flipV="1">
                <a:off x="1875" y="1667"/>
                <a:ext cx="0" cy="221"/>
              </a:xfrm>
              <a:prstGeom prst="line">
                <a:avLst/>
              </a:prstGeom>
              <a:noFill/>
              <a:ln w="19050">
                <a:solidFill>
                  <a:srgbClr val="DDDDDD"/>
                </a:solidFill>
                <a:round/>
                <a:headEnd/>
                <a:tailEnd/>
              </a:ln>
            </p:spPr>
            <p:txBody>
              <a:bodyPr>
                <a:spAutoFit/>
              </a:bodyPr>
              <a:lstStyle/>
              <a:p>
                <a:endParaRPr lang="en-US"/>
              </a:p>
            </p:txBody>
          </p:sp>
        </p:grpSp>
        <p:sp>
          <p:nvSpPr>
            <p:cNvPr id="98389" name="Rectangle 150"/>
            <p:cNvSpPr>
              <a:spLocks noChangeArrowheads="1"/>
            </p:cNvSpPr>
            <p:nvPr/>
          </p:nvSpPr>
          <p:spPr bwMode="auto">
            <a:xfrm>
              <a:off x="874" y="3208"/>
              <a:ext cx="584" cy="308"/>
            </a:xfrm>
            <a:prstGeom prst="rect">
              <a:avLst/>
            </a:prstGeom>
            <a:noFill/>
            <a:ln w="9525">
              <a:noFill/>
              <a:miter lim="800000"/>
              <a:headEnd/>
              <a:tailEnd/>
            </a:ln>
          </p:spPr>
          <p:txBody>
            <a:bodyPr wrap="none" lIns="0" tIns="0" rIns="0" bIns="0">
              <a:spAutoFit/>
            </a:bodyPr>
            <a:lstStyle/>
            <a:p>
              <a:pPr algn="ctr"/>
              <a:r>
                <a:rPr lang="en-GB" sz="1600" b="1"/>
                <a:t>Simple</a:t>
              </a:r>
              <a:br>
                <a:rPr lang="en-GB" sz="1600" b="1"/>
              </a:br>
              <a:r>
                <a:rPr lang="en-GB" sz="1600" b="1"/>
                <a:t>algorithm</a:t>
              </a:r>
            </a:p>
          </p:txBody>
        </p:sp>
        <p:sp>
          <p:nvSpPr>
            <p:cNvPr id="98390" name="Rectangle 151"/>
            <p:cNvSpPr>
              <a:spLocks noChangeArrowheads="1"/>
            </p:cNvSpPr>
            <p:nvPr/>
          </p:nvSpPr>
          <p:spPr bwMode="auto">
            <a:xfrm>
              <a:off x="1621" y="3208"/>
              <a:ext cx="540" cy="308"/>
            </a:xfrm>
            <a:prstGeom prst="rect">
              <a:avLst/>
            </a:prstGeom>
            <a:noFill/>
            <a:ln w="9525">
              <a:noFill/>
              <a:miter lim="800000"/>
              <a:headEnd/>
              <a:tailEnd/>
            </a:ln>
          </p:spPr>
          <p:txBody>
            <a:bodyPr wrap="none" lIns="0" tIns="0" rIns="0" bIns="0">
              <a:spAutoFit/>
            </a:bodyPr>
            <a:lstStyle/>
            <a:p>
              <a:pPr algn="ctr"/>
              <a:r>
                <a:rPr lang="en-GB" sz="1600" b="1"/>
                <a:t>CHO</a:t>
              </a:r>
              <a:br>
                <a:rPr lang="en-GB" sz="1600" b="1"/>
              </a:br>
              <a:r>
                <a:rPr lang="en-GB" sz="1600" b="1"/>
                <a:t>counting</a:t>
              </a:r>
            </a:p>
          </p:txBody>
        </p:sp>
        <p:sp>
          <p:nvSpPr>
            <p:cNvPr id="98391" name="Text Box 114"/>
            <p:cNvSpPr txBox="1">
              <a:spLocks noChangeArrowheads="1"/>
            </p:cNvSpPr>
            <p:nvPr/>
          </p:nvSpPr>
          <p:spPr bwMode="auto">
            <a:xfrm>
              <a:off x="1246" y="1434"/>
              <a:ext cx="567" cy="192"/>
            </a:xfrm>
            <a:prstGeom prst="rect">
              <a:avLst/>
            </a:prstGeom>
            <a:noFill/>
            <a:ln w="38100" algn="ctr">
              <a:noFill/>
              <a:miter lim="800000"/>
              <a:headEnd/>
              <a:tailEnd/>
            </a:ln>
          </p:spPr>
          <p:txBody>
            <a:bodyPr>
              <a:spAutoFit/>
            </a:bodyPr>
            <a:lstStyle/>
            <a:p>
              <a:pPr algn="ctr"/>
              <a:r>
                <a:rPr lang="en-NZ" sz="1400" b="1">
                  <a:solidFill>
                    <a:srgbClr val="DDDDDD"/>
                  </a:solidFill>
                </a:rPr>
                <a:t>p=NS</a:t>
              </a:r>
              <a:endParaRPr lang="en-GB" sz="1400" b="1">
                <a:solidFill>
                  <a:srgbClr val="DDDDDD"/>
                </a:solidFill>
              </a:endParaRPr>
            </a:p>
          </p:txBody>
        </p:sp>
      </p:grpSp>
      <p:grpSp>
        <p:nvGrpSpPr>
          <p:cNvPr id="5" name="Group 278"/>
          <p:cNvGrpSpPr>
            <a:grpSpLocks/>
          </p:cNvGrpSpPr>
          <p:nvPr/>
        </p:nvGrpSpPr>
        <p:grpSpPr bwMode="auto">
          <a:xfrm>
            <a:off x="4752975" y="2203450"/>
            <a:ext cx="4210050" cy="2185988"/>
            <a:chOff x="2995" y="1382"/>
            <a:chExt cx="49" cy="1377"/>
          </a:xfrm>
        </p:grpSpPr>
        <p:sp>
          <p:nvSpPr>
            <p:cNvPr id="98369" name="Line 279"/>
            <p:cNvSpPr>
              <a:spLocks noChangeShapeType="1"/>
            </p:cNvSpPr>
            <p:nvPr/>
          </p:nvSpPr>
          <p:spPr bwMode="auto">
            <a:xfrm flipH="1">
              <a:off x="2995" y="2758"/>
              <a:ext cx="49" cy="1"/>
            </a:xfrm>
            <a:prstGeom prst="line">
              <a:avLst/>
            </a:prstGeom>
            <a:noFill/>
            <a:ln w="19050">
              <a:solidFill>
                <a:srgbClr val="027DC0"/>
              </a:solidFill>
              <a:round/>
              <a:headEnd/>
              <a:tailEnd/>
            </a:ln>
          </p:spPr>
          <p:txBody>
            <a:bodyPr/>
            <a:lstStyle/>
            <a:p>
              <a:endParaRPr lang="en-US"/>
            </a:p>
          </p:txBody>
        </p:sp>
        <p:sp>
          <p:nvSpPr>
            <p:cNvPr id="98370" name="Line 280"/>
            <p:cNvSpPr>
              <a:spLocks noChangeShapeType="1"/>
            </p:cNvSpPr>
            <p:nvPr/>
          </p:nvSpPr>
          <p:spPr bwMode="auto">
            <a:xfrm flipH="1">
              <a:off x="2995" y="2414"/>
              <a:ext cx="49" cy="1"/>
            </a:xfrm>
            <a:prstGeom prst="line">
              <a:avLst/>
            </a:prstGeom>
            <a:noFill/>
            <a:ln w="25400">
              <a:solidFill>
                <a:schemeClr val="accent2"/>
              </a:solidFill>
              <a:prstDash val="dash"/>
              <a:round/>
              <a:headEnd/>
              <a:tailEnd/>
            </a:ln>
          </p:spPr>
          <p:txBody>
            <a:bodyPr/>
            <a:lstStyle/>
            <a:p>
              <a:endParaRPr lang="en-US"/>
            </a:p>
          </p:txBody>
        </p:sp>
        <p:sp>
          <p:nvSpPr>
            <p:cNvPr id="98371" name="Line 281"/>
            <p:cNvSpPr>
              <a:spLocks noChangeShapeType="1"/>
            </p:cNvSpPr>
            <p:nvPr/>
          </p:nvSpPr>
          <p:spPr bwMode="auto">
            <a:xfrm flipH="1">
              <a:off x="2995" y="2070"/>
              <a:ext cx="49" cy="1"/>
            </a:xfrm>
            <a:prstGeom prst="line">
              <a:avLst/>
            </a:prstGeom>
            <a:noFill/>
            <a:ln w="19050">
              <a:solidFill>
                <a:srgbClr val="027DC0"/>
              </a:solidFill>
              <a:round/>
              <a:headEnd/>
              <a:tailEnd/>
            </a:ln>
          </p:spPr>
          <p:txBody>
            <a:bodyPr/>
            <a:lstStyle/>
            <a:p>
              <a:endParaRPr lang="en-US"/>
            </a:p>
          </p:txBody>
        </p:sp>
        <p:sp>
          <p:nvSpPr>
            <p:cNvPr id="98372" name="Line 282"/>
            <p:cNvSpPr>
              <a:spLocks noChangeShapeType="1"/>
            </p:cNvSpPr>
            <p:nvPr/>
          </p:nvSpPr>
          <p:spPr bwMode="auto">
            <a:xfrm flipH="1">
              <a:off x="2995" y="1726"/>
              <a:ext cx="49" cy="1"/>
            </a:xfrm>
            <a:prstGeom prst="line">
              <a:avLst/>
            </a:prstGeom>
            <a:noFill/>
            <a:ln w="19050">
              <a:solidFill>
                <a:srgbClr val="027DC0"/>
              </a:solidFill>
              <a:round/>
              <a:headEnd/>
              <a:tailEnd/>
            </a:ln>
          </p:spPr>
          <p:txBody>
            <a:bodyPr/>
            <a:lstStyle/>
            <a:p>
              <a:endParaRPr lang="en-US"/>
            </a:p>
          </p:txBody>
        </p:sp>
        <p:sp>
          <p:nvSpPr>
            <p:cNvPr id="98373" name="Line 283"/>
            <p:cNvSpPr>
              <a:spLocks noChangeShapeType="1"/>
            </p:cNvSpPr>
            <p:nvPr/>
          </p:nvSpPr>
          <p:spPr bwMode="auto">
            <a:xfrm flipH="1">
              <a:off x="2995" y="1382"/>
              <a:ext cx="49" cy="1"/>
            </a:xfrm>
            <a:prstGeom prst="line">
              <a:avLst/>
            </a:prstGeom>
            <a:noFill/>
            <a:ln w="19050">
              <a:solidFill>
                <a:srgbClr val="027DC0"/>
              </a:solidFill>
              <a:round/>
              <a:headEnd/>
              <a:tailEnd/>
            </a:ln>
          </p:spPr>
          <p:txBody>
            <a:bodyPr/>
            <a:lstStyle/>
            <a:p>
              <a:endParaRPr lang="en-US"/>
            </a:p>
          </p:txBody>
        </p:sp>
      </p:grpSp>
      <p:sp>
        <p:nvSpPr>
          <p:cNvPr id="98311" name="Text Box 19"/>
          <p:cNvSpPr txBox="1">
            <a:spLocks noChangeArrowheads="1"/>
          </p:cNvSpPr>
          <p:nvPr/>
        </p:nvSpPr>
        <p:spPr bwMode="auto">
          <a:xfrm>
            <a:off x="5354638" y="5051425"/>
            <a:ext cx="417512" cy="336550"/>
          </a:xfrm>
          <a:prstGeom prst="rect">
            <a:avLst/>
          </a:prstGeom>
          <a:noFill/>
          <a:ln w="9525">
            <a:noFill/>
            <a:miter lim="800000"/>
            <a:headEnd/>
            <a:tailEnd/>
          </a:ln>
        </p:spPr>
        <p:txBody>
          <a:bodyPr>
            <a:spAutoFit/>
          </a:bodyPr>
          <a:lstStyle/>
          <a:p>
            <a:pPr algn="ctr"/>
            <a:r>
              <a:rPr lang="en-GB" sz="1600" b="1"/>
              <a:t> 2</a:t>
            </a:r>
          </a:p>
        </p:txBody>
      </p:sp>
      <p:sp>
        <p:nvSpPr>
          <p:cNvPr id="98312" name="Text Box 21"/>
          <p:cNvSpPr txBox="1">
            <a:spLocks noChangeArrowheads="1"/>
          </p:cNvSpPr>
          <p:nvPr/>
        </p:nvSpPr>
        <p:spPr bwMode="auto">
          <a:xfrm>
            <a:off x="6097588" y="5051425"/>
            <a:ext cx="412750" cy="336550"/>
          </a:xfrm>
          <a:prstGeom prst="rect">
            <a:avLst/>
          </a:prstGeom>
          <a:noFill/>
          <a:ln w="9525">
            <a:noFill/>
            <a:miter lim="800000"/>
            <a:headEnd/>
            <a:tailEnd/>
          </a:ln>
        </p:spPr>
        <p:txBody>
          <a:bodyPr>
            <a:spAutoFit/>
          </a:bodyPr>
          <a:lstStyle/>
          <a:p>
            <a:pPr algn="ctr"/>
            <a:r>
              <a:rPr lang="en-GB" sz="1600" b="1"/>
              <a:t> 6</a:t>
            </a:r>
          </a:p>
        </p:txBody>
      </p:sp>
      <p:sp>
        <p:nvSpPr>
          <p:cNvPr id="98313" name="Text Box 22"/>
          <p:cNvSpPr txBox="1">
            <a:spLocks noChangeArrowheads="1"/>
          </p:cNvSpPr>
          <p:nvPr/>
        </p:nvSpPr>
        <p:spPr bwMode="auto">
          <a:xfrm>
            <a:off x="6751638" y="5051425"/>
            <a:ext cx="609600" cy="336550"/>
          </a:xfrm>
          <a:prstGeom prst="rect">
            <a:avLst/>
          </a:prstGeom>
          <a:noFill/>
          <a:ln w="9525">
            <a:noFill/>
            <a:miter lim="800000"/>
            <a:headEnd/>
            <a:tailEnd/>
          </a:ln>
        </p:spPr>
        <p:txBody>
          <a:bodyPr>
            <a:spAutoFit/>
          </a:bodyPr>
          <a:lstStyle/>
          <a:p>
            <a:pPr algn="ctr"/>
            <a:r>
              <a:rPr lang="en-GB" sz="1600" b="1"/>
              <a:t> 12</a:t>
            </a:r>
          </a:p>
        </p:txBody>
      </p:sp>
      <p:sp>
        <p:nvSpPr>
          <p:cNvPr id="98314" name="Text Box 23"/>
          <p:cNvSpPr txBox="1">
            <a:spLocks noChangeArrowheads="1"/>
          </p:cNvSpPr>
          <p:nvPr/>
        </p:nvSpPr>
        <p:spPr bwMode="auto">
          <a:xfrm>
            <a:off x="7567613" y="5051425"/>
            <a:ext cx="466725" cy="336550"/>
          </a:xfrm>
          <a:prstGeom prst="rect">
            <a:avLst/>
          </a:prstGeom>
          <a:noFill/>
          <a:ln w="9525">
            <a:noFill/>
            <a:miter lim="800000"/>
            <a:headEnd/>
            <a:tailEnd/>
          </a:ln>
        </p:spPr>
        <p:txBody>
          <a:bodyPr wrap="none">
            <a:spAutoFit/>
          </a:bodyPr>
          <a:lstStyle/>
          <a:p>
            <a:pPr algn="ctr"/>
            <a:r>
              <a:rPr lang="en-GB" sz="1600" b="1"/>
              <a:t> 18</a:t>
            </a:r>
          </a:p>
        </p:txBody>
      </p:sp>
      <p:sp>
        <p:nvSpPr>
          <p:cNvPr id="98315" name="Line 27"/>
          <p:cNvSpPr>
            <a:spLocks noChangeShapeType="1"/>
          </p:cNvSpPr>
          <p:nvPr/>
        </p:nvSpPr>
        <p:spPr bwMode="auto">
          <a:xfrm>
            <a:off x="7800975" y="4922838"/>
            <a:ext cx="0" cy="87312"/>
          </a:xfrm>
          <a:prstGeom prst="line">
            <a:avLst/>
          </a:prstGeom>
          <a:noFill/>
          <a:ln w="25400">
            <a:solidFill>
              <a:schemeClr val="tx1"/>
            </a:solidFill>
            <a:round/>
            <a:headEnd/>
            <a:tailEnd/>
          </a:ln>
        </p:spPr>
        <p:txBody>
          <a:bodyPr anchor="ctr"/>
          <a:lstStyle/>
          <a:p>
            <a:endParaRPr lang="en-US"/>
          </a:p>
        </p:txBody>
      </p:sp>
      <p:sp>
        <p:nvSpPr>
          <p:cNvPr id="98316" name="Line 29"/>
          <p:cNvSpPr>
            <a:spLocks noChangeShapeType="1"/>
          </p:cNvSpPr>
          <p:nvPr/>
        </p:nvSpPr>
        <p:spPr bwMode="auto">
          <a:xfrm>
            <a:off x="5564188" y="4926013"/>
            <a:ext cx="0" cy="87312"/>
          </a:xfrm>
          <a:prstGeom prst="line">
            <a:avLst/>
          </a:prstGeom>
          <a:noFill/>
          <a:ln w="25400">
            <a:solidFill>
              <a:schemeClr val="tx1"/>
            </a:solidFill>
            <a:round/>
            <a:headEnd/>
            <a:tailEnd/>
          </a:ln>
        </p:spPr>
        <p:txBody>
          <a:bodyPr anchor="ctr"/>
          <a:lstStyle/>
          <a:p>
            <a:endParaRPr lang="en-US"/>
          </a:p>
        </p:txBody>
      </p:sp>
      <p:sp>
        <p:nvSpPr>
          <p:cNvPr id="98317" name="Line 30"/>
          <p:cNvSpPr>
            <a:spLocks noChangeShapeType="1"/>
          </p:cNvSpPr>
          <p:nvPr/>
        </p:nvSpPr>
        <p:spPr bwMode="auto">
          <a:xfrm>
            <a:off x="6303963" y="4921250"/>
            <a:ext cx="0" cy="87313"/>
          </a:xfrm>
          <a:prstGeom prst="line">
            <a:avLst/>
          </a:prstGeom>
          <a:noFill/>
          <a:ln w="25400">
            <a:solidFill>
              <a:schemeClr val="tx1"/>
            </a:solidFill>
            <a:round/>
            <a:headEnd/>
            <a:tailEnd/>
          </a:ln>
        </p:spPr>
        <p:txBody>
          <a:bodyPr anchor="ctr"/>
          <a:lstStyle/>
          <a:p>
            <a:endParaRPr lang="en-US"/>
          </a:p>
        </p:txBody>
      </p:sp>
      <p:sp>
        <p:nvSpPr>
          <p:cNvPr id="98318" name="Line 31"/>
          <p:cNvSpPr>
            <a:spLocks noChangeShapeType="1"/>
          </p:cNvSpPr>
          <p:nvPr/>
        </p:nvSpPr>
        <p:spPr bwMode="auto">
          <a:xfrm>
            <a:off x="7056438" y="4921250"/>
            <a:ext cx="0" cy="87313"/>
          </a:xfrm>
          <a:prstGeom prst="line">
            <a:avLst/>
          </a:prstGeom>
          <a:noFill/>
          <a:ln w="25400">
            <a:solidFill>
              <a:schemeClr val="tx1"/>
            </a:solidFill>
            <a:round/>
            <a:headEnd/>
            <a:tailEnd/>
          </a:ln>
        </p:spPr>
        <p:txBody>
          <a:bodyPr anchor="ctr"/>
          <a:lstStyle/>
          <a:p>
            <a:endParaRPr lang="en-US"/>
          </a:p>
        </p:txBody>
      </p:sp>
      <p:sp>
        <p:nvSpPr>
          <p:cNvPr id="98319" name="Line 37"/>
          <p:cNvSpPr>
            <a:spLocks noChangeShapeType="1"/>
          </p:cNvSpPr>
          <p:nvPr/>
        </p:nvSpPr>
        <p:spPr bwMode="auto">
          <a:xfrm>
            <a:off x="4829175" y="2581275"/>
            <a:ext cx="736600" cy="328613"/>
          </a:xfrm>
          <a:prstGeom prst="line">
            <a:avLst/>
          </a:prstGeom>
          <a:noFill/>
          <a:ln w="38100">
            <a:solidFill>
              <a:schemeClr val="hlink"/>
            </a:solidFill>
            <a:round/>
            <a:headEnd/>
            <a:tailEnd/>
          </a:ln>
        </p:spPr>
        <p:txBody>
          <a:bodyPr/>
          <a:lstStyle/>
          <a:p>
            <a:endParaRPr lang="en-US"/>
          </a:p>
        </p:txBody>
      </p:sp>
      <p:sp>
        <p:nvSpPr>
          <p:cNvPr id="98320" name="Line 38"/>
          <p:cNvSpPr>
            <a:spLocks noChangeShapeType="1"/>
          </p:cNvSpPr>
          <p:nvPr/>
        </p:nvSpPr>
        <p:spPr bwMode="auto">
          <a:xfrm>
            <a:off x="5562600" y="2909888"/>
            <a:ext cx="749300" cy="608012"/>
          </a:xfrm>
          <a:prstGeom prst="line">
            <a:avLst/>
          </a:prstGeom>
          <a:noFill/>
          <a:ln w="38100">
            <a:solidFill>
              <a:schemeClr val="hlink"/>
            </a:solidFill>
            <a:round/>
            <a:headEnd/>
            <a:tailEnd/>
          </a:ln>
        </p:spPr>
        <p:txBody>
          <a:bodyPr/>
          <a:lstStyle/>
          <a:p>
            <a:endParaRPr lang="en-US"/>
          </a:p>
        </p:txBody>
      </p:sp>
      <p:sp>
        <p:nvSpPr>
          <p:cNvPr id="98321" name="Line 39"/>
          <p:cNvSpPr>
            <a:spLocks noChangeShapeType="1"/>
          </p:cNvSpPr>
          <p:nvPr/>
        </p:nvSpPr>
        <p:spPr bwMode="auto">
          <a:xfrm>
            <a:off x="6311900" y="3519488"/>
            <a:ext cx="741363" cy="555625"/>
          </a:xfrm>
          <a:prstGeom prst="line">
            <a:avLst/>
          </a:prstGeom>
          <a:noFill/>
          <a:ln w="38100">
            <a:solidFill>
              <a:schemeClr val="hlink"/>
            </a:solidFill>
            <a:round/>
            <a:headEnd/>
            <a:tailEnd/>
          </a:ln>
        </p:spPr>
        <p:txBody>
          <a:bodyPr/>
          <a:lstStyle/>
          <a:p>
            <a:endParaRPr lang="en-US"/>
          </a:p>
        </p:txBody>
      </p:sp>
      <p:sp>
        <p:nvSpPr>
          <p:cNvPr id="98322" name="Line 40"/>
          <p:cNvSpPr>
            <a:spLocks noChangeShapeType="1"/>
          </p:cNvSpPr>
          <p:nvPr/>
        </p:nvSpPr>
        <p:spPr bwMode="auto">
          <a:xfrm>
            <a:off x="7054850" y="4075113"/>
            <a:ext cx="744538" cy="166687"/>
          </a:xfrm>
          <a:prstGeom prst="line">
            <a:avLst/>
          </a:prstGeom>
          <a:noFill/>
          <a:ln w="38100">
            <a:solidFill>
              <a:schemeClr val="hlink"/>
            </a:solidFill>
            <a:round/>
            <a:headEnd/>
            <a:tailEnd/>
          </a:ln>
        </p:spPr>
        <p:txBody>
          <a:bodyPr/>
          <a:lstStyle/>
          <a:p>
            <a:endParaRPr lang="en-US"/>
          </a:p>
        </p:txBody>
      </p:sp>
      <p:sp>
        <p:nvSpPr>
          <p:cNvPr id="98323" name="Line 88"/>
          <p:cNvSpPr>
            <a:spLocks noChangeShapeType="1"/>
          </p:cNvSpPr>
          <p:nvPr/>
        </p:nvSpPr>
        <p:spPr bwMode="auto">
          <a:xfrm>
            <a:off x="7808913" y="4246563"/>
            <a:ext cx="714375" cy="115887"/>
          </a:xfrm>
          <a:prstGeom prst="line">
            <a:avLst/>
          </a:prstGeom>
          <a:noFill/>
          <a:ln w="38100">
            <a:solidFill>
              <a:schemeClr val="hlink"/>
            </a:solidFill>
            <a:round/>
            <a:headEnd/>
            <a:tailEnd/>
          </a:ln>
        </p:spPr>
        <p:txBody>
          <a:bodyPr/>
          <a:lstStyle/>
          <a:p>
            <a:endParaRPr lang="en-US"/>
          </a:p>
        </p:txBody>
      </p:sp>
      <p:grpSp>
        <p:nvGrpSpPr>
          <p:cNvPr id="6" name="Group 124"/>
          <p:cNvGrpSpPr>
            <a:grpSpLocks/>
          </p:cNvGrpSpPr>
          <p:nvPr/>
        </p:nvGrpSpPr>
        <p:grpSpPr bwMode="auto">
          <a:xfrm>
            <a:off x="4827588" y="2570163"/>
            <a:ext cx="3679825" cy="1614487"/>
            <a:chOff x="2407" y="1606"/>
            <a:chExt cx="2989" cy="1201"/>
          </a:xfrm>
        </p:grpSpPr>
        <p:sp>
          <p:nvSpPr>
            <p:cNvPr id="98364" name="Line 125"/>
            <p:cNvSpPr>
              <a:spLocks noChangeShapeType="1"/>
            </p:cNvSpPr>
            <p:nvPr/>
          </p:nvSpPr>
          <p:spPr bwMode="auto">
            <a:xfrm>
              <a:off x="2407" y="1606"/>
              <a:ext cx="599" cy="185"/>
            </a:xfrm>
            <a:prstGeom prst="line">
              <a:avLst/>
            </a:prstGeom>
            <a:noFill/>
            <a:ln w="38100">
              <a:solidFill>
                <a:srgbClr val="FF0000"/>
              </a:solidFill>
              <a:round/>
              <a:headEnd/>
              <a:tailEnd/>
            </a:ln>
          </p:spPr>
          <p:txBody>
            <a:bodyPr/>
            <a:lstStyle/>
            <a:p>
              <a:endParaRPr lang="en-US"/>
            </a:p>
          </p:txBody>
        </p:sp>
        <p:sp>
          <p:nvSpPr>
            <p:cNvPr id="98365" name="Line 126"/>
            <p:cNvSpPr>
              <a:spLocks noChangeShapeType="1"/>
            </p:cNvSpPr>
            <p:nvPr/>
          </p:nvSpPr>
          <p:spPr bwMode="auto">
            <a:xfrm>
              <a:off x="3006" y="1791"/>
              <a:ext cx="606" cy="443"/>
            </a:xfrm>
            <a:prstGeom prst="line">
              <a:avLst/>
            </a:prstGeom>
            <a:noFill/>
            <a:ln w="38100">
              <a:solidFill>
                <a:srgbClr val="FF0000"/>
              </a:solidFill>
              <a:round/>
              <a:headEnd/>
              <a:tailEnd/>
            </a:ln>
          </p:spPr>
          <p:txBody>
            <a:bodyPr/>
            <a:lstStyle/>
            <a:p>
              <a:endParaRPr lang="en-US"/>
            </a:p>
          </p:txBody>
        </p:sp>
        <p:sp>
          <p:nvSpPr>
            <p:cNvPr id="98366" name="Line 127"/>
            <p:cNvSpPr>
              <a:spLocks noChangeShapeType="1"/>
            </p:cNvSpPr>
            <p:nvPr/>
          </p:nvSpPr>
          <p:spPr bwMode="auto">
            <a:xfrm>
              <a:off x="3613" y="2239"/>
              <a:ext cx="603" cy="418"/>
            </a:xfrm>
            <a:prstGeom prst="line">
              <a:avLst/>
            </a:prstGeom>
            <a:noFill/>
            <a:ln w="38100">
              <a:solidFill>
                <a:srgbClr val="FF0000"/>
              </a:solidFill>
              <a:round/>
              <a:headEnd/>
              <a:tailEnd/>
            </a:ln>
          </p:spPr>
          <p:txBody>
            <a:bodyPr/>
            <a:lstStyle/>
            <a:p>
              <a:endParaRPr lang="en-US"/>
            </a:p>
          </p:txBody>
        </p:sp>
        <p:sp>
          <p:nvSpPr>
            <p:cNvPr id="98367" name="Line 128"/>
            <p:cNvSpPr>
              <a:spLocks noChangeShapeType="1"/>
            </p:cNvSpPr>
            <p:nvPr/>
          </p:nvSpPr>
          <p:spPr bwMode="auto">
            <a:xfrm>
              <a:off x="4214" y="2659"/>
              <a:ext cx="607" cy="95"/>
            </a:xfrm>
            <a:prstGeom prst="line">
              <a:avLst/>
            </a:prstGeom>
            <a:noFill/>
            <a:ln w="38100">
              <a:solidFill>
                <a:srgbClr val="FF0000"/>
              </a:solidFill>
              <a:round/>
              <a:headEnd/>
              <a:tailEnd/>
            </a:ln>
          </p:spPr>
          <p:txBody>
            <a:bodyPr/>
            <a:lstStyle/>
            <a:p>
              <a:endParaRPr lang="en-US"/>
            </a:p>
          </p:txBody>
        </p:sp>
        <p:sp>
          <p:nvSpPr>
            <p:cNvPr id="98368" name="Line 129"/>
            <p:cNvSpPr>
              <a:spLocks noChangeShapeType="1"/>
            </p:cNvSpPr>
            <p:nvPr/>
          </p:nvSpPr>
          <p:spPr bwMode="auto">
            <a:xfrm>
              <a:off x="4825" y="2760"/>
              <a:ext cx="571" cy="47"/>
            </a:xfrm>
            <a:prstGeom prst="line">
              <a:avLst/>
            </a:prstGeom>
            <a:noFill/>
            <a:ln w="38100">
              <a:solidFill>
                <a:srgbClr val="FF0000"/>
              </a:solidFill>
              <a:round/>
              <a:headEnd/>
              <a:tailEnd/>
            </a:ln>
          </p:spPr>
          <p:txBody>
            <a:bodyPr/>
            <a:lstStyle/>
            <a:p>
              <a:endParaRPr lang="en-US"/>
            </a:p>
          </p:txBody>
        </p:sp>
      </p:grpSp>
      <p:sp>
        <p:nvSpPr>
          <p:cNvPr id="98325" name="Text Box 75"/>
          <p:cNvSpPr txBox="1">
            <a:spLocks noChangeArrowheads="1"/>
          </p:cNvSpPr>
          <p:nvPr/>
        </p:nvSpPr>
        <p:spPr bwMode="auto">
          <a:xfrm>
            <a:off x="4087813" y="5051425"/>
            <a:ext cx="1439862" cy="336550"/>
          </a:xfrm>
          <a:prstGeom prst="rect">
            <a:avLst/>
          </a:prstGeom>
          <a:noFill/>
          <a:ln w="38100" algn="ctr">
            <a:noFill/>
            <a:miter lim="800000"/>
            <a:headEnd/>
            <a:tailEnd/>
          </a:ln>
        </p:spPr>
        <p:txBody>
          <a:bodyPr>
            <a:spAutoFit/>
          </a:bodyPr>
          <a:lstStyle/>
          <a:p>
            <a:pPr algn="ctr"/>
            <a:r>
              <a:rPr lang="en-NZ" sz="1600" b="1"/>
              <a:t>Baseline</a:t>
            </a:r>
            <a:endParaRPr lang="en-GB" sz="1600" b="1"/>
          </a:p>
        </p:txBody>
      </p:sp>
      <p:sp>
        <p:nvSpPr>
          <p:cNvPr id="98326" name="Text Box 77"/>
          <p:cNvSpPr txBox="1">
            <a:spLocks noChangeArrowheads="1"/>
          </p:cNvSpPr>
          <p:nvPr/>
        </p:nvSpPr>
        <p:spPr bwMode="auto">
          <a:xfrm>
            <a:off x="7947025" y="5051425"/>
            <a:ext cx="1196975" cy="336550"/>
          </a:xfrm>
          <a:prstGeom prst="rect">
            <a:avLst/>
          </a:prstGeom>
          <a:noFill/>
          <a:ln w="38100" algn="ctr">
            <a:noFill/>
            <a:miter lim="800000"/>
            <a:headEnd/>
            <a:tailEnd/>
          </a:ln>
        </p:spPr>
        <p:txBody>
          <a:bodyPr>
            <a:spAutoFit/>
          </a:bodyPr>
          <a:lstStyle/>
          <a:p>
            <a:pPr algn="ctr"/>
            <a:r>
              <a:rPr lang="en-NZ" sz="1600" b="1"/>
              <a:t>Endpoint</a:t>
            </a:r>
            <a:endParaRPr lang="en-GB" sz="1600" b="1"/>
          </a:p>
        </p:txBody>
      </p:sp>
      <p:sp>
        <p:nvSpPr>
          <p:cNvPr id="98327" name="Text Box 92"/>
          <p:cNvSpPr txBox="1">
            <a:spLocks noChangeArrowheads="1"/>
          </p:cNvSpPr>
          <p:nvPr/>
        </p:nvSpPr>
        <p:spPr bwMode="auto">
          <a:xfrm>
            <a:off x="4665663" y="2690813"/>
            <a:ext cx="715962" cy="336550"/>
          </a:xfrm>
          <a:prstGeom prst="rect">
            <a:avLst/>
          </a:prstGeom>
          <a:noFill/>
          <a:ln w="38100" algn="ctr">
            <a:noFill/>
            <a:miter lim="800000"/>
            <a:headEnd/>
            <a:tailEnd/>
          </a:ln>
        </p:spPr>
        <p:txBody>
          <a:bodyPr>
            <a:spAutoFit/>
          </a:bodyPr>
          <a:lstStyle/>
          <a:p>
            <a:r>
              <a:rPr lang="en-NZ" sz="1600" b="1">
                <a:solidFill>
                  <a:schemeClr val="hlink"/>
                </a:solidFill>
              </a:rPr>
              <a:t>8.16</a:t>
            </a:r>
            <a:endParaRPr lang="en-GB" sz="1600" b="1">
              <a:solidFill>
                <a:schemeClr val="hlink"/>
              </a:solidFill>
            </a:endParaRPr>
          </a:p>
        </p:txBody>
      </p:sp>
      <p:sp>
        <p:nvSpPr>
          <p:cNvPr id="98328" name="Text Box 93"/>
          <p:cNvSpPr txBox="1">
            <a:spLocks noChangeArrowheads="1"/>
          </p:cNvSpPr>
          <p:nvPr/>
        </p:nvSpPr>
        <p:spPr bwMode="auto">
          <a:xfrm>
            <a:off x="4665663" y="2230438"/>
            <a:ext cx="715962" cy="336550"/>
          </a:xfrm>
          <a:prstGeom prst="rect">
            <a:avLst/>
          </a:prstGeom>
          <a:noFill/>
          <a:ln w="38100" algn="ctr">
            <a:noFill/>
            <a:miter lim="800000"/>
            <a:headEnd/>
            <a:tailEnd/>
          </a:ln>
        </p:spPr>
        <p:txBody>
          <a:bodyPr>
            <a:spAutoFit/>
          </a:bodyPr>
          <a:lstStyle/>
          <a:p>
            <a:r>
              <a:rPr lang="en-NZ" sz="1600" b="1">
                <a:solidFill>
                  <a:srgbClr val="FF0000"/>
                </a:solidFill>
              </a:rPr>
              <a:t>8.16</a:t>
            </a:r>
            <a:endParaRPr lang="en-GB" sz="1600" b="1">
              <a:solidFill>
                <a:srgbClr val="FF0000"/>
              </a:solidFill>
            </a:endParaRPr>
          </a:p>
        </p:txBody>
      </p:sp>
      <p:sp>
        <p:nvSpPr>
          <p:cNvPr id="98329" name="Text Box 94"/>
          <p:cNvSpPr txBox="1">
            <a:spLocks noChangeArrowheads="1"/>
          </p:cNvSpPr>
          <p:nvPr/>
        </p:nvSpPr>
        <p:spPr bwMode="auto">
          <a:xfrm>
            <a:off x="8245475" y="3814763"/>
            <a:ext cx="598488" cy="336550"/>
          </a:xfrm>
          <a:prstGeom prst="rect">
            <a:avLst/>
          </a:prstGeom>
          <a:noFill/>
          <a:ln w="38100" algn="ctr">
            <a:noFill/>
            <a:miter lim="800000"/>
            <a:headEnd/>
            <a:tailEnd/>
          </a:ln>
        </p:spPr>
        <p:txBody>
          <a:bodyPr>
            <a:spAutoFit/>
          </a:bodyPr>
          <a:lstStyle/>
          <a:p>
            <a:pPr algn="ctr"/>
            <a:r>
              <a:rPr lang="en-NZ" sz="1600" b="1">
                <a:solidFill>
                  <a:srgbClr val="FF0000"/>
                </a:solidFill>
              </a:rPr>
              <a:t>6.70</a:t>
            </a:r>
            <a:endParaRPr lang="en-GB" sz="1600" b="1">
              <a:solidFill>
                <a:srgbClr val="FF0000"/>
              </a:solidFill>
            </a:endParaRPr>
          </a:p>
        </p:txBody>
      </p:sp>
      <p:sp>
        <p:nvSpPr>
          <p:cNvPr id="98330" name="Text Box 95"/>
          <p:cNvSpPr txBox="1">
            <a:spLocks noChangeArrowheads="1"/>
          </p:cNvSpPr>
          <p:nvPr/>
        </p:nvSpPr>
        <p:spPr bwMode="auto">
          <a:xfrm>
            <a:off x="8129588" y="4405313"/>
            <a:ext cx="831850" cy="336550"/>
          </a:xfrm>
          <a:prstGeom prst="rect">
            <a:avLst/>
          </a:prstGeom>
          <a:noFill/>
          <a:ln w="38100" algn="ctr">
            <a:noFill/>
            <a:miter lim="800000"/>
            <a:headEnd/>
            <a:tailEnd/>
          </a:ln>
        </p:spPr>
        <p:txBody>
          <a:bodyPr>
            <a:spAutoFit/>
          </a:bodyPr>
          <a:lstStyle/>
          <a:p>
            <a:pPr algn="ctr"/>
            <a:r>
              <a:rPr lang="en-NZ" sz="1600" b="1">
                <a:solidFill>
                  <a:schemeClr val="hlink"/>
                </a:solidFill>
              </a:rPr>
              <a:t>6.54</a:t>
            </a:r>
            <a:endParaRPr lang="en-GB" sz="1600" b="1">
              <a:solidFill>
                <a:schemeClr val="hlink"/>
              </a:solidFill>
            </a:endParaRPr>
          </a:p>
        </p:txBody>
      </p:sp>
      <p:sp>
        <p:nvSpPr>
          <p:cNvPr id="98331" name="Rectangle 40"/>
          <p:cNvSpPr>
            <a:spLocks noChangeArrowheads="1"/>
          </p:cNvSpPr>
          <p:nvPr/>
        </p:nvSpPr>
        <p:spPr bwMode="auto">
          <a:xfrm>
            <a:off x="7519988" y="2239963"/>
            <a:ext cx="1439862" cy="466725"/>
          </a:xfrm>
          <a:prstGeom prst="rect">
            <a:avLst/>
          </a:prstGeom>
          <a:noFill/>
          <a:ln w="9525">
            <a:noFill/>
            <a:miter lim="800000"/>
            <a:headEnd/>
            <a:tailEnd/>
          </a:ln>
        </p:spPr>
        <p:txBody>
          <a:bodyPr wrap="none" lIns="0" tIns="0" rIns="0" bIns="0">
            <a:spAutoFit/>
          </a:bodyPr>
          <a:lstStyle/>
          <a:p>
            <a:pPr>
              <a:lnSpc>
                <a:spcPct val="110000"/>
              </a:lnSpc>
            </a:pPr>
            <a:r>
              <a:rPr lang="en-GB" sz="1400" b="1"/>
              <a:t>Simple algorithm</a:t>
            </a:r>
          </a:p>
          <a:p>
            <a:pPr>
              <a:lnSpc>
                <a:spcPct val="110000"/>
              </a:lnSpc>
            </a:pPr>
            <a:r>
              <a:rPr lang="en-GB" sz="1400" b="1"/>
              <a:t>CHO counting</a:t>
            </a:r>
          </a:p>
        </p:txBody>
      </p:sp>
      <p:grpSp>
        <p:nvGrpSpPr>
          <p:cNvPr id="7" name="Group 41"/>
          <p:cNvGrpSpPr>
            <a:grpSpLocks/>
          </p:cNvGrpSpPr>
          <p:nvPr/>
        </p:nvGrpSpPr>
        <p:grpSpPr bwMode="auto">
          <a:xfrm>
            <a:off x="7245350" y="2298700"/>
            <a:ext cx="144463" cy="144463"/>
            <a:chOff x="893" y="1561"/>
            <a:chExt cx="252" cy="68"/>
          </a:xfrm>
        </p:grpSpPr>
        <p:sp>
          <p:nvSpPr>
            <p:cNvPr id="48431" name="Rectangle 42"/>
            <p:cNvSpPr>
              <a:spLocks noChangeArrowheads="1"/>
            </p:cNvSpPr>
            <p:nvPr/>
          </p:nvSpPr>
          <p:spPr bwMode="auto">
            <a:xfrm>
              <a:off x="893" y="1561"/>
              <a:ext cx="252" cy="68"/>
            </a:xfrm>
            <a:prstGeom prst="roundRect">
              <a:avLst>
                <a:gd name="adj" fmla="val 16667"/>
              </a:avLst>
            </a:prstGeom>
            <a:solidFill>
              <a:srgbClr val="FF0000"/>
            </a:solidFill>
            <a:ln w="9525" algn="ctr">
              <a:noFill/>
              <a:round/>
              <a:headEnd/>
              <a:tailEnd/>
            </a:ln>
            <a:effectLst>
              <a:outerShdw dist="28398" dir="1593903" algn="ctr" rotWithShape="0">
                <a:srgbClr val="DDDDDD"/>
              </a:outerShdw>
            </a:effectLst>
          </p:spPr>
          <p:txBody>
            <a:bodyPr/>
            <a:lstStyle/>
            <a:p>
              <a:pPr>
                <a:defRPr/>
              </a:pPr>
              <a:endParaRPr lang="en-GB"/>
            </a:p>
          </p:txBody>
        </p:sp>
        <p:sp>
          <p:nvSpPr>
            <p:cNvPr id="48432" name="Freeform 43"/>
            <p:cNvSpPr>
              <a:spLocks/>
            </p:cNvSpPr>
            <p:nvPr/>
          </p:nvSpPr>
          <p:spPr bwMode="auto">
            <a:xfrm>
              <a:off x="893" y="1561"/>
              <a:ext cx="252" cy="68"/>
            </a:xfrm>
            <a:prstGeom prst="roundRect">
              <a:avLst>
                <a:gd name="adj" fmla="val 16667"/>
              </a:avLst>
            </a:prstGeom>
            <a:solidFill>
              <a:srgbClr val="FF0000"/>
            </a:solidFill>
            <a:ln w="9525" algn="ctr">
              <a:noFill/>
              <a:round/>
              <a:headEnd/>
              <a:tailEnd/>
            </a:ln>
            <a:effectLst>
              <a:outerShdw dist="28398" dir="1593903" algn="ctr" rotWithShape="0">
                <a:schemeClr val="bg2"/>
              </a:outerShdw>
            </a:effectLst>
          </p:spPr>
          <p:txBody>
            <a:bodyPr/>
            <a:lstStyle/>
            <a:p>
              <a:pPr>
                <a:defRPr/>
              </a:pPr>
              <a:endParaRPr lang="en-GB"/>
            </a:p>
          </p:txBody>
        </p:sp>
      </p:grpSp>
      <p:grpSp>
        <p:nvGrpSpPr>
          <p:cNvPr id="8" name="Group 45"/>
          <p:cNvGrpSpPr>
            <a:grpSpLocks/>
          </p:cNvGrpSpPr>
          <p:nvPr/>
        </p:nvGrpSpPr>
        <p:grpSpPr bwMode="auto">
          <a:xfrm>
            <a:off x="7245350" y="2514600"/>
            <a:ext cx="144463" cy="144463"/>
            <a:chOff x="884" y="1741"/>
            <a:chExt cx="252" cy="69"/>
          </a:xfrm>
        </p:grpSpPr>
        <p:sp>
          <p:nvSpPr>
            <p:cNvPr id="48434" name="Rectangle 46"/>
            <p:cNvSpPr>
              <a:spLocks noChangeArrowheads="1"/>
            </p:cNvSpPr>
            <p:nvPr/>
          </p:nvSpPr>
          <p:spPr bwMode="auto">
            <a:xfrm>
              <a:off x="884" y="1741"/>
              <a:ext cx="252" cy="69"/>
            </a:xfrm>
            <a:prstGeom prst="roundRect">
              <a:avLst>
                <a:gd name="adj" fmla="val 16667"/>
              </a:avLst>
            </a:prstGeom>
            <a:solidFill>
              <a:schemeClr val="hlink"/>
            </a:solidFill>
            <a:ln w="9525" algn="ctr">
              <a:noFill/>
              <a:round/>
              <a:headEnd/>
              <a:tailEnd/>
            </a:ln>
            <a:effectLst>
              <a:outerShdw dist="28398" dir="1593903" algn="ctr" rotWithShape="0">
                <a:srgbClr val="DDDDDD"/>
              </a:outerShdw>
            </a:effectLst>
          </p:spPr>
          <p:txBody>
            <a:bodyPr/>
            <a:lstStyle/>
            <a:p>
              <a:pPr>
                <a:defRPr/>
              </a:pPr>
              <a:endParaRPr lang="en-GB"/>
            </a:p>
          </p:txBody>
        </p:sp>
        <p:sp>
          <p:nvSpPr>
            <p:cNvPr id="48435" name="Freeform 47"/>
            <p:cNvSpPr>
              <a:spLocks/>
            </p:cNvSpPr>
            <p:nvPr/>
          </p:nvSpPr>
          <p:spPr bwMode="auto">
            <a:xfrm>
              <a:off x="884" y="1741"/>
              <a:ext cx="252" cy="69"/>
            </a:xfrm>
            <a:prstGeom prst="roundRect">
              <a:avLst>
                <a:gd name="adj" fmla="val 16667"/>
              </a:avLst>
            </a:prstGeom>
            <a:solidFill>
              <a:schemeClr val="hlink"/>
            </a:solidFill>
            <a:ln w="9525" algn="ctr">
              <a:noFill/>
              <a:round/>
              <a:headEnd/>
              <a:tailEnd/>
            </a:ln>
            <a:effectLst>
              <a:outerShdw dist="28398" dir="1593903" algn="ctr" rotWithShape="0">
                <a:schemeClr val="bg2"/>
              </a:outerShdw>
            </a:effectLst>
          </p:spPr>
          <p:txBody>
            <a:bodyPr/>
            <a:lstStyle/>
            <a:p>
              <a:pPr>
                <a:defRPr/>
              </a:pPr>
              <a:endParaRPr lang="en-GB"/>
            </a:p>
          </p:txBody>
        </p:sp>
      </p:grpSp>
      <p:sp>
        <p:nvSpPr>
          <p:cNvPr id="98334" name="Line 325"/>
          <p:cNvSpPr>
            <a:spLocks noChangeShapeType="1"/>
          </p:cNvSpPr>
          <p:nvPr/>
        </p:nvSpPr>
        <p:spPr bwMode="auto">
          <a:xfrm>
            <a:off x="4830763" y="4933950"/>
            <a:ext cx="4137025" cy="1588"/>
          </a:xfrm>
          <a:prstGeom prst="line">
            <a:avLst/>
          </a:prstGeom>
          <a:noFill/>
          <a:ln w="25400">
            <a:solidFill>
              <a:schemeClr val="tx1"/>
            </a:solidFill>
            <a:round/>
            <a:headEnd/>
            <a:tailEnd/>
          </a:ln>
        </p:spPr>
        <p:txBody>
          <a:bodyPr/>
          <a:lstStyle/>
          <a:p>
            <a:endParaRPr lang="en-US"/>
          </a:p>
        </p:txBody>
      </p:sp>
      <p:sp>
        <p:nvSpPr>
          <p:cNvPr id="98335" name="Line 326"/>
          <p:cNvSpPr>
            <a:spLocks noChangeShapeType="1"/>
          </p:cNvSpPr>
          <p:nvPr/>
        </p:nvSpPr>
        <p:spPr bwMode="auto">
          <a:xfrm flipV="1">
            <a:off x="4806950" y="4921250"/>
            <a:ext cx="1588" cy="76200"/>
          </a:xfrm>
          <a:prstGeom prst="line">
            <a:avLst/>
          </a:prstGeom>
          <a:noFill/>
          <a:ln w="25400">
            <a:solidFill>
              <a:schemeClr val="tx1"/>
            </a:solidFill>
            <a:round/>
            <a:headEnd/>
            <a:tailEnd/>
          </a:ln>
        </p:spPr>
        <p:txBody>
          <a:bodyPr/>
          <a:lstStyle/>
          <a:p>
            <a:endParaRPr lang="en-US"/>
          </a:p>
        </p:txBody>
      </p:sp>
      <p:sp>
        <p:nvSpPr>
          <p:cNvPr id="98336" name="Line 328"/>
          <p:cNvSpPr>
            <a:spLocks noChangeShapeType="1"/>
          </p:cNvSpPr>
          <p:nvPr/>
        </p:nvSpPr>
        <p:spPr bwMode="auto">
          <a:xfrm flipV="1">
            <a:off x="8545513" y="4921250"/>
            <a:ext cx="1587" cy="76200"/>
          </a:xfrm>
          <a:prstGeom prst="line">
            <a:avLst/>
          </a:prstGeom>
          <a:noFill/>
          <a:ln w="25400">
            <a:solidFill>
              <a:schemeClr val="tx1"/>
            </a:solidFill>
            <a:round/>
            <a:headEnd/>
            <a:tailEnd/>
          </a:ln>
        </p:spPr>
        <p:txBody>
          <a:bodyPr/>
          <a:lstStyle/>
          <a:p>
            <a:endParaRPr lang="en-US"/>
          </a:p>
        </p:txBody>
      </p:sp>
      <p:sp>
        <p:nvSpPr>
          <p:cNvPr id="98337" name="Line 329"/>
          <p:cNvSpPr>
            <a:spLocks noChangeShapeType="1"/>
          </p:cNvSpPr>
          <p:nvPr/>
        </p:nvSpPr>
        <p:spPr bwMode="auto">
          <a:xfrm flipH="1">
            <a:off x="4752975" y="4933950"/>
            <a:ext cx="77788" cy="1588"/>
          </a:xfrm>
          <a:prstGeom prst="line">
            <a:avLst/>
          </a:prstGeom>
          <a:noFill/>
          <a:ln w="25400">
            <a:solidFill>
              <a:schemeClr val="tx1"/>
            </a:solidFill>
            <a:round/>
            <a:headEnd/>
            <a:tailEnd/>
          </a:ln>
        </p:spPr>
        <p:txBody>
          <a:bodyPr/>
          <a:lstStyle/>
          <a:p>
            <a:endParaRPr lang="en-US"/>
          </a:p>
        </p:txBody>
      </p:sp>
      <p:sp>
        <p:nvSpPr>
          <p:cNvPr id="98338" name="Rectangle 330"/>
          <p:cNvSpPr>
            <a:spLocks noChangeArrowheads="1"/>
          </p:cNvSpPr>
          <p:nvPr/>
        </p:nvSpPr>
        <p:spPr bwMode="auto">
          <a:xfrm>
            <a:off x="4387850" y="4811713"/>
            <a:ext cx="282575" cy="244475"/>
          </a:xfrm>
          <a:prstGeom prst="rect">
            <a:avLst/>
          </a:prstGeom>
          <a:noFill/>
          <a:ln w="9525">
            <a:noFill/>
            <a:miter lim="800000"/>
            <a:headEnd/>
            <a:tailEnd/>
          </a:ln>
        </p:spPr>
        <p:txBody>
          <a:bodyPr wrap="none" lIns="0" tIns="0" rIns="0" bIns="0">
            <a:spAutoFit/>
          </a:bodyPr>
          <a:lstStyle/>
          <a:p>
            <a:pPr algn="r"/>
            <a:r>
              <a:rPr lang="en-GB" sz="1600" b="1"/>
              <a:t>6.0</a:t>
            </a:r>
            <a:endParaRPr lang="en-GB" sz="1600"/>
          </a:p>
        </p:txBody>
      </p:sp>
      <p:sp>
        <p:nvSpPr>
          <p:cNvPr id="98339" name="Rectangle 331"/>
          <p:cNvSpPr>
            <a:spLocks noChangeArrowheads="1"/>
          </p:cNvSpPr>
          <p:nvPr/>
        </p:nvSpPr>
        <p:spPr bwMode="auto">
          <a:xfrm>
            <a:off x="4387850" y="4265613"/>
            <a:ext cx="282575" cy="244475"/>
          </a:xfrm>
          <a:prstGeom prst="rect">
            <a:avLst/>
          </a:prstGeom>
          <a:noFill/>
          <a:ln w="9525">
            <a:noFill/>
            <a:miter lim="800000"/>
            <a:headEnd/>
            <a:tailEnd/>
          </a:ln>
        </p:spPr>
        <p:txBody>
          <a:bodyPr wrap="none" lIns="0" tIns="0" rIns="0" bIns="0">
            <a:spAutoFit/>
          </a:bodyPr>
          <a:lstStyle/>
          <a:p>
            <a:pPr algn="r"/>
            <a:r>
              <a:rPr lang="en-GB" sz="1600" b="1"/>
              <a:t>6.5</a:t>
            </a:r>
            <a:endParaRPr lang="en-GB" sz="1600"/>
          </a:p>
        </p:txBody>
      </p:sp>
      <p:sp>
        <p:nvSpPr>
          <p:cNvPr id="98340" name="Rectangle 332"/>
          <p:cNvSpPr>
            <a:spLocks noChangeArrowheads="1"/>
          </p:cNvSpPr>
          <p:nvPr/>
        </p:nvSpPr>
        <p:spPr bwMode="auto">
          <a:xfrm>
            <a:off x="4387850" y="3719513"/>
            <a:ext cx="282575" cy="244475"/>
          </a:xfrm>
          <a:prstGeom prst="rect">
            <a:avLst/>
          </a:prstGeom>
          <a:noFill/>
          <a:ln w="9525">
            <a:noFill/>
            <a:miter lim="800000"/>
            <a:headEnd/>
            <a:tailEnd/>
          </a:ln>
        </p:spPr>
        <p:txBody>
          <a:bodyPr wrap="none" lIns="0" tIns="0" rIns="0" bIns="0">
            <a:spAutoFit/>
          </a:bodyPr>
          <a:lstStyle/>
          <a:p>
            <a:pPr algn="r"/>
            <a:r>
              <a:rPr lang="en-GB" sz="1600" b="1"/>
              <a:t>7.0</a:t>
            </a:r>
            <a:endParaRPr lang="en-GB" sz="1600"/>
          </a:p>
        </p:txBody>
      </p:sp>
      <p:sp>
        <p:nvSpPr>
          <p:cNvPr id="98341" name="Rectangle 333"/>
          <p:cNvSpPr>
            <a:spLocks noChangeArrowheads="1"/>
          </p:cNvSpPr>
          <p:nvPr/>
        </p:nvSpPr>
        <p:spPr bwMode="auto">
          <a:xfrm>
            <a:off x="4387850" y="3173413"/>
            <a:ext cx="282575" cy="244475"/>
          </a:xfrm>
          <a:prstGeom prst="rect">
            <a:avLst/>
          </a:prstGeom>
          <a:noFill/>
          <a:ln w="9525">
            <a:noFill/>
            <a:miter lim="800000"/>
            <a:headEnd/>
            <a:tailEnd/>
          </a:ln>
        </p:spPr>
        <p:txBody>
          <a:bodyPr wrap="none" lIns="0" tIns="0" rIns="0" bIns="0">
            <a:spAutoFit/>
          </a:bodyPr>
          <a:lstStyle/>
          <a:p>
            <a:pPr algn="r"/>
            <a:r>
              <a:rPr lang="en-GB" sz="1600" b="1"/>
              <a:t>7.5</a:t>
            </a:r>
            <a:endParaRPr lang="en-GB" sz="1600"/>
          </a:p>
        </p:txBody>
      </p:sp>
      <p:sp>
        <p:nvSpPr>
          <p:cNvPr id="98342" name="Rectangle 334"/>
          <p:cNvSpPr>
            <a:spLocks noChangeArrowheads="1"/>
          </p:cNvSpPr>
          <p:nvPr/>
        </p:nvSpPr>
        <p:spPr bwMode="auto">
          <a:xfrm>
            <a:off x="4387850" y="2627313"/>
            <a:ext cx="282575" cy="244475"/>
          </a:xfrm>
          <a:prstGeom prst="rect">
            <a:avLst/>
          </a:prstGeom>
          <a:noFill/>
          <a:ln w="9525">
            <a:noFill/>
            <a:miter lim="800000"/>
            <a:headEnd/>
            <a:tailEnd/>
          </a:ln>
        </p:spPr>
        <p:txBody>
          <a:bodyPr wrap="none" lIns="0" tIns="0" rIns="0" bIns="0">
            <a:spAutoFit/>
          </a:bodyPr>
          <a:lstStyle/>
          <a:p>
            <a:pPr algn="r"/>
            <a:r>
              <a:rPr lang="en-GB" sz="1600" b="1"/>
              <a:t>8.0</a:t>
            </a:r>
            <a:endParaRPr lang="en-GB" sz="1600"/>
          </a:p>
        </p:txBody>
      </p:sp>
      <p:sp>
        <p:nvSpPr>
          <p:cNvPr id="98343" name="Rectangle 335"/>
          <p:cNvSpPr>
            <a:spLocks noChangeArrowheads="1"/>
          </p:cNvSpPr>
          <p:nvPr/>
        </p:nvSpPr>
        <p:spPr bwMode="auto">
          <a:xfrm>
            <a:off x="4387850" y="2079625"/>
            <a:ext cx="282575" cy="244475"/>
          </a:xfrm>
          <a:prstGeom prst="rect">
            <a:avLst/>
          </a:prstGeom>
          <a:noFill/>
          <a:ln w="9525">
            <a:noFill/>
            <a:miter lim="800000"/>
            <a:headEnd/>
            <a:tailEnd/>
          </a:ln>
        </p:spPr>
        <p:txBody>
          <a:bodyPr wrap="none" lIns="0" tIns="0" rIns="0" bIns="0">
            <a:spAutoFit/>
          </a:bodyPr>
          <a:lstStyle/>
          <a:p>
            <a:pPr algn="r"/>
            <a:r>
              <a:rPr lang="en-GB" sz="1600" b="1"/>
              <a:t>8.5</a:t>
            </a:r>
            <a:endParaRPr lang="en-GB" sz="1600"/>
          </a:p>
        </p:txBody>
      </p:sp>
      <p:sp>
        <p:nvSpPr>
          <p:cNvPr id="98344" name="Rectangle 336"/>
          <p:cNvSpPr>
            <a:spLocks noChangeArrowheads="1"/>
          </p:cNvSpPr>
          <p:nvPr/>
        </p:nvSpPr>
        <p:spPr bwMode="auto">
          <a:xfrm rot="-5400000">
            <a:off x="3582988" y="3481388"/>
            <a:ext cx="1100137" cy="274637"/>
          </a:xfrm>
          <a:prstGeom prst="rect">
            <a:avLst/>
          </a:prstGeom>
          <a:noFill/>
          <a:ln w="9525">
            <a:noFill/>
            <a:miter lim="800000"/>
            <a:headEnd/>
            <a:tailEnd/>
          </a:ln>
        </p:spPr>
        <p:txBody>
          <a:bodyPr wrap="none" lIns="0" tIns="0" rIns="0" bIns="0">
            <a:spAutoFit/>
          </a:bodyPr>
          <a:lstStyle/>
          <a:p>
            <a:pPr algn="ctr"/>
            <a:r>
              <a:rPr lang="en-GB" b="1"/>
              <a:t>HbA</a:t>
            </a:r>
            <a:r>
              <a:rPr lang="en-GB" b="1" baseline="-25000"/>
              <a:t>1c </a:t>
            </a:r>
            <a:r>
              <a:rPr lang="en-GB" b="1"/>
              <a:t>(%)</a:t>
            </a:r>
            <a:r>
              <a:rPr lang="en-GB"/>
              <a:t> </a:t>
            </a:r>
          </a:p>
        </p:txBody>
      </p:sp>
      <p:sp>
        <p:nvSpPr>
          <p:cNvPr id="98345" name="Rectangle 340"/>
          <p:cNvSpPr>
            <a:spLocks noChangeArrowheads="1"/>
          </p:cNvSpPr>
          <p:nvPr/>
        </p:nvSpPr>
        <p:spPr bwMode="auto">
          <a:xfrm>
            <a:off x="4716463" y="3860800"/>
            <a:ext cx="2305050" cy="273050"/>
          </a:xfrm>
          <a:prstGeom prst="rect">
            <a:avLst/>
          </a:prstGeom>
          <a:noFill/>
          <a:ln w="9525" algn="ctr">
            <a:noFill/>
            <a:miter lim="800000"/>
            <a:headEnd/>
            <a:tailEnd/>
          </a:ln>
        </p:spPr>
        <p:txBody>
          <a:bodyPr anchor="ctr"/>
          <a:lstStyle/>
          <a:p>
            <a:pPr eaLnBrk="0" hangingPunct="0"/>
            <a:r>
              <a:rPr lang="en-GB" sz="1400" b="1">
                <a:solidFill>
                  <a:schemeClr val="accent2"/>
                </a:solidFill>
              </a:rPr>
              <a:t>ADA/EASD target</a:t>
            </a:r>
          </a:p>
        </p:txBody>
      </p:sp>
      <p:sp>
        <p:nvSpPr>
          <p:cNvPr id="98346" name="Text Box 114"/>
          <p:cNvSpPr txBox="1">
            <a:spLocks noChangeArrowheads="1"/>
          </p:cNvSpPr>
          <p:nvPr/>
        </p:nvSpPr>
        <p:spPr bwMode="auto">
          <a:xfrm>
            <a:off x="8096250" y="4656138"/>
            <a:ext cx="900113" cy="304800"/>
          </a:xfrm>
          <a:prstGeom prst="rect">
            <a:avLst/>
          </a:prstGeom>
          <a:noFill/>
          <a:ln w="38100" algn="ctr">
            <a:noFill/>
            <a:miter lim="800000"/>
            <a:headEnd/>
            <a:tailEnd/>
          </a:ln>
        </p:spPr>
        <p:txBody>
          <a:bodyPr>
            <a:spAutoFit/>
          </a:bodyPr>
          <a:lstStyle/>
          <a:p>
            <a:pPr algn="ctr"/>
            <a:r>
              <a:rPr lang="en-NZ" sz="1400" b="1">
                <a:solidFill>
                  <a:srgbClr val="DDDDDD"/>
                </a:solidFill>
              </a:rPr>
              <a:t>p=NS</a:t>
            </a:r>
            <a:endParaRPr lang="en-GB" sz="1400" b="1">
              <a:solidFill>
                <a:srgbClr val="DDDDDD"/>
              </a:solidFill>
            </a:endParaRPr>
          </a:p>
        </p:txBody>
      </p:sp>
      <p:sp>
        <p:nvSpPr>
          <p:cNvPr id="98347" name="AutoShape 41"/>
          <p:cNvSpPr>
            <a:spLocks noChangeArrowheads="1"/>
          </p:cNvSpPr>
          <p:nvPr/>
        </p:nvSpPr>
        <p:spPr bwMode="auto">
          <a:xfrm>
            <a:off x="4754563" y="2527300"/>
            <a:ext cx="107950" cy="107950"/>
          </a:xfrm>
          <a:prstGeom prst="roundRect">
            <a:avLst>
              <a:gd name="adj" fmla="val 16667"/>
            </a:avLst>
          </a:prstGeom>
          <a:solidFill>
            <a:schemeClr val="hlink"/>
          </a:solidFill>
          <a:ln w="9525">
            <a:solidFill>
              <a:schemeClr val="hlink"/>
            </a:solidFill>
            <a:round/>
            <a:headEnd/>
            <a:tailEnd/>
          </a:ln>
        </p:spPr>
        <p:txBody>
          <a:bodyPr wrap="none" anchor="ctr"/>
          <a:lstStyle/>
          <a:p>
            <a:endParaRPr lang="en-GB"/>
          </a:p>
        </p:txBody>
      </p:sp>
      <p:sp>
        <p:nvSpPr>
          <p:cNvPr id="98348" name="Oval 47"/>
          <p:cNvSpPr>
            <a:spLocks noChangeArrowheads="1"/>
          </p:cNvSpPr>
          <p:nvPr/>
        </p:nvSpPr>
        <p:spPr bwMode="auto">
          <a:xfrm>
            <a:off x="8491538" y="4316413"/>
            <a:ext cx="107950" cy="107950"/>
          </a:xfrm>
          <a:prstGeom prst="roundRect">
            <a:avLst>
              <a:gd name="adj" fmla="val 16667"/>
            </a:avLst>
          </a:prstGeom>
          <a:solidFill>
            <a:schemeClr val="hlink"/>
          </a:solidFill>
          <a:ln w="9525">
            <a:noFill/>
            <a:round/>
            <a:headEnd/>
            <a:tailEnd/>
          </a:ln>
        </p:spPr>
        <p:txBody>
          <a:bodyPr wrap="none" anchor="ctr"/>
          <a:lstStyle/>
          <a:p>
            <a:endParaRPr lang="en-GB"/>
          </a:p>
        </p:txBody>
      </p:sp>
      <p:sp>
        <p:nvSpPr>
          <p:cNvPr id="98349" name="Oval 48"/>
          <p:cNvSpPr>
            <a:spLocks noChangeArrowheads="1"/>
          </p:cNvSpPr>
          <p:nvPr/>
        </p:nvSpPr>
        <p:spPr bwMode="auto">
          <a:xfrm>
            <a:off x="7747000" y="4197350"/>
            <a:ext cx="107950" cy="107950"/>
          </a:xfrm>
          <a:prstGeom prst="roundRect">
            <a:avLst>
              <a:gd name="adj" fmla="val 16667"/>
            </a:avLst>
          </a:prstGeom>
          <a:solidFill>
            <a:schemeClr val="hlink"/>
          </a:solidFill>
          <a:ln w="9525">
            <a:noFill/>
            <a:round/>
            <a:headEnd/>
            <a:tailEnd/>
          </a:ln>
        </p:spPr>
        <p:txBody>
          <a:bodyPr wrap="none" anchor="ctr"/>
          <a:lstStyle/>
          <a:p>
            <a:endParaRPr lang="en-GB"/>
          </a:p>
        </p:txBody>
      </p:sp>
      <p:sp>
        <p:nvSpPr>
          <p:cNvPr id="98350" name="Oval 49"/>
          <p:cNvSpPr>
            <a:spLocks noChangeArrowheads="1"/>
          </p:cNvSpPr>
          <p:nvPr/>
        </p:nvSpPr>
        <p:spPr bwMode="auto">
          <a:xfrm>
            <a:off x="7002463" y="4033838"/>
            <a:ext cx="107950" cy="107950"/>
          </a:xfrm>
          <a:prstGeom prst="roundRect">
            <a:avLst>
              <a:gd name="adj" fmla="val 16667"/>
            </a:avLst>
          </a:prstGeom>
          <a:solidFill>
            <a:schemeClr val="hlink"/>
          </a:solidFill>
          <a:ln w="9525">
            <a:noFill/>
            <a:round/>
            <a:headEnd/>
            <a:tailEnd/>
          </a:ln>
        </p:spPr>
        <p:txBody>
          <a:bodyPr wrap="none" anchor="ctr"/>
          <a:lstStyle/>
          <a:p>
            <a:endParaRPr lang="en-GB"/>
          </a:p>
        </p:txBody>
      </p:sp>
      <p:sp>
        <p:nvSpPr>
          <p:cNvPr id="98351" name="Oval 50"/>
          <p:cNvSpPr>
            <a:spLocks noChangeArrowheads="1"/>
          </p:cNvSpPr>
          <p:nvPr/>
        </p:nvSpPr>
        <p:spPr bwMode="auto">
          <a:xfrm>
            <a:off x="6249988" y="3478213"/>
            <a:ext cx="107950" cy="107950"/>
          </a:xfrm>
          <a:prstGeom prst="roundRect">
            <a:avLst>
              <a:gd name="adj" fmla="val 16667"/>
            </a:avLst>
          </a:prstGeom>
          <a:solidFill>
            <a:schemeClr val="hlink"/>
          </a:solidFill>
          <a:ln w="9525">
            <a:noFill/>
            <a:round/>
            <a:headEnd/>
            <a:tailEnd/>
          </a:ln>
        </p:spPr>
        <p:txBody>
          <a:bodyPr wrap="none" anchor="ctr"/>
          <a:lstStyle/>
          <a:p>
            <a:endParaRPr lang="en-GB"/>
          </a:p>
        </p:txBody>
      </p:sp>
      <p:sp>
        <p:nvSpPr>
          <p:cNvPr id="98352" name="Oval 51"/>
          <p:cNvSpPr>
            <a:spLocks noChangeArrowheads="1"/>
          </p:cNvSpPr>
          <p:nvPr/>
        </p:nvSpPr>
        <p:spPr bwMode="auto">
          <a:xfrm>
            <a:off x="5510213" y="2865438"/>
            <a:ext cx="107950" cy="107950"/>
          </a:xfrm>
          <a:prstGeom prst="roundRect">
            <a:avLst>
              <a:gd name="adj" fmla="val 16667"/>
            </a:avLst>
          </a:prstGeom>
          <a:solidFill>
            <a:schemeClr val="hlink"/>
          </a:solidFill>
          <a:ln w="9525">
            <a:noFill/>
            <a:round/>
            <a:headEnd/>
            <a:tailEnd/>
          </a:ln>
        </p:spPr>
        <p:txBody>
          <a:bodyPr wrap="none" anchor="ctr"/>
          <a:lstStyle/>
          <a:p>
            <a:endParaRPr lang="en-GB"/>
          </a:p>
        </p:txBody>
      </p:sp>
      <p:sp>
        <p:nvSpPr>
          <p:cNvPr id="98353" name="Oval 52"/>
          <p:cNvSpPr>
            <a:spLocks noChangeArrowheads="1"/>
          </p:cNvSpPr>
          <p:nvPr/>
        </p:nvSpPr>
        <p:spPr bwMode="auto">
          <a:xfrm>
            <a:off x="4754563" y="2533650"/>
            <a:ext cx="107950" cy="107950"/>
          </a:xfrm>
          <a:prstGeom prst="roundRect">
            <a:avLst>
              <a:gd name="adj" fmla="val 16667"/>
            </a:avLst>
          </a:prstGeom>
          <a:solidFill>
            <a:srgbClr val="FF0000"/>
          </a:solidFill>
          <a:ln w="9525">
            <a:solidFill>
              <a:srgbClr val="FF0000"/>
            </a:solidFill>
            <a:round/>
            <a:headEnd/>
            <a:tailEnd/>
          </a:ln>
        </p:spPr>
        <p:txBody>
          <a:bodyPr wrap="none" anchor="ctr"/>
          <a:lstStyle/>
          <a:p>
            <a:endParaRPr lang="en-GB"/>
          </a:p>
        </p:txBody>
      </p:sp>
      <p:sp>
        <p:nvSpPr>
          <p:cNvPr id="98354" name="AutoShape 119"/>
          <p:cNvSpPr>
            <a:spLocks noChangeArrowheads="1"/>
          </p:cNvSpPr>
          <p:nvPr/>
        </p:nvSpPr>
        <p:spPr bwMode="auto">
          <a:xfrm>
            <a:off x="5510213" y="2767013"/>
            <a:ext cx="107950" cy="107950"/>
          </a:xfrm>
          <a:prstGeom prst="roundRect">
            <a:avLst>
              <a:gd name="adj" fmla="val 16667"/>
            </a:avLst>
          </a:prstGeom>
          <a:solidFill>
            <a:srgbClr val="FF0000"/>
          </a:solidFill>
          <a:ln w="9525">
            <a:noFill/>
            <a:round/>
            <a:headEnd/>
            <a:tailEnd/>
          </a:ln>
        </p:spPr>
        <p:txBody>
          <a:bodyPr wrap="none" anchor="ctr"/>
          <a:lstStyle/>
          <a:p>
            <a:endParaRPr lang="en-GB"/>
          </a:p>
        </p:txBody>
      </p:sp>
      <p:sp>
        <p:nvSpPr>
          <p:cNvPr id="98355" name="AutoShape 120"/>
          <p:cNvSpPr>
            <a:spLocks noChangeArrowheads="1"/>
          </p:cNvSpPr>
          <p:nvPr/>
        </p:nvSpPr>
        <p:spPr bwMode="auto">
          <a:xfrm>
            <a:off x="6249988" y="3359150"/>
            <a:ext cx="107950" cy="107950"/>
          </a:xfrm>
          <a:prstGeom prst="roundRect">
            <a:avLst>
              <a:gd name="adj" fmla="val 16667"/>
            </a:avLst>
          </a:prstGeom>
          <a:solidFill>
            <a:srgbClr val="FF0000"/>
          </a:solidFill>
          <a:ln w="9525">
            <a:noFill/>
            <a:round/>
            <a:headEnd/>
            <a:tailEnd/>
          </a:ln>
        </p:spPr>
        <p:txBody>
          <a:bodyPr wrap="none" anchor="ctr"/>
          <a:lstStyle/>
          <a:p>
            <a:endParaRPr lang="en-GB"/>
          </a:p>
        </p:txBody>
      </p:sp>
      <p:sp>
        <p:nvSpPr>
          <p:cNvPr id="98356" name="AutoShape 121"/>
          <p:cNvSpPr>
            <a:spLocks noChangeArrowheads="1"/>
          </p:cNvSpPr>
          <p:nvPr/>
        </p:nvSpPr>
        <p:spPr bwMode="auto">
          <a:xfrm>
            <a:off x="7002463" y="3924300"/>
            <a:ext cx="107950" cy="107950"/>
          </a:xfrm>
          <a:prstGeom prst="roundRect">
            <a:avLst>
              <a:gd name="adj" fmla="val 16667"/>
            </a:avLst>
          </a:prstGeom>
          <a:solidFill>
            <a:srgbClr val="FF0000"/>
          </a:solidFill>
          <a:ln w="9525">
            <a:noFill/>
            <a:round/>
            <a:headEnd/>
            <a:tailEnd/>
          </a:ln>
        </p:spPr>
        <p:txBody>
          <a:bodyPr wrap="none" anchor="ctr"/>
          <a:lstStyle/>
          <a:p>
            <a:endParaRPr lang="en-GB"/>
          </a:p>
        </p:txBody>
      </p:sp>
      <p:sp>
        <p:nvSpPr>
          <p:cNvPr id="98357" name="AutoShape 122"/>
          <p:cNvSpPr>
            <a:spLocks noChangeArrowheads="1"/>
          </p:cNvSpPr>
          <p:nvPr/>
        </p:nvSpPr>
        <p:spPr bwMode="auto">
          <a:xfrm>
            <a:off x="7747000" y="4057650"/>
            <a:ext cx="107950" cy="107950"/>
          </a:xfrm>
          <a:prstGeom prst="roundRect">
            <a:avLst>
              <a:gd name="adj" fmla="val 16667"/>
            </a:avLst>
          </a:prstGeom>
          <a:solidFill>
            <a:srgbClr val="FF0000"/>
          </a:solidFill>
          <a:ln w="9525">
            <a:noFill/>
            <a:round/>
            <a:headEnd/>
            <a:tailEnd/>
          </a:ln>
        </p:spPr>
        <p:txBody>
          <a:bodyPr wrap="none" anchor="ctr"/>
          <a:lstStyle/>
          <a:p>
            <a:endParaRPr lang="en-GB"/>
          </a:p>
        </p:txBody>
      </p:sp>
      <p:sp>
        <p:nvSpPr>
          <p:cNvPr id="98358" name="AutoShape 123"/>
          <p:cNvSpPr>
            <a:spLocks noChangeArrowheads="1"/>
          </p:cNvSpPr>
          <p:nvPr/>
        </p:nvSpPr>
        <p:spPr bwMode="auto">
          <a:xfrm>
            <a:off x="8491538" y="4125913"/>
            <a:ext cx="107950" cy="107950"/>
          </a:xfrm>
          <a:prstGeom prst="roundRect">
            <a:avLst>
              <a:gd name="adj" fmla="val 16667"/>
            </a:avLst>
          </a:prstGeom>
          <a:solidFill>
            <a:srgbClr val="FF0000"/>
          </a:solidFill>
          <a:ln w="9525">
            <a:noFill/>
            <a:round/>
            <a:headEnd/>
            <a:tailEnd/>
          </a:ln>
        </p:spPr>
        <p:txBody>
          <a:bodyPr wrap="none" anchor="ctr"/>
          <a:lstStyle/>
          <a:p>
            <a:endParaRPr lang="en-GB"/>
          </a:p>
        </p:txBody>
      </p:sp>
      <p:sp>
        <p:nvSpPr>
          <p:cNvPr id="98359" name="Text Box 75"/>
          <p:cNvSpPr txBox="1">
            <a:spLocks noChangeArrowheads="1"/>
          </p:cNvSpPr>
          <p:nvPr/>
        </p:nvSpPr>
        <p:spPr bwMode="auto">
          <a:xfrm>
            <a:off x="6011863" y="5373688"/>
            <a:ext cx="1439862" cy="366712"/>
          </a:xfrm>
          <a:prstGeom prst="rect">
            <a:avLst/>
          </a:prstGeom>
          <a:noFill/>
          <a:ln w="38100" algn="ctr">
            <a:noFill/>
            <a:miter lim="800000"/>
            <a:headEnd/>
            <a:tailEnd/>
          </a:ln>
        </p:spPr>
        <p:txBody>
          <a:bodyPr>
            <a:spAutoFit/>
          </a:bodyPr>
          <a:lstStyle/>
          <a:p>
            <a:pPr algn="ctr"/>
            <a:r>
              <a:rPr lang="en-NZ" b="1"/>
              <a:t>Weeks</a:t>
            </a:r>
            <a:endParaRPr lang="en-GB" b="1"/>
          </a:p>
        </p:txBody>
      </p:sp>
      <p:sp>
        <p:nvSpPr>
          <p:cNvPr id="9" name="Date Placeholder 8"/>
          <p:cNvSpPr>
            <a:spLocks noGrp="1"/>
          </p:cNvSpPr>
          <p:nvPr>
            <p:ph type="dt" sz="half" idx="10"/>
          </p:nvPr>
        </p:nvSpPr>
        <p:spPr/>
        <p:txBody>
          <a:bodyPr/>
          <a:lstStyle/>
          <a:p>
            <a:pPr>
              <a:defRPr/>
            </a:pPr>
            <a:fld id="{F2675CED-A950-4659-953C-CC0DF651F392}" type="datetime1">
              <a:rPr lang="en-US" smtClean="0">
                <a:solidFill>
                  <a:prstClr val="white">
                    <a:tint val="75000"/>
                  </a:prstClr>
                </a:solidFill>
              </a:rPr>
              <a:pPr>
                <a:defRPr/>
              </a:pPr>
              <a:t>11/20/2014</a:t>
            </a:fld>
            <a:endParaRPr lang="en-US">
              <a:solidFill>
                <a:prstClr val="white">
                  <a:tint val="75000"/>
                </a:prstClr>
              </a:solidFill>
            </a:endParaRPr>
          </a:p>
        </p:txBody>
      </p:sp>
      <p:sp>
        <p:nvSpPr>
          <p:cNvPr id="10" name="Slide Number Placeholder 9"/>
          <p:cNvSpPr>
            <a:spLocks noGrp="1"/>
          </p:cNvSpPr>
          <p:nvPr>
            <p:ph type="sldNum" sz="quarter" idx="12"/>
          </p:nvPr>
        </p:nvSpPr>
        <p:spPr/>
        <p:txBody>
          <a:bodyPr/>
          <a:lstStyle/>
          <a:p>
            <a:pPr>
              <a:defRPr/>
            </a:pPr>
            <a:fld id="{9456E89E-58AB-40FC-8998-8B0EF2B79644}" type="slidenum">
              <a:rPr lang="en-US" smtClean="0"/>
              <a:pPr>
                <a:defRPr/>
              </a:pPr>
              <a:t>67</a:t>
            </a:fld>
            <a:endParaRPr lang="en-US"/>
          </a:p>
        </p:txBody>
      </p:sp>
    </p:spTree>
    <p:extLst>
      <p:ext uri="{BB962C8B-B14F-4D97-AF65-F5344CB8AC3E}">
        <p14:creationId xmlns:p14="http://schemas.microsoft.com/office/powerpoint/2010/main" val="1677525513"/>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43"/>
          <p:cNvSpPr>
            <a:spLocks noGrp="1" noChangeArrowheads="1"/>
          </p:cNvSpPr>
          <p:nvPr>
            <p:ph type="title"/>
          </p:nvPr>
        </p:nvSpPr>
        <p:spPr>
          <a:xfrm>
            <a:off x="0" y="268288"/>
            <a:ext cx="9144000" cy="1081087"/>
          </a:xfrm>
        </p:spPr>
        <p:txBody>
          <a:bodyPr/>
          <a:lstStyle/>
          <a:p>
            <a:r>
              <a:rPr lang="en-NZ" sz="2800" b="1" dirty="0" smtClean="0">
                <a:solidFill>
                  <a:srgbClr val="FFFF00"/>
                </a:solidFill>
              </a:rPr>
              <a:t>The Basal Bolus strategy is safe and associated with acceptable weight gain</a:t>
            </a:r>
            <a:endParaRPr lang="en-US" sz="2800" b="1" dirty="0" smtClean="0">
              <a:solidFill>
                <a:srgbClr val="FFFF00"/>
              </a:solidFill>
            </a:endParaRPr>
          </a:p>
        </p:txBody>
      </p:sp>
      <p:sp>
        <p:nvSpPr>
          <p:cNvPr id="100354" name="Rectangle 9"/>
          <p:cNvSpPr>
            <a:spLocks noChangeArrowheads="1"/>
          </p:cNvSpPr>
          <p:nvPr/>
        </p:nvSpPr>
        <p:spPr bwMode="auto">
          <a:xfrm>
            <a:off x="0" y="-42863"/>
            <a:ext cx="7740650" cy="274638"/>
          </a:xfrm>
          <a:prstGeom prst="rect">
            <a:avLst/>
          </a:prstGeom>
          <a:noFill/>
          <a:ln w="9525">
            <a:noFill/>
            <a:miter lim="800000"/>
            <a:headEnd/>
            <a:tailEnd/>
          </a:ln>
        </p:spPr>
        <p:txBody>
          <a:bodyPr>
            <a:spAutoFit/>
          </a:bodyPr>
          <a:lstStyle/>
          <a:p>
            <a:r>
              <a:rPr lang="en-US" sz="1200" b="1" dirty="0">
                <a:solidFill>
                  <a:schemeClr val="bg1"/>
                </a:solidFill>
              </a:rPr>
              <a:t>3.1   3502 (CHO) study</a:t>
            </a:r>
            <a:endParaRPr lang="fr-FR" sz="1200" b="1" dirty="0">
              <a:solidFill>
                <a:schemeClr val="bg1"/>
              </a:solidFill>
            </a:endParaRPr>
          </a:p>
        </p:txBody>
      </p:sp>
      <p:sp>
        <p:nvSpPr>
          <p:cNvPr id="100355" name="Text Box 94"/>
          <p:cNvSpPr txBox="1">
            <a:spLocks noChangeArrowheads="1"/>
          </p:cNvSpPr>
          <p:nvPr/>
        </p:nvSpPr>
        <p:spPr bwMode="auto">
          <a:xfrm>
            <a:off x="-7938" y="6203950"/>
            <a:ext cx="6970713" cy="639763"/>
          </a:xfrm>
          <a:prstGeom prst="rect">
            <a:avLst/>
          </a:prstGeom>
          <a:noFill/>
          <a:ln w="9525">
            <a:noFill/>
            <a:miter lim="800000"/>
            <a:headEnd/>
            <a:tailEnd/>
          </a:ln>
        </p:spPr>
        <p:txBody>
          <a:bodyPr>
            <a:spAutoFit/>
          </a:bodyPr>
          <a:lstStyle/>
          <a:p>
            <a:endParaRPr lang="en-US" sz="1200">
              <a:solidFill>
                <a:srgbClr val="DDDDDD"/>
              </a:solidFill>
            </a:endParaRPr>
          </a:p>
          <a:p>
            <a:endParaRPr lang="en-US" sz="1200">
              <a:solidFill>
                <a:srgbClr val="DDDDDD"/>
              </a:solidFill>
            </a:endParaRPr>
          </a:p>
          <a:p>
            <a:r>
              <a:rPr lang="en-GB" sz="1200">
                <a:solidFill>
                  <a:srgbClr val="DDDDDD"/>
                </a:solidFill>
              </a:rPr>
              <a:t>Bergenstal RM, et al. Diabetes Care 2008;31:1305–10</a:t>
            </a:r>
            <a:endParaRPr lang="en-US" sz="1200">
              <a:solidFill>
                <a:srgbClr val="DDDDDD"/>
              </a:solidFill>
            </a:endParaRPr>
          </a:p>
        </p:txBody>
      </p:sp>
      <p:grpSp>
        <p:nvGrpSpPr>
          <p:cNvPr id="2" name="Group 153"/>
          <p:cNvGrpSpPr>
            <a:grpSpLocks/>
          </p:cNvGrpSpPr>
          <p:nvPr/>
        </p:nvGrpSpPr>
        <p:grpSpPr bwMode="auto">
          <a:xfrm>
            <a:off x="306388" y="1620838"/>
            <a:ext cx="2782887" cy="3824287"/>
            <a:chOff x="193" y="1021"/>
            <a:chExt cx="1753" cy="2409"/>
          </a:xfrm>
        </p:grpSpPr>
        <p:grpSp>
          <p:nvGrpSpPr>
            <p:cNvPr id="3" name="Group 78"/>
            <p:cNvGrpSpPr>
              <a:grpSpLocks/>
            </p:cNvGrpSpPr>
            <p:nvPr/>
          </p:nvGrpSpPr>
          <p:grpSpPr bwMode="auto">
            <a:xfrm>
              <a:off x="674" y="1384"/>
              <a:ext cx="1272" cy="1298"/>
              <a:chOff x="746" y="1384"/>
              <a:chExt cx="38" cy="1298"/>
            </a:xfrm>
          </p:grpSpPr>
          <p:sp>
            <p:nvSpPr>
              <p:cNvPr id="100431" name="Line 57"/>
              <p:cNvSpPr>
                <a:spLocks noChangeShapeType="1"/>
              </p:cNvSpPr>
              <p:nvPr/>
            </p:nvSpPr>
            <p:spPr bwMode="auto">
              <a:xfrm flipH="1">
                <a:off x="746" y="2681"/>
                <a:ext cx="38" cy="1"/>
              </a:xfrm>
              <a:prstGeom prst="line">
                <a:avLst/>
              </a:prstGeom>
              <a:noFill/>
              <a:ln w="19050">
                <a:solidFill>
                  <a:srgbClr val="027DC0"/>
                </a:solidFill>
                <a:round/>
                <a:headEnd/>
                <a:tailEnd/>
              </a:ln>
            </p:spPr>
            <p:txBody>
              <a:bodyPr/>
              <a:lstStyle/>
              <a:p>
                <a:endParaRPr lang="en-US"/>
              </a:p>
            </p:txBody>
          </p:sp>
          <p:sp>
            <p:nvSpPr>
              <p:cNvPr id="100432" name="Line 59"/>
              <p:cNvSpPr>
                <a:spLocks noChangeShapeType="1"/>
              </p:cNvSpPr>
              <p:nvPr/>
            </p:nvSpPr>
            <p:spPr bwMode="auto">
              <a:xfrm flipH="1">
                <a:off x="746" y="2249"/>
                <a:ext cx="38" cy="1"/>
              </a:xfrm>
              <a:prstGeom prst="line">
                <a:avLst/>
              </a:prstGeom>
              <a:noFill/>
              <a:ln w="19050">
                <a:solidFill>
                  <a:srgbClr val="027DC0"/>
                </a:solidFill>
                <a:round/>
                <a:headEnd/>
                <a:tailEnd/>
              </a:ln>
            </p:spPr>
            <p:txBody>
              <a:bodyPr/>
              <a:lstStyle/>
              <a:p>
                <a:endParaRPr lang="en-US"/>
              </a:p>
            </p:txBody>
          </p:sp>
          <p:sp>
            <p:nvSpPr>
              <p:cNvPr id="100433" name="Line 61"/>
              <p:cNvSpPr>
                <a:spLocks noChangeShapeType="1"/>
              </p:cNvSpPr>
              <p:nvPr/>
            </p:nvSpPr>
            <p:spPr bwMode="auto">
              <a:xfrm flipH="1">
                <a:off x="746" y="1817"/>
                <a:ext cx="38" cy="1"/>
              </a:xfrm>
              <a:prstGeom prst="line">
                <a:avLst/>
              </a:prstGeom>
              <a:noFill/>
              <a:ln w="19050">
                <a:solidFill>
                  <a:srgbClr val="027DC0"/>
                </a:solidFill>
                <a:round/>
                <a:headEnd/>
                <a:tailEnd/>
              </a:ln>
            </p:spPr>
            <p:txBody>
              <a:bodyPr/>
              <a:lstStyle/>
              <a:p>
                <a:endParaRPr lang="en-US"/>
              </a:p>
            </p:txBody>
          </p:sp>
          <p:sp>
            <p:nvSpPr>
              <p:cNvPr id="100434" name="Line 63"/>
              <p:cNvSpPr>
                <a:spLocks noChangeShapeType="1"/>
              </p:cNvSpPr>
              <p:nvPr/>
            </p:nvSpPr>
            <p:spPr bwMode="auto">
              <a:xfrm flipH="1">
                <a:off x="746" y="1384"/>
                <a:ext cx="38" cy="1"/>
              </a:xfrm>
              <a:prstGeom prst="line">
                <a:avLst/>
              </a:prstGeom>
              <a:noFill/>
              <a:ln w="19050">
                <a:solidFill>
                  <a:srgbClr val="027DC0"/>
                </a:solidFill>
                <a:round/>
                <a:headEnd/>
                <a:tailEnd/>
              </a:ln>
            </p:spPr>
            <p:txBody>
              <a:bodyPr/>
              <a:lstStyle/>
              <a:p>
                <a:endParaRPr lang="en-US"/>
              </a:p>
            </p:txBody>
          </p:sp>
        </p:grpSp>
        <p:sp>
          <p:nvSpPr>
            <p:cNvPr id="11313" name="AutoShape 49"/>
            <p:cNvSpPr>
              <a:spLocks noChangeArrowheads="1"/>
            </p:cNvSpPr>
            <p:nvPr/>
          </p:nvSpPr>
          <p:spPr bwMode="auto">
            <a:xfrm>
              <a:off x="818" y="1559"/>
              <a:ext cx="340" cy="1555"/>
            </a:xfrm>
            <a:prstGeom prst="roundRect">
              <a:avLst>
                <a:gd name="adj" fmla="val 16667"/>
              </a:avLst>
            </a:prstGeom>
            <a:solidFill>
              <a:srgbClr val="FF0000"/>
            </a:solidFill>
            <a:ln w="9525" algn="ctr">
              <a:noFill/>
              <a:round/>
              <a:headEnd/>
              <a:tailEnd/>
            </a:ln>
            <a:effectLst>
              <a:outerShdw dist="40161" dir="1106097" algn="ctr" rotWithShape="0">
                <a:schemeClr val="bg2"/>
              </a:outerShdw>
            </a:effectLst>
          </p:spPr>
          <p:txBody>
            <a:bodyPr/>
            <a:lstStyle/>
            <a:p>
              <a:pPr algn="ctr">
                <a:defRPr/>
              </a:pPr>
              <a:endParaRPr lang="en-US"/>
            </a:p>
          </p:txBody>
        </p:sp>
        <p:sp>
          <p:nvSpPr>
            <p:cNvPr id="11315" name="AutoShape 51"/>
            <p:cNvSpPr>
              <a:spLocks noChangeArrowheads="1"/>
            </p:cNvSpPr>
            <p:nvPr/>
          </p:nvSpPr>
          <p:spPr bwMode="auto">
            <a:xfrm>
              <a:off x="1458" y="2076"/>
              <a:ext cx="340" cy="1038"/>
            </a:xfrm>
            <a:prstGeom prst="roundRect">
              <a:avLst>
                <a:gd name="adj" fmla="val 16667"/>
              </a:avLst>
            </a:prstGeom>
            <a:solidFill>
              <a:schemeClr val="hlink"/>
            </a:solidFill>
            <a:ln w="9525" algn="ctr">
              <a:noFill/>
              <a:round/>
              <a:headEnd/>
              <a:tailEnd/>
            </a:ln>
            <a:effectLst>
              <a:outerShdw dist="40161" dir="1106097" algn="ctr" rotWithShape="0">
                <a:schemeClr val="bg2"/>
              </a:outerShdw>
            </a:effectLst>
          </p:spPr>
          <p:txBody>
            <a:bodyPr/>
            <a:lstStyle/>
            <a:p>
              <a:pPr algn="ctr">
                <a:defRPr/>
              </a:pPr>
              <a:endParaRPr lang="en-US"/>
            </a:p>
          </p:txBody>
        </p:sp>
        <p:sp>
          <p:nvSpPr>
            <p:cNvPr id="100414" name="Line 53"/>
            <p:cNvSpPr>
              <a:spLocks noChangeShapeType="1"/>
            </p:cNvSpPr>
            <p:nvPr/>
          </p:nvSpPr>
          <p:spPr bwMode="auto">
            <a:xfrm>
              <a:off x="712" y="3114"/>
              <a:ext cx="1234" cy="1"/>
            </a:xfrm>
            <a:prstGeom prst="line">
              <a:avLst/>
            </a:prstGeom>
            <a:noFill/>
            <a:ln w="25400">
              <a:solidFill>
                <a:schemeClr val="tx1"/>
              </a:solidFill>
              <a:round/>
              <a:headEnd/>
              <a:tailEnd/>
            </a:ln>
          </p:spPr>
          <p:txBody>
            <a:bodyPr/>
            <a:lstStyle/>
            <a:p>
              <a:endParaRPr lang="en-US"/>
            </a:p>
          </p:txBody>
        </p:sp>
        <p:sp>
          <p:nvSpPr>
            <p:cNvPr id="100415" name="Line 55"/>
            <p:cNvSpPr>
              <a:spLocks noChangeShapeType="1"/>
            </p:cNvSpPr>
            <p:nvPr/>
          </p:nvSpPr>
          <p:spPr bwMode="auto">
            <a:xfrm flipH="1">
              <a:off x="674" y="3114"/>
              <a:ext cx="38" cy="1"/>
            </a:xfrm>
            <a:prstGeom prst="line">
              <a:avLst/>
            </a:prstGeom>
            <a:noFill/>
            <a:ln w="25400">
              <a:solidFill>
                <a:schemeClr val="tx1"/>
              </a:solidFill>
              <a:round/>
              <a:headEnd/>
              <a:tailEnd/>
            </a:ln>
          </p:spPr>
          <p:txBody>
            <a:bodyPr/>
            <a:lstStyle/>
            <a:p>
              <a:endParaRPr lang="en-US"/>
            </a:p>
          </p:txBody>
        </p:sp>
        <p:sp>
          <p:nvSpPr>
            <p:cNvPr id="100416" name="Rectangle 56"/>
            <p:cNvSpPr>
              <a:spLocks noChangeArrowheads="1"/>
            </p:cNvSpPr>
            <p:nvPr/>
          </p:nvSpPr>
          <p:spPr bwMode="auto">
            <a:xfrm>
              <a:off x="569" y="3036"/>
              <a:ext cx="71" cy="154"/>
            </a:xfrm>
            <a:prstGeom prst="rect">
              <a:avLst/>
            </a:prstGeom>
            <a:noFill/>
            <a:ln w="9525">
              <a:noFill/>
              <a:miter lim="800000"/>
              <a:headEnd/>
              <a:tailEnd/>
            </a:ln>
          </p:spPr>
          <p:txBody>
            <a:bodyPr wrap="none" lIns="0" tIns="0" rIns="0" bIns="0">
              <a:spAutoFit/>
            </a:bodyPr>
            <a:lstStyle/>
            <a:p>
              <a:pPr algn="r"/>
              <a:r>
                <a:rPr lang="en-GB" sz="1600" b="1"/>
                <a:t>0</a:t>
              </a:r>
              <a:endParaRPr lang="en-GB"/>
            </a:p>
          </p:txBody>
        </p:sp>
        <p:sp>
          <p:nvSpPr>
            <p:cNvPr id="100417" name="Rectangle 58"/>
            <p:cNvSpPr>
              <a:spLocks noChangeArrowheads="1"/>
            </p:cNvSpPr>
            <p:nvPr/>
          </p:nvSpPr>
          <p:spPr bwMode="auto">
            <a:xfrm>
              <a:off x="569" y="2604"/>
              <a:ext cx="71" cy="154"/>
            </a:xfrm>
            <a:prstGeom prst="rect">
              <a:avLst/>
            </a:prstGeom>
            <a:noFill/>
            <a:ln w="9525">
              <a:noFill/>
              <a:miter lim="800000"/>
              <a:headEnd/>
              <a:tailEnd/>
            </a:ln>
          </p:spPr>
          <p:txBody>
            <a:bodyPr wrap="none" lIns="0" tIns="0" rIns="0" bIns="0">
              <a:spAutoFit/>
            </a:bodyPr>
            <a:lstStyle/>
            <a:p>
              <a:pPr algn="r"/>
              <a:r>
                <a:rPr lang="en-GB" sz="1600" b="1"/>
                <a:t>1</a:t>
              </a:r>
              <a:endParaRPr lang="en-GB"/>
            </a:p>
          </p:txBody>
        </p:sp>
        <p:sp>
          <p:nvSpPr>
            <p:cNvPr id="100418" name="Rectangle 60"/>
            <p:cNvSpPr>
              <a:spLocks noChangeArrowheads="1"/>
            </p:cNvSpPr>
            <p:nvPr/>
          </p:nvSpPr>
          <p:spPr bwMode="auto">
            <a:xfrm>
              <a:off x="569" y="2171"/>
              <a:ext cx="71" cy="154"/>
            </a:xfrm>
            <a:prstGeom prst="rect">
              <a:avLst/>
            </a:prstGeom>
            <a:noFill/>
            <a:ln w="9525">
              <a:noFill/>
              <a:miter lim="800000"/>
              <a:headEnd/>
              <a:tailEnd/>
            </a:ln>
          </p:spPr>
          <p:txBody>
            <a:bodyPr wrap="none" lIns="0" tIns="0" rIns="0" bIns="0">
              <a:spAutoFit/>
            </a:bodyPr>
            <a:lstStyle/>
            <a:p>
              <a:pPr algn="r"/>
              <a:r>
                <a:rPr lang="en-GB" sz="1600" b="1"/>
                <a:t>2</a:t>
              </a:r>
              <a:endParaRPr lang="en-GB"/>
            </a:p>
          </p:txBody>
        </p:sp>
        <p:sp>
          <p:nvSpPr>
            <p:cNvPr id="100419" name="Rectangle 62"/>
            <p:cNvSpPr>
              <a:spLocks noChangeArrowheads="1"/>
            </p:cNvSpPr>
            <p:nvPr/>
          </p:nvSpPr>
          <p:spPr bwMode="auto">
            <a:xfrm>
              <a:off x="569" y="1739"/>
              <a:ext cx="71" cy="154"/>
            </a:xfrm>
            <a:prstGeom prst="rect">
              <a:avLst/>
            </a:prstGeom>
            <a:noFill/>
            <a:ln w="9525">
              <a:noFill/>
              <a:miter lim="800000"/>
              <a:headEnd/>
              <a:tailEnd/>
            </a:ln>
          </p:spPr>
          <p:txBody>
            <a:bodyPr wrap="none" lIns="0" tIns="0" rIns="0" bIns="0">
              <a:spAutoFit/>
            </a:bodyPr>
            <a:lstStyle/>
            <a:p>
              <a:pPr algn="r"/>
              <a:r>
                <a:rPr lang="en-GB" sz="1600" b="1"/>
                <a:t>3</a:t>
              </a:r>
              <a:endParaRPr lang="en-GB"/>
            </a:p>
          </p:txBody>
        </p:sp>
        <p:sp>
          <p:nvSpPr>
            <p:cNvPr id="100420" name="Rectangle 64"/>
            <p:cNvSpPr>
              <a:spLocks noChangeArrowheads="1"/>
            </p:cNvSpPr>
            <p:nvPr/>
          </p:nvSpPr>
          <p:spPr bwMode="auto">
            <a:xfrm>
              <a:off x="569" y="1306"/>
              <a:ext cx="71" cy="154"/>
            </a:xfrm>
            <a:prstGeom prst="rect">
              <a:avLst/>
            </a:prstGeom>
            <a:noFill/>
            <a:ln w="9525">
              <a:noFill/>
              <a:miter lim="800000"/>
              <a:headEnd/>
              <a:tailEnd/>
            </a:ln>
          </p:spPr>
          <p:txBody>
            <a:bodyPr wrap="none" lIns="0" tIns="0" rIns="0" bIns="0">
              <a:spAutoFit/>
            </a:bodyPr>
            <a:lstStyle/>
            <a:p>
              <a:pPr algn="r"/>
              <a:r>
                <a:rPr lang="en-GB" sz="1600" b="1"/>
                <a:t>4</a:t>
              </a:r>
              <a:endParaRPr lang="en-GB"/>
            </a:p>
          </p:txBody>
        </p:sp>
        <p:sp>
          <p:nvSpPr>
            <p:cNvPr id="100421" name="Rectangle 73"/>
            <p:cNvSpPr>
              <a:spLocks noChangeArrowheads="1"/>
            </p:cNvSpPr>
            <p:nvPr/>
          </p:nvSpPr>
          <p:spPr bwMode="auto">
            <a:xfrm>
              <a:off x="744" y="3162"/>
              <a:ext cx="509" cy="268"/>
            </a:xfrm>
            <a:prstGeom prst="rect">
              <a:avLst/>
            </a:prstGeom>
            <a:noFill/>
            <a:ln w="9525">
              <a:noFill/>
              <a:miter lim="800000"/>
              <a:headEnd/>
              <a:tailEnd/>
            </a:ln>
          </p:spPr>
          <p:txBody>
            <a:bodyPr wrap="none" lIns="0" tIns="0" rIns="0" bIns="0">
              <a:spAutoFit/>
            </a:bodyPr>
            <a:lstStyle/>
            <a:p>
              <a:pPr algn="ctr"/>
              <a:r>
                <a:rPr lang="en-GB" sz="1400" b="1"/>
                <a:t>Simple</a:t>
              </a:r>
              <a:br>
                <a:rPr lang="en-GB" sz="1400" b="1"/>
              </a:br>
              <a:r>
                <a:rPr lang="en-GB" sz="1400" b="1"/>
                <a:t>algorithm</a:t>
              </a:r>
              <a:endParaRPr lang="en-GB" sz="1400"/>
            </a:p>
          </p:txBody>
        </p:sp>
        <p:sp>
          <p:nvSpPr>
            <p:cNvPr id="100422" name="Rectangle 74"/>
            <p:cNvSpPr>
              <a:spLocks noChangeArrowheads="1"/>
            </p:cNvSpPr>
            <p:nvPr/>
          </p:nvSpPr>
          <p:spPr bwMode="auto">
            <a:xfrm>
              <a:off x="1365" y="3162"/>
              <a:ext cx="470" cy="268"/>
            </a:xfrm>
            <a:prstGeom prst="rect">
              <a:avLst/>
            </a:prstGeom>
            <a:noFill/>
            <a:ln w="9525">
              <a:noFill/>
              <a:miter lim="800000"/>
              <a:headEnd/>
              <a:tailEnd/>
            </a:ln>
          </p:spPr>
          <p:txBody>
            <a:bodyPr wrap="none" lIns="0" tIns="0" rIns="0" bIns="0">
              <a:spAutoFit/>
            </a:bodyPr>
            <a:lstStyle/>
            <a:p>
              <a:pPr algn="ctr"/>
              <a:r>
                <a:rPr lang="en-GB" sz="1400" b="1"/>
                <a:t>CHO</a:t>
              </a:r>
              <a:br>
                <a:rPr lang="en-GB" sz="1400" b="1"/>
              </a:br>
              <a:r>
                <a:rPr lang="en-GB" sz="1400" b="1"/>
                <a:t>counting</a:t>
              </a:r>
              <a:endParaRPr lang="en-GB" sz="1400"/>
            </a:p>
          </p:txBody>
        </p:sp>
        <p:sp>
          <p:nvSpPr>
            <p:cNvPr id="100423" name="Rectangle 75"/>
            <p:cNvSpPr>
              <a:spLocks noChangeArrowheads="1"/>
            </p:cNvSpPr>
            <p:nvPr/>
          </p:nvSpPr>
          <p:spPr bwMode="auto">
            <a:xfrm rot="-5400000">
              <a:off x="-450" y="2088"/>
              <a:ext cx="1593" cy="308"/>
            </a:xfrm>
            <a:prstGeom prst="rect">
              <a:avLst/>
            </a:prstGeom>
            <a:noFill/>
            <a:ln w="9525">
              <a:noFill/>
              <a:miter lim="800000"/>
              <a:headEnd/>
              <a:tailEnd/>
            </a:ln>
          </p:spPr>
          <p:txBody>
            <a:bodyPr wrap="none" lIns="0" tIns="0" rIns="0" bIns="0">
              <a:spAutoFit/>
            </a:bodyPr>
            <a:lstStyle/>
            <a:p>
              <a:pPr algn="ctr"/>
              <a:r>
                <a:rPr lang="en-GB" sz="1600" b="1"/>
                <a:t>Mean body weight change</a:t>
              </a:r>
              <a:br>
                <a:rPr lang="en-GB" sz="1600" b="1"/>
              </a:br>
              <a:r>
                <a:rPr lang="en-GB" sz="1600" b="1"/>
                <a:t>from baseline (kg)</a:t>
              </a:r>
              <a:endParaRPr lang="en-GB" sz="1600"/>
            </a:p>
          </p:txBody>
        </p:sp>
        <p:sp>
          <p:nvSpPr>
            <p:cNvPr id="100424" name="Text Box 67"/>
            <p:cNvSpPr txBox="1">
              <a:spLocks noChangeArrowheads="1"/>
            </p:cNvSpPr>
            <p:nvPr/>
          </p:nvSpPr>
          <p:spPr bwMode="auto">
            <a:xfrm>
              <a:off x="808" y="1616"/>
              <a:ext cx="367" cy="212"/>
            </a:xfrm>
            <a:prstGeom prst="rect">
              <a:avLst/>
            </a:prstGeom>
            <a:noFill/>
            <a:ln w="38100" algn="ctr">
              <a:noFill/>
              <a:miter lim="800000"/>
              <a:headEnd/>
              <a:tailEnd/>
            </a:ln>
          </p:spPr>
          <p:txBody>
            <a:bodyPr>
              <a:spAutoFit/>
            </a:bodyPr>
            <a:lstStyle/>
            <a:p>
              <a:pPr algn="ctr"/>
              <a:r>
                <a:rPr lang="en-NZ" sz="1600" b="1">
                  <a:solidFill>
                    <a:srgbClr val="DDDDDD"/>
                  </a:solidFill>
                </a:rPr>
                <a:t>3.6</a:t>
              </a:r>
              <a:endParaRPr lang="en-GB" sz="1600" b="1">
                <a:solidFill>
                  <a:srgbClr val="DDDDDD"/>
                </a:solidFill>
              </a:endParaRPr>
            </a:p>
          </p:txBody>
        </p:sp>
        <p:sp>
          <p:nvSpPr>
            <p:cNvPr id="100425" name="Text Box 68"/>
            <p:cNvSpPr txBox="1">
              <a:spLocks noChangeArrowheads="1"/>
            </p:cNvSpPr>
            <p:nvPr/>
          </p:nvSpPr>
          <p:spPr bwMode="auto">
            <a:xfrm>
              <a:off x="1429" y="2136"/>
              <a:ext cx="426" cy="212"/>
            </a:xfrm>
            <a:prstGeom prst="rect">
              <a:avLst/>
            </a:prstGeom>
            <a:noFill/>
            <a:ln w="38100" algn="ctr">
              <a:noFill/>
              <a:miter lim="800000"/>
              <a:headEnd/>
              <a:tailEnd/>
            </a:ln>
          </p:spPr>
          <p:txBody>
            <a:bodyPr>
              <a:spAutoFit/>
            </a:bodyPr>
            <a:lstStyle/>
            <a:p>
              <a:pPr algn="ctr"/>
              <a:r>
                <a:rPr lang="en-NZ" sz="1600" b="1">
                  <a:solidFill>
                    <a:srgbClr val="DDDDDD"/>
                  </a:solidFill>
                </a:rPr>
                <a:t>2.4</a:t>
              </a:r>
              <a:endParaRPr lang="en-GB" sz="1600" b="1">
                <a:solidFill>
                  <a:srgbClr val="DDDDDD"/>
                </a:solidFill>
              </a:endParaRPr>
            </a:p>
          </p:txBody>
        </p:sp>
        <p:grpSp>
          <p:nvGrpSpPr>
            <p:cNvPr id="4" name="Group 116"/>
            <p:cNvGrpSpPr>
              <a:grpSpLocks/>
            </p:cNvGrpSpPr>
            <p:nvPr/>
          </p:nvGrpSpPr>
          <p:grpSpPr bwMode="auto">
            <a:xfrm>
              <a:off x="1012" y="1247"/>
              <a:ext cx="612" cy="777"/>
              <a:chOff x="1012" y="1247"/>
              <a:chExt cx="612" cy="777"/>
            </a:xfrm>
          </p:grpSpPr>
          <p:sp>
            <p:nvSpPr>
              <p:cNvPr id="100428" name="Line 108"/>
              <p:cNvSpPr>
                <a:spLocks noChangeShapeType="1"/>
              </p:cNvSpPr>
              <p:nvPr/>
            </p:nvSpPr>
            <p:spPr bwMode="auto">
              <a:xfrm>
                <a:off x="1012" y="1248"/>
                <a:ext cx="612" cy="0"/>
              </a:xfrm>
              <a:prstGeom prst="line">
                <a:avLst/>
              </a:prstGeom>
              <a:noFill/>
              <a:ln w="19050">
                <a:solidFill>
                  <a:srgbClr val="DDDDDD"/>
                </a:solidFill>
                <a:round/>
                <a:headEnd/>
                <a:tailEnd/>
              </a:ln>
            </p:spPr>
            <p:txBody>
              <a:bodyPr>
                <a:spAutoFit/>
              </a:bodyPr>
              <a:lstStyle/>
              <a:p>
                <a:endParaRPr lang="en-US"/>
              </a:p>
            </p:txBody>
          </p:sp>
          <p:sp>
            <p:nvSpPr>
              <p:cNvPr id="100429" name="Line 109"/>
              <p:cNvSpPr>
                <a:spLocks noChangeShapeType="1"/>
              </p:cNvSpPr>
              <p:nvPr/>
            </p:nvSpPr>
            <p:spPr bwMode="auto">
              <a:xfrm flipV="1">
                <a:off x="1012" y="1247"/>
                <a:ext cx="0" cy="278"/>
              </a:xfrm>
              <a:prstGeom prst="line">
                <a:avLst/>
              </a:prstGeom>
              <a:noFill/>
              <a:ln w="19050">
                <a:solidFill>
                  <a:srgbClr val="DDDDDD"/>
                </a:solidFill>
                <a:round/>
                <a:headEnd/>
                <a:tailEnd/>
              </a:ln>
            </p:spPr>
            <p:txBody>
              <a:bodyPr>
                <a:spAutoFit/>
              </a:bodyPr>
              <a:lstStyle/>
              <a:p>
                <a:endParaRPr lang="en-US"/>
              </a:p>
            </p:txBody>
          </p:sp>
          <p:sp>
            <p:nvSpPr>
              <p:cNvPr id="100430" name="Line 110"/>
              <p:cNvSpPr>
                <a:spLocks noChangeShapeType="1"/>
              </p:cNvSpPr>
              <p:nvPr/>
            </p:nvSpPr>
            <p:spPr bwMode="auto">
              <a:xfrm>
                <a:off x="1624" y="1247"/>
                <a:ext cx="0" cy="777"/>
              </a:xfrm>
              <a:prstGeom prst="line">
                <a:avLst/>
              </a:prstGeom>
              <a:noFill/>
              <a:ln w="19050">
                <a:solidFill>
                  <a:srgbClr val="DDDDDD"/>
                </a:solidFill>
                <a:round/>
                <a:headEnd/>
                <a:tailEnd/>
              </a:ln>
            </p:spPr>
            <p:txBody>
              <a:bodyPr>
                <a:spAutoFit/>
              </a:bodyPr>
              <a:lstStyle/>
              <a:p>
                <a:endParaRPr lang="en-US"/>
              </a:p>
            </p:txBody>
          </p:sp>
        </p:grpSp>
        <p:sp>
          <p:nvSpPr>
            <p:cNvPr id="100427" name="Text Box 114"/>
            <p:cNvSpPr txBox="1">
              <a:spLocks noChangeArrowheads="1"/>
            </p:cNvSpPr>
            <p:nvPr/>
          </p:nvSpPr>
          <p:spPr bwMode="auto">
            <a:xfrm>
              <a:off x="1034" y="1021"/>
              <a:ext cx="567" cy="192"/>
            </a:xfrm>
            <a:prstGeom prst="rect">
              <a:avLst/>
            </a:prstGeom>
            <a:noFill/>
            <a:ln w="38100" algn="ctr">
              <a:noFill/>
              <a:miter lim="800000"/>
              <a:headEnd/>
              <a:tailEnd/>
            </a:ln>
          </p:spPr>
          <p:txBody>
            <a:bodyPr>
              <a:spAutoFit/>
            </a:bodyPr>
            <a:lstStyle/>
            <a:p>
              <a:pPr algn="ctr"/>
              <a:r>
                <a:rPr lang="en-NZ" sz="1400" b="1">
                  <a:solidFill>
                    <a:srgbClr val="DDDDDD"/>
                  </a:solidFill>
                </a:rPr>
                <a:t>p=NS</a:t>
              </a:r>
              <a:endParaRPr lang="en-GB" sz="1400" b="1">
                <a:solidFill>
                  <a:srgbClr val="DDDDDD"/>
                </a:solidFill>
              </a:endParaRPr>
            </a:p>
          </p:txBody>
        </p:sp>
      </p:grpSp>
      <p:grpSp>
        <p:nvGrpSpPr>
          <p:cNvPr id="5" name="Group 154"/>
          <p:cNvGrpSpPr>
            <a:grpSpLocks/>
          </p:cNvGrpSpPr>
          <p:nvPr/>
        </p:nvGrpSpPr>
        <p:grpSpPr bwMode="auto">
          <a:xfrm>
            <a:off x="3101975" y="1620838"/>
            <a:ext cx="3021013" cy="3817937"/>
            <a:chOff x="1954" y="1021"/>
            <a:chExt cx="1903" cy="2405"/>
          </a:xfrm>
        </p:grpSpPr>
        <p:grpSp>
          <p:nvGrpSpPr>
            <p:cNvPr id="6" name="Group 110"/>
            <p:cNvGrpSpPr>
              <a:grpSpLocks/>
            </p:cNvGrpSpPr>
            <p:nvPr/>
          </p:nvGrpSpPr>
          <p:grpSpPr bwMode="auto">
            <a:xfrm>
              <a:off x="2480" y="1386"/>
              <a:ext cx="1307" cy="1296"/>
              <a:chOff x="2480" y="1386"/>
              <a:chExt cx="36" cy="1296"/>
            </a:xfrm>
          </p:grpSpPr>
          <p:sp>
            <p:nvSpPr>
              <p:cNvPr id="100407" name="Line 97"/>
              <p:cNvSpPr>
                <a:spLocks noChangeShapeType="1"/>
              </p:cNvSpPr>
              <p:nvPr/>
            </p:nvSpPr>
            <p:spPr bwMode="auto">
              <a:xfrm flipH="1">
                <a:off x="2480" y="2681"/>
                <a:ext cx="36" cy="1"/>
              </a:xfrm>
              <a:prstGeom prst="line">
                <a:avLst/>
              </a:prstGeom>
              <a:noFill/>
              <a:ln w="19050">
                <a:solidFill>
                  <a:srgbClr val="027DC0"/>
                </a:solidFill>
                <a:round/>
                <a:headEnd/>
                <a:tailEnd/>
              </a:ln>
            </p:spPr>
            <p:txBody>
              <a:bodyPr/>
              <a:lstStyle/>
              <a:p>
                <a:endParaRPr lang="en-US"/>
              </a:p>
            </p:txBody>
          </p:sp>
          <p:sp>
            <p:nvSpPr>
              <p:cNvPr id="100408" name="Line 99"/>
              <p:cNvSpPr>
                <a:spLocks noChangeShapeType="1"/>
              </p:cNvSpPr>
              <p:nvPr/>
            </p:nvSpPr>
            <p:spPr bwMode="auto">
              <a:xfrm flipH="1">
                <a:off x="2480" y="2249"/>
                <a:ext cx="36" cy="1"/>
              </a:xfrm>
              <a:prstGeom prst="line">
                <a:avLst/>
              </a:prstGeom>
              <a:noFill/>
              <a:ln w="19050">
                <a:solidFill>
                  <a:srgbClr val="027DC0"/>
                </a:solidFill>
                <a:round/>
                <a:headEnd/>
                <a:tailEnd/>
              </a:ln>
            </p:spPr>
            <p:txBody>
              <a:bodyPr/>
              <a:lstStyle/>
              <a:p>
                <a:endParaRPr lang="en-US"/>
              </a:p>
            </p:txBody>
          </p:sp>
          <p:sp>
            <p:nvSpPr>
              <p:cNvPr id="100409" name="Line 101"/>
              <p:cNvSpPr>
                <a:spLocks noChangeShapeType="1"/>
              </p:cNvSpPr>
              <p:nvPr/>
            </p:nvSpPr>
            <p:spPr bwMode="auto">
              <a:xfrm flipH="1">
                <a:off x="2480" y="1818"/>
                <a:ext cx="36" cy="1"/>
              </a:xfrm>
              <a:prstGeom prst="line">
                <a:avLst/>
              </a:prstGeom>
              <a:noFill/>
              <a:ln w="19050">
                <a:solidFill>
                  <a:srgbClr val="027DC0"/>
                </a:solidFill>
                <a:round/>
                <a:headEnd/>
                <a:tailEnd/>
              </a:ln>
            </p:spPr>
            <p:txBody>
              <a:bodyPr/>
              <a:lstStyle/>
              <a:p>
                <a:endParaRPr lang="en-US"/>
              </a:p>
            </p:txBody>
          </p:sp>
          <p:sp>
            <p:nvSpPr>
              <p:cNvPr id="100410" name="Line 103"/>
              <p:cNvSpPr>
                <a:spLocks noChangeShapeType="1"/>
              </p:cNvSpPr>
              <p:nvPr/>
            </p:nvSpPr>
            <p:spPr bwMode="auto">
              <a:xfrm flipH="1">
                <a:off x="2480" y="1386"/>
                <a:ext cx="36" cy="1"/>
              </a:xfrm>
              <a:prstGeom prst="line">
                <a:avLst/>
              </a:prstGeom>
              <a:noFill/>
              <a:ln w="19050">
                <a:solidFill>
                  <a:srgbClr val="027DC0"/>
                </a:solidFill>
                <a:round/>
                <a:headEnd/>
                <a:tailEnd/>
              </a:ln>
            </p:spPr>
            <p:txBody>
              <a:bodyPr/>
              <a:lstStyle/>
              <a:p>
                <a:endParaRPr lang="en-US"/>
              </a:p>
            </p:txBody>
          </p:sp>
        </p:grpSp>
        <p:sp>
          <p:nvSpPr>
            <p:cNvPr id="100387" name="Rectangle 87"/>
            <p:cNvSpPr>
              <a:spLocks noChangeArrowheads="1"/>
            </p:cNvSpPr>
            <p:nvPr/>
          </p:nvSpPr>
          <p:spPr bwMode="auto">
            <a:xfrm>
              <a:off x="1954" y="1144"/>
              <a:ext cx="1903" cy="2076"/>
            </a:xfrm>
            <a:prstGeom prst="rect">
              <a:avLst/>
            </a:prstGeom>
            <a:noFill/>
            <a:ln w="9525">
              <a:noFill/>
              <a:miter lim="800000"/>
              <a:headEnd/>
              <a:tailEnd/>
            </a:ln>
          </p:spPr>
          <p:txBody>
            <a:bodyPr/>
            <a:lstStyle/>
            <a:p>
              <a:pPr algn="ctr"/>
              <a:endParaRPr lang="en-US"/>
            </a:p>
          </p:txBody>
        </p:sp>
        <p:sp>
          <p:nvSpPr>
            <p:cNvPr id="11353" name="AutoShape 89"/>
            <p:cNvSpPr>
              <a:spLocks noChangeArrowheads="1"/>
            </p:cNvSpPr>
            <p:nvPr/>
          </p:nvSpPr>
          <p:spPr bwMode="auto">
            <a:xfrm>
              <a:off x="2684" y="2055"/>
              <a:ext cx="340" cy="1058"/>
            </a:xfrm>
            <a:prstGeom prst="roundRect">
              <a:avLst>
                <a:gd name="adj" fmla="val 16667"/>
              </a:avLst>
            </a:prstGeom>
            <a:solidFill>
              <a:srgbClr val="FF0000"/>
            </a:solidFill>
            <a:ln w="9525" algn="ctr">
              <a:noFill/>
              <a:round/>
              <a:headEnd/>
              <a:tailEnd/>
            </a:ln>
            <a:effectLst>
              <a:outerShdw dist="40161" dir="1106097" algn="ctr" rotWithShape="0">
                <a:schemeClr val="bg2"/>
              </a:outerShdw>
            </a:effectLst>
          </p:spPr>
          <p:txBody>
            <a:bodyPr/>
            <a:lstStyle/>
            <a:p>
              <a:pPr algn="ctr">
                <a:defRPr/>
              </a:pPr>
              <a:endParaRPr lang="en-US"/>
            </a:p>
          </p:txBody>
        </p:sp>
        <p:sp>
          <p:nvSpPr>
            <p:cNvPr id="11355" name="AutoShape 91"/>
            <p:cNvSpPr>
              <a:spLocks noChangeArrowheads="1"/>
            </p:cNvSpPr>
            <p:nvPr/>
          </p:nvSpPr>
          <p:spPr bwMode="auto">
            <a:xfrm>
              <a:off x="3283" y="1386"/>
              <a:ext cx="340" cy="1727"/>
            </a:xfrm>
            <a:prstGeom prst="roundRect">
              <a:avLst>
                <a:gd name="adj" fmla="val 16667"/>
              </a:avLst>
            </a:prstGeom>
            <a:solidFill>
              <a:schemeClr val="hlink"/>
            </a:solidFill>
            <a:ln w="9525" algn="ctr">
              <a:noFill/>
              <a:round/>
              <a:headEnd/>
              <a:tailEnd/>
            </a:ln>
            <a:effectLst>
              <a:outerShdw dist="40161" dir="1106097" algn="ctr" rotWithShape="0">
                <a:schemeClr val="bg2"/>
              </a:outerShdw>
            </a:effectLst>
          </p:spPr>
          <p:txBody>
            <a:bodyPr/>
            <a:lstStyle/>
            <a:p>
              <a:pPr algn="ctr">
                <a:defRPr/>
              </a:pPr>
              <a:endParaRPr lang="en-US"/>
            </a:p>
          </p:txBody>
        </p:sp>
        <p:sp>
          <p:nvSpPr>
            <p:cNvPr id="100390" name="Line 93"/>
            <p:cNvSpPr>
              <a:spLocks noChangeShapeType="1"/>
            </p:cNvSpPr>
            <p:nvPr/>
          </p:nvSpPr>
          <p:spPr bwMode="auto">
            <a:xfrm>
              <a:off x="2516" y="3113"/>
              <a:ext cx="1271" cy="1"/>
            </a:xfrm>
            <a:prstGeom prst="line">
              <a:avLst/>
            </a:prstGeom>
            <a:noFill/>
            <a:ln w="25400">
              <a:solidFill>
                <a:schemeClr val="tx1"/>
              </a:solidFill>
              <a:round/>
              <a:headEnd/>
              <a:tailEnd/>
            </a:ln>
          </p:spPr>
          <p:txBody>
            <a:bodyPr/>
            <a:lstStyle/>
            <a:p>
              <a:endParaRPr lang="en-US"/>
            </a:p>
          </p:txBody>
        </p:sp>
        <p:sp>
          <p:nvSpPr>
            <p:cNvPr id="100391" name="Line 95"/>
            <p:cNvSpPr>
              <a:spLocks noChangeShapeType="1"/>
            </p:cNvSpPr>
            <p:nvPr/>
          </p:nvSpPr>
          <p:spPr bwMode="auto">
            <a:xfrm flipH="1">
              <a:off x="2480" y="3113"/>
              <a:ext cx="36" cy="1"/>
            </a:xfrm>
            <a:prstGeom prst="line">
              <a:avLst/>
            </a:prstGeom>
            <a:noFill/>
            <a:ln w="25400">
              <a:solidFill>
                <a:schemeClr val="tx1"/>
              </a:solidFill>
              <a:round/>
              <a:headEnd/>
              <a:tailEnd/>
            </a:ln>
          </p:spPr>
          <p:txBody>
            <a:bodyPr/>
            <a:lstStyle/>
            <a:p>
              <a:endParaRPr lang="en-US"/>
            </a:p>
          </p:txBody>
        </p:sp>
        <p:sp>
          <p:nvSpPr>
            <p:cNvPr id="100392" name="Rectangle 96"/>
            <p:cNvSpPr>
              <a:spLocks noChangeArrowheads="1"/>
            </p:cNvSpPr>
            <p:nvPr/>
          </p:nvSpPr>
          <p:spPr bwMode="auto">
            <a:xfrm>
              <a:off x="2379" y="3035"/>
              <a:ext cx="71" cy="154"/>
            </a:xfrm>
            <a:prstGeom prst="rect">
              <a:avLst/>
            </a:prstGeom>
            <a:noFill/>
            <a:ln w="9525">
              <a:noFill/>
              <a:miter lim="800000"/>
              <a:headEnd/>
              <a:tailEnd/>
            </a:ln>
          </p:spPr>
          <p:txBody>
            <a:bodyPr wrap="none" lIns="0" tIns="0" rIns="0" bIns="0">
              <a:spAutoFit/>
            </a:bodyPr>
            <a:lstStyle/>
            <a:p>
              <a:pPr algn="r"/>
              <a:r>
                <a:rPr lang="en-GB" sz="1600" b="1"/>
                <a:t>0</a:t>
              </a:r>
              <a:endParaRPr lang="en-GB"/>
            </a:p>
          </p:txBody>
        </p:sp>
        <p:sp>
          <p:nvSpPr>
            <p:cNvPr id="100393" name="Rectangle 98"/>
            <p:cNvSpPr>
              <a:spLocks noChangeArrowheads="1"/>
            </p:cNvSpPr>
            <p:nvPr/>
          </p:nvSpPr>
          <p:spPr bwMode="auto">
            <a:xfrm>
              <a:off x="2379" y="2604"/>
              <a:ext cx="71" cy="154"/>
            </a:xfrm>
            <a:prstGeom prst="rect">
              <a:avLst/>
            </a:prstGeom>
            <a:noFill/>
            <a:ln w="9525">
              <a:noFill/>
              <a:miter lim="800000"/>
              <a:headEnd/>
              <a:tailEnd/>
            </a:ln>
          </p:spPr>
          <p:txBody>
            <a:bodyPr wrap="none" lIns="0" tIns="0" rIns="0" bIns="0">
              <a:spAutoFit/>
            </a:bodyPr>
            <a:lstStyle/>
            <a:p>
              <a:pPr algn="r"/>
              <a:r>
                <a:rPr lang="en-GB" sz="1600" b="1"/>
                <a:t>2</a:t>
              </a:r>
              <a:endParaRPr lang="en-GB"/>
            </a:p>
          </p:txBody>
        </p:sp>
        <p:sp>
          <p:nvSpPr>
            <p:cNvPr id="100394" name="Rectangle 100"/>
            <p:cNvSpPr>
              <a:spLocks noChangeArrowheads="1"/>
            </p:cNvSpPr>
            <p:nvPr/>
          </p:nvSpPr>
          <p:spPr bwMode="auto">
            <a:xfrm>
              <a:off x="2379" y="2172"/>
              <a:ext cx="71" cy="154"/>
            </a:xfrm>
            <a:prstGeom prst="rect">
              <a:avLst/>
            </a:prstGeom>
            <a:noFill/>
            <a:ln w="9525">
              <a:noFill/>
              <a:miter lim="800000"/>
              <a:headEnd/>
              <a:tailEnd/>
            </a:ln>
          </p:spPr>
          <p:txBody>
            <a:bodyPr wrap="none" lIns="0" tIns="0" rIns="0" bIns="0">
              <a:spAutoFit/>
            </a:bodyPr>
            <a:lstStyle/>
            <a:p>
              <a:pPr algn="r"/>
              <a:r>
                <a:rPr lang="en-GB" sz="1600" b="1"/>
                <a:t>4</a:t>
              </a:r>
              <a:endParaRPr lang="en-GB"/>
            </a:p>
          </p:txBody>
        </p:sp>
        <p:sp>
          <p:nvSpPr>
            <p:cNvPr id="100395" name="Rectangle 102"/>
            <p:cNvSpPr>
              <a:spLocks noChangeArrowheads="1"/>
            </p:cNvSpPr>
            <p:nvPr/>
          </p:nvSpPr>
          <p:spPr bwMode="auto">
            <a:xfrm>
              <a:off x="2379" y="1740"/>
              <a:ext cx="71" cy="154"/>
            </a:xfrm>
            <a:prstGeom prst="rect">
              <a:avLst/>
            </a:prstGeom>
            <a:noFill/>
            <a:ln w="9525">
              <a:noFill/>
              <a:miter lim="800000"/>
              <a:headEnd/>
              <a:tailEnd/>
            </a:ln>
          </p:spPr>
          <p:txBody>
            <a:bodyPr wrap="none" lIns="0" tIns="0" rIns="0" bIns="0">
              <a:spAutoFit/>
            </a:bodyPr>
            <a:lstStyle/>
            <a:p>
              <a:pPr algn="r"/>
              <a:r>
                <a:rPr lang="en-GB" sz="1600" b="1"/>
                <a:t>6</a:t>
              </a:r>
              <a:endParaRPr lang="en-GB"/>
            </a:p>
          </p:txBody>
        </p:sp>
        <p:sp>
          <p:nvSpPr>
            <p:cNvPr id="100396" name="Rectangle 104"/>
            <p:cNvSpPr>
              <a:spLocks noChangeArrowheads="1"/>
            </p:cNvSpPr>
            <p:nvPr/>
          </p:nvSpPr>
          <p:spPr bwMode="auto">
            <a:xfrm>
              <a:off x="2379" y="1308"/>
              <a:ext cx="71" cy="154"/>
            </a:xfrm>
            <a:prstGeom prst="rect">
              <a:avLst/>
            </a:prstGeom>
            <a:noFill/>
            <a:ln w="9525">
              <a:noFill/>
              <a:miter lim="800000"/>
              <a:headEnd/>
              <a:tailEnd/>
            </a:ln>
          </p:spPr>
          <p:txBody>
            <a:bodyPr wrap="none" lIns="0" tIns="0" rIns="0" bIns="0">
              <a:spAutoFit/>
            </a:bodyPr>
            <a:lstStyle/>
            <a:p>
              <a:pPr algn="r"/>
              <a:r>
                <a:rPr lang="en-GB" sz="1600" b="1"/>
                <a:t>8</a:t>
              </a:r>
              <a:endParaRPr lang="en-GB"/>
            </a:p>
          </p:txBody>
        </p:sp>
        <p:sp>
          <p:nvSpPr>
            <p:cNvPr id="100397" name="Rectangle 107"/>
            <p:cNvSpPr>
              <a:spLocks noChangeArrowheads="1"/>
            </p:cNvSpPr>
            <p:nvPr/>
          </p:nvSpPr>
          <p:spPr bwMode="auto">
            <a:xfrm rot="-5400000">
              <a:off x="1250" y="2072"/>
              <a:ext cx="1834" cy="308"/>
            </a:xfrm>
            <a:prstGeom prst="rect">
              <a:avLst/>
            </a:prstGeom>
            <a:noFill/>
            <a:ln w="9525">
              <a:noFill/>
              <a:miter lim="800000"/>
              <a:headEnd/>
              <a:tailEnd/>
            </a:ln>
          </p:spPr>
          <p:txBody>
            <a:bodyPr wrap="none" lIns="0" tIns="0" rIns="0" bIns="0">
              <a:spAutoFit/>
            </a:bodyPr>
            <a:lstStyle/>
            <a:p>
              <a:pPr algn="ctr"/>
              <a:r>
                <a:rPr lang="en-GB" sz="1600" b="1" dirty="0"/>
                <a:t>BG &lt;50 mg/</a:t>
              </a:r>
              <a:r>
                <a:rPr lang="en-GB" sz="1600" b="1" dirty="0" err="1"/>
                <a:t>dL</a:t>
              </a:r>
              <a:r>
                <a:rPr lang="en-GB" sz="1600" b="1" dirty="0"/>
                <a:t> with symptoms</a:t>
              </a:r>
            </a:p>
            <a:p>
              <a:pPr algn="ctr"/>
              <a:r>
                <a:rPr lang="en-GB" sz="1600" b="1" dirty="0"/>
                <a:t>(event/patient-year)</a:t>
              </a:r>
            </a:p>
          </p:txBody>
        </p:sp>
        <p:sp>
          <p:nvSpPr>
            <p:cNvPr id="100398" name="Rectangle 108"/>
            <p:cNvSpPr>
              <a:spLocks noChangeArrowheads="1"/>
            </p:cNvSpPr>
            <p:nvPr/>
          </p:nvSpPr>
          <p:spPr bwMode="auto">
            <a:xfrm>
              <a:off x="2601" y="3158"/>
              <a:ext cx="509" cy="268"/>
            </a:xfrm>
            <a:prstGeom prst="rect">
              <a:avLst/>
            </a:prstGeom>
            <a:noFill/>
            <a:ln w="9525">
              <a:noFill/>
              <a:miter lim="800000"/>
              <a:headEnd/>
              <a:tailEnd/>
            </a:ln>
          </p:spPr>
          <p:txBody>
            <a:bodyPr wrap="none" lIns="0" tIns="0" rIns="0" bIns="0">
              <a:spAutoFit/>
            </a:bodyPr>
            <a:lstStyle/>
            <a:p>
              <a:pPr algn="ctr"/>
              <a:r>
                <a:rPr lang="en-GB" sz="1400" b="1"/>
                <a:t>Simple</a:t>
              </a:r>
              <a:br>
                <a:rPr lang="en-GB" sz="1400" b="1"/>
              </a:br>
              <a:r>
                <a:rPr lang="en-GB" sz="1400" b="1"/>
                <a:t>algorithm</a:t>
              </a:r>
            </a:p>
          </p:txBody>
        </p:sp>
        <p:sp>
          <p:nvSpPr>
            <p:cNvPr id="100399" name="Rectangle 109"/>
            <p:cNvSpPr>
              <a:spLocks noChangeArrowheads="1"/>
            </p:cNvSpPr>
            <p:nvPr/>
          </p:nvSpPr>
          <p:spPr bwMode="auto">
            <a:xfrm>
              <a:off x="3212" y="3158"/>
              <a:ext cx="470" cy="268"/>
            </a:xfrm>
            <a:prstGeom prst="rect">
              <a:avLst/>
            </a:prstGeom>
            <a:noFill/>
            <a:ln w="9525">
              <a:noFill/>
              <a:miter lim="800000"/>
              <a:headEnd/>
              <a:tailEnd/>
            </a:ln>
          </p:spPr>
          <p:txBody>
            <a:bodyPr wrap="none" lIns="0" tIns="0" rIns="0" bIns="0">
              <a:spAutoFit/>
            </a:bodyPr>
            <a:lstStyle/>
            <a:p>
              <a:pPr algn="ctr"/>
              <a:r>
                <a:rPr lang="en-GB" sz="1400" b="1"/>
                <a:t>CHO</a:t>
              </a:r>
              <a:br>
                <a:rPr lang="en-GB" sz="1400" b="1"/>
              </a:br>
              <a:r>
                <a:rPr lang="en-GB" sz="1400" b="1"/>
                <a:t>counting</a:t>
              </a:r>
            </a:p>
          </p:txBody>
        </p:sp>
        <p:sp>
          <p:nvSpPr>
            <p:cNvPr id="100400" name="Text Box 69"/>
            <p:cNvSpPr txBox="1">
              <a:spLocks noChangeArrowheads="1"/>
            </p:cNvSpPr>
            <p:nvPr/>
          </p:nvSpPr>
          <p:spPr bwMode="auto">
            <a:xfrm>
              <a:off x="2669" y="2083"/>
              <a:ext cx="363" cy="212"/>
            </a:xfrm>
            <a:prstGeom prst="rect">
              <a:avLst/>
            </a:prstGeom>
            <a:noFill/>
            <a:ln w="38100" algn="ctr">
              <a:noFill/>
              <a:miter lim="800000"/>
              <a:headEnd/>
              <a:tailEnd/>
            </a:ln>
          </p:spPr>
          <p:txBody>
            <a:bodyPr>
              <a:spAutoFit/>
            </a:bodyPr>
            <a:lstStyle/>
            <a:p>
              <a:pPr algn="ctr"/>
              <a:r>
                <a:rPr lang="en-NZ" sz="1600" b="1">
                  <a:solidFill>
                    <a:srgbClr val="DDDDDD"/>
                  </a:solidFill>
                </a:rPr>
                <a:t>4.9</a:t>
              </a:r>
              <a:endParaRPr lang="en-GB" sz="1600" b="1">
                <a:solidFill>
                  <a:srgbClr val="DDDDDD"/>
                </a:solidFill>
              </a:endParaRPr>
            </a:p>
          </p:txBody>
        </p:sp>
        <p:sp>
          <p:nvSpPr>
            <p:cNvPr id="100401" name="Text Box 70"/>
            <p:cNvSpPr txBox="1">
              <a:spLocks noChangeArrowheads="1"/>
            </p:cNvSpPr>
            <p:nvPr/>
          </p:nvSpPr>
          <p:spPr bwMode="auto">
            <a:xfrm>
              <a:off x="3238" y="1448"/>
              <a:ext cx="431" cy="212"/>
            </a:xfrm>
            <a:prstGeom prst="rect">
              <a:avLst/>
            </a:prstGeom>
            <a:noFill/>
            <a:ln w="38100" algn="ctr">
              <a:noFill/>
              <a:miter lim="800000"/>
              <a:headEnd/>
              <a:tailEnd/>
            </a:ln>
          </p:spPr>
          <p:txBody>
            <a:bodyPr>
              <a:spAutoFit/>
            </a:bodyPr>
            <a:lstStyle/>
            <a:p>
              <a:pPr algn="ctr"/>
              <a:r>
                <a:rPr lang="en-NZ" sz="1600" b="1">
                  <a:solidFill>
                    <a:srgbClr val="DDDDDD"/>
                  </a:solidFill>
                </a:rPr>
                <a:t>8.0</a:t>
              </a:r>
              <a:endParaRPr lang="en-GB" sz="1600" b="1">
                <a:solidFill>
                  <a:srgbClr val="DDDDDD"/>
                </a:solidFill>
              </a:endParaRPr>
            </a:p>
          </p:txBody>
        </p:sp>
        <p:grpSp>
          <p:nvGrpSpPr>
            <p:cNvPr id="7" name="Group 117"/>
            <p:cNvGrpSpPr>
              <a:grpSpLocks/>
            </p:cNvGrpSpPr>
            <p:nvPr/>
          </p:nvGrpSpPr>
          <p:grpSpPr bwMode="auto">
            <a:xfrm>
              <a:off x="2835" y="1247"/>
              <a:ext cx="612" cy="732"/>
              <a:chOff x="2835" y="1247"/>
              <a:chExt cx="612" cy="732"/>
            </a:xfrm>
          </p:grpSpPr>
          <p:sp>
            <p:nvSpPr>
              <p:cNvPr id="100404" name="Line 108"/>
              <p:cNvSpPr>
                <a:spLocks noChangeShapeType="1"/>
              </p:cNvSpPr>
              <p:nvPr/>
            </p:nvSpPr>
            <p:spPr bwMode="auto">
              <a:xfrm flipH="1">
                <a:off x="2835" y="1248"/>
                <a:ext cx="612" cy="0"/>
              </a:xfrm>
              <a:prstGeom prst="line">
                <a:avLst/>
              </a:prstGeom>
              <a:noFill/>
              <a:ln w="19050">
                <a:solidFill>
                  <a:srgbClr val="DDDDDD"/>
                </a:solidFill>
                <a:round/>
                <a:headEnd/>
                <a:tailEnd/>
              </a:ln>
            </p:spPr>
            <p:txBody>
              <a:bodyPr>
                <a:spAutoFit/>
              </a:bodyPr>
              <a:lstStyle/>
              <a:p>
                <a:endParaRPr lang="en-US"/>
              </a:p>
            </p:txBody>
          </p:sp>
          <p:sp>
            <p:nvSpPr>
              <p:cNvPr id="100405" name="Line 109"/>
              <p:cNvSpPr>
                <a:spLocks noChangeShapeType="1"/>
              </p:cNvSpPr>
              <p:nvPr/>
            </p:nvSpPr>
            <p:spPr bwMode="auto">
              <a:xfrm flipH="1" flipV="1">
                <a:off x="3447" y="1247"/>
                <a:ext cx="0" cy="77"/>
              </a:xfrm>
              <a:prstGeom prst="line">
                <a:avLst/>
              </a:prstGeom>
              <a:noFill/>
              <a:ln w="19050">
                <a:solidFill>
                  <a:srgbClr val="DDDDDD"/>
                </a:solidFill>
                <a:round/>
                <a:headEnd/>
                <a:tailEnd/>
              </a:ln>
            </p:spPr>
            <p:txBody>
              <a:bodyPr>
                <a:spAutoFit/>
              </a:bodyPr>
              <a:lstStyle/>
              <a:p>
                <a:endParaRPr lang="en-US"/>
              </a:p>
            </p:txBody>
          </p:sp>
          <p:sp>
            <p:nvSpPr>
              <p:cNvPr id="100406" name="Line 110"/>
              <p:cNvSpPr>
                <a:spLocks noChangeShapeType="1"/>
              </p:cNvSpPr>
              <p:nvPr/>
            </p:nvSpPr>
            <p:spPr bwMode="auto">
              <a:xfrm flipH="1">
                <a:off x="2835" y="1247"/>
                <a:ext cx="0" cy="732"/>
              </a:xfrm>
              <a:prstGeom prst="line">
                <a:avLst/>
              </a:prstGeom>
              <a:noFill/>
              <a:ln w="19050">
                <a:solidFill>
                  <a:srgbClr val="DDDDDD"/>
                </a:solidFill>
                <a:round/>
                <a:headEnd/>
                <a:tailEnd/>
              </a:ln>
            </p:spPr>
            <p:txBody>
              <a:bodyPr>
                <a:spAutoFit/>
              </a:bodyPr>
              <a:lstStyle/>
              <a:p>
                <a:endParaRPr lang="en-US"/>
              </a:p>
            </p:txBody>
          </p:sp>
        </p:grpSp>
        <p:sp>
          <p:nvSpPr>
            <p:cNvPr id="100403" name="Text Box 114"/>
            <p:cNvSpPr txBox="1">
              <a:spLocks noChangeArrowheads="1"/>
            </p:cNvSpPr>
            <p:nvPr/>
          </p:nvSpPr>
          <p:spPr bwMode="auto">
            <a:xfrm>
              <a:off x="2857" y="1021"/>
              <a:ext cx="567" cy="192"/>
            </a:xfrm>
            <a:prstGeom prst="rect">
              <a:avLst/>
            </a:prstGeom>
            <a:noFill/>
            <a:ln w="38100" algn="ctr">
              <a:noFill/>
              <a:miter lim="800000"/>
              <a:headEnd/>
              <a:tailEnd/>
            </a:ln>
          </p:spPr>
          <p:txBody>
            <a:bodyPr>
              <a:spAutoFit/>
            </a:bodyPr>
            <a:lstStyle/>
            <a:p>
              <a:pPr algn="ctr"/>
              <a:r>
                <a:rPr lang="en-NZ" sz="1400" b="1">
                  <a:solidFill>
                    <a:srgbClr val="DDDDDD"/>
                  </a:solidFill>
                </a:rPr>
                <a:t>p=0.02</a:t>
              </a:r>
              <a:endParaRPr lang="en-GB" sz="1400" b="1">
                <a:solidFill>
                  <a:srgbClr val="DDDDDD"/>
                </a:solidFill>
              </a:endParaRPr>
            </a:p>
          </p:txBody>
        </p:sp>
      </p:grpSp>
      <p:grpSp>
        <p:nvGrpSpPr>
          <p:cNvPr id="8" name="Group 155"/>
          <p:cNvGrpSpPr>
            <a:grpSpLocks/>
          </p:cNvGrpSpPr>
          <p:nvPr/>
        </p:nvGrpSpPr>
        <p:grpSpPr bwMode="auto">
          <a:xfrm>
            <a:off x="6103938" y="1620838"/>
            <a:ext cx="2860675" cy="3817937"/>
            <a:chOff x="3845" y="1021"/>
            <a:chExt cx="1802" cy="2405"/>
          </a:xfrm>
        </p:grpSpPr>
        <p:grpSp>
          <p:nvGrpSpPr>
            <p:cNvPr id="9" name="Group 144"/>
            <p:cNvGrpSpPr>
              <a:grpSpLocks/>
            </p:cNvGrpSpPr>
            <p:nvPr/>
          </p:nvGrpSpPr>
          <p:grpSpPr bwMode="auto">
            <a:xfrm>
              <a:off x="4418" y="1395"/>
              <a:ext cx="1229" cy="1380"/>
              <a:chOff x="4418" y="1395"/>
              <a:chExt cx="31" cy="1380"/>
            </a:xfrm>
          </p:grpSpPr>
          <p:sp>
            <p:nvSpPr>
              <p:cNvPr id="100381" name="Line 131"/>
              <p:cNvSpPr>
                <a:spLocks noChangeShapeType="1"/>
              </p:cNvSpPr>
              <p:nvPr/>
            </p:nvSpPr>
            <p:spPr bwMode="auto">
              <a:xfrm flipH="1">
                <a:off x="4418" y="2774"/>
                <a:ext cx="31" cy="1"/>
              </a:xfrm>
              <a:prstGeom prst="line">
                <a:avLst/>
              </a:prstGeom>
              <a:noFill/>
              <a:ln w="19050">
                <a:solidFill>
                  <a:srgbClr val="027DC0"/>
                </a:solidFill>
                <a:round/>
                <a:headEnd/>
                <a:tailEnd/>
              </a:ln>
            </p:spPr>
            <p:txBody>
              <a:bodyPr/>
              <a:lstStyle/>
              <a:p>
                <a:endParaRPr lang="en-US"/>
              </a:p>
            </p:txBody>
          </p:sp>
          <p:sp>
            <p:nvSpPr>
              <p:cNvPr id="100382" name="Line 133"/>
              <p:cNvSpPr>
                <a:spLocks noChangeShapeType="1"/>
              </p:cNvSpPr>
              <p:nvPr/>
            </p:nvSpPr>
            <p:spPr bwMode="auto">
              <a:xfrm flipH="1">
                <a:off x="4418" y="2429"/>
                <a:ext cx="31" cy="1"/>
              </a:xfrm>
              <a:prstGeom prst="line">
                <a:avLst/>
              </a:prstGeom>
              <a:noFill/>
              <a:ln w="19050">
                <a:solidFill>
                  <a:srgbClr val="027DC0"/>
                </a:solidFill>
                <a:round/>
                <a:headEnd/>
                <a:tailEnd/>
              </a:ln>
            </p:spPr>
            <p:txBody>
              <a:bodyPr/>
              <a:lstStyle/>
              <a:p>
                <a:endParaRPr lang="en-US"/>
              </a:p>
            </p:txBody>
          </p:sp>
          <p:sp>
            <p:nvSpPr>
              <p:cNvPr id="100383" name="Line 135"/>
              <p:cNvSpPr>
                <a:spLocks noChangeShapeType="1"/>
              </p:cNvSpPr>
              <p:nvPr/>
            </p:nvSpPr>
            <p:spPr bwMode="auto">
              <a:xfrm flipH="1">
                <a:off x="4418" y="2084"/>
                <a:ext cx="31" cy="1"/>
              </a:xfrm>
              <a:prstGeom prst="line">
                <a:avLst/>
              </a:prstGeom>
              <a:noFill/>
              <a:ln w="19050">
                <a:solidFill>
                  <a:srgbClr val="027DC0"/>
                </a:solidFill>
                <a:round/>
                <a:headEnd/>
                <a:tailEnd/>
              </a:ln>
            </p:spPr>
            <p:txBody>
              <a:bodyPr/>
              <a:lstStyle/>
              <a:p>
                <a:endParaRPr lang="en-US"/>
              </a:p>
            </p:txBody>
          </p:sp>
          <p:sp>
            <p:nvSpPr>
              <p:cNvPr id="100384" name="Line 137"/>
              <p:cNvSpPr>
                <a:spLocks noChangeShapeType="1"/>
              </p:cNvSpPr>
              <p:nvPr/>
            </p:nvSpPr>
            <p:spPr bwMode="auto">
              <a:xfrm flipH="1">
                <a:off x="4418" y="1740"/>
                <a:ext cx="31" cy="1"/>
              </a:xfrm>
              <a:prstGeom prst="line">
                <a:avLst/>
              </a:prstGeom>
              <a:noFill/>
              <a:ln w="19050">
                <a:solidFill>
                  <a:srgbClr val="027DC0"/>
                </a:solidFill>
                <a:round/>
                <a:headEnd/>
                <a:tailEnd/>
              </a:ln>
            </p:spPr>
            <p:txBody>
              <a:bodyPr/>
              <a:lstStyle/>
              <a:p>
                <a:endParaRPr lang="en-US"/>
              </a:p>
            </p:txBody>
          </p:sp>
          <p:sp>
            <p:nvSpPr>
              <p:cNvPr id="100385" name="Line 139"/>
              <p:cNvSpPr>
                <a:spLocks noChangeShapeType="1"/>
              </p:cNvSpPr>
              <p:nvPr/>
            </p:nvSpPr>
            <p:spPr bwMode="auto">
              <a:xfrm flipH="1">
                <a:off x="4418" y="1395"/>
                <a:ext cx="31" cy="1"/>
              </a:xfrm>
              <a:prstGeom prst="line">
                <a:avLst/>
              </a:prstGeom>
              <a:noFill/>
              <a:ln w="19050">
                <a:solidFill>
                  <a:srgbClr val="027DC0"/>
                </a:solidFill>
                <a:round/>
                <a:headEnd/>
                <a:tailEnd/>
              </a:ln>
            </p:spPr>
            <p:txBody>
              <a:bodyPr/>
              <a:lstStyle/>
              <a:p>
                <a:endParaRPr lang="en-US"/>
              </a:p>
            </p:txBody>
          </p:sp>
        </p:grpSp>
        <p:sp>
          <p:nvSpPr>
            <p:cNvPr id="100360" name="Line 95"/>
            <p:cNvSpPr>
              <a:spLocks noChangeShapeType="1"/>
            </p:cNvSpPr>
            <p:nvPr/>
          </p:nvSpPr>
          <p:spPr bwMode="auto">
            <a:xfrm>
              <a:off x="5307" y="1979"/>
              <a:ext cx="0" cy="0"/>
            </a:xfrm>
            <a:prstGeom prst="line">
              <a:avLst/>
            </a:prstGeom>
            <a:noFill/>
            <a:ln w="25400">
              <a:solidFill>
                <a:schemeClr val="tx1"/>
              </a:solidFill>
              <a:round/>
              <a:headEnd/>
              <a:tailEnd/>
            </a:ln>
          </p:spPr>
          <p:txBody>
            <a:bodyPr>
              <a:spAutoFit/>
            </a:bodyPr>
            <a:lstStyle/>
            <a:p>
              <a:endParaRPr lang="en-US"/>
            </a:p>
          </p:txBody>
        </p:sp>
        <p:sp>
          <p:nvSpPr>
            <p:cNvPr id="100361" name="Rectangle 118"/>
            <p:cNvSpPr>
              <a:spLocks noChangeArrowheads="1"/>
            </p:cNvSpPr>
            <p:nvPr/>
          </p:nvSpPr>
          <p:spPr bwMode="auto">
            <a:xfrm rot="-5400000">
              <a:off x="3408" y="2061"/>
              <a:ext cx="1182" cy="308"/>
            </a:xfrm>
            <a:prstGeom prst="rect">
              <a:avLst/>
            </a:prstGeom>
            <a:noFill/>
            <a:ln w="9525">
              <a:noFill/>
              <a:miter lim="800000"/>
              <a:headEnd/>
              <a:tailEnd/>
            </a:ln>
          </p:spPr>
          <p:txBody>
            <a:bodyPr wrap="none" lIns="0" tIns="0" rIns="0" bIns="0">
              <a:spAutoFit/>
            </a:bodyPr>
            <a:lstStyle/>
            <a:p>
              <a:pPr algn="ctr"/>
              <a:r>
                <a:rPr lang="en-GB" sz="1600" b="1"/>
                <a:t>Severe hypo</a:t>
              </a:r>
              <a:br>
                <a:rPr lang="en-GB" sz="1600" b="1"/>
              </a:br>
              <a:r>
                <a:rPr lang="en-GB" sz="1600" b="1"/>
                <a:t>(event/patient-year)</a:t>
              </a:r>
              <a:endParaRPr lang="en-GB" sz="1600"/>
            </a:p>
          </p:txBody>
        </p:sp>
        <p:sp>
          <p:nvSpPr>
            <p:cNvPr id="11387" name="AutoShape 123"/>
            <p:cNvSpPr>
              <a:spLocks noChangeArrowheads="1"/>
            </p:cNvSpPr>
            <p:nvPr/>
          </p:nvSpPr>
          <p:spPr bwMode="auto">
            <a:xfrm>
              <a:off x="4585" y="1586"/>
              <a:ext cx="340" cy="1532"/>
            </a:xfrm>
            <a:prstGeom prst="roundRect">
              <a:avLst>
                <a:gd name="adj" fmla="val 16667"/>
              </a:avLst>
            </a:prstGeom>
            <a:solidFill>
              <a:srgbClr val="FF0000"/>
            </a:solidFill>
            <a:ln w="9525" algn="ctr">
              <a:noFill/>
              <a:round/>
              <a:headEnd/>
              <a:tailEnd/>
            </a:ln>
            <a:effectLst>
              <a:outerShdw dist="40161" dir="1106097" algn="ctr" rotWithShape="0">
                <a:schemeClr val="bg2"/>
              </a:outerShdw>
            </a:effectLst>
          </p:spPr>
          <p:txBody>
            <a:bodyPr/>
            <a:lstStyle/>
            <a:p>
              <a:pPr algn="ctr">
                <a:defRPr/>
              </a:pPr>
              <a:endParaRPr lang="en-US"/>
            </a:p>
          </p:txBody>
        </p:sp>
        <p:sp>
          <p:nvSpPr>
            <p:cNvPr id="11389" name="AutoShape 125"/>
            <p:cNvSpPr>
              <a:spLocks noChangeArrowheads="1"/>
            </p:cNvSpPr>
            <p:nvPr/>
          </p:nvSpPr>
          <p:spPr bwMode="auto">
            <a:xfrm>
              <a:off x="5152" y="1964"/>
              <a:ext cx="340" cy="1154"/>
            </a:xfrm>
            <a:prstGeom prst="roundRect">
              <a:avLst>
                <a:gd name="adj" fmla="val 16667"/>
              </a:avLst>
            </a:prstGeom>
            <a:solidFill>
              <a:schemeClr val="hlink"/>
            </a:solidFill>
            <a:ln w="9525" algn="ctr">
              <a:noFill/>
              <a:round/>
              <a:headEnd/>
              <a:tailEnd/>
            </a:ln>
            <a:effectLst>
              <a:outerShdw dist="40161" dir="1106097" algn="ctr" rotWithShape="0">
                <a:schemeClr val="bg2"/>
              </a:outerShdw>
            </a:effectLst>
          </p:spPr>
          <p:txBody>
            <a:bodyPr/>
            <a:lstStyle/>
            <a:p>
              <a:pPr algn="ctr">
                <a:defRPr/>
              </a:pPr>
              <a:endParaRPr lang="en-US"/>
            </a:p>
          </p:txBody>
        </p:sp>
        <p:sp>
          <p:nvSpPr>
            <p:cNvPr id="100364" name="Line 127"/>
            <p:cNvSpPr>
              <a:spLocks noChangeShapeType="1"/>
            </p:cNvSpPr>
            <p:nvPr/>
          </p:nvSpPr>
          <p:spPr bwMode="auto">
            <a:xfrm>
              <a:off x="4449" y="3118"/>
              <a:ext cx="1198" cy="1"/>
            </a:xfrm>
            <a:prstGeom prst="line">
              <a:avLst/>
            </a:prstGeom>
            <a:noFill/>
            <a:ln w="25400">
              <a:solidFill>
                <a:schemeClr val="tx1"/>
              </a:solidFill>
              <a:round/>
              <a:headEnd/>
              <a:tailEnd/>
            </a:ln>
          </p:spPr>
          <p:txBody>
            <a:bodyPr/>
            <a:lstStyle/>
            <a:p>
              <a:endParaRPr lang="en-US"/>
            </a:p>
          </p:txBody>
        </p:sp>
        <p:sp>
          <p:nvSpPr>
            <p:cNvPr id="100365" name="Line 129"/>
            <p:cNvSpPr>
              <a:spLocks noChangeShapeType="1"/>
            </p:cNvSpPr>
            <p:nvPr/>
          </p:nvSpPr>
          <p:spPr bwMode="auto">
            <a:xfrm flipH="1">
              <a:off x="4418" y="3118"/>
              <a:ext cx="31" cy="1"/>
            </a:xfrm>
            <a:prstGeom prst="line">
              <a:avLst/>
            </a:prstGeom>
            <a:noFill/>
            <a:ln w="25400">
              <a:solidFill>
                <a:schemeClr val="tx1"/>
              </a:solidFill>
              <a:round/>
              <a:headEnd/>
              <a:tailEnd/>
            </a:ln>
          </p:spPr>
          <p:txBody>
            <a:bodyPr/>
            <a:lstStyle/>
            <a:p>
              <a:endParaRPr lang="en-US"/>
            </a:p>
          </p:txBody>
        </p:sp>
        <p:sp>
          <p:nvSpPr>
            <p:cNvPr id="100366" name="Rectangle 130"/>
            <p:cNvSpPr>
              <a:spLocks noChangeArrowheads="1"/>
            </p:cNvSpPr>
            <p:nvPr/>
          </p:nvSpPr>
          <p:spPr bwMode="auto">
            <a:xfrm>
              <a:off x="4216" y="3041"/>
              <a:ext cx="178" cy="154"/>
            </a:xfrm>
            <a:prstGeom prst="rect">
              <a:avLst/>
            </a:prstGeom>
            <a:noFill/>
            <a:ln w="9525">
              <a:noFill/>
              <a:miter lim="800000"/>
              <a:headEnd/>
              <a:tailEnd/>
            </a:ln>
          </p:spPr>
          <p:txBody>
            <a:bodyPr wrap="none" lIns="0" tIns="0" rIns="0" bIns="0">
              <a:spAutoFit/>
            </a:bodyPr>
            <a:lstStyle/>
            <a:p>
              <a:pPr algn="r"/>
              <a:r>
                <a:rPr lang="en-GB" sz="1600" b="1"/>
                <a:t>0.0</a:t>
              </a:r>
              <a:endParaRPr lang="en-GB"/>
            </a:p>
          </p:txBody>
        </p:sp>
        <p:sp>
          <p:nvSpPr>
            <p:cNvPr id="100367" name="Rectangle 132"/>
            <p:cNvSpPr>
              <a:spLocks noChangeArrowheads="1"/>
            </p:cNvSpPr>
            <p:nvPr/>
          </p:nvSpPr>
          <p:spPr bwMode="auto">
            <a:xfrm>
              <a:off x="4216" y="2696"/>
              <a:ext cx="178" cy="154"/>
            </a:xfrm>
            <a:prstGeom prst="rect">
              <a:avLst/>
            </a:prstGeom>
            <a:noFill/>
            <a:ln w="9525">
              <a:noFill/>
              <a:miter lim="800000"/>
              <a:headEnd/>
              <a:tailEnd/>
            </a:ln>
          </p:spPr>
          <p:txBody>
            <a:bodyPr wrap="none" lIns="0" tIns="0" rIns="0" bIns="0">
              <a:spAutoFit/>
            </a:bodyPr>
            <a:lstStyle/>
            <a:p>
              <a:pPr algn="r"/>
              <a:r>
                <a:rPr lang="en-GB" sz="1600" b="1"/>
                <a:t>0.2</a:t>
              </a:r>
              <a:endParaRPr lang="en-GB"/>
            </a:p>
          </p:txBody>
        </p:sp>
        <p:sp>
          <p:nvSpPr>
            <p:cNvPr id="100368" name="Rectangle 134"/>
            <p:cNvSpPr>
              <a:spLocks noChangeArrowheads="1"/>
            </p:cNvSpPr>
            <p:nvPr/>
          </p:nvSpPr>
          <p:spPr bwMode="auto">
            <a:xfrm>
              <a:off x="4216" y="2351"/>
              <a:ext cx="178" cy="154"/>
            </a:xfrm>
            <a:prstGeom prst="rect">
              <a:avLst/>
            </a:prstGeom>
            <a:noFill/>
            <a:ln w="9525">
              <a:noFill/>
              <a:miter lim="800000"/>
              <a:headEnd/>
              <a:tailEnd/>
            </a:ln>
          </p:spPr>
          <p:txBody>
            <a:bodyPr wrap="none" lIns="0" tIns="0" rIns="0" bIns="0">
              <a:spAutoFit/>
            </a:bodyPr>
            <a:lstStyle/>
            <a:p>
              <a:pPr algn="r"/>
              <a:r>
                <a:rPr lang="en-GB" sz="1600" b="1"/>
                <a:t>0.4</a:t>
              </a:r>
              <a:endParaRPr lang="en-GB"/>
            </a:p>
          </p:txBody>
        </p:sp>
        <p:sp>
          <p:nvSpPr>
            <p:cNvPr id="100369" name="Rectangle 136"/>
            <p:cNvSpPr>
              <a:spLocks noChangeArrowheads="1"/>
            </p:cNvSpPr>
            <p:nvPr/>
          </p:nvSpPr>
          <p:spPr bwMode="auto">
            <a:xfrm>
              <a:off x="4216" y="2007"/>
              <a:ext cx="178" cy="154"/>
            </a:xfrm>
            <a:prstGeom prst="rect">
              <a:avLst/>
            </a:prstGeom>
            <a:noFill/>
            <a:ln w="9525">
              <a:noFill/>
              <a:miter lim="800000"/>
              <a:headEnd/>
              <a:tailEnd/>
            </a:ln>
          </p:spPr>
          <p:txBody>
            <a:bodyPr wrap="none" lIns="0" tIns="0" rIns="0" bIns="0">
              <a:spAutoFit/>
            </a:bodyPr>
            <a:lstStyle/>
            <a:p>
              <a:pPr algn="r"/>
              <a:r>
                <a:rPr lang="en-GB" sz="1600" b="1"/>
                <a:t>0.6</a:t>
              </a:r>
              <a:endParaRPr lang="en-GB"/>
            </a:p>
          </p:txBody>
        </p:sp>
        <p:sp>
          <p:nvSpPr>
            <p:cNvPr id="100370" name="Rectangle 138"/>
            <p:cNvSpPr>
              <a:spLocks noChangeArrowheads="1"/>
            </p:cNvSpPr>
            <p:nvPr/>
          </p:nvSpPr>
          <p:spPr bwMode="auto">
            <a:xfrm>
              <a:off x="4216" y="1662"/>
              <a:ext cx="178" cy="154"/>
            </a:xfrm>
            <a:prstGeom prst="rect">
              <a:avLst/>
            </a:prstGeom>
            <a:noFill/>
            <a:ln w="9525">
              <a:noFill/>
              <a:miter lim="800000"/>
              <a:headEnd/>
              <a:tailEnd/>
            </a:ln>
          </p:spPr>
          <p:txBody>
            <a:bodyPr wrap="none" lIns="0" tIns="0" rIns="0" bIns="0">
              <a:spAutoFit/>
            </a:bodyPr>
            <a:lstStyle/>
            <a:p>
              <a:pPr algn="r"/>
              <a:r>
                <a:rPr lang="en-GB" sz="1600" b="1"/>
                <a:t>0.8</a:t>
              </a:r>
              <a:endParaRPr lang="en-GB"/>
            </a:p>
          </p:txBody>
        </p:sp>
        <p:sp>
          <p:nvSpPr>
            <p:cNvPr id="100371" name="Rectangle 140"/>
            <p:cNvSpPr>
              <a:spLocks noChangeArrowheads="1"/>
            </p:cNvSpPr>
            <p:nvPr/>
          </p:nvSpPr>
          <p:spPr bwMode="auto">
            <a:xfrm>
              <a:off x="4216" y="1317"/>
              <a:ext cx="178" cy="154"/>
            </a:xfrm>
            <a:prstGeom prst="rect">
              <a:avLst/>
            </a:prstGeom>
            <a:noFill/>
            <a:ln w="9525">
              <a:noFill/>
              <a:miter lim="800000"/>
              <a:headEnd/>
              <a:tailEnd/>
            </a:ln>
          </p:spPr>
          <p:txBody>
            <a:bodyPr wrap="none" lIns="0" tIns="0" rIns="0" bIns="0">
              <a:spAutoFit/>
            </a:bodyPr>
            <a:lstStyle/>
            <a:p>
              <a:pPr algn="r"/>
              <a:r>
                <a:rPr lang="en-GB" sz="1600" b="1"/>
                <a:t>1.0</a:t>
              </a:r>
              <a:endParaRPr lang="en-GB"/>
            </a:p>
          </p:txBody>
        </p:sp>
        <p:sp>
          <p:nvSpPr>
            <p:cNvPr id="100372" name="Rectangle 142"/>
            <p:cNvSpPr>
              <a:spLocks noChangeArrowheads="1"/>
            </p:cNvSpPr>
            <p:nvPr/>
          </p:nvSpPr>
          <p:spPr bwMode="auto">
            <a:xfrm>
              <a:off x="4498" y="3158"/>
              <a:ext cx="509" cy="268"/>
            </a:xfrm>
            <a:prstGeom prst="rect">
              <a:avLst/>
            </a:prstGeom>
            <a:noFill/>
            <a:ln w="9525">
              <a:noFill/>
              <a:miter lim="800000"/>
              <a:headEnd/>
              <a:tailEnd/>
            </a:ln>
          </p:spPr>
          <p:txBody>
            <a:bodyPr wrap="none" lIns="0" tIns="0" rIns="0" bIns="0">
              <a:spAutoFit/>
            </a:bodyPr>
            <a:lstStyle/>
            <a:p>
              <a:pPr algn="ctr"/>
              <a:r>
                <a:rPr lang="en-GB" sz="1400" b="1"/>
                <a:t>Simple</a:t>
              </a:r>
              <a:br>
                <a:rPr lang="en-GB" sz="1400" b="1"/>
              </a:br>
              <a:r>
                <a:rPr lang="en-GB" sz="1400" b="1"/>
                <a:t>algorithm</a:t>
              </a:r>
            </a:p>
          </p:txBody>
        </p:sp>
        <p:sp>
          <p:nvSpPr>
            <p:cNvPr id="100373" name="Rectangle 143"/>
            <p:cNvSpPr>
              <a:spLocks noChangeArrowheads="1"/>
            </p:cNvSpPr>
            <p:nvPr/>
          </p:nvSpPr>
          <p:spPr bwMode="auto">
            <a:xfrm>
              <a:off x="5084" y="3158"/>
              <a:ext cx="470" cy="268"/>
            </a:xfrm>
            <a:prstGeom prst="rect">
              <a:avLst/>
            </a:prstGeom>
            <a:noFill/>
            <a:ln w="9525">
              <a:noFill/>
              <a:miter lim="800000"/>
              <a:headEnd/>
              <a:tailEnd/>
            </a:ln>
          </p:spPr>
          <p:txBody>
            <a:bodyPr wrap="none" lIns="0" tIns="0" rIns="0" bIns="0">
              <a:spAutoFit/>
            </a:bodyPr>
            <a:lstStyle/>
            <a:p>
              <a:pPr algn="ctr"/>
              <a:r>
                <a:rPr lang="en-GB" sz="1400" b="1"/>
                <a:t>CHO</a:t>
              </a:r>
              <a:br>
                <a:rPr lang="en-GB" sz="1400" b="1"/>
              </a:br>
              <a:r>
                <a:rPr lang="en-GB" sz="1400" b="1"/>
                <a:t>counting</a:t>
              </a:r>
            </a:p>
          </p:txBody>
        </p:sp>
        <p:sp>
          <p:nvSpPr>
            <p:cNvPr id="100374" name="Text Box 72"/>
            <p:cNvSpPr txBox="1">
              <a:spLocks noChangeArrowheads="1"/>
            </p:cNvSpPr>
            <p:nvPr/>
          </p:nvSpPr>
          <p:spPr bwMode="auto">
            <a:xfrm>
              <a:off x="5133" y="2024"/>
              <a:ext cx="385" cy="212"/>
            </a:xfrm>
            <a:prstGeom prst="rect">
              <a:avLst/>
            </a:prstGeom>
            <a:noFill/>
            <a:ln w="38100" algn="ctr">
              <a:noFill/>
              <a:miter lim="800000"/>
              <a:headEnd/>
              <a:tailEnd/>
            </a:ln>
          </p:spPr>
          <p:txBody>
            <a:bodyPr>
              <a:spAutoFit/>
            </a:bodyPr>
            <a:lstStyle/>
            <a:p>
              <a:pPr algn="ctr"/>
              <a:r>
                <a:rPr lang="en-NZ" sz="1600" b="1">
                  <a:solidFill>
                    <a:srgbClr val="DDDDDD"/>
                  </a:solidFill>
                </a:rPr>
                <a:t>0.67</a:t>
              </a:r>
              <a:endParaRPr lang="en-GB" sz="1600" b="1">
                <a:solidFill>
                  <a:srgbClr val="DDDDDD"/>
                </a:solidFill>
              </a:endParaRPr>
            </a:p>
          </p:txBody>
        </p:sp>
        <p:sp>
          <p:nvSpPr>
            <p:cNvPr id="100375" name="Text Box 71"/>
            <p:cNvSpPr txBox="1">
              <a:spLocks noChangeArrowheads="1"/>
            </p:cNvSpPr>
            <p:nvPr/>
          </p:nvSpPr>
          <p:spPr bwMode="auto">
            <a:xfrm>
              <a:off x="4564" y="1624"/>
              <a:ext cx="387" cy="212"/>
            </a:xfrm>
            <a:prstGeom prst="rect">
              <a:avLst/>
            </a:prstGeom>
            <a:noFill/>
            <a:ln w="38100" algn="ctr">
              <a:noFill/>
              <a:miter lim="800000"/>
              <a:headEnd/>
              <a:tailEnd/>
            </a:ln>
          </p:spPr>
          <p:txBody>
            <a:bodyPr>
              <a:spAutoFit/>
            </a:bodyPr>
            <a:lstStyle/>
            <a:p>
              <a:pPr algn="ctr"/>
              <a:r>
                <a:rPr lang="en-NZ" sz="1600" b="1">
                  <a:solidFill>
                    <a:srgbClr val="DDDDDD"/>
                  </a:solidFill>
                </a:rPr>
                <a:t>0.89</a:t>
              </a:r>
              <a:endParaRPr lang="en-GB" sz="1600" b="1">
                <a:solidFill>
                  <a:srgbClr val="DDDDDD"/>
                </a:solidFill>
              </a:endParaRPr>
            </a:p>
          </p:txBody>
        </p:sp>
        <p:grpSp>
          <p:nvGrpSpPr>
            <p:cNvPr id="10" name="Group 151"/>
            <p:cNvGrpSpPr>
              <a:grpSpLocks/>
            </p:cNvGrpSpPr>
            <p:nvPr/>
          </p:nvGrpSpPr>
          <p:grpSpPr bwMode="auto">
            <a:xfrm>
              <a:off x="4747" y="1252"/>
              <a:ext cx="612" cy="636"/>
              <a:chOff x="4747" y="1252"/>
              <a:chExt cx="612" cy="636"/>
            </a:xfrm>
          </p:grpSpPr>
          <p:sp>
            <p:nvSpPr>
              <p:cNvPr id="100378" name="Line 108"/>
              <p:cNvSpPr>
                <a:spLocks noChangeShapeType="1"/>
              </p:cNvSpPr>
              <p:nvPr/>
            </p:nvSpPr>
            <p:spPr bwMode="auto">
              <a:xfrm>
                <a:off x="4747" y="1253"/>
                <a:ext cx="612" cy="0"/>
              </a:xfrm>
              <a:prstGeom prst="line">
                <a:avLst/>
              </a:prstGeom>
              <a:noFill/>
              <a:ln w="19050">
                <a:solidFill>
                  <a:srgbClr val="DDDDDD"/>
                </a:solidFill>
                <a:round/>
                <a:headEnd/>
                <a:tailEnd/>
              </a:ln>
            </p:spPr>
            <p:txBody>
              <a:bodyPr>
                <a:spAutoFit/>
              </a:bodyPr>
              <a:lstStyle/>
              <a:p>
                <a:endParaRPr lang="en-US"/>
              </a:p>
            </p:txBody>
          </p:sp>
          <p:sp>
            <p:nvSpPr>
              <p:cNvPr id="100379" name="Line 109"/>
              <p:cNvSpPr>
                <a:spLocks noChangeShapeType="1"/>
              </p:cNvSpPr>
              <p:nvPr/>
            </p:nvSpPr>
            <p:spPr bwMode="auto">
              <a:xfrm flipV="1">
                <a:off x="4747" y="1252"/>
                <a:ext cx="0" cy="278"/>
              </a:xfrm>
              <a:prstGeom prst="line">
                <a:avLst/>
              </a:prstGeom>
              <a:noFill/>
              <a:ln w="19050">
                <a:solidFill>
                  <a:srgbClr val="DDDDDD"/>
                </a:solidFill>
                <a:round/>
                <a:headEnd/>
                <a:tailEnd/>
              </a:ln>
            </p:spPr>
            <p:txBody>
              <a:bodyPr>
                <a:spAutoFit/>
              </a:bodyPr>
              <a:lstStyle/>
              <a:p>
                <a:endParaRPr lang="en-US"/>
              </a:p>
            </p:txBody>
          </p:sp>
          <p:sp>
            <p:nvSpPr>
              <p:cNvPr id="100380" name="Line 110"/>
              <p:cNvSpPr>
                <a:spLocks noChangeShapeType="1"/>
              </p:cNvSpPr>
              <p:nvPr/>
            </p:nvSpPr>
            <p:spPr bwMode="auto">
              <a:xfrm>
                <a:off x="5359" y="1252"/>
                <a:ext cx="0" cy="636"/>
              </a:xfrm>
              <a:prstGeom prst="line">
                <a:avLst/>
              </a:prstGeom>
              <a:noFill/>
              <a:ln w="19050">
                <a:solidFill>
                  <a:srgbClr val="DDDDDD"/>
                </a:solidFill>
                <a:round/>
                <a:headEnd/>
                <a:tailEnd/>
              </a:ln>
            </p:spPr>
            <p:txBody>
              <a:bodyPr>
                <a:spAutoFit/>
              </a:bodyPr>
              <a:lstStyle/>
              <a:p>
                <a:endParaRPr lang="en-US"/>
              </a:p>
            </p:txBody>
          </p:sp>
        </p:grpSp>
        <p:sp>
          <p:nvSpPr>
            <p:cNvPr id="100377" name="Text Box 114"/>
            <p:cNvSpPr txBox="1">
              <a:spLocks noChangeArrowheads="1"/>
            </p:cNvSpPr>
            <p:nvPr/>
          </p:nvSpPr>
          <p:spPr bwMode="auto">
            <a:xfrm>
              <a:off x="4769" y="1021"/>
              <a:ext cx="567" cy="192"/>
            </a:xfrm>
            <a:prstGeom prst="rect">
              <a:avLst/>
            </a:prstGeom>
            <a:noFill/>
            <a:ln w="38100" algn="ctr">
              <a:noFill/>
              <a:miter lim="800000"/>
              <a:headEnd/>
              <a:tailEnd/>
            </a:ln>
          </p:spPr>
          <p:txBody>
            <a:bodyPr>
              <a:spAutoFit/>
            </a:bodyPr>
            <a:lstStyle/>
            <a:p>
              <a:pPr algn="ctr"/>
              <a:r>
                <a:rPr lang="en-NZ" sz="1400" b="1">
                  <a:solidFill>
                    <a:srgbClr val="DDDDDD"/>
                  </a:solidFill>
                </a:rPr>
                <a:t>p=NS</a:t>
              </a:r>
              <a:endParaRPr lang="en-GB" sz="1400" b="1">
                <a:solidFill>
                  <a:srgbClr val="DDDDDD"/>
                </a:solidFill>
              </a:endParaRPr>
            </a:p>
          </p:txBody>
        </p:sp>
      </p:grpSp>
    </p:spTree>
    <p:extLst>
      <p:ext uri="{BB962C8B-B14F-4D97-AF65-F5344CB8AC3E}">
        <p14:creationId xmlns:p14="http://schemas.microsoft.com/office/powerpoint/2010/main" val="3446529545"/>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672"/>
            <a:ext cx="8892480"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6934"/>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b="1" dirty="0"/>
              <a:t>Cardiovascular risk and all cause mortality attributable to diabetes: Tehran Lipid and Glucose Study</a:t>
            </a:r>
            <a:r>
              <a:rPr lang="en-US" sz="2400" dirty="0"/>
              <a:t/>
            </a:r>
            <a:br>
              <a:rPr lang="en-US" sz="2400" dirty="0"/>
            </a:br>
            <a:r>
              <a:rPr lang="en-US" sz="2400" dirty="0" smtClean="0"/>
              <a:t> </a:t>
            </a:r>
            <a:r>
              <a:rPr lang="en-US" sz="2400" dirty="0" err="1" smtClean="0"/>
              <a:t>Bozorgmanesh</a:t>
            </a:r>
            <a:r>
              <a:rPr lang="en-US" sz="2400" dirty="0" smtClean="0"/>
              <a:t> et al. j. </a:t>
            </a:r>
            <a:r>
              <a:rPr lang="en-US" sz="2400" dirty="0" err="1" smtClean="0"/>
              <a:t>Endocr</a:t>
            </a:r>
            <a:r>
              <a:rPr lang="en-US" sz="2400" dirty="0" smtClean="0"/>
              <a:t>. </a:t>
            </a:r>
            <a:r>
              <a:rPr lang="en-US" sz="2400" dirty="0" err="1" smtClean="0"/>
              <a:t>Inves</a:t>
            </a:r>
            <a:r>
              <a:rPr lang="en-US" sz="2400" dirty="0" smtClean="0"/>
              <a:t> 2011</a:t>
            </a:r>
            <a:endParaRPr lang="en-US" sz="2400" dirty="0"/>
          </a:p>
        </p:txBody>
      </p:sp>
      <p:graphicFrame>
        <p:nvGraphicFramePr>
          <p:cNvPr id="6" name="Content Placeholder 5"/>
          <p:cNvGraphicFramePr>
            <a:graphicFrameLocks noGrp="1"/>
          </p:cNvGraphicFramePr>
          <p:nvPr>
            <p:ph idx="1"/>
          </p:nvPr>
        </p:nvGraphicFramePr>
        <p:xfrm>
          <a:off x="457200" y="1600200"/>
          <a:ext cx="8229600" cy="4997704"/>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latin typeface="Times New Roman" pitchFamily="18" charset="0"/>
                          <a:cs typeface="Times New Roman" pitchFamily="18" charset="0"/>
                        </a:rPr>
                        <a:t>Outcome </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Diabetes status</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PAF (%)</a:t>
                      </a:r>
                      <a:endParaRPr lang="en-US" dirty="0">
                        <a:latin typeface="Times New Roman" pitchFamily="18" charset="0"/>
                        <a:cs typeface="Times New Roman" pitchFamily="18" charset="0"/>
                      </a:endParaRPr>
                    </a:p>
                  </a:txBody>
                  <a:tcPr/>
                </a:tc>
              </a:tr>
              <a:tr h="370840">
                <a:tc>
                  <a:txBody>
                    <a:bodyPr/>
                    <a:lstStyle/>
                    <a:p>
                      <a:pPr marL="0" marR="0" algn="just">
                        <a:lnSpc>
                          <a:spcPct val="115000"/>
                        </a:lnSpc>
                        <a:spcBef>
                          <a:spcPts val="300"/>
                        </a:spcBef>
                        <a:spcAft>
                          <a:spcPts val="300"/>
                        </a:spcAft>
                      </a:pPr>
                      <a:r>
                        <a:rPr lang="en-US" sz="2400" kern="1200" dirty="0">
                          <a:solidFill>
                            <a:srgbClr val="000000"/>
                          </a:solidFill>
                          <a:latin typeface="Arial" pitchFamily="34" charset="0"/>
                          <a:ea typeface="Times New Roman"/>
                          <a:cs typeface="Arial" pitchFamily="34" charset="0"/>
                        </a:rPr>
                        <a:t>CVD </a:t>
                      </a:r>
                    </a:p>
                  </a:txBody>
                  <a:tcPr marL="73025" marR="73025" marT="0" marB="0" anchor="ctr"/>
                </a:tc>
                <a:tc>
                  <a:txBody>
                    <a:bodyPr/>
                    <a:lstStyle/>
                    <a:p>
                      <a:pPr marL="0" marR="0" algn="l">
                        <a:lnSpc>
                          <a:spcPct val="115000"/>
                        </a:lnSpc>
                        <a:spcBef>
                          <a:spcPts val="300"/>
                        </a:spcBef>
                        <a:spcAft>
                          <a:spcPts val="300"/>
                        </a:spcAft>
                      </a:pPr>
                      <a:r>
                        <a:rPr lang="en-US" sz="2400" kern="1200" dirty="0" smtClean="0">
                          <a:solidFill>
                            <a:srgbClr val="000000"/>
                          </a:solidFill>
                          <a:latin typeface="Arial" pitchFamily="34" charset="0"/>
                          <a:ea typeface="Times New Roman"/>
                          <a:cs typeface="Arial" pitchFamily="34" charset="0"/>
                        </a:rPr>
                        <a:t>New Diagnosed DM</a:t>
                      </a:r>
                      <a:endParaRPr lang="en-US" sz="2400" kern="1200" dirty="0">
                        <a:solidFill>
                          <a:srgbClr val="000000"/>
                        </a:solidFill>
                        <a:latin typeface="Arial" pitchFamily="34" charset="0"/>
                        <a:ea typeface="Times New Roman"/>
                        <a:cs typeface="Arial" pitchFamily="34" charset="0"/>
                      </a:endParaRPr>
                    </a:p>
                  </a:txBody>
                  <a:tcPr marL="73025" marR="73025" marT="0" marB="0" anchor="ctr"/>
                </a:tc>
                <a:tc>
                  <a:txBody>
                    <a:bodyPr/>
                    <a:lstStyle/>
                    <a:p>
                      <a:pPr marL="0" marR="0" algn="just">
                        <a:lnSpc>
                          <a:spcPct val="115000"/>
                        </a:lnSpc>
                        <a:spcBef>
                          <a:spcPts val="300"/>
                        </a:spcBef>
                        <a:spcAft>
                          <a:spcPts val="300"/>
                        </a:spcAft>
                      </a:pPr>
                      <a:r>
                        <a:rPr lang="en-US" sz="2400" dirty="0">
                          <a:solidFill>
                            <a:srgbClr val="000000"/>
                          </a:solidFill>
                          <a:latin typeface="Arial" pitchFamily="34" charset="0"/>
                          <a:ea typeface="Times New Roman"/>
                          <a:cs typeface="Arial" pitchFamily="34" charset="0"/>
                        </a:rPr>
                        <a:t>6.3 (2.4-11.0)</a:t>
                      </a:r>
                      <a:endParaRPr lang="en-US" sz="2400" dirty="0">
                        <a:latin typeface="Arial" pitchFamily="34" charset="0"/>
                        <a:ea typeface="Calibri"/>
                        <a:cs typeface="Arial" pitchFamily="34" charset="0"/>
                      </a:endParaRPr>
                    </a:p>
                  </a:txBody>
                  <a:tcPr marL="73025" marR="73025" marT="0" marB="0" anchor="ctr"/>
                </a:tc>
              </a:tr>
              <a:tr h="370840">
                <a:tc>
                  <a:txBody>
                    <a:bodyPr/>
                    <a:lstStyle/>
                    <a:p>
                      <a:pPr>
                        <a:lnSpc>
                          <a:spcPct val="115000"/>
                        </a:lnSpc>
                      </a:pPr>
                      <a:endParaRPr lang="en-US" sz="2400" kern="1200" dirty="0">
                        <a:solidFill>
                          <a:srgbClr val="000000"/>
                        </a:solidFill>
                        <a:latin typeface="Arial" pitchFamily="34" charset="0"/>
                        <a:ea typeface="Times New Roman"/>
                        <a:cs typeface="Arial" pitchFamily="34" charset="0"/>
                      </a:endParaRPr>
                    </a:p>
                  </a:txBody>
                  <a:tcPr marL="73025" marR="73025" marT="0" marB="0" anchor="ctr"/>
                </a:tc>
                <a:tc>
                  <a:txBody>
                    <a:bodyPr/>
                    <a:lstStyle/>
                    <a:p>
                      <a:pPr marL="0" marR="0" algn="l">
                        <a:lnSpc>
                          <a:spcPct val="115000"/>
                        </a:lnSpc>
                        <a:spcBef>
                          <a:spcPts val="300"/>
                        </a:spcBef>
                        <a:spcAft>
                          <a:spcPts val="300"/>
                        </a:spcAft>
                      </a:pPr>
                      <a:r>
                        <a:rPr lang="en-US" sz="2400" kern="1200" dirty="0" smtClean="0">
                          <a:solidFill>
                            <a:srgbClr val="000000"/>
                          </a:solidFill>
                          <a:latin typeface="Arial" pitchFamily="34" charset="0"/>
                          <a:ea typeface="Times New Roman"/>
                          <a:cs typeface="Arial" pitchFamily="34" charset="0"/>
                        </a:rPr>
                        <a:t>Known DM</a:t>
                      </a:r>
                      <a:endParaRPr lang="en-US" sz="2400" kern="1200" dirty="0">
                        <a:solidFill>
                          <a:srgbClr val="000000"/>
                        </a:solidFill>
                        <a:latin typeface="Arial" pitchFamily="34" charset="0"/>
                        <a:ea typeface="Times New Roman"/>
                        <a:cs typeface="Arial" pitchFamily="34" charset="0"/>
                      </a:endParaRPr>
                    </a:p>
                  </a:txBody>
                  <a:tcPr marL="73025" marR="73025" marT="0" marB="0" anchor="ctr"/>
                </a:tc>
                <a:tc>
                  <a:txBody>
                    <a:bodyPr/>
                    <a:lstStyle/>
                    <a:p>
                      <a:pPr marL="0" marR="0" algn="just">
                        <a:lnSpc>
                          <a:spcPct val="115000"/>
                        </a:lnSpc>
                        <a:spcBef>
                          <a:spcPts val="300"/>
                        </a:spcBef>
                        <a:spcAft>
                          <a:spcPts val="300"/>
                        </a:spcAft>
                      </a:pPr>
                      <a:r>
                        <a:rPr lang="en-US" sz="2400" dirty="0">
                          <a:solidFill>
                            <a:srgbClr val="000000"/>
                          </a:solidFill>
                          <a:latin typeface="Arial" pitchFamily="34" charset="0"/>
                          <a:ea typeface="Times New Roman"/>
                          <a:cs typeface="Arial" pitchFamily="34" charset="0"/>
                        </a:rPr>
                        <a:t>15.2 (9.7-21.1)</a:t>
                      </a:r>
                      <a:endParaRPr lang="en-US" sz="2400" dirty="0">
                        <a:latin typeface="Arial" pitchFamily="34" charset="0"/>
                        <a:ea typeface="Calibri"/>
                        <a:cs typeface="Arial" pitchFamily="34" charset="0"/>
                      </a:endParaRPr>
                    </a:p>
                  </a:txBody>
                  <a:tcPr marL="73025" marR="73025" marT="0" marB="0" anchor="ctr"/>
                </a:tc>
              </a:tr>
              <a:tr h="370840">
                <a:tc>
                  <a:txBody>
                    <a:bodyPr/>
                    <a:lstStyle/>
                    <a:p>
                      <a:pPr>
                        <a:lnSpc>
                          <a:spcPct val="115000"/>
                        </a:lnSpc>
                      </a:pPr>
                      <a:endParaRPr lang="en-US" sz="2400" kern="1200" dirty="0">
                        <a:solidFill>
                          <a:srgbClr val="000000"/>
                        </a:solidFill>
                        <a:latin typeface="Arial" pitchFamily="34" charset="0"/>
                        <a:ea typeface="Times New Roman"/>
                        <a:cs typeface="Arial" pitchFamily="34" charset="0"/>
                      </a:endParaRPr>
                    </a:p>
                  </a:txBody>
                  <a:tcPr marL="73025" marR="73025" marT="0" marB="0" anchor="ctr"/>
                </a:tc>
                <a:tc>
                  <a:txBody>
                    <a:bodyPr/>
                    <a:lstStyle/>
                    <a:p>
                      <a:pPr marL="0" marR="0" algn="l">
                        <a:lnSpc>
                          <a:spcPct val="115000"/>
                        </a:lnSpc>
                        <a:spcBef>
                          <a:spcPts val="300"/>
                        </a:spcBef>
                        <a:spcAft>
                          <a:spcPts val="300"/>
                        </a:spcAft>
                      </a:pPr>
                      <a:r>
                        <a:rPr lang="en-US" sz="2400" kern="1200" dirty="0">
                          <a:solidFill>
                            <a:srgbClr val="000000"/>
                          </a:solidFill>
                          <a:latin typeface="Arial" pitchFamily="34" charset="0"/>
                          <a:ea typeface="Times New Roman"/>
                          <a:cs typeface="Arial" pitchFamily="34" charset="0"/>
                        </a:rPr>
                        <a:t>DM </a:t>
                      </a:r>
                    </a:p>
                  </a:txBody>
                  <a:tcPr marL="73025" marR="73025" marT="0" marB="0" anchor="ctr"/>
                </a:tc>
                <a:tc>
                  <a:txBody>
                    <a:bodyPr/>
                    <a:lstStyle/>
                    <a:p>
                      <a:pPr marL="0" marR="0" algn="just">
                        <a:lnSpc>
                          <a:spcPct val="115000"/>
                        </a:lnSpc>
                        <a:spcBef>
                          <a:spcPts val="300"/>
                        </a:spcBef>
                        <a:spcAft>
                          <a:spcPts val="300"/>
                        </a:spcAft>
                      </a:pPr>
                      <a:r>
                        <a:rPr lang="en-US" sz="2400" dirty="0">
                          <a:solidFill>
                            <a:srgbClr val="000000"/>
                          </a:solidFill>
                          <a:latin typeface="Arial" pitchFamily="34" charset="0"/>
                          <a:ea typeface="Times New Roman"/>
                          <a:cs typeface="Arial" pitchFamily="34" charset="0"/>
                        </a:rPr>
                        <a:t>21.5 (14.4-28.9)</a:t>
                      </a:r>
                      <a:endParaRPr lang="en-US" sz="2400" dirty="0">
                        <a:latin typeface="Arial" pitchFamily="34" charset="0"/>
                        <a:ea typeface="Calibri"/>
                        <a:cs typeface="Arial" pitchFamily="34" charset="0"/>
                      </a:endParaRPr>
                    </a:p>
                  </a:txBody>
                  <a:tcPr marL="73025" marR="73025" marT="0" marB="0" anchor="ctr"/>
                </a:tc>
              </a:tr>
              <a:tr h="370840">
                <a:tc>
                  <a:txBody>
                    <a:bodyPr/>
                    <a:lstStyle/>
                    <a:p>
                      <a:pPr marL="0" marR="0" algn="just">
                        <a:lnSpc>
                          <a:spcPct val="115000"/>
                        </a:lnSpc>
                        <a:spcBef>
                          <a:spcPts val="300"/>
                        </a:spcBef>
                        <a:spcAft>
                          <a:spcPts val="300"/>
                        </a:spcAft>
                      </a:pPr>
                      <a:r>
                        <a:rPr lang="en-US" sz="2400" kern="1200" dirty="0">
                          <a:solidFill>
                            <a:srgbClr val="000000"/>
                          </a:solidFill>
                          <a:latin typeface="Arial" pitchFamily="34" charset="0"/>
                          <a:ea typeface="Times New Roman"/>
                          <a:cs typeface="Arial" pitchFamily="34" charset="0"/>
                        </a:rPr>
                        <a:t>CHD </a:t>
                      </a:r>
                    </a:p>
                  </a:txBody>
                  <a:tcPr marL="73025" marR="73025" marT="0" marB="0" anchor="ctr"/>
                </a:tc>
                <a:tc>
                  <a:txBody>
                    <a:bodyPr/>
                    <a:lstStyle/>
                    <a:p>
                      <a:pPr marL="0" marR="0" algn="l">
                        <a:lnSpc>
                          <a:spcPct val="115000"/>
                        </a:lnSpc>
                        <a:spcBef>
                          <a:spcPts val="300"/>
                        </a:spcBef>
                        <a:spcAft>
                          <a:spcPts val="300"/>
                        </a:spcAft>
                      </a:pPr>
                      <a:r>
                        <a:rPr lang="en-US" sz="2400" kern="1200" dirty="0" smtClean="0">
                          <a:solidFill>
                            <a:srgbClr val="000000"/>
                          </a:solidFill>
                          <a:latin typeface="Arial" pitchFamily="34" charset="0"/>
                          <a:ea typeface="Times New Roman"/>
                          <a:cs typeface="Arial" pitchFamily="34" charset="0"/>
                        </a:rPr>
                        <a:t>New Diagnosed DM</a:t>
                      </a:r>
                      <a:endParaRPr lang="en-US" sz="2400" kern="1200" dirty="0">
                        <a:solidFill>
                          <a:srgbClr val="000000"/>
                        </a:solidFill>
                        <a:latin typeface="Arial" pitchFamily="34" charset="0"/>
                        <a:ea typeface="Times New Roman"/>
                        <a:cs typeface="Arial" pitchFamily="34" charset="0"/>
                      </a:endParaRPr>
                    </a:p>
                  </a:txBody>
                  <a:tcPr marL="73025" marR="73025" marT="0" marB="0" anchor="ctr"/>
                </a:tc>
                <a:tc>
                  <a:txBody>
                    <a:bodyPr/>
                    <a:lstStyle/>
                    <a:p>
                      <a:pPr marL="0" marR="0" algn="just">
                        <a:lnSpc>
                          <a:spcPct val="115000"/>
                        </a:lnSpc>
                        <a:spcBef>
                          <a:spcPts val="300"/>
                        </a:spcBef>
                        <a:spcAft>
                          <a:spcPts val="300"/>
                        </a:spcAft>
                      </a:pPr>
                      <a:r>
                        <a:rPr lang="en-US" sz="2400" dirty="0">
                          <a:solidFill>
                            <a:srgbClr val="000000"/>
                          </a:solidFill>
                          <a:latin typeface="Arial" pitchFamily="34" charset="0"/>
                          <a:ea typeface="Times New Roman"/>
                          <a:cs typeface="Arial" pitchFamily="34" charset="0"/>
                        </a:rPr>
                        <a:t>5.0 (1.0-9.9)</a:t>
                      </a:r>
                      <a:endParaRPr lang="en-US" sz="2400" dirty="0">
                        <a:latin typeface="Arial" pitchFamily="34" charset="0"/>
                        <a:ea typeface="Calibri"/>
                        <a:cs typeface="Arial" pitchFamily="34" charset="0"/>
                      </a:endParaRPr>
                    </a:p>
                  </a:txBody>
                  <a:tcPr marL="73025" marR="73025" marT="0" marB="0" anchor="ctr"/>
                </a:tc>
              </a:tr>
              <a:tr h="370840">
                <a:tc>
                  <a:txBody>
                    <a:bodyPr/>
                    <a:lstStyle/>
                    <a:p>
                      <a:pPr>
                        <a:lnSpc>
                          <a:spcPct val="115000"/>
                        </a:lnSpc>
                      </a:pPr>
                      <a:endParaRPr lang="en-US" sz="2400" kern="1200">
                        <a:solidFill>
                          <a:srgbClr val="000000"/>
                        </a:solidFill>
                        <a:latin typeface="Arial" pitchFamily="34" charset="0"/>
                        <a:ea typeface="Times New Roman"/>
                        <a:cs typeface="Arial" pitchFamily="34" charset="0"/>
                      </a:endParaRPr>
                    </a:p>
                  </a:txBody>
                  <a:tcPr marL="73025" marR="73025" marT="0" marB="0" anchor="ctr"/>
                </a:tc>
                <a:tc>
                  <a:txBody>
                    <a:bodyPr/>
                    <a:lstStyle/>
                    <a:p>
                      <a:pPr marL="0" marR="0" algn="l">
                        <a:lnSpc>
                          <a:spcPct val="115000"/>
                        </a:lnSpc>
                        <a:spcBef>
                          <a:spcPts val="300"/>
                        </a:spcBef>
                        <a:spcAft>
                          <a:spcPts val="300"/>
                        </a:spcAft>
                      </a:pPr>
                      <a:r>
                        <a:rPr lang="en-US" sz="2400" kern="1200" dirty="0" smtClean="0">
                          <a:solidFill>
                            <a:srgbClr val="000000"/>
                          </a:solidFill>
                          <a:latin typeface="Arial" pitchFamily="34" charset="0"/>
                          <a:ea typeface="Times New Roman"/>
                          <a:cs typeface="Arial" pitchFamily="34" charset="0"/>
                        </a:rPr>
                        <a:t>Known DM</a:t>
                      </a:r>
                      <a:endParaRPr lang="en-US" sz="2400" kern="1200" dirty="0">
                        <a:solidFill>
                          <a:srgbClr val="000000"/>
                        </a:solidFill>
                        <a:latin typeface="Arial" pitchFamily="34" charset="0"/>
                        <a:ea typeface="Times New Roman"/>
                        <a:cs typeface="Arial" pitchFamily="34" charset="0"/>
                      </a:endParaRPr>
                    </a:p>
                  </a:txBody>
                  <a:tcPr marL="73025" marR="73025" marT="0" marB="0" anchor="ctr"/>
                </a:tc>
                <a:tc>
                  <a:txBody>
                    <a:bodyPr/>
                    <a:lstStyle/>
                    <a:p>
                      <a:pPr marL="0" marR="0" algn="just">
                        <a:lnSpc>
                          <a:spcPct val="115000"/>
                        </a:lnSpc>
                        <a:spcBef>
                          <a:spcPts val="300"/>
                        </a:spcBef>
                        <a:spcAft>
                          <a:spcPts val="300"/>
                        </a:spcAft>
                      </a:pPr>
                      <a:r>
                        <a:rPr lang="en-US" sz="2400" dirty="0">
                          <a:solidFill>
                            <a:srgbClr val="000000"/>
                          </a:solidFill>
                          <a:latin typeface="Arial" pitchFamily="34" charset="0"/>
                          <a:ea typeface="Times New Roman"/>
                          <a:cs typeface="Arial" pitchFamily="34" charset="0"/>
                        </a:rPr>
                        <a:t>15.7 (9.9-22.2)</a:t>
                      </a:r>
                      <a:endParaRPr lang="en-US" sz="2400" dirty="0">
                        <a:latin typeface="Arial" pitchFamily="34" charset="0"/>
                        <a:ea typeface="Calibri"/>
                        <a:cs typeface="Arial" pitchFamily="34" charset="0"/>
                      </a:endParaRPr>
                    </a:p>
                  </a:txBody>
                  <a:tcPr marL="73025" marR="73025" marT="0" marB="0" anchor="ctr"/>
                </a:tc>
              </a:tr>
              <a:tr h="370840">
                <a:tc>
                  <a:txBody>
                    <a:bodyPr/>
                    <a:lstStyle/>
                    <a:p>
                      <a:pPr>
                        <a:lnSpc>
                          <a:spcPct val="115000"/>
                        </a:lnSpc>
                      </a:pPr>
                      <a:endParaRPr lang="en-US" sz="2400" kern="1200">
                        <a:solidFill>
                          <a:srgbClr val="000000"/>
                        </a:solidFill>
                        <a:latin typeface="Arial" pitchFamily="34" charset="0"/>
                        <a:ea typeface="Times New Roman"/>
                        <a:cs typeface="Arial" pitchFamily="34" charset="0"/>
                      </a:endParaRPr>
                    </a:p>
                  </a:txBody>
                  <a:tcPr marL="73025" marR="73025" marT="0" marB="0" anchor="ctr"/>
                </a:tc>
                <a:tc>
                  <a:txBody>
                    <a:bodyPr/>
                    <a:lstStyle/>
                    <a:p>
                      <a:pPr marL="0" marR="0" algn="l">
                        <a:lnSpc>
                          <a:spcPct val="115000"/>
                        </a:lnSpc>
                        <a:spcBef>
                          <a:spcPts val="300"/>
                        </a:spcBef>
                        <a:spcAft>
                          <a:spcPts val="300"/>
                        </a:spcAft>
                      </a:pPr>
                      <a:r>
                        <a:rPr lang="en-US" sz="2400" kern="1200" dirty="0">
                          <a:solidFill>
                            <a:srgbClr val="000000"/>
                          </a:solidFill>
                          <a:latin typeface="Arial" pitchFamily="34" charset="0"/>
                          <a:ea typeface="Times New Roman"/>
                          <a:cs typeface="Arial" pitchFamily="34" charset="0"/>
                        </a:rPr>
                        <a:t>DM </a:t>
                      </a:r>
                    </a:p>
                  </a:txBody>
                  <a:tcPr marL="73025" marR="73025" marT="0" marB="0" anchor="ctr"/>
                </a:tc>
                <a:tc>
                  <a:txBody>
                    <a:bodyPr/>
                    <a:lstStyle/>
                    <a:p>
                      <a:pPr marL="0" marR="0" algn="just">
                        <a:lnSpc>
                          <a:spcPct val="115000"/>
                        </a:lnSpc>
                        <a:spcBef>
                          <a:spcPts val="300"/>
                        </a:spcBef>
                        <a:spcAft>
                          <a:spcPts val="300"/>
                        </a:spcAft>
                      </a:pPr>
                      <a:r>
                        <a:rPr lang="en-US" sz="2400" dirty="0">
                          <a:solidFill>
                            <a:srgbClr val="000000"/>
                          </a:solidFill>
                          <a:latin typeface="Arial" pitchFamily="34" charset="0"/>
                          <a:ea typeface="Times New Roman"/>
                          <a:cs typeface="Arial" pitchFamily="34" charset="0"/>
                        </a:rPr>
                        <a:t>20.8 (13.1-28.7)</a:t>
                      </a:r>
                      <a:endParaRPr lang="en-US" sz="2400" dirty="0">
                        <a:latin typeface="Arial" pitchFamily="34" charset="0"/>
                        <a:ea typeface="Calibri"/>
                        <a:cs typeface="Arial" pitchFamily="34" charset="0"/>
                      </a:endParaRPr>
                    </a:p>
                  </a:txBody>
                  <a:tcPr marL="73025" marR="73025" marT="0" marB="0" anchor="ctr"/>
                </a:tc>
              </a:tr>
              <a:tr h="370840">
                <a:tc>
                  <a:txBody>
                    <a:bodyPr/>
                    <a:lstStyle/>
                    <a:p>
                      <a:pPr marL="0" marR="0" algn="just">
                        <a:lnSpc>
                          <a:spcPct val="115000"/>
                        </a:lnSpc>
                        <a:spcBef>
                          <a:spcPts val="300"/>
                        </a:spcBef>
                        <a:spcAft>
                          <a:spcPts val="300"/>
                        </a:spcAft>
                      </a:pPr>
                      <a:r>
                        <a:rPr lang="en-US" sz="2400" b="1" dirty="0">
                          <a:solidFill>
                            <a:srgbClr val="FF0000"/>
                          </a:solidFill>
                          <a:latin typeface="Times New Roman" pitchFamily="18" charset="0"/>
                          <a:ea typeface="Times New Roman"/>
                          <a:cs typeface="Times New Roman" pitchFamily="18" charset="0"/>
                        </a:rPr>
                        <a:t>Mortality </a:t>
                      </a:r>
                      <a:endParaRPr lang="en-US" sz="2400" b="1" dirty="0">
                        <a:solidFill>
                          <a:srgbClr val="FF0000"/>
                        </a:solidFill>
                        <a:latin typeface="Times New Roman" pitchFamily="18" charset="0"/>
                        <a:ea typeface="Calibri"/>
                        <a:cs typeface="Times New Roman" pitchFamily="18" charset="0"/>
                      </a:endParaRPr>
                    </a:p>
                  </a:txBody>
                  <a:tcPr marL="73025" marR="73025" marT="0" marB="0" anchor="ctr"/>
                </a:tc>
                <a:tc>
                  <a:txBody>
                    <a:bodyPr/>
                    <a:lstStyle/>
                    <a:p>
                      <a:pPr marL="0" marR="0" algn="l">
                        <a:lnSpc>
                          <a:spcPct val="115000"/>
                        </a:lnSpc>
                        <a:spcBef>
                          <a:spcPts val="300"/>
                        </a:spcBef>
                        <a:spcAft>
                          <a:spcPts val="300"/>
                        </a:spcAft>
                      </a:pPr>
                      <a:r>
                        <a:rPr lang="en-US" sz="2400" b="1" dirty="0" smtClean="0">
                          <a:solidFill>
                            <a:srgbClr val="FF0000"/>
                          </a:solidFill>
                          <a:latin typeface="Times New Roman" pitchFamily="18" charset="0"/>
                          <a:ea typeface="Times New Roman"/>
                          <a:cs typeface="Times New Roman" pitchFamily="18" charset="0"/>
                        </a:rPr>
                        <a:t>New</a:t>
                      </a:r>
                      <a:r>
                        <a:rPr lang="en-US" sz="2400" b="1" baseline="0" dirty="0" smtClean="0">
                          <a:solidFill>
                            <a:srgbClr val="FF0000"/>
                          </a:solidFill>
                          <a:latin typeface="Times New Roman" pitchFamily="18" charset="0"/>
                          <a:ea typeface="Times New Roman"/>
                          <a:cs typeface="Times New Roman" pitchFamily="18" charset="0"/>
                        </a:rPr>
                        <a:t> Diagnosed DM</a:t>
                      </a:r>
                      <a:endParaRPr lang="en-US" sz="2400" b="1" dirty="0">
                        <a:solidFill>
                          <a:srgbClr val="FF0000"/>
                        </a:solidFill>
                        <a:latin typeface="Times New Roman" pitchFamily="18" charset="0"/>
                        <a:ea typeface="Calibri"/>
                        <a:cs typeface="Times New Roman" pitchFamily="18" charset="0"/>
                      </a:endParaRPr>
                    </a:p>
                  </a:txBody>
                  <a:tcPr marL="73025" marR="73025" marT="0" marB="0" anchor="ctr"/>
                </a:tc>
                <a:tc>
                  <a:txBody>
                    <a:bodyPr/>
                    <a:lstStyle/>
                    <a:p>
                      <a:pPr marL="0" marR="0" algn="just">
                        <a:lnSpc>
                          <a:spcPct val="115000"/>
                        </a:lnSpc>
                        <a:spcBef>
                          <a:spcPts val="300"/>
                        </a:spcBef>
                        <a:spcAft>
                          <a:spcPts val="300"/>
                        </a:spcAft>
                      </a:pPr>
                      <a:r>
                        <a:rPr lang="en-US" sz="2400" dirty="0">
                          <a:solidFill>
                            <a:srgbClr val="FF0000"/>
                          </a:solidFill>
                          <a:latin typeface="Arial" pitchFamily="34" charset="0"/>
                          <a:ea typeface="Times New Roman"/>
                          <a:cs typeface="Arial" pitchFamily="34" charset="0"/>
                        </a:rPr>
                        <a:t>6.5 (1.5-13.2)</a:t>
                      </a:r>
                      <a:endParaRPr lang="en-US" sz="2400" dirty="0">
                        <a:solidFill>
                          <a:srgbClr val="FF0000"/>
                        </a:solidFill>
                        <a:latin typeface="Arial" pitchFamily="34" charset="0"/>
                        <a:ea typeface="Calibri"/>
                        <a:cs typeface="Arial" pitchFamily="34" charset="0"/>
                      </a:endParaRPr>
                    </a:p>
                  </a:txBody>
                  <a:tcPr marL="73025" marR="73025" marT="0" marB="0" anchor="ctr"/>
                </a:tc>
              </a:tr>
              <a:tr h="370840">
                <a:tc>
                  <a:txBody>
                    <a:bodyPr/>
                    <a:lstStyle/>
                    <a:p>
                      <a:pPr>
                        <a:lnSpc>
                          <a:spcPct val="115000"/>
                        </a:lnSpc>
                      </a:pPr>
                      <a:endParaRPr lang="en-US" sz="2400">
                        <a:latin typeface="Times New Roman" pitchFamily="18" charset="0"/>
                        <a:ea typeface="Times New Roman"/>
                        <a:cs typeface="Times New Roman" pitchFamily="18" charset="0"/>
                      </a:endParaRPr>
                    </a:p>
                  </a:txBody>
                  <a:tcPr marL="73025" marR="73025" marT="0" marB="0" anchor="ctr"/>
                </a:tc>
                <a:tc>
                  <a:txBody>
                    <a:bodyPr/>
                    <a:lstStyle/>
                    <a:p>
                      <a:pPr marL="0" marR="0" algn="l">
                        <a:lnSpc>
                          <a:spcPct val="115000"/>
                        </a:lnSpc>
                        <a:spcBef>
                          <a:spcPts val="300"/>
                        </a:spcBef>
                        <a:spcAft>
                          <a:spcPts val="300"/>
                        </a:spcAft>
                      </a:pPr>
                      <a:r>
                        <a:rPr lang="en-US" sz="2400" b="1" dirty="0" smtClean="0">
                          <a:solidFill>
                            <a:srgbClr val="FF0000"/>
                          </a:solidFill>
                          <a:latin typeface="Times New Roman" pitchFamily="18" charset="0"/>
                          <a:ea typeface="Times New Roman"/>
                          <a:cs typeface="Times New Roman" pitchFamily="18" charset="0"/>
                        </a:rPr>
                        <a:t>Known DM</a:t>
                      </a:r>
                      <a:endParaRPr lang="en-US" sz="2400" b="1" dirty="0">
                        <a:solidFill>
                          <a:srgbClr val="FF0000"/>
                        </a:solidFill>
                        <a:latin typeface="Times New Roman" pitchFamily="18" charset="0"/>
                        <a:ea typeface="Calibri"/>
                        <a:cs typeface="Times New Roman" pitchFamily="18" charset="0"/>
                      </a:endParaRPr>
                    </a:p>
                  </a:txBody>
                  <a:tcPr marL="73025" marR="73025" marT="0" marB="0" anchor="ctr"/>
                </a:tc>
                <a:tc>
                  <a:txBody>
                    <a:bodyPr/>
                    <a:lstStyle/>
                    <a:p>
                      <a:pPr marL="0" marR="0" algn="just">
                        <a:lnSpc>
                          <a:spcPct val="115000"/>
                        </a:lnSpc>
                        <a:spcBef>
                          <a:spcPts val="300"/>
                        </a:spcBef>
                        <a:spcAft>
                          <a:spcPts val="300"/>
                        </a:spcAft>
                      </a:pPr>
                      <a:r>
                        <a:rPr lang="en-US" sz="2400" dirty="0">
                          <a:solidFill>
                            <a:srgbClr val="FF0000"/>
                          </a:solidFill>
                          <a:latin typeface="Arial" pitchFamily="34" charset="0"/>
                          <a:ea typeface="Times New Roman"/>
                          <a:cs typeface="Arial" pitchFamily="34" charset="0"/>
                        </a:rPr>
                        <a:t>17.5 (9.4-26.6)</a:t>
                      </a:r>
                      <a:endParaRPr lang="en-US" sz="2400" dirty="0">
                        <a:solidFill>
                          <a:srgbClr val="FF0000"/>
                        </a:solidFill>
                        <a:latin typeface="Arial" pitchFamily="34" charset="0"/>
                        <a:ea typeface="Calibri"/>
                        <a:cs typeface="Arial" pitchFamily="34" charset="0"/>
                      </a:endParaRPr>
                    </a:p>
                  </a:txBody>
                  <a:tcPr marL="73025" marR="73025" marT="0" marB="0" anchor="ctr"/>
                </a:tc>
              </a:tr>
              <a:tr h="370840">
                <a:tc>
                  <a:txBody>
                    <a:bodyPr/>
                    <a:lstStyle/>
                    <a:p>
                      <a:pPr>
                        <a:lnSpc>
                          <a:spcPct val="115000"/>
                        </a:lnSpc>
                      </a:pPr>
                      <a:endParaRPr lang="en-US" sz="2400">
                        <a:latin typeface="Times New Roman" pitchFamily="18" charset="0"/>
                        <a:ea typeface="Times New Roman"/>
                        <a:cs typeface="Times New Roman" pitchFamily="18" charset="0"/>
                      </a:endParaRPr>
                    </a:p>
                  </a:txBody>
                  <a:tcPr marL="73025" marR="73025" marT="0" marB="0" anchor="ctr"/>
                </a:tc>
                <a:tc>
                  <a:txBody>
                    <a:bodyPr/>
                    <a:lstStyle/>
                    <a:p>
                      <a:pPr marL="0" marR="0" algn="l">
                        <a:lnSpc>
                          <a:spcPct val="115000"/>
                        </a:lnSpc>
                        <a:spcBef>
                          <a:spcPts val="300"/>
                        </a:spcBef>
                        <a:spcAft>
                          <a:spcPts val="300"/>
                        </a:spcAft>
                      </a:pPr>
                      <a:r>
                        <a:rPr lang="en-US" sz="2400" dirty="0">
                          <a:solidFill>
                            <a:srgbClr val="FF0000"/>
                          </a:solidFill>
                          <a:latin typeface="Times New Roman" pitchFamily="18" charset="0"/>
                          <a:ea typeface="Times New Roman"/>
                          <a:cs typeface="Times New Roman" pitchFamily="18" charset="0"/>
                        </a:rPr>
                        <a:t>DM </a:t>
                      </a:r>
                      <a:endParaRPr lang="en-US" sz="2400" dirty="0">
                        <a:solidFill>
                          <a:srgbClr val="FF0000"/>
                        </a:solidFill>
                        <a:latin typeface="Times New Roman" pitchFamily="18" charset="0"/>
                        <a:ea typeface="Calibri"/>
                        <a:cs typeface="Times New Roman" pitchFamily="18" charset="0"/>
                      </a:endParaRPr>
                    </a:p>
                  </a:txBody>
                  <a:tcPr marL="73025" marR="73025" marT="0" marB="0" anchor="ctr"/>
                </a:tc>
                <a:tc>
                  <a:txBody>
                    <a:bodyPr/>
                    <a:lstStyle/>
                    <a:p>
                      <a:pPr marL="0" marR="0" algn="just">
                        <a:lnSpc>
                          <a:spcPct val="115000"/>
                        </a:lnSpc>
                        <a:spcBef>
                          <a:spcPts val="300"/>
                        </a:spcBef>
                        <a:spcAft>
                          <a:spcPts val="300"/>
                        </a:spcAft>
                      </a:pPr>
                      <a:r>
                        <a:rPr lang="en-US" sz="2400" dirty="0">
                          <a:solidFill>
                            <a:srgbClr val="FF0000"/>
                          </a:solidFill>
                          <a:latin typeface="Arial" pitchFamily="34" charset="0"/>
                          <a:ea typeface="Times New Roman"/>
                          <a:cs typeface="Arial" pitchFamily="34" charset="0"/>
                        </a:rPr>
                        <a:t>24.0 (13.8-34.7)</a:t>
                      </a:r>
                      <a:endParaRPr lang="en-US" sz="2400" dirty="0">
                        <a:solidFill>
                          <a:srgbClr val="FF0000"/>
                        </a:solidFill>
                        <a:latin typeface="Arial" pitchFamily="34" charset="0"/>
                        <a:ea typeface="Calibri"/>
                        <a:cs typeface="Arial" pitchFamily="34" charset="0"/>
                      </a:endParaRPr>
                    </a:p>
                  </a:txBody>
                  <a:tcPr marL="73025" marR="73025" marT="0" marB="0" anchor="ctr"/>
                </a:tc>
              </a:tr>
            </a:tbl>
          </a:graphicData>
        </a:graphic>
      </p:graphicFrame>
    </p:spTree>
    <p:extLst>
      <p:ext uri="{BB962C8B-B14F-4D97-AF65-F5344CB8AC3E}">
        <p14:creationId xmlns:p14="http://schemas.microsoft.com/office/powerpoint/2010/main" val="367429583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fld id="{05FB8B5C-24CF-4D00-8D6B-9787EEEDDD93}"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9456E89E-58AB-40FC-8998-8B0EF2B79644}" type="slidenum">
              <a:rPr lang="en-US" smtClean="0"/>
              <a:pPr>
                <a:defRPr/>
              </a:pPr>
              <a:t>70</a:t>
            </a:fld>
            <a:endParaRPr lang="en-US"/>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80728"/>
            <a:ext cx="8136904"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596310"/>
      </p:ext>
    </p:extLst>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a:t>Those randomized to the patient managed arm received a pamphlet explaining the self-titration method.</a:t>
            </a:r>
          </a:p>
          <a:p>
            <a:r>
              <a:rPr lang="en-US" sz="2000" dirty="0"/>
              <a:t>The starting dose of </a:t>
            </a:r>
            <a:r>
              <a:rPr lang="en-US" sz="2000" dirty="0" err="1"/>
              <a:t>glulisine</a:t>
            </a:r>
            <a:r>
              <a:rPr lang="en-US" sz="2000" dirty="0"/>
              <a:t> was 2 units, and they were instructed to self-titrate 1 unit/day to reach a target 2-h PPG level between 90 and 144 mg/d. The PPG was measured 2 h after the start of breakfast. Once the target was attained, the maintenance dose was based on the monitoring of two or three 2-h PPGs per week.</a:t>
            </a:r>
          </a:p>
          <a:p>
            <a:r>
              <a:rPr lang="en-US" sz="2000" dirty="0"/>
              <a:t>Those randomized to the physician managed arm had a starting dose of insulin </a:t>
            </a:r>
            <a:r>
              <a:rPr lang="en-US" sz="2000" dirty="0" err="1"/>
              <a:t>glulisine</a:t>
            </a:r>
            <a:r>
              <a:rPr lang="en-US" sz="2000" dirty="0"/>
              <a:t> of 2 units recommended to the physicians, but this dose, and the titration and self-monitoring of blood glucose schedules, were left to the physicians’ discretion. </a:t>
            </a:r>
          </a:p>
          <a:p>
            <a:r>
              <a:rPr lang="en-US" sz="2000" dirty="0"/>
              <a:t>Patients in this arm were required to contact their physician prior to any dose adjustment</a:t>
            </a:r>
          </a:p>
        </p:txBody>
      </p:sp>
      <p:sp>
        <p:nvSpPr>
          <p:cNvPr id="4" name="Date Placeholder 3"/>
          <p:cNvSpPr>
            <a:spLocks noGrp="1"/>
          </p:cNvSpPr>
          <p:nvPr>
            <p:ph type="dt" sz="half" idx="10"/>
          </p:nvPr>
        </p:nvSpPr>
        <p:spPr/>
        <p:txBody>
          <a:bodyPr/>
          <a:lstStyle/>
          <a:p>
            <a:pPr>
              <a:defRPr/>
            </a:pPr>
            <a:fld id="{05FB8B5C-24CF-4D00-8D6B-9787EEEDDD93}"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9456E89E-58AB-40FC-8998-8B0EF2B79644}" type="slidenum">
              <a:rPr lang="en-US" smtClean="0"/>
              <a:pPr>
                <a:defRPr/>
              </a:pPr>
              <a:t>71</a:t>
            </a:fld>
            <a:endParaRPr lang="en-US"/>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7525" y="6381328"/>
            <a:ext cx="3028950" cy="47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738098"/>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878A9225-FFE9-4589-BA1D-4FEFD653DB57}" type="slidenum">
              <a:rPr lang="en-GB" smtClean="0"/>
              <a:pPr>
                <a:defRPr/>
              </a:pPr>
              <a:t>72</a:t>
            </a:fld>
            <a:endParaRPr lang="en-GB"/>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84784"/>
            <a:ext cx="8712968" cy="489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79062"/>
      </p:ext>
    </p:extLst>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fld id="{05FB8B5C-24CF-4D00-8D6B-9787EEEDDD93}"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9456E89E-58AB-40FC-8998-8B0EF2B79644}" type="slidenum">
              <a:rPr lang="en-US" smtClean="0"/>
              <a:pPr>
                <a:defRPr/>
              </a:pPr>
              <a:t>73</a:t>
            </a:fld>
            <a:endParaRPr lang="en-US"/>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60648"/>
            <a:ext cx="7488832"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820682"/>
      </p:ext>
    </p:ext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fld id="{05FB8B5C-24CF-4D00-8D6B-9787EEEDDD93}"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9456E89E-58AB-40FC-8998-8B0EF2B79644}" type="slidenum">
              <a:rPr lang="en-US" smtClean="0"/>
              <a:pPr>
                <a:defRPr/>
              </a:pPr>
              <a:t>74</a:t>
            </a:fld>
            <a:endParaRPr lang="en-US"/>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060848"/>
            <a:ext cx="864096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059017"/>
      </p:ext>
    </p:extLst>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pPr>
              <a:defRPr/>
            </a:pPr>
            <a:fld id="{05FB8B5C-24CF-4D00-8D6B-9787EEEDDD93}"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9456E89E-58AB-40FC-8998-8B0EF2B79644}" type="slidenum">
              <a:rPr lang="en-US" smtClean="0"/>
              <a:pPr>
                <a:defRPr/>
              </a:pPr>
              <a:t>75</a:t>
            </a:fld>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0800" y="260649"/>
            <a:ext cx="650240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61" y="1916832"/>
            <a:ext cx="8960627"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249951"/>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5FB8B5C-24CF-4D00-8D6B-9787EEEDDD93}"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9456E89E-58AB-40FC-8998-8B0EF2B79644}" type="slidenum">
              <a:rPr lang="en-US" smtClean="0"/>
              <a:pPr>
                <a:defRPr/>
              </a:pPr>
              <a:t>76</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8712968"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291550"/>
      </p:ext>
    </p:extLst>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2" name="Date Placeholder 1"/>
          <p:cNvSpPr>
            <a:spLocks noGrp="1"/>
          </p:cNvSpPr>
          <p:nvPr>
            <p:ph type="dt" sz="half" idx="10"/>
          </p:nvPr>
        </p:nvSpPr>
        <p:spPr/>
        <p:txBody>
          <a:bodyPr/>
          <a:lstStyle/>
          <a:p>
            <a:pPr>
              <a:defRPr/>
            </a:pPr>
            <a:fld id="{3010A7D9-DF02-4154-B0CE-5F82129924E5}" type="datetime1">
              <a:rPr lang="en-US" smtClean="0">
                <a:solidFill>
                  <a:prstClr val="white">
                    <a:tint val="75000"/>
                  </a:prstClr>
                </a:solidFill>
              </a:rPr>
              <a:pPr>
                <a:defRPr/>
              </a:pPr>
              <a:t>11/20/2014</a:t>
            </a:fld>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pPr>
              <a:defRPr/>
            </a:pPr>
            <a:fld id="{D87B5B42-DF0B-4828-A08B-7E02B6CB1183}" type="slidenum">
              <a:rPr lang="en-US" smtClean="0"/>
              <a:pPr>
                <a:defRPr/>
              </a:pPr>
              <a:t>77</a:t>
            </a:fld>
            <a:endParaRPr lang="en-US"/>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780928"/>
            <a:ext cx="842493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800" y="260649"/>
            <a:ext cx="650240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7949955"/>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5FB8B5C-24CF-4D00-8D6B-9787EEEDDD93}" type="datetime1">
              <a:rPr lang="en-US" smtClean="0">
                <a:solidFill>
                  <a:prstClr val="white">
                    <a:tint val="75000"/>
                  </a:prstClr>
                </a:solidFill>
              </a:rPr>
              <a:pPr>
                <a:defRPr/>
              </a:pPr>
              <a:t>11/20/2014</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9456E89E-58AB-40FC-8998-8B0EF2B79644}" type="slidenum">
              <a:rPr lang="en-US" smtClean="0"/>
              <a:pPr>
                <a:defRPr/>
              </a:pPr>
              <a:t>78</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8784976" cy="695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184694"/>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9144000" cy="1143000"/>
          </a:xfrm>
        </p:spPr>
        <p:txBody>
          <a:bodyPr/>
          <a:lstStyle/>
          <a:p>
            <a:r>
              <a:rPr lang="en-US" i="0" dirty="0" smtClean="0">
                <a:latin typeface="Garamond" pitchFamily="18" charset="0"/>
              </a:rPr>
              <a:t>Important Practical Questions</a:t>
            </a:r>
            <a:br>
              <a:rPr lang="en-US" i="0" dirty="0" smtClean="0">
                <a:latin typeface="Garamond" pitchFamily="18" charset="0"/>
              </a:rPr>
            </a:br>
            <a:r>
              <a:rPr lang="en-US" i="0" dirty="0" smtClean="0">
                <a:latin typeface="Garamond" pitchFamily="18" charset="0"/>
              </a:rPr>
              <a:t>Pitfalls</a:t>
            </a:r>
            <a:endParaRPr lang="fa-IR" i="0" dirty="0">
              <a:latin typeface="Garamond" pitchFamily="18" charset="0"/>
            </a:endParaRPr>
          </a:p>
        </p:txBody>
      </p:sp>
      <p:sp>
        <p:nvSpPr>
          <p:cNvPr id="3" name="Content Placeholder 2"/>
          <p:cNvSpPr>
            <a:spLocks noGrp="1"/>
          </p:cNvSpPr>
          <p:nvPr>
            <p:ph idx="1"/>
          </p:nvPr>
        </p:nvSpPr>
        <p:spPr>
          <a:xfrm>
            <a:off x="457200" y="1600200"/>
            <a:ext cx="8229600" cy="4972072"/>
          </a:xfrm>
        </p:spPr>
        <p:txBody>
          <a:bodyPr/>
          <a:lstStyle/>
          <a:p>
            <a:r>
              <a:rPr lang="en-US" sz="2800" b="0" dirty="0" smtClean="0">
                <a:solidFill>
                  <a:schemeClr val="accent6">
                    <a:lumMod val="60000"/>
                    <a:lumOff val="40000"/>
                  </a:schemeClr>
                </a:solidFill>
                <a:latin typeface="Garamond" pitchFamily="18" charset="0"/>
              </a:rPr>
              <a:t>Education:</a:t>
            </a:r>
          </a:p>
          <a:p>
            <a:pPr lvl="1"/>
            <a:r>
              <a:rPr lang="en-US" sz="2400" b="0" dirty="0" smtClean="0">
                <a:latin typeface="Garamond" pitchFamily="18" charset="0"/>
              </a:rPr>
              <a:t>structured program, experienced educators</a:t>
            </a:r>
          </a:p>
          <a:p>
            <a:pPr lvl="2"/>
            <a:r>
              <a:rPr lang="en-US" sz="2000" b="0" dirty="0" smtClean="0">
                <a:solidFill>
                  <a:schemeClr val="accent6">
                    <a:lumMod val="60000"/>
                    <a:lumOff val="40000"/>
                  </a:schemeClr>
                </a:solidFill>
                <a:effectLst>
                  <a:outerShdw blurRad="38100" dist="38100" dir="2700000" algn="tl">
                    <a:srgbClr val="000000">
                      <a:alpha val="43137"/>
                    </a:srgbClr>
                  </a:outerShdw>
                </a:effectLst>
                <a:latin typeface="Garamond" pitchFamily="18" charset="0"/>
              </a:rPr>
              <a:t>Gabric</a:t>
            </a:r>
            <a:r>
              <a:rPr lang="en-US" sz="2000" b="0" dirty="0" smtClean="0">
                <a:effectLst>
                  <a:outerShdw blurRad="38100" dist="38100" dir="2700000" algn="tl">
                    <a:srgbClr val="000000">
                      <a:alpha val="43137"/>
                    </a:srgbClr>
                  </a:outerShdw>
                </a:effectLst>
                <a:latin typeface="Garamond" pitchFamily="18" charset="0"/>
              </a:rPr>
              <a:t> </a:t>
            </a:r>
            <a:r>
              <a:rPr lang="en-US" sz="2000" b="0" dirty="0" smtClean="0">
                <a:latin typeface="Garamond" pitchFamily="18" charset="0"/>
              </a:rPr>
              <a:t>Diabetes Education Association: </a:t>
            </a:r>
            <a:r>
              <a:rPr lang="en-US" sz="2000" b="0" i="1" dirty="0" smtClean="0">
                <a:latin typeface="Garamond" pitchFamily="18" charset="0"/>
              </a:rPr>
              <a:t>+98 21 82433</a:t>
            </a:r>
          </a:p>
          <a:p>
            <a:pPr lvl="2"/>
            <a:r>
              <a:rPr lang="en-US" sz="2000" b="0" dirty="0" smtClean="0">
                <a:solidFill>
                  <a:schemeClr val="accent6">
                    <a:lumMod val="60000"/>
                    <a:lumOff val="40000"/>
                  </a:schemeClr>
                </a:solidFill>
                <a:effectLst>
                  <a:outerShdw blurRad="38100" dist="38100" dir="2700000" algn="tl">
                    <a:srgbClr val="000000">
                      <a:alpha val="43137"/>
                    </a:srgbClr>
                  </a:outerShdw>
                </a:effectLst>
                <a:latin typeface="Garamond" pitchFamily="18" charset="0"/>
              </a:rPr>
              <a:t>Iran Diabetes Society</a:t>
            </a:r>
            <a:r>
              <a:rPr lang="en-US" sz="2000" b="0" dirty="0" smtClean="0">
                <a:latin typeface="Garamond" pitchFamily="18" charset="0"/>
              </a:rPr>
              <a:t>: </a:t>
            </a:r>
            <a:r>
              <a:rPr lang="en-US" sz="2000" b="0" i="1" dirty="0" smtClean="0">
                <a:latin typeface="Garamond" pitchFamily="18" charset="0"/>
              </a:rPr>
              <a:t>+98 21 8827 5274</a:t>
            </a:r>
          </a:p>
          <a:p>
            <a:pPr lvl="1"/>
            <a:r>
              <a:rPr lang="en-US" sz="2400" b="0" dirty="0" smtClean="0">
                <a:latin typeface="Garamond" pitchFamily="18" charset="0"/>
              </a:rPr>
              <a:t>Discuss the fundamental principals in each visit</a:t>
            </a:r>
          </a:p>
          <a:p>
            <a:pPr lvl="2"/>
            <a:r>
              <a:rPr lang="en-US" sz="2000" b="0" dirty="0" smtClean="0">
                <a:latin typeface="Garamond" pitchFamily="18" charset="0"/>
              </a:rPr>
              <a:t>Supervise self-adjustments</a:t>
            </a:r>
          </a:p>
          <a:p>
            <a:r>
              <a:rPr lang="en-US" sz="2800" b="0" dirty="0" smtClean="0">
                <a:latin typeface="Garamond" pitchFamily="18" charset="0"/>
              </a:rPr>
              <a:t>Importance of </a:t>
            </a:r>
            <a:r>
              <a:rPr lang="en-US" sz="2800" b="0" dirty="0" smtClean="0">
                <a:solidFill>
                  <a:srgbClr val="99FF33"/>
                </a:solidFill>
                <a:effectLst>
                  <a:outerShdw blurRad="38100" dist="38100" dir="2700000" algn="tl">
                    <a:srgbClr val="000000">
                      <a:alpha val="43137"/>
                    </a:srgbClr>
                  </a:outerShdw>
                </a:effectLst>
                <a:latin typeface="Garamond" pitchFamily="18" charset="0"/>
              </a:rPr>
              <a:t>SMBG</a:t>
            </a:r>
          </a:p>
          <a:p>
            <a:pPr lvl="2"/>
            <a:r>
              <a:rPr lang="en-US" sz="2000" b="0" dirty="0" smtClean="0">
                <a:latin typeface="Garamond" pitchFamily="18" charset="0"/>
              </a:rPr>
              <a:t>Have a contact with the patient to assess SMBG chart</a:t>
            </a:r>
          </a:p>
          <a:p>
            <a:r>
              <a:rPr lang="en-US" sz="2800" b="0" dirty="0" smtClean="0">
                <a:latin typeface="Garamond" pitchFamily="18" charset="0"/>
              </a:rPr>
              <a:t>Lantus: how many times daily?</a:t>
            </a:r>
          </a:p>
          <a:p>
            <a:r>
              <a:rPr lang="en-US" sz="2800" b="0" dirty="0" smtClean="0">
                <a:latin typeface="Garamond" pitchFamily="18" charset="0"/>
              </a:rPr>
              <a:t>Which prandial insulin: </a:t>
            </a:r>
            <a:r>
              <a:rPr lang="en-US" sz="2800" b="0" dirty="0" err="1" smtClean="0">
                <a:latin typeface="Garamond" pitchFamily="18" charset="0"/>
              </a:rPr>
              <a:t>Aspart</a:t>
            </a:r>
            <a:r>
              <a:rPr lang="en-US" sz="2800" b="0" dirty="0" smtClean="0">
                <a:latin typeface="Garamond" pitchFamily="18" charset="0"/>
              </a:rPr>
              <a:t> </a:t>
            </a:r>
            <a:r>
              <a:rPr lang="en-US" sz="2800" b="0" i="1" dirty="0" smtClean="0">
                <a:latin typeface="Garamond" pitchFamily="18" charset="0"/>
              </a:rPr>
              <a:t>vs.</a:t>
            </a:r>
            <a:r>
              <a:rPr lang="en-US" sz="2800" b="0" dirty="0" smtClean="0">
                <a:latin typeface="Garamond" pitchFamily="18" charset="0"/>
              </a:rPr>
              <a:t> Regular</a:t>
            </a:r>
          </a:p>
          <a:p>
            <a:pPr lvl="1"/>
            <a:r>
              <a:rPr lang="en-US" sz="2400" b="0" dirty="0" smtClean="0">
                <a:latin typeface="Garamond" pitchFamily="18" charset="0"/>
              </a:rPr>
              <a:t>Ease of use, Hypos, Eating habits, SMBG chart review</a:t>
            </a:r>
            <a:endParaRPr lang="fa-IR" sz="2400" b="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79</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6929454" y="1714488"/>
            <a:ext cx="1451751" cy="571503"/>
          </a:xfrm>
          <a:prstGeom prst="roundRect">
            <a:avLst/>
          </a:prstGeom>
          <a:solidFill>
            <a:srgbClr val="FFFFFF">
              <a:shade val="85000"/>
            </a:srgbClr>
          </a:solidFill>
          <a:ln>
            <a:solidFill>
              <a:srgbClr val="FFA3FF"/>
            </a:solidFill>
          </a:ln>
          <a:effectLst>
            <a:reflection blurRad="12700" stA="38000" endPos="28000" dist="5000" dir="5400000" sy="-100000" algn="bl" rotWithShape="0"/>
          </a:effectLst>
        </p:spPr>
      </p:pic>
      <p:sp>
        <p:nvSpPr>
          <p:cNvPr id="5" name="Date Placeholder 4"/>
          <p:cNvSpPr>
            <a:spLocks noGrp="1"/>
          </p:cNvSpPr>
          <p:nvPr>
            <p:ph type="dt" sz="half" idx="10"/>
          </p:nvPr>
        </p:nvSpPr>
        <p:spPr/>
        <p:txBody>
          <a:bodyPr/>
          <a:lstStyle/>
          <a:p>
            <a:pPr>
              <a:defRPr/>
            </a:pPr>
            <a:fld id="{B9109BC2-C238-42BC-98FE-071FC4E57BC6}"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300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11298" name="Picture 2"/>
          <p:cNvPicPr>
            <a:picLocks noGrp="1" noChangeAspect="1" noChangeArrowheads="1"/>
          </p:cNvPicPr>
          <p:nvPr>
            <p:ph sz="half" idx="1"/>
          </p:nvPr>
        </p:nvPicPr>
        <p:blipFill>
          <a:blip r:embed="rId2"/>
          <a:srcRect/>
          <a:stretch>
            <a:fillRect/>
          </a:stretch>
        </p:blipFill>
        <p:spPr bwMode="auto">
          <a:xfrm>
            <a:off x="248288" y="1278075"/>
            <a:ext cx="4933312" cy="5579925"/>
          </a:xfrm>
          <a:prstGeom prst="rect">
            <a:avLst/>
          </a:prstGeom>
          <a:noFill/>
          <a:ln w="9525">
            <a:noFill/>
            <a:miter lim="800000"/>
            <a:headEnd/>
            <a:tailEnd/>
          </a:ln>
          <a:effectLst/>
        </p:spPr>
      </p:pic>
      <p:pic>
        <p:nvPicPr>
          <p:cNvPr id="311299" name="Picture 3"/>
          <p:cNvPicPr>
            <a:picLocks noChangeAspect="1" noChangeArrowheads="1"/>
          </p:cNvPicPr>
          <p:nvPr/>
        </p:nvPicPr>
        <p:blipFill>
          <a:blip r:embed="rId3"/>
          <a:srcRect/>
          <a:stretch>
            <a:fillRect/>
          </a:stretch>
        </p:blipFill>
        <p:spPr bwMode="auto">
          <a:xfrm>
            <a:off x="609600" y="154172"/>
            <a:ext cx="7086600" cy="988828"/>
          </a:xfrm>
          <a:prstGeom prst="rect">
            <a:avLst/>
          </a:prstGeom>
          <a:noFill/>
          <a:ln w="9525">
            <a:noFill/>
            <a:miter lim="800000"/>
            <a:headEnd/>
            <a:tailEnd/>
          </a:ln>
          <a:effectLst/>
        </p:spPr>
      </p:pic>
      <p:pic>
        <p:nvPicPr>
          <p:cNvPr id="311301" name="Picture 5"/>
          <p:cNvPicPr>
            <a:picLocks noGrp="1" noChangeAspect="1" noChangeArrowheads="1"/>
          </p:cNvPicPr>
          <p:nvPr>
            <p:ph sz="half" idx="2"/>
          </p:nvPr>
        </p:nvPicPr>
        <p:blipFill>
          <a:blip r:embed="rId4"/>
          <a:srcRect/>
          <a:stretch>
            <a:fillRect/>
          </a:stretch>
        </p:blipFill>
        <p:spPr bwMode="auto">
          <a:xfrm>
            <a:off x="5486400" y="6553200"/>
            <a:ext cx="3162300" cy="304800"/>
          </a:xfrm>
          <a:prstGeom prst="rect">
            <a:avLst/>
          </a:prstGeom>
          <a:noFill/>
          <a:ln w="9525">
            <a:noFill/>
            <a:miter lim="800000"/>
            <a:headEnd/>
            <a:tailEnd/>
          </a:ln>
          <a:effectLst/>
        </p:spPr>
      </p:pic>
    </p:spTree>
    <p:extLst>
      <p:ext uri="{BB962C8B-B14F-4D97-AF65-F5344CB8AC3E}">
        <p14:creationId xmlns:p14="http://schemas.microsoft.com/office/powerpoint/2010/main" val="20961016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Title 1"/>
          <p:cNvSpPr>
            <a:spLocks noGrp="1"/>
          </p:cNvSpPr>
          <p:nvPr>
            <p:ph type="title"/>
          </p:nvPr>
        </p:nvSpPr>
        <p:spPr>
          <a:xfrm>
            <a:off x="457200" y="260648"/>
            <a:ext cx="8229600" cy="1143000"/>
          </a:xfrm>
        </p:spPr>
        <p:txBody>
          <a:bodyPr/>
          <a:lstStyle/>
          <a:p>
            <a:r>
              <a:rPr lang="en-US" i="0" dirty="0" smtClean="0">
                <a:latin typeface="Garamond" pitchFamily="18" charset="0"/>
              </a:rPr>
              <a:t>Key Message</a:t>
            </a:r>
          </a:p>
        </p:txBody>
      </p:sp>
      <p:sp>
        <p:nvSpPr>
          <p:cNvPr id="149507" name="Content Placeholder 2"/>
          <p:cNvSpPr>
            <a:spLocks noGrp="1"/>
          </p:cNvSpPr>
          <p:nvPr>
            <p:ph idx="1"/>
          </p:nvPr>
        </p:nvSpPr>
        <p:spPr>
          <a:xfrm>
            <a:off x="457200" y="1600200"/>
            <a:ext cx="8229600" cy="3276600"/>
          </a:xfrm>
        </p:spPr>
        <p:txBody>
          <a:bodyPr/>
          <a:lstStyle/>
          <a:p>
            <a:pPr algn="just">
              <a:lnSpc>
                <a:spcPct val="150000"/>
              </a:lnSpc>
              <a:buFont typeface="Arial" pitchFamily="34" charset="0"/>
              <a:buNone/>
            </a:pPr>
            <a:r>
              <a:rPr lang="en-US" b="0" dirty="0" smtClean="0"/>
              <a:t>    </a:t>
            </a:r>
            <a:r>
              <a:rPr lang="en-US" b="0" dirty="0" smtClean="0">
                <a:solidFill>
                  <a:srgbClr val="99FF33"/>
                </a:solidFill>
                <a:effectLst>
                  <a:outerShdw blurRad="38100" dist="38100" dir="2700000" algn="tl">
                    <a:srgbClr val="000000">
                      <a:alpha val="43137"/>
                    </a:srgbClr>
                  </a:outerShdw>
                </a:effectLst>
              </a:rPr>
              <a:t>Individualization</a:t>
            </a:r>
            <a:r>
              <a:rPr lang="en-US" b="0" dirty="0" smtClean="0">
                <a:effectLst>
                  <a:outerShdw blurRad="38100" dist="38100" dir="2700000" algn="tl">
                    <a:srgbClr val="000000">
                      <a:alpha val="43137"/>
                    </a:srgbClr>
                  </a:outerShdw>
                </a:effectLst>
              </a:rPr>
              <a:t> </a:t>
            </a:r>
            <a:r>
              <a:rPr lang="en-US" b="0" dirty="0" smtClean="0"/>
              <a:t>of therapy is key, incorporating the </a:t>
            </a:r>
            <a:r>
              <a:rPr lang="en-US" b="0" dirty="0" smtClean="0">
                <a:solidFill>
                  <a:srgbClr val="99FF33"/>
                </a:solidFill>
              </a:rPr>
              <a:t>degree of hyperglycemia </a:t>
            </a:r>
            <a:r>
              <a:rPr lang="en-US" b="0" dirty="0" smtClean="0"/>
              <a:t>needing to be addressed and the overall </a:t>
            </a:r>
            <a:r>
              <a:rPr lang="en-US" b="0" dirty="0" smtClean="0">
                <a:solidFill>
                  <a:srgbClr val="99FF33"/>
                </a:solidFill>
              </a:rPr>
              <a:t>capacities</a:t>
            </a:r>
            <a:r>
              <a:rPr lang="en-US" b="0" dirty="0" smtClean="0"/>
              <a:t> of the patient.</a:t>
            </a:r>
          </a:p>
        </p:txBody>
      </p:sp>
      <p:sp>
        <p:nvSpPr>
          <p:cNvPr id="4" name="Slide Number Placeholder 3"/>
          <p:cNvSpPr>
            <a:spLocks noGrp="1"/>
          </p:cNvSpPr>
          <p:nvPr>
            <p:ph type="sldNum" sz="quarter" idx="12"/>
          </p:nvPr>
        </p:nvSpPr>
        <p:spPr/>
        <p:txBody>
          <a:bodyPr/>
          <a:lstStyle/>
          <a:p>
            <a:pPr>
              <a:defRPr/>
            </a:pPr>
            <a:fld id="{A52E6CFF-F584-4344-943A-F5348EE9EEEC}" type="slidenum">
              <a:rPr lang="en-US" smtClean="0"/>
              <a:pPr>
                <a:defRPr/>
              </a:pPr>
              <a:t>80</a:t>
            </a:fld>
            <a:endParaRPr lang="en-US"/>
          </a:p>
        </p:txBody>
      </p:sp>
      <p:pic>
        <p:nvPicPr>
          <p:cNvPr id="149509" name="Picture 4"/>
          <p:cNvPicPr>
            <a:picLocks noChangeAspect="1" noChangeArrowheads="1"/>
          </p:cNvPicPr>
          <p:nvPr/>
        </p:nvPicPr>
        <p:blipFill>
          <a:blip r:embed="rId2" cstate="print"/>
          <a:srcRect/>
          <a:stretch>
            <a:fillRect/>
          </a:stretch>
        </p:blipFill>
        <p:spPr bwMode="auto">
          <a:xfrm>
            <a:off x="76200" y="6410325"/>
            <a:ext cx="1066800" cy="371475"/>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fld id="{E2B999E1-4A6E-450A-96F0-9C56BB08C332}"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457200" y="0"/>
            <a:ext cx="8229600" cy="1143000"/>
          </a:xfrm>
        </p:spPr>
        <p:txBody>
          <a:bodyPr/>
          <a:lstStyle/>
          <a:p>
            <a:r>
              <a:rPr lang="en-US" i="0" dirty="0" smtClean="0">
                <a:latin typeface="Garamond" pitchFamily="18" charset="0"/>
              </a:rPr>
              <a:t>Conclusion- 1</a:t>
            </a:r>
          </a:p>
        </p:txBody>
      </p:sp>
      <p:sp>
        <p:nvSpPr>
          <p:cNvPr id="150531" name="Content Placeholder 2"/>
          <p:cNvSpPr>
            <a:spLocks noGrp="1"/>
          </p:cNvSpPr>
          <p:nvPr>
            <p:ph idx="1"/>
          </p:nvPr>
        </p:nvSpPr>
        <p:spPr>
          <a:xfrm>
            <a:off x="467544" y="1196994"/>
            <a:ext cx="8229600" cy="5446716"/>
          </a:xfrm>
        </p:spPr>
        <p:txBody>
          <a:bodyPr/>
          <a:lstStyle/>
          <a:p>
            <a:pPr algn="just">
              <a:spcAft>
                <a:spcPts val="1200"/>
              </a:spcAft>
            </a:pPr>
            <a:r>
              <a:rPr lang="en-US" sz="2400" b="0" dirty="0" smtClean="0">
                <a:solidFill>
                  <a:srgbClr val="99FF33"/>
                </a:solidFill>
                <a:latin typeface="Garamond" pitchFamily="18" charset="0"/>
              </a:rPr>
              <a:t>Any insulin </a:t>
            </a:r>
            <a:r>
              <a:rPr lang="en-US" sz="2400" b="0" dirty="0" smtClean="0">
                <a:latin typeface="Garamond" pitchFamily="18" charset="0"/>
              </a:rPr>
              <a:t>will lower glucose and HbA1c.</a:t>
            </a:r>
          </a:p>
          <a:p>
            <a:pPr algn="just">
              <a:spcAft>
                <a:spcPts val="1200"/>
              </a:spcAft>
            </a:pPr>
            <a:r>
              <a:rPr lang="en-US" sz="2400" b="0" dirty="0" smtClean="0">
                <a:solidFill>
                  <a:srgbClr val="99FF33"/>
                </a:solidFill>
                <a:effectLst>
                  <a:outerShdw blurRad="38100" dist="38100" dir="2700000" algn="tl">
                    <a:srgbClr val="000000">
                      <a:alpha val="43137"/>
                    </a:srgbClr>
                  </a:outerShdw>
                </a:effectLst>
                <a:latin typeface="Garamond" pitchFamily="18" charset="0"/>
              </a:rPr>
              <a:t>No insulin </a:t>
            </a:r>
            <a:r>
              <a:rPr lang="en-US" sz="2400" b="0" dirty="0" smtClean="0">
                <a:latin typeface="Garamond" pitchFamily="18" charset="0"/>
              </a:rPr>
              <a:t>is working by itself alone</a:t>
            </a:r>
          </a:p>
          <a:p>
            <a:pPr algn="just">
              <a:spcAft>
                <a:spcPts val="1200"/>
              </a:spcAft>
            </a:pPr>
            <a:r>
              <a:rPr lang="en-US" sz="2400" b="0" dirty="0" smtClean="0">
                <a:solidFill>
                  <a:srgbClr val="99FF33"/>
                </a:solidFill>
                <a:latin typeface="Garamond" pitchFamily="18" charset="0"/>
              </a:rPr>
              <a:t>All insulins </a:t>
            </a:r>
            <a:r>
              <a:rPr lang="en-US" sz="2400" b="0" dirty="0" smtClean="0">
                <a:latin typeface="Garamond" pitchFamily="18" charset="0"/>
              </a:rPr>
              <a:t>are associated with some </a:t>
            </a:r>
            <a:r>
              <a:rPr lang="en-US" sz="2400" b="0" dirty="0" smtClean="0">
                <a:solidFill>
                  <a:srgbClr val="99FF33"/>
                </a:solidFill>
                <a:latin typeface="Garamond" pitchFamily="18" charset="0"/>
              </a:rPr>
              <a:t>weight</a:t>
            </a:r>
            <a:r>
              <a:rPr lang="en-US" sz="2400" b="0" dirty="0" smtClean="0">
                <a:latin typeface="Garamond" pitchFamily="18" charset="0"/>
              </a:rPr>
              <a:t> </a:t>
            </a:r>
            <a:r>
              <a:rPr lang="en-US" sz="2400" b="0" dirty="0" smtClean="0">
                <a:solidFill>
                  <a:srgbClr val="99FF33"/>
                </a:solidFill>
                <a:latin typeface="Garamond" pitchFamily="18" charset="0"/>
              </a:rPr>
              <a:t>gain</a:t>
            </a:r>
            <a:r>
              <a:rPr lang="en-US" sz="2400" b="0" dirty="0" smtClean="0">
                <a:latin typeface="Garamond" pitchFamily="18" charset="0"/>
              </a:rPr>
              <a:t> and some risk of </a:t>
            </a:r>
            <a:r>
              <a:rPr lang="en-US" sz="2400" b="0" dirty="0" smtClean="0">
                <a:solidFill>
                  <a:srgbClr val="99FF33"/>
                </a:solidFill>
                <a:latin typeface="Garamond" pitchFamily="18" charset="0"/>
              </a:rPr>
              <a:t>hypoglycemia</a:t>
            </a:r>
            <a:r>
              <a:rPr lang="en-US" sz="2400" b="0" dirty="0" smtClean="0">
                <a:latin typeface="Garamond" pitchFamily="18" charset="0"/>
              </a:rPr>
              <a:t>.</a:t>
            </a:r>
          </a:p>
          <a:p>
            <a:pPr algn="just">
              <a:spcAft>
                <a:spcPts val="1200"/>
              </a:spcAft>
            </a:pPr>
            <a:r>
              <a:rPr lang="en-GB" sz="2400" b="0" dirty="0" smtClean="0">
                <a:solidFill>
                  <a:srgbClr val="FF8BFF"/>
                </a:solidFill>
                <a:effectLst>
                  <a:outerShdw blurRad="38100" dist="38100" dir="2700000" algn="tl">
                    <a:srgbClr val="000000">
                      <a:alpha val="43137"/>
                    </a:srgbClr>
                  </a:outerShdw>
                </a:effectLst>
                <a:latin typeface="Garamond" pitchFamily="18" charset="0"/>
              </a:rPr>
              <a:t>Effective dose titration </a:t>
            </a:r>
            <a:r>
              <a:rPr lang="en-GB" sz="2400" b="0" dirty="0" smtClean="0">
                <a:latin typeface="Garamond" pitchFamily="18" charset="0"/>
              </a:rPr>
              <a:t>is required to optimise insulin therapy.</a:t>
            </a:r>
          </a:p>
          <a:p>
            <a:pPr lvl="1" algn="just">
              <a:spcBef>
                <a:spcPts val="0"/>
              </a:spcBef>
              <a:spcAft>
                <a:spcPts val="1200"/>
              </a:spcAft>
            </a:pPr>
            <a:r>
              <a:rPr lang="en-GB" sz="2200" b="0" dirty="0" smtClean="0">
                <a:solidFill>
                  <a:srgbClr val="FFA3FF"/>
                </a:solidFill>
                <a:effectLst>
                  <a:outerShdw blurRad="38100" dist="38100" dir="2700000" algn="tl">
                    <a:srgbClr val="000000">
                      <a:alpha val="43137"/>
                    </a:srgbClr>
                  </a:outerShdw>
                </a:effectLst>
                <a:latin typeface="Garamond" pitchFamily="18" charset="0"/>
              </a:rPr>
              <a:t>First, Basal insulin </a:t>
            </a:r>
            <a:r>
              <a:rPr lang="en-GB" sz="2200" b="0" dirty="0" smtClean="0">
                <a:latin typeface="Garamond" pitchFamily="18" charset="0"/>
              </a:rPr>
              <a:t>and after that, the </a:t>
            </a:r>
            <a:r>
              <a:rPr lang="en-GB" sz="2200" b="0" dirty="0" err="1" smtClean="0">
                <a:latin typeface="Garamond" pitchFamily="18" charset="0"/>
              </a:rPr>
              <a:t>Prandials</a:t>
            </a:r>
            <a:r>
              <a:rPr lang="en-GB" sz="2200" b="0" dirty="0" smtClean="0">
                <a:latin typeface="Garamond" pitchFamily="18" charset="0"/>
              </a:rPr>
              <a:t>.</a:t>
            </a:r>
          </a:p>
          <a:p>
            <a:pPr algn="just">
              <a:spcAft>
                <a:spcPts val="1200"/>
              </a:spcAft>
            </a:pPr>
            <a:r>
              <a:rPr lang="en-US" sz="2400" b="0" dirty="0" smtClean="0">
                <a:solidFill>
                  <a:srgbClr val="FFA3FF"/>
                </a:solidFill>
                <a:effectLst>
                  <a:outerShdw blurRad="38100" dist="38100" dir="2700000" algn="tl">
                    <a:srgbClr val="000000">
                      <a:alpha val="43137"/>
                    </a:srgbClr>
                  </a:outerShdw>
                </a:effectLst>
                <a:latin typeface="Garamond" pitchFamily="18" charset="0"/>
              </a:rPr>
              <a:t>Long-acting insulin </a:t>
            </a:r>
            <a:r>
              <a:rPr lang="en-US" sz="2400" b="0" dirty="0" smtClean="0">
                <a:latin typeface="Garamond" pitchFamily="18" charset="0"/>
              </a:rPr>
              <a:t>analogs</a:t>
            </a:r>
            <a:r>
              <a:rPr lang="en-US" sz="2400" b="0" dirty="0" smtClean="0">
                <a:solidFill>
                  <a:srgbClr val="99FF33"/>
                </a:solidFill>
                <a:latin typeface="Garamond" pitchFamily="18" charset="0"/>
              </a:rPr>
              <a:t> </a:t>
            </a:r>
            <a:r>
              <a:rPr lang="en-US" sz="2400" b="0" dirty="0" smtClean="0">
                <a:solidFill>
                  <a:srgbClr val="FFA3FF"/>
                </a:solidFill>
                <a:effectLst>
                  <a:outerShdw blurRad="38100" dist="38100" dir="2700000" algn="tl">
                    <a:srgbClr val="000000">
                      <a:alpha val="43137"/>
                    </a:srgbClr>
                  </a:outerShdw>
                </a:effectLst>
                <a:latin typeface="Garamond" pitchFamily="18" charset="0"/>
              </a:rPr>
              <a:t>reduce</a:t>
            </a:r>
            <a:r>
              <a:rPr lang="en-US" sz="2400" b="0" dirty="0" smtClean="0">
                <a:effectLst>
                  <a:outerShdw blurRad="38100" dist="38100" dir="2700000" algn="tl">
                    <a:srgbClr val="000000">
                      <a:alpha val="43137"/>
                    </a:srgbClr>
                  </a:outerShdw>
                </a:effectLst>
                <a:latin typeface="Garamond" pitchFamily="18" charset="0"/>
              </a:rPr>
              <a:t> </a:t>
            </a:r>
            <a:r>
              <a:rPr lang="en-US" sz="2400" b="0" dirty="0" smtClean="0">
                <a:latin typeface="Garamond" pitchFamily="18" charset="0"/>
              </a:rPr>
              <a:t>the incidence of overnight </a:t>
            </a:r>
            <a:r>
              <a:rPr lang="en-US" sz="2400" b="0" dirty="0" smtClean="0">
                <a:solidFill>
                  <a:srgbClr val="FFA3FF"/>
                </a:solidFill>
                <a:effectLst>
                  <a:outerShdw blurRad="38100" dist="38100" dir="2700000" algn="tl">
                    <a:srgbClr val="000000">
                      <a:alpha val="43137"/>
                    </a:srgbClr>
                  </a:outerShdw>
                </a:effectLst>
                <a:latin typeface="Garamond" pitchFamily="18" charset="0"/>
              </a:rPr>
              <a:t>hypoglycemia</a:t>
            </a:r>
            <a:r>
              <a:rPr lang="en-US" sz="2400" b="0" dirty="0" smtClean="0">
                <a:latin typeface="Garamond" pitchFamily="18" charset="0"/>
              </a:rPr>
              <a:t>, and </a:t>
            </a:r>
            <a:r>
              <a:rPr lang="en-US" sz="2400" b="0" dirty="0" smtClean="0">
                <a:solidFill>
                  <a:srgbClr val="FF4F4F"/>
                </a:solidFill>
                <a:effectLst>
                  <a:outerShdw blurRad="38100" dist="38100" dir="2700000" algn="tl">
                    <a:srgbClr val="000000">
                      <a:alpha val="43137"/>
                    </a:srgbClr>
                  </a:outerShdw>
                </a:effectLst>
                <a:latin typeface="Garamond" pitchFamily="18" charset="0"/>
              </a:rPr>
              <a:t>rapid-acting</a:t>
            </a:r>
            <a:r>
              <a:rPr lang="en-US" sz="2400" b="0" dirty="0" smtClean="0">
                <a:latin typeface="Garamond" pitchFamily="18" charset="0"/>
              </a:rPr>
              <a:t> insulin analogs </a:t>
            </a:r>
            <a:r>
              <a:rPr lang="en-US" sz="2400" b="0" dirty="0" smtClean="0">
                <a:solidFill>
                  <a:srgbClr val="FF4F4F"/>
                </a:solidFill>
                <a:effectLst>
                  <a:outerShdw blurRad="38100" dist="38100" dir="2700000" algn="tl">
                    <a:srgbClr val="000000">
                      <a:alpha val="43137"/>
                    </a:srgbClr>
                  </a:outerShdw>
                </a:effectLst>
                <a:latin typeface="Garamond" pitchFamily="18" charset="0"/>
              </a:rPr>
              <a:t>reduce postprandial</a:t>
            </a:r>
            <a:r>
              <a:rPr lang="en-US" sz="2400" b="0" dirty="0" smtClean="0">
                <a:latin typeface="Garamond" pitchFamily="18" charset="0"/>
              </a:rPr>
              <a:t> glucose excursions as compared with corresponding human insulins </a:t>
            </a:r>
            <a:r>
              <a:rPr lang="en-US" sz="2000" b="0" dirty="0" smtClean="0">
                <a:latin typeface="Garamond" pitchFamily="18" charset="0"/>
              </a:rPr>
              <a:t>(NPH, Regular).</a:t>
            </a:r>
            <a:endParaRPr lang="en-US" sz="2400" b="0" dirty="0" smtClean="0">
              <a:latin typeface="Garamond" pitchFamily="18" charset="0"/>
            </a:endParaRPr>
          </a:p>
          <a:p>
            <a:pPr lvl="1" algn="just">
              <a:spcBef>
                <a:spcPts val="0"/>
              </a:spcBef>
              <a:spcAft>
                <a:spcPts val="1200"/>
              </a:spcAft>
              <a:buFont typeface="Wingdings" pitchFamily="2" charset="2"/>
              <a:buChar char="§"/>
            </a:pPr>
            <a:r>
              <a:rPr lang="en-US" sz="2200" b="0" dirty="0" smtClean="0">
                <a:latin typeface="Garamond" pitchFamily="18" charset="0"/>
              </a:rPr>
              <a:t>They generally do not result in clinically significantly lower HbA1c.</a:t>
            </a:r>
          </a:p>
        </p:txBody>
      </p:sp>
      <p:sp>
        <p:nvSpPr>
          <p:cNvPr id="4" name="Slide Number Placeholder 3"/>
          <p:cNvSpPr>
            <a:spLocks noGrp="1"/>
          </p:cNvSpPr>
          <p:nvPr>
            <p:ph type="sldNum" sz="quarter" idx="12"/>
          </p:nvPr>
        </p:nvSpPr>
        <p:spPr/>
        <p:txBody>
          <a:bodyPr/>
          <a:lstStyle/>
          <a:p>
            <a:pPr>
              <a:defRPr/>
            </a:pPr>
            <a:fld id="{7ABF36BF-B66C-49D5-ADF0-5CB63E19D86E}" type="slidenum">
              <a:rPr lang="en-US" smtClean="0"/>
              <a:pPr>
                <a:defRPr/>
              </a:pPr>
              <a:t>81</a:t>
            </a:fld>
            <a:endParaRPr lang="en-US"/>
          </a:p>
        </p:txBody>
      </p:sp>
      <p:pic>
        <p:nvPicPr>
          <p:cNvPr id="150533" name="Picture 4"/>
          <p:cNvPicPr>
            <a:picLocks noChangeAspect="1" noChangeArrowheads="1"/>
          </p:cNvPicPr>
          <p:nvPr/>
        </p:nvPicPr>
        <p:blipFill>
          <a:blip r:embed="rId2" cstate="print"/>
          <a:srcRect/>
          <a:stretch>
            <a:fillRect/>
          </a:stretch>
        </p:blipFill>
        <p:spPr bwMode="auto">
          <a:xfrm>
            <a:off x="-32" y="6536309"/>
            <a:ext cx="923900" cy="321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ate Placeholder 1"/>
          <p:cNvSpPr>
            <a:spLocks noGrp="1"/>
          </p:cNvSpPr>
          <p:nvPr>
            <p:ph type="dt" sz="half" idx="10"/>
          </p:nvPr>
        </p:nvSpPr>
        <p:spPr/>
        <p:txBody>
          <a:bodyPr/>
          <a:lstStyle/>
          <a:p>
            <a:pPr>
              <a:defRPr/>
            </a:pPr>
            <a:fld id="{063421EB-E23D-40B9-9414-3A04E6FBF90F}"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Content Placeholder 2"/>
          <p:cNvSpPr>
            <a:spLocks noGrp="1"/>
          </p:cNvSpPr>
          <p:nvPr>
            <p:ph idx="1"/>
          </p:nvPr>
        </p:nvSpPr>
        <p:spPr/>
        <p:txBody>
          <a:bodyPr/>
          <a:lstStyle/>
          <a:p>
            <a:pPr algn="just">
              <a:spcAft>
                <a:spcPts val="1800"/>
              </a:spcAft>
            </a:pPr>
            <a:r>
              <a:rPr lang="en-US" sz="2400" b="0" dirty="0" smtClean="0">
                <a:solidFill>
                  <a:srgbClr val="99FF33"/>
                </a:solidFill>
                <a:latin typeface="Garamond" pitchFamily="18" charset="0"/>
              </a:rPr>
              <a:t>Metformin</a:t>
            </a:r>
            <a:r>
              <a:rPr lang="en-US" sz="2400" b="0" dirty="0" smtClean="0">
                <a:latin typeface="Garamond" pitchFamily="18" charset="0"/>
              </a:rPr>
              <a:t> is often </a:t>
            </a:r>
            <a:r>
              <a:rPr lang="en-US" sz="2400" b="0" dirty="0" smtClean="0">
                <a:solidFill>
                  <a:srgbClr val="99FF33"/>
                </a:solidFill>
                <a:latin typeface="Garamond" pitchFamily="18" charset="0"/>
              </a:rPr>
              <a:t>continued</a:t>
            </a:r>
            <a:r>
              <a:rPr lang="en-US" sz="2400" b="0" dirty="0" smtClean="0">
                <a:latin typeface="Garamond" pitchFamily="18" charset="0"/>
              </a:rPr>
              <a:t> when basal insulin is added;  less weight gain  </a:t>
            </a:r>
          </a:p>
          <a:p>
            <a:pPr algn="just">
              <a:spcAft>
                <a:spcPts val="1800"/>
              </a:spcAft>
            </a:pPr>
            <a:r>
              <a:rPr lang="en-US" sz="2400" b="0" dirty="0" smtClean="0">
                <a:latin typeface="Garamond" pitchFamily="18" charset="0"/>
              </a:rPr>
              <a:t>Insulin </a:t>
            </a:r>
            <a:r>
              <a:rPr lang="en-US" sz="2400" b="0" dirty="0" err="1" smtClean="0">
                <a:solidFill>
                  <a:srgbClr val="99FF33"/>
                </a:solidFill>
                <a:latin typeface="Garamond" pitchFamily="18" charset="0"/>
              </a:rPr>
              <a:t>secretagogues</a:t>
            </a:r>
            <a:r>
              <a:rPr lang="en-US" sz="2400" b="0" dirty="0" smtClean="0">
                <a:latin typeface="Garamond" pitchFamily="18" charset="0"/>
              </a:rPr>
              <a:t> do </a:t>
            </a:r>
            <a:r>
              <a:rPr lang="en-US" sz="2400" b="0" dirty="0" smtClean="0">
                <a:solidFill>
                  <a:srgbClr val="99FF33"/>
                </a:solidFill>
                <a:latin typeface="Garamond" pitchFamily="18" charset="0"/>
              </a:rPr>
              <a:t>not</a:t>
            </a:r>
            <a:r>
              <a:rPr lang="en-US" sz="2400" b="0" dirty="0" smtClean="0">
                <a:latin typeface="Garamond" pitchFamily="18" charset="0"/>
              </a:rPr>
              <a:t> seem to provide for </a:t>
            </a:r>
            <a:r>
              <a:rPr lang="en-US" sz="2400" b="0" dirty="0" smtClean="0">
                <a:solidFill>
                  <a:srgbClr val="99FF33"/>
                </a:solidFill>
                <a:latin typeface="Garamond" pitchFamily="18" charset="0"/>
              </a:rPr>
              <a:t>additional</a:t>
            </a:r>
            <a:r>
              <a:rPr lang="en-US" sz="2400" b="0" dirty="0" smtClean="0">
                <a:latin typeface="Garamond" pitchFamily="18" charset="0"/>
              </a:rPr>
              <a:t> HbA1c reduction or prevention of hypoglycemia or weight gain </a:t>
            </a:r>
            <a:r>
              <a:rPr lang="en-US" sz="2400" b="0" dirty="0" smtClean="0">
                <a:solidFill>
                  <a:srgbClr val="99FF33"/>
                </a:solidFill>
                <a:latin typeface="Garamond" pitchFamily="18" charset="0"/>
              </a:rPr>
              <a:t>after insulin is started</a:t>
            </a:r>
            <a:r>
              <a:rPr lang="en-US" sz="2400" b="0" dirty="0" smtClean="0">
                <a:latin typeface="Garamond" pitchFamily="18" charset="0"/>
              </a:rPr>
              <a:t>.</a:t>
            </a:r>
          </a:p>
          <a:p>
            <a:pPr algn="just">
              <a:spcAft>
                <a:spcPts val="1800"/>
              </a:spcAft>
            </a:pPr>
            <a:r>
              <a:rPr lang="en-US" sz="2400" b="0" dirty="0" smtClean="0">
                <a:latin typeface="Garamond" pitchFamily="18" charset="0"/>
              </a:rPr>
              <a:t>When basal insulin is used, continuing the </a:t>
            </a:r>
            <a:r>
              <a:rPr lang="en-US" sz="2400" b="0" dirty="0" err="1" smtClean="0">
                <a:latin typeface="Garamond" pitchFamily="18" charset="0"/>
              </a:rPr>
              <a:t>secretagogue</a:t>
            </a:r>
            <a:r>
              <a:rPr lang="en-US" sz="2400" b="0" dirty="0" smtClean="0">
                <a:latin typeface="Garamond" pitchFamily="18" charset="0"/>
              </a:rPr>
              <a:t> may minimize initial deterioration of </a:t>
            </a:r>
            <a:r>
              <a:rPr lang="en-US" sz="2400" b="0" dirty="0" err="1" smtClean="0">
                <a:latin typeface="Garamond" pitchFamily="18" charset="0"/>
              </a:rPr>
              <a:t>glycemic</a:t>
            </a:r>
            <a:r>
              <a:rPr lang="en-US" sz="2400" b="0" dirty="0" smtClean="0">
                <a:latin typeface="Garamond" pitchFamily="18" charset="0"/>
              </a:rPr>
              <a:t> control. </a:t>
            </a:r>
          </a:p>
          <a:p>
            <a:pPr algn="just">
              <a:spcAft>
                <a:spcPts val="1800"/>
              </a:spcAft>
            </a:pPr>
            <a:r>
              <a:rPr lang="en-US" sz="2400" b="0" dirty="0" smtClean="0">
                <a:latin typeface="Garamond" pitchFamily="18" charset="0"/>
              </a:rPr>
              <a:t>Insulin </a:t>
            </a:r>
            <a:r>
              <a:rPr lang="en-US" sz="2400" b="0" dirty="0" err="1" smtClean="0">
                <a:solidFill>
                  <a:srgbClr val="99FF33"/>
                </a:solidFill>
                <a:latin typeface="Garamond" pitchFamily="18" charset="0"/>
              </a:rPr>
              <a:t>secretagogues</a:t>
            </a:r>
            <a:r>
              <a:rPr lang="en-US" sz="2400" b="0" dirty="0" smtClean="0">
                <a:latin typeface="Garamond" pitchFamily="18" charset="0"/>
              </a:rPr>
              <a:t> should be </a:t>
            </a:r>
            <a:r>
              <a:rPr lang="en-US" sz="2400" b="0" dirty="0" smtClean="0">
                <a:solidFill>
                  <a:srgbClr val="99FF33"/>
                </a:solidFill>
                <a:latin typeface="Garamond" pitchFamily="18" charset="0"/>
              </a:rPr>
              <a:t>avoided</a:t>
            </a:r>
            <a:r>
              <a:rPr lang="en-US" sz="2400" b="0" dirty="0" smtClean="0">
                <a:latin typeface="Garamond" pitchFamily="18" charset="0"/>
              </a:rPr>
              <a:t> once </a:t>
            </a:r>
            <a:r>
              <a:rPr lang="en-US" sz="2400" b="0" dirty="0" smtClean="0">
                <a:solidFill>
                  <a:srgbClr val="99FF33"/>
                </a:solidFill>
                <a:latin typeface="Garamond" pitchFamily="18" charset="0"/>
              </a:rPr>
              <a:t>prandial</a:t>
            </a:r>
            <a:r>
              <a:rPr lang="en-US" sz="2400" b="0" dirty="0" smtClean="0">
                <a:latin typeface="Garamond" pitchFamily="18" charset="0"/>
              </a:rPr>
              <a:t> </a:t>
            </a:r>
            <a:r>
              <a:rPr lang="en-US" sz="2400" b="0" dirty="0" smtClean="0">
                <a:solidFill>
                  <a:srgbClr val="99FF33"/>
                </a:solidFill>
                <a:latin typeface="Garamond" pitchFamily="18" charset="0"/>
              </a:rPr>
              <a:t>insulin</a:t>
            </a:r>
            <a:r>
              <a:rPr lang="en-US" sz="2400" b="0" dirty="0" smtClean="0">
                <a:latin typeface="Garamond" pitchFamily="18" charset="0"/>
              </a:rPr>
              <a:t> regimens are employed.</a:t>
            </a:r>
          </a:p>
        </p:txBody>
      </p:sp>
      <p:sp>
        <p:nvSpPr>
          <p:cNvPr id="4" name="Slide Number Placeholder 3"/>
          <p:cNvSpPr>
            <a:spLocks noGrp="1"/>
          </p:cNvSpPr>
          <p:nvPr>
            <p:ph type="sldNum" sz="quarter" idx="12"/>
          </p:nvPr>
        </p:nvSpPr>
        <p:spPr/>
        <p:txBody>
          <a:bodyPr/>
          <a:lstStyle/>
          <a:p>
            <a:pPr>
              <a:defRPr/>
            </a:pPr>
            <a:fld id="{D5401FAB-7EF4-4FE8-BFCF-56C89B5D6480}" type="slidenum">
              <a:rPr lang="en-US" smtClean="0"/>
              <a:pPr>
                <a:defRPr/>
              </a:pPr>
              <a:t>82</a:t>
            </a:fld>
            <a:endParaRPr lang="en-US"/>
          </a:p>
        </p:txBody>
      </p:sp>
      <p:pic>
        <p:nvPicPr>
          <p:cNvPr id="151556" name="Picture 4"/>
          <p:cNvPicPr>
            <a:picLocks noChangeAspect="1" noChangeArrowheads="1"/>
          </p:cNvPicPr>
          <p:nvPr/>
        </p:nvPicPr>
        <p:blipFill>
          <a:blip r:embed="rId2" cstate="print"/>
          <a:srcRect/>
          <a:stretch>
            <a:fillRect/>
          </a:stretch>
        </p:blipFill>
        <p:spPr bwMode="auto">
          <a:xfrm>
            <a:off x="76200" y="6410325"/>
            <a:ext cx="1066800" cy="371475"/>
          </a:xfrm>
          <a:prstGeom prst="rect">
            <a:avLst/>
          </a:prstGeom>
          <a:noFill/>
          <a:ln w="9525">
            <a:noFill/>
            <a:miter lim="800000"/>
            <a:headEnd/>
            <a:tailEnd/>
          </a:ln>
        </p:spPr>
      </p:pic>
      <p:sp>
        <p:nvSpPr>
          <p:cNvPr id="151557" name="Title 1"/>
          <p:cNvSpPr>
            <a:spLocks noGrp="1"/>
          </p:cNvSpPr>
          <p:nvPr>
            <p:ph type="title"/>
          </p:nvPr>
        </p:nvSpPr>
        <p:spPr>
          <a:xfrm>
            <a:off x="533400" y="44624"/>
            <a:ext cx="8229600" cy="1143000"/>
          </a:xfrm>
        </p:spPr>
        <p:txBody>
          <a:bodyPr/>
          <a:lstStyle/>
          <a:p>
            <a:r>
              <a:rPr lang="en-US" i="0" dirty="0" smtClean="0">
                <a:latin typeface="Garamond" pitchFamily="18" charset="0"/>
              </a:rPr>
              <a:t>Conclusion- 2</a:t>
            </a:r>
          </a:p>
        </p:txBody>
      </p:sp>
      <p:sp>
        <p:nvSpPr>
          <p:cNvPr id="2" name="Date Placeholder 1"/>
          <p:cNvSpPr>
            <a:spLocks noGrp="1"/>
          </p:cNvSpPr>
          <p:nvPr>
            <p:ph type="dt" sz="half" idx="10"/>
          </p:nvPr>
        </p:nvSpPr>
        <p:spPr/>
        <p:txBody>
          <a:bodyPr/>
          <a:lstStyle/>
          <a:p>
            <a:pPr>
              <a:defRPr/>
            </a:pPr>
            <a:fld id="{D63904E6-2450-4140-BCBC-C90D676ACE43}"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518864" y="2181200"/>
            <a:ext cx="8229600" cy="3048000"/>
          </a:xfrm>
        </p:spPr>
        <p:txBody>
          <a:bodyPr/>
          <a:lstStyle/>
          <a:p>
            <a:pPr algn="just"/>
            <a:r>
              <a:rPr lang="en-US" sz="2400" b="0" dirty="0" smtClean="0">
                <a:solidFill>
                  <a:srgbClr val="99FF33"/>
                </a:solidFill>
                <a:latin typeface="Garamond" pitchFamily="18" charset="0"/>
              </a:rPr>
              <a:t>TZDs</a:t>
            </a:r>
            <a:r>
              <a:rPr lang="en-US" sz="2400" b="0" dirty="0" smtClean="0">
                <a:latin typeface="Garamond" pitchFamily="18" charset="0"/>
              </a:rPr>
              <a:t> should be </a:t>
            </a:r>
            <a:r>
              <a:rPr lang="en-US" sz="2400" b="0" dirty="0" smtClean="0">
                <a:solidFill>
                  <a:srgbClr val="99FF33"/>
                </a:solidFill>
                <a:latin typeface="Garamond" pitchFamily="18" charset="0"/>
              </a:rPr>
              <a:t>reduced</a:t>
            </a:r>
            <a:r>
              <a:rPr lang="en-US" sz="2400" b="0" dirty="0" smtClean="0">
                <a:latin typeface="Garamond" pitchFamily="18" charset="0"/>
              </a:rPr>
              <a:t> in dose (or </a:t>
            </a:r>
            <a:r>
              <a:rPr lang="en-US" sz="2400" b="0" dirty="0" smtClean="0">
                <a:solidFill>
                  <a:srgbClr val="99FF33"/>
                </a:solidFill>
                <a:latin typeface="Garamond" pitchFamily="18" charset="0"/>
              </a:rPr>
              <a:t>stopped</a:t>
            </a:r>
            <a:r>
              <a:rPr lang="en-US" sz="2400" b="0" dirty="0" smtClean="0">
                <a:latin typeface="Garamond" pitchFamily="18" charset="0"/>
              </a:rPr>
              <a:t>) to avoid edema and excessive weight gain </a:t>
            </a:r>
          </a:p>
          <a:p>
            <a:pPr algn="just"/>
            <a:endParaRPr lang="en-US" sz="2400" b="0" dirty="0" smtClean="0">
              <a:latin typeface="Garamond" pitchFamily="18" charset="0"/>
            </a:endParaRPr>
          </a:p>
          <a:p>
            <a:pPr algn="just"/>
            <a:r>
              <a:rPr lang="en-US" sz="2400" b="0" dirty="0" smtClean="0">
                <a:latin typeface="Garamond" pitchFamily="18" charset="0"/>
              </a:rPr>
              <a:t>Although in </a:t>
            </a:r>
            <a:r>
              <a:rPr lang="en-US" sz="2400" b="0" dirty="0" smtClean="0">
                <a:solidFill>
                  <a:srgbClr val="99FF33"/>
                </a:solidFill>
                <a:latin typeface="Garamond" pitchFamily="18" charset="0"/>
              </a:rPr>
              <a:t>certain</a:t>
            </a:r>
            <a:r>
              <a:rPr lang="en-US" sz="2400" b="0" dirty="0" smtClean="0">
                <a:latin typeface="Garamond" pitchFamily="18" charset="0"/>
              </a:rPr>
              <a:t> individuals with large insulin requirements from severe insulin resistance, these insulin sensitizers may be very helpful in lowering HbA1c and minimizing the required insulin dose.</a:t>
            </a:r>
          </a:p>
        </p:txBody>
      </p:sp>
      <p:sp>
        <p:nvSpPr>
          <p:cNvPr id="4" name="Slide Number Placeholder 3"/>
          <p:cNvSpPr>
            <a:spLocks noGrp="1"/>
          </p:cNvSpPr>
          <p:nvPr>
            <p:ph type="sldNum" sz="quarter" idx="12"/>
          </p:nvPr>
        </p:nvSpPr>
        <p:spPr/>
        <p:txBody>
          <a:bodyPr/>
          <a:lstStyle/>
          <a:p>
            <a:pPr>
              <a:defRPr/>
            </a:pPr>
            <a:fld id="{2AA09E1F-98CD-4FEB-ACE6-A10110A48967}" type="slidenum">
              <a:rPr lang="en-US" smtClean="0"/>
              <a:pPr>
                <a:defRPr/>
              </a:pPr>
              <a:t>83</a:t>
            </a:fld>
            <a:endParaRPr lang="en-US"/>
          </a:p>
        </p:txBody>
      </p:sp>
      <p:pic>
        <p:nvPicPr>
          <p:cNvPr id="152580" name="Picture 4"/>
          <p:cNvPicPr>
            <a:picLocks noChangeAspect="1" noChangeArrowheads="1"/>
          </p:cNvPicPr>
          <p:nvPr/>
        </p:nvPicPr>
        <p:blipFill>
          <a:blip r:embed="rId2" cstate="print"/>
          <a:srcRect/>
          <a:stretch>
            <a:fillRect/>
          </a:stretch>
        </p:blipFill>
        <p:spPr bwMode="auto">
          <a:xfrm>
            <a:off x="76200" y="6410325"/>
            <a:ext cx="1066800" cy="371475"/>
          </a:xfrm>
          <a:prstGeom prst="rect">
            <a:avLst/>
          </a:prstGeom>
          <a:noFill/>
          <a:ln w="9525">
            <a:noFill/>
            <a:miter lim="800000"/>
            <a:headEnd/>
            <a:tailEnd/>
          </a:ln>
        </p:spPr>
      </p:pic>
      <p:sp>
        <p:nvSpPr>
          <p:cNvPr id="152581" name="Title 1"/>
          <p:cNvSpPr>
            <a:spLocks noGrp="1"/>
          </p:cNvSpPr>
          <p:nvPr>
            <p:ph type="title"/>
          </p:nvPr>
        </p:nvSpPr>
        <p:spPr>
          <a:xfrm>
            <a:off x="533400" y="116632"/>
            <a:ext cx="8229600" cy="1143000"/>
          </a:xfrm>
        </p:spPr>
        <p:txBody>
          <a:bodyPr/>
          <a:lstStyle/>
          <a:p>
            <a:r>
              <a:rPr lang="en-US" i="0" dirty="0" smtClean="0">
                <a:latin typeface="Garamond" pitchFamily="18" charset="0"/>
              </a:rPr>
              <a:t>Conclusion- 3</a:t>
            </a:r>
          </a:p>
        </p:txBody>
      </p:sp>
      <p:sp>
        <p:nvSpPr>
          <p:cNvPr id="2" name="Date Placeholder 1"/>
          <p:cNvSpPr>
            <a:spLocks noGrp="1"/>
          </p:cNvSpPr>
          <p:nvPr>
            <p:ph type="dt" sz="half" idx="10"/>
          </p:nvPr>
        </p:nvSpPr>
        <p:spPr/>
        <p:txBody>
          <a:bodyPr/>
          <a:lstStyle/>
          <a:p>
            <a:pPr>
              <a:defRPr/>
            </a:pPr>
            <a:fld id="{302AC909-5861-481F-9F02-16C17C012434}"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301EE093-2CBE-4CAC-AA77-141209CCC1FA}" type="slidenum">
              <a:rPr lang="fr-FR">
                <a:solidFill>
                  <a:srgbClr val="FFFFFF"/>
                </a:solidFill>
              </a:rPr>
              <a:pPr/>
              <a:t>84</a:t>
            </a:fld>
            <a:endParaRPr lang="fr-FR">
              <a:solidFill>
                <a:srgbClr val="FFFFFF"/>
              </a:solidFill>
            </a:endParaRPr>
          </a:p>
        </p:txBody>
      </p:sp>
      <p:sp>
        <p:nvSpPr>
          <p:cNvPr id="57347" name="Rectangle 2"/>
          <p:cNvSpPr>
            <a:spLocks noGrp="1" noChangeArrowheads="1"/>
          </p:cNvSpPr>
          <p:nvPr>
            <p:ph type="title"/>
          </p:nvPr>
        </p:nvSpPr>
        <p:spPr>
          <a:xfrm>
            <a:off x="0" y="44624"/>
            <a:ext cx="9144000" cy="819150"/>
          </a:xfrm>
        </p:spPr>
        <p:txBody>
          <a:bodyPr/>
          <a:lstStyle/>
          <a:p>
            <a:pPr eaLnBrk="1" hangingPunct="1"/>
            <a:r>
              <a:rPr lang="en-GB" sz="3400" i="0" dirty="0" smtClean="0">
                <a:latin typeface="Garamond" pitchFamily="18" charset="0"/>
              </a:rPr>
              <a:t>Points to remember: A new sense of urgency</a:t>
            </a:r>
            <a:endParaRPr lang="en-US" sz="3400" i="0" dirty="0" smtClean="0">
              <a:latin typeface="Garamond" pitchFamily="18" charset="0"/>
            </a:endParaRPr>
          </a:p>
        </p:txBody>
      </p:sp>
      <p:sp>
        <p:nvSpPr>
          <p:cNvPr id="57348" name="Rectangle 3"/>
          <p:cNvSpPr>
            <a:spLocks noGrp="1" noChangeArrowheads="1"/>
          </p:cNvSpPr>
          <p:nvPr>
            <p:ph type="body" idx="1"/>
          </p:nvPr>
        </p:nvSpPr>
        <p:spPr>
          <a:xfrm>
            <a:off x="467544" y="1340768"/>
            <a:ext cx="8229600" cy="4607520"/>
          </a:xfrm>
        </p:spPr>
        <p:txBody>
          <a:bodyPr/>
          <a:lstStyle/>
          <a:p>
            <a:pPr eaLnBrk="1" hangingPunct="1">
              <a:buNone/>
            </a:pPr>
            <a:r>
              <a:rPr lang="en-GB" sz="2800" b="0" dirty="0" smtClean="0">
                <a:solidFill>
                  <a:srgbClr val="FFFF00"/>
                </a:solidFill>
                <a:latin typeface="Garamond" pitchFamily="18" charset="0"/>
              </a:rPr>
              <a:t>The last not the least:</a:t>
            </a:r>
          </a:p>
          <a:p>
            <a:pPr eaLnBrk="1" hangingPunct="1"/>
            <a:r>
              <a:rPr lang="en-GB" sz="2400" b="0" dirty="0" smtClean="0">
                <a:latin typeface="Garamond" pitchFamily="18" charset="0"/>
              </a:rPr>
              <a:t>Early intervention</a:t>
            </a:r>
          </a:p>
          <a:p>
            <a:pPr eaLnBrk="1" hangingPunct="1">
              <a:spcBef>
                <a:spcPct val="100000"/>
              </a:spcBef>
            </a:pPr>
            <a:r>
              <a:rPr lang="en-GB" sz="2400" b="0" dirty="0" smtClean="0">
                <a:latin typeface="Garamond" pitchFamily="18" charset="0"/>
              </a:rPr>
              <a:t>Patient’s empowerment</a:t>
            </a:r>
          </a:p>
          <a:p>
            <a:pPr lvl="1" eaLnBrk="1" hangingPunct="1">
              <a:spcBef>
                <a:spcPct val="50000"/>
              </a:spcBef>
            </a:pPr>
            <a:r>
              <a:rPr lang="en-GB" sz="2400" b="0" i="1" dirty="0" smtClean="0">
                <a:latin typeface="Garamond" pitchFamily="18" charset="0"/>
              </a:rPr>
              <a:t>Education, SMBG, treatment adjustment</a:t>
            </a:r>
          </a:p>
          <a:p>
            <a:pPr eaLnBrk="1" hangingPunct="1">
              <a:spcBef>
                <a:spcPct val="100000"/>
              </a:spcBef>
            </a:pPr>
            <a:r>
              <a:rPr lang="en-GB" sz="2400" b="0" dirty="0" smtClean="0">
                <a:latin typeface="Garamond" pitchFamily="18" charset="0"/>
              </a:rPr>
              <a:t>Shorten delays in treatment changes</a:t>
            </a:r>
          </a:p>
          <a:p>
            <a:pPr eaLnBrk="1" hangingPunct="1">
              <a:spcBef>
                <a:spcPct val="100000"/>
              </a:spcBef>
            </a:pPr>
            <a:r>
              <a:rPr lang="en-GB" sz="2400" b="0" dirty="0" smtClean="0">
                <a:latin typeface="Garamond" pitchFamily="18" charset="0"/>
              </a:rPr>
              <a:t>Achieve and maintain normal </a:t>
            </a:r>
            <a:r>
              <a:rPr lang="en-GB" sz="2400" b="0" dirty="0" err="1" smtClean="0">
                <a:latin typeface="Garamond" pitchFamily="18" charset="0"/>
              </a:rPr>
              <a:t>glycemic</a:t>
            </a:r>
            <a:r>
              <a:rPr lang="en-GB" sz="2400" b="0" dirty="0" smtClean="0">
                <a:latin typeface="Garamond" pitchFamily="18" charset="0"/>
              </a:rPr>
              <a:t> goals</a:t>
            </a:r>
          </a:p>
          <a:p>
            <a:pPr eaLnBrk="1" hangingPunct="1">
              <a:spcBef>
                <a:spcPct val="100000"/>
              </a:spcBef>
            </a:pPr>
            <a:r>
              <a:rPr lang="en-GB" sz="2400" b="0" dirty="0" smtClean="0">
                <a:latin typeface="Garamond" pitchFamily="18" charset="0"/>
              </a:rPr>
              <a:t>Add medications, transition to new regimens quickly</a:t>
            </a:r>
          </a:p>
          <a:p>
            <a:pPr lvl="1" eaLnBrk="1" hangingPunct="1">
              <a:spcBef>
                <a:spcPct val="50000"/>
              </a:spcBef>
            </a:pPr>
            <a:r>
              <a:rPr lang="en-GB" sz="2400" b="0" dirty="0" smtClean="0">
                <a:solidFill>
                  <a:srgbClr val="FFFF00"/>
                </a:solidFill>
                <a:latin typeface="Garamond" pitchFamily="18" charset="0"/>
              </a:rPr>
              <a:t>Whenever HbA</a:t>
            </a:r>
            <a:r>
              <a:rPr lang="en-GB" sz="2400" b="0" baseline="-25000" dirty="0" smtClean="0">
                <a:solidFill>
                  <a:srgbClr val="FFFF00"/>
                </a:solidFill>
                <a:latin typeface="Garamond" pitchFamily="18" charset="0"/>
              </a:rPr>
              <a:t>1c</a:t>
            </a:r>
            <a:r>
              <a:rPr lang="en-GB" sz="2400" b="0" dirty="0" smtClean="0">
                <a:solidFill>
                  <a:srgbClr val="FFFF00"/>
                </a:solidFill>
                <a:latin typeface="Garamond" pitchFamily="18" charset="0"/>
              </a:rPr>
              <a:t> out of target</a:t>
            </a:r>
          </a:p>
        </p:txBody>
      </p:sp>
      <p:sp>
        <p:nvSpPr>
          <p:cNvPr id="57349" name="Text Box 55"/>
          <p:cNvSpPr txBox="1">
            <a:spLocks noChangeArrowheads="1"/>
          </p:cNvSpPr>
          <p:nvPr/>
        </p:nvSpPr>
        <p:spPr bwMode="auto">
          <a:xfrm>
            <a:off x="34924" y="6577522"/>
            <a:ext cx="9109075" cy="229678"/>
          </a:xfrm>
          <a:prstGeom prst="rect">
            <a:avLst/>
          </a:prstGeom>
          <a:noFill/>
          <a:ln w="9525" algn="ctr">
            <a:noFill/>
            <a:miter lim="800000"/>
            <a:headEnd/>
            <a:tailEnd/>
          </a:ln>
        </p:spPr>
        <p:txBody>
          <a:bodyPr wrap="square" anchor="b">
            <a:spAutoFit/>
          </a:bodyPr>
          <a:lstStyle/>
          <a:p>
            <a:pPr algn="ctr" fontAlgn="base">
              <a:lnSpc>
                <a:spcPct val="85000"/>
              </a:lnSpc>
              <a:spcBef>
                <a:spcPct val="0"/>
              </a:spcBef>
              <a:spcAft>
                <a:spcPct val="0"/>
              </a:spcAft>
              <a:buClr>
                <a:srgbClr val="FFCC00"/>
              </a:buClr>
              <a:buSzPct val="70000"/>
              <a:buFont typeface="Wingdings" pitchFamily="2" charset="2"/>
              <a:buNone/>
            </a:pPr>
            <a:r>
              <a:rPr lang="da-DK" sz="1050" dirty="0">
                <a:solidFill>
                  <a:srgbClr val="FFFFFF"/>
                </a:solidFill>
              </a:rPr>
              <a:t>Nathan DM</a:t>
            </a:r>
            <a:r>
              <a:rPr lang="da-DK" sz="1050" i="1" dirty="0">
                <a:solidFill>
                  <a:srgbClr val="FFFFFF"/>
                </a:solidFill>
              </a:rPr>
              <a:t>, et al. </a:t>
            </a:r>
            <a:r>
              <a:rPr lang="fr-FR" sz="1050" i="1" dirty="0" err="1">
                <a:solidFill>
                  <a:srgbClr val="FFFFFF"/>
                </a:solidFill>
              </a:rPr>
              <a:t>Diabetes</a:t>
            </a:r>
            <a:r>
              <a:rPr lang="fr-FR" sz="1050" i="1" dirty="0">
                <a:solidFill>
                  <a:srgbClr val="FFFFFF"/>
                </a:solidFill>
              </a:rPr>
              <a:t> Care </a:t>
            </a:r>
            <a:r>
              <a:rPr lang="fr-FR" sz="1050" dirty="0">
                <a:solidFill>
                  <a:srgbClr val="FFFFFF"/>
                </a:solidFill>
              </a:rPr>
              <a:t>2009;32 193-203</a:t>
            </a:r>
            <a:r>
              <a:rPr lang="en-GB" sz="1050" i="1" dirty="0">
                <a:solidFill>
                  <a:srgbClr val="FFFFFF"/>
                </a:solidFill>
              </a:rPr>
              <a:t>.</a:t>
            </a:r>
            <a:endParaRPr lang="it-IT" sz="1050" dirty="0">
              <a:solidFill>
                <a:srgbClr val="FFFFFF"/>
              </a:solidFill>
              <a:ea typeface="Arial Unicode MS" pitchFamily="34" charset="-128"/>
              <a:cs typeface="Arial Unicode MS" pitchFamily="34" charset="-128"/>
            </a:endParaRPr>
          </a:p>
        </p:txBody>
      </p:sp>
      <p:sp>
        <p:nvSpPr>
          <p:cNvPr id="2" name="Date Placeholder 1"/>
          <p:cNvSpPr>
            <a:spLocks noGrp="1"/>
          </p:cNvSpPr>
          <p:nvPr>
            <p:ph type="dt" sz="half" idx="10"/>
          </p:nvPr>
        </p:nvSpPr>
        <p:spPr/>
        <p:txBody>
          <a:bodyPr/>
          <a:lstStyle/>
          <a:p>
            <a:pPr>
              <a:defRPr/>
            </a:pPr>
            <a:fld id="{2ECB4AE9-9879-4F82-B3DB-59A4BC998619}"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429420"/>
          </a:xfrm>
          <a:prstGeom prst="roundRect">
            <a:avLst/>
          </a:prstGeom>
          <a:solidFill>
            <a:schemeClr val="tx1">
              <a:lumMod val="75000"/>
            </a:schemeClr>
          </a:solidFill>
          <a:ln w="76200">
            <a:solidFill>
              <a:srgbClr val="DC7ED5"/>
            </a:solidFill>
          </a:ln>
        </p:spPr>
        <p:txBody>
          <a:bodyPr/>
          <a:lstStyle/>
          <a:p>
            <a:pPr algn="ctr">
              <a:buNone/>
            </a:pPr>
            <a:r>
              <a:rPr lang="en-US" sz="4000" i="1" dirty="0" smtClean="0">
                <a:solidFill>
                  <a:srgbClr val="FFFF00"/>
                </a:solidFill>
                <a:effectLst>
                  <a:outerShdw blurRad="38100" dist="38100" dir="2700000" algn="tl">
                    <a:srgbClr val="000000">
                      <a:alpha val="43137"/>
                    </a:srgbClr>
                  </a:outerShdw>
                </a:effectLst>
                <a:latin typeface="Garamond" pitchFamily="18" charset="0"/>
                <a:cs typeface="Arabic Typesetting" pitchFamily="66" charset="-78"/>
              </a:rPr>
              <a:t>So, why not to do!</a:t>
            </a:r>
          </a:p>
          <a:p>
            <a:pPr algn="ctr">
              <a:lnSpc>
                <a:spcPct val="250000"/>
              </a:lnSpc>
              <a:buNone/>
            </a:pPr>
            <a:r>
              <a:rPr lang="en-US" sz="4400" dirty="0" smtClean="0">
                <a:solidFill>
                  <a:srgbClr val="CC00CC"/>
                </a:solidFill>
                <a:effectLst>
                  <a:outerShdw blurRad="38100" dist="38100" dir="2700000" algn="tl">
                    <a:srgbClr val="000000">
                      <a:alpha val="43137"/>
                    </a:srgbClr>
                  </a:outerShdw>
                </a:effectLst>
                <a:latin typeface="+mn-lt"/>
                <a:cs typeface="Arabic Typesetting" pitchFamily="66" charset="-78"/>
              </a:rPr>
              <a:t>Start Insulin At The Right Time!</a:t>
            </a:r>
          </a:p>
          <a:p>
            <a:pPr algn="ctr">
              <a:lnSpc>
                <a:spcPct val="250000"/>
              </a:lnSpc>
              <a:buNone/>
            </a:pPr>
            <a:r>
              <a:rPr lang="en-US" sz="3600" dirty="0" smtClean="0">
                <a:solidFill>
                  <a:srgbClr val="F14B01"/>
                </a:solidFill>
                <a:effectLst>
                  <a:outerShdw blurRad="38100" dist="38100" dir="2700000" algn="tl">
                    <a:srgbClr val="000000">
                      <a:alpha val="43137"/>
                    </a:srgbClr>
                  </a:outerShdw>
                </a:effectLst>
                <a:latin typeface="Garamond" pitchFamily="18" charset="0"/>
                <a:cs typeface="Arabic Typesetting" pitchFamily="66" charset="-78"/>
              </a:rPr>
              <a:t>Adjust</a:t>
            </a:r>
          </a:p>
          <a:p>
            <a:pPr algn="ctr">
              <a:buNone/>
            </a:pPr>
            <a:r>
              <a:rPr lang="en-US" sz="3600" dirty="0" smtClean="0">
                <a:solidFill>
                  <a:srgbClr val="CC00CC"/>
                </a:solidFill>
                <a:effectLst>
                  <a:outerShdw blurRad="38100" dist="38100" dir="2700000" algn="tl">
                    <a:srgbClr val="000000">
                      <a:alpha val="43137"/>
                    </a:srgbClr>
                  </a:outerShdw>
                </a:effectLst>
                <a:latin typeface="Garamond" pitchFamily="18" charset="0"/>
                <a:cs typeface="Arabic Typesetting" pitchFamily="66" charset="-78"/>
              </a:rPr>
              <a:t>&amp;</a:t>
            </a:r>
          </a:p>
          <a:p>
            <a:pPr algn="ctr">
              <a:buNone/>
            </a:pPr>
            <a:r>
              <a:rPr lang="en-US" sz="3600" dirty="0" smtClean="0">
                <a:solidFill>
                  <a:srgbClr val="00B050"/>
                </a:solidFill>
                <a:effectLst>
                  <a:outerShdw blurRad="38100" dist="38100" dir="2700000" algn="tl">
                    <a:srgbClr val="000000">
                      <a:alpha val="43137"/>
                    </a:srgbClr>
                  </a:outerShdw>
                </a:effectLst>
                <a:latin typeface="Garamond" pitchFamily="18" charset="0"/>
                <a:cs typeface="Arabic Typesetting" pitchFamily="66" charset="-78"/>
              </a:rPr>
              <a:t>Follow!</a:t>
            </a:r>
            <a:endParaRPr lang="fa-IR" sz="4400" dirty="0">
              <a:solidFill>
                <a:srgbClr val="00B050"/>
              </a:solidFill>
            </a:endParaRPr>
          </a:p>
        </p:txBody>
      </p:sp>
      <p:sp>
        <p:nvSpPr>
          <p:cNvPr id="4" name="Slide Number Placeholder 3"/>
          <p:cNvSpPr>
            <a:spLocks noGrp="1"/>
          </p:cNvSpPr>
          <p:nvPr>
            <p:ph type="sldNum" sz="quarter" idx="12"/>
          </p:nvPr>
        </p:nvSpPr>
        <p:spPr/>
        <p:txBody>
          <a:bodyPr/>
          <a:lstStyle/>
          <a:p>
            <a:pPr>
              <a:defRPr/>
            </a:pPr>
            <a:fld id="{9456E89E-58AB-40FC-8998-8B0EF2B79644}" type="slidenum">
              <a:rPr lang="en-US" smtClean="0"/>
              <a:pPr>
                <a:defRPr/>
              </a:pPr>
              <a:t>85</a:t>
            </a:fld>
            <a:endParaRPr lang="en-US" dirty="0"/>
          </a:p>
        </p:txBody>
      </p:sp>
      <p:sp>
        <p:nvSpPr>
          <p:cNvPr id="2" name="Date Placeholder 1"/>
          <p:cNvSpPr>
            <a:spLocks noGrp="1"/>
          </p:cNvSpPr>
          <p:nvPr>
            <p:ph type="dt" sz="half" idx="10"/>
          </p:nvPr>
        </p:nvSpPr>
        <p:spPr/>
        <p:txBody>
          <a:bodyPr/>
          <a:lstStyle/>
          <a:p>
            <a:pPr>
              <a:defRPr/>
            </a:pPr>
            <a:fld id="{3C498766-C588-40F5-B011-0644DC0835F3}" type="datetime1">
              <a:rPr lang="en-US" smtClean="0">
                <a:solidFill>
                  <a:prstClr val="white">
                    <a:tint val="75000"/>
                  </a:prstClr>
                </a:solidFill>
              </a:rPr>
              <a:pPr>
                <a:defRPr/>
              </a:pPr>
              <a:t>11/20/2014</a:t>
            </a:fld>
            <a:endParaRPr lang="en-US">
              <a:solidFill>
                <a:prstClr val="white">
                  <a:tint val="75000"/>
                </a:prstClr>
              </a:solidFill>
            </a:endParaRPr>
          </a:p>
        </p:txBody>
      </p:sp>
    </p:spTree>
  </p:cSld>
  <p:clrMapOvr>
    <a:masterClrMapping/>
  </p:clrMapOvr>
  <p:transition spd="slow" advTm="15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000"/>
                                        <p:tgtEl>
                                          <p:spTgt spid="3">
                                            <p:txEl>
                                              <p:pRg st="0" end="0"/>
                                            </p:txEl>
                                          </p:spTgt>
                                        </p:tgtEl>
                                      </p:cBhvr>
                                    </p:animEffect>
                                  </p:childTnLst>
                                </p:cTn>
                              </p:par>
                            </p:childTnLst>
                          </p:cTn>
                        </p:par>
                        <p:par>
                          <p:cTn id="8" fill="hold">
                            <p:stCondLst>
                              <p:cond delay="1000"/>
                            </p:stCondLst>
                            <p:childTnLst>
                              <p:par>
                                <p:cTn id="9" presetID="53"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2000"/>
                                        <p:tgtEl>
                                          <p:spTgt spid="3">
                                            <p:txEl>
                                              <p:pRg st="1" end="1"/>
                                            </p:txEl>
                                          </p:spTgt>
                                        </p:tgtEl>
                                      </p:cBhvr>
                                    </p:animEffect>
                                  </p:childTnLst>
                                </p:cTn>
                              </p:par>
                            </p:childTnLst>
                          </p:cTn>
                        </p:par>
                        <p:par>
                          <p:cTn id="14" fill="hold">
                            <p:stCondLst>
                              <p:cond delay="3500"/>
                            </p:stCondLst>
                            <p:childTnLst>
                              <p:par>
                                <p:cTn id="15" presetID="10" presetClass="entr" presetSubtype="0" fill="hold"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par>
                          <p:cTn id="18" fill="hold">
                            <p:stCondLst>
                              <p:cond delay="6500"/>
                            </p:stCondLst>
                            <p:childTnLst>
                              <p:par>
                                <p:cTn id="19" presetID="10" presetClass="entr" presetSubtype="0" fill="hold" nodeType="afterEffect">
                                  <p:stCondLst>
                                    <p:cond delay="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childTnLst>
                          </p:cTn>
                        </p:par>
                        <p:par>
                          <p:cTn id="22" fill="hold">
                            <p:stCondLst>
                              <p:cond delay="9000"/>
                            </p:stCondLst>
                            <p:childTnLst>
                              <p:par>
                                <p:cTn id="23" presetID="10" presetClass="entr" presetSubtype="0" fill="hold" nodeType="afterEffect">
                                  <p:stCondLst>
                                    <p:cond delay="5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8D138F3A-0E3C-4D44-A5D1-1D4E7A04AA3E}" type="datetime1">
              <a:rPr lang="en-US"/>
              <a:pPr>
                <a:defRPr/>
              </a:pPr>
              <a:t>11/20/2014</a:t>
            </a:fld>
            <a:endParaRPr lang="en-US" dirty="0"/>
          </a:p>
        </p:txBody>
      </p:sp>
      <p:sp>
        <p:nvSpPr>
          <p:cNvPr id="7" name="Slide Number Placeholder 6"/>
          <p:cNvSpPr>
            <a:spLocks noGrp="1"/>
          </p:cNvSpPr>
          <p:nvPr>
            <p:ph type="sldNum" sz="quarter" idx="12"/>
          </p:nvPr>
        </p:nvSpPr>
        <p:spPr/>
        <p:txBody>
          <a:bodyPr/>
          <a:lstStyle/>
          <a:p>
            <a:pPr>
              <a:defRPr/>
            </a:pPr>
            <a:fld id="{D3183E8F-E4E5-4630-854D-A4D1DD8B849C}" type="slidenum">
              <a:rPr lang="en-US"/>
              <a:pPr>
                <a:defRPr/>
              </a:pPr>
              <a:t>86</a:t>
            </a:fld>
            <a:endParaRPr lang="en-US" dirty="0"/>
          </a:p>
        </p:txBody>
      </p:sp>
      <p:sp>
        <p:nvSpPr>
          <p:cNvPr id="101380" name="Title 5"/>
          <p:cNvSpPr>
            <a:spLocks noGrp="1"/>
          </p:cNvSpPr>
          <p:nvPr>
            <p:ph type="ctrTitle"/>
          </p:nvPr>
        </p:nvSpPr>
        <p:spPr/>
        <p:txBody>
          <a:bodyPr/>
          <a:lstStyle/>
          <a:p>
            <a:endParaRPr lang="en-US" altLang="en-US" smtClean="0"/>
          </a:p>
        </p:txBody>
      </p:sp>
      <p:pic>
        <p:nvPicPr>
          <p:cNvPr id="101381" name="Picture 7" descr="Screenshot_2014-10-05-14-38-4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3"/>
          <p:cNvSpPr txBox="1">
            <a:spLocks/>
          </p:cNvSpPr>
          <p:nvPr/>
        </p:nvSpPr>
        <p:spPr bwMode="auto">
          <a:xfrm>
            <a:off x="304800" y="533400"/>
            <a:ext cx="9144000" cy="1470025"/>
          </a:xfrm>
          <a:prstGeom prst="rect">
            <a:avLst/>
          </a:prstGeom>
          <a:noFill/>
          <a:ln w="9525">
            <a:noFill/>
            <a:miter lim="800000"/>
            <a:headEnd/>
            <a:tailEnd/>
          </a:ln>
        </p:spPr>
        <p:txBody>
          <a:bodyPr anchor="ctr"/>
          <a:lstStyle/>
          <a:p>
            <a:pPr eaLnBrk="0" hangingPunct="0">
              <a:defRPr/>
            </a:pPr>
            <a:r>
              <a:rPr lang="en-US" sz="6000" b="1" i="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mj-ea"/>
                <a:cs typeface="Times New Roman" pitchFamily="18" charset="0"/>
              </a:rPr>
              <a:t>Thanks for your patience, </a:t>
            </a:r>
            <a:br>
              <a:rPr lang="en-US" sz="6000" b="1" i="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mj-ea"/>
                <a:cs typeface="Times New Roman" pitchFamily="18" charset="0"/>
              </a:rPr>
            </a:br>
            <a:r>
              <a:rPr lang="en-US" sz="6000" b="1" i="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mj-ea"/>
                <a:cs typeface="Times New Roman" pitchFamily="18" charset="0"/>
              </a:rPr>
              <a:t>dear colleagues!</a:t>
            </a:r>
          </a:p>
        </p:txBody>
      </p:sp>
    </p:spTree>
    <p:extLst>
      <p:ext uri="{BB962C8B-B14F-4D97-AF65-F5344CB8AC3E}">
        <p14:creationId xmlns:p14="http://schemas.microsoft.com/office/powerpoint/2010/main" val="778391188"/>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p:cNvSpPr>
            <a:spLocks noGrp="1"/>
          </p:cNvSpPr>
          <p:nvPr>
            <p:ph type="title"/>
          </p:nvPr>
        </p:nvSpPr>
        <p:spPr>
          <a:xfrm>
            <a:off x="0" y="304800"/>
            <a:ext cx="8610600" cy="1371600"/>
          </a:xfrm>
        </p:spPr>
        <p:txBody>
          <a:bodyPr>
            <a:normAutofit fontScale="90000"/>
          </a:bodyPr>
          <a:lstStyle/>
          <a:p>
            <a:r>
              <a:rPr lang="en-US" sz="6000" dirty="0" smtClean="0">
                <a:solidFill>
                  <a:schemeClr val="bg1"/>
                </a:solidFill>
                <a:latin typeface="Times New Roman" pitchFamily="18" charset="0"/>
              </a:rPr>
              <a:t>Case study </a:t>
            </a:r>
            <a:r>
              <a:rPr lang="en-US" sz="6000" dirty="0" smtClean="0">
                <a:solidFill>
                  <a:srgbClr val="800080"/>
                </a:solidFill>
                <a:latin typeface="Times New Roman" pitchFamily="18" charset="0"/>
              </a:rPr>
              <a:t/>
            </a:r>
            <a:br>
              <a:rPr lang="en-US" sz="6000" dirty="0" smtClean="0">
                <a:solidFill>
                  <a:srgbClr val="800080"/>
                </a:solidFill>
                <a:latin typeface="Times New Roman" pitchFamily="18" charset="0"/>
              </a:rPr>
            </a:br>
            <a:endParaRPr lang="en-US" sz="6000" dirty="0" smtClean="0">
              <a:solidFill>
                <a:srgbClr val="800080"/>
              </a:solidFill>
            </a:endParaRPr>
          </a:p>
        </p:txBody>
      </p:sp>
      <p:sp>
        <p:nvSpPr>
          <p:cNvPr id="7" name="Content Placeholder 6"/>
          <p:cNvSpPr>
            <a:spLocks noGrp="1"/>
          </p:cNvSpPr>
          <p:nvPr>
            <p:ph idx="1"/>
          </p:nvPr>
        </p:nvSpPr>
        <p:spPr>
          <a:xfrm>
            <a:off x="152400" y="1371600"/>
            <a:ext cx="8458200" cy="4542717"/>
          </a:xfrm>
          <a:noFill/>
        </p:spPr>
        <p:txBody>
          <a:bodyPr>
            <a:normAutofit fontScale="92500" lnSpcReduction="20000"/>
          </a:bodyPr>
          <a:lstStyle/>
          <a:p>
            <a:pPr>
              <a:buNone/>
            </a:pPr>
            <a:r>
              <a:rPr lang="en-US" i="0" dirty="0" smtClean="0">
                <a:solidFill>
                  <a:schemeClr val="bg1"/>
                </a:solidFill>
                <a:latin typeface="Times New Roman" pitchFamily="18" charset="0"/>
              </a:rPr>
              <a:t>53 Years old Man with T2DM from 5 years ago </a:t>
            </a:r>
          </a:p>
          <a:p>
            <a:pPr>
              <a:buNone/>
            </a:pPr>
            <a:r>
              <a:rPr lang="en-US" i="0" dirty="0" smtClean="0">
                <a:solidFill>
                  <a:schemeClr val="bg1"/>
                </a:solidFill>
                <a:latin typeface="Times New Roman" pitchFamily="18" charset="0"/>
              </a:rPr>
              <a:t> Weight : 78            FBS : 152 mg/dl (120-150-rarely 170 mg/dl)</a:t>
            </a:r>
          </a:p>
          <a:p>
            <a:pPr>
              <a:buNone/>
            </a:pPr>
            <a:r>
              <a:rPr lang="en-US" i="0" dirty="0" smtClean="0">
                <a:solidFill>
                  <a:schemeClr val="bg1"/>
                </a:solidFill>
                <a:latin typeface="Times New Roman" pitchFamily="18" charset="0"/>
              </a:rPr>
              <a:t> Height : 168           BS : 254        A1C : 8.1%</a:t>
            </a:r>
          </a:p>
          <a:p>
            <a:pPr>
              <a:buNone/>
            </a:pPr>
            <a:r>
              <a:rPr lang="en-US" i="0" dirty="0" smtClean="0">
                <a:solidFill>
                  <a:schemeClr val="bg1"/>
                </a:solidFill>
                <a:latin typeface="Times New Roman" pitchFamily="18" charset="0"/>
              </a:rPr>
              <a:t> </a:t>
            </a:r>
            <a:r>
              <a:rPr lang="en-US" i="0" dirty="0" err="1" smtClean="0">
                <a:solidFill>
                  <a:schemeClr val="bg1"/>
                </a:solidFill>
                <a:latin typeface="Times New Roman" pitchFamily="18" charset="0"/>
              </a:rPr>
              <a:t>Creatinine</a:t>
            </a:r>
            <a:r>
              <a:rPr lang="en-US" i="0" dirty="0" smtClean="0">
                <a:solidFill>
                  <a:schemeClr val="bg1"/>
                </a:solidFill>
                <a:latin typeface="Times New Roman" pitchFamily="18" charset="0"/>
              </a:rPr>
              <a:t> : 1.14    Cholesterol : 154    Triglyceride : 65</a:t>
            </a:r>
          </a:p>
          <a:p>
            <a:pPr>
              <a:buNone/>
            </a:pPr>
            <a:r>
              <a:rPr lang="en-US" i="0" dirty="0" smtClean="0">
                <a:solidFill>
                  <a:schemeClr val="bg1"/>
                </a:solidFill>
                <a:latin typeface="Times New Roman" pitchFamily="18" charset="0"/>
              </a:rPr>
              <a:t> LDL : 88                HDL : 45 , No CAD</a:t>
            </a:r>
          </a:p>
          <a:p>
            <a:pPr>
              <a:buNone/>
            </a:pPr>
            <a:r>
              <a:rPr lang="en-US" i="0" dirty="0" smtClean="0">
                <a:solidFill>
                  <a:schemeClr val="bg1"/>
                </a:solidFill>
                <a:latin typeface="Times New Roman" pitchFamily="18" charset="0"/>
              </a:rPr>
              <a:t>Treatment Regimen: </a:t>
            </a:r>
          </a:p>
          <a:p>
            <a:pPr>
              <a:buNone/>
            </a:pPr>
            <a:r>
              <a:rPr lang="en-US" i="0" dirty="0" smtClean="0">
                <a:solidFill>
                  <a:schemeClr val="bg1"/>
                </a:solidFill>
                <a:latin typeface="Times New Roman" pitchFamily="18" charset="0"/>
              </a:rPr>
              <a:t>Observing life style modification (Diet, Exercise)</a:t>
            </a:r>
          </a:p>
          <a:p>
            <a:pPr>
              <a:buNone/>
            </a:pPr>
            <a:r>
              <a:rPr lang="en-US" i="0" dirty="0" smtClean="0">
                <a:solidFill>
                  <a:schemeClr val="bg1"/>
                </a:solidFill>
                <a:latin typeface="Times New Roman" pitchFamily="18" charset="0"/>
              </a:rPr>
              <a:t>4 </a:t>
            </a:r>
            <a:r>
              <a:rPr lang="en-US" i="0" dirty="0" err="1" smtClean="0">
                <a:solidFill>
                  <a:schemeClr val="bg1"/>
                </a:solidFill>
                <a:latin typeface="Times New Roman" pitchFamily="18" charset="0"/>
              </a:rPr>
              <a:t>Metformin</a:t>
            </a:r>
            <a:endParaRPr lang="en-US" i="0" dirty="0" smtClean="0">
              <a:solidFill>
                <a:schemeClr val="bg1"/>
              </a:solidFill>
              <a:latin typeface="Times New Roman" pitchFamily="18" charset="0"/>
            </a:endParaRPr>
          </a:p>
          <a:p>
            <a:pPr>
              <a:buNone/>
            </a:pPr>
            <a:r>
              <a:rPr lang="en-US" i="0" dirty="0" smtClean="0">
                <a:solidFill>
                  <a:schemeClr val="bg1"/>
                </a:solidFill>
                <a:latin typeface="Times New Roman" pitchFamily="18" charset="0"/>
              </a:rPr>
              <a:t>22 IU </a:t>
            </a:r>
            <a:r>
              <a:rPr lang="en-US" i="0" dirty="0" err="1" smtClean="0">
                <a:solidFill>
                  <a:schemeClr val="bg1"/>
                </a:solidFill>
                <a:latin typeface="Times New Roman" pitchFamily="18" charset="0"/>
              </a:rPr>
              <a:t>Lantus</a:t>
            </a:r>
            <a:endParaRPr lang="en-US" i="0" dirty="0" smtClean="0">
              <a:solidFill>
                <a:schemeClr val="bg1"/>
              </a:solidFill>
              <a:latin typeface="Times New Roman" pitchFamily="18" charset="0"/>
            </a:endParaRPr>
          </a:p>
        </p:txBody>
      </p:sp>
      <p:sp>
        <p:nvSpPr>
          <p:cNvPr id="2" name="Date Placeholder 1"/>
          <p:cNvSpPr>
            <a:spLocks noGrp="1"/>
          </p:cNvSpPr>
          <p:nvPr>
            <p:ph type="dt" sz="half" idx="10"/>
          </p:nvPr>
        </p:nvSpPr>
        <p:spPr/>
        <p:txBody>
          <a:bodyPr/>
          <a:lstStyle/>
          <a:p>
            <a:pPr>
              <a:defRPr/>
            </a:pPr>
            <a:fld id="{0F15C580-E096-4F2E-93B1-FAE7FE4293FD}" type="datetime1">
              <a:rPr lang="en-US" altLang="en-US" smtClean="0"/>
              <a:pPr>
                <a:defRPr/>
              </a:pPr>
              <a:t>11/20/2014</a:t>
            </a:fld>
            <a:endParaRPr lang="en-US" altLang="en-US"/>
          </a:p>
        </p:txBody>
      </p:sp>
      <p:sp>
        <p:nvSpPr>
          <p:cNvPr id="3" name="Slide Number Placeholder 2"/>
          <p:cNvSpPr>
            <a:spLocks noGrp="1"/>
          </p:cNvSpPr>
          <p:nvPr>
            <p:ph type="sldNum" sz="quarter" idx="12"/>
          </p:nvPr>
        </p:nvSpPr>
        <p:spPr/>
        <p:txBody>
          <a:bodyPr/>
          <a:lstStyle/>
          <a:p>
            <a:pPr>
              <a:defRPr/>
            </a:pPr>
            <a:fld id="{1861BB83-E1AF-4DF4-976A-E3BD8AB4724E}" type="slidenum">
              <a:rPr lang="en-US" altLang="en-US" smtClean="0"/>
              <a:pPr>
                <a:defRPr/>
              </a:pPr>
              <a:t>9</a:t>
            </a:fld>
            <a:endParaRPr lang="en-US" altLang="en-US"/>
          </a:p>
        </p:txBody>
      </p:sp>
    </p:spTree>
    <p:extLst>
      <p:ext uri="{BB962C8B-B14F-4D97-AF65-F5344CB8AC3E}">
        <p14:creationId xmlns:p14="http://schemas.microsoft.com/office/powerpoint/2010/main" val="195356056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
      <a:dk1>
        <a:srgbClr val="969696"/>
      </a:dk1>
      <a:lt1>
        <a:srgbClr val="FFFFFF"/>
      </a:lt1>
      <a:dk2>
        <a:srgbClr val="000066"/>
      </a:dk2>
      <a:lt2>
        <a:srgbClr val="CCFFFF"/>
      </a:lt2>
      <a:accent1>
        <a:srgbClr val="66CCFF"/>
      </a:accent1>
      <a:accent2>
        <a:srgbClr val="FF9900"/>
      </a:accent2>
      <a:accent3>
        <a:srgbClr val="AAAAB8"/>
      </a:accent3>
      <a:accent4>
        <a:srgbClr val="DADADA"/>
      </a:accent4>
      <a:accent5>
        <a:srgbClr val="B8E2FF"/>
      </a:accent5>
      <a:accent6>
        <a:srgbClr val="E78A00"/>
      </a:accent6>
      <a:hlink>
        <a:srgbClr val="FFFFFF"/>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ception personnalisé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4">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5">
        <a:dk1>
          <a:srgbClr val="808080"/>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Conception personnalisée 16">
        <a:dk1>
          <a:srgbClr val="BBE0E3"/>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nception personnalisée">
  <a:themeElements>
    <a:clrScheme name="">
      <a:dk1>
        <a:srgbClr val="969696"/>
      </a:dk1>
      <a:lt1>
        <a:srgbClr val="FFFFFF"/>
      </a:lt1>
      <a:dk2>
        <a:srgbClr val="000066"/>
      </a:dk2>
      <a:lt2>
        <a:srgbClr val="CCFFFF"/>
      </a:lt2>
      <a:accent1>
        <a:srgbClr val="66CCFF"/>
      </a:accent1>
      <a:accent2>
        <a:srgbClr val="FF9900"/>
      </a:accent2>
      <a:accent3>
        <a:srgbClr val="AAAAB8"/>
      </a:accent3>
      <a:accent4>
        <a:srgbClr val="DADADA"/>
      </a:accent4>
      <a:accent5>
        <a:srgbClr val="B8E2FF"/>
      </a:accent5>
      <a:accent6>
        <a:srgbClr val="E78A00"/>
      </a:accent6>
      <a:hlink>
        <a:srgbClr val="FFFFFF"/>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ception personnalisé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4">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5">
        <a:dk1>
          <a:srgbClr val="808080"/>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Conception personnalisée 16">
        <a:dk1>
          <a:srgbClr val="BBE0E3"/>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ME Template">
  <a:themeElements>
    <a:clrScheme name="">
      <a:dk1>
        <a:srgbClr val="FFFFFF"/>
      </a:dk1>
      <a:lt1>
        <a:srgbClr val="FFFFFF"/>
      </a:lt1>
      <a:dk2>
        <a:srgbClr val="6699FF"/>
      </a:dk2>
      <a:lt2>
        <a:srgbClr val="FF0000"/>
      </a:lt2>
      <a:accent1>
        <a:srgbClr val="FF9900"/>
      </a:accent1>
      <a:accent2>
        <a:srgbClr val="C0C0C0"/>
      </a:accent2>
      <a:accent3>
        <a:srgbClr val="FFFFFF"/>
      </a:accent3>
      <a:accent4>
        <a:srgbClr val="DADADA"/>
      </a:accent4>
      <a:accent5>
        <a:srgbClr val="FFCAAA"/>
      </a:accent5>
      <a:accent6>
        <a:srgbClr val="AEAEAE"/>
      </a:accent6>
      <a:hlink>
        <a:srgbClr val="FFFF00"/>
      </a:hlink>
      <a:folHlink>
        <a:srgbClr val="009900"/>
      </a:folHlink>
    </a:clrScheme>
    <a:fontScheme name="CM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2857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M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M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M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M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M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M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M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1225</TotalTime>
  <Words>5520</Words>
  <Application>Microsoft Office PowerPoint</Application>
  <PresentationFormat>On-screen Show (4:3)</PresentationFormat>
  <Paragraphs>867</Paragraphs>
  <Slides>86</Slides>
  <Notes>17</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86</vt:i4>
      </vt:variant>
    </vt:vector>
  </HeadingPairs>
  <TitlesOfParts>
    <vt:vector size="93" baseType="lpstr">
      <vt:lpstr>4_Edge</vt:lpstr>
      <vt:lpstr>1_Office Theme</vt:lpstr>
      <vt:lpstr>Conception personnalisée</vt:lpstr>
      <vt:lpstr>1_Conception personnalisée</vt:lpstr>
      <vt:lpstr>CME Template</vt:lpstr>
      <vt:lpstr>Microsoft Excel 97-2003 Worksheet</vt:lpstr>
      <vt:lpstr>Worksheet</vt:lpstr>
      <vt:lpstr>PowerPoint Presentation</vt:lpstr>
      <vt:lpstr>Prevalence of Diabetes and Impaired Fasting Glucose in the adult (20-64 years) urban population of Iran</vt:lpstr>
      <vt:lpstr>High prevalence of diabetes and abnormal glucose tolerance in adult population (≥20 years) of Tehran</vt:lpstr>
      <vt:lpstr>Incidence rate of Type 2 diabetes in the adult population (≥20 years) of Tehran</vt:lpstr>
      <vt:lpstr> Hrati et al Population-based incidence of Type 2 diabetes and its associated risk factors: results from a six-year cohort study in Iran , BMC pubic Health 2009</vt:lpstr>
      <vt:lpstr>Glucose intolerance and risk of cardiovascular disease in Iranian men and women: Results of the 7.6-year follow-up of the Tehran Lipid and Glucose Study( Hadaegh et alJ. Endocrinol. Invest,32,724-730,2009)</vt:lpstr>
      <vt:lpstr>Cardiovascular risk and all cause mortality attributable to diabetes: Tehran Lipid and Glucose Study  Bozorgmanesh et al. j. Endocr. Inves 2011</vt:lpstr>
      <vt:lpstr>PowerPoint Presentation</vt:lpstr>
      <vt:lpstr>Case study  </vt:lpstr>
      <vt:lpstr>PowerPoint Presentation</vt:lpstr>
      <vt:lpstr>IDEAS AND OPINIONS  Setting Glycemic Targets in Type 2 Diabetes Mellitus</vt:lpstr>
      <vt:lpstr>ADA 2014</vt:lpstr>
      <vt:lpstr>ADA 2014</vt:lpstr>
      <vt:lpstr>Sequential Insulin Strategies in T2DM</vt:lpstr>
      <vt:lpstr>Treating fasting hyperglycaemia lowers the     entire 24-hour plasma glucose profile</vt:lpstr>
      <vt:lpstr>PowerPoint Presentation</vt:lpstr>
      <vt:lpstr>PowerPoint Presentation</vt:lpstr>
      <vt:lpstr>PowerPoint Presentation</vt:lpstr>
      <vt:lpstr>PowerPoint Presentation</vt:lpstr>
      <vt:lpstr>Transitions To and Titrations of Insulin</vt:lpstr>
      <vt:lpstr>Transitions To and Titrations of Insulin</vt:lpstr>
      <vt:lpstr>PowerPoint Presentation</vt:lpstr>
      <vt:lpstr>PowerPoint Presentation</vt:lpstr>
      <vt:lpstr>PowerPoint Presentation</vt:lpstr>
      <vt:lpstr>PowerPoint Presentation</vt:lpstr>
      <vt:lpstr>Please consider !</vt:lpstr>
      <vt:lpstr>Sequential Insulin Strategies in T2DM</vt:lpstr>
      <vt:lpstr>Transitions To and Titrations of Insulin</vt:lpstr>
      <vt:lpstr>Basal Insulin Overtreatment</vt:lpstr>
      <vt:lpstr>Timing of Largest PPG Excursion Varies Between Individuals</vt:lpstr>
      <vt:lpstr>NHANES III: daily meal patterns do not match the recommended 3 well-balanced meals</vt:lpstr>
      <vt:lpstr>Meal Patterns Vary Among Patients With T2DM</vt:lpstr>
      <vt:lpstr>OPAL: the 1st study supporting the Basal Plus approach</vt:lpstr>
      <vt:lpstr>Transitions To and Titrations of Insulin</vt:lpstr>
      <vt:lpstr>PowerPoint Presentation</vt:lpstr>
      <vt:lpstr>Types of short and rapid actingInsulin</vt:lpstr>
      <vt:lpstr>PowerPoint Presentation</vt:lpstr>
      <vt:lpstr>Sequential Insulin Strategies in T2DM</vt:lpstr>
      <vt:lpstr>Sequential Insulin Strategies in T2DM</vt:lpstr>
      <vt:lpstr>Prandial excursions are evident in all patients with T2DM</vt:lpstr>
      <vt:lpstr>Sequential Insulin Strategies in T2DM</vt:lpstr>
      <vt:lpstr>Insulin Intensification Programs for T2DM</vt:lpstr>
      <vt:lpstr>Transitions To and Titrations of Insulin</vt:lpstr>
      <vt:lpstr>PowerPoint Presentation</vt:lpstr>
      <vt:lpstr>CASE;  </vt:lpstr>
      <vt:lpstr>Case </vt:lpstr>
      <vt:lpstr>case</vt:lpstr>
      <vt:lpstr>case</vt:lpstr>
      <vt:lpstr>case3</vt:lpstr>
      <vt:lpstr>Sequential Insulin Strategies in T2DM</vt:lpstr>
      <vt:lpstr>PowerPoint Presentation</vt:lpstr>
      <vt:lpstr>L</vt:lpstr>
      <vt:lpstr>Full STEP LANCET 2014</vt:lpstr>
      <vt:lpstr>PowerPoint Presentation</vt:lpstr>
      <vt:lpstr>PowerPoint Presentation</vt:lpstr>
      <vt:lpstr>PowerPoint Presentation</vt:lpstr>
      <vt:lpstr>PowerPoint Presentation</vt:lpstr>
      <vt:lpstr>Insulin bolus dose adjustment</vt:lpstr>
      <vt:lpstr>PowerPoint Presentation</vt:lpstr>
      <vt:lpstr>Bolus dose calculation</vt:lpstr>
      <vt:lpstr>PowerPoint Presentation</vt:lpstr>
      <vt:lpstr>PowerPoint Presentation</vt:lpstr>
      <vt:lpstr>Initiation &amp; titration of prandial insulin</vt:lpstr>
      <vt:lpstr>After 2-3 months…</vt:lpstr>
      <vt:lpstr>Intensify insulin if HbA1c is still ≥7%</vt:lpstr>
      <vt:lpstr>Basal Bolus therapy delivers comparable good efficacy whatever the titration algorithm used</vt:lpstr>
      <vt:lpstr>Basal Bolus therapy delivers comparable good efficacy whatever the titration algorithm used</vt:lpstr>
      <vt:lpstr>The Basal Bolus strategy is safe and associated with acceptable weight gain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Practical Questions Pitfalls</vt:lpstr>
      <vt:lpstr>Key Message</vt:lpstr>
      <vt:lpstr>Conclusion- 1</vt:lpstr>
      <vt:lpstr>Conclusion- 2</vt:lpstr>
      <vt:lpstr>Conclusion- 3</vt:lpstr>
      <vt:lpstr>Points to remember: A new sense of urgency</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DR</cp:lastModifiedBy>
  <cp:revision>147</cp:revision>
  <dcterms:created xsi:type="dcterms:W3CDTF">2013-11-01T14:42:17Z</dcterms:created>
  <dcterms:modified xsi:type="dcterms:W3CDTF">2014-11-20T04:52:22Z</dcterms:modified>
</cp:coreProperties>
</file>