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3" r:id="rId4"/>
    <p:sldId id="292" r:id="rId5"/>
    <p:sldId id="291" r:id="rId6"/>
    <p:sldId id="294" r:id="rId7"/>
    <p:sldId id="269" r:id="rId8"/>
    <p:sldId id="271" r:id="rId9"/>
    <p:sldId id="268" r:id="rId10"/>
    <p:sldId id="267" r:id="rId11"/>
    <p:sldId id="270" r:id="rId12"/>
    <p:sldId id="295" r:id="rId13"/>
    <p:sldId id="272" r:id="rId14"/>
    <p:sldId id="273" r:id="rId15"/>
    <p:sldId id="274" r:id="rId16"/>
    <p:sldId id="275" r:id="rId17"/>
    <p:sldId id="297" r:id="rId18"/>
    <p:sldId id="298" r:id="rId19"/>
    <p:sldId id="304" r:id="rId20"/>
    <p:sldId id="300" r:id="rId21"/>
    <p:sldId id="299" r:id="rId22"/>
    <p:sldId id="301" r:id="rId23"/>
    <p:sldId id="302" r:id="rId24"/>
    <p:sldId id="303" r:id="rId25"/>
    <p:sldId id="305" r:id="rId26"/>
    <p:sldId id="296" r:id="rId27"/>
    <p:sldId id="278" r:id="rId28"/>
    <p:sldId id="279" r:id="rId29"/>
    <p:sldId id="277" r:id="rId30"/>
    <p:sldId id="280" r:id="rId31"/>
    <p:sldId id="281" r:id="rId32"/>
    <p:sldId id="282" r:id="rId33"/>
    <p:sldId id="283" r:id="rId34"/>
    <p:sldId id="276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06" r:id="rId43"/>
    <p:sldId id="307" r:id="rId44"/>
    <p:sldId id="308" r:id="rId45"/>
    <p:sldId id="30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0E0949-6CE4-4BDE-8F8E-ED211D96BC1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F6C032-7FD2-4C30-9725-B8F0A91636B0}">
      <dgm:prSet phldrT="[Text]"/>
      <dgm:spPr/>
      <dgm:t>
        <a:bodyPr/>
        <a:lstStyle/>
        <a:p>
          <a:r>
            <a:rPr lang="en-US" dirty="0" smtClean="0"/>
            <a:t>Poor surgical candidate </a:t>
          </a:r>
          <a:endParaRPr lang="en-US" dirty="0"/>
        </a:p>
      </dgm:t>
    </dgm:pt>
    <dgm:pt modelId="{2D209796-3085-4C25-A32F-EDA4F0622912}" type="parTrans" cxnId="{744CEDFB-EE19-43D3-95C4-0F7D97C34828}">
      <dgm:prSet/>
      <dgm:spPr/>
      <dgm:t>
        <a:bodyPr/>
        <a:lstStyle/>
        <a:p>
          <a:endParaRPr lang="en-US"/>
        </a:p>
      </dgm:t>
    </dgm:pt>
    <dgm:pt modelId="{E884DB32-F34D-4EB8-9F5C-83072E40491F}" type="sibTrans" cxnId="{744CEDFB-EE19-43D3-95C4-0F7D97C34828}">
      <dgm:prSet/>
      <dgm:spPr/>
      <dgm:t>
        <a:bodyPr/>
        <a:lstStyle/>
        <a:p>
          <a:endParaRPr lang="en-US"/>
        </a:p>
      </dgm:t>
    </dgm:pt>
    <dgm:pt modelId="{6466EEBB-4F87-4C0B-BFE7-F500038180B6}">
      <dgm:prSet phldrT="[Text]"/>
      <dgm:spPr/>
      <dgm:t>
        <a:bodyPr/>
        <a:lstStyle/>
        <a:p>
          <a:r>
            <a:rPr lang="en-US" dirty="0" smtClean="0"/>
            <a:t>Symptomatic or severe </a:t>
          </a:r>
          <a:r>
            <a:rPr lang="en-US" dirty="0" err="1" smtClean="0"/>
            <a:t>hypercalcemia</a:t>
          </a:r>
          <a:r>
            <a:rPr lang="en-US" dirty="0" smtClean="0"/>
            <a:t> with normal BMD</a:t>
          </a:r>
          <a:endParaRPr lang="en-US" dirty="0"/>
        </a:p>
      </dgm:t>
    </dgm:pt>
    <dgm:pt modelId="{1B1DFA02-2BB1-4A30-A69D-F7EA10BDA6CA}" type="parTrans" cxnId="{395219C1-0A56-4CA9-9C39-8F406FA861EB}">
      <dgm:prSet/>
      <dgm:spPr/>
      <dgm:t>
        <a:bodyPr/>
        <a:lstStyle/>
        <a:p>
          <a:endParaRPr lang="en-US"/>
        </a:p>
      </dgm:t>
    </dgm:pt>
    <dgm:pt modelId="{806C8AFE-5C0E-4694-AD78-79632A47C0B5}" type="sibTrans" cxnId="{395219C1-0A56-4CA9-9C39-8F406FA861EB}">
      <dgm:prSet/>
      <dgm:spPr/>
      <dgm:t>
        <a:bodyPr/>
        <a:lstStyle/>
        <a:p>
          <a:endParaRPr lang="en-US"/>
        </a:p>
      </dgm:t>
    </dgm:pt>
    <dgm:pt modelId="{47207DED-9357-4C48-B599-A7692ECFBCBB}">
      <dgm:prSet phldrT="[Text]"/>
      <dgm:spPr/>
      <dgm:t>
        <a:bodyPr/>
        <a:lstStyle/>
        <a:p>
          <a:r>
            <a:rPr lang="en-US" dirty="0" err="1" smtClean="0"/>
            <a:t>Cinacalcet</a:t>
          </a:r>
          <a:endParaRPr lang="en-US" dirty="0"/>
        </a:p>
      </dgm:t>
    </dgm:pt>
    <dgm:pt modelId="{DF6C1F26-9293-4398-9E69-510D53C812C0}" type="parTrans" cxnId="{855CD3DD-48BB-4EA4-B959-E8029B5AE4E2}">
      <dgm:prSet/>
      <dgm:spPr/>
      <dgm:t>
        <a:bodyPr/>
        <a:lstStyle/>
        <a:p>
          <a:endParaRPr lang="en-US"/>
        </a:p>
      </dgm:t>
    </dgm:pt>
    <dgm:pt modelId="{92B019CD-406C-4189-AC40-F35466B69BA2}" type="sibTrans" cxnId="{855CD3DD-48BB-4EA4-B959-E8029B5AE4E2}">
      <dgm:prSet/>
      <dgm:spPr/>
      <dgm:t>
        <a:bodyPr/>
        <a:lstStyle/>
        <a:p>
          <a:endParaRPr lang="en-US"/>
        </a:p>
      </dgm:t>
    </dgm:pt>
    <dgm:pt modelId="{1973F405-38A5-4A0B-8192-C9A0A975AD0F}">
      <dgm:prSet phldrT="[Text]"/>
      <dgm:spPr/>
      <dgm:t>
        <a:bodyPr/>
        <a:lstStyle/>
        <a:p>
          <a:r>
            <a:rPr lang="en-US" dirty="0" smtClean="0"/>
            <a:t>Osteoporosis and high risk for fracture</a:t>
          </a:r>
          <a:endParaRPr lang="en-US" dirty="0"/>
        </a:p>
      </dgm:t>
    </dgm:pt>
    <dgm:pt modelId="{990A9B8F-69AF-45D4-893C-2B7E3F5C0B34}" type="parTrans" cxnId="{98E3B8D6-AFE4-4864-B103-9B50D2D751C9}">
      <dgm:prSet/>
      <dgm:spPr/>
      <dgm:t>
        <a:bodyPr/>
        <a:lstStyle/>
        <a:p>
          <a:endParaRPr lang="en-US"/>
        </a:p>
      </dgm:t>
    </dgm:pt>
    <dgm:pt modelId="{30AD3356-B566-4059-838B-1615F4EAD844}" type="sibTrans" cxnId="{98E3B8D6-AFE4-4864-B103-9B50D2D751C9}">
      <dgm:prSet/>
      <dgm:spPr/>
      <dgm:t>
        <a:bodyPr/>
        <a:lstStyle/>
        <a:p>
          <a:endParaRPr lang="en-US"/>
        </a:p>
      </dgm:t>
    </dgm:pt>
    <dgm:pt modelId="{29F5CBEE-14B4-4436-99C8-8F6B40A03756}">
      <dgm:prSet phldrT="[Text]"/>
      <dgm:spPr/>
      <dgm:t>
        <a:bodyPr/>
        <a:lstStyle/>
        <a:p>
          <a:r>
            <a:rPr lang="en-US" dirty="0" smtClean="0"/>
            <a:t>Alendronate</a:t>
          </a:r>
          <a:endParaRPr lang="en-US" dirty="0"/>
        </a:p>
      </dgm:t>
    </dgm:pt>
    <dgm:pt modelId="{12553F39-BEC3-4237-8800-CB5A15AF7D23}" type="parTrans" cxnId="{90CE0B47-9C20-419A-BA42-1C06CE760FFB}">
      <dgm:prSet/>
      <dgm:spPr/>
      <dgm:t>
        <a:bodyPr/>
        <a:lstStyle/>
        <a:p>
          <a:endParaRPr lang="en-US"/>
        </a:p>
      </dgm:t>
    </dgm:pt>
    <dgm:pt modelId="{604812B6-1FD5-4306-A5AD-67AC776BCF1A}" type="sibTrans" cxnId="{90CE0B47-9C20-419A-BA42-1C06CE760FFB}">
      <dgm:prSet/>
      <dgm:spPr/>
      <dgm:t>
        <a:bodyPr/>
        <a:lstStyle/>
        <a:p>
          <a:endParaRPr lang="en-US"/>
        </a:p>
      </dgm:t>
    </dgm:pt>
    <dgm:pt modelId="{3408D453-078C-4CD6-A222-7C09551FB93C}" type="pres">
      <dgm:prSet presAssocID="{0E0E0949-6CE4-4BDE-8F8E-ED211D96BC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759252-5274-4045-B8B1-D4A5333F4C32}" type="pres">
      <dgm:prSet presAssocID="{EAF6C032-7FD2-4C30-9725-B8F0A91636B0}" presName="hierRoot1" presStyleCnt="0"/>
      <dgm:spPr/>
    </dgm:pt>
    <dgm:pt modelId="{DC30D37D-D385-4ACA-AE00-2FAAB64FAB18}" type="pres">
      <dgm:prSet presAssocID="{EAF6C032-7FD2-4C30-9725-B8F0A91636B0}" presName="composite" presStyleCnt="0"/>
      <dgm:spPr/>
    </dgm:pt>
    <dgm:pt modelId="{2CBB2241-B5C3-4FF5-8C60-FE0958477B3C}" type="pres">
      <dgm:prSet presAssocID="{EAF6C032-7FD2-4C30-9725-B8F0A91636B0}" presName="background" presStyleLbl="node0" presStyleIdx="0" presStyleCnt="1"/>
      <dgm:spPr/>
    </dgm:pt>
    <dgm:pt modelId="{81D2BB69-339D-45F5-AC65-9A92C9EA22D3}" type="pres">
      <dgm:prSet presAssocID="{EAF6C032-7FD2-4C30-9725-B8F0A91636B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26C59-D3DA-429F-B184-A3C515CB97F5}" type="pres">
      <dgm:prSet presAssocID="{EAF6C032-7FD2-4C30-9725-B8F0A91636B0}" presName="hierChild2" presStyleCnt="0"/>
      <dgm:spPr/>
    </dgm:pt>
    <dgm:pt modelId="{223F8081-6C90-42FD-BE49-2E46CE79C880}" type="pres">
      <dgm:prSet presAssocID="{1B1DFA02-2BB1-4A30-A69D-F7EA10BDA6CA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6AB64B2-F679-4628-B734-16635D07F7FA}" type="pres">
      <dgm:prSet presAssocID="{6466EEBB-4F87-4C0B-BFE7-F500038180B6}" presName="hierRoot2" presStyleCnt="0"/>
      <dgm:spPr/>
    </dgm:pt>
    <dgm:pt modelId="{F9B8D368-AD27-491E-A1A0-B3AB09349F58}" type="pres">
      <dgm:prSet presAssocID="{6466EEBB-4F87-4C0B-BFE7-F500038180B6}" presName="composite2" presStyleCnt="0"/>
      <dgm:spPr/>
    </dgm:pt>
    <dgm:pt modelId="{F0541DB4-D465-4BFD-809A-A5FB57692C4C}" type="pres">
      <dgm:prSet presAssocID="{6466EEBB-4F87-4C0B-BFE7-F500038180B6}" presName="background2" presStyleLbl="node2" presStyleIdx="0" presStyleCnt="2"/>
      <dgm:spPr/>
    </dgm:pt>
    <dgm:pt modelId="{4FBE32B0-A71E-42A7-A633-937EF3E5516A}" type="pres">
      <dgm:prSet presAssocID="{6466EEBB-4F87-4C0B-BFE7-F500038180B6}" presName="text2" presStyleLbl="fgAcc2" presStyleIdx="0" presStyleCnt="2" custScaleX="161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20866-52E7-4284-8CEF-5C02C636CD53}" type="pres">
      <dgm:prSet presAssocID="{6466EEBB-4F87-4C0B-BFE7-F500038180B6}" presName="hierChild3" presStyleCnt="0"/>
      <dgm:spPr/>
    </dgm:pt>
    <dgm:pt modelId="{FD37A9A3-6847-4D13-85AE-9BF05C46E1AD}" type="pres">
      <dgm:prSet presAssocID="{DF6C1F26-9293-4398-9E69-510D53C812C0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132FE8D-4411-48DA-BA27-D7443C9E1F07}" type="pres">
      <dgm:prSet presAssocID="{47207DED-9357-4C48-B599-A7692ECFBCBB}" presName="hierRoot3" presStyleCnt="0"/>
      <dgm:spPr/>
    </dgm:pt>
    <dgm:pt modelId="{2F9CE3B0-DA1B-4292-8832-1A8D8BAD2D00}" type="pres">
      <dgm:prSet presAssocID="{47207DED-9357-4C48-B599-A7692ECFBCBB}" presName="composite3" presStyleCnt="0"/>
      <dgm:spPr/>
    </dgm:pt>
    <dgm:pt modelId="{CFC85770-1CCB-4898-917E-EBE286F231A5}" type="pres">
      <dgm:prSet presAssocID="{47207DED-9357-4C48-B599-A7692ECFBCBB}" presName="background3" presStyleLbl="node3" presStyleIdx="0" presStyleCnt="2"/>
      <dgm:spPr/>
    </dgm:pt>
    <dgm:pt modelId="{9E2D1A71-B5DF-4DCA-89B6-EE97C0130DCB}" type="pres">
      <dgm:prSet presAssocID="{47207DED-9357-4C48-B599-A7692ECFBCB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B3638A-4D73-4359-BEE3-E07EB71FEE07}" type="pres">
      <dgm:prSet presAssocID="{47207DED-9357-4C48-B599-A7692ECFBCBB}" presName="hierChild4" presStyleCnt="0"/>
      <dgm:spPr/>
    </dgm:pt>
    <dgm:pt modelId="{06CF3D43-3734-48BF-9CC7-D7701A5A78B7}" type="pres">
      <dgm:prSet presAssocID="{990A9B8F-69AF-45D4-893C-2B7E3F5C0B3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D3293F7-977C-4322-ADD5-37E7320FBCC2}" type="pres">
      <dgm:prSet presAssocID="{1973F405-38A5-4A0B-8192-C9A0A975AD0F}" presName="hierRoot2" presStyleCnt="0"/>
      <dgm:spPr/>
    </dgm:pt>
    <dgm:pt modelId="{BAFED206-ADC2-4BF6-91F2-6918A96B2904}" type="pres">
      <dgm:prSet presAssocID="{1973F405-38A5-4A0B-8192-C9A0A975AD0F}" presName="composite2" presStyleCnt="0"/>
      <dgm:spPr/>
    </dgm:pt>
    <dgm:pt modelId="{A49E06D4-CEF5-48DF-8FCD-D144ABAA0D76}" type="pres">
      <dgm:prSet presAssocID="{1973F405-38A5-4A0B-8192-C9A0A975AD0F}" presName="background2" presStyleLbl="node2" presStyleIdx="1" presStyleCnt="2"/>
      <dgm:spPr/>
    </dgm:pt>
    <dgm:pt modelId="{689E3E09-D0E6-427E-A4E2-9204D715BE62}" type="pres">
      <dgm:prSet presAssocID="{1973F405-38A5-4A0B-8192-C9A0A975AD0F}" presName="text2" presStyleLbl="fgAcc2" presStyleIdx="1" presStyleCnt="2" custScaleX="134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831884-1C79-4544-B27D-84A53F14A3A5}" type="pres">
      <dgm:prSet presAssocID="{1973F405-38A5-4A0B-8192-C9A0A975AD0F}" presName="hierChild3" presStyleCnt="0"/>
      <dgm:spPr/>
    </dgm:pt>
    <dgm:pt modelId="{2C626BC0-0F45-4B71-A525-7D6950C4F14B}" type="pres">
      <dgm:prSet presAssocID="{12553F39-BEC3-4237-8800-CB5A15AF7D23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F3F5FD8-C28F-4AD8-A2B3-0CBBE161E496}" type="pres">
      <dgm:prSet presAssocID="{29F5CBEE-14B4-4436-99C8-8F6B40A03756}" presName="hierRoot3" presStyleCnt="0"/>
      <dgm:spPr/>
    </dgm:pt>
    <dgm:pt modelId="{AC7D63ED-D481-4416-81C2-00AB9311AD78}" type="pres">
      <dgm:prSet presAssocID="{29F5CBEE-14B4-4436-99C8-8F6B40A03756}" presName="composite3" presStyleCnt="0"/>
      <dgm:spPr/>
    </dgm:pt>
    <dgm:pt modelId="{463B00BD-876D-43A8-8F97-B078C41B3E34}" type="pres">
      <dgm:prSet presAssocID="{29F5CBEE-14B4-4436-99C8-8F6B40A03756}" presName="background3" presStyleLbl="node3" presStyleIdx="1" presStyleCnt="2"/>
      <dgm:spPr/>
    </dgm:pt>
    <dgm:pt modelId="{C06923F9-15E9-42AE-9B7F-71265292774C}" type="pres">
      <dgm:prSet presAssocID="{29F5CBEE-14B4-4436-99C8-8F6B40A03756}" presName="text3" presStyleLbl="fgAcc3" presStyleIdx="1" presStyleCnt="2" custScaleX="1128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3A018-0834-4711-94D1-9C10B23B50F1}" type="pres">
      <dgm:prSet presAssocID="{29F5CBEE-14B4-4436-99C8-8F6B40A03756}" presName="hierChild4" presStyleCnt="0"/>
      <dgm:spPr/>
    </dgm:pt>
  </dgm:ptLst>
  <dgm:cxnLst>
    <dgm:cxn modelId="{90CE0B47-9C20-419A-BA42-1C06CE760FFB}" srcId="{1973F405-38A5-4A0B-8192-C9A0A975AD0F}" destId="{29F5CBEE-14B4-4436-99C8-8F6B40A03756}" srcOrd="0" destOrd="0" parTransId="{12553F39-BEC3-4237-8800-CB5A15AF7D23}" sibTransId="{604812B6-1FD5-4306-A5AD-67AC776BCF1A}"/>
    <dgm:cxn modelId="{02A1F28F-D310-484A-807D-8CA8AA16FD85}" type="presOf" srcId="{6466EEBB-4F87-4C0B-BFE7-F500038180B6}" destId="{4FBE32B0-A71E-42A7-A633-937EF3E5516A}" srcOrd="0" destOrd="0" presId="urn:microsoft.com/office/officeart/2005/8/layout/hierarchy1"/>
    <dgm:cxn modelId="{744CEDFB-EE19-43D3-95C4-0F7D97C34828}" srcId="{0E0E0949-6CE4-4BDE-8F8E-ED211D96BC1E}" destId="{EAF6C032-7FD2-4C30-9725-B8F0A91636B0}" srcOrd="0" destOrd="0" parTransId="{2D209796-3085-4C25-A32F-EDA4F0622912}" sibTransId="{E884DB32-F34D-4EB8-9F5C-83072E40491F}"/>
    <dgm:cxn modelId="{98E3B8D6-AFE4-4864-B103-9B50D2D751C9}" srcId="{EAF6C032-7FD2-4C30-9725-B8F0A91636B0}" destId="{1973F405-38A5-4A0B-8192-C9A0A975AD0F}" srcOrd="1" destOrd="0" parTransId="{990A9B8F-69AF-45D4-893C-2B7E3F5C0B34}" sibTransId="{30AD3356-B566-4059-838B-1615F4EAD844}"/>
    <dgm:cxn modelId="{EC6AB79B-0B3E-42E4-B16C-BFF94123D202}" type="presOf" srcId="{0E0E0949-6CE4-4BDE-8F8E-ED211D96BC1E}" destId="{3408D453-078C-4CD6-A222-7C09551FB93C}" srcOrd="0" destOrd="0" presId="urn:microsoft.com/office/officeart/2005/8/layout/hierarchy1"/>
    <dgm:cxn modelId="{601E9799-B7A6-41EF-AC21-7C96898F9F15}" type="presOf" srcId="{29F5CBEE-14B4-4436-99C8-8F6B40A03756}" destId="{C06923F9-15E9-42AE-9B7F-71265292774C}" srcOrd="0" destOrd="0" presId="urn:microsoft.com/office/officeart/2005/8/layout/hierarchy1"/>
    <dgm:cxn modelId="{53A076EA-1D37-4031-BAB2-1AB77F21806C}" type="presOf" srcId="{12553F39-BEC3-4237-8800-CB5A15AF7D23}" destId="{2C626BC0-0F45-4B71-A525-7D6950C4F14B}" srcOrd="0" destOrd="0" presId="urn:microsoft.com/office/officeart/2005/8/layout/hierarchy1"/>
    <dgm:cxn modelId="{855CD3DD-48BB-4EA4-B959-E8029B5AE4E2}" srcId="{6466EEBB-4F87-4C0B-BFE7-F500038180B6}" destId="{47207DED-9357-4C48-B599-A7692ECFBCBB}" srcOrd="0" destOrd="0" parTransId="{DF6C1F26-9293-4398-9E69-510D53C812C0}" sibTransId="{92B019CD-406C-4189-AC40-F35466B69BA2}"/>
    <dgm:cxn modelId="{8C6FAE05-8CBF-4027-BA75-1E02DDE0B9B8}" type="presOf" srcId="{1973F405-38A5-4A0B-8192-C9A0A975AD0F}" destId="{689E3E09-D0E6-427E-A4E2-9204D715BE62}" srcOrd="0" destOrd="0" presId="urn:microsoft.com/office/officeart/2005/8/layout/hierarchy1"/>
    <dgm:cxn modelId="{DDF8F6FB-EA85-4AAD-8B4D-7386860221F3}" type="presOf" srcId="{990A9B8F-69AF-45D4-893C-2B7E3F5C0B34}" destId="{06CF3D43-3734-48BF-9CC7-D7701A5A78B7}" srcOrd="0" destOrd="0" presId="urn:microsoft.com/office/officeart/2005/8/layout/hierarchy1"/>
    <dgm:cxn modelId="{FD666257-5EAA-40F2-9AE8-46870930C69C}" type="presOf" srcId="{1B1DFA02-2BB1-4A30-A69D-F7EA10BDA6CA}" destId="{223F8081-6C90-42FD-BE49-2E46CE79C880}" srcOrd="0" destOrd="0" presId="urn:microsoft.com/office/officeart/2005/8/layout/hierarchy1"/>
    <dgm:cxn modelId="{B7DBB29F-1284-4529-B878-263B0F64B3B5}" type="presOf" srcId="{DF6C1F26-9293-4398-9E69-510D53C812C0}" destId="{FD37A9A3-6847-4D13-85AE-9BF05C46E1AD}" srcOrd="0" destOrd="0" presId="urn:microsoft.com/office/officeart/2005/8/layout/hierarchy1"/>
    <dgm:cxn modelId="{92538E04-A938-4FCE-938A-B022610C0E45}" type="presOf" srcId="{EAF6C032-7FD2-4C30-9725-B8F0A91636B0}" destId="{81D2BB69-339D-45F5-AC65-9A92C9EA22D3}" srcOrd="0" destOrd="0" presId="urn:microsoft.com/office/officeart/2005/8/layout/hierarchy1"/>
    <dgm:cxn modelId="{8171CC9A-8E62-4AE3-8FE9-9CC39EAFB990}" type="presOf" srcId="{47207DED-9357-4C48-B599-A7692ECFBCBB}" destId="{9E2D1A71-B5DF-4DCA-89B6-EE97C0130DCB}" srcOrd="0" destOrd="0" presId="urn:microsoft.com/office/officeart/2005/8/layout/hierarchy1"/>
    <dgm:cxn modelId="{395219C1-0A56-4CA9-9C39-8F406FA861EB}" srcId="{EAF6C032-7FD2-4C30-9725-B8F0A91636B0}" destId="{6466EEBB-4F87-4C0B-BFE7-F500038180B6}" srcOrd="0" destOrd="0" parTransId="{1B1DFA02-2BB1-4A30-A69D-F7EA10BDA6CA}" sibTransId="{806C8AFE-5C0E-4694-AD78-79632A47C0B5}"/>
    <dgm:cxn modelId="{4036F055-FF57-4C7A-B11C-507623EFFF41}" type="presParOf" srcId="{3408D453-078C-4CD6-A222-7C09551FB93C}" destId="{07759252-5274-4045-B8B1-D4A5333F4C32}" srcOrd="0" destOrd="0" presId="urn:microsoft.com/office/officeart/2005/8/layout/hierarchy1"/>
    <dgm:cxn modelId="{9D2DFF0F-CB7A-445E-B1DC-17F7F041479A}" type="presParOf" srcId="{07759252-5274-4045-B8B1-D4A5333F4C32}" destId="{DC30D37D-D385-4ACA-AE00-2FAAB64FAB18}" srcOrd="0" destOrd="0" presId="urn:microsoft.com/office/officeart/2005/8/layout/hierarchy1"/>
    <dgm:cxn modelId="{FB81E65C-24C3-48B0-8093-EA844121ACCF}" type="presParOf" srcId="{DC30D37D-D385-4ACA-AE00-2FAAB64FAB18}" destId="{2CBB2241-B5C3-4FF5-8C60-FE0958477B3C}" srcOrd="0" destOrd="0" presId="urn:microsoft.com/office/officeart/2005/8/layout/hierarchy1"/>
    <dgm:cxn modelId="{3292E089-D511-415E-AB1D-EA3F5F92082C}" type="presParOf" srcId="{DC30D37D-D385-4ACA-AE00-2FAAB64FAB18}" destId="{81D2BB69-339D-45F5-AC65-9A92C9EA22D3}" srcOrd="1" destOrd="0" presId="urn:microsoft.com/office/officeart/2005/8/layout/hierarchy1"/>
    <dgm:cxn modelId="{A9111D70-FF3C-41FA-BBDE-B0452AE96E64}" type="presParOf" srcId="{07759252-5274-4045-B8B1-D4A5333F4C32}" destId="{2BF26C59-D3DA-429F-B184-A3C515CB97F5}" srcOrd="1" destOrd="0" presId="urn:microsoft.com/office/officeart/2005/8/layout/hierarchy1"/>
    <dgm:cxn modelId="{2D20653C-748E-403D-849B-7A3C87B142C3}" type="presParOf" srcId="{2BF26C59-D3DA-429F-B184-A3C515CB97F5}" destId="{223F8081-6C90-42FD-BE49-2E46CE79C880}" srcOrd="0" destOrd="0" presId="urn:microsoft.com/office/officeart/2005/8/layout/hierarchy1"/>
    <dgm:cxn modelId="{44688C72-36B9-4CE3-9598-D7030C7DCF6D}" type="presParOf" srcId="{2BF26C59-D3DA-429F-B184-A3C515CB97F5}" destId="{66AB64B2-F679-4628-B734-16635D07F7FA}" srcOrd="1" destOrd="0" presId="urn:microsoft.com/office/officeart/2005/8/layout/hierarchy1"/>
    <dgm:cxn modelId="{6BF4BB48-EF60-46D6-A9E0-3F6CA295BB06}" type="presParOf" srcId="{66AB64B2-F679-4628-B734-16635D07F7FA}" destId="{F9B8D368-AD27-491E-A1A0-B3AB09349F58}" srcOrd="0" destOrd="0" presId="urn:microsoft.com/office/officeart/2005/8/layout/hierarchy1"/>
    <dgm:cxn modelId="{3D628ACB-F674-4076-B461-6E9618F72F3F}" type="presParOf" srcId="{F9B8D368-AD27-491E-A1A0-B3AB09349F58}" destId="{F0541DB4-D465-4BFD-809A-A5FB57692C4C}" srcOrd="0" destOrd="0" presId="urn:microsoft.com/office/officeart/2005/8/layout/hierarchy1"/>
    <dgm:cxn modelId="{A1210BA7-68CA-4D90-AE14-9C3820440FD3}" type="presParOf" srcId="{F9B8D368-AD27-491E-A1A0-B3AB09349F58}" destId="{4FBE32B0-A71E-42A7-A633-937EF3E5516A}" srcOrd="1" destOrd="0" presId="urn:microsoft.com/office/officeart/2005/8/layout/hierarchy1"/>
    <dgm:cxn modelId="{3F616009-9FEF-447A-B844-9E03725CB139}" type="presParOf" srcId="{66AB64B2-F679-4628-B734-16635D07F7FA}" destId="{D1B20866-52E7-4284-8CEF-5C02C636CD53}" srcOrd="1" destOrd="0" presId="urn:microsoft.com/office/officeart/2005/8/layout/hierarchy1"/>
    <dgm:cxn modelId="{A2479451-F1D5-42E0-BCAC-4415D19E10D2}" type="presParOf" srcId="{D1B20866-52E7-4284-8CEF-5C02C636CD53}" destId="{FD37A9A3-6847-4D13-85AE-9BF05C46E1AD}" srcOrd="0" destOrd="0" presId="urn:microsoft.com/office/officeart/2005/8/layout/hierarchy1"/>
    <dgm:cxn modelId="{8B7D47D3-37BD-4FEC-8B3E-A7FB03EAFFD0}" type="presParOf" srcId="{D1B20866-52E7-4284-8CEF-5C02C636CD53}" destId="{A132FE8D-4411-48DA-BA27-D7443C9E1F07}" srcOrd="1" destOrd="0" presId="urn:microsoft.com/office/officeart/2005/8/layout/hierarchy1"/>
    <dgm:cxn modelId="{3421709B-283A-4234-83F5-87A13C3D9ACB}" type="presParOf" srcId="{A132FE8D-4411-48DA-BA27-D7443C9E1F07}" destId="{2F9CE3B0-DA1B-4292-8832-1A8D8BAD2D00}" srcOrd="0" destOrd="0" presId="urn:microsoft.com/office/officeart/2005/8/layout/hierarchy1"/>
    <dgm:cxn modelId="{391E8536-B1C1-4E47-B933-758B9613F7B2}" type="presParOf" srcId="{2F9CE3B0-DA1B-4292-8832-1A8D8BAD2D00}" destId="{CFC85770-1CCB-4898-917E-EBE286F231A5}" srcOrd="0" destOrd="0" presId="urn:microsoft.com/office/officeart/2005/8/layout/hierarchy1"/>
    <dgm:cxn modelId="{2D824763-1BF4-4FEB-B96D-26366B18696D}" type="presParOf" srcId="{2F9CE3B0-DA1B-4292-8832-1A8D8BAD2D00}" destId="{9E2D1A71-B5DF-4DCA-89B6-EE97C0130DCB}" srcOrd="1" destOrd="0" presId="urn:microsoft.com/office/officeart/2005/8/layout/hierarchy1"/>
    <dgm:cxn modelId="{50793505-5985-4FB2-9C1F-521D5657AAE7}" type="presParOf" srcId="{A132FE8D-4411-48DA-BA27-D7443C9E1F07}" destId="{3EB3638A-4D73-4359-BEE3-E07EB71FEE07}" srcOrd="1" destOrd="0" presId="urn:microsoft.com/office/officeart/2005/8/layout/hierarchy1"/>
    <dgm:cxn modelId="{5E28D520-90B0-4CAC-9C7A-08E0DAADA29A}" type="presParOf" srcId="{2BF26C59-D3DA-429F-B184-A3C515CB97F5}" destId="{06CF3D43-3734-48BF-9CC7-D7701A5A78B7}" srcOrd="2" destOrd="0" presId="urn:microsoft.com/office/officeart/2005/8/layout/hierarchy1"/>
    <dgm:cxn modelId="{23D9BEBF-7BF3-42C7-B5C6-4C4E13328219}" type="presParOf" srcId="{2BF26C59-D3DA-429F-B184-A3C515CB97F5}" destId="{0D3293F7-977C-4322-ADD5-37E7320FBCC2}" srcOrd="3" destOrd="0" presId="urn:microsoft.com/office/officeart/2005/8/layout/hierarchy1"/>
    <dgm:cxn modelId="{811EE151-50CD-4F48-B7E6-F925F0A31D0D}" type="presParOf" srcId="{0D3293F7-977C-4322-ADD5-37E7320FBCC2}" destId="{BAFED206-ADC2-4BF6-91F2-6918A96B2904}" srcOrd="0" destOrd="0" presId="urn:microsoft.com/office/officeart/2005/8/layout/hierarchy1"/>
    <dgm:cxn modelId="{55A8118F-692C-41FD-9C6D-5D6005B3659F}" type="presParOf" srcId="{BAFED206-ADC2-4BF6-91F2-6918A96B2904}" destId="{A49E06D4-CEF5-48DF-8FCD-D144ABAA0D76}" srcOrd="0" destOrd="0" presId="urn:microsoft.com/office/officeart/2005/8/layout/hierarchy1"/>
    <dgm:cxn modelId="{38620E6F-F33A-4900-9D02-F26100831722}" type="presParOf" srcId="{BAFED206-ADC2-4BF6-91F2-6918A96B2904}" destId="{689E3E09-D0E6-427E-A4E2-9204D715BE62}" srcOrd="1" destOrd="0" presId="urn:microsoft.com/office/officeart/2005/8/layout/hierarchy1"/>
    <dgm:cxn modelId="{758ECA52-31D4-46AB-8FB7-75981C2A2674}" type="presParOf" srcId="{0D3293F7-977C-4322-ADD5-37E7320FBCC2}" destId="{B0831884-1C79-4544-B27D-84A53F14A3A5}" srcOrd="1" destOrd="0" presId="urn:microsoft.com/office/officeart/2005/8/layout/hierarchy1"/>
    <dgm:cxn modelId="{986212F8-D8A5-4311-A564-ABFB0D87EAED}" type="presParOf" srcId="{B0831884-1C79-4544-B27D-84A53F14A3A5}" destId="{2C626BC0-0F45-4B71-A525-7D6950C4F14B}" srcOrd="0" destOrd="0" presId="urn:microsoft.com/office/officeart/2005/8/layout/hierarchy1"/>
    <dgm:cxn modelId="{C6B60FEC-2744-4D71-B343-59569316FCA0}" type="presParOf" srcId="{B0831884-1C79-4544-B27D-84A53F14A3A5}" destId="{AF3F5FD8-C28F-4AD8-A2B3-0CBBE161E496}" srcOrd="1" destOrd="0" presId="urn:microsoft.com/office/officeart/2005/8/layout/hierarchy1"/>
    <dgm:cxn modelId="{1F2FECEE-D123-45A5-A680-CA08D4438927}" type="presParOf" srcId="{AF3F5FD8-C28F-4AD8-A2B3-0CBBE161E496}" destId="{AC7D63ED-D481-4416-81C2-00AB9311AD78}" srcOrd="0" destOrd="0" presId="urn:microsoft.com/office/officeart/2005/8/layout/hierarchy1"/>
    <dgm:cxn modelId="{74FB06BC-463F-44A2-81E7-B8149AEA618F}" type="presParOf" srcId="{AC7D63ED-D481-4416-81C2-00AB9311AD78}" destId="{463B00BD-876D-43A8-8F97-B078C41B3E34}" srcOrd="0" destOrd="0" presId="urn:microsoft.com/office/officeart/2005/8/layout/hierarchy1"/>
    <dgm:cxn modelId="{1D351E92-F49C-41F5-9F86-6C6DB76BE12D}" type="presParOf" srcId="{AC7D63ED-D481-4416-81C2-00AB9311AD78}" destId="{C06923F9-15E9-42AE-9B7F-71265292774C}" srcOrd="1" destOrd="0" presId="urn:microsoft.com/office/officeart/2005/8/layout/hierarchy1"/>
    <dgm:cxn modelId="{EE12CA0D-0205-472C-85A2-322976A85E8F}" type="presParOf" srcId="{AF3F5FD8-C28F-4AD8-A2B3-0CBBE161E496}" destId="{D8A3A018-0834-4711-94D1-9C10B23B50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26BC0-0F45-4B71-A525-7D6950C4F14B}">
      <dsp:nvSpPr>
        <dsp:cNvPr id="0" name=""/>
        <dsp:cNvSpPr/>
      </dsp:nvSpPr>
      <dsp:spPr>
        <a:xfrm>
          <a:off x="6725201" y="3262228"/>
          <a:ext cx="91440" cy="607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F3D43-3734-48BF-9CC7-D7701A5A78B7}">
      <dsp:nvSpPr>
        <dsp:cNvPr id="0" name=""/>
        <dsp:cNvSpPr/>
      </dsp:nvSpPr>
      <dsp:spPr>
        <a:xfrm>
          <a:off x="4850205" y="1328547"/>
          <a:ext cx="1920716" cy="607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945"/>
              </a:lnTo>
              <a:lnTo>
                <a:pt x="1920716" y="413945"/>
              </a:lnTo>
              <a:lnTo>
                <a:pt x="1920716" y="607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7A9A3-6847-4D13-85AE-9BF05C46E1AD}">
      <dsp:nvSpPr>
        <dsp:cNvPr id="0" name=""/>
        <dsp:cNvSpPr/>
      </dsp:nvSpPr>
      <dsp:spPr>
        <a:xfrm>
          <a:off x="3164766" y="3262228"/>
          <a:ext cx="91440" cy="6074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42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F8081-6C90-42FD-BE49-2E46CE79C880}">
      <dsp:nvSpPr>
        <dsp:cNvPr id="0" name=""/>
        <dsp:cNvSpPr/>
      </dsp:nvSpPr>
      <dsp:spPr>
        <a:xfrm>
          <a:off x="3210486" y="1328547"/>
          <a:ext cx="1639718" cy="607429"/>
        </a:xfrm>
        <a:custGeom>
          <a:avLst/>
          <a:gdLst/>
          <a:ahLst/>
          <a:cxnLst/>
          <a:rect l="0" t="0" r="0" b="0"/>
          <a:pathLst>
            <a:path>
              <a:moveTo>
                <a:pt x="1639718" y="0"/>
              </a:moveTo>
              <a:lnTo>
                <a:pt x="1639718" y="413945"/>
              </a:lnTo>
              <a:lnTo>
                <a:pt x="0" y="413945"/>
              </a:lnTo>
              <a:lnTo>
                <a:pt x="0" y="6074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BB2241-B5C3-4FF5-8C60-FE0958477B3C}">
      <dsp:nvSpPr>
        <dsp:cNvPr id="0" name=""/>
        <dsp:cNvSpPr/>
      </dsp:nvSpPr>
      <dsp:spPr>
        <a:xfrm>
          <a:off x="3805912" y="2296"/>
          <a:ext cx="2088584" cy="132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D2BB69-339D-45F5-AC65-9A92C9EA22D3}">
      <dsp:nvSpPr>
        <dsp:cNvPr id="0" name=""/>
        <dsp:cNvSpPr/>
      </dsp:nvSpPr>
      <dsp:spPr>
        <a:xfrm>
          <a:off x="4037977" y="222758"/>
          <a:ext cx="2088584" cy="132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Poor surgical candidate </a:t>
          </a:r>
          <a:endParaRPr lang="en-US" sz="2500" kern="1200" dirty="0"/>
        </a:p>
      </dsp:txBody>
      <dsp:txXfrm>
        <a:off x="4076822" y="261603"/>
        <a:ext cx="2010894" cy="1248560"/>
      </dsp:txXfrm>
    </dsp:sp>
    <dsp:sp modelId="{F0541DB4-D465-4BFD-809A-A5FB57692C4C}">
      <dsp:nvSpPr>
        <dsp:cNvPr id="0" name=""/>
        <dsp:cNvSpPr/>
      </dsp:nvSpPr>
      <dsp:spPr>
        <a:xfrm>
          <a:off x="1521835" y="1935977"/>
          <a:ext cx="3377303" cy="132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BE32B0-A71E-42A7-A633-937EF3E5516A}">
      <dsp:nvSpPr>
        <dsp:cNvPr id="0" name=""/>
        <dsp:cNvSpPr/>
      </dsp:nvSpPr>
      <dsp:spPr>
        <a:xfrm>
          <a:off x="1753899" y="2156438"/>
          <a:ext cx="3377303" cy="132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Symptomatic or severe </a:t>
          </a:r>
          <a:r>
            <a:rPr lang="en-US" sz="2500" kern="1200" dirty="0" err="1" smtClean="0"/>
            <a:t>hypercalcemia</a:t>
          </a:r>
          <a:r>
            <a:rPr lang="en-US" sz="2500" kern="1200" dirty="0" smtClean="0"/>
            <a:t> with normal BMD</a:t>
          </a:r>
          <a:endParaRPr lang="en-US" sz="2500" kern="1200" dirty="0"/>
        </a:p>
      </dsp:txBody>
      <dsp:txXfrm>
        <a:off x="1792744" y="2195283"/>
        <a:ext cx="3299613" cy="1248560"/>
      </dsp:txXfrm>
    </dsp:sp>
    <dsp:sp modelId="{CFC85770-1CCB-4898-917E-EBE286F231A5}">
      <dsp:nvSpPr>
        <dsp:cNvPr id="0" name=""/>
        <dsp:cNvSpPr/>
      </dsp:nvSpPr>
      <dsp:spPr>
        <a:xfrm>
          <a:off x="2166194" y="3869658"/>
          <a:ext cx="2088584" cy="132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2D1A71-B5DF-4DCA-89B6-EE97C0130DCB}">
      <dsp:nvSpPr>
        <dsp:cNvPr id="0" name=""/>
        <dsp:cNvSpPr/>
      </dsp:nvSpPr>
      <dsp:spPr>
        <a:xfrm>
          <a:off x="2398259" y="4090119"/>
          <a:ext cx="2088584" cy="132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Cinacalcet</a:t>
          </a:r>
          <a:endParaRPr lang="en-US" sz="2500" kern="1200" dirty="0"/>
        </a:p>
      </dsp:txBody>
      <dsp:txXfrm>
        <a:off x="2437104" y="4128964"/>
        <a:ext cx="2010894" cy="1248560"/>
      </dsp:txXfrm>
    </dsp:sp>
    <dsp:sp modelId="{A49E06D4-CEF5-48DF-8FCD-D144ABAA0D76}">
      <dsp:nvSpPr>
        <dsp:cNvPr id="0" name=""/>
        <dsp:cNvSpPr/>
      </dsp:nvSpPr>
      <dsp:spPr>
        <a:xfrm>
          <a:off x="5363268" y="1935977"/>
          <a:ext cx="2815307" cy="132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9E3E09-D0E6-427E-A4E2-9204D715BE62}">
      <dsp:nvSpPr>
        <dsp:cNvPr id="0" name=""/>
        <dsp:cNvSpPr/>
      </dsp:nvSpPr>
      <dsp:spPr>
        <a:xfrm>
          <a:off x="5595332" y="2156438"/>
          <a:ext cx="2815307" cy="132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Osteoporosis and high risk for fracture</a:t>
          </a:r>
          <a:endParaRPr lang="en-US" sz="2500" kern="1200" dirty="0"/>
        </a:p>
      </dsp:txBody>
      <dsp:txXfrm>
        <a:off x="5634177" y="2195283"/>
        <a:ext cx="2737617" cy="1248560"/>
      </dsp:txXfrm>
    </dsp:sp>
    <dsp:sp modelId="{463B00BD-876D-43A8-8F97-B078C41B3E34}">
      <dsp:nvSpPr>
        <dsp:cNvPr id="0" name=""/>
        <dsp:cNvSpPr/>
      </dsp:nvSpPr>
      <dsp:spPr>
        <a:xfrm>
          <a:off x="5592051" y="3869658"/>
          <a:ext cx="2357740" cy="1326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6923F9-15E9-42AE-9B7F-71265292774C}">
      <dsp:nvSpPr>
        <dsp:cNvPr id="0" name=""/>
        <dsp:cNvSpPr/>
      </dsp:nvSpPr>
      <dsp:spPr>
        <a:xfrm>
          <a:off x="5824116" y="4090119"/>
          <a:ext cx="2357740" cy="13262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Alendronate</a:t>
          </a:r>
          <a:endParaRPr lang="en-US" sz="2500" kern="1200" dirty="0"/>
        </a:p>
      </dsp:txBody>
      <dsp:txXfrm>
        <a:off x="5862961" y="4128964"/>
        <a:ext cx="2280050" cy="124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8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5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0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4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2AD1C-ED0C-4A6D-A89F-5A959F06B645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B2CF-FF00-4F73-BA89-92F890051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1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923" y="1238602"/>
            <a:ext cx="10199077" cy="17907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Medical Treatment of Primary  Hyperparathyroidism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211" y="3729873"/>
            <a:ext cx="9144000" cy="22320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82214" y="360203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F.Hosseinpanah,M.D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   Obesity Research Center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  Research Institute for Endocrine Sciences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Shahid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Beheshti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 University of Medical Sciences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April 14,2016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/>
              </a:rPr>
              <a:t>Tehran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2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60" y="1879603"/>
            <a:ext cx="5225603" cy="4124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946" y="181154"/>
            <a:ext cx="10393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between-group differences in bone mineral density at the end of the study ranged from 3.6% to 6.6% and were significant at all sites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163" y="1879603"/>
            <a:ext cx="4272838" cy="244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smtClean="0">
                <a:solidFill>
                  <a:schemeClr val="bg1"/>
                </a:solidFill>
              </a:rPr>
              <a:t>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5142"/>
            <a:ext cx="9413651" cy="32635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Although hormone replacement </a:t>
            </a:r>
            <a:r>
              <a:rPr lang="en-US" dirty="0" smtClean="0">
                <a:solidFill>
                  <a:schemeClr val="bg1"/>
                </a:solidFill>
              </a:rPr>
              <a:t>therapy has </a:t>
            </a:r>
            <a:r>
              <a:rPr lang="en-US" dirty="0">
                <a:solidFill>
                  <a:schemeClr val="bg1"/>
                </a:solidFill>
              </a:rPr>
              <a:t>little effect on serum calcium levels, it suppresses </a:t>
            </a:r>
            <a:r>
              <a:rPr lang="en-US" dirty="0" smtClean="0">
                <a:solidFill>
                  <a:schemeClr val="bg1"/>
                </a:solidFill>
              </a:rPr>
              <a:t>bone turnover</a:t>
            </a:r>
            <a:r>
              <a:rPr lang="en-US" dirty="0">
                <a:solidFill>
                  <a:schemeClr val="bg1"/>
                </a:solidFill>
              </a:rPr>
              <a:t>, reduces urinary calcium excretion, and </a:t>
            </a:r>
            <a:r>
              <a:rPr lang="en-US" dirty="0" smtClean="0">
                <a:solidFill>
                  <a:schemeClr val="bg1"/>
                </a:solidFill>
              </a:rPr>
              <a:t>increases bone </a:t>
            </a:r>
            <a:r>
              <a:rPr lang="en-US" dirty="0">
                <a:solidFill>
                  <a:schemeClr val="bg1"/>
                </a:solidFill>
              </a:rPr>
              <a:t>mineral density throughout the skeleton in </a:t>
            </a:r>
            <a:r>
              <a:rPr lang="en-US" dirty="0" smtClean="0">
                <a:solidFill>
                  <a:schemeClr val="bg1"/>
                </a:solidFill>
              </a:rPr>
              <a:t>postmenopausal women </a:t>
            </a:r>
            <a:r>
              <a:rPr lang="en-US" dirty="0">
                <a:solidFill>
                  <a:schemeClr val="bg1"/>
                </a:solidFill>
              </a:rPr>
              <a:t>with mild primary </a:t>
            </a:r>
            <a:r>
              <a:rPr lang="en-US" dirty="0" smtClean="0">
                <a:solidFill>
                  <a:schemeClr val="bg1"/>
                </a:solidFill>
              </a:rPr>
              <a:t>hyperparathyroidism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822" y="2035114"/>
            <a:ext cx="7886700" cy="32635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Estrogen-progesterone replacement therapy</a:t>
            </a:r>
          </a:p>
          <a:p>
            <a:r>
              <a:rPr lang="en-US" sz="3000" i="1" u="sng" dirty="0">
                <a:solidFill>
                  <a:srgbClr val="FFFF00"/>
                </a:solidFill>
              </a:rPr>
              <a:t>SERM</a:t>
            </a:r>
          </a:p>
          <a:p>
            <a:r>
              <a:rPr lang="en-US" sz="3000" dirty="0">
                <a:solidFill>
                  <a:schemeClr val="bg1"/>
                </a:solidFill>
              </a:rPr>
              <a:t>Bisphosphonate</a:t>
            </a:r>
          </a:p>
          <a:p>
            <a:r>
              <a:rPr lang="en-US" sz="3000" dirty="0" err="1">
                <a:solidFill>
                  <a:schemeClr val="bg1"/>
                </a:solidFill>
              </a:rPr>
              <a:t>Calcimimetics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Conclusions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8" y="110679"/>
            <a:ext cx="10393250" cy="18418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356" y="450606"/>
            <a:ext cx="8384147" cy="994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2335167"/>
            <a:ext cx="10836497" cy="326350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Eighteen postmenopausal </a:t>
            </a:r>
            <a:r>
              <a:rPr lang="en-US" dirty="0">
                <a:solidFill>
                  <a:schemeClr val="bg1"/>
                </a:solidFill>
              </a:rPr>
              <a:t>women with asymptomatic PHPT were </a:t>
            </a:r>
            <a:r>
              <a:rPr lang="en-US" dirty="0" smtClean="0">
                <a:solidFill>
                  <a:schemeClr val="bg1"/>
                </a:solidFill>
              </a:rPr>
              <a:t>randomized to </a:t>
            </a:r>
            <a:r>
              <a:rPr lang="en-US" dirty="0">
                <a:solidFill>
                  <a:schemeClr val="bg1"/>
                </a:solidFill>
              </a:rPr>
              <a:t>8wk of </a:t>
            </a:r>
            <a:r>
              <a:rPr lang="en-US" dirty="0" err="1">
                <a:solidFill>
                  <a:schemeClr val="bg1"/>
                </a:solidFill>
              </a:rPr>
              <a:t>raloxifene</a:t>
            </a:r>
            <a:r>
              <a:rPr lang="en-US" dirty="0">
                <a:solidFill>
                  <a:schemeClr val="bg1"/>
                </a:solidFill>
              </a:rPr>
              <a:t> (60 mg/d) or placebo, followed </a:t>
            </a:r>
            <a:r>
              <a:rPr lang="en-US" dirty="0" smtClean="0">
                <a:solidFill>
                  <a:schemeClr val="bg1"/>
                </a:solidFill>
              </a:rPr>
              <a:t>by a </a:t>
            </a:r>
            <a:r>
              <a:rPr lang="en-US" dirty="0">
                <a:solidFill>
                  <a:schemeClr val="bg1"/>
                </a:solidFill>
              </a:rPr>
              <a:t>4-wk </a:t>
            </a:r>
            <a:r>
              <a:rPr lang="en-US" dirty="0" smtClean="0">
                <a:solidFill>
                  <a:schemeClr val="bg1"/>
                </a:solidFill>
              </a:rPr>
              <a:t>washout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Calcium, phosphorous, PTH and bone markers were measured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68225" y="6290421"/>
            <a:ext cx="4423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J Clin Endocrinol Metab 88: 1174–1178, 2003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1682966"/>
            <a:ext cx="8152325" cy="4601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6517" y="410918"/>
            <a:ext cx="9820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Calcium concentration decreased significantly by 8 </a:t>
            </a:r>
            <a:r>
              <a:rPr lang="en-US" sz="2800" dirty="0" err="1">
                <a:solidFill>
                  <a:schemeClr val="bg1"/>
                </a:solidFill>
              </a:rPr>
              <a:t>wk</a:t>
            </a:r>
            <a:r>
              <a:rPr lang="en-US" sz="2800" dirty="0">
                <a:solidFill>
                  <a:schemeClr val="bg1"/>
                </a:solidFill>
              </a:rPr>
              <a:t> of</a:t>
            </a:r>
          </a:p>
          <a:p>
            <a:r>
              <a:rPr lang="en-US" sz="2800" dirty="0" err="1">
                <a:solidFill>
                  <a:schemeClr val="bg1"/>
                </a:solidFill>
              </a:rPr>
              <a:t>raloxifene</a:t>
            </a:r>
            <a:r>
              <a:rPr lang="en-US" sz="2800" dirty="0">
                <a:solidFill>
                  <a:schemeClr val="bg1"/>
                </a:solidFill>
              </a:rPr>
              <a:t> administration (10.8 ± 0.2 to 10.4 ±0.2 mg/dl; P &lt;0.05)</a:t>
            </a:r>
          </a:p>
        </p:txBody>
      </p:sp>
    </p:spTree>
    <p:extLst>
      <p:ext uri="{BB962C8B-B14F-4D97-AF65-F5344CB8AC3E}">
        <p14:creationId xmlns:p14="http://schemas.microsoft.com/office/powerpoint/2010/main" val="23245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6" y="1500905"/>
            <a:ext cx="9633397" cy="5105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461" y="0"/>
            <a:ext cx="11140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</a:t>
            </a:r>
            <a:r>
              <a:rPr lang="en-US" sz="2800" dirty="0" smtClean="0">
                <a:solidFill>
                  <a:schemeClr val="bg1"/>
                </a:solidFill>
              </a:rPr>
              <a:t>arkers </a:t>
            </a:r>
            <a:r>
              <a:rPr lang="en-US" sz="2800" dirty="0">
                <a:solidFill>
                  <a:schemeClr val="bg1"/>
                </a:solidFill>
              </a:rPr>
              <a:t>of bone </a:t>
            </a:r>
            <a:r>
              <a:rPr lang="en-US" sz="2800" dirty="0" err="1">
                <a:solidFill>
                  <a:schemeClr val="bg1"/>
                </a:solidFill>
              </a:rPr>
              <a:t>resorption</a:t>
            </a:r>
            <a:r>
              <a:rPr lang="en-US" sz="2800" dirty="0">
                <a:solidFill>
                  <a:schemeClr val="bg1"/>
                </a:solidFill>
              </a:rPr>
              <a:t> and formation [osteocalcin11.4 ± 1.6 to 9.9 ±1.6 </a:t>
            </a:r>
            <a:r>
              <a:rPr lang="en-US" sz="2800" dirty="0" err="1">
                <a:solidFill>
                  <a:schemeClr val="bg1"/>
                </a:solidFill>
              </a:rPr>
              <a:t>nmol</a:t>
            </a:r>
            <a:r>
              <a:rPr lang="en-US" sz="2800" dirty="0">
                <a:solidFill>
                  <a:schemeClr val="bg1"/>
                </a:solidFill>
              </a:rPr>
              <a:t>/liter (P &lt; 0.05); serum N-</a:t>
            </a:r>
            <a:r>
              <a:rPr lang="en-US" sz="2800" dirty="0" err="1">
                <a:solidFill>
                  <a:schemeClr val="bg1"/>
                </a:solidFill>
              </a:rPr>
              <a:t>telopeptide</a:t>
            </a:r>
            <a:r>
              <a:rPr lang="en-US" sz="2800" dirty="0">
                <a:solidFill>
                  <a:schemeClr val="bg1"/>
                </a:solidFill>
              </a:rPr>
              <a:t>, 21.2±3.4 to 17.3±2.8 </a:t>
            </a:r>
            <a:r>
              <a:rPr lang="en-US" sz="2800" dirty="0" err="1">
                <a:solidFill>
                  <a:schemeClr val="bg1"/>
                </a:solidFill>
              </a:rPr>
              <a:t>nmol</a:t>
            </a:r>
            <a:r>
              <a:rPr lang="en-US" sz="2800" dirty="0">
                <a:solidFill>
                  <a:schemeClr val="bg1"/>
                </a:solidFill>
              </a:rPr>
              <a:t> bone collagen </a:t>
            </a:r>
            <a:r>
              <a:rPr lang="en-US" sz="2800" dirty="0" smtClean="0">
                <a:solidFill>
                  <a:schemeClr val="bg1"/>
                </a:solidFill>
              </a:rPr>
              <a:t>equivalents/liter </a:t>
            </a:r>
            <a:r>
              <a:rPr lang="en-US" sz="2800" dirty="0">
                <a:solidFill>
                  <a:schemeClr val="bg1"/>
                </a:solidFill>
              </a:rPr>
              <a:t>(P &lt; 0.05)]</a:t>
            </a:r>
          </a:p>
        </p:txBody>
      </p:sp>
    </p:spTree>
    <p:extLst>
      <p:ext uri="{BB962C8B-B14F-4D97-AF65-F5344CB8AC3E}">
        <p14:creationId xmlns:p14="http://schemas.microsoft.com/office/powerpoint/2010/main" val="18484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15906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82" y="1939913"/>
            <a:ext cx="11087636" cy="326350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results of this small study demonstrate that </a:t>
            </a:r>
            <a:r>
              <a:rPr lang="en-US" dirty="0" err="1" smtClean="0">
                <a:solidFill>
                  <a:schemeClr val="bg1"/>
                </a:solidFill>
              </a:rPr>
              <a:t>raloxifene</a:t>
            </a:r>
            <a:r>
              <a:rPr lang="en-US" dirty="0" smtClean="0">
                <a:solidFill>
                  <a:schemeClr val="bg1"/>
                </a:solidFill>
              </a:rPr>
              <a:t> is </a:t>
            </a:r>
            <a:r>
              <a:rPr lang="en-US" dirty="0">
                <a:solidFill>
                  <a:schemeClr val="bg1"/>
                </a:solidFill>
              </a:rPr>
              <a:t>associated with reductions in serum calcium levels </a:t>
            </a:r>
            <a:r>
              <a:rPr lang="en-US" dirty="0" smtClean="0">
                <a:solidFill>
                  <a:schemeClr val="bg1"/>
                </a:solidFill>
              </a:rPr>
              <a:t>and markers </a:t>
            </a:r>
            <a:r>
              <a:rPr lang="en-US" dirty="0">
                <a:solidFill>
                  <a:schemeClr val="bg1"/>
                </a:solidFill>
              </a:rPr>
              <a:t>of bone turnover in postmenopausal women </a:t>
            </a:r>
            <a:r>
              <a:rPr lang="en-US" dirty="0" smtClean="0">
                <a:solidFill>
                  <a:schemeClr val="bg1"/>
                </a:solidFill>
              </a:rPr>
              <a:t>with mild PHPT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here </a:t>
            </a:r>
            <a:r>
              <a:rPr lang="en-US" dirty="0">
                <a:solidFill>
                  <a:schemeClr val="bg1"/>
                </a:solidFill>
              </a:rPr>
              <a:t>is no alteration in </a:t>
            </a:r>
            <a:r>
              <a:rPr lang="en-US" dirty="0" smtClean="0">
                <a:solidFill>
                  <a:schemeClr val="bg1"/>
                </a:solidFill>
              </a:rPr>
              <a:t>PTH levels </a:t>
            </a:r>
            <a:r>
              <a:rPr lang="en-US" dirty="0">
                <a:solidFill>
                  <a:schemeClr val="bg1"/>
                </a:solidFill>
              </a:rPr>
              <a:t>and the calcium and bone marker changes return </a:t>
            </a:r>
            <a:r>
              <a:rPr lang="en-US" dirty="0" smtClean="0">
                <a:solidFill>
                  <a:schemeClr val="bg1"/>
                </a:solidFill>
              </a:rPr>
              <a:t>to baseline </a:t>
            </a:r>
            <a:r>
              <a:rPr lang="en-US" dirty="0">
                <a:solidFill>
                  <a:schemeClr val="bg1"/>
                </a:solidFill>
              </a:rPr>
              <a:t>with discontinuation of </a:t>
            </a:r>
            <a:r>
              <a:rPr lang="en-US" dirty="0" err="1" smtClean="0">
                <a:solidFill>
                  <a:schemeClr val="bg1"/>
                </a:solidFill>
              </a:rPr>
              <a:t>raloxifene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22235"/>
            <a:ext cx="9502730" cy="32635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Estrogen-progesterone replacement therapy</a:t>
            </a:r>
          </a:p>
          <a:p>
            <a:r>
              <a:rPr lang="en-US" sz="3000" dirty="0">
                <a:solidFill>
                  <a:schemeClr val="bg1"/>
                </a:solidFill>
              </a:rPr>
              <a:t>SERM</a:t>
            </a:r>
          </a:p>
          <a:p>
            <a:r>
              <a:rPr lang="en-US" sz="3000" i="1" u="sng" dirty="0">
                <a:solidFill>
                  <a:srgbClr val="FFFF00"/>
                </a:solidFill>
              </a:rPr>
              <a:t>Bisphosphonate</a:t>
            </a:r>
          </a:p>
          <a:p>
            <a:r>
              <a:rPr lang="en-US" sz="3000" dirty="0" err="1">
                <a:solidFill>
                  <a:schemeClr val="bg1"/>
                </a:solidFill>
              </a:rPr>
              <a:t>Calcimimetics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Conclusions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605" y="519349"/>
            <a:ext cx="9505950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bg1"/>
                </a:solidFill>
              </a:rPr>
              <a:t>There are Four RCTs in this field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1" y="2086630"/>
            <a:ext cx="10856889" cy="336470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Rossini M, </a:t>
            </a:r>
            <a:r>
              <a:rPr lang="en-US" dirty="0" err="1">
                <a:solidFill>
                  <a:schemeClr val="bg1"/>
                </a:solidFill>
              </a:rPr>
              <a:t>Gatti</a:t>
            </a:r>
            <a:r>
              <a:rPr lang="en-US" dirty="0">
                <a:solidFill>
                  <a:schemeClr val="bg1"/>
                </a:solidFill>
              </a:rPr>
              <a:t> D, </a:t>
            </a:r>
            <a:r>
              <a:rPr lang="en-US" dirty="0" err="1">
                <a:solidFill>
                  <a:schemeClr val="bg1"/>
                </a:solidFill>
              </a:rPr>
              <a:t>Isaia</a:t>
            </a:r>
            <a:r>
              <a:rPr lang="en-US" dirty="0">
                <a:solidFill>
                  <a:schemeClr val="bg1"/>
                </a:solidFill>
              </a:rPr>
              <a:t> G, et al. Effects of oral alendronate in elderly patients with osteoporosis and </a:t>
            </a:r>
            <a:r>
              <a:rPr lang="en-US" dirty="0" smtClean="0">
                <a:solidFill>
                  <a:schemeClr val="bg1"/>
                </a:solidFill>
              </a:rPr>
              <a:t>mild primary </a:t>
            </a:r>
            <a:r>
              <a:rPr lang="en-US" dirty="0">
                <a:solidFill>
                  <a:schemeClr val="bg1"/>
                </a:solidFill>
              </a:rPr>
              <a:t>hyperparathyroidism. J Bone Miner Res 2001; 16:113.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Parker CR, Blackwell PJ, Fairbairn KJ, Hosking DJ. Alendronate in the treatment of </a:t>
            </a:r>
            <a:r>
              <a:rPr lang="en-US" dirty="0" smtClean="0">
                <a:solidFill>
                  <a:schemeClr val="bg1"/>
                </a:solidFill>
              </a:rPr>
              <a:t>primary </a:t>
            </a:r>
            <a:r>
              <a:rPr lang="en-US" dirty="0" err="1" smtClean="0">
                <a:solidFill>
                  <a:schemeClr val="bg1"/>
                </a:solidFill>
              </a:rPr>
              <a:t>hyperparathyroid</a:t>
            </a:r>
            <a:r>
              <a:rPr lang="en-US" dirty="0" smtClean="0">
                <a:solidFill>
                  <a:schemeClr val="bg1"/>
                </a:solidFill>
              </a:rPr>
              <a:t> related osteoporosis</a:t>
            </a:r>
            <a:r>
              <a:rPr lang="en-US" dirty="0">
                <a:solidFill>
                  <a:schemeClr val="bg1"/>
                </a:solidFill>
              </a:rPr>
              <a:t>: a </a:t>
            </a:r>
            <a:r>
              <a:rPr lang="en-US" dirty="0" smtClean="0">
                <a:solidFill>
                  <a:schemeClr val="bg1"/>
                </a:solidFill>
              </a:rPr>
              <a:t>2 year study</a:t>
            </a:r>
            <a:r>
              <a:rPr lang="en-US" dirty="0">
                <a:solidFill>
                  <a:schemeClr val="bg1"/>
                </a:solidFill>
              </a:rPr>
              <a:t>. J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Endocrinol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Metab</a:t>
            </a:r>
            <a:r>
              <a:rPr lang="en-US" dirty="0">
                <a:solidFill>
                  <a:schemeClr val="bg1"/>
                </a:solidFill>
              </a:rPr>
              <a:t> 2002; 87:4482.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Chow CC, Chan WB, Li JK, et al. Oral alendronate increases bone mineral density in </a:t>
            </a:r>
            <a:r>
              <a:rPr lang="en-US" dirty="0" smtClean="0">
                <a:solidFill>
                  <a:schemeClr val="bg1"/>
                </a:solidFill>
              </a:rPr>
              <a:t>postmenopausal women </a:t>
            </a:r>
            <a:r>
              <a:rPr lang="en-US" dirty="0">
                <a:solidFill>
                  <a:schemeClr val="bg1"/>
                </a:solidFill>
              </a:rPr>
              <a:t>with primary hyperparathyroidism. J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Endocrinol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Metab</a:t>
            </a:r>
            <a:r>
              <a:rPr lang="en-US" dirty="0">
                <a:solidFill>
                  <a:schemeClr val="bg1"/>
                </a:solidFill>
              </a:rPr>
              <a:t> 2003; 88:581.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Khan AA, </a:t>
            </a:r>
            <a:r>
              <a:rPr lang="en-US" dirty="0" err="1">
                <a:solidFill>
                  <a:srgbClr val="FFFF00"/>
                </a:solidFill>
              </a:rPr>
              <a:t>Bilezikian</a:t>
            </a:r>
            <a:r>
              <a:rPr lang="en-US" dirty="0">
                <a:solidFill>
                  <a:srgbClr val="FFFF00"/>
                </a:solidFill>
              </a:rPr>
              <a:t> JP, Kung AW, et al. Alendronate in primary hyperparathyroidism: a </a:t>
            </a:r>
            <a:r>
              <a:rPr lang="en-US" dirty="0" smtClean="0">
                <a:solidFill>
                  <a:srgbClr val="FFFF00"/>
                </a:solidFill>
              </a:rPr>
              <a:t>double blind, randomized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placebo controlled trial</a:t>
            </a:r>
            <a:r>
              <a:rPr lang="en-US" dirty="0">
                <a:solidFill>
                  <a:srgbClr val="FFFF00"/>
                </a:solidFill>
              </a:rPr>
              <a:t>. J </a:t>
            </a:r>
            <a:r>
              <a:rPr lang="en-US" dirty="0" err="1">
                <a:solidFill>
                  <a:srgbClr val="FFFF00"/>
                </a:solidFill>
              </a:rPr>
              <a:t>Clin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Endocrinol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Metab</a:t>
            </a:r>
            <a:r>
              <a:rPr lang="en-US" dirty="0">
                <a:solidFill>
                  <a:srgbClr val="FFFF00"/>
                </a:solidFill>
              </a:rPr>
              <a:t> 2004; 89:3319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94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694"/>
            <a:ext cx="10636876" cy="1422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6832"/>
            <a:ext cx="10515600" cy="3263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Objective: To determine whether </a:t>
            </a:r>
            <a:r>
              <a:rPr lang="en-US" dirty="0">
                <a:solidFill>
                  <a:schemeClr val="bg1"/>
                </a:solidFill>
              </a:rPr>
              <a:t>alendronate (ALN), 10mgdaily, maintains </a:t>
            </a:r>
            <a:r>
              <a:rPr lang="en-US" dirty="0" smtClean="0">
                <a:solidFill>
                  <a:schemeClr val="bg1"/>
                </a:solidFill>
              </a:rPr>
              <a:t>or improves </a:t>
            </a:r>
            <a:r>
              <a:rPr lang="en-US" dirty="0">
                <a:solidFill>
                  <a:schemeClr val="bg1"/>
                </a:solidFill>
              </a:rPr>
              <a:t>BMD in patients with </a:t>
            </a:r>
            <a:r>
              <a:rPr lang="en-US" dirty="0" smtClean="0">
                <a:solidFill>
                  <a:schemeClr val="bg1"/>
                </a:solidFill>
              </a:rPr>
              <a:t>PHPT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Sample size: Forty-four </a:t>
            </a:r>
            <a:r>
              <a:rPr lang="en-US" dirty="0">
                <a:solidFill>
                  <a:schemeClr val="bg1"/>
                </a:solidFill>
              </a:rPr>
              <a:t>patients with </a:t>
            </a:r>
            <a:r>
              <a:rPr lang="en-US" dirty="0" smtClean="0">
                <a:solidFill>
                  <a:schemeClr val="bg1"/>
                </a:solidFill>
              </a:rPr>
              <a:t>PHPT who had asymptomatic </a:t>
            </a:r>
            <a:r>
              <a:rPr lang="en-US" dirty="0">
                <a:solidFill>
                  <a:schemeClr val="bg1"/>
                </a:solidFill>
              </a:rPr>
              <a:t>PHPT and did not meet surgical guidelines </a:t>
            </a:r>
            <a:r>
              <a:rPr lang="en-US" dirty="0" smtClean="0">
                <a:solidFill>
                  <a:schemeClr val="bg1"/>
                </a:solidFill>
              </a:rPr>
              <a:t>or refused </a:t>
            </a:r>
            <a:r>
              <a:rPr lang="en-US" dirty="0">
                <a:solidFill>
                  <a:schemeClr val="bg1"/>
                </a:solidFill>
              </a:rPr>
              <a:t>surgery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Length of F/U : At 12 months</a:t>
            </a:r>
            <a:r>
              <a:rPr lang="en-US" dirty="0">
                <a:solidFill>
                  <a:schemeClr val="bg1"/>
                </a:solidFill>
              </a:rPr>
              <a:t>, patients taking placebo crossed over to active </a:t>
            </a:r>
            <a:r>
              <a:rPr lang="en-US" dirty="0" smtClean="0">
                <a:solidFill>
                  <a:schemeClr val="bg1"/>
                </a:solidFill>
              </a:rPr>
              <a:t>treatment. All </a:t>
            </a:r>
            <a:r>
              <a:rPr lang="en-US" dirty="0">
                <a:solidFill>
                  <a:schemeClr val="bg1"/>
                </a:solidFill>
              </a:rPr>
              <a:t>patients were on active treatment in </a:t>
            </a:r>
            <a:r>
              <a:rPr lang="en-US" dirty="0" smtClean="0">
                <a:solidFill>
                  <a:schemeClr val="bg1"/>
                </a:solidFill>
              </a:rPr>
              <a:t>year 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Primary outcome : BMD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85158" y="6318832"/>
            <a:ext cx="4423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J Clin Endocrinol Metab 89: 3319–3325, 2004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095" y="2099508"/>
            <a:ext cx="7886700" cy="32635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Estrogen-progesterone replacement therapy</a:t>
            </a:r>
          </a:p>
          <a:p>
            <a:r>
              <a:rPr lang="en-US" sz="3000" dirty="0">
                <a:solidFill>
                  <a:schemeClr val="bg1"/>
                </a:solidFill>
              </a:rPr>
              <a:t>SERM</a:t>
            </a:r>
          </a:p>
          <a:p>
            <a:r>
              <a:rPr lang="en-US" sz="3000" dirty="0">
                <a:solidFill>
                  <a:schemeClr val="bg1"/>
                </a:solidFill>
              </a:rPr>
              <a:t>Bisphosphonate</a:t>
            </a:r>
          </a:p>
          <a:p>
            <a:r>
              <a:rPr lang="en-US" sz="3000" dirty="0" err="1">
                <a:solidFill>
                  <a:schemeClr val="bg1"/>
                </a:solidFill>
              </a:rPr>
              <a:t>Calcimimetics</a:t>
            </a:r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Conclusions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4" y="386365"/>
            <a:ext cx="10187188" cy="620761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72637" y="4122850"/>
            <a:ext cx="733806" cy="173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ight Arrow 3"/>
          <p:cNvSpPr/>
          <p:nvPr/>
        </p:nvSpPr>
        <p:spPr>
          <a:xfrm>
            <a:off x="791543" y="3330797"/>
            <a:ext cx="733806" cy="173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91543" y="3726823"/>
            <a:ext cx="733806" cy="17386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998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17" y="422956"/>
            <a:ext cx="11165983" cy="9941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Alendronate </a:t>
            </a:r>
            <a:r>
              <a:rPr lang="en-US" b="1" dirty="0">
                <a:solidFill>
                  <a:schemeClr val="bg1"/>
                </a:solidFill>
              </a:rPr>
              <a:t>significantly increases BMD at the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LS at 12 and 24 months from baseline values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0462" y="2133549"/>
            <a:ext cx="4868081" cy="326350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3687" y="2142316"/>
            <a:ext cx="5034567" cy="3254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68687" y="1757380"/>
            <a:ext cx="3771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Lumbar spine                                  Total 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88543" y="1741991"/>
            <a:ext cx="415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Femoral neck     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Radius</a:t>
            </a:r>
          </a:p>
        </p:txBody>
      </p:sp>
    </p:spTree>
    <p:extLst>
      <p:ext uri="{BB962C8B-B14F-4D97-AF65-F5344CB8AC3E}">
        <p14:creationId xmlns:p14="http://schemas.microsoft.com/office/powerpoint/2010/main" val="23127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918" y="395883"/>
            <a:ext cx="10393250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Alendronate was associated with </a:t>
            </a:r>
            <a:r>
              <a:rPr lang="en-US" b="1" dirty="0" smtClean="0">
                <a:solidFill>
                  <a:schemeClr val="bg1"/>
                </a:solidFill>
              </a:rPr>
              <a:t>marked reductions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bone turnover </a:t>
            </a:r>
            <a:r>
              <a:rPr lang="en-US" b="1" dirty="0">
                <a:solidFill>
                  <a:schemeClr val="bg1"/>
                </a:solidFill>
              </a:rPr>
              <a:t>markers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9251" y="1887141"/>
            <a:ext cx="3868340" cy="617934"/>
          </a:xfrm>
        </p:spPr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 smtClean="0">
                <a:solidFill>
                  <a:schemeClr val="bg1"/>
                </a:solidFill>
              </a:rPr>
              <a:t>Urinary NTX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49251" y="2627440"/>
            <a:ext cx="4741899" cy="30388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dirty="0" smtClean="0">
                <a:solidFill>
                  <a:schemeClr val="bg1"/>
                </a:solidFill>
              </a:rPr>
              <a:t>BASP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1150" y="2627441"/>
            <a:ext cx="4827104" cy="30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191" y="456009"/>
            <a:ext cx="8548351" cy="99417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Serum calcium (total and ionized</a:t>
            </a:r>
            <a:r>
              <a:rPr lang="en-US" b="1" dirty="0" smtClean="0">
                <a:solidFill>
                  <a:schemeClr val="bg1"/>
                </a:solidFill>
              </a:rPr>
              <a:t>), did </a:t>
            </a:r>
            <a:r>
              <a:rPr lang="en-US" b="1" dirty="0">
                <a:solidFill>
                  <a:schemeClr val="bg1"/>
                </a:solidFill>
              </a:rPr>
              <a:t>not change with alendronate therapy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579" y="1784152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Calcium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2736057"/>
            <a:ext cx="5182394" cy="31238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3151" y="1887141"/>
            <a:ext cx="3887391" cy="6179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                      </a:t>
            </a:r>
            <a:r>
              <a:rPr lang="en-US" dirty="0" smtClean="0">
                <a:solidFill>
                  <a:schemeClr val="bg1"/>
                </a:solidFill>
              </a:rPr>
              <a:t>Ionized calcium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53151" y="2736056"/>
            <a:ext cx="5218894" cy="31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53" y="456009"/>
            <a:ext cx="10715223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chemeClr val="bg1"/>
                </a:solidFill>
              </a:rPr>
              <a:t>PTH, and urine calcium did not change with alendronate </a:t>
            </a:r>
            <a:r>
              <a:rPr lang="en-US" b="1" dirty="0" smtClean="0">
                <a:solidFill>
                  <a:schemeClr val="bg1"/>
                </a:solidFill>
              </a:rPr>
              <a:t>therapy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Urinary calcium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7329" y="2736057"/>
            <a:ext cx="5214871" cy="312383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      PTH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14940" y="2736057"/>
            <a:ext cx="5040448" cy="31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39" y="49391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Key message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2313401"/>
            <a:ext cx="11101588" cy="32635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Alendronate may be a useful alternative to </a:t>
            </a:r>
            <a:r>
              <a:rPr lang="en-US" sz="3200" dirty="0" err="1">
                <a:solidFill>
                  <a:schemeClr val="bg1"/>
                </a:solidFill>
              </a:rPr>
              <a:t>parathyroidectomy</a:t>
            </a:r>
            <a:r>
              <a:rPr lang="en-US" sz="3200" dirty="0">
                <a:solidFill>
                  <a:schemeClr val="bg1"/>
                </a:solidFill>
              </a:rPr>
              <a:t> in asymptomatic PHPT among those with low </a:t>
            </a:r>
            <a:r>
              <a:rPr lang="en-US" sz="3200" dirty="0" smtClean="0">
                <a:solidFill>
                  <a:schemeClr val="bg1"/>
                </a:solidFill>
              </a:rPr>
              <a:t>BMD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21480"/>
            <a:ext cx="9601468" cy="32635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000" dirty="0">
                <a:solidFill>
                  <a:schemeClr val="bg1"/>
                </a:solidFill>
              </a:rPr>
              <a:t>Estrogen-progesterone replacement therapy</a:t>
            </a:r>
          </a:p>
          <a:p>
            <a:r>
              <a:rPr lang="en-US" sz="3000" dirty="0">
                <a:solidFill>
                  <a:schemeClr val="bg1"/>
                </a:solidFill>
              </a:rPr>
              <a:t>SERM</a:t>
            </a:r>
          </a:p>
          <a:p>
            <a:r>
              <a:rPr lang="en-US" sz="3000" dirty="0">
                <a:solidFill>
                  <a:schemeClr val="bg1"/>
                </a:solidFill>
              </a:rPr>
              <a:t>Bisphosphonate</a:t>
            </a:r>
          </a:p>
          <a:p>
            <a:r>
              <a:rPr lang="en-US" sz="3000" i="1" u="sng" dirty="0" err="1">
                <a:solidFill>
                  <a:srgbClr val="FFFF00"/>
                </a:solidFill>
              </a:rPr>
              <a:t>Calcimimetics</a:t>
            </a:r>
            <a:endParaRPr lang="en-US" sz="3000" dirty="0">
              <a:solidFill>
                <a:srgbClr val="FFFF00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Conclusions</a:t>
            </a:r>
          </a:p>
          <a:p>
            <a:endParaRPr lang="en-US" sz="3000" i="1" u="sng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62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9" y="180304"/>
            <a:ext cx="10097036" cy="171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2349258"/>
            <a:ext cx="10212946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Multicenter</a:t>
            </a:r>
            <a:r>
              <a:rPr lang="en-US" dirty="0">
                <a:solidFill>
                  <a:schemeClr val="bg1"/>
                </a:solidFill>
              </a:rPr>
              <a:t>, randomized, double-blind, </a:t>
            </a:r>
            <a:r>
              <a:rPr lang="en-US" dirty="0" smtClean="0">
                <a:solidFill>
                  <a:schemeClr val="bg1"/>
                </a:solidFill>
              </a:rPr>
              <a:t>placebo-controlled study</a:t>
            </a:r>
          </a:p>
          <a:p>
            <a:r>
              <a:rPr lang="en-US" dirty="0">
                <a:solidFill>
                  <a:schemeClr val="bg1"/>
                </a:solidFill>
              </a:rPr>
              <a:t>12-wk dose-titration phase, a 12-wk maintenance phase during </a:t>
            </a:r>
            <a:r>
              <a:rPr lang="en-US" dirty="0" smtClean="0">
                <a:solidFill>
                  <a:schemeClr val="bg1"/>
                </a:solidFill>
              </a:rPr>
              <a:t>which the </a:t>
            </a:r>
            <a:r>
              <a:rPr lang="en-US" dirty="0">
                <a:solidFill>
                  <a:schemeClr val="bg1"/>
                </a:solidFill>
              </a:rPr>
              <a:t>primary efficacy endpoint was measured, and a 28-wk </a:t>
            </a:r>
            <a:r>
              <a:rPr lang="en-US" dirty="0" smtClean="0">
                <a:solidFill>
                  <a:schemeClr val="bg1"/>
                </a:solidFill>
              </a:rPr>
              <a:t>follow-up phase </a:t>
            </a:r>
            <a:r>
              <a:rPr lang="en-US" dirty="0">
                <a:solidFill>
                  <a:schemeClr val="bg1"/>
                </a:solidFill>
              </a:rPr>
              <a:t>to gather additional safety and efficacy information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Cinacalcet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30–50 mg twice </a:t>
            </a:r>
            <a:r>
              <a:rPr lang="en-US" dirty="0" smtClean="0">
                <a:solidFill>
                  <a:schemeClr val="bg1"/>
                </a:solidFill>
              </a:rPr>
              <a:t>daily versus placebo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Proportion </a:t>
            </a:r>
            <a:r>
              <a:rPr lang="en-US" dirty="0">
                <a:solidFill>
                  <a:schemeClr val="bg1"/>
                </a:solidFill>
              </a:rPr>
              <a:t>of patients achieving </a:t>
            </a:r>
            <a:r>
              <a:rPr lang="en-US" dirty="0" smtClean="0">
                <a:solidFill>
                  <a:schemeClr val="bg1"/>
                </a:solidFill>
              </a:rPr>
              <a:t>a mean </a:t>
            </a:r>
            <a:r>
              <a:rPr lang="en-US" dirty="0">
                <a:solidFill>
                  <a:schemeClr val="bg1"/>
                </a:solidFill>
              </a:rPr>
              <a:t>serum calcium less than or equal to 10.3 mg/dl 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chemeClr val="bg1"/>
                </a:solidFill>
              </a:rPr>
              <a:t>a reduction from baseline of at least 0.5 mg/dl (0.12 </a:t>
            </a:r>
            <a:r>
              <a:rPr lang="en-US" dirty="0" err="1" smtClean="0">
                <a:solidFill>
                  <a:schemeClr val="bg1"/>
                </a:solidFill>
              </a:rPr>
              <a:t>mmol</a:t>
            </a:r>
            <a:r>
              <a:rPr lang="en-US" dirty="0" smtClean="0">
                <a:solidFill>
                  <a:schemeClr val="bg1"/>
                </a:solidFill>
              </a:rPr>
              <a:t>/liter) during </a:t>
            </a:r>
            <a:r>
              <a:rPr lang="en-US" dirty="0">
                <a:solidFill>
                  <a:schemeClr val="bg1"/>
                </a:solidFill>
              </a:rPr>
              <a:t>the maintenance phase</a:t>
            </a:r>
          </a:p>
        </p:txBody>
      </p:sp>
    </p:spTree>
    <p:extLst>
      <p:ext uri="{BB962C8B-B14F-4D97-AF65-F5344CB8AC3E}">
        <p14:creationId xmlns:p14="http://schemas.microsoft.com/office/powerpoint/2010/main" val="46443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1610665"/>
            <a:ext cx="10354614" cy="4571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67" y="843662"/>
            <a:ext cx="6926470" cy="1194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0065" y="843661"/>
            <a:ext cx="6856973" cy="12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61" y="1506828"/>
            <a:ext cx="8834907" cy="4829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307" y="351239"/>
            <a:ext cx="11307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Normalization of serum calcium levels (&lt;10.3 mg/</a:t>
            </a:r>
            <a:r>
              <a:rPr lang="en-US" sz="2800" b="1" dirty="0" err="1">
                <a:solidFill>
                  <a:schemeClr val="bg1"/>
                </a:solidFill>
              </a:rPr>
              <a:t>dL</a:t>
            </a:r>
            <a:r>
              <a:rPr lang="en-US" sz="2800" b="1" dirty="0">
                <a:solidFill>
                  <a:schemeClr val="bg1"/>
                </a:solidFill>
              </a:rPr>
              <a:t>) was achieved in 73% of study subjects vs. only 5% of placebo treated patients. ( p &lt; 0.001)</a:t>
            </a:r>
          </a:p>
        </p:txBody>
      </p:sp>
    </p:spTree>
    <p:extLst>
      <p:ext uri="{BB962C8B-B14F-4D97-AF65-F5344CB8AC3E}">
        <p14:creationId xmlns:p14="http://schemas.microsoft.com/office/powerpoint/2010/main" val="37571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303" y="224205"/>
            <a:ext cx="7886700" cy="99417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86" y="2133246"/>
            <a:ext cx="10975875" cy="32635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Symptomatic HPT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Asymptomatic HPT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only available definitive therapy is </a:t>
            </a:r>
            <a:r>
              <a:rPr lang="en-US" sz="3200" dirty="0" err="1">
                <a:solidFill>
                  <a:schemeClr val="bg1"/>
                </a:solidFill>
              </a:rPr>
              <a:t>parathyroidectomy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27" y="1696359"/>
            <a:ext cx="9955369" cy="4662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851" y="126699"/>
            <a:ext cx="11539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Patients receiving </a:t>
            </a:r>
            <a:r>
              <a:rPr lang="en-US" sz="2800" b="1" dirty="0" err="1">
                <a:solidFill>
                  <a:schemeClr val="bg1"/>
                </a:solidFill>
              </a:rPr>
              <a:t>cinacalcet</a:t>
            </a:r>
            <a:r>
              <a:rPr lang="en-US" sz="2800" b="1" dirty="0">
                <a:solidFill>
                  <a:schemeClr val="bg1"/>
                </a:solidFill>
              </a:rPr>
              <a:t> experienced a 7.6% reduction in </a:t>
            </a:r>
            <a:r>
              <a:rPr lang="en-US" sz="2800" b="1" u="sng" dirty="0">
                <a:solidFill>
                  <a:schemeClr val="bg1"/>
                </a:solidFill>
              </a:rPr>
              <a:t>fasting </a:t>
            </a:r>
            <a:r>
              <a:rPr lang="en-US" sz="2800" b="1" u="sng" dirty="0" err="1">
                <a:solidFill>
                  <a:schemeClr val="bg1"/>
                </a:solidFill>
              </a:rPr>
              <a:t>predose</a:t>
            </a:r>
            <a:r>
              <a:rPr lang="en-US" sz="2800" b="1" u="sng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plasma PTH compared with a 7.7% increase in the placebo group (P &lt; 0.01) during the maintenance phase</a:t>
            </a:r>
          </a:p>
        </p:txBody>
      </p:sp>
    </p:spTree>
    <p:extLst>
      <p:ext uri="{BB962C8B-B14F-4D97-AF65-F5344CB8AC3E}">
        <p14:creationId xmlns:p14="http://schemas.microsoft.com/office/powerpoint/2010/main" val="1359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1493949"/>
            <a:ext cx="9208394" cy="4597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1" y="213307"/>
            <a:ext cx="10882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At the 52-week end-point of the study, there was no significant change in lumbar spine, total femur and radius BMD</a:t>
            </a:r>
          </a:p>
        </p:txBody>
      </p:sp>
    </p:spTree>
    <p:extLst>
      <p:ext uri="{BB962C8B-B14F-4D97-AF65-F5344CB8AC3E}">
        <p14:creationId xmlns:p14="http://schemas.microsoft.com/office/powerpoint/2010/main" val="39546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68" y="171942"/>
            <a:ext cx="10515600" cy="1325563"/>
          </a:xfrm>
        </p:spPr>
        <p:txBody>
          <a:bodyPr/>
          <a:lstStyle/>
          <a:p>
            <a:r>
              <a:rPr lang="en-US" b="1" dirty="0" smtClean="0"/>
              <a:t>   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Safety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4" y="1690688"/>
            <a:ext cx="11320528" cy="32635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two </a:t>
            </a:r>
            <a:r>
              <a:rPr lang="en-US" sz="3200" dirty="0">
                <a:solidFill>
                  <a:schemeClr val="bg1"/>
                </a:solidFill>
              </a:rPr>
              <a:t>most common adverse events were nausea (28% </a:t>
            </a:r>
            <a:r>
              <a:rPr lang="en-US" sz="3200" dirty="0" err="1" smtClean="0">
                <a:solidFill>
                  <a:schemeClr val="bg1"/>
                </a:solidFill>
              </a:rPr>
              <a:t>cinacalcet</a:t>
            </a:r>
            <a:r>
              <a:rPr lang="en-US" sz="3200" dirty="0" smtClean="0">
                <a:solidFill>
                  <a:schemeClr val="bg1"/>
                </a:solidFill>
              </a:rPr>
              <a:t>, 16</a:t>
            </a:r>
            <a:r>
              <a:rPr lang="en-US" sz="3200" dirty="0">
                <a:solidFill>
                  <a:schemeClr val="bg1"/>
                </a:solidFill>
              </a:rPr>
              <a:t>% placebo) and headache (23% </a:t>
            </a:r>
            <a:r>
              <a:rPr lang="en-US" sz="3200" dirty="0" err="1">
                <a:solidFill>
                  <a:schemeClr val="bg1"/>
                </a:solidFill>
              </a:rPr>
              <a:t>cinacalcet</a:t>
            </a:r>
            <a:r>
              <a:rPr lang="en-US" sz="3200" dirty="0">
                <a:solidFill>
                  <a:schemeClr val="bg1"/>
                </a:solidFill>
              </a:rPr>
              <a:t>, 41% placebo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Similar numbers of patients in each group </a:t>
            </a:r>
            <a:r>
              <a:rPr lang="en-US" sz="3200" dirty="0" smtClean="0">
                <a:solidFill>
                  <a:schemeClr val="bg1"/>
                </a:solidFill>
              </a:rPr>
              <a:t>withdrew from </a:t>
            </a:r>
            <a:r>
              <a:rPr lang="en-US" sz="3200" dirty="0">
                <a:solidFill>
                  <a:schemeClr val="bg1"/>
                </a:solidFill>
              </a:rPr>
              <a:t>the study because of adverse events (eight </a:t>
            </a:r>
            <a:r>
              <a:rPr lang="en-US" sz="3200" dirty="0" err="1" smtClean="0">
                <a:solidFill>
                  <a:schemeClr val="bg1"/>
                </a:solidFill>
              </a:rPr>
              <a:t>cinacalcet</a:t>
            </a:r>
            <a:r>
              <a:rPr lang="en-US" sz="3200" dirty="0" smtClean="0">
                <a:solidFill>
                  <a:schemeClr val="bg1"/>
                </a:solidFill>
              </a:rPr>
              <a:t>, six </a:t>
            </a:r>
            <a:r>
              <a:rPr lang="en-US" sz="3200" dirty="0">
                <a:solidFill>
                  <a:schemeClr val="bg1"/>
                </a:solidFill>
              </a:rPr>
              <a:t>placebo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Three </a:t>
            </a:r>
            <a:r>
              <a:rPr lang="en-US" sz="3200" dirty="0">
                <a:solidFill>
                  <a:schemeClr val="bg1"/>
                </a:solidFill>
              </a:rPr>
              <a:t>of these patients from the </a:t>
            </a:r>
            <a:r>
              <a:rPr lang="en-US" sz="3200" dirty="0" err="1">
                <a:solidFill>
                  <a:schemeClr val="bg1"/>
                </a:solidFill>
              </a:rPr>
              <a:t>cinacalcet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group experienced </a:t>
            </a:r>
            <a:r>
              <a:rPr lang="en-US" sz="3200" dirty="0">
                <a:solidFill>
                  <a:schemeClr val="bg1"/>
                </a:solidFill>
              </a:rPr>
              <a:t>serum calcium levels less than 8.0 </a:t>
            </a:r>
            <a:r>
              <a:rPr lang="en-US" sz="3200" dirty="0" smtClean="0">
                <a:solidFill>
                  <a:schemeClr val="bg1"/>
                </a:solidFill>
              </a:rPr>
              <a:t>mg/dl </a:t>
            </a:r>
            <a:r>
              <a:rPr lang="en-US" sz="3200" dirty="0">
                <a:solidFill>
                  <a:schemeClr val="bg1"/>
                </a:solidFill>
              </a:rPr>
              <a:t>while receiving the lowest dose of study </a:t>
            </a:r>
            <a:r>
              <a:rPr lang="en-US" sz="3200" dirty="0" smtClean="0">
                <a:solidFill>
                  <a:schemeClr val="bg1"/>
                </a:solidFill>
              </a:rPr>
              <a:t>drug and</a:t>
            </a:r>
            <a:r>
              <a:rPr lang="en-US" sz="3200" dirty="0">
                <a:solidFill>
                  <a:schemeClr val="bg1"/>
                </a:solidFill>
              </a:rPr>
              <a:t>, in accordance with the study protocol, were </a:t>
            </a:r>
            <a:r>
              <a:rPr lang="en-US" sz="3200" dirty="0" smtClean="0">
                <a:solidFill>
                  <a:schemeClr val="bg1"/>
                </a:solidFill>
              </a:rPr>
              <a:t>withdrawn from </a:t>
            </a: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study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</a:t>
            </a:r>
            <a:r>
              <a:rPr lang="en-US" b="1" dirty="0" smtClean="0">
                <a:solidFill>
                  <a:schemeClr val="bg1"/>
                </a:solidFill>
              </a:rPr>
              <a:t>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5329"/>
            <a:ext cx="10500842" cy="326350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 </a:t>
            </a:r>
            <a:r>
              <a:rPr lang="en-US" sz="3200" dirty="0">
                <a:solidFill>
                  <a:schemeClr val="bg1"/>
                </a:solidFill>
              </a:rPr>
              <a:t>with primary HPT, </a:t>
            </a:r>
            <a:r>
              <a:rPr lang="en-US" sz="3200" dirty="0" err="1" smtClean="0">
                <a:solidFill>
                  <a:schemeClr val="bg1"/>
                </a:solidFill>
              </a:rPr>
              <a:t>cinacalcet</a:t>
            </a:r>
            <a:r>
              <a:rPr lang="en-US" sz="3200" dirty="0" smtClean="0">
                <a:solidFill>
                  <a:schemeClr val="bg1"/>
                </a:solidFill>
              </a:rPr>
              <a:t> was </a:t>
            </a:r>
            <a:r>
              <a:rPr lang="en-US" sz="3200" dirty="0">
                <a:solidFill>
                  <a:schemeClr val="bg1"/>
                </a:solidFill>
              </a:rPr>
              <a:t>highly effective in normalizing serum </a:t>
            </a:r>
            <a:r>
              <a:rPr lang="en-US" sz="3200" dirty="0" smtClean="0">
                <a:solidFill>
                  <a:schemeClr val="bg1"/>
                </a:solidFill>
              </a:rPr>
              <a:t>calcium levels </a:t>
            </a:r>
            <a:r>
              <a:rPr lang="en-US" sz="3200" dirty="0">
                <a:solidFill>
                  <a:schemeClr val="bg1"/>
                </a:solidFill>
              </a:rPr>
              <a:t>and reducing PTH, and this effect was maintained </a:t>
            </a:r>
            <a:r>
              <a:rPr lang="en-US" sz="3200" dirty="0" smtClean="0">
                <a:solidFill>
                  <a:schemeClr val="bg1"/>
                </a:solidFill>
              </a:rPr>
              <a:t>over long-term administration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drug was well tolerated </a:t>
            </a:r>
            <a:r>
              <a:rPr lang="en-US" sz="3200" dirty="0" smtClean="0">
                <a:solidFill>
                  <a:schemeClr val="bg1"/>
                </a:solidFill>
              </a:rPr>
              <a:t>and may </a:t>
            </a:r>
            <a:r>
              <a:rPr lang="en-US" sz="3200" dirty="0">
                <a:solidFill>
                  <a:schemeClr val="bg1"/>
                </a:solidFill>
              </a:rPr>
              <a:t>provide a valuable and effective management option </a:t>
            </a:r>
            <a:r>
              <a:rPr lang="en-US" sz="3200" dirty="0" smtClean="0">
                <a:solidFill>
                  <a:schemeClr val="bg1"/>
                </a:solidFill>
              </a:rPr>
              <a:t>for patients </a:t>
            </a:r>
            <a:r>
              <a:rPr lang="en-US" sz="3200" dirty="0">
                <a:solidFill>
                  <a:schemeClr val="bg1"/>
                </a:solidFill>
              </a:rPr>
              <a:t>with primary </a:t>
            </a:r>
            <a:r>
              <a:rPr lang="en-US" sz="3200" dirty="0" smtClean="0">
                <a:solidFill>
                  <a:schemeClr val="bg1"/>
                </a:solidFill>
              </a:rPr>
              <a:t>HPT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95" y="2151578"/>
            <a:ext cx="9697791" cy="3875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96" y="360608"/>
            <a:ext cx="9697791" cy="17909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6765" y="6338649"/>
            <a:ext cx="394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J Clin Endocrinol Metab 94: 4860–4867, 2009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399245"/>
            <a:ext cx="11011436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406" y="1519708"/>
            <a:ext cx="8590208" cy="4842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705" y="201949"/>
            <a:ext cx="10483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Mean serum </a:t>
            </a:r>
            <a:r>
              <a:rPr lang="en-US" sz="2800" b="1" dirty="0" err="1">
                <a:solidFill>
                  <a:schemeClr val="bg1"/>
                </a:solidFill>
              </a:rPr>
              <a:t>Ca</a:t>
            </a:r>
            <a:r>
              <a:rPr lang="en-US" sz="2800" b="1" dirty="0">
                <a:solidFill>
                  <a:schemeClr val="bg1"/>
                </a:solidFill>
              </a:rPr>
              <a:t> for all subjects remained within the normal range throughout the open-label extension</a:t>
            </a:r>
          </a:p>
        </p:txBody>
      </p:sp>
    </p:spTree>
    <p:extLst>
      <p:ext uri="{BB962C8B-B14F-4D97-AF65-F5344CB8AC3E}">
        <p14:creationId xmlns:p14="http://schemas.microsoft.com/office/powerpoint/2010/main" val="41694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1300766"/>
            <a:ext cx="9826580" cy="5306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1674" y="538330"/>
            <a:ext cx="10470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Predose</a:t>
            </a:r>
            <a:r>
              <a:rPr lang="en-US" sz="2800" b="1" dirty="0">
                <a:solidFill>
                  <a:schemeClr val="bg1"/>
                </a:solidFill>
              </a:rPr>
              <a:t> plasma  decreased gradually but never into the normal range</a:t>
            </a:r>
          </a:p>
        </p:txBody>
      </p:sp>
    </p:spTree>
    <p:extLst>
      <p:ext uri="{BB962C8B-B14F-4D97-AF65-F5344CB8AC3E}">
        <p14:creationId xmlns:p14="http://schemas.microsoft.com/office/powerpoint/2010/main" val="36991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1751528"/>
            <a:ext cx="10315978" cy="4533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8338" y="132237"/>
            <a:ext cx="11088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abon-Roman"/>
              </a:rPr>
              <a:t>Analysis of </a:t>
            </a:r>
            <a:r>
              <a:rPr lang="en-US" sz="2800" b="1" dirty="0" err="1">
                <a:solidFill>
                  <a:schemeClr val="bg1"/>
                </a:solidFill>
                <a:latin typeface="Sabon-Roman"/>
              </a:rPr>
              <a:t>Zscores</a:t>
            </a:r>
            <a:r>
              <a:rPr lang="en-US" sz="2800" b="1" dirty="0">
                <a:solidFill>
                  <a:schemeClr val="bg1"/>
                </a:solidFill>
                <a:latin typeface="Sabon-Roman"/>
              </a:rPr>
              <a:t> showed no improvements in </a:t>
            </a:r>
            <a:r>
              <a:rPr lang="en-US" sz="2800" b="1" dirty="0" err="1">
                <a:solidFill>
                  <a:schemeClr val="bg1"/>
                </a:solidFill>
                <a:latin typeface="Sabon-Roman"/>
              </a:rPr>
              <a:t>aBMD</a:t>
            </a:r>
            <a:r>
              <a:rPr lang="en-US" sz="2800" b="1" dirty="0">
                <a:solidFill>
                  <a:schemeClr val="bg1"/>
                </a:solidFill>
                <a:latin typeface="Sabon-Roman"/>
              </a:rPr>
              <a:t> at the spine, wrist, femoral neck, and total femur and a </a:t>
            </a:r>
            <a:r>
              <a:rPr lang="en-US" sz="2800" b="1" dirty="0" err="1">
                <a:solidFill>
                  <a:schemeClr val="bg1"/>
                </a:solidFill>
                <a:latin typeface="Sabon-Roman"/>
              </a:rPr>
              <a:t>nonsignificant</a:t>
            </a:r>
            <a:r>
              <a:rPr lang="en-US" sz="2800" b="1" dirty="0">
                <a:solidFill>
                  <a:schemeClr val="bg1"/>
                </a:solidFill>
                <a:latin typeface="Sabon-Roman"/>
              </a:rPr>
              <a:t> trend to increased Z-scores at the lumbar spine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30" y="1738648"/>
            <a:ext cx="9659155" cy="45848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316" y="226185"/>
            <a:ext cx="11835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abon-Roman"/>
              </a:rPr>
              <a:t>Analysis of </a:t>
            </a:r>
            <a:r>
              <a:rPr lang="en-US" sz="2800" b="1" dirty="0" err="1">
                <a:solidFill>
                  <a:schemeClr val="bg1"/>
                </a:solidFill>
                <a:latin typeface="Sabon-Roman"/>
              </a:rPr>
              <a:t>Zscores</a:t>
            </a:r>
            <a:r>
              <a:rPr lang="en-US" sz="2800" b="1" dirty="0">
                <a:solidFill>
                  <a:schemeClr val="bg1"/>
                </a:solidFill>
                <a:latin typeface="Sabon-Roman"/>
              </a:rPr>
              <a:t> showed no improvements in </a:t>
            </a:r>
            <a:r>
              <a:rPr lang="en-US" sz="2800" b="1" dirty="0" err="1">
                <a:solidFill>
                  <a:schemeClr val="bg1"/>
                </a:solidFill>
                <a:latin typeface="Sabon-Roman"/>
              </a:rPr>
              <a:t>aBMD</a:t>
            </a:r>
            <a:r>
              <a:rPr lang="en-US" sz="2800" b="1" dirty="0">
                <a:solidFill>
                  <a:schemeClr val="bg1"/>
                </a:solidFill>
                <a:latin typeface="Sabon-Roman"/>
              </a:rPr>
              <a:t> at the spine,</a:t>
            </a:r>
          </a:p>
          <a:p>
            <a:r>
              <a:rPr lang="en-US" sz="2800" b="1" dirty="0">
                <a:solidFill>
                  <a:schemeClr val="bg1"/>
                </a:solidFill>
                <a:latin typeface="Sabon-Roman"/>
              </a:rPr>
              <a:t>wrist, femoral neck, and total femur and a </a:t>
            </a:r>
            <a:r>
              <a:rPr lang="en-US" sz="2800" b="1" dirty="0" err="1">
                <a:solidFill>
                  <a:schemeClr val="bg1"/>
                </a:solidFill>
                <a:latin typeface="Sabon-Roman"/>
              </a:rPr>
              <a:t>nonsignificant</a:t>
            </a:r>
            <a:endParaRPr lang="en-US" sz="2800" b="1" dirty="0">
              <a:solidFill>
                <a:schemeClr val="bg1"/>
              </a:solidFill>
              <a:latin typeface="Sabon-Roman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Sabon-Roman"/>
              </a:rPr>
              <a:t>trend to increased Z-scores at the lumbar spine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3" y="399245"/>
            <a:ext cx="11526591" cy="57182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577330" y="399244"/>
            <a:ext cx="2537137" cy="57182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7620000" y="62406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J Clin Endocrinol Metab 99: 3561–3569, 2014)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49" y="1313646"/>
            <a:ext cx="8796271" cy="4816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6225" y="565783"/>
            <a:ext cx="8590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Adverse events  were mild to moderate in </a:t>
            </a:r>
            <a:r>
              <a:rPr lang="en-US" sz="2800" b="1" dirty="0" smtClean="0">
                <a:solidFill>
                  <a:schemeClr val="bg1"/>
                </a:solidFill>
              </a:rPr>
              <a:t>severity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18" y="287851"/>
            <a:ext cx="10515600" cy="1325563"/>
          </a:xfrm>
        </p:spPr>
        <p:txBody>
          <a:bodyPr/>
          <a:lstStyle/>
          <a:p>
            <a:r>
              <a:rPr lang="en-US" b="1" dirty="0" smtClean="0"/>
              <a:t>                        </a:t>
            </a:r>
            <a:r>
              <a:rPr lang="en-US" b="1" dirty="0" smtClean="0">
                <a:solidFill>
                  <a:schemeClr val="bg1"/>
                </a:solidFill>
              </a:rPr>
              <a:t>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875519"/>
            <a:ext cx="11101588" cy="326350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This 4.5-yr open-label extension study describes a </a:t>
            </a:r>
            <a:r>
              <a:rPr lang="en-US" sz="3200" dirty="0" smtClean="0">
                <a:solidFill>
                  <a:schemeClr val="bg1"/>
                </a:solidFill>
              </a:rPr>
              <a:t>favorable safety </a:t>
            </a:r>
            <a:r>
              <a:rPr lang="en-US" sz="3200" dirty="0">
                <a:solidFill>
                  <a:schemeClr val="bg1"/>
                </a:solidFill>
              </a:rPr>
              <a:t>and efficacy profile of </a:t>
            </a:r>
            <a:r>
              <a:rPr lang="en-US" sz="3200" dirty="0" err="1">
                <a:solidFill>
                  <a:schemeClr val="bg1"/>
                </a:solidFill>
              </a:rPr>
              <a:t>cinacalcet</a:t>
            </a:r>
            <a:r>
              <a:rPr lang="en-US" sz="3200" dirty="0">
                <a:solidFill>
                  <a:schemeClr val="bg1"/>
                </a:solidFill>
              </a:rPr>
              <a:t> therapy </a:t>
            </a:r>
            <a:r>
              <a:rPr lang="en-US" sz="3200" dirty="0" smtClean="0">
                <a:solidFill>
                  <a:schemeClr val="bg1"/>
                </a:solidFill>
              </a:rPr>
              <a:t>in patients </a:t>
            </a:r>
            <a:r>
              <a:rPr lang="en-US" sz="3200" dirty="0">
                <a:solidFill>
                  <a:schemeClr val="bg1"/>
                </a:solidFill>
              </a:rPr>
              <a:t>with mild to moderate </a:t>
            </a:r>
            <a:r>
              <a:rPr lang="en-US" sz="3200" dirty="0" smtClean="0">
                <a:solidFill>
                  <a:schemeClr val="bg1"/>
                </a:solidFill>
              </a:rPr>
              <a:t>PHPT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Cinacalcet</a:t>
            </a:r>
            <a:r>
              <a:rPr lang="en-US" sz="3200" dirty="0">
                <a:solidFill>
                  <a:schemeClr val="bg1"/>
                </a:solidFill>
              </a:rPr>
              <a:t> is useful in the management of PHPT in </a:t>
            </a:r>
            <a:r>
              <a:rPr lang="en-US" sz="3200" dirty="0" smtClean="0">
                <a:solidFill>
                  <a:schemeClr val="bg1"/>
                </a:solidFill>
              </a:rPr>
              <a:t>patients in </a:t>
            </a:r>
            <a:r>
              <a:rPr lang="en-US" sz="3200" dirty="0">
                <a:solidFill>
                  <a:schemeClr val="bg1"/>
                </a:solidFill>
              </a:rPr>
              <a:t>whom </a:t>
            </a:r>
            <a:r>
              <a:rPr lang="en-US" sz="3200" dirty="0" err="1">
                <a:solidFill>
                  <a:schemeClr val="bg1"/>
                </a:solidFill>
              </a:rPr>
              <a:t>parathyroidectomy</a:t>
            </a:r>
            <a:r>
              <a:rPr lang="en-US" sz="3200" dirty="0">
                <a:solidFill>
                  <a:schemeClr val="bg1"/>
                </a:solidFill>
              </a:rPr>
              <a:t> is contraindicated </a:t>
            </a:r>
            <a:r>
              <a:rPr lang="en-US" sz="3200" dirty="0" smtClean="0">
                <a:solidFill>
                  <a:schemeClr val="bg1"/>
                </a:solidFill>
              </a:rPr>
              <a:t>or who </a:t>
            </a:r>
            <a:r>
              <a:rPr lang="en-US" sz="3200" dirty="0">
                <a:solidFill>
                  <a:schemeClr val="bg1"/>
                </a:solidFill>
              </a:rPr>
              <a:t>have failed surgical correction of their PHPT</a:t>
            </a:r>
          </a:p>
        </p:txBody>
      </p:sp>
    </p:spTree>
    <p:extLst>
      <p:ext uri="{BB962C8B-B14F-4D97-AF65-F5344CB8AC3E}">
        <p14:creationId xmlns:p14="http://schemas.microsoft.com/office/powerpoint/2010/main" val="5743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735" y="0"/>
            <a:ext cx="10515600" cy="1325563"/>
          </a:xfrm>
        </p:spPr>
        <p:txBody>
          <a:bodyPr/>
          <a:lstStyle/>
          <a:p>
            <a:r>
              <a:rPr lang="en-US" b="1" dirty="0" smtClean="0"/>
              <a:t>                         </a:t>
            </a:r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375" y="1606684"/>
            <a:ext cx="11874321" cy="435133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Limited data suggest that therapy with estrogen in </a:t>
            </a:r>
            <a:r>
              <a:rPr lang="en-US" sz="3200" dirty="0" smtClean="0">
                <a:solidFill>
                  <a:schemeClr val="bg1"/>
                </a:solidFill>
              </a:rPr>
              <a:t>patients with </a:t>
            </a:r>
            <a:r>
              <a:rPr lang="en-US" sz="3200" dirty="0">
                <a:solidFill>
                  <a:schemeClr val="bg1"/>
                </a:solidFill>
              </a:rPr>
              <a:t>PHPT may reduce bone </a:t>
            </a:r>
            <a:r>
              <a:rPr lang="en-US" sz="3200" dirty="0" err="1" smtClean="0">
                <a:solidFill>
                  <a:schemeClr val="bg1"/>
                </a:solidFill>
              </a:rPr>
              <a:t>resorption</a:t>
            </a:r>
            <a:r>
              <a:rPr lang="en-US" sz="3200" dirty="0" smtClean="0">
                <a:solidFill>
                  <a:schemeClr val="bg1"/>
                </a:solidFill>
              </a:rPr>
              <a:t>, improve BMD, without any consistent effects on serum calcium and PTH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There are </a:t>
            </a:r>
            <a:r>
              <a:rPr lang="en-US" sz="3200" dirty="0">
                <a:solidFill>
                  <a:schemeClr val="bg1"/>
                </a:solidFill>
              </a:rPr>
              <a:t>no fracture data evaluating the effects of estrogen </a:t>
            </a:r>
            <a:r>
              <a:rPr lang="en-US" sz="3200" dirty="0" smtClean="0">
                <a:solidFill>
                  <a:schemeClr val="bg1"/>
                </a:solidFill>
              </a:rPr>
              <a:t>treatment in PHPT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studies of </a:t>
            </a:r>
            <a:r>
              <a:rPr lang="en-US" sz="3200" dirty="0" err="1">
                <a:solidFill>
                  <a:schemeClr val="bg1"/>
                </a:solidFill>
              </a:rPr>
              <a:t>raloxifene</a:t>
            </a:r>
            <a:r>
              <a:rPr lang="en-US" sz="3200" dirty="0">
                <a:solidFill>
                  <a:schemeClr val="bg1"/>
                </a:solidFill>
              </a:rPr>
              <a:t> in patients with </a:t>
            </a:r>
            <a:r>
              <a:rPr lang="en-US" sz="3200" dirty="0" smtClean="0">
                <a:solidFill>
                  <a:schemeClr val="bg1"/>
                </a:solidFill>
              </a:rPr>
              <a:t>PHPT are </a:t>
            </a:r>
            <a:r>
              <a:rPr lang="en-US" sz="3200" dirty="0">
                <a:solidFill>
                  <a:schemeClr val="bg1"/>
                </a:solidFill>
              </a:rPr>
              <a:t>too small and short to reach definitive conclusions </a:t>
            </a:r>
            <a:r>
              <a:rPr lang="en-US" sz="3200" dirty="0" smtClean="0">
                <a:solidFill>
                  <a:schemeClr val="bg1"/>
                </a:solidFill>
              </a:rPr>
              <a:t>or make recommendations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Conclusions…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915777"/>
            <a:ext cx="11165983" cy="435133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RCT </a:t>
            </a:r>
            <a:r>
              <a:rPr lang="en-US" sz="3200" dirty="0">
                <a:solidFill>
                  <a:schemeClr val="bg1"/>
                </a:solidFill>
              </a:rPr>
              <a:t>data have shown </a:t>
            </a:r>
            <a:r>
              <a:rPr lang="en-US" sz="3200" dirty="0" smtClean="0">
                <a:solidFill>
                  <a:schemeClr val="bg1"/>
                </a:solidFill>
              </a:rPr>
              <a:t>a positive </a:t>
            </a:r>
            <a:r>
              <a:rPr lang="en-US" sz="3200" dirty="0">
                <a:solidFill>
                  <a:schemeClr val="bg1"/>
                </a:solidFill>
              </a:rPr>
              <a:t>effect of alendronate </a:t>
            </a:r>
            <a:r>
              <a:rPr lang="en-US" sz="3200" dirty="0" smtClean="0">
                <a:solidFill>
                  <a:schemeClr val="bg1"/>
                </a:solidFill>
              </a:rPr>
              <a:t>on BMD at </a:t>
            </a:r>
            <a:r>
              <a:rPr lang="en-US" sz="3200" dirty="0">
                <a:solidFill>
                  <a:schemeClr val="bg1"/>
                </a:solidFill>
              </a:rPr>
              <a:t>the lumbar </a:t>
            </a:r>
            <a:r>
              <a:rPr lang="en-US" sz="3200" dirty="0" smtClean="0">
                <a:solidFill>
                  <a:schemeClr val="bg1"/>
                </a:solidFill>
              </a:rPr>
              <a:t>spine and </a:t>
            </a:r>
            <a:r>
              <a:rPr lang="en-US" sz="3200" dirty="0">
                <a:solidFill>
                  <a:schemeClr val="bg1"/>
                </a:solidFill>
              </a:rPr>
              <a:t>hip in </a:t>
            </a:r>
            <a:r>
              <a:rPr lang="en-US" sz="3200" dirty="0" smtClean="0">
                <a:solidFill>
                  <a:schemeClr val="bg1"/>
                </a:solidFill>
              </a:rPr>
              <a:t>PHPT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Bone </a:t>
            </a:r>
            <a:r>
              <a:rPr lang="en-US" sz="3200" dirty="0">
                <a:solidFill>
                  <a:schemeClr val="bg1"/>
                </a:solidFill>
              </a:rPr>
              <a:t>turnover markers decrease </a:t>
            </a:r>
            <a:r>
              <a:rPr lang="en-US" sz="3200" dirty="0" smtClean="0">
                <a:solidFill>
                  <a:schemeClr val="bg1"/>
                </a:solidFill>
              </a:rPr>
              <a:t>with alendronate therapy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Serum </a:t>
            </a:r>
            <a:r>
              <a:rPr lang="en-US" sz="3200" dirty="0">
                <a:solidFill>
                  <a:schemeClr val="bg1"/>
                </a:solidFill>
              </a:rPr>
              <a:t>calcium remains </a:t>
            </a:r>
            <a:r>
              <a:rPr lang="en-US" sz="3200" dirty="0" smtClean="0">
                <a:solidFill>
                  <a:schemeClr val="bg1"/>
                </a:solidFill>
              </a:rPr>
              <a:t>stable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There are currently </a:t>
            </a:r>
            <a:r>
              <a:rPr lang="en-US" sz="3200" dirty="0" smtClean="0">
                <a:solidFill>
                  <a:schemeClr val="bg1"/>
                </a:solidFill>
              </a:rPr>
              <a:t>no fracture </a:t>
            </a:r>
            <a:r>
              <a:rPr lang="en-US" sz="3200" dirty="0">
                <a:solidFill>
                  <a:schemeClr val="bg1"/>
                </a:solidFill>
              </a:rPr>
              <a:t>data with bisphosphonate therapy in PHPT</a:t>
            </a:r>
          </a:p>
        </p:txBody>
      </p:sp>
    </p:spTree>
    <p:extLst>
      <p:ext uri="{BB962C8B-B14F-4D97-AF65-F5344CB8AC3E}">
        <p14:creationId xmlns:p14="http://schemas.microsoft.com/office/powerpoint/2010/main" val="24277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40" y="-196358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  Conclusions….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23" y="1232236"/>
            <a:ext cx="11409609" cy="4738665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Cinacalcet</a:t>
            </a:r>
            <a:r>
              <a:rPr lang="en-US" sz="3200" dirty="0">
                <a:solidFill>
                  <a:schemeClr val="bg1"/>
                </a:solidFill>
              </a:rPr>
              <a:t> is effective in lowering, and often </a:t>
            </a:r>
            <a:r>
              <a:rPr lang="en-US" sz="3200" dirty="0" smtClean="0">
                <a:solidFill>
                  <a:schemeClr val="bg1"/>
                </a:solidFill>
              </a:rPr>
              <a:t>normalizing, serum </a:t>
            </a:r>
            <a:r>
              <a:rPr lang="en-US" sz="3200" dirty="0">
                <a:solidFill>
                  <a:schemeClr val="bg1"/>
                </a:solidFill>
              </a:rPr>
              <a:t>calcium and increasing serum phosphate </a:t>
            </a:r>
            <a:r>
              <a:rPr lang="en-US" sz="3200" dirty="0" smtClean="0">
                <a:solidFill>
                  <a:schemeClr val="bg1"/>
                </a:solidFill>
              </a:rPr>
              <a:t>in patients </a:t>
            </a:r>
            <a:r>
              <a:rPr lang="en-US" sz="3200" dirty="0">
                <a:solidFill>
                  <a:schemeClr val="bg1"/>
                </a:solidFill>
              </a:rPr>
              <a:t>with </a:t>
            </a:r>
            <a:r>
              <a:rPr lang="en-US" sz="3200" dirty="0" smtClean="0">
                <a:solidFill>
                  <a:schemeClr val="bg1"/>
                </a:solidFill>
              </a:rPr>
              <a:t>PHPT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Its </a:t>
            </a:r>
            <a:r>
              <a:rPr lang="en-US" sz="3200" dirty="0">
                <a:solidFill>
                  <a:schemeClr val="bg1"/>
                </a:solidFill>
              </a:rPr>
              <a:t>effects on intact serum PTH </a:t>
            </a:r>
            <a:r>
              <a:rPr lang="en-US" sz="3200" dirty="0" smtClean="0">
                <a:solidFill>
                  <a:schemeClr val="bg1"/>
                </a:solidFill>
              </a:rPr>
              <a:t>concentrations are </a:t>
            </a:r>
            <a:r>
              <a:rPr lang="en-US" sz="3200" dirty="0">
                <a:solidFill>
                  <a:schemeClr val="bg1"/>
                </a:solidFill>
              </a:rPr>
              <a:t>less </a:t>
            </a:r>
            <a:r>
              <a:rPr lang="en-US" sz="3200" dirty="0" smtClean="0">
                <a:solidFill>
                  <a:schemeClr val="bg1"/>
                </a:solidFill>
              </a:rPr>
              <a:t>pronounced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In the few studies that have evaluated the effects </a:t>
            </a:r>
            <a:r>
              <a:rPr lang="en-US" sz="3200" dirty="0" smtClean="0">
                <a:solidFill>
                  <a:schemeClr val="bg1"/>
                </a:solidFill>
              </a:rPr>
              <a:t>of </a:t>
            </a:r>
            <a:r>
              <a:rPr lang="en-US" sz="3200" dirty="0" err="1" smtClean="0">
                <a:solidFill>
                  <a:schemeClr val="bg1"/>
                </a:solidFill>
              </a:rPr>
              <a:t>cinacalcet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on bone turnover markers, the results </a:t>
            </a:r>
            <a:r>
              <a:rPr lang="en-US" sz="3200" dirty="0" smtClean="0">
                <a:solidFill>
                  <a:schemeClr val="bg1"/>
                </a:solidFill>
              </a:rPr>
              <a:t>have been </a:t>
            </a:r>
            <a:r>
              <a:rPr lang="en-US" sz="3200" dirty="0">
                <a:solidFill>
                  <a:schemeClr val="bg1"/>
                </a:solidFill>
              </a:rPr>
              <a:t>inconsistent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No consistent effects on BMD </a:t>
            </a:r>
            <a:r>
              <a:rPr lang="en-US" sz="3200" dirty="0" smtClean="0">
                <a:solidFill>
                  <a:schemeClr val="bg1"/>
                </a:solidFill>
              </a:rPr>
              <a:t>were observed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3755497"/>
              </p:ext>
            </p:extLst>
          </p:nvPr>
        </p:nvGraphicFramePr>
        <p:xfrm>
          <a:off x="679717" y="320421"/>
          <a:ext cx="99324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2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449" y="593401"/>
            <a:ext cx="9493473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chemeClr val="bg1"/>
                </a:solidFill>
              </a:rPr>
              <a:t>Clinical scenario for medical management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36" y="2036505"/>
            <a:ext cx="9963954" cy="3263504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Patients </a:t>
            </a:r>
            <a:r>
              <a:rPr lang="en-US" dirty="0">
                <a:solidFill>
                  <a:schemeClr val="bg1"/>
                </a:solidFill>
              </a:rPr>
              <a:t>who meet criteria for surgery(either due to symptoms </a:t>
            </a:r>
            <a:r>
              <a:rPr lang="en-US" dirty="0" smtClean="0">
                <a:solidFill>
                  <a:schemeClr val="bg1"/>
                </a:solidFill>
              </a:rPr>
              <a:t>or to </a:t>
            </a:r>
            <a:r>
              <a:rPr lang="en-US" dirty="0">
                <a:solidFill>
                  <a:schemeClr val="bg1"/>
                </a:solidFill>
              </a:rPr>
              <a:t>consensus guideline criteria) </a:t>
            </a:r>
            <a:r>
              <a:rPr lang="en-US" dirty="0" smtClean="0">
                <a:solidFill>
                  <a:schemeClr val="bg1"/>
                </a:solidFill>
              </a:rPr>
              <a:t>but whose </a:t>
            </a:r>
            <a:r>
              <a:rPr lang="en-US" dirty="0">
                <a:solidFill>
                  <a:schemeClr val="bg1"/>
                </a:solidFill>
              </a:rPr>
              <a:t>physicians do not advise </a:t>
            </a:r>
            <a:r>
              <a:rPr lang="en-US" dirty="0" err="1" smtClean="0">
                <a:solidFill>
                  <a:schemeClr val="bg1"/>
                </a:solidFill>
              </a:rPr>
              <a:t>parathyroidectomy</a:t>
            </a:r>
            <a:r>
              <a:rPr lang="en-US" dirty="0" smtClean="0">
                <a:solidFill>
                  <a:schemeClr val="bg1"/>
                </a:solidFill>
              </a:rPr>
              <a:t> because of :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-  Morbidities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- Contraindications </a:t>
            </a:r>
            <a:r>
              <a:rPr lang="en-US" dirty="0">
                <a:solidFill>
                  <a:srgbClr val="FFFF00"/>
                </a:solidFill>
              </a:rPr>
              <a:t>to </a:t>
            </a:r>
            <a:r>
              <a:rPr lang="en-US" dirty="0" smtClean="0">
                <a:solidFill>
                  <a:srgbClr val="FFFF00"/>
                </a:solidFill>
              </a:rPr>
              <a:t>surgery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- Prior </a:t>
            </a:r>
            <a:r>
              <a:rPr lang="en-US" dirty="0">
                <a:solidFill>
                  <a:srgbClr val="FFFF00"/>
                </a:solidFill>
              </a:rPr>
              <a:t>unsuccessful neck </a:t>
            </a:r>
            <a:r>
              <a:rPr lang="en-US" dirty="0" smtClean="0">
                <a:solidFill>
                  <a:srgbClr val="FFFF00"/>
                </a:solidFill>
              </a:rPr>
              <a:t>exploration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                                                               - Patients refusal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249215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431" y="2151024"/>
            <a:ext cx="7886700" cy="326350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Introduction</a:t>
            </a:r>
          </a:p>
          <a:p>
            <a:r>
              <a:rPr lang="en-US" sz="3000" i="1" u="sng" dirty="0">
                <a:solidFill>
                  <a:srgbClr val="FFFF00"/>
                </a:solidFill>
              </a:rPr>
              <a:t>Estrogen-progesterone replacement therapy</a:t>
            </a:r>
          </a:p>
          <a:p>
            <a:r>
              <a:rPr lang="en-US" sz="3000" dirty="0">
                <a:solidFill>
                  <a:schemeClr val="bg1"/>
                </a:solidFill>
              </a:rPr>
              <a:t>SERM</a:t>
            </a:r>
          </a:p>
          <a:p>
            <a:r>
              <a:rPr lang="en-US" sz="3000" dirty="0">
                <a:solidFill>
                  <a:schemeClr val="bg1"/>
                </a:solidFill>
              </a:rPr>
              <a:t>Bisphosphonate</a:t>
            </a:r>
          </a:p>
          <a:p>
            <a:r>
              <a:rPr lang="en-US" sz="3000" dirty="0" err="1" smtClean="0">
                <a:solidFill>
                  <a:schemeClr val="bg1"/>
                </a:solidFill>
              </a:rPr>
              <a:t>Calcimimetics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Conclusions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3543"/>
            <a:ext cx="10515600" cy="1702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27671"/>
            <a:ext cx="10379299" cy="326350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Design: </a:t>
            </a:r>
            <a:r>
              <a:rPr lang="en-US" dirty="0">
                <a:solidFill>
                  <a:schemeClr val="bg1"/>
                </a:solidFill>
              </a:rPr>
              <a:t>Double-blind, randomized, </a:t>
            </a:r>
            <a:r>
              <a:rPr lang="en-US" dirty="0" smtClean="0">
                <a:solidFill>
                  <a:schemeClr val="bg1"/>
                </a:solidFill>
              </a:rPr>
              <a:t>placebo-controlled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Participants: postmenopausal women </a:t>
            </a:r>
            <a:r>
              <a:rPr lang="en-US" dirty="0">
                <a:solidFill>
                  <a:schemeClr val="bg1"/>
                </a:solidFill>
              </a:rPr>
              <a:t>with mild primary </a:t>
            </a:r>
            <a:r>
              <a:rPr lang="en-US" dirty="0" smtClean="0">
                <a:solidFill>
                  <a:schemeClr val="bg1"/>
                </a:solidFill>
              </a:rPr>
              <a:t>hyperparathyroidism ( N=42)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Intervention: </a:t>
            </a:r>
            <a:r>
              <a:rPr lang="en-US" dirty="0">
                <a:solidFill>
                  <a:schemeClr val="bg1"/>
                </a:solidFill>
              </a:rPr>
              <a:t>conjugated estrogens, 0.625 mg/d, and </a:t>
            </a:r>
            <a:r>
              <a:rPr lang="en-US" dirty="0" smtClean="0">
                <a:solidFill>
                  <a:schemeClr val="bg1"/>
                </a:solidFill>
              </a:rPr>
              <a:t>medroxyprogesterone,5 </a:t>
            </a:r>
            <a:r>
              <a:rPr lang="en-US" dirty="0">
                <a:solidFill>
                  <a:schemeClr val="bg1"/>
                </a:solidFill>
              </a:rPr>
              <a:t>mg/d, or </a:t>
            </a:r>
            <a:r>
              <a:rPr lang="en-US" dirty="0" smtClean="0">
                <a:solidFill>
                  <a:schemeClr val="bg1"/>
                </a:solidFill>
              </a:rPr>
              <a:t>placebo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Length of F/U: 2 years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Outcomes : BMD, Calcium , Phosphorous, PTH, Bone markers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49882" y="6012773"/>
            <a:ext cx="3467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</a:rPr>
              <a:t>Ann Intern Med.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1996;125:360-368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553792"/>
            <a:ext cx="9994006" cy="573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1081825"/>
            <a:ext cx="10238704" cy="5776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599" y="0"/>
            <a:ext cx="9169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Hormone replacement therapy did not change levels of serum ionized calcium or intact parathyroid</a:t>
            </a:r>
          </a:p>
        </p:txBody>
      </p:sp>
    </p:spTree>
    <p:extLst>
      <p:ext uri="{BB962C8B-B14F-4D97-AF65-F5344CB8AC3E}">
        <p14:creationId xmlns:p14="http://schemas.microsoft.com/office/powerpoint/2010/main" val="8392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1377</Words>
  <Application>Microsoft Office PowerPoint</Application>
  <PresentationFormat>Widescreen</PresentationFormat>
  <Paragraphs>151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Sabon-Roman</vt:lpstr>
      <vt:lpstr>Times New Roman</vt:lpstr>
      <vt:lpstr>Office Theme</vt:lpstr>
      <vt:lpstr>Medical Treatment of Primary  Hyperparathyroidism</vt:lpstr>
      <vt:lpstr>                              Agenda</vt:lpstr>
      <vt:lpstr>                          Introduction</vt:lpstr>
      <vt:lpstr>PowerPoint Presentation</vt:lpstr>
      <vt:lpstr>    Clinical scenario for medical management</vt:lpstr>
      <vt:lpstr>                              Agenda</vt:lpstr>
      <vt:lpstr>PowerPoint Presentation</vt:lpstr>
      <vt:lpstr>PowerPoint Presentation</vt:lpstr>
      <vt:lpstr>PowerPoint Presentation</vt:lpstr>
      <vt:lpstr>PowerPoint Presentation</vt:lpstr>
      <vt:lpstr>                         Key messages</vt:lpstr>
      <vt:lpstr>                              Agenda</vt:lpstr>
      <vt:lpstr>PowerPoint Presentation</vt:lpstr>
      <vt:lpstr>PowerPoint Presentation</vt:lpstr>
      <vt:lpstr>PowerPoint Presentation</vt:lpstr>
      <vt:lpstr>                      Key messages</vt:lpstr>
      <vt:lpstr>                              Agenda</vt:lpstr>
      <vt:lpstr>          There are Four RCTs in this field </vt:lpstr>
      <vt:lpstr>PowerPoint Presentation</vt:lpstr>
      <vt:lpstr>PowerPoint Presentation</vt:lpstr>
      <vt:lpstr>Alendronate significantly increases BMD at the LS at 12 and 24 months from baseline values</vt:lpstr>
      <vt:lpstr>Alendronate was associated with marked reductions in bone turnover markers</vt:lpstr>
      <vt:lpstr>Serum calcium (total and ionized), did not change with alendronate therapy</vt:lpstr>
      <vt:lpstr> PTH, and urine calcium did not change with alendronate therapy</vt:lpstr>
      <vt:lpstr>                          Key message</vt:lpstr>
      <vt:lpstr>                             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Safety</vt:lpstr>
      <vt:lpstr>                        Key messages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Key messages</vt:lpstr>
      <vt:lpstr>                         Conclusions</vt:lpstr>
      <vt:lpstr>                            Conclusions…</vt:lpstr>
      <vt:lpstr>                               Conclusions….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Treatment of Primary  Hyperparathyroidism</dc:title>
  <dc:creator>HP</dc:creator>
  <cp:lastModifiedBy>HP</cp:lastModifiedBy>
  <cp:revision>56</cp:revision>
  <dcterms:created xsi:type="dcterms:W3CDTF">2016-04-08T05:45:59Z</dcterms:created>
  <dcterms:modified xsi:type="dcterms:W3CDTF">2016-04-14T01:38:08Z</dcterms:modified>
</cp:coreProperties>
</file>