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42"/>
  </p:notesMasterIdLst>
  <p:sldIdLst>
    <p:sldId id="256" r:id="rId2"/>
    <p:sldId id="28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293" r:id="rId13"/>
    <p:sldId id="294" r:id="rId14"/>
    <p:sldId id="282" r:id="rId15"/>
    <p:sldId id="296" r:id="rId16"/>
    <p:sldId id="297" r:id="rId17"/>
    <p:sldId id="300" r:id="rId18"/>
    <p:sldId id="284" r:id="rId19"/>
    <p:sldId id="263" r:id="rId20"/>
    <p:sldId id="301" r:id="rId21"/>
    <p:sldId id="264" r:id="rId22"/>
    <p:sldId id="265" r:id="rId23"/>
    <p:sldId id="267" r:id="rId24"/>
    <p:sldId id="302" r:id="rId25"/>
    <p:sldId id="303" r:id="rId26"/>
    <p:sldId id="304" r:id="rId27"/>
    <p:sldId id="283" r:id="rId28"/>
    <p:sldId id="268" r:id="rId29"/>
    <p:sldId id="271" r:id="rId30"/>
    <p:sldId id="278" r:id="rId31"/>
    <p:sldId id="305" r:id="rId32"/>
    <p:sldId id="281" r:id="rId33"/>
    <p:sldId id="316" r:id="rId34"/>
    <p:sldId id="324" r:id="rId35"/>
    <p:sldId id="322" r:id="rId36"/>
    <p:sldId id="323" r:id="rId37"/>
    <p:sldId id="289" r:id="rId38"/>
    <p:sldId id="290" r:id="rId39"/>
    <p:sldId id="291" r:id="rId40"/>
    <p:sldId id="325" r:id="rId4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3D2A02-0200-4385-8B96-3837998F22C8}">
          <p14:sldIdLst>
            <p14:sldId id="256"/>
            <p14:sldId id="286"/>
            <p14:sldId id="307"/>
            <p14:sldId id="308"/>
          </p14:sldIdLst>
        </p14:section>
        <p14:section name="Untitled Section" id="{27DF739E-881B-4D79-B068-5109AD2E812C}">
          <p14:sldIdLst>
            <p14:sldId id="309"/>
            <p14:sldId id="310"/>
            <p14:sldId id="311"/>
            <p14:sldId id="312"/>
            <p14:sldId id="313"/>
            <p14:sldId id="314"/>
            <p14:sldId id="315"/>
            <p14:sldId id="293"/>
            <p14:sldId id="294"/>
            <p14:sldId id="282"/>
            <p14:sldId id="296"/>
            <p14:sldId id="297"/>
            <p14:sldId id="300"/>
            <p14:sldId id="284"/>
            <p14:sldId id="263"/>
            <p14:sldId id="301"/>
            <p14:sldId id="264"/>
            <p14:sldId id="265"/>
            <p14:sldId id="267"/>
            <p14:sldId id="302"/>
            <p14:sldId id="303"/>
            <p14:sldId id="304"/>
            <p14:sldId id="283"/>
            <p14:sldId id="268"/>
            <p14:sldId id="271"/>
            <p14:sldId id="278"/>
            <p14:sldId id="305"/>
            <p14:sldId id="281"/>
            <p14:sldId id="316"/>
            <p14:sldId id="324"/>
            <p14:sldId id="322"/>
            <p14:sldId id="323"/>
            <p14:sldId id="289"/>
            <p14:sldId id="290"/>
            <p14:sldId id="291"/>
            <p14:sldId id="32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88" autoAdjust="0"/>
    <p:restoredTop sz="95915" autoAdjust="0"/>
  </p:normalViewPr>
  <p:slideViewPr>
    <p:cSldViewPr>
      <p:cViewPr>
        <p:scale>
          <a:sx n="60" d="100"/>
          <a:sy n="60" d="100"/>
        </p:scale>
        <p:origin x="-1422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8BE93E2-4E36-4DDB-AE4B-B00D12884619}" type="datetimeFigureOut">
              <a:rPr lang="fa-IR" smtClean="0"/>
              <a:t>01/20/1440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8C6BC68-586A-4F58-A56F-EB1386CB48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284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6BC68-586A-4F58-A56F-EB1386CB4899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518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E176-B165-42C5-97E4-48A4E68B6E2B}" type="datetimeFigureOut">
              <a:rPr lang="fa-IR" smtClean="0"/>
              <a:t>01/20/1440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05B-A03B-4A30-9F88-20807AD5A3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473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E176-B165-42C5-97E4-48A4E68B6E2B}" type="datetimeFigureOut">
              <a:rPr lang="fa-IR" smtClean="0"/>
              <a:t>01/20/1440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05B-A03B-4A30-9F88-20807AD5A3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1986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E176-B165-42C5-97E4-48A4E68B6E2B}" type="datetimeFigureOut">
              <a:rPr lang="fa-IR" smtClean="0"/>
              <a:t>01/20/1440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05B-A03B-4A30-9F88-20807AD5A3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068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E176-B165-42C5-97E4-48A4E68B6E2B}" type="datetimeFigureOut">
              <a:rPr lang="fa-IR" smtClean="0"/>
              <a:t>01/20/1440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05B-A03B-4A30-9F88-20807AD5A3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713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E176-B165-42C5-97E4-48A4E68B6E2B}" type="datetimeFigureOut">
              <a:rPr lang="fa-IR" smtClean="0"/>
              <a:t>01/20/1440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05B-A03B-4A30-9F88-20807AD5A3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26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E176-B165-42C5-97E4-48A4E68B6E2B}" type="datetimeFigureOut">
              <a:rPr lang="fa-IR" smtClean="0"/>
              <a:t>01/20/1440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05B-A03B-4A30-9F88-20807AD5A3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764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E176-B165-42C5-97E4-48A4E68B6E2B}" type="datetimeFigureOut">
              <a:rPr lang="fa-IR" smtClean="0"/>
              <a:t>01/20/1440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05B-A03B-4A30-9F88-20807AD5A3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87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E176-B165-42C5-97E4-48A4E68B6E2B}" type="datetimeFigureOut">
              <a:rPr lang="fa-IR" smtClean="0"/>
              <a:t>01/20/1440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05B-A03B-4A30-9F88-20807AD5A3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4180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E176-B165-42C5-97E4-48A4E68B6E2B}" type="datetimeFigureOut">
              <a:rPr lang="fa-IR" smtClean="0"/>
              <a:t>01/20/1440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05B-A03B-4A30-9F88-20807AD5A3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016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E176-B165-42C5-97E4-48A4E68B6E2B}" type="datetimeFigureOut">
              <a:rPr lang="fa-IR" smtClean="0"/>
              <a:t>01/20/1440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05B-A03B-4A30-9F88-20807AD5A3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751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E176-B165-42C5-97E4-48A4E68B6E2B}" type="datetimeFigureOut">
              <a:rPr lang="fa-IR" smtClean="0"/>
              <a:t>01/20/1440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05B-A03B-4A30-9F88-20807AD5A3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289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E176-B165-42C5-97E4-48A4E68B6E2B}" type="datetimeFigureOut">
              <a:rPr lang="fa-IR" smtClean="0"/>
              <a:t>01/20/1440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B805B-A03B-4A30-9F88-20807AD5A3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4546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fa-IR" sz="7300" b="1" i="1" dirty="0" smtClean="0"/>
              <a:t/>
            </a:r>
            <a:br>
              <a:rPr lang="fa-IR" sz="7300" b="1" i="1" dirty="0" smtClean="0"/>
            </a:br>
            <a:r>
              <a:rPr lang="en-US" sz="7300" b="1" i="1" dirty="0" smtClean="0">
                <a:solidFill>
                  <a:srgbClr val="FF0000"/>
                </a:solidFill>
              </a:rPr>
              <a:t>in the name of god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8383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400" dirty="0" smtClean="0"/>
              <a:t>For the </a:t>
            </a:r>
            <a:r>
              <a:rPr lang="en-US" sz="4400" dirty="0" err="1" smtClean="0"/>
              <a:t>patient,</a:t>
            </a:r>
            <a:r>
              <a:rPr lang="en-US" sz="4400" b="1" i="1" dirty="0" err="1" smtClean="0">
                <a:solidFill>
                  <a:srgbClr val="FFC000"/>
                </a:solidFill>
              </a:rPr>
              <a:t>cinacalcet</a:t>
            </a:r>
            <a:r>
              <a:rPr lang="en-US" sz="4400" b="1" i="1" dirty="0" smtClean="0">
                <a:solidFill>
                  <a:srgbClr val="FFC000"/>
                </a:solidFill>
              </a:rPr>
              <a:t> tablet </a:t>
            </a:r>
            <a:r>
              <a:rPr lang="en-US" sz="4400" dirty="0" smtClean="0"/>
              <a:t>was started and the </a:t>
            </a:r>
            <a:r>
              <a:rPr lang="en-US" sz="4400" b="1" i="1" dirty="0" smtClean="0">
                <a:solidFill>
                  <a:srgbClr val="FFC000"/>
                </a:solidFill>
              </a:rPr>
              <a:t>surgery</a:t>
            </a:r>
            <a:r>
              <a:rPr lang="en-US" sz="4400" dirty="0" smtClean="0"/>
              <a:t> was followed up, but the surgeon did not undergo surgery.</a:t>
            </a:r>
            <a:endParaRPr lang="fa-IR" sz="4400" dirty="0"/>
          </a:p>
        </p:txBody>
      </p:sp>
    </p:spTree>
    <p:extLst>
      <p:ext uri="{BB962C8B-B14F-4D97-AF65-F5344CB8AC3E}">
        <p14:creationId xmlns:p14="http://schemas.microsoft.com/office/powerpoint/2010/main" val="4936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5400" b="1" i="1" dirty="0" smtClean="0">
                <a:solidFill>
                  <a:srgbClr val="FFC000"/>
                </a:solidFill>
              </a:rPr>
              <a:t>At </a:t>
            </a:r>
            <a:r>
              <a:rPr lang="en-US" sz="5400" b="1" i="1" dirty="0" err="1" smtClean="0">
                <a:solidFill>
                  <a:srgbClr val="FFC000"/>
                </a:solidFill>
              </a:rPr>
              <a:t>peresent</a:t>
            </a:r>
            <a:r>
              <a:rPr lang="en-US" sz="5400" b="1" i="1" dirty="0" smtClean="0">
                <a:solidFill>
                  <a:srgbClr val="FFC000"/>
                </a:solidFill>
              </a:rPr>
              <a:t>, </a:t>
            </a:r>
            <a:r>
              <a:rPr lang="en-US" sz="5400" b="1" i="1" dirty="0" err="1" smtClean="0">
                <a:solidFill>
                  <a:srgbClr val="FFC000"/>
                </a:solidFill>
              </a:rPr>
              <a:t>gyneocologist</a:t>
            </a:r>
            <a:r>
              <a:rPr lang="en-US" sz="5400" b="1" i="1" dirty="0" smtClean="0">
                <a:solidFill>
                  <a:srgbClr val="FFC000"/>
                </a:solidFill>
              </a:rPr>
              <a:t> has postponed IVF after determining the patient s </a:t>
            </a:r>
            <a:r>
              <a:rPr lang="en-US" sz="5400" b="1" i="1" dirty="0" err="1" smtClean="0">
                <a:solidFill>
                  <a:srgbClr val="FFC000"/>
                </a:solidFill>
              </a:rPr>
              <a:t>hyperparathyroid</a:t>
            </a:r>
            <a:r>
              <a:rPr lang="en-US" sz="5400" b="1" i="1" dirty="0" smtClean="0">
                <a:solidFill>
                  <a:srgbClr val="FFC000"/>
                </a:solidFill>
              </a:rPr>
              <a:t> status</a:t>
            </a:r>
            <a:r>
              <a:rPr lang="en-US" sz="5400" i="1" dirty="0" smtClean="0"/>
              <a:t>.</a:t>
            </a:r>
            <a:endParaRPr lang="fa-IR" sz="5400" i="1" dirty="0"/>
          </a:p>
        </p:txBody>
      </p:sp>
    </p:spTree>
    <p:extLst>
      <p:ext uri="{BB962C8B-B14F-4D97-AF65-F5344CB8AC3E}">
        <p14:creationId xmlns:p14="http://schemas.microsoft.com/office/powerpoint/2010/main" val="20510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41325"/>
            <a:ext cx="7993063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4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290158"/>
            <a:ext cx="8229600" cy="114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5913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8763"/>
            <a:ext cx="8424863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4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fa-IR" dirty="0" smtClean="0"/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1026" name="Picture 2" descr="C:\Users\SAYAN\Desktop\گرند راند\bo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05008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5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49694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0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95/4/22 </a:t>
            </a:r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62" y="1052736"/>
            <a:ext cx="726867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3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75809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95/5/14</a:t>
            </a:r>
            <a:endParaRPr lang="fa-I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9374" y="-544145"/>
            <a:ext cx="5760638" cy="9085814"/>
          </a:xfrm>
        </p:spPr>
      </p:pic>
    </p:spTree>
    <p:extLst>
      <p:ext uri="{BB962C8B-B14F-4D97-AF65-F5344CB8AC3E}">
        <p14:creationId xmlns:p14="http://schemas.microsoft.com/office/powerpoint/2010/main" val="41951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YAN\Desktop\گرند راند\SPECT SCINTIGRAPHY 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920880" cy="52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5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PI</a:t>
            </a:r>
            <a:endParaRPr lang="fa-IR" sz="60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dirty="0" smtClean="0"/>
              <a:t>The patient is a 35 years old women who worked up with </a:t>
            </a:r>
            <a:r>
              <a:rPr lang="en-US" sz="3600" b="1" i="1" dirty="0" err="1" smtClean="0">
                <a:solidFill>
                  <a:srgbClr val="FFC000"/>
                </a:solidFill>
              </a:rPr>
              <a:t>hypercalcemia</a:t>
            </a:r>
            <a:r>
              <a:rPr lang="en-US" sz="3600" dirty="0" smtClean="0"/>
              <a:t> and </a:t>
            </a:r>
            <a:r>
              <a:rPr lang="en-US" sz="3600" b="1" i="1" dirty="0" err="1" smtClean="0">
                <a:solidFill>
                  <a:srgbClr val="FFC000"/>
                </a:solidFill>
              </a:rPr>
              <a:t>hypophoaphatemia</a:t>
            </a:r>
            <a:r>
              <a:rPr lang="en-US" sz="3600" dirty="0" smtClean="0"/>
              <a:t> since 2 years ago and was </a:t>
            </a:r>
            <a:r>
              <a:rPr lang="en-US" dirty="0" smtClean="0"/>
              <a:t>diagnosed with hyperparathyroidism.</a:t>
            </a:r>
          </a:p>
        </p:txBody>
      </p:sp>
    </p:spTree>
    <p:extLst>
      <p:ext uri="{BB962C8B-B14F-4D97-AF65-F5344CB8AC3E}">
        <p14:creationId xmlns:p14="http://schemas.microsoft.com/office/powerpoint/2010/main" val="11208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95/11/6</a:t>
            </a:r>
            <a:endParaRPr lang="fa-I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568952" cy="543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2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7776864" cy="6624736"/>
          </a:xfrm>
        </p:spPr>
      </p:pic>
    </p:spTree>
    <p:extLst>
      <p:ext uri="{BB962C8B-B14F-4D97-AF65-F5344CB8AC3E}">
        <p14:creationId xmlns:p14="http://schemas.microsoft.com/office/powerpoint/2010/main" val="18156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408712"/>
          </a:xfrm>
        </p:spPr>
      </p:pic>
    </p:spTree>
    <p:extLst>
      <p:ext uri="{BB962C8B-B14F-4D97-AF65-F5344CB8AC3E}">
        <p14:creationId xmlns:p14="http://schemas.microsoft.com/office/powerpoint/2010/main" val="28978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007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96/5/17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7704" y="-171400"/>
            <a:ext cx="5328592" cy="7776864"/>
          </a:xfrm>
        </p:spPr>
      </p:pic>
    </p:spTree>
    <p:extLst>
      <p:ext uri="{BB962C8B-B14F-4D97-AF65-F5344CB8AC3E}">
        <p14:creationId xmlns:p14="http://schemas.microsoft.com/office/powerpoint/2010/main" val="24529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96/5/17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704855" cy="5328592"/>
          </a:xfrm>
        </p:spPr>
      </p:pic>
    </p:spTree>
    <p:extLst>
      <p:ext uri="{BB962C8B-B14F-4D97-AF65-F5344CB8AC3E}">
        <p14:creationId xmlns:p14="http://schemas.microsoft.com/office/powerpoint/2010/main" val="40826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en-US" dirty="0" smtClean="0"/>
              <a:t>96/5/17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560840" cy="5400600"/>
          </a:xfrm>
        </p:spPr>
      </p:pic>
    </p:spTree>
    <p:extLst>
      <p:ext uri="{BB962C8B-B14F-4D97-AF65-F5344CB8AC3E}">
        <p14:creationId xmlns:p14="http://schemas.microsoft.com/office/powerpoint/2010/main" val="21713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039"/>
            <a:ext cx="9036496" cy="6981407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5913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3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" y="-16388"/>
            <a:ext cx="9036496" cy="6858000"/>
          </a:xfrm>
        </p:spPr>
      </p:pic>
    </p:spTree>
    <p:extLst>
      <p:ext uri="{BB962C8B-B14F-4D97-AF65-F5344CB8AC3E}">
        <p14:creationId xmlns:p14="http://schemas.microsoft.com/office/powerpoint/2010/main" val="35280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dirty="0" smtClean="0"/>
              <a:t>96/5/17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5636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PI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continious</a:t>
            </a:r>
            <a:endParaRPr lang="fa-IR" sz="60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/>
              <a:t>She mentioned a history of </a:t>
            </a:r>
            <a:r>
              <a:rPr lang="en-US" sz="4000" b="1" i="1" dirty="0" smtClean="0">
                <a:solidFill>
                  <a:srgbClr val="FFC000"/>
                </a:solidFill>
              </a:rPr>
              <a:t>recurrent</a:t>
            </a:r>
            <a:r>
              <a:rPr lang="en-US" sz="4000" dirty="0" smtClean="0"/>
              <a:t> </a:t>
            </a:r>
            <a:r>
              <a:rPr lang="en-US" sz="4000" b="1" i="1" dirty="0" smtClean="0">
                <a:solidFill>
                  <a:srgbClr val="FFC000"/>
                </a:solidFill>
              </a:rPr>
              <a:t>nephrolithiasis</a:t>
            </a:r>
            <a:r>
              <a:rPr lang="en-US" sz="4000" dirty="0" smtClean="0"/>
              <a:t> since 1384 and that time, the serum level of calcium, PTH and 24-hour urine calcium were </a:t>
            </a:r>
            <a:r>
              <a:rPr lang="en-US" sz="4000" dirty="0" err="1" smtClean="0"/>
              <a:t>cheked</a:t>
            </a:r>
            <a:r>
              <a:rPr lang="en-US" sz="4000" dirty="0" smtClean="0"/>
              <a:t>. </a:t>
            </a:r>
            <a:r>
              <a:rPr lang="en-US" sz="4000" dirty="0" err="1" smtClean="0"/>
              <a:t>Ca</a:t>
            </a:r>
            <a:r>
              <a:rPr lang="en-US" sz="4000" dirty="0" smtClean="0"/>
              <a:t> and PTH were normal.24-hour </a:t>
            </a:r>
            <a:r>
              <a:rPr lang="en-US" sz="4000" dirty="0"/>
              <a:t>urine </a:t>
            </a:r>
            <a:r>
              <a:rPr lang="en-US" sz="4000" dirty="0" smtClean="0"/>
              <a:t>calcium was elevated.</a:t>
            </a:r>
          </a:p>
        </p:txBody>
      </p:sp>
    </p:spTree>
    <p:extLst>
      <p:ext uri="{BB962C8B-B14F-4D97-AF65-F5344CB8AC3E}">
        <p14:creationId xmlns:p14="http://schemas.microsoft.com/office/powerpoint/2010/main" val="42291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96/5/17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8136904" cy="5616624"/>
          </a:xfrm>
        </p:spPr>
      </p:pic>
    </p:spTree>
    <p:extLst>
      <p:ext uri="{BB962C8B-B14F-4D97-AF65-F5344CB8AC3E}">
        <p14:creationId xmlns:p14="http://schemas.microsoft.com/office/powerpoint/2010/main" val="790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96/5/17</a:t>
            </a:r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89248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8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96/5/17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8152" y="-1251520"/>
            <a:ext cx="6480720" cy="9217024"/>
          </a:xfrm>
        </p:spPr>
      </p:pic>
    </p:spTree>
    <p:extLst>
      <p:ext uri="{BB962C8B-B14F-4D97-AF65-F5344CB8AC3E}">
        <p14:creationId xmlns:p14="http://schemas.microsoft.com/office/powerpoint/2010/main" val="38313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PMH</a:t>
            </a:r>
            <a:endParaRPr lang="fa-IR" sz="60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ESWL</a:t>
            </a:r>
            <a:r>
              <a:rPr lang="en-US" sz="3600" dirty="0" smtClean="0"/>
              <a:t>(2 times in 1384 &amp; 1385)</a:t>
            </a:r>
            <a:endParaRPr lang="en-US" sz="3600" dirty="0"/>
          </a:p>
          <a:p>
            <a:pPr marL="0" indent="0" algn="l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PCO</a:t>
            </a:r>
            <a:r>
              <a:rPr lang="en-US" sz="2400" dirty="0" smtClean="0"/>
              <a:t>(the </a:t>
            </a:r>
            <a:r>
              <a:rPr lang="en-US" sz="2400" dirty="0" err="1" smtClean="0"/>
              <a:t>patiant</a:t>
            </a:r>
            <a:r>
              <a:rPr lang="en-US" sz="2400" dirty="0" smtClean="0"/>
              <a:t> referred to a gynecologist with a complaint of infertility 5 years </a:t>
            </a:r>
            <a:r>
              <a:rPr lang="en-US" sz="2400" dirty="0" err="1" smtClean="0"/>
              <a:t>ago.she</a:t>
            </a:r>
            <a:r>
              <a:rPr lang="en-US" sz="2400" dirty="0" smtClean="0"/>
              <a:t> had history of </a:t>
            </a:r>
            <a:r>
              <a:rPr lang="en-US" sz="2400" dirty="0" err="1" smtClean="0"/>
              <a:t>acnea</a:t>
            </a:r>
            <a:r>
              <a:rPr lang="en-US" sz="2400" dirty="0" smtClean="0"/>
              <a:t> in the adolescent and </a:t>
            </a:r>
            <a:r>
              <a:rPr lang="en-US" sz="2400" dirty="0" err="1" smtClean="0"/>
              <a:t>hirsutism,but</a:t>
            </a:r>
            <a:r>
              <a:rPr lang="en-US" sz="2400" dirty="0" smtClean="0"/>
              <a:t> her menses were regular.at that time ultrasonography and laboratory tests were performed and </a:t>
            </a:r>
            <a:r>
              <a:rPr lang="en-US" sz="2400" dirty="0" err="1" smtClean="0"/>
              <a:t>pco</a:t>
            </a:r>
            <a:r>
              <a:rPr lang="en-US" sz="2400" dirty="0"/>
              <a:t> </a:t>
            </a:r>
            <a:r>
              <a:rPr lang="en-US" sz="2400" dirty="0" smtClean="0"/>
              <a:t>diagnosis was performed. </a:t>
            </a:r>
          </a:p>
          <a:p>
            <a:pPr marL="0" indent="0" algn="l">
              <a:buNone/>
            </a:pPr>
            <a:r>
              <a:rPr lang="en-US" sz="2400" dirty="0" err="1" smtClean="0"/>
              <a:t>Sonography</a:t>
            </a:r>
            <a:r>
              <a:rPr lang="en-US" sz="2400" dirty="0" smtClean="0"/>
              <a:t>: </a:t>
            </a:r>
            <a:r>
              <a:rPr lang="en-US" sz="2400" dirty="0" err="1" smtClean="0"/>
              <a:t>rt</a:t>
            </a:r>
            <a:r>
              <a:rPr lang="en-US" sz="2400" dirty="0" smtClean="0"/>
              <a:t> ovary:1 </a:t>
            </a:r>
            <a:r>
              <a:rPr lang="en-US" sz="2400" dirty="0" err="1" smtClean="0"/>
              <a:t>corpous</a:t>
            </a:r>
            <a:r>
              <a:rPr lang="en-US" sz="2400" dirty="0" smtClean="0"/>
              <a:t> </a:t>
            </a:r>
            <a:r>
              <a:rPr lang="en-US" sz="2400" dirty="0" err="1" smtClean="0"/>
              <a:t>luteum</a:t>
            </a:r>
            <a:r>
              <a:rPr lang="en-US" sz="2400" dirty="0" smtClean="0"/>
              <a:t>(11mm) and sufficient</a:t>
            </a:r>
          </a:p>
          <a:p>
            <a:pPr marL="0" indent="0" algn="l">
              <a:buNone/>
            </a:pPr>
            <a:r>
              <a:rPr lang="en-US" sz="2400" dirty="0" smtClean="0"/>
              <a:t> small </a:t>
            </a:r>
            <a:r>
              <a:rPr lang="en-US" sz="2400" dirty="0" err="1" smtClean="0"/>
              <a:t>folicule</a:t>
            </a:r>
            <a:endParaRPr lang="en-US" sz="2400" dirty="0" smtClean="0"/>
          </a:p>
          <a:p>
            <a:pPr marL="0" indent="0" algn="l">
              <a:buNone/>
            </a:pPr>
            <a:r>
              <a:rPr lang="en-US" sz="2400" dirty="0" smtClean="0"/>
              <a:t>Lt ovary:1 </a:t>
            </a:r>
            <a:r>
              <a:rPr lang="en-US" sz="2400" dirty="0" err="1" smtClean="0"/>
              <a:t>folicule</a:t>
            </a:r>
            <a:r>
              <a:rPr lang="en-US" sz="2400" dirty="0" smtClean="0"/>
              <a:t>(2mm) and multiple small </a:t>
            </a:r>
            <a:r>
              <a:rPr lang="en-US" sz="2400" dirty="0" err="1" smtClean="0"/>
              <a:t>folicule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2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256584" cy="6453336"/>
          </a:xfrm>
        </p:spPr>
      </p:pic>
    </p:spTree>
    <p:extLst>
      <p:ext uri="{BB962C8B-B14F-4D97-AF65-F5344CB8AC3E}">
        <p14:creationId xmlns:p14="http://schemas.microsoft.com/office/powerpoint/2010/main" val="40126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6192688" cy="6480720"/>
          </a:xfrm>
        </p:spPr>
      </p:pic>
    </p:spTree>
    <p:extLst>
      <p:ext uri="{BB962C8B-B14F-4D97-AF65-F5344CB8AC3E}">
        <p14:creationId xmlns:p14="http://schemas.microsoft.com/office/powerpoint/2010/main" val="7020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560840" cy="6048672"/>
          </a:xfrm>
        </p:spPr>
      </p:pic>
    </p:spTree>
    <p:extLst>
      <p:ext uri="{BB962C8B-B14F-4D97-AF65-F5344CB8AC3E}">
        <p14:creationId xmlns:p14="http://schemas.microsoft.com/office/powerpoint/2010/main" val="7786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DH</a:t>
            </a:r>
            <a:endParaRPr lang="fa-IR" sz="60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tablet </a:t>
            </a:r>
            <a:r>
              <a:rPr lang="en-US" b="1" dirty="0" err="1" smtClean="0">
                <a:solidFill>
                  <a:srgbClr val="FFC000"/>
                </a:solidFill>
              </a:rPr>
              <a:t>cinacalcet</a:t>
            </a:r>
            <a:r>
              <a:rPr lang="en-US" dirty="0" smtClean="0"/>
              <a:t> 30 mg daily from 1.5 years ago and 30mg bid from 9 month ago.</a:t>
            </a:r>
          </a:p>
          <a:p>
            <a:pPr marL="0" indent="0" algn="l">
              <a:buNone/>
            </a:pPr>
            <a:r>
              <a:rPr lang="en-US" dirty="0" smtClean="0"/>
              <a:t>Tablet </a:t>
            </a:r>
            <a:r>
              <a:rPr lang="en-US" b="1" dirty="0" err="1" smtClean="0">
                <a:solidFill>
                  <a:srgbClr val="FFC000"/>
                </a:solidFill>
              </a:rPr>
              <a:t>hydrochlorthiazid</a:t>
            </a:r>
            <a:r>
              <a:rPr lang="en-US" dirty="0" smtClean="0"/>
              <a:t> from 8 month ago that started with ¼ tablet and after that ½ tablet</a:t>
            </a:r>
          </a:p>
          <a:p>
            <a:pPr marL="0" indent="0" algn="l">
              <a:buNone/>
            </a:pPr>
            <a:r>
              <a:rPr lang="en-US" dirty="0" smtClean="0"/>
              <a:t>Tablet </a:t>
            </a:r>
            <a:r>
              <a:rPr lang="en-US" b="1" dirty="0" smtClean="0">
                <a:solidFill>
                  <a:srgbClr val="FFC000"/>
                </a:solidFill>
              </a:rPr>
              <a:t>metformin</a:t>
            </a:r>
            <a:r>
              <a:rPr lang="en-US" dirty="0" smtClean="0"/>
              <a:t> 500mg daily from 2years ago and after that 500mg bid </a:t>
            </a:r>
            <a:endParaRPr lang="fa-IR" dirty="0" smtClean="0"/>
          </a:p>
          <a:p>
            <a:pPr marL="0" indent="0" algn="l">
              <a:buNone/>
            </a:pPr>
            <a:r>
              <a:rPr lang="en-US" dirty="0" smtClean="0"/>
              <a:t>Pearl </a:t>
            </a:r>
            <a:r>
              <a:rPr lang="en-US" b="1" dirty="0" smtClean="0">
                <a:solidFill>
                  <a:srgbClr val="FFC000"/>
                </a:solidFill>
              </a:rPr>
              <a:t>vitamin d 50000U </a:t>
            </a:r>
            <a:r>
              <a:rPr lang="en-US" smtClean="0"/>
              <a:t>from 3 </a:t>
            </a:r>
            <a:r>
              <a:rPr lang="en-US" dirty="0" smtClean="0"/>
              <a:t>years ago( first weekly until 10 weeks then monthly)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568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l">
              <a:buNone/>
            </a:pPr>
            <a:r>
              <a:rPr lang="en-US" b="1" i="1" dirty="0" err="1" smtClean="0">
                <a:solidFill>
                  <a:srgbClr val="FFC000"/>
                </a:solidFill>
              </a:rPr>
              <a:t>FH</a:t>
            </a:r>
            <a:r>
              <a:rPr lang="en-US" dirty="0" err="1" smtClean="0"/>
              <a:t>:no</a:t>
            </a:r>
            <a:r>
              <a:rPr lang="en-US" dirty="0" smtClean="0"/>
              <a:t> remarkable family history</a:t>
            </a:r>
          </a:p>
          <a:p>
            <a:pPr marL="0" indent="0" algn="l">
              <a:buNone/>
            </a:pPr>
            <a:r>
              <a:rPr lang="en-US" b="1" i="1" dirty="0" err="1" smtClean="0">
                <a:solidFill>
                  <a:srgbClr val="FFC000"/>
                </a:solidFill>
              </a:rPr>
              <a:t>HH</a:t>
            </a:r>
            <a:r>
              <a:rPr lang="en-US" dirty="0" err="1" smtClean="0">
                <a:solidFill>
                  <a:srgbClr val="FFC000"/>
                </a:solidFill>
              </a:rPr>
              <a:t>:</a:t>
            </a:r>
            <a:r>
              <a:rPr lang="en-US" dirty="0" err="1" smtClean="0"/>
              <a:t>negative</a:t>
            </a:r>
            <a:endParaRPr lang="en-US" dirty="0" smtClean="0"/>
          </a:p>
          <a:p>
            <a:pPr marL="0" indent="0" algn="l">
              <a:buNone/>
            </a:pPr>
            <a:r>
              <a:rPr lang="en-US" b="1" i="1" dirty="0" err="1" smtClean="0">
                <a:solidFill>
                  <a:srgbClr val="FFC000"/>
                </a:solidFill>
              </a:rPr>
              <a:t>AH</a:t>
            </a:r>
            <a:r>
              <a:rPr lang="en-US" dirty="0" err="1" smtClean="0"/>
              <a:t>:negative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462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PHYSICAL EXAM</a:t>
            </a:r>
            <a:endParaRPr lang="fa-IR" sz="60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i="1" dirty="0" smtClean="0"/>
              <a:t>W: 58</a:t>
            </a:r>
          </a:p>
          <a:p>
            <a:pPr marL="0" indent="0" algn="l">
              <a:buNone/>
            </a:pPr>
            <a:r>
              <a:rPr lang="en-US" b="1" i="1" dirty="0" smtClean="0"/>
              <a:t>H:156</a:t>
            </a:r>
          </a:p>
          <a:p>
            <a:pPr marL="0" indent="0" algn="l">
              <a:buNone/>
            </a:pPr>
            <a:r>
              <a:rPr lang="en-US" b="1" i="1" dirty="0" smtClean="0"/>
              <a:t>BMI:23</a:t>
            </a:r>
          </a:p>
          <a:p>
            <a:pPr marL="0" indent="0" algn="l">
              <a:buNone/>
            </a:pPr>
            <a:r>
              <a:rPr lang="en-US" b="1" i="1" dirty="0" smtClean="0"/>
              <a:t>Other PH/E: NL</a:t>
            </a:r>
            <a:endParaRPr lang="fa-IR" b="1" i="1" dirty="0"/>
          </a:p>
        </p:txBody>
      </p:sp>
    </p:spTree>
    <p:extLst>
      <p:ext uri="{BB962C8B-B14F-4D97-AF65-F5344CB8AC3E}">
        <p14:creationId xmlns:p14="http://schemas.microsoft.com/office/powerpoint/2010/main" val="39364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/>
              <a:t>Ca:9.2mg/dl (8.5-11) </a:t>
            </a:r>
          </a:p>
          <a:p>
            <a:pPr marL="0" indent="0" algn="l">
              <a:buNone/>
            </a:pPr>
            <a:r>
              <a:rPr lang="en-US" b="1" dirty="0" smtClean="0"/>
              <a:t>PTH:3.3pg/ml(17.3-73)</a:t>
            </a:r>
          </a:p>
          <a:p>
            <a:pPr marL="0" indent="0" algn="l">
              <a:buNone/>
            </a:pPr>
            <a:endParaRPr lang="en-US" b="1" dirty="0" smtClean="0"/>
          </a:p>
          <a:p>
            <a:pPr marL="0" indent="0" algn="l">
              <a:buNone/>
            </a:pPr>
            <a:r>
              <a:rPr lang="en-US" b="1" dirty="0" smtClean="0"/>
              <a:t>24-hr urine: </a:t>
            </a:r>
          </a:p>
          <a:p>
            <a:pPr marL="0" indent="0" algn="l">
              <a:buNone/>
            </a:pPr>
            <a:r>
              <a:rPr lang="en-US" b="1" dirty="0"/>
              <a:t> </a:t>
            </a:r>
            <a:r>
              <a:rPr lang="en-US" b="1" dirty="0" smtClean="0"/>
              <a:t>Cr:1320mg</a:t>
            </a:r>
          </a:p>
          <a:p>
            <a:pPr marL="0" indent="0" algn="l">
              <a:buNone/>
            </a:pPr>
            <a:r>
              <a:rPr lang="en-US" b="1" dirty="0" smtClean="0"/>
              <a:t>Ca:362 mg(0-250)</a:t>
            </a:r>
          </a:p>
          <a:p>
            <a:pPr marL="0" indent="0" algn="l">
              <a:buNone/>
            </a:pPr>
            <a:r>
              <a:rPr lang="en-US" b="1" dirty="0" smtClean="0"/>
              <a:t>Uric acid:850mg(250-750)</a:t>
            </a:r>
          </a:p>
          <a:p>
            <a:pPr marL="0" indent="0" algn="l">
              <a:buNone/>
            </a:pPr>
            <a:r>
              <a:rPr lang="en-US" b="1" dirty="0" smtClean="0"/>
              <a:t>Volume:3500ml</a:t>
            </a:r>
          </a:p>
          <a:p>
            <a:pPr marL="0" indent="0" algn="l">
              <a:buNone/>
            </a:pPr>
            <a:r>
              <a:rPr lang="en-US" b="1" dirty="0" smtClean="0"/>
              <a:t>Oxalate:0.65Mmol(0.23-0.63)</a:t>
            </a:r>
          </a:p>
          <a:p>
            <a:pPr marL="0" indent="0" algn="l">
              <a:buNone/>
            </a:pPr>
            <a:r>
              <a:rPr lang="en-US" b="1" dirty="0" smtClean="0"/>
              <a:t>Citrate:2.5Mmol(1.4-4.3)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7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i="1" dirty="0" smtClean="0">
                <a:solidFill>
                  <a:srgbClr val="FF0000"/>
                </a:solidFill>
              </a:rPr>
              <a:t>Thanks your </a:t>
            </a:r>
            <a:r>
              <a:rPr lang="en-US" sz="6600" b="1" i="1" dirty="0" err="1" smtClean="0">
                <a:solidFill>
                  <a:srgbClr val="FF0000"/>
                </a:solidFill>
              </a:rPr>
              <a:t>attension</a:t>
            </a:r>
            <a:endParaRPr lang="fa-IR" sz="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PI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continious</a:t>
            </a:r>
            <a:endParaRPr lang="fa-IR" sz="60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4000" dirty="0" smtClean="0"/>
              <a:t>After that, she had no </a:t>
            </a:r>
            <a:r>
              <a:rPr lang="en-US" sz="4000" dirty="0" err="1" smtClean="0"/>
              <a:t>symptom,but</a:t>
            </a:r>
            <a:r>
              <a:rPr lang="en-US" sz="4000" dirty="0" smtClean="0"/>
              <a:t> in </a:t>
            </a:r>
            <a:r>
              <a:rPr lang="en-US" sz="4000" b="1" i="1" dirty="0" smtClean="0">
                <a:solidFill>
                  <a:srgbClr val="FFC000"/>
                </a:solidFill>
              </a:rPr>
              <a:t>serial</a:t>
            </a:r>
            <a:r>
              <a:rPr lang="en-US" sz="4000" b="1" i="1" dirty="0" smtClean="0"/>
              <a:t>  </a:t>
            </a:r>
            <a:r>
              <a:rPr lang="en-US" sz="4000" b="1" i="1" dirty="0" smtClean="0">
                <a:solidFill>
                  <a:srgbClr val="FFC000"/>
                </a:solidFill>
              </a:rPr>
              <a:t>ultrasonography</a:t>
            </a:r>
            <a:r>
              <a:rPr lang="en-US" sz="4000" b="1" i="1" dirty="0" smtClean="0"/>
              <a:t>, </a:t>
            </a:r>
            <a:r>
              <a:rPr lang="en-US" sz="4000" b="1" i="1" dirty="0" smtClean="0">
                <a:solidFill>
                  <a:srgbClr val="FFC000"/>
                </a:solidFill>
              </a:rPr>
              <a:t>kidney stones </a:t>
            </a:r>
            <a:r>
              <a:rPr lang="en-US" sz="4000" dirty="0" smtClean="0"/>
              <a:t>were always reported.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6772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/>
              <a:t>As long as in 1395, she was nominated  for IVF due to her husband s infertility and was found </a:t>
            </a:r>
            <a:r>
              <a:rPr lang="en-US" sz="4000" dirty="0" err="1" smtClean="0">
                <a:solidFill>
                  <a:srgbClr val="FFC000"/>
                </a:solidFill>
              </a:rPr>
              <a:t>hypercalcemia</a:t>
            </a:r>
            <a:r>
              <a:rPr lang="en-US" sz="4000" dirty="0" smtClean="0">
                <a:solidFill>
                  <a:srgbClr val="FFC000"/>
                </a:solidFill>
              </a:rPr>
              <a:t> and hypophosphatemia in pre-pregnancy tests</a:t>
            </a:r>
            <a:r>
              <a:rPr lang="en-US" sz="4000" dirty="0" smtClean="0"/>
              <a:t>.so, the </a:t>
            </a:r>
            <a:r>
              <a:rPr lang="en-US" sz="4000" dirty="0" smtClean="0">
                <a:solidFill>
                  <a:srgbClr val="FFC000"/>
                </a:solidFill>
              </a:rPr>
              <a:t>PTH level was checked, which increased</a:t>
            </a:r>
            <a:r>
              <a:rPr lang="en-US" sz="4000" dirty="0" smtClean="0"/>
              <a:t>.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41116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94/07/1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sz="3600" b="1" dirty="0" smtClean="0"/>
              <a:t>Calcium</a:t>
            </a:r>
            <a:r>
              <a:rPr lang="it-IT" sz="3600" b="1" dirty="0"/>
              <a:t>: </a:t>
            </a:r>
            <a:r>
              <a:rPr lang="it-IT" sz="3600" b="1" dirty="0" smtClean="0"/>
              <a:t>9.8mg/dl(8.6-10.3)</a:t>
            </a:r>
            <a:endParaRPr lang="it-IT" sz="3600" b="1" dirty="0"/>
          </a:p>
          <a:p>
            <a:pPr marL="0" indent="0" algn="l">
              <a:buNone/>
            </a:pPr>
            <a:r>
              <a:rPr lang="it-IT" sz="3600" b="1" dirty="0" smtClean="0"/>
              <a:t>P:1.6mg/dl(2.6-5)</a:t>
            </a:r>
            <a:endParaRPr lang="it-IT" sz="3600" b="1" dirty="0"/>
          </a:p>
          <a:p>
            <a:pPr marL="0" indent="0" algn="l">
              <a:buNone/>
            </a:pPr>
            <a:r>
              <a:rPr lang="it-IT" sz="3600" b="1" dirty="0"/>
              <a:t>Vit </a:t>
            </a:r>
            <a:r>
              <a:rPr lang="it-IT" sz="3600" b="1" dirty="0" smtClean="0"/>
              <a:t>D25(OH):30.2nmol/dl(sufficient:75-250)</a:t>
            </a:r>
            <a:endParaRPr lang="it-IT" sz="3600" b="1" dirty="0"/>
          </a:p>
          <a:p>
            <a:endParaRPr lang="fa-IR" sz="3600" b="1" dirty="0"/>
          </a:p>
        </p:txBody>
      </p:sp>
    </p:spTree>
    <p:extLst>
      <p:ext uri="{BB962C8B-B14F-4D97-AF65-F5344CB8AC3E}">
        <p14:creationId xmlns:p14="http://schemas.microsoft.com/office/powerpoint/2010/main" val="22194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95/03/9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sz="4000" b="1" dirty="0" smtClean="0"/>
              <a:t>Calcium:10.6mg/dl(8.6-10.3)</a:t>
            </a:r>
          </a:p>
          <a:p>
            <a:pPr marL="0" indent="0" algn="l">
              <a:buNone/>
            </a:pPr>
            <a:r>
              <a:rPr lang="it-IT" sz="4000" b="1" dirty="0" smtClean="0"/>
              <a:t>Albumin:4.4g/dl(3.5-5.2)</a:t>
            </a:r>
            <a:endParaRPr lang="it-IT" sz="4000" b="1" dirty="0"/>
          </a:p>
          <a:p>
            <a:pPr marL="0" indent="0" algn="l">
              <a:buNone/>
            </a:pPr>
            <a:r>
              <a:rPr lang="it-IT" sz="4000" b="1" dirty="0" smtClean="0"/>
              <a:t>P:2.3mg/dl(2.6-4.5)</a:t>
            </a:r>
            <a:endParaRPr lang="it-IT" sz="4000" b="1" dirty="0"/>
          </a:p>
          <a:p>
            <a:pPr marL="0" indent="0" algn="l">
              <a:buNone/>
            </a:pPr>
            <a:r>
              <a:rPr lang="it-IT" sz="4000" b="1" dirty="0" smtClean="0"/>
              <a:t>PTH:167pg/ml(4.6-58.1)   </a:t>
            </a:r>
            <a:endParaRPr lang="it-IT" sz="4000" b="1" dirty="0"/>
          </a:p>
          <a:p>
            <a:endParaRPr lang="fa-IR" sz="4000" b="1" dirty="0"/>
          </a:p>
        </p:txBody>
      </p:sp>
    </p:spTree>
    <p:extLst>
      <p:ext uri="{BB962C8B-B14F-4D97-AF65-F5344CB8AC3E}">
        <p14:creationId xmlns:p14="http://schemas.microsoft.com/office/powerpoint/2010/main" val="30365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b="1" i="1" dirty="0" smtClean="0">
                <a:solidFill>
                  <a:srgbClr val="FFC000"/>
                </a:solidFill>
              </a:rPr>
              <a:t>Ultrasonography</a:t>
            </a:r>
            <a:r>
              <a:rPr lang="en-US" sz="4000" b="1" dirty="0" smtClean="0"/>
              <a:t> </a:t>
            </a:r>
            <a:r>
              <a:rPr lang="en-US" sz="4000" dirty="0" smtClean="0"/>
              <a:t>was performed for her and the </a:t>
            </a:r>
            <a:r>
              <a:rPr lang="en-US" sz="4000" dirty="0" err="1" smtClean="0">
                <a:solidFill>
                  <a:srgbClr val="FFC000"/>
                </a:solidFill>
              </a:rPr>
              <a:t>hypoechoic</a:t>
            </a:r>
            <a:r>
              <a:rPr lang="en-US" sz="4000" dirty="0" smtClean="0">
                <a:solidFill>
                  <a:srgbClr val="FFC000"/>
                </a:solidFill>
              </a:rPr>
              <a:t> lesion </a:t>
            </a:r>
            <a:r>
              <a:rPr lang="en-US" sz="4000" dirty="0" smtClean="0"/>
              <a:t>was reported in the </a:t>
            </a:r>
            <a:r>
              <a:rPr lang="en-US" sz="4000" dirty="0" smtClean="0">
                <a:solidFill>
                  <a:srgbClr val="FFC000"/>
                </a:solidFill>
              </a:rPr>
              <a:t>left lobe of the thyroid</a:t>
            </a:r>
            <a:r>
              <a:rPr lang="en-US" sz="4000" dirty="0" smtClean="0"/>
              <a:t>. </a:t>
            </a:r>
          </a:p>
          <a:p>
            <a:pPr marL="0" indent="0" algn="l">
              <a:buNone/>
            </a:pPr>
            <a:endParaRPr lang="en-US" sz="4000" dirty="0" smtClean="0">
              <a:solidFill>
                <a:srgbClr val="FFC000"/>
              </a:solidFill>
            </a:endParaRPr>
          </a:p>
          <a:p>
            <a:pPr marL="0" indent="0" algn="l">
              <a:buNone/>
            </a:pPr>
            <a:r>
              <a:rPr lang="en-US" sz="4000" dirty="0" smtClean="0"/>
              <a:t>She was under </a:t>
            </a:r>
            <a:r>
              <a:rPr lang="en-US" sz="4000" b="1" i="1" dirty="0" smtClean="0">
                <a:solidFill>
                  <a:srgbClr val="FFC000"/>
                </a:solidFill>
              </a:rPr>
              <a:t>FNA and  PTH washout</a:t>
            </a:r>
            <a:r>
              <a:rPr lang="en-US" sz="4000" dirty="0" smtClean="0">
                <a:solidFill>
                  <a:srgbClr val="FFC000"/>
                </a:solidFill>
              </a:rPr>
              <a:t>, Which was not diagnostic</a:t>
            </a:r>
            <a:r>
              <a:rPr lang="en-US" sz="4000" dirty="0" smtClean="0"/>
              <a:t>. A </a:t>
            </a:r>
            <a:r>
              <a:rPr lang="en-US" sz="4000" b="1" i="1" dirty="0" smtClean="0">
                <a:solidFill>
                  <a:srgbClr val="FFC000"/>
                </a:solidFill>
              </a:rPr>
              <a:t>nuclear Scan </a:t>
            </a:r>
            <a:r>
              <a:rPr lang="en-US" sz="4000" dirty="0" smtClean="0"/>
              <a:t>was done  </a:t>
            </a:r>
            <a:r>
              <a:rPr lang="fa-IR" sz="4000" dirty="0" smtClean="0"/>
              <a:t> </a:t>
            </a:r>
            <a:r>
              <a:rPr lang="en-US" sz="4000" dirty="0" smtClean="0"/>
              <a:t>that was </a:t>
            </a:r>
            <a:r>
              <a:rPr lang="en-US" sz="4000" dirty="0" smtClean="0">
                <a:solidFill>
                  <a:srgbClr val="FFC000"/>
                </a:solidFill>
              </a:rPr>
              <a:t>negative</a:t>
            </a:r>
            <a:r>
              <a:rPr lang="en-US" sz="4000" dirty="0" smtClean="0"/>
              <a:t>.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19197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404</Words>
  <Application>Microsoft Office PowerPoint</Application>
  <PresentationFormat>On-screen Show (4:3)</PresentationFormat>
  <Paragraphs>65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 in the name of god </vt:lpstr>
      <vt:lpstr>PI</vt:lpstr>
      <vt:lpstr>PI continious</vt:lpstr>
      <vt:lpstr>PowerPoint Presentation</vt:lpstr>
      <vt:lpstr>PI continious</vt:lpstr>
      <vt:lpstr>PowerPoint Presentation</vt:lpstr>
      <vt:lpstr>94/07/1</vt:lpstr>
      <vt:lpstr>95/03/9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95/4/22 </vt:lpstr>
      <vt:lpstr>PowerPoint Presentation</vt:lpstr>
      <vt:lpstr>95/5/14</vt:lpstr>
      <vt:lpstr>PowerPoint Presentation</vt:lpstr>
      <vt:lpstr>95/11/6</vt:lpstr>
      <vt:lpstr>PowerPoint Presentation</vt:lpstr>
      <vt:lpstr>PowerPoint Presentation</vt:lpstr>
      <vt:lpstr>PowerPoint Presentation</vt:lpstr>
      <vt:lpstr>96/5/17</vt:lpstr>
      <vt:lpstr>96/5/17</vt:lpstr>
      <vt:lpstr>96/5/17</vt:lpstr>
      <vt:lpstr>PowerPoint Presentation</vt:lpstr>
      <vt:lpstr>PowerPoint Presentation</vt:lpstr>
      <vt:lpstr>96/5/17</vt:lpstr>
      <vt:lpstr>96/5/17</vt:lpstr>
      <vt:lpstr>96/5/17</vt:lpstr>
      <vt:lpstr>96/5/17</vt:lpstr>
      <vt:lpstr>PMH</vt:lpstr>
      <vt:lpstr>PowerPoint Presentation</vt:lpstr>
      <vt:lpstr>PowerPoint Presentation</vt:lpstr>
      <vt:lpstr>PowerPoint Presentation</vt:lpstr>
      <vt:lpstr>DH</vt:lpstr>
      <vt:lpstr>PowerPoint Presentation</vt:lpstr>
      <vt:lpstr>PHYSICAL EXAM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SAYAN</dc:creator>
  <cp:lastModifiedBy>SAYAN</cp:lastModifiedBy>
  <cp:revision>75</cp:revision>
  <dcterms:created xsi:type="dcterms:W3CDTF">2018-09-27T14:10:00Z</dcterms:created>
  <dcterms:modified xsi:type="dcterms:W3CDTF">2018-09-30T19:35:21Z</dcterms:modified>
</cp:coreProperties>
</file>