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2" r:id="rId2"/>
    <p:sldId id="256" r:id="rId3"/>
    <p:sldId id="257" r:id="rId4"/>
    <p:sldId id="258" r:id="rId5"/>
    <p:sldId id="261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7A5AB-1FA4-405B-BFEC-49E46A55378F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DE8D2-8DA0-4239-B2B8-31B7786B5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DE8D2-8DA0-4239-B2B8-31B7786B5DD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D8DF-28BF-4719-AAD7-4FA582A7BD03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AE1C-3A21-4433-9D5F-D3D25A1A2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D8DF-28BF-4719-AAD7-4FA582A7BD03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AE1C-3A21-4433-9D5F-D3D25A1A2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D8DF-28BF-4719-AAD7-4FA582A7BD03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AE1C-3A21-4433-9D5F-D3D25A1A2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D8DF-28BF-4719-AAD7-4FA582A7BD03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AE1C-3A21-4433-9D5F-D3D25A1A2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D8DF-28BF-4719-AAD7-4FA582A7BD03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AE1C-3A21-4433-9D5F-D3D25A1A2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D8DF-28BF-4719-AAD7-4FA582A7BD03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AE1C-3A21-4433-9D5F-D3D25A1A2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D8DF-28BF-4719-AAD7-4FA582A7BD03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AE1C-3A21-4433-9D5F-D3D25A1A2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D8DF-28BF-4719-AAD7-4FA582A7BD03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AE1C-3A21-4433-9D5F-D3D25A1A2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D8DF-28BF-4719-AAD7-4FA582A7BD03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AE1C-3A21-4433-9D5F-D3D25A1A2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D8DF-28BF-4719-AAD7-4FA582A7BD03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AE1C-3A21-4433-9D5F-D3D25A1A2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D8DF-28BF-4719-AAD7-4FA582A7BD03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A9AE1C-3A21-4433-9D5F-D3D25A1A2C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17D8DF-28BF-4719-AAD7-4FA582A7BD03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A9AE1C-3A21-4433-9D5F-D3D25A1A2C2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amond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914400" y="1447800"/>
            <a:ext cx="7086600" cy="923330"/>
          </a:xfrm>
          <a:custGeom>
            <a:avLst/>
            <a:gdLst>
              <a:gd name="connsiteX0" fmla="*/ 0 w 7076069"/>
              <a:gd name="connsiteY0" fmla="*/ 0 h 914400"/>
              <a:gd name="connsiteX1" fmla="*/ 7076069 w 7076069"/>
              <a:gd name="connsiteY1" fmla="*/ 0 h 914400"/>
              <a:gd name="connsiteX2" fmla="*/ 7076069 w 7076069"/>
              <a:gd name="connsiteY2" fmla="*/ 914400 h 914400"/>
              <a:gd name="connsiteX3" fmla="*/ 0 w 7076069"/>
              <a:gd name="connsiteY3" fmla="*/ 914400 h 914400"/>
              <a:gd name="connsiteX4" fmla="*/ 0 w 7076069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76069" h="914400">
                <a:moveTo>
                  <a:pt x="0" y="0"/>
                </a:moveTo>
                <a:lnTo>
                  <a:pt x="7076069" y="0"/>
                </a:lnTo>
                <a:lnTo>
                  <a:pt x="7076069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perspectiveAbove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>
                  <a:solidFill>
                    <a:schemeClr val="accent1">
                      <a:lumMod val="75000"/>
                      <a:alpha val="32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80000" dist="40000" dir="5040000" algn="tl">
                    <a:schemeClr val="accent2">
                      <a:lumMod val="75000"/>
                      <a:alpha val="30000"/>
                    </a:schemeClr>
                  </a:outerShdw>
                </a:effectLst>
              </a:rPr>
              <a:t>In The Name Of God</a:t>
            </a:r>
            <a:endParaRPr lang="en-US" sz="5400" b="1" cap="none" spc="0" dirty="0">
              <a:ln w="11430">
                <a:solidFill>
                  <a:schemeClr val="accent1">
                    <a:lumMod val="75000"/>
                    <a:alpha val="32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80000" dist="40000" dir="5040000" algn="tl">
                  <a:schemeClr val="accent2">
                    <a:lumMod val="75000"/>
                    <a:alpha val="30000"/>
                  </a:scheme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667000"/>
            <a:ext cx="6781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438400"/>
            <a:ext cx="7086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smtClean="0">
                <a:ln/>
                <a:solidFill>
                  <a:schemeClr val="accent3"/>
                </a:solidFill>
              </a:rPr>
              <a:t>Alteration in Uterine Blood Flow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Poor maternal metabolic control            reduced uterine blood flow.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Ketoacidosis</a:t>
            </a:r>
            <a:r>
              <a:rPr lang="en-US" dirty="0" smtClean="0"/>
              <a:t>          dehydration, </a:t>
            </a:r>
            <a:r>
              <a:rPr lang="en-US" dirty="0" err="1" smtClean="0"/>
              <a:t>hypovolemia</a:t>
            </a:r>
            <a:r>
              <a:rPr lang="en-US" smtClean="0"/>
              <a:t> </a:t>
            </a:r>
            <a:r>
              <a:rPr lang="en-US" smtClean="0"/>
              <a:t> </a:t>
            </a:r>
            <a:r>
              <a:rPr lang="en-US" dirty="0" smtClean="0"/>
              <a:t>hypotension and reduced uterine blood flow.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Preeclampsia          narrowing and vasospasm of spiral arteries and reduced uterine blood flow.</a:t>
            </a:r>
            <a:endParaRPr lang="en-US" dirty="0"/>
          </a:p>
        </p:txBody>
      </p:sp>
      <p:sp>
        <p:nvSpPr>
          <p:cNvPr id="5" name="Notched Right Arrow 4"/>
          <p:cNvSpPr/>
          <p:nvPr/>
        </p:nvSpPr>
        <p:spPr>
          <a:xfrm>
            <a:off x="2819400" y="3505200"/>
            <a:ext cx="533400" cy="228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8" name="Notched Right Arrow 7"/>
          <p:cNvSpPr/>
          <p:nvPr/>
        </p:nvSpPr>
        <p:spPr>
          <a:xfrm>
            <a:off x="2743200" y="4800600"/>
            <a:ext cx="685800" cy="228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486400" y="2209800"/>
            <a:ext cx="749808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smtClean="0">
                <a:ln/>
                <a:solidFill>
                  <a:schemeClr val="accent3"/>
                </a:solidFill>
              </a:rPr>
              <a:t>Congenital Malformations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Two- to six fold increase in major malformations.</a:t>
            </a:r>
          </a:p>
          <a:p>
            <a:r>
              <a:rPr lang="en-US" dirty="0" smtClean="0"/>
              <a:t>CNS anomalies 10 fold</a:t>
            </a:r>
          </a:p>
          <a:p>
            <a:r>
              <a:rPr lang="en-US" dirty="0" smtClean="0"/>
              <a:t>Cardiac anomalies 5 fold</a:t>
            </a:r>
          </a:p>
          <a:p>
            <a:r>
              <a:rPr lang="en-US" dirty="0" smtClean="0"/>
              <a:t>Sacral agenesis 200 to 400 times more.</a:t>
            </a:r>
          </a:p>
          <a:p>
            <a:endParaRPr lang="en-US" dirty="0" smtClean="0"/>
          </a:p>
          <a:p>
            <a:r>
              <a:rPr lang="en-US" dirty="0" smtClean="0"/>
              <a:t>Congenital malformations account for 30 to 50 percent of perinatal death.</a:t>
            </a:r>
          </a:p>
          <a:p>
            <a:r>
              <a:rPr lang="en-US" dirty="0" smtClean="0"/>
              <a:t>Neonatal death now exceeds  stillbirth in DM and fetal congenital malformations account for this changing pattern.</a:t>
            </a:r>
          </a:p>
          <a:p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04088"/>
            <a:ext cx="9098280" cy="1429512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smtClean="0">
                <a:ln/>
                <a:solidFill>
                  <a:schemeClr val="accent3"/>
                </a:solidFill>
              </a:rPr>
              <a:t>Etiology Of Congenital Malformation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229600" cy="43891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Multifactorial:                                                                     Maternal hyperglycemia                                             Hyperketonemia                                                                                  Hypoglycemia                                                                        Somatomedin inhibitor excess                                              Free oxygen radicals excess                                                  Long standing diabetes with vascular disease                   Genetic susceptibility to the teratogens </a:t>
            </a: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smtClean="0">
                <a:ln/>
                <a:solidFill>
                  <a:schemeClr val="accent3"/>
                </a:solidFill>
              </a:rPr>
              <a:t>Fetal Macrosomia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50% in GDM, 40% in type 1 and type 2 diabetes.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Birth trauma, increased risk of shoulder </a:t>
            </a:r>
            <a:r>
              <a:rPr lang="en-US" dirty="0" err="1" smtClean="0"/>
              <a:t>dystocia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Impaired metabolic control after birth.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Increased risk of obesity later in childhood and adult.</a:t>
            </a:r>
          </a:p>
          <a:p>
            <a:pPr>
              <a:buNone/>
            </a:pP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smtClean="0">
                <a:ln/>
                <a:solidFill>
                  <a:schemeClr val="accent3"/>
                </a:solidFill>
              </a:rPr>
              <a:t>Neonatal Hypoglycemia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blood glucose less than 35 to 40 mg/</a:t>
            </a:r>
            <a:r>
              <a:rPr lang="en-US" dirty="0" err="1" smtClean="0"/>
              <a:t>dL</a:t>
            </a:r>
            <a:r>
              <a:rPr lang="en-US" dirty="0" smtClean="0"/>
              <a:t> during the first 12 hours of life.</a:t>
            </a:r>
          </a:p>
          <a:p>
            <a:r>
              <a:rPr lang="en-US" dirty="0" smtClean="0"/>
              <a:t>50% in </a:t>
            </a:r>
            <a:r>
              <a:rPr lang="en-US" dirty="0" err="1" smtClean="0"/>
              <a:t>macrosomic</a:t>
            </a:r>
            <a:r>
              <a:rPr lang="en-US" dirty="0" smtClean="0"/>
              <a:t> newborns.</a:t>
            </a:r>
          </a:p>
          <a:p>
            <a:r>
              <a:rPr lang="en-US" dirty="0" smtClean="0"/>
              <a:t>The degree of hypoglycemia may be influenced by two factors:                                                                                       Maternal glucose control during the later half of pregnancy                                                                                      Control of maternal </a:t>
            </a:r>
            <a:r>
              <a:rPr lang="en-US" dirty="0" err="1" smtClean="0"/>
              <a:t>glycemia</a:t>
            </a:r>
            <a:r>
              <a:rPr lang="en-US" dirty="0" smtClean="0"/>
              <a:t> during labor and delivery.</a:t>
            </a: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smtClean="0">
                <a:ln/>
                <a:solidFill>
                  <a:schemeClr val="accent3"/>
                </a:solidFill>
              </a:rPr>
              <a:t>Respiratory Distress Syndrome 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hyperglycemia and hyperinsulinemia are involved in delay pulmonary maturation.</a:t>
            </a:r>
          </a:p>
          <a:p>
            <a:r>
              <a:rPr lang="en-US" dirty="0" smtClean="0"/>
              <a:t>Insulin blocks </a:t>
            </a:r>
            <a:r>
              <a:rPr lang="en-US" dirty="0" err="1" smtClean="0"/>
              <a:t>cortisol</a:t>
            </a:r>
            <a:r>
              <a:rPr lang="en-US" dirty="0" smtClean="0"/>
              <a:t> action at the level of fibroblast by reducing the production of fibroblast-</a:t>
            </a:r>
            <a:r>
              <a:rPr lang="en-US" dirty="0" err="1" smtClean="0"/>
              <a:t>pneumocyte</a:t>
            </a:r>
            <a:r>
              <a:rPr lang="en-US" dirty="0" smtClean="0"/>
              <a:t> factor.</a:t>
            </a:r>
          </a:p>
          <a:p>
            <a:r>
              <a:rPr lang="en-US" dirty="0" smtClean="0"/>
              <a:t>Fibroblast-</a:t>
            </a:r>
            <a:r>
              <a:rPr lang="en-US" dirty="0" err="1" smtClean="0"/>
              <a:t>pneumocyte</a:t>
            </a:r>
            <a:r>
              <a:rPr lang="en-US" dirty="0" smtClean="0"/>
              <a:t> factor acts on type </a:t>
            </a:r>
            <a:r>
              <a:rPr lang="az-Cyrl-AZ" dirty="0" smtClean="0"/>
              <a:t>Ц</a:t>
            </a:r>
            <a:r>
              <a:rPr lang="en-US" dirty="0" smtClean="0"/>
              <a:t> cells to stimulate </a:t>
            </a:r>
            <a:r>
              <a:rPr lang="en-US" dirty="0" err="1" smtClean="0"/>
              <a:t>phospholipid</a:t>
            </a:r>
            <a:r>
              <a:rPr lang="en-US" dirty="0" smtClean="0"/>
              <a:t> synthesis.</a:t>
            </a:r>
          </a:p>
          <a:p>
            <a:r>
              <a:rPr lang="en-US" dirty="0" smtClean="0"/>
              <a:t>Several studies agree that in well controlled diabetic women at term the risk of RDS is no higher than that observed in the general population.</a:t>
            </a: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smtClean="0">
                <a:ln/>
                <a:solidFill>
                  <a:schemeClr val="accent3"/>
                </a:solidFill>
              </a:rPr>
              <a:t>Ca And Mg Metabolism 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Neonatal </a:t>
            </a:r>
            <a:r>
              <a:rPr lang="en-US" dirty="0" err="1" smtClean="0"/>
              <a:t>hypocalcemiaa</a:t>
            </a:r>
            <a:r>
              <a:rPr lang="en-US" dirty="0" smtClean="0"/>
              <a:t>, with serum level below 7mg/</a:t>
            </a:r>
            <a:r>
              <a:rPr lang="en-US" dirty="0" err="1" smtClean="0"/>
              <a:t>dL</a:t>
            </a:r>
            <a:r>
              <a:rPr lang="en-US" dirty="0" smtClean="0"/>
              <a:t>, occurs at increased rate in IDM.</a:t>
            </a:r>
          </a:p>
          <a:p>
            <a:r>
              <a:rPr lang="en-US" dirty="0" smtClean="0"/>
              <a:t>With modern management the frequency of hypocalcaemia is less than 5%.</a:t>
            </a:r>
          </a:p>
          <a:p>
            <a:r>
              <a:rPr lang="en-US" dirty="0" smtClean="0"/>
              <a:t>Hypocalcaemia is due to failure to increase PTH synthesis following birth.</a:t>
            </a:r>
          </a:p>
          <a:p>
            <a:r>
              <a:rPr lang="en-US" dirty="0" smtClean="0"/>
              <a:t>Mg deficiency may inhibits fetal parathyroid hormone secretion.</a:t>
            </a:r>
          </a:p>
          <a:p>
            <a:r>
              <a:rPr lang="en-US" dirty="0" smtClean="0"/>
              <a:t>Serum Mg is decreased in diabetic pregnant women as well as their infants.</a:t>
            </a: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err="1" smtClean="0">
                <a:ln/>
                <a:solidFill>
                  <a:schemeClr val="accent3"/>
                </a:solidFill>
              </a:rPr>
              <a:t>Hyperbilirubinemia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pathogenesis remain uncertain.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HbA1C values in late pregnancy are significantly elevated in mothers of hyperbilirubinemic infants.</a:t>
            </a: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438400"/>
            <a:ext cx="6858000" cy="28956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Thank YOU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7851648" cy="1828800"/>
          </a:xfrm>
        </p:spPr>
        <p:txBody>
          <a:bodyPr/>
          <a:lstStyle/>
          <a:p>
            <a:pPr algn="ctr"/>
            <a:r>
              <a:rPr lang="en-US" dirty="0" smtClean="0"/>
              <a:t>Pregnancy Complication In Diabetes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276600"/>
            <a:ext cx="8534400" cy="1724464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Vajiheh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Marsoosi</a:t>
            </a:r>
            <a:r>
              <a:rPr lang="en-US" dirty="0" smtClean="0">
                <a:solidFill>
                  <a:schemeClr val="bg1"/>
                </a:solidFill>
              </a:rPr>
              <a:t> M.D.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Associate Professor of TUMS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Perinatology Department, </a:t>
            </a:r>
            <a:r>
              <a:rPr lang="en-US" dirty="0" err="1" smtClean="0">
                <a:solidFill>
                  <a:schemeClr val="bg1"/>
                </a:solidFill>
              </a:rPr>
              <a:t>Shariati</a:t>
            </a:r>
            <a:r>
              <a:rPr lang="en-US" dirty="0" smtClean="0">
                <a:solidFill>
                  <a:schemeClr val="bg1"/>
                </a:solidFill>
              </a:rPr>
              <a:t> Hospital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Diabetes And 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Diabetes mellitus is associated with a high frequency of poor outcomes, clearly representing a serious health problem at the national level.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Despite improvement in pregnancy outcomes, women with both GDM and pre-GDM are at greater risk for a number of pregnancy-related complications.</a:t>
            </a: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smtClean="0">
                <a:ln/>
                <a:solidFill>
                  <a:schemeClr val="accent3"/>
                </a:solidFill>
              </a:rPr>
              <a:t>Maternal Complications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Preterm Labor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Infectious morbidities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Hydramnios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Hypertensive disorders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Worsening of diabetic retinopathy</a:t>
            </a: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smtClean="0">
                <a:ln/>
                <a:solidFill>
                  <a:schemeClr val="accent3"/>
                </a:solidFill>
              </a:rPr>
              <a:t>Nephropathy 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Pregnancy is not associated with either the development or progression of preexisting nephropathy.</a:t>
            </a:r>
          </a:p>
          <a:p>
            <a:r>
              <a:rPr lang="en-US" dirty="0" smtClean="0"/>
              <a:t>However, diabetic nephropathy is most likely to affect pregnancy outcomes.</a:t>
            </a:r>
          </a:p>
          <a:p>
            <a:r>
              <a:rPr lang="en-US" dirty="0" smtClean="0"/>
              <a:t>There are increased risk of PIH, or worsening of pre-existing hypertension, IUGR, Preterm birth due to fetal distress, and 10 fold increase in the incidence of stillbirth.</a:t>
            </a: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69850" h="69850" prst="divo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smtClean="0">
                <a:ln/>
                <a:solidFill>
                  <a:schemeClr val="accent3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Retinopathy</a:t>
            </a:r>
            <a:endParaRPr lang="en-US" b="1" dirty="0">
              <a:ln/>
              <a:solidFill>
                <a:schemeClr val="accent3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Pregnancy is an independent risk factor.</a:t>
            </a:r>
          </a:p>
          <a:p>
            <a:r>
              <a:rPr lang="en-US" dirty="0" smtClean="0"/>
              <a:t>Hypertension, poor control early in pregnancy, and rapid normalization all appear to accelerate retinal deterioration.</a:t>
            </a:r>
          </a:p>
          <a:p>
            <a:r>
              <a:rPr lang="en-US" dirty="0" smtClean="0"/>
              <a:t>Women with advanced form of retinopathy and longer duration of diabetes are at highest risk for progression.</a:t>
            </a:r>
          </a:p>
          <a:p>
            <a:r>
              <a:rPr lang="en-US" dirty="0" smtClean="0"/>
              <a:t>All women with type 1 diabetes for 5 years or more or type 2 diabetes at diagnosis require a through dilated ophthalmologic evaluation.</a:t>
            </a: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divo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smtClean="0">
                <a:ln/>
                <a:solidFill>
                  <a:schemeClr val="accent3"/>
                </a:solidFill>
              </a:rPr>
              <a:t>Fetal/Neonatal Complications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Stillbirth</a:t>
            </a:r>
          </a:p>
          <a:p>
            <a:r>
              <a:rPr lang="en-US" dirty="0" smtClean="0"/>
              <a:t>Congenital malformation</a:t>
            </a:r>
          </a:p>
          <a:p>
            <a:r>
              <a:rPr lang="en-US" dirty="0" smtClean="0"/>
              <a:t>Altered fetal growth</a:t>
            </a:r>
          </a:p>
          <a:p>
            <a:r>
              <a:rPr lang="en-US" dirty="0" smtClean="0"/>
              <a:t>Metabolic abnormalities</a:t>
            </a:r>
          </a:p>
          <a:p>
            <a:r>
              <a:rPr lang="en-US" dirty="0" smtClean="0"/>
              <a:t>Cardiomyopathy </a:t>
            </a:r>
          </a:p>
          <a:p>
            <a:r>
              <a:rPr lang="en-US" dirty="0" smtClean="0"/>
              <a:t>RDS</a:t>
            </a:r>
          </a:p>
          <a:p>
            <a:r>
              <a:rPr lang="en-US" dirty="0" smtClean="0"/>
              <a:t>Childhood obesity</a:t>
            </a:r>
          </a:p>
          <a:p>
            <a:r>
              <a:rPr lang="en-US" dirty="0" smtClean="0"/>
              <a:t>Neuropsychological defects</a:t>
            </a:r>
          </a:p>
          <a:p>
            <a:r>
              <a:rPr lang="en-US" dirty="0" smtClean="0"/>
              <a:t>Diabetes</a:t>
            </a:r>
          </a:p>
          <a:p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smtClean="0">
                <a:ln/>
                <a:solidFill>
                  <a:schemeClr val="accent3"/>
                </a:solidFill>
              </a:rPr>
              <a:t>Fetal Death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Most often after the 36</a:t>
            </a:r>
            <a:r>
              <a:rPr lang="en-US" baseline="30000" dirty="0" smtClean="0"/>
              <a:t>th</a:t>
            </a:r>
            <a:r>
              <a:rPr lang="en-US" dirty="0" smtClean="0"/>
              <a:t> week of gestation in patients with vascular disease, poor glycemic control, </a:t>
            </a:r>
            <a:r>
              <a:rPr lang="en-US" dirty="0" err="1" smtClean="0"/>
              <a:t>hydramnios</a:t>
            </a:r>
            <a:r>
              <a:rPr lang="en-US" dirty="0" smtClean="0"/>
              <a:t>, fetal </a:t>
            </a:r>
            <a:r>
              <a:rPr lang="en-US" dirty="0" err="1" smtClean="0"/>
              <a:t>macrosomia</a:t>
            </a:r>
            <a:r>
              <a:rPr lang="en-US" dirty="0" smtClean="0"/>
              <a:t>, or preeclampsia.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Women with vascular disease may develop  fetal growth restriction and IUFD as early as the second trimester.</a:t>
            </a: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smtClean="0">
                <a:ln/>
                <a:solidFill>
                  <a:schemeClr val="accent3"/>
                </a:solidFill>
              </a:rPr>
              <a:t>Causes Of Stillbirth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Two major causes of stillbirth are unexplained </a:t>
            </a:r>
            <a:r>
              <a:rPr lang="en-US" dirty="0" smtClean="0"/>
              <a:t>fetal </a:t>
            </a:r>
            <a:r>
              <a:rPr lang="en-US" dirty="0" smtClean="0"/>
              <a:t>death and congenital malformations.</a:t>
            </a:r>
          </a:p>
          <a:p>
            <a:r>
              <a:rPr lang="en-US" dirty="0" smtClean="0"/>
              <a:t>The causes of unexplained stillbirth are not well understood but chronic intrauterine hypoxia?</a:t>
            </a:r>
          </a:p>
          <a:p>
            <a:r>
              <a:rPr lang="en-US" dirty="0" smtClean="0"/>
              <a:t>Extramedullary hematopoieses is frequently observed in stillborn IDMs.</a:t>
            </a:r>
          </a:p>
          <a:p>
            <a:r>
              <a:rPr lang="en-US" dirty="0" smtClean="0"/>
              <a:t>Studies of fetal umbilical cord blood showed relative fetal erythemia and lactic </a:t>
            </a:r>
            <a:r>
              <a:rPr lang="en-US" dirty="0" err="1" smtClean="0"/>
              <a:t>acidemia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Maternal diabetes may also produce  alterations in red blood cell oxygen release and placental blood flow.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366</TotalTime>
  <Words>724</Words>
  <Application>Microsoft Office PowerPoint</Application>
  <PresentationFormat>On-screen Show (4:3)</PresentationFormat>
  <Paragraphs>85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Slide 1</vt:lpstr>
      <vt:lpstr>Pregnancy Complication In Diabetes</vt:lpstr>
      <vt:lpstr>Diabetes And Pregnancy</vt:lpstr>
      <vt:lpstr>Maternal Complications</vt:lpstr>
      <vt:lpstr>Nephropathy </vt:lpstr>
      <vt:lpstr>Retinopathy</vt:lpstr>
      <vt:lpstr>Fetal/Neonatal Complications</vt:lpstr>
      <vt:lpstr>Fetal Death</vt:lpstr>
      <vt:lpstr>Causes Of Stillbirth</vt:lpstr>
      <vt:lpstr>Alteration in Uterine Blood Flow</vt:lpstr>
      <vt:lpstr>Congenital Malformations</vt:lpstr>
      <vt:lpstr>Etiology Of Congenital Malformation</vt:lpstr>
      <vt:lpstr>Fetal Macrosomia</vt:lpstr>
      <vt:lpstr>Neonatal Hypoglycemia</vt:lpstr>
      <vt:lpstr>Respiratory Distress Syndrome </vt:lpstr>
      <vt:lpstr>Ca And Mg Metabolism </vt:lpstr>
      <vt:lpstr>Hyperbilirubinemia</vt:lpstr>
      <vt:lpstr>Slide 18</vt:lpstr>
    </vt:vector>
  </TitlesOfParts>
  <Company>PARANDCO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Pregnancy Complication In Diabetes</dc:title>
  <dc:creator>PARAND</dc:creator>
  <cp:lastModifiedBy>marsoosi.v</cp:lastModifiedBy>
  <cp:revision>58</cp:revision>
  <dcterms:created xsi:type="dcterms:W3CDTF">2011-12-31T17:45:42Z</dcterms:created>
  <dcterms:modified xsi:type="dcterms:W3CDTF">2012-01-18T05:09:36Z</dcterms:modified>
</cp:coreProperties>
</file>