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77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2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6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82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74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96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85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9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17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47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C8A4-1BD0-47E5-9FA6-2A7A1D16FF0D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C1C0-7CCE-4B4D-A583-FB32EFD30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3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A6E8FD-27EF-4E45-818F-A8FB0BC662CD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4340" name="Picture 6" descr="C:\Documents and Settings\Guest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43000"/>
            <a:ext cx="533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429552" cy="3663288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نتایج بهتر مطالعات با دریافت همه گروههای غذایی همراه با محدودیت انرژی و اصلاح عادات تغذیه ای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 effective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Applicable at public health level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5720" y="549275"/>
            <a:ext cx="8429683" cy="1470025"/>
          </a:xfrm>
        </p:spPr>
        <p:txBody>
          <a:bodyPr/>
          <a:lstStyle/>
          <a:p>
            <a:r>
              <a:rPr lang="fa-IR" sz="4000" b="1" dirty="0" smtClean="0">
                <a:solidFill>
                  <a:srgbClr val="FF0000"/>
                </a:solidFill>
                <a:cs typeface="2  Nazanin" pitchFamily="2" charset="-78"/>
              </a:rPr>
              <a:t>مداخلات تغذیه ای (تغییر در الگوهای تغذیه ای) برای رسیدن به وزن مناسب</a:t>
            </a:r>
            <a:endParaRPr lang="en-US" sz="4000" b="1" dirty="0">
              <a:solidFill>
                <a:srgbClr val="FF0000"/>
              </a:solidFill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</p:spPr>
        <p:txBody>
          <a:bodyPr>
            <a:noAutofit/>
          </a:bodyPr>
          <a:lstStyle/>
          <a:p>
            <a:r>
              <a:rPr lang="fa-IR" sz="4800" b="1" dirty="0" smtClean="0">
                <a:solidFill>
                  <a:srgbClr val="FF0000"/>
                </a:solidFill>
                <a:cs typeface="2  Nazanin" pitchFamily="2" charset="-78"/>
              </a:rPr>
              <a:t>الگـوهای تـغذیه </a:t>
            </a:r>
            <a:r>
              <a:rPr lang="fa-IR" sz="4800" b="1" dirty="0" smtClean="0">
                <a:solidFill>
                  <a:srgbClr val="FF0000"/>
                </a:solidFill>
                <a:cs typeface="2  Nazanin" pitchFamily="2" charset="-78"/>
              </a:rPr>
              <a:t>ای </a:t>
            </a:r>
            <a:r>
              <a:rPr lang="fa-IR" sz="4800" b="1" dirty="0" smtClean="0">
                <a:solidFill>
                  <a:srgbClr val="FF0000"/>
                </a:solidFill>
                <a:cs typeface="2  Nazanin" pitchFamily="2" charset="-78"/>
              </a:rPr>
              <a:t>بـرای </a:t>
            </a:r>
            <a:r>
              <a:rPr lang="fa-IR" sz="4800" b="1" dirty="0" smtClean="0">
                <a:solidFill>
                  <a:srgbClr val="FF0000"/>
                </a:solidFill>
                <a:cs typeface="2  Nazanin" pitchFamily="2" charset="-78"/>
              </a:rPr>
              <a:t>پیشگیری و بهبود چاقی</a:t>
            </a:r>
            <a:endParaRPr lang="en-US" sz="4800" b="1" dirty="0">
              <a:solidFill>
                <a:srgbClr val="FF0000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2571768"/>
          </a:xfrm>
        </p:spPr>
        <p:txBody>
          <a:bodyPr>
            <a:noAutofit/>
          </a:bodyPr>
          <a:lstStyle/>
          <a:p>
            <a:r>
              <a:rPr lang="fa-IR" b="1" dirty="0" smtClean="0">
                <a:solidFill>
                  <a:schemeClr val="tx1"/>
                </a:solidFill>
                <a:cs typeface="2  Nazanin" pitchFamily="2" charset="-78"/>
              </a:rPr>
              <a:t>فیروزه حسینی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MSc., PhD student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2  Nazanin" pitchFamily="2" charset="-78"/>
              </a:rPr>
              <a:t>مرکز تحقیقات تغذیه و غدد درون ریز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2  Nazanin" pitchFamily="2" charset="-78"/>
              </a:rPr>
              <a:t>پژوهشکده علوم غدد درون ریز و متابولیسم</a:t>
            </a:r>
            <a:endParaRPr lang="en-US" sz="2800" b="1" dirty="0">
              <a:solidFill>
                <a:schemeClr val="tx1"/>
              </a:solidFill>
              <a:cs typeface="2 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285728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2400" b="1" i="1" dirty="0" smtClean="0">
                <a:solidFill>
                  <a:srgbClr val="FF0000"/>
                </a:solidFill>
                <a:cs typeface="B Nazanin" pitchFamily="2" charset="-78"/>
              </a:rPr>
              <a:t>پنجمین کارگاه آموزشی درمان چاقی در بزرگسالان</a:t>
            </a:r>
          </a:p>
        </p:txBody>
      </p:sp>
    </p:spTree>
    <p:extLst>
      <p:ext uri="{BB962C8B-B14F-4D97-AF65-F5344CB8AC3E}">
        <p14:creationId xmlns:p14="http://schemas.microsoft.com/office/powerpoint/2010/main" xmlns="" val="31010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008112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solidFill>
                  <a:srgbClr val="FF0000"/>
                </a:solidFill>
                <a:cs typeface="2  Nazanin" pitchFamily="2" charset="-78"/>
              </a:rPr>
              <a:t>تعادل انرژی</a:t>
            </a:r>
            <a:endParaRPr lang="en-US" sz="4800" b="1" dirty="0">
              <a:solidFill>
                <a:srgbClr val="FF0000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86742" cy="4071966"/>
          </a:xfrm>
        </p:spPr>
        <p:txBody>
          <a:bodyPr>
            <a:no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وزن در نتیجه تعادل انرژی دریافتی و انرژی مصرفی ایجاد می شود.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افزایش انرژی مصرفی از طریق افزایش فعالیت بدنی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درمورد انرژی دریافتی راهنمای ساده و عمومی وجود ندارد:</a:t>
            </a:r>
          </a:p>
          <a:p>
            <a:pPr lvl="1"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بررسی کالری دریافتی بسیار مشکل و پیچیده است.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endParaRPr lang="en-US" sz="3600" dirty="0">
              <a:solidFill>
                <a:schemeClr val="tx1"/>
              </a:solidFill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308684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عادات تغذیه ای</a:t>
            </a:r>
            <a:endParaRPr lang="en-US" b="1" dirty="0">
              <a:solidFill>
                <a:srgbClr val="FF0000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272808" cy="2938648"/>
          </a:xfrm>
        </p:spPr>
        <p:txBody>
          <a:bodyPr>
            <a:norm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نگرش کیفی برای رسیدن به محدوده انرژی دریافتی مناسب و وزن مناسب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مورد استفاده در کلینیک برای شناسایی افراد پرخطر</a:t>
            </a:r>
          </a:p>
        </p:txBody>
      </p:sp>
    </p:spTree>
    <p:extLst>
      <p:ext uri="{BB962C8B-B14F-4D97-AF65-F5344CB8AC3E}">
        <p14:creationId xmlns:p14="http://schemas.microsoft.com/office/powerpoint/2010/main" xmlns="" val="4062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86808" cy="1285884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عادات </a:t>
            </a:r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تـغذیه </a:t>
            </a:r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ای </a:t>
            </a:r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تاثیـرگذار بر</a:t>
            </a:r>
            <a:b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2  Nazanin" pitchFamily="2" charset="-78"/>
              </a:rPr>
              <a:t>انرژی دریافتی</a:t>
            </a:r>
            <a:endParaRPr lang="en-US" b="1" dirty="0">
              <a:solidFill>
                <a:srgbClr val="FF0000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031266" cy="4857784"/>
          </a:xfrm>
        </p:spPr>
        <p:txBody>
          <a:bodyPr>
            <a:normAutofit fontScale="85000" lnSpcReduction="10000"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استفاده از غذاهای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Fast food</a:t>
            </a:r>
            <a:r>
              <a:rPr lang="fa-IR" sz="3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و غذاهای رستوران</a:t>
            </a:r>
          </a:p>
          <a:p>
            <a:pPr algn="just" rtl="1"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	دارای </a:t>
            </a: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انرژی بالاتر نسبت به غذاهای آماده شده در منزل</a:t>
            </a:r>
          </a:p>
          <a:p>
            <a:pPr algn="just" rtl="1"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	اندازه بزرگتر پرس غذاهای رستوران و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snacks</a:t>
            </a:r>
          </a:p>
          <a:p>
            <a:pPr algn="just" rtl="1"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	استفاده بیشتر نوجوانان و بزرگسالان در محدوده سنی 40-18 سال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استفاده </a:t>
            </a: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از نوشیدنیهای با شکر افزودنی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استفاده از غذاهای با دانسیته انرژی بالا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استفاده از محصولات کم چرب یا پرچرب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استفاده از مواد غذایی پرفیبر در وعده های غذایی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مصرف صبحانه</a:t>
            </a:r>
          </a:p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توزیع کالری مناسب در وعده های غذایی</a:t>
            </a:r>
          </a:p>
        </p:txBody>
      </p:sp>
    </p:spTree>
    <p:extLst>
      <p:ext uri="{BB962C8B-B14F-4D97-AF65-F5344CB8AC3E}">
        <p14:creationId xmlns:p14="http://schemas.microsoft.com/office/powerpoint/2010/main" xmlns="" val="16688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657225"/>
            <a:ext cx="8572561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470025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rgbClr val="FF0000"/>
                </a:solidFill>
                <a:cs typeface="2  Nazanin" pitchFamily="2" charset="-78"/>
              </a:rPr>
              <a:t>مداخلات تغذیه ای (تغییر در الگوهای تغذیه ای) برای رسیدن به وزن مناسب</a:t>
            </a:r>
            <a:endParaRPr lang="en-US" sz="4000" b="1" dirty="0">
              <a:solidFill>
                <a:srgbClr val="FF0000"/>
              </a:solidFill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072494" cy="4857784"/>
          </a:xfrm>
        </p:spPr>
        <p:txBody>
          <a:bodyPr>
            <a:normAutofit fontScale="92500"/>
          </a:bodyPr>
          <a:lstStyle/>
          <a:p>
            <a:pPr algn="just" rtl="1"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نگرش کمی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تغییرات در ترکیب درشت مغذی ها </a:t>
            </a:r>
            <a:r>
              <a:rPr lang="en-US" dirty="0" smtClean="0">
                <a:solidFill>
                  <a:schemeClr val="tx1"/>
                </a:solidFill>
                <a:cs typeface="2  Nazanin" pitchFamily="2" charset="-78"/>
              </a:rPr>
              <a:t>  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Calorie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dirty="0" smtClean="0">
                <a:solidFill>
                  <a:schemeClr val="tx1"/>
                </a:solidFill>
                <a:cs typeface="2  Nazanin" pitchFamily="2" charset="-78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a-IR" dirty="0" smtClean="0">
              <a:solidFill>
                <a:schemeClr val="tx1"/>
              </a:solidFill>
              <a:cs typeface="2  Nazanin" pitchFamily="2" charset="-78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Diet</a:t>
            </a: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Carbohydrate Diet</a:t>
            </a:r>
          </a:p>
          <a:p>
            <a:pPr algn="just" rt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Adult Treatment Panel III (ATP III)</a:t>
            </a:r>
          </a:p>
          <a:p>
            <a:pPr algn="just" rt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Glycemic Index Diet</a:t>
            </a:r>
          </a:p>
          <a:p>
            <a:pPr algn="just" rt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Vegetarian Diet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رابطه معکوس بین استفاده از غلات کامل و غذاهای پرفیبر و افزایش </a:t>
            </a:r>
            <a:r>
              <a:rPr lang="fa-IR" dirty="0" smtClean="0">
                <a:solidFill>
                  <a:schemeClr val="tx1"/>
                </a:solidFill>
                <a:cs typeface="2  Nazanin" pitchFamily="2" charset="-78"/>
              </a:rPr>
              <a:t>وزن</a:t>
            </a:r>
            <a:endParaRPr lang="fa-IR" dirty="0" smtClean="0">
              <a:solidFill>
                <a:schemeClr val="tx1"/>
              </a:solidFill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9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8033546" cy="4357718"/>
          </a:xfrm>
        </p:spPr>
        <p:txBody>
          <a:bodyPr>
            <a:noAutofit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عدم پیروی طولانی مدت در رژیم های با محدودیت زیاد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مقدار کاهش وزن بیشتر مربوط به پیروی از رژیم است تا نوع رژیم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ریزش افراد شرکت کننده در مطالعه با محدودیت درشت مغذی ها 39-24%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پیروی از رژیم بعد از گذشت یک سال %65-50</a:t>
            </a:r>
          </a:p>
          <a:p>
            <a:pPr algn="just" rtl="1"/>
            <a:endParaRPr lang="en-US" sz="3600" dirty="0">
              <a:solidFill>
                <a:schemeClr val="tx1"/>
              </a:solidFill>
              <a:cs typeface="2 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285728"/>
            <a:ext cx="84296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2  Nazanin" pitchFamily="2" charset="-78"/>
              </a:rPr>
              <a:t>مداخلات تغذیه ای (تغییر در الگوهای تغذیه ای) برای رسیدن به وزن مناسب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8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175852" cy="3638560"/>
          </a:xfrm>
        </p:spPr>
        <p:txBody>
          <a:bodyPr>
            <a:noAutofit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جبران کاهش درصد یکی از دشت مغذی ها با درشت مغذی دیگر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امکان کتواسیدوز و </a:t>
            </a:r>
            <a:r>
              <a:rPr lang="en-US" sz="3600" dirty="0" smtClean="0">
                <a:solidFill>
                  <a:schemeClr val="tx1"/>
                </a:solidFill>
                <a:cs typeface="2  Nazanin" pitchFamily="2" charset="-78"/>
              </a:rPr>
              <a:t>nephrolithiasis</a:t>
            </a: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 در رژیم کم کربوهیدرات</a:t>
            </a: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امکان کمبود اسیدهای چرب ضروری در رژیم های </a:t>
            </a:r>
            <a:r>
              <a:rPr lang="en-US" sz="3600" dirty="0" smtClean="0">
                <a:solidFill>
                  <a:schemeClr val="tx1"/>
                </a:solidFill>
                <a:cs typeface="2  Nazanin" pitchFamily="2" charset="-78"/>
              </a:rPr>
              <a:t>low fat</a:t>
            </a:r>
            <a:endParaRPr lang="fa-IR" sz="3600" dirty="0" smtClean="0">
              <a:solidFill>
                <a:schemeClr val="tx1"/>
              </a:solidFill>
              <a:cs typeface="2  Nazanin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استفاده از محصولات تجاری </a:t>
            </a:r>
            <a:r>
              <a:rPr lang="en-US" sz="3600" dirty="0" smtClean="0">
                <a:solidFill>
                  <a:schemeClr val="tx1"/>
                </a:solidFill>
                <a:cs typeface="2  Nazanin" pitchFamily="2" charset="-78"/>
              </a:rPr>
              <a:t>low fat </a:t>
            </a: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 یا </a:t>
            </a:r>
            <a:r>
              <a:rPr lang="en-US" sz="3600" dirty="0" smtClean="0">
                <a:solidFill>
                  <a:schemeClr val="tx1"/>
                </a:solidFill>
                <a:cs typeface="2  Nazanin" pitchFamily="2" charset="-78"/>
              </a:rPr>
              <a:t>fat free</a:t>
            </a:r>
            <a:r>
              <a:rPr lang="fa-IR" sz="3600" dirty="0" smtClean="0">
                <a:solidFill>
                  <a:schemeClr val="tx1"/>
                </a:solidFill>
                <a:cs typeface="2  Nazanin" pitchFamily="2" charset="-78"/>
              </a:rPr>
              <a:t> به جای استفاده از غذاهای طبیعی کم چرب </a:t>
            </a:r>
          </a:p>
          <a:p>
            <a:pPr algn="just" rtl="1"/>
            <a:endParaRPr lang="fa-IR" sz="3600" dirty="0" smtClean="0">
              <a:solidFill>
                <a:schemeClr val="tx1"/>
              </a:solidFill>
              <a:cs typeface="2  Nazanin" pitchFamily="2" charset="-78"/>
            </a:endParaRPr>
          </a:p>
          <a:p>
            <a:pPr algn="just" rtl="1"/>
            <a:endParaRPr lang="en-US" sz="3600" dirty="0">
              <a:solidFill>
                <a:schemeClr val="tx1"/>
              </a:solidFill>
              <a:cs typeface="2 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358246" cy="1470025"/>
          </a:xfrm>
        </p:spPr>
        <p:txBody>
          <a:bodyPr/>
          <a:lstStyle/>
          <a:p>
            <a:r>
              <a:rPr lang="fa-IR" sz="4000" b="1" dirty="0" smtClean="0">
                <a:solidFill>
                  <a:srgbClr val="FF0000"/>
                </a:solidFill>
                <a:cs typeface="2  Nazanin" pitchFamily="2" charset="-78"/>
              </a:rPr>
              <a:t>مداخلات تغذیه ای (تغییر در الگوهای تغذیه ای) برای رسیدن به وزن مناسب</a:t>
            </a:r>
            <a:endParaRPr lang="en-US" sz="4000" b="1" dirty="0">
              <a:solidFill>
                <a:srgbClr val="FF0000"/>
              </a:solidFill>
              <a:cs typeface="2 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8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308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الگـوهای تـغذیه ای بـرای پیشگیری و بهبود چاقی</vt:lpstr>
      <vt:lpstr>تعادل انرژی</vt:lpstr>
      <vt:lpstr>عادات تغذیه ای</vt:lpstr>
      <vt:lpstr>عادات تـغذیه ای تاثیـرگذار بر  انرژی دریافتی</vt:lpstr>
      <vt:lpstr>Slide 6</vt:lpstr>
      <vt:lpstr>مداخلات تغذیه ای (تغییر در الگوهای تغذیه ای) برای رسیدن به وزن مناسب</vt:lpstr>
      <vt:lpstr>Slide 8</vt:lpstr>
      <vt:lpstr>مداخلات تغذیه ای (تغییر در الگوهای تغذیه ای) برای رسیدن به وزن مناسب</vt:lpstr>
      <vt:lpstr>مداخلات تغذیه ای (تغییر در الگوهای تغذیه ای) برای رسیدن به وزن مناسب</vt:lpstr>
    </vt:vector>
  </TitlesOfParts>
  <Company>R.I.E.S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الگوهای تغذیه ای برای پیشگیری و بهبود چاقی</dc:title>
  <dc:creator>RI-F412C049-H</dc:creator>
  <cp:lastModifiedBy>KARBAR</cp:lastModifiedBy>
  <cp:revision>20</cp:revision>
  <dcterms:created xsi:type="dcterms:W3CDTF">2013-01-14T08:33:38Z</dcterms:created>
  <dcterms:modified xsi:type="dcterms:W3CDTF">2013-01-14T15:52:46Z</dcterms:modified>
</cp:coreProperties>
</file>