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8"/>
  </p:notesMasterIdLst>
  <p:sldIdLst>
    <p:sldId id="278" r:id="rId2"/>
    <p:sldId id="279" r:id="rId3"/>
    <p:sldId id="294" r:id="rId4"/>
    <p:sldId id="312" r:id="rId5"/>
    <p:sldId id="309" r:id="rId6"/>
    <p:sldId id="296" r:id="rId7"/>
    <p:sldId id="298" r:id="rId8"/>
    <p:sldId id="300" r:id="rId9"/>
    <p:sldId id="313" r:id="rId10"/>
    <p:sldId id="327" r:id="rId11"/>
    <p:sldId id="288" r:id="rId12"/>
    <p:sldId id="320" r:id="rId13"/>
    <p:sldId id="321" r:id="rId14"/>
    <p:sldId id="338" r:id="rId15"/>
    <p:sldId id="323" r:id="rId16"/>
    <p:sldId id="324" r:id="rId17"/>
    <p:sldId id="325" r:id="rId18"/>
    <p:sldId id="326" r:id="rId19"/>
    <p:sldId id="328" r:id="rId20"/>
    <p:sldId id="329" r:id="rId21"/>
    <p:sldId id="333" r:id="rId22"/>
    <p:sldId id="334" r:id="rId23"/>
    <p:sldId id="335" r:id="rId24"/>
    <p:sldId id="306" r:id="rId25"/>
    <p:sldId id="308" r:id="rId26"/>
    <p:sldId id="336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3819" autoAdjust="0"/>
  </p:normalViewPr>
  <p:slideViewPr>
    <p:cSldViewPr>
      <p:cViewPr varScale="1">
        <p:scale>
          <a:sx n="134" d="100"/>
          <a:sy n="134" d="100"/>
        </p:scale>
        <p:origin x="-1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3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5FE566-3AC3-4F60-973D-9C805C4A47F1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342148-1F0E-48EA-AA20-3F0DC7426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5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772A8-3E36-49F8-A162-4A5DBFC4CEB3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CF55C-1704-4FC6-9CEE-A2E386E721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772A8-3E36-49F8-A162-4A5DBFC4CEB3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CF55C-1704-4FC6-9CEE-A2E386E721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772A8-3E36-49F8-A162-4A5DBFC4CEB3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CF55C-1704-4FC6-9CEE-A2E386E721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772A8-3E36-49F8-A162-4A5DBFC4CEB3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CF55C-1704-4FC6-9CEE-A2E386E721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772A8-3E36-49F8-A162-4A5DBFC4CEB3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CF55C-1704-4FC6-9CEE-A2E386E721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772A8-3E36-49F8-A162-4A5DBFC4CEB3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CF55C-1704-4FC6-9CEE-A2E386E721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772A8-3E36-49F8-A162-4A5DBFC4CEB3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CF55C-1704-4FC6-9CEE-A2E386E721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772A8-3E36-49F8-A162-4A5DBFC4CEB3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CF55C-1704-4FC6-9CEE-A2E386E721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772A8-3E36-49F8-A162-4A5DBFC4CEB3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CF55C-1704-4FC6-9CEE-A2E386E721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772A8-3E36-49F8-A162-4A5DBFC4CEB3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CF55C-1704-4FC6-9CEE-A2E386E7217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772A8-3E36-49F8-A162-4A5DBFC4CEB3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4CF55C-1704-4FC6-9CEE-A2E386E7217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594CF55C-1704-4FC6-9CEE-A2E386E7217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266772A8-3E36-49F8-A162-4A5DBFC4CEB3}" type="datetimeFigureOut">
              <a:rPr lang="en-US" smtClean="0"/>
              <a:t>11/16/2018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Picture1.jpg"/>
          <p:cNvPicPr>
            <a:picLocks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98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 listing of hyperthyroidism symptoms.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19800"/>
            <a:ext cx="92201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4274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804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i="1" dirty="0"/>
              <a:t>DIAGNOSIS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229600" cy="556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en-US" dirty="0" smtClean="0"/>
              <a:t>The </a:t>
            </a:r>
            <a:r>
              <a:rPr lang="en-US" dirty="0"/>
              <a:t>diagnosis of thyroid storm is based upon the presence of severe and life-threatening symptoms </a:t>
            </a:r>
            <a:r>
              <a:rPr lang="en-US" dirty="0" smtClean="0"/>
              <a:t>in </a:t>
            </a:r>
            <a:r>
              <a:rPr lang="en-US" dirty="0"/>
              <a:t>a patient with biochemical evidence of </a:t>
            </a:r>
            <a:r>
              <a:rPr lang="en-US" dirty="0" smtClean="0"/>
              <a:t>hyperthyroidism</a:t>
            </a:r>
          </a:p>
          <a:p>
            <a:r>
              <a:rPr lang="en-US" dirty="0" smtClean="0"/>
              <a:t> </a:t>
            </a:r>
            <a:r>
              <a:rPr lang="en-US" dirty="0"/>
              <a:t> </a:t>
            </a:r>
            <a:endParaRPr lang="en-US" dirty="0" smtClean="0"/>
          </a:p>
          <a:p>
            <a:r>
              <a:rPr lang="en-US" dirty="0" smtClean="0"/>
              <a:t>There </a:t>
            </a:r>
            <a:r>
              <a:rPr lang="en-US" dirty="0"/>
              <a:t>are no universally accepted criteria or validated clinical tools for diagnosing thyroid </a:t>
            </a:r>
            <a:r>
              <a:rPr lang="en-US" dirty="0" smtClean="0"/>
              <a:t>storm</a:t>
            </a:r>
          </a:p>
          <a:p>
            <a:endParaRPr lang="en-US" dirty="0" smtClean="0"/>
          </a:p>
          <a:p>
            <a:r>
              <a:rPr lang="en-US" dirty="0" smtClean="0"/>
              <a:t>While </a:t>
            </a:r>
            <a:r>
              <a:rPr lang="en-US" dirty="0"/>
              <a:t>Burch and </a:t>
            </a:r>
            <a:r>
              <a:rPr lang="en-US" dirty="0" err="1" smtClean="0"/>
              <a:t>Wartofsky’s</a:t>
            </a:r>
            <a:r>
              <a:rPr lang="en-US" dirty="0" smtClean="0"/>
              <a:t> scoring </a:t>
            </a:r>
            <a:r>
              <a:rPr lang="en-US" dirty="0"/>
              <a:t>system is likely sensitive, it is not very </a:t>
            </a:r>
            <a:r>
              <a:rPr lang="en-US" dirty="0" smtClean="0"/>
              <a:t>specific</a:t>
            </a:r>
          </a:p>
          <a:p>
            <a:endParaRPr lang="en-US" dirty="0" smtClean="0"/>
          </a:p>
          <a:p>
            <a:r>
              <a:rPr lang="en-US" dirty="0" smtClean="0"/>
              <a:t>Thyroid </a:t>
            </a:r>
            <a:r>
              <a:rPr lang="en-US" dirty="0"/>
              <a:t>function tests (TSH) should be assessed in all patients in whom there is a clinical suspicion of thyroid storm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2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T</a:t>
            </a:r>
            <a:r>
              <a:rPr lang="en-US" i="1" dirty="0" smtClean="0"/>
              <a:t>reatment </a:t>
            </a:r>
            <a:r>
              <a:rPr lang="en-US" i="1" dirty="0"/>
              <a:t>of thyroid storm</a:t>
            </a:r>
            <a:r>
              <a:rPr lang="en-US" dirty="0"/>
              <a:t>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Supportive </a:t>
            </a:r>
            <a:r>
              <a:rPr lang="en-US" sz="3200" dirty="0"/>
              <a:t>measures</a:t>
            </a:r>
          </a:p>
          <a:p>
            <a:r>
              <a:rPr lang="en-US" sz="3200" dirty="0"/>
              <a:t>Antiadrenergic drugs</a:t>
            </a:r>
          </a:p>
          <a:p>
            <a:r>
              <a:rPr lang="en-US" sz="3200" dirty="0" err="1"/>
              <a:t>Thionamides</a:t>
            </a:r>
            <a:endParaRPr lang="en-US" sz="3200" dirty="0"/>
          </a:p>
          <a:p>
            <a:r>
              <a:rPr lang="en-US" sz="3200" dirty="0"/>
              <a:t>Iodine preparations</a:t>
            </a:r>
          </a:p>
          <a:p>
            <a:r>
              <a:rPr lang="en-US" sz="3200" dirty="0"/>
              <a:t>Glucocorticoids</a:t>
            </a:r>
          </a:p>
          <a:p>
            <a:r>
              <a:rPr lang="en-US" sz="3200" dirty="0"/>
              <a:t>Bile acid </a:t>
            </a:r>
            <a:r>
              <a:rPr lang="en-US" sz="3200" dirty="0" err="1"/>
              <a:t>sequestrants</a:t>
            </a:r>
            <a:endParaRPr lang="en-US" sz="3200" dirty="0"/>
          </a:p>
          <a:p>
            <a:r>
              <a:rPr lang="en-US" sz="3200" dirty="0"/>
              <a:t>Treatment of the underlying condition</a:t>
            </a:r>
          </a:p>
          <a:p>
            <a:r>
              <a:rPr lang="en-US" sz="3200" dirty="0"/>
              <a:t>Rarely </a:t>
            </a:r>
            <a:r>
              <a:rPr lang="en-US" sz="3200" dirty="0" err="1"/>
              <a:t>plasmapheresis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9907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ublic\Pictures\t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9760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>Supportive measures</a:t>
            </a:r>
            <a:br>
              <a:rPr lang="en-US" i="1" dirty="0"/>
            </a:b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provide </a:t>
            </a:r>
            <a:r>
              <a:rPr lang="en-US" sz="2800" dirty="0"/>
              <a:t>supplemental oxygen, </a:t>
            </a:r>
            <a:r>
              <a:rPr lang="en-US" sz="2800" dirty="0" err="1"/>
              <a:t>ventilatory</a:t>
            </a:r>
            <a:r>
              <a:rPr lang="en-US" sz="2800" dirty="0"/>
              <a:t> support, and intravenous </a:t>
            </a:r>
            <a:r>
              <a:rPr lang="en-US" sz="2800" dirty="0" smtClean="0"/>
              <a:t>fluids</a:t>
            </a:r>
          </a:p>
          <a:p>
            <a:endParaRPr lang="en-US" sz="2800" dirty="0"/>
          </a:p>
          <a:p>
            <a:r>
              <a:rPr lang="en-US" sz="2800" dirty="0" smtClean="0"/>
              <a:t> Correct </a:t>
            </a:r>
            <a:r>
              <a:rPr lang="en-US" sz="2800" dirty="0"/>
              <a:t>electrolyte </a:t>
            </a:r>
            <a:r>
              <a:rPr lang="en-US" sz="2800" dirty="0" smtClean="0"/>
              <a:t>abnormalities</a:t>
            </a:r>
          </a:p>
          <a:p>
            <a:endParaRPr lang="en-US" sz="2800" dirty="0"/>
          </a:p>
          <a:p>
            <a:r>
              <a:rPr lang="en-US" sz="2800" dirty="0"/>
              <a:t>Treat cardiac arrhythmia, if </a:t>
            </a:r>
            <a:r>
              <a:rPr lang="en-US" sz="2800" dirty="0" smtClean="0"/>
              <a:t>necessary</a:t>
            </a:r>
          </a:p>
          <a:p>
            <a:pPr marL="114300" indent="0">
              <a:buNone/>
            </a:pPr>
            <a:endParaRPr lang="en-US" sz="2800" dirty="0"/>
          </a:p>
          <a:p>
            <a:r>
              <a:rPr lang="en-US" sz="2800" dirty="0"/>
              <a:t>Aggressively control hyperthermia by applying ice packs and cooling blankets and by administering </a:t>
            </a:r>
            <a:r>
              <a:rPr lang="en-US" sz="2800" dirty="0" smtClean="0"/>
              <a:t>acetaminophen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3923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>Antiadrenergic drugs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Propranolol </a:t>
            </a:r>
            <a:r>
              <a:rPr lang="en-US" dirty="0"/>
              <a:t>is administered orally or via nasogastric tube at a dose of 60-80 mg every 4-6 hours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may also be given </a:t>
            </a:r>
            <a:r>
              <a:rPr lang="en-US" dirty="0" smtClean="0"/>
              <a:t>IV (</a:t>
            </a:r>
            <a:r>
              <a:rPr lang="en-US" dirty="0"/>
              <a:t>0.5-1 mg over 10 min followed by 1-2 mg over 10 min every few </a:t>
            </a:r>
            <a:r>
              <a:rPr lang="en-US" dirty="0" smtClean="0"/>
              <a:t>hours</a:t>
            </a:r>
          </a:p>
          <a:p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is important to avoid propranolol in conditions such as </a:t>
            </a:r>
            <a:r>
              <a:rPr lang="en-US" dirty="0" err="1" smtClean="0"/>
              <a:t>asthma,COPD,PVD</a:t>
            </a:r>
            <a:r>
              <a:rPr lang="en-US" dirty="0" smtClean="0"/>
              <a:t>, </a:t>
            </a:r>
            <a:r>
              <a:rPr lang="en-US" dirty="0"/>
              <a:t>or decompensated heart </a:t>
            </a:r>
            <a:r>
              <a:rPr lang="en-US" dirty="0" smtClean="0"/>
              <a:t>failure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/>
              <a:t>Cardioselective</a:t>
            </a:r>
            <a:r>
              <a:rPr lang="en-US" dirty="0"/>
              <a:t> beta blockers such as </a:t>
            </a:r>
            <a:r>
              <a:rPr lang="en-US" dirty="0" err="1" smtClean="0"/>
              <a:t>metoprolol</a:t>
            </a:r>
            <a:r>
              <a:rPr lang="en-US" dirty="0" smtClean="0"/>
              <a:t> </a:t>
            </a:r>
            <a:r>
              <a:rPr lang="en-US" dirty="0"/>
              <a:t>may be administered in patients with reactive airway </a:t>
            </a:r>
            <a:r>
              <a:rPr lang="en-US" dirty="0" smtClean="0"/>
              <a:t>disease</a:t>
            </a:r>
          </a:p>
          <a:p>
            <a:endParaRPr lang="en-US" dirty="0" smtClean="0"/>
          </a:p>
          <a:p>
            <a:r>
              <a:rPr lang="en-US" dirty="0" smtClean="0"/>
              <a:t>calcium </a:t>
            </a:r>
            <a:r>
              <a:rPr lang="en-US" dirty="0"/>
              <a:t>channel blockers may be used when beta blockers are </a:t>
            </a:r>
            <a:r>
              <a:rPr lang="en-US" dirty="0" smtClean="0"/>
              <a:t>contraindicated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The use of intravenous short acting beta-1 blockers, such as </a:t>
            </a:r>
            <a:r>
              <a:rPr lang="en-US" dirty="0" err="1"/>
              <a:t>esmolol</a:t>
            </a:r>
            <a:r>
              <a:rPr lang="en-US" dirty="0"/>
              <a:t> </a:t>
            </a:r>
            <a:r>
              <a:rPr lang="en-US" dirty="0" smtClean="0"/>
              <a:t>allows </a:t>
            </a:r>
            <a:r>
              <a:rPr lang="en-US" dirty="0"/>
              <a:t>quick dose titration with minimization of side effects.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68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5400" i="1" dirty="0" err="1"/>
              <a:t>Thionamides</a:t>
            </a:r>
            <a:endParaRPr lang="en-US" sz="5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229600" cy="5562600"/>
          </a:xfrm>
        </p:spPr>
        <p:txBody>
          <a:bodyPr>
            <a:noAutofit/>
          </a:bodyPr>
          <a:lstStyle/>
          <a:p>
            <a:r>
              <a:rPr lang="en-US" sz="2400" dirty="0" smtClean="0"/>
              <a:t>Administer </a:t>
            </a:r>
            <a:r>
              <a:rPr lang="en-US" sz="2400" dirty="0" err="1"/>
              <a:t>antithyroid</a:t>
            </a:r>
            <a:r>
              <a:rPr lang="en-US" sz="2400" dirty="0"/>
              <a:t> medications to block further synthesis of thyroid </a:t>
            </a:r>
            <a:r>
              <a:rPr lang="en-US" sz="2400" dirty="0" smtClean="0"/>
              <a:t>hormones</a:t>
            </a:r>
          </a:p>
          <a:p>
            <a:pPr marL="0" indent="0">
              <a:buNone/>
            </a:pPr>
            <a:r>
              <a:rPr lang="en-US" sz="2400" dirty="0" smtClean="0"/>
              <a:t> </a:t>
            </a:r>
          </a:p>
          <a:p>
            <a:r>
              <a:rPr lang="en-US" sz="2400" dirty="0" smtClean="0"/>
              <a:t>High-dose </a:t>
            </a:r>
            <a:r>
              <a:rPr lang="en-US" sz="2400" dirty="0" err="1"/>
              <a:t>propylthiouracil</a:t>
            </a:r>
            <a:r>
              <a:rPr lang="en-US" sz="2400" dirty="0"/>
              <a:t> (PTU) or </a:t>
            </a:r>
            <a:r>
              <a:rPr lang="en-US" sz="2400" dirty="0" err="1"/>
              <a:t>methimazole</a:t>
            </a:r>
            <a:r>
              <a:rPr lang="en-US" sz="2400" dirty="0"/>
              <a:t> may be used for treatment of thyroid </a:t>
            </a:r>
            <a:r>
              <a:rPr lang="en-US" sz="2400" dirty="0" smtClean="0"/>
              <a:t>storm</a:t>
            </a:r>
          </a:p>
          <a:p>
            <a:endParaRPr lang="en-US" sz="2400" dirty="0" smtClean="0"/>
          </a:p>
          <a:p>
            <a:r>
              <a:rPr lang="en-US" sz="2400" dirty="0" smtClean="0"/>
              <a:t>The recommended dose for PTU are 200-250 every 4-6 hours and for MMI 20-25mg whether orally, via NGT or rectal administration 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 </a:t>
            </a:r>
            <a:r>
              <a:rPr lang="en-US" sz="2400" dirty="0"/>
              <a:t>PTU has a theoretical advantage in severe thyroid storm because of its early onset of action and </a:t>
            </a:r>
            <a:r>
              <a:rPr lang="en-US" sz="2800" dirty="0"/>
              <a:t>capacity to inhibit peripheral conversion of T4 to </a:t>
            </a:r>
            <a:r>
              <a:rPr lang="en-US" sz="2800" dirty="0" smtClean="0"/>
              <a:t>T3</a:t>
            </a:r>
          </a:p>
          <a:p>
            <a:endParaRPr lang="en-US" sz="2800" dirty="0" smtClean="0"/>
          </a:p>
          <a:p>
            <a:pPr lvl="0"/>
            <a:endParaRPr lang="en-US" sz="2800" baseline="30000" dirty="0"/>
          </a:p>
          <a:p>
            <a:pPr lvl="0"/>
            <a:endParaRPr lang="en-US" sz="2800" baseline="30000" dirty="0" smtClean="0"/>
          </a:p>
          <a:p>
            <a:pPr lvl="0"/>
            <a:endParaRPr lang="en-US" sz="2800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182364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i="1" dirty="0" smtClean="0"/>
              <a:t>Continue…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07805"/>
            <a:ext cx="8229600" cy="5562600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However, a study by JTA and JES found evidence that in severe thyroid storm, T4-to-T3 conversion may already be </a:t>
            </a:r>
            <a:r>
              <a:rPr lang="en-US" sz="2400" dirty="0" smtClean="0"/>
              <a:t>reduced</a:t>
            </a:r>
          </a:p>
          <a:p>
            <a:pPr lvl="0"/>
            <a:endParaRPr lang="en-US" sz="2400" dirty="0"/>
          </a:p>
          <a:p>
            <a:pPr lvl="0"/>
            <a:r>
              <a:rPr lang="en-US" sz="2400" dirty="0" smtClean="0"/>
              <a:t> </a:t>
            </a:r>
            <a:r>
              <a:rPr lang="en-US" sz="2400" dirty="0"/>
              <a:t>The </a:t>
            </a:r>
            <a:r>
              <a:rPr lang="en-US" sz="2400" dirty="0" smtClean="0"/>
              <a:t>taskforce </a:t>
            </a:r>
            <a:r>
              <a:rPr lang="en-US" sz="2400" dirty="0"/>
              <a:t>also found that disease severity and mortality did not significantly differ between patients in the study who were managed with </a:t>
            </a:r>
            <a:r>
              <a:rPr lang="en-US" sz="2400" dirty="0" err="1"/>
              <a:t>methimazole</a:t>
            </a:r>
            <a:r>
              <a:rPr lang="en-US" sz="2400" dirty="0"/>
              <a:t> or PTU</a:t>
            </a:r>
            <a:r>
              <a:rPr lang="en-US" sz="2400" dirty="0" smtClean="0"/>
              <a:t>.[1]</a:t>
            </a:r>
            <a:endParaRPr lang="en-US" sz="2400" baseline="30000" dirty="0"/>
          </a:p>
          <a:p>
            <a:pPr lvl="0"/>
            <a:endParaRPr lang="en-US" sz="2400" baseline="30000" dirty="0"/>
          </a:p>
          <a:p>
            <a:pPr lvl="0"/>
            <a:r>
              <a:rPr lang="en-US" sz="2400" dirty="0" smtClean="0"/>
              <a:t>Guidelines </a:t>
            </a:r>
            <a:r>
              <a:rPr lang="en-US" sz="2400" dirty="0"/>
              <a:t>released in 2016 by the JTA/JES recommended the use of intravenous </a:t>
            </a:r>
            <a:r>
              <a:rPr lang="en-US" sz="2400" dirty="0" err="1"/>
              <a:t>methimazole</a:t>
            </a:r>
            <a:r>
              <a:rPr lang="en-US" sz="2400" dirty="0"/>
              <a:t> in severe cases of thyroid </a:t>
            </a:r>
            <a:r>
              <a:rPr lang="en-US" sz="2400" dirty="0" smtClean="0"/>
              <a:t>storm.[2]</a:t>
            </a:r>
          </a:p>
          <a:p>
            <a:pPr marL="114300" lvl="0" indent="0">
              <a:buNone/>
            </a:pPr>
            <a:endParaRPr lang="en-US" sz="2400" dirty="0"/>
          </a:p>
          <a:p>
            <a:pPr marL="0" lvl="0" indent="0">
              <a:buNone/>
            </a:pPr>
            <a:r>
              <a:rPr lang="en-US" sz="1200" dirty="0" smtClean="0"/>
              <a:t>1. </a:t>
            </a:r>
            <a:r>
              <a:rPr lang="en-US" sz="1200" dirty="0" err="1"/>
              <a:t>Isozaki</a:t>
            </a:r>
            <a:r>
              <a:rPr lang="en-US" sz="1200" dirty="0"/>
              <a:t> O, Satoh T, </a:t>
            </a:r>
            <a:r>
              <a:rPr lang="en-US" sz="1200" dirty="0" err="1"/>
              <a:t>Wakino</a:t>
            </a:r>
            <a:r>
              <a:rPr lang="en-US" sz="1200" dirty="0"/>
              <a:t> S, et al. Treatment and management of thyroid storm: analysis of the nationwide surveys: The taskforce committee of the Japan Thyroid Association and Japan Endocrine Society for the establishment of diagnostic criteria and nationwide surveys for thyroid storm. </a:t>
            </a:r>
            <a:r>
              <a:rPr lang="en-US" sz="1200" i="1" dirty="0" err="1"/>
              <a:t>Clin</a:t>
            </a:r>
            <a:r>
              <a:rPr lang="en-US" sz="1200" i="1" dirty="0"/>
              <a:t> </a:t>
            </a:r>
            <a:r>
              <a:rPr lang="en-US" sz="1200" i="1" dirty="0" err="1"/>
              <a:t>Endocrinol</a:t>
            </a:r>
            <a:r>
              <a:rPr lang="en-US" sz="1200" i="1" dirty="0"/>
              <a:t> (</a:t>
            </a:r>
            <a:r>
              <a:rPr lang="en-US" sz="1200" i="1" dirty="0" err="1"/>
              <a:t>Oxf</a:t>
            </a:r>
            <a:r>
              <a:rPr lang="en-US" sz="1200" i="1" dirty="0"/>
              <a:t>)</a:t>
            </a:r>
            <a:r>
              <a:rPr lang="en-US" sz="1200" dirty="0"/>
              <a:t>. 2016 Jun. 84 (6):</a:t>
            </a:r>
            <a:r>
              <a:rPr lang="en-US" sz="1200" dirty="0" smtClean="0"/>
              <a:t>912</a:t>
            </a:r>
          </a:p>
          <a:p>
            <a:pPr marL="0" lvl="0" indent="0">
              <a:buNone/>
            </a:pPr>
            <a:r>
              <a:rPr lang="en-US" sz="1200" dirty="0" smtClean="0"/>
              <a:t>2.[</a:t>
            </a:r>
            <a:r>
              <a:rPr lang="en-US" sz="1200" dirty="0"/>
              <a:t>Guideline] Satoh T, </a:t>
            </a:r>
            <a:r>
              <a:rPr lang="en-US" sz="1200" dirty="0" err="1"/>
              <a:t>Isozaki</a:t>
            </a:r>
            <a:r>
              <a:rPr lang="en-US" sz="1200" dirty="0"/>
              <a:t> O, Suzuki A, et al. 2016 Guidelines for the management of thyroid storm from The Japan Thyroid Association and Japan Endocrine Society (First edition). </a:t>
            </a:r>
            <a:r>
              <a:rPr lang="en-US" sz="1200" i="1" dirty="0" err="1"/>
              <a:t>Endocr</a:t>
            </a:r>
            <a:r>
              <a:rPr lang="en-US" sz="1200" i="1" dirty="0"/>
              <a:t> J</a:t>
            </a:r>
            <a:r>
              <a:rPr lang="en-US" sz="1200" dirty="0"/>
              <a:t>. 2016 Dec 30. 63 (12):1025-1064. </a:t>
            </a:r>
          </a:p>
          <a:p>
            <a:pPr marL="0" lvl="0" indent="0">
              <a:buNone/>
            </a:pPr>
            <a:endParaRPr lang="en-US" sz="1800" dirty="0"/>
          </a:p>
          <a:p>
            <a:endParaRPr lang="en-US" sz="2000" dirty="0"/>
          </a:p>
          <a:p>
            <a:pPr lvl="0"/>
            <a:endParaRPr lang="en-US" baseline="30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0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>Iodine </a:t>
            </a:r>
            <a:r>
              <a:rPr lang="en-US" i="1" dirty="0" smtClean="0"/>
              <a:t>compounds</a:t>
            </a:r>
            <a:r>
              <a:rPr lang="en-US" i="1" dirty="0"/>
              <a:t/>
            </a:r>
            <a:br>
              <a:rPr lang="en-US" i="1" dirty="0"/>
            </a:b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Administer </a:t>
            </a:r>
            <a:r>
              <a:rPr lang="en-US" sz="2800" dirty="0"/>
              <a:t>iodine compounds </a:t>
            </a:r>
            <a:r>
              <a:rPr lang="en-US" sz="2800" dirty="0" smtClean="0"/>
              <a:t>orally </a:t>
            </a:r>
            <a:r>
              <a:rPr lang="en-US" sz="2800" dirty="0"/>
              <a:t>or via a </a:t>
            </a:r>
            <a:r>
              <a:rPr lang="en-US" sz="2800" dirty="0" smtClean="0"/>
              <a:t>NGT to </a:t>
            </a:r>
            <a:r>
              <a:rPr lang="en-US" sz="2800" dirty="0"/>
              <a:t>block the release of THs (at least 1 h after starting </a:t>
            </a:r>
            <a:r>
              <a:rPr lang="en-US" sz="2800" dirty="0" err="1"/>
              <a:t>antithyroid</a:t>
            </a:r>
            <a:r>
              <a:rPr lang="en-US" sz="2800" dirty="0"/>
              <a:t> drug therapy</a:t>
            </a:r>
            <a:r>
              <a:rPr lang="en-US" sz="2800" dirty="0" smtClean="0"/>
              <a:t>)</a:t>
            </a:r>
          </a:p>
          <a:p>
            <a:endParaRPr lang="en-US" sz="2800" dirty="0" smtClean="0"/>
          </a:p>
          <a:p>
            <a:r>
              <a:rPr lang="en-US" sz="2800" dirty="0" smtClean="0"/>
              <a:t> </a:t>
            </a:r>
            <a:r>
              <a:rPr lang="en-US" sz="2800" dirty="0"/>
              <a:t>SSKI is a given at a dose of 5 drops every 6 hours, or </a:t>
            </a:r>
            <a:r>
              <a:rPr lang="en-US" sz="2800" dirty="0" err="1"/>
              <a:t>Lugol's</a:t>
            </a:r>
            <a:r>
              <a:rPr lang="en-US" sz="2800" dirty="0"/>
              <a:t> iodine at a dose of 10 drops every 8 </a:t>
            </a:r>
            <a:r>
              <a:rPr lang="en-US" sz="2800" dirty="0" smtClean="0"/>
              <a:t>hours</a:t>
            </a:r>
          </a:p>
          <a:p>
            <a:endParaRPr lang="en-US" sz="2800" dirty="0" smtClean="0"/>
          </a:p>
          <a:p>
            <a:r>
              <a:rPr lang="en-US" sz="2800" dirty="0" smtClean="0"/>
              <a:t>If </a:t>
            </a:r>
            <a:r>
              <a:rPr lang="en-US" sz="2800" dirty="0"/>
              <a:t>available, intravenous </a:t>
            </a:r>
            <a:r>
              <a:rPr lang="en-US" sz="2800" dirty="0" err="1"/>
              <a:t>radiocontrast</a:t>
            </a:r>
            <a:r>
              <a:rPr lang="en-US" sz="2800" dirty="0"/>
              <a:t> dyes such as </a:t>
            </a:r>
            <a:r>
              <a:rPr lang="en-US" sz="2800" dirty="0" err="1"/>
              <a:t>ipodate</a:t>
            </a:r>
            <a:r>
              <a:rPr lang="en-US" sz="2800" dirty="0"/>
              <a:t> and </a:t>
            </a:r>
            <a:r>
              <a:rPr lang="en-US" sz="2800" dirty="0" err="1"/>
              <a:t>iopanoate</a:t>
            </a:r>
            <a:r>
              <a:rPr lang="en-US" sz="2800" dirty="0"/>
              <a:t> can be effective in this </a:t>
            </a:r>
            <a:r>
              <a:rPr lang="en-US" sz="2800" dirty="0" smtClean="0"/>
              <a:t>regard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In patients </a:t>
            </a:r>
            <a:r>
              <a:rPr lang="en-US" sz="2800" smtClean="0"/>
              <a:t>allergic </a:t>
            </a:r>
            <a:r>
              <a:rPr lang="en-US" sz="2800" smtClean="0"/>
              <a:t>to Iodine</a:t>
            </a:r>
            <a:r>
              <a:rPr lang="en-US" sz="2800" dirty="0" smtClean="0"/>
              <a:t>, lithium(300mgevery 6h)can be used as alternative agent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1748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ublic\Pictures\THYROID STORM 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-152400"/>
            <a:ext cx="96774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800600" y="5562600"/>
            <a:ext cx="340335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Dr. </a:t>
            </a:r>
            <a:r>
              <a:rPr lang="en-US" sz="5400" b="1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Rouhi</a:t>
            </a:r>
            <a:endParaRPr lang="en-US" sz="5400" b="1" i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0720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>
            <a:normAutofit fontScale="90000"/>
          </a:bodyPr>
          <a:lstStyle/>
          <a:p>
            <a:pPr lvl="0"/>
            <a:r>
              <a:rPr lang="en-US" i="1" dirty="0"/>
              <a:t>Glucocorticoids</a:t>
            </a:r>
            <a:r>
              <a:rPr lang="en-US" sz="3600" i="1" dirty="0"/>
              <a:t/>
            </a:r>
            <a:br>
              <a:rPr lang="en-US" sz="3600" i="1" dirty="0"/>
            </a:b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1295400"/>
            <a:ext cx="8229600" cy="5257800"/>
          </a:xfrm>
        </p:spPr>
        <p:txBody>
          <a:bodyPr>
            <a:normAutofit/>
          </a:bodyPr>
          <a:lstStyle/>
          <a:p>
            <a:pPr marL="914400" lvl="1" indent="-457200"/>
            <a:r>
              <a:rPr lang="en-US" sz="2800" dirty="0" smtClean="0"/>
              <a:t>Administer </a:t>
            </a:r>
            <a:r>
              <a:rPr lang="en-US" sz="2800" dirty="0"/>
              <a:t>glucocorticoids to decrease peripheral conversion of T4 to </a:t>
            </a:r>
            <a:r>
              <a:rPr lang="en-US" sz="2800" dirty="0" smtClean="0"/>
              <a:t>T3</a:t>
            </a:r>
          </a:p>
          <a:p>
            <a:pPr marL="914400" lvl="1" indent="-457200"/>
            <a:endParaRPr lang="en-US" sz="2800" dirty="0"/>
          </a:p>
          <a:p>
            <a:pPr marL="914400" lvl="1" indent="-457200"/>
            <a:r>
              <a:rPr lang="en-US" sz="2800" dirty="0" smtClean="0"/>
              <a:t> </a:t>
            </a:r>
            <a:r>
              <a:rPr lang="en-US" sz="2800" dirty="0"/>
              <a:t>This may also be useful in preventing relative adrenal insufficiency due to hyperthyroidism and improving vasomotor </a:t>
            </a:r>
            <a:r>
              <a:rPr lang="en-US" sz="2800" dirty="0" smtClean="0"/>
              <a:t>symptoms</a:t>
            </a:r>
          </a:p>
          <a:p>
            <a:pPr marL="457200" lvl="1" indent="0">
              <a:buNone/>
            </a:pPr>
            <a:endParaRPr lang="en-US" sz="2800" dirty="0" smtClean="0"/>
          </a:p>
          <a:p>
            <a:pPr marL="914400" lvl="1" indent="-457200"/>
            <a:r>
              <a:rPr lang="en-US" sz="2800" dirty="0" smtClean="0"/>
              <a:t> </a:t>
            </a:r>
            <a:r>
              <a:rPr lang="en-US" sz="2800" dirty="0"/>
              <a:t>Hydrocortisone is administered intravenously at a dose of 100 mg every 8 hours or dexamethasone at a dose of 1-2 mg every 6 hours. 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2699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Bile acid </a:t>
            </a:r>
            <a:r>
              <a:rPr lang="en-US" i="1" dirty="0" err="1"/>
              <a:t>sequestrants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/>
          </a:bodyPr>
          <a:lstStyle/>
          <a:p>
            <a:pPr lvl="0"/>
            <a:r>
              <a:rPr lang="en-US" sz="3500" dirty="0" smtClean="0"/>
              <a:t>These agents prevent </a:t>
            </a:r>
            <a:r>
              <a:rPr lang="en-US" sz="3500" dirty="0"/>
              <a:t>reabsorption of free THs in the gut (released from conjugated TH metabolites secreted into bile through the </a:t>
            </a:r>
            <a:r>
              <a:rPr lang="en-US" sz="3500" dirty="0" err="1"/>
              <a:t>enterohepatic</a:t>
            </a:r>
            <a:r>
              <a:rPr lang="en-US" sz="3500" dirty="0"/>
              <a:t> circulation</a:t>
            </a:r>
            <a:r>
              <a:rPr lang="en-US" sz="3500" dirty="0" smtClean="0"/>
              <a:t>)</a:t>
            </a:r>
          </a:p>
          <a:p>
            <a:pPr marL="0" lvl="0" indent="0">
              <a:buNone/>
            </a:pPr>
            <a:endParaRPr lang="en-US" sz="3500" dirty="0" smtClean="0"/>
          </a:p>
          <a:p>
            <a:pPr lvl="0"/>
            <a:r>
              <a:rPr lang="en-US" sz="3500" dirty="0" smtClean="0"/>
              <a:t> </a:t>
            </a:r>
            <a:r>
              <a:rPr lang="en-US" sz="3500" dirty="0"/>
              <a:t>A recommended dose is 4 g of </a:t>
            </a:r>
            <a:r>
              <a:rPr lang="en-US" sz="3500" dirty="0" err="1"/>
              <a:t>cholestyramine</a:t>
            </a:r>
            <a:r>
              <a:rPr lang="en-US" sz="3500" dirty="0"/>
              <a:t> every 6 hours via a nasogastric tube. Another option is 20-30 g/day of </a:t>
            </a:r>
            <a:r>
              <a:rPr lang="en-US" sz="3500" dirty="0" err="1"/>
              <a:t>Colestipol-HCl</a:t>
            </a:r>
            <a:r>
              <a:rPr lang="en-US" sz="3500" dirty="0"/>
              <a:t>.</a:t>
            </a:r>
            <a:r>
              <a:rPr lang="en-US" sz="3500" baseline="30000" dirty="0"/>
              <a:t> </a:t>
            </a:r>
            <a:r>
              <a:rPr lang="en-US" sz="3500" baseline="30000" dirty="0" smtClean="0"/>
              <a:t>[1]</a:t>
            </a:r>
            <a:r>
              <a:rPr lang="en-US" sz="3500" dirty="0"/>
              <a:t> </a:t>
            </a:r>
            <a:endParaRPr lang="en-US" sz="3500" dirty="0" smtClean="0"/>
          </a:p>
          <a:p>
            <a:pPr lvl="0"/>
            <a:endParaRPr lang="en-US" dirty="0"/>
          </a:p>
          <a:p>
            <a:pPr marL="114300" lvl="0" indent="0">
              <a:buNone/>
            </a:pPr>
            <a:r>
              <a:rPr lang="en-US" sz="1900" dirty="0" smtClean="0"/>
              <a:t>1.De </a:t>
            </a:r>
            <a:r>
              <a:rPr lang="en-US" sz="1900" dirty="0"/>
              <a:t>Groot LJ</a:t>
            </a:r>
            <a:r>
              <a:rPr lang="en-US" sz="1900" dirty="0" smtClean="0"/>
              <a:t>, Feingold </a:t>
            </a:r>
            <a:r>
              <a:rPr lang="en-US" sz="1900" dirty="0"/>
              <a:t>KR, et al. Thyroid Storm. </a:t>
            </a:r>
            <a:r>
              <a:rPr lang="en-US" sz="1900" i="1" dirty="0"/>
              <a:t>In: De </a:t>
            </a:r>
            <a:r>
              <a:rPr lang="en-US" sz="1900" i="1" dirty="0" smtClean="0"/>
              <a:t>Groot, </a:t>
            </a:r>
            <a:r>
              <a:rPr lang="en-US" sz="1900" i="1" dirty="0" err="1"/>
              <a:t>Weickert</a:t>
            </a:r>
            <a:r>
              <a:rPr lang="en-US" sz="1900" i="1" dirty="0"/>
              <a:t> MO, editors. </a:t>
            </a:r>
            <a:r>
              <a:rPr lang="en-US" sz="1900" i="1" dirty="0" err="1"/>
              <a:t>SourceEndotext</a:t>
            </a:r>
            <a:r>
              <a:rPr lang="en-US" sz="1900" i="1" dirty="0"/>
              <a:t> </a:t>
            </a:r>
            <a:r>
              <a:rPr lang="en-US" sz="1900" i="1" dirty="0" smtClean="0"/>
              <a:t>.South </a:t>
            </a:r>
            <a:r>
              <a:rPr lang="en-US" sz="1900" i="1" dirty="0"/>
              <a:t>Dartmouth (MA): MDText.com, Inc</a:t>
            </a:r>
            <a:r>
              <a:rPr lang="en-US" sz="1900" dirty="0"/>
              <a:t>. 2000.</a:t>
            </a:r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09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i="1" dirty="0" smtClean="0"/>
              <a:t>Other Notes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5105400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en-US" sz="5100" dirty="0"/>
              <a:t>Treat the underlying condition, if any, that precipitated thyroid storm and exclude comorbidities such as diabetic ketoacidosis and adrenal </a:t>
            </a:r>
            <a:r>
              <a:rPr lang="en-US" sz="5100" dirty="0" smtClean="0"/>
              <a:t>insufficiency </a:t>
            </a:r>
          </a:p>
          <a:p>
            <a:pPr marL="0" lvl="0" indent="0">
              <a:buNone/>
            </a:pPr>
            <a:endParaRPr lang="en-US" sz="5100" dirty="0" smtClean="0"/>
          </a:p>
          <a:p>
            <a:pPr lvl="0"/>
            <a:r>
              <a:rPr lang="en-US" sz="5100" dirty="0" smtClean="0"/>
              <a:t>The </a:t>
            </a:r>
            <a:r>
              <a:rPr lang="en-US" sz="5100" dirty="0"/>
              <a:t>focus of infection should be investigated in patients with high fever and accompanying infection should be </a:t>
            </a:r>
            <a:r>
              <a:rPr lang="en-US" sz="5100" dirty="0" smtClean="0"/>
              <a:t>treated</a:t>
            </a:r>
          </a:p>
          <a:p>
            <a:pPr lvl="0"/>
            <a:endParaRPr lang="en-US" sz="5100" dirty="0"/>
          </a:p>
          <a:p>
            <a:pPr lvl="0"/>
            <a:r>
              <a:rPr lang="en-US" sz="5100" dirty="0"/>
              <a:t>In addition to prompt treatment of thyrotoxicosis, differential diagnosis and treatment of acute disturbances of consciousness, psychosis, and convulsion in thyroid storm should be </a:t>
            </a:r>
            <a:r>
              <a:rPr lang="en-US" sz="5100" dirty="0" smtClean="0"/>
              <a:t>performed</a:t>
            </a:r>
          </a:p>
          <a:p>
            <a:pPr marL="0" indent="0">
              <a:buNone/>
            </a:pPr>
            <a:endParaRPr lang="en-US" sz="5100" dirty="0" smtClean="0"/>
          </a:p>
          <a:p>
            <a:endParaRPr lang="en-US" sz="51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43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 </a:t>
            </a:r>
            <a:r>
              <a:rPr lang="en-US" i="1" dirty="0" err="1"/>
              <a:t>Plasmapheresis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371600"/>
            <a:ext cx="8229600" cy="5257800"/>
          </a:xfrm>
        </p:spPr>
        <p:txBody>
          <a:bodyPr>
            <a:normAutofit fontScale="47500" lnSpcReduction="20000"/>
          </a:bodyPr>
          <a:lstStyle/>
          <a:p>
            <a:r>
              <a:rPr lang="en-US" sz="5900" dirty="0" smtClean="0"/>
              <a:t>It has </a:t>
            </a:r>
            <a:r>
              <a:rPr lang="en-US" sz="5900" dirty="0"/>
              <a:t>been tried when traditional therapy has not been </a:t>
            </a:r>
            <a:r>
              <a:rPr lang="en-US" sz="5900" dirty="0" smtClean="0"/>
              <a:t>successful.[</a:t>
            </a:r>
            <a:r>
              <a:rPr lang="en-US" sz="5900" dirty="0"/>
              <a:t>1</a:t>
            </a:r>
            <a:r>
              <a:rPr lang="en-US" sz="5900" dirty="0" smtClean="0"/>
              <a:t>]</a:t>
            </a:r>
          </a:p>
          <a:p>
            <a:endParaRPr lang="en-US" sz="5900" dirty="0" smtClean="0"/>
          </a:p>
          <a:p>
            <a:r>
              <a:rPr lang="en-US" sz="5900" dirty="0" err="1" smtClean="0"/>
              <a:t>Plasmapheresis</a:t>
            </a:r>
            <a:r>
              <a:rPr lang="en-US" sz="5900" dirty="0" smtClean="0"/>
              <a:t> </a:t>
            </a:r>
            <a:r>
              <a:rPr lang="en-US" sz="5900" dirty="0"/>
              <a:t>removes cytokines, antibodies, and thyroid hormones from </a:t>
            </a:r>
            <a:r>
              <a:rPr lang="en-US" sz="5900" dirty="0" smtClean="0"/>
              <a:t>plasma.[2]</a:t>
            </a:r>
          </a:p>
          <a:p>
            <a:endParaRPr lang="en-US" sz="5900" dirty="0" smtClean="0"/>
          </a:p>
          <a:p>
            <a:r>
              <a:rPr lang="en-US" sz="5900" dirty="0" smtClean="0"/>
              <a:t> </a:t>
            </a:r>
            <a:r>
              <a:rPr lang="en-US" sz="5900" dirty="0"/>
              <a:t>In one case report, </a:t>
            </a:r>
            <a:r>
              <a:rPr lang="en-US" sz="5900" dirty="0" smtClean="0"/>
              <a:t>Treatment </a:t>
            </a:r>
            <a:r>
              <a:rPr lang="en-US" sz="5900" dirty="0"/>
              <a:t>with </a:t>
            </a:r>
            <a:r>
              <a:rPr lang="en-US" sz="5900" dirty="0" err="1"/>
              <a:t>plasmapheresis</a:t>
            </a:r>
            <a:r>
              <a:rPr lang="en-US" sz="5900" dirty="0"/>
              <a:t> resulted in marked improvement in thyrotoxicosis within three days, allowing thyroidectomy for definitive </a:t>
            </a:r>
            <a:r>
              <a:rPr lang="en-US" sz="5900" dirty="0" smtClean="0"/>
              <a:t>therapy.[3]</a:t>
            </a:r>
          </a:p>
          <a:p>
            <a:endParaRPr lang="en-US" sz="5900" dirty="0" smtClean="0"/>
          </a:p>
          <a:p>
            <a:pPr marL="114300" indent="0">
              <a:buNone/>
            </a:pPr>
            <a:r>
              <a:rPr lang="en-US" sz="2600" dirty="0" smtClean="0"/>
              <a:t>1. </a:t>
            </a:r>
            <a:r>
              <a:rPr lang="en-US" sz="2600" dirty="0" err="1"/>
              <a:t>Koball</a:t>
            </a:r>
            <a:r>
              <a:rPr lang="en-US" sz="2600" dirty="0"/>
              <a:t> S, </a:t>
            </a:r>
            <a:r>
              <a:rPr lang="en-US" sz="2600" dirty="0" err="1"/>
              <a:t>Hickstein</a:t>
            </a:r>
            <a:r>
              <a:rPr lang="en-US" sz="2600" dirty="0"/>
              <a:t> H, </a:t>
            </a:r>
            <a:r>
              <a:rPr lang="en-US" sz="2600" dirty="0" err="1"/>
              <a:t>Gloger</a:t>
            </a:r>
            <a:r>
              <a:rPr lang="en-US" sz="2600" dirty="0"/>
              <a:t> M, et al. Treatment of </a:t>
            </a:r>
            <a:r>
              <a:rPr lang="en-US" sz="2600" dirty="0" err="1"/>
              <a:t>thyrotoxic</a:t>
            </a:r>
            <a:r>
              <a:rPr lang="en-US" sz="2600" dirty="0"/>
              <a:t> crisis with </a:t>
            </a:r>
            <a:r>
              <a:rPr lang="en-US" sz="2600" dirty="0" err="1"/>
              <a:t>plasmapheresis</a:t>
            </a:r>
            <a:r>
              <a:rPr lang="en-US" sz="2600" dirty="0"/>
              <a:t> and single pass albumin dialysis: a case report. </a:t>
            </a:r>
            <a:r>
              <a:rPr lang="en-US" sz="2600" dirty="0" err="1"/>
              <a:t>Artif</a:t>
            </a:r>
            <a:r>
              <a:rPr lang="en-US" sz="2600" dirty="0"/>
              <a:t> Organs 2010; 34:E55.</a:t>
            </a:r>
          </a:p>
          <a:p>
            <a:pPr marL="114300" indent="0">
              <a:buNone/>
            </a:pPr>
            <a:r>
              <a:rPr lang="en-US" sz="2600" dirty="0" smtClean="0"/>
              <a:t>2.Muller </a:t>
            </a:r>
            <a:r>
              <a:rPr lang="en-US" sz="2600" dirty="0"/>
              <a:t>C, Perrin P, Faller B, et al. Role of plasma exchange in the thyroid storm. </a:t>
            </a:r>
            <a:r>
              <a:rPr lang="en-US" sz="2600" dirty="0" err="1"/>
              <a:t>Ther</a:t>
            </a:r>
            <a:r>
              <a:rPr lang="en-US" sz="2600" dirty="0"/>
              <a:t> </a:t>
            </a:r>
            <a:r>
              <a:rPr lang="en-US" sz="2600" dirty="0" err="1"/>
              <a:t>Apher</a:t>
            </a:r>
            <a:r>
              <a:rPr lang="en-US" sz="2600" dirty="0"/>
              <a:t> Dial 2011; 15:522</a:t>
            </a:r>
            <a:r>
              <a:rPr lang="en-US" sz="2600" dirty="0" smtClean="0"/>
              <a:t>.</a:t>
            </a:r>
          </a:p>
          <a:p>
            <a:pPr marL="114300" indent="0">
              <a:buNone/>
            </a:pPr>
            <a:r>
              <a:rPr lang="en-US" sz="2400" dirty="0" smtClean="0"/>
              <a:t>3. </a:t>
            </a:r>
            <a:r>
              <a:rPr lang="en-US" sz="2400" dirty="0"/>
              <a:t>Vyas AA, Vyas P, </a:t>
            </a:r>
            <a:r>
              <a:rPr lang="en-US" sz="2400" dirty="0" err="1"/>
              <a:t>Fillipon</a:t>
            </a:r>
            <a:r>
              <a:rPr lang="en-US" sz="2400" dirty="0"/>
              <a:t> NL, et al. Successful treatment of thyroid storm with </a:t>
            </a:r>
            <a:r>
              <a:rPr lang="en-US" sz="2400" dirty="0" err="1"/>
              <a:t>plasmapheresis</a:t>
            </a:r>
            <a:r>
              <a:rPr lang="en-US" sz="2400" dirty="0"/>
              <a:t> in a patient with </a:t>
            </a:r>
            <a:r>
              <a:rPr lang="en-US" sz="2400" dirty="0" err="1"/>
              <a:t>methimazole</a:t>
            </a:r>
            <a:r>
              <a:rPr lang="en-US" sz="2400" dirty="0"/>
              <a:t>-induced agranulocytosis. </a:t>
            </a:r>
            <a:r>
              <a:rPr lang="en-US" sz="2400" dirty="0" err="1"/>
              <a:t>Endocr</a:t>
            </a:r>
            <a:r>
              <a:rPr lang="en-US" sz="2400" dirty="0"/>
              <a:t> </a:t>
            </a:r>
            <a:r>
              <a:rPr lang="en-US" sz="2400" dirty="0" err="1"/>
              <a:t>Pract</a:t>
            </a:r>
            <a:r>
              <a:rPr lang="en-US" sz="2400" dirty="0"/>
              <a:t> 2010; 16:673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2047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Prognosis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8229600" cy="5486400"/>
          </a:xfrm>
        </p:spPr>
        <p:txBody>
          <a:bodyPr>
            <a:normAutofit fontScale="70000" lnSpcReduction="20000"/>
          </a:bodyPr>
          <a:lstStyle/>
          <a:p>
            <a:r>
              <a:rPr lang="en-US" sz="3400" dirty="0"/>
              <a:t>Thyroid storm is an acute, life-threatening emergency. If untreated, thyroid storm is almost invariably fatal </a:t>
            </a:r>
            <a:r>
              <a:rPr lang="en-US" sz="3400" dirty="0" smtClean="0"/>
              <a:t>(</a:t>
            </a:r>
            <a:r>
              <a:rPr lang="en-US" sz="3400" dirty="0"/>
              <a:t>90% mortality rate</a:t>
            </a:r>
            <a:r>
              <a:rPr lang="en-US" sz="3400" dirty="0" smtClean="0"/>
              <a:t>)</a:t>
            </a:r>
          </a:p>
          <a:p>
            <a:endParaRPr lang="en-US" sz="3400" dirty="0" smtClean="0"/>
          </a:p>
          <a:p>
            <a:r>
              <a:rPr lang="en-US" sz="3400" dirty="0" smtClean="0"/>
              <a:t> </a:t>
            </a:r>
            <a:r>
              <a:rPr lang="en-US" sz="3400" dirty="0"/>
              <a:t>Death from thyroid storm may be a consequence of cardiac arrhythmia, congestive heart failure, hyperthermia, multiple organ failure or other factors</a:t>
            </a:r>
            <a:r>
              <a:rPr lang="en-US" sz="3400" baseline="30000" dirty="0"/>
              <a:t> </a:t>
            </a:r>
            <a:r>
              <a:rPr lang="en-US" sz="3400" baseline="30000" dirty="0" smtClean="0"/>
              <a:t>[</a:t>
            </a:r>
            <a:r>
              <a:rPr lang="en-US" sz="3400" u="sng" baseline="30000" dirty="0"/>
              <a:t>1</a:t>
            </a:r>
            <a:r>
              <a:rPr lang="en-US" sz="3400" baseline="30000" dirty="0" smtClean="0"/>
              <a:t>]</a:t>
            </a:r>
            <a:r>
              <a:rPr lang="en-US" sz="3400" baseline="30000" dirty="0"/>
              <a:t> </a:t>
            </a:r>
            <a:r>
              <a:rPr lang="en-US" sz="3400" dirty="0"/>
              <a:t>, though the precipitating factor is often the cause of death</a:t>
            </a:r>
            <a:r>
              <a:rPr lang="en-US" sz="3400" dirty="0" smtClean="0"/>
              <a:t>.</a:t>
            </a:r>
          </a:p>
          <a:p>
            <a:endParaRPr lang="en-US" sz="3400" dirty="0"/>
          </a:p>
          <a:p>
            <a:r>
              <a:rPr lang="en-US" sz="3400" dirty="0"/>
              <a:t>With adequate </a:t>
            </a:r>
            <a:r>
              <a:rPr lang="en-US" sz="3400" dirty="0" smtClean="0"/>
              <a:t>therapy ,clinical </a:t>
            </a:r>
            <a:r>
              <a:rPr lang="en-US" sz="3400" dirty="0"/>
              <a:t>improvement should occur within 24 </a:t>
            </a:r>
            <a:r>
              <a:rPr lang="en-US" sz="3400" dirty="0" smtClean="0"/>
              <a:t>hours and </a:t>
            </a:r>
            <a:r>
              <a:rPr lang="en-US" sz="3400" dirty="0"/>
              <a:t>the </a:t>
            </a:r>
            <a:r>
              <a:rPr lang="en-US" sz="3400" dirty="0" smtClean="0"/>
              <a:t>crisis </a:t>
            </a:r>
            <a:r>
              <a:rPr lang="en-US" sz="3400" dirty="0"/>
              <a:t>should resolve </a:t>
            </a:r>
            <a:r>
              <a:rPr lang="en-US" sz="3400" dirty="0" smtClean="0"/>
              <a:t>within </a:t>
            </a:r>
            <a:r>
              <a:rPr lang="en-US" sz="3400" dirty="0"/>
              <a:t>a </a:t>
            </a:r>
            <a:r>
              <a:rPr lang="en-US" sz="3400" dirty="0" smtClean="0"/>
              <a:t>week</a:t>
            </a:r>
          </a:p>
          <a:p>
            <a:endParaRPr lang="en-US" sz="3400" dirty="0" smtClean="0"/>
          </a:p>
          <a:p>
            <a:r>
              <a:rPr lang="en-US" sz="3400" dirty="0" smtClean="0"/>
              <a:t>Treatment </a:t>
            </a:r>
            <a:r>
              <a:rPr lang="en-US" sz="3400" dirty="0"/>
              <a:t>for adults has reduced mortality </a:t>
            </a:r>
            <a:r>
              <a:rPr lang="en-US" sz="3400" dirty="0" smtClean="0"/>
              <a:t>to 10-30%</a:t>
            </a:r>
          </a:p>
          <a:p>
            <a:pPr marL="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sz="2300" dirty="0" smtClean="0"/>
              <a:t>1. Feingold </a:t>
            </a:r>
            <a:r>
              <a:rPr lang="en-US" sz="2300" dirty="0"/>
              <a:t>KR, et al. Thyroid Storm. </a:t>
            </a:r>
            <a:r>
              <a:rPr lang="en-US" sz="2300" i="1" dirty="0"/>
              <a:t>In: De Groot </a:t>
            </a:r>
            <a:r>
              <a:rPr lang="en-US" sz="2300" i="1" dirty="0" smtClean="0"/>
              <a:t>LJ. </a:t>
            </a:r>
            <a:r>
              <a:rPr lang="en-US" sz="2300" i="1" dirty="0" err="1"/>
              <a:t>SourceEndotext</a:t>
            </a:r>
            <a:r>
              <a:rPr lang="en-US" sz="2300" i="1" dirty="0"/>
              <a:t> [Internet]. South Dartmouth (MA): MDText.com, Inc</a:t>
            </a:r>
            <a:r>
              <a:rPr lang="en-US" sz="2300" dirty="0"/>
              <a:t>. 2000. </a:t>
            </a:r>
          </a:p>
        </p:txBody>
      </p:sp>
    </p:spTree>
    <p:extLst>
      <p:ext uri="{BB962C8B-B14F-4D97-AF65-F5344CB8AC3E}">
        <p14:creationId xmlns:p14="http://schemas.microsoft.com/office/powerpoint/2010/main" val="48603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Poor prognostic factors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52117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800" dirty="0" smtClean="0"/>
              <a:t>The </a:t>
            </a:r>
            <a:r>
              <a:rPr lang="en-US" sz="3800" dirty="0"/>
              <a:t>following factors were associated with increased mortality risk in thyroid storm</a:t>
            </a:r>
            <a:r>
              <a:rPr lang="en-US" sz="3800" baseline="30000" dirty="0"/>
              <a:t>  </a:t>
            </a:r>
            <a:r>
              <a:rPr lang="en-US" sz="3800" dirty="0" smtClean="0"/>
              <a:t>:</a:t>
            </a:r>
          </a:p>
          <a:p>
            <a:endParaRPr lang="en-US" sz="3800" dirty="0"/>
          </a:p>
          <a:p>
            <a:pPr lvl="0"/>
            <a:r>
              <a:rPr lang="en-US" sz="3800" dirty="0"/>
              <a:t>Age 60 years or </a:t>
            </a:r>
            <a:r>
              <a:rPr lang="en-US" sz="3800" dirty="0" smtClean="0"/>
              <a:t>older</a:t>
            </a:r>
          </a:p>
          <a:p>
            <a:pPr lvl="0"/>
            <a:endParaRPr lang="en-US" sz="3800" dirty="0"/>
          </a:p>
          <a:p>
            <a:pPr lvl="0"/>
            <a:r>
              <a:rPr lang="en-US" sz="3800" dirty="0"/>
              <a:t>Central nervous system (CNS) dysfunction at </a:t>
            </a:r>
            <a:r>
              <a:rPr lang="en-US" sz="3800" dirty="0" smtClean="0"/>
              <a:t>admission[1]</a:t>
            </a:r>
          </a:p>
          <a:p>
            <a:pPr lvl="0"/>
            <a:endParaRPr lang="en-US" sz="3800" dirty="0"/>
          </a:p>
          <a:p>
            <a:pPr lvl="0"/>
            <a:r>
              <a:rPr lang="en-US" sz="3800" dirty="0"/>
              <a:t>Lack of </a:t>
            </a:r>
            <a:r>
              <a:rPr lang="en-US" sz="3800" dirty="0" err="1"/>
              <a:t>antithyroid</a:t>
            </a:r>
            <a:r>
              <a:rPr lang="en-US" sz="3800" dirty="0"/>
              <a:t> drug and beta-blockade </a:t>
            </a:r>
            <a:r>
              <a:rPr lang="en-US" sz="3800" dirty="0" smtClean="0"/>
              <a:t>use[2]</a:t>
            </a:r>
          </a:p>
          <a:p>
            <a:pPr lvl="0"/>
            <a:endParaRPr lang="en-US" sz="3800" dirty="0"/>
          </a:p>
          <a:p>
            <a:pPr lvl="0"/>
            <a:r>
              <a:rPr lang="en-US" sz="3800" dirty="0"/>
              <a:t>Need for mechanical ventilation and plasma exchange along with </a:t>
            </a:r>
            <a:r>
              <a:rPr lang="en-US" sz="3800" dirty="0" smtClean="0"/>
              <a:t>hemodialysis[2]</a:t>
            </a:r>
          </a:p>
          <a:p>
            <a:pPr lvl="0"/>
            <a:endParaRPr lang="en-US" dirty="0"/>
          </a:p>
          <a:p>
            <a:pPr lvl="0"/>
            <a:endParaRPr lang="en-US" sz="2200" dirty="0" smtClean="0"/>
          </a:p>
          <a:p>
            <a:pPr marL="114300" indent="0">
              <a:buNone/>
            </a:pPr>
            <a:r>
              <a:rPr lang="en-US" sz="2200" dirty="0"/>
              <a:t>1</a:t>
            </a:r>
            <a:r>
              <a:rPr lang="en-US" sz="2200" dirty="0" smtClean="0"/>
              <a:t>.Swee </a:t>
            </a:r>
            <a:r>
              <a:rPr lang="en-US" sz="2200" dirty="0"/>
              <a:t>du S, </a:t>
            </a:r>
            <a:r>
              <a:rPr lang="en-US" sz="2200" dirty="0" err="1"/>
              <a:t>Chng</a:t>
            </a:r>
            <a:r>
              <a:rPr lang="en-US" sz="2200" dirty="0"/>
              <a:t> CL, Lim A. Clinical characteristics and outcome of thyroid storm: a case series and review of neuropsychiatric derangements in thyrotoxicosis. </a:t>
            </a:r>
            <a:r>
              <a:rPr lang="en-US" sz="2200" dirty="0" err="1"/>
              <a:t>Endocr</a:t>
            </a:r>
            <a:r>
              <a:rPr lang="en-US" sz="2200" dirty="0"/>
              <a:t> </a:t>
            </a:r>
            <a:r>
              <a:rPr lang="en-US" sz="2200" dirty="0" err="1"/>
              <a:t>Pract</a:t>
            </a:r>
            <a:r>
              <a:rPr lang="en-US" sz="2200" dirty="0"/>
              <a:t> 2015; 21:182. </a:t>
            </a:r>
            <a:endParaRPr lang="en-US" sz="2200" dirty="0" smtClean="0"/>
          </a:p>
          <a:p>
            <a:pPr marL="114300" indent="0">
              <a:buNone/>
            </a:pPr>
            <a:r>
              <a:rPr lang="en-US" sz="2200" dirty="0"/>
              <a:t>2</a:t>
            </a:r>
            <a:r>
              <a:rPr lang="en-US" sz="2200" dirty="0" smtClean="0"/>
              <a:t>.Ono </a:t>
            </a:r>
            <a:r>
              <a:rPr lang="en-US" sz="2200" dirty="0"/>
              <a:t>Y, Ono S, et </a:t>
            </a:r>
            <a:r>
              <a:rPr lang="en-US" sz="2200" dirty="0" err="1"/>
              <a:t>al.Factors</a:t>
            </a:r>
            <a:r>
              <a:rPr lang="en-US" sz="2200" dirty="0"/>
              <a:t> Associated With Mortality of Thyroid Storm: Analysis Using a National Inpatient Database in Japan. </a:t>
            </a:r>
            <a:r>
              <a:rPr lang="en-US" sz="2200" i="1" dirty="0"/>
              <a:t>Medicine (Baltimore)</a:t>
            </a:r>
            <a:r>
              <a:rPr lang="en-US" sz="2200" dirty="0"/>
              <a:t>. 2016 Feb. 95 (7):e2848. </a:t>
            </a:r>
          </a:p>
          <a:p>
            <a:endParaRPr lang="en-US" sz="2200" dirty="0"/>
          </a:p>
          <a:p>
            <a:pPr lvl="0"/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23972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0787344"/>
              </p:ext>
            </p:extLst>
          </p:nvPr>
        </p:nvGraphicFramePr>
        <p:xfrm>
          <a:off x="-76200" y="0"/>
          <a:ext cx="9220200" cy="704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Slide" r:id="rId3" imgW="4572049" imgH="3429015" progId="PowerPoint.Slide.8">
                  <p:embed/>
                </p:oleObj>
              </mc:Choice>
              <mc:Fallback>
                <p:oleObj name="Slide" r:id="rId3" imgW="4572049" imgH="3429015" progId="PowerPoint.Slide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76200" y="0"/>
                        <a:ext cx="9220200" cy="7048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666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5400" i="1" dirty="0" smtClean="0"/>
              <a:t>Introduction:</a:t>
            </a:r>
            <a:endParaRPr lang="en-US" sz="5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Thyroid storm, also referred to as </a:t>
            </a:r>
            <a:r>
              <a:rPr lang="en-US" sz="4000" dirty="0" err="1" smtClean="0"/>
              <a:t>thyrotoxic</a:t>
            </a:r>
            <a:r>
              <a:rPr lang="en-US" sz="4000" dirty="0" smtClean="0"/>
              <a:t> crisis, </a:t>
            </a:r>
            <a:r>
              <a:rPr lang="en-US" sz="4000" dirty="0" err="1" smtClean="0"/>
              <a:t>oraccelerated</a:t>
            </a:r>
            <a:r>
              <a:rPr lang="en-US" sz="4000" dirty="0" smtClean="0"/>
              <a:t> hyperthyroidism is an acute, life-threatening, </a:t>
            </a:r>
            <a:r>
              <a:rPr lang="en-US" sz="4000" dirty="0" err="1" smtClean="0"/>
              <a:t>hypermetabolic</a:t>
            </a:r>
            <a:r>
              <a:rPr lang="en-US" sz="4000" dirty="0" smtClean="0"/>
              <a:t> state induced by </a:t>
            </a:r>
            <a:r>
              <a:rPr lang="en-US" sz="4000" u="sng" dirty="0" smtClean="0">
                <a:solidFill>
                  <a:srgbClr val="002060"/>
                </a:solidFill>
              </a:rPr>
              <a:t>excessive release of</a:t>
            </a:r>
            <a:br>
              <a:rPr lang="en-US" sz="4000" u="sng" dirty="0" smtClean="0">
                <a:solidFill>
                  <a:srgbClr val="002060"/>
                </a:solidFill>
              </a:rPr>
            </a:br>
            <a:r>
              <a:rPr lang="en-US" sz="4000" u="sng" dirty="0" smtClean="0">
                <a:solidFill>
                  <a:srgbClr val="002060"/>
                </a:solidFill>
              </a:rPr>
              <a:t>thyroid hormones (THs)</a:t>
            </a:r>
            <a:r>
              <a:rPr lang="en-US" sz="4000" dirty="0" smtClean="0"/>
              <a:t> in individuals with thyrotoxicosis</a:t>
            </a:r>
            <a:r>
              <a:rPr lang="en-US" sz="2000" dirty="0" smtClean="0"/>
              <a:t>.[1]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1800" dirty="0" smtClean="0"/>
              <a:t>1. </a:t>
            </a:r>
            <a:r>
              <a:rPr lang="en-US" sz="1800" dirty="0" err="1" smtClean="0"/>
              <a:t>Sarlis</a:t>
            </a:r>
            <a:r>
              <a:rPr lang="en-US" sz="1800" dirty="0" smtClean="0"/>
              <a:t> NJ, </a:t>
            </a:r>
            <a:r>
              <a:rPr lang="en-US" sz="1800" dirty="0" err="1" smtClean="0"/>
              <a:t>Gourgiotis</a:t>
            </a:r>
            <a:r>
              <a:rPr lang="en-US" sz="1800" dirty="0" smtClean="0"/>
              <a:t> L. Thyroid emergencies. Rev </a:t>
            </a:r>
            <a:r>
              <a:rPr lang="en-US" sz="1800" dirty="0" err="1" smtClean="0"/>
              <a:t>Endocr</a:t>
            </a:r>
            <a:r>
              <a:rPr lang="en-US" sz="1800" dirty="0" smtClean="0"/>
              <a:t> </a:t>
            </a:r>
            <a:r>
              <a:rPr lang="en-US" sz="1800" dirty="0" err="1" smtClean="0"/>
              <a:t>Metab</a:t>
            </a:r>
            <a:r>
              <a:rPr lang="en-US" sz="1800" dirty="0" smtClean="0"/>
              <a:t> </a:t>
            </a:r>
            <a:r>
              <a:rPr lang="en-US" sz="1800" dirty="0" err="1" smtClean="0"/>
              <a:t>Disord</a:t>
            </a:r>
            <a:r>
              <a:rPr lang="en-US" sz="1800" dirty="0" smtClean="0"/>
              <a:t> 2003; 4:129.</a:t>
            </a:r>
          </a:p>
          <a:p>
            <a:pPr lvl="0"/>
            <a:endParaRPr lang="en-US" sz="1800" dirty="0" smtClean="0"/>
          </a:p>
          <a:p>
            <a:endParaRPr lang="en-US" sz="19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67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l"/>
            <a:r>
              <a:rPr lang="en-US" i="1" dirty="0" smtClean="0"/>
              <a:t>Continue…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Thyroid storm may be the initial presentation of thyrotoxicosis in </a:t>
            </a:r>
            <a:r>
              <a:rPr lang="en-US" sz="2800" dirty="0" smtClean="0"/>
              <a:t>undiagnosed or incompletely treated patients</a:t>
            </a:r>
          </a:p>
          <a:p>
            <a:endParaRPr lang="en-US" sz="2800" dirty="0" smtClean="0"/>
          </a:p>
          <a:p>
            <a:r>
              <a:rPr lang="en-US" sz="2800" dirty="0" smtClean="0"/>
              <a:t>It is usually occurring in association with Graves disease but sometimes with toxic </a:t>
            </a:r>
            <a:r>
              <a:rPr lang="en-US" sz="2800" dirty="0" err="1" smtClean="0"/>
              <a:t>multinodular</a:t>
            </a:r>
            <a:r>
              <a:rPr lang="en-US" sz="2800" dirty="0" smtClean="0"/>
              <a:t> goiter and solitary toxic adenoma</a:t>
            </a:r>
          </a:p>
          <a:p>
            <a:endParaRPr lang="en-US" sz="2800" dirty="0" smtClean="0"/>
          </a:p>
          <a:p>
            <a:r>
              <a:rPr lang="en-US" sz="2800" dirty="0" smtClean="0"/>
              <a:t>It </a:t>
            </a:r>
            <a:r>
              <a:rPr lang="en-US" sz="2800" dirty="0"/>
              <a:t>is often precipitated by an acute event</a:t>
            </a:r>
          </a:p>
        </p:txBody>
      </p:sp>
    </p:spTree>
    <p:extLst>
      <p:ext uri="{BB962C8B-B14F-4D97-AF65-F5344CB8AC3E}">
        <p14:creationId xmlns:p14="http://schemas.microsoft.com/office/powerpoint/2010/main" val="108899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341438"/>
          </a:xfrm>
        </p:spPr>
        <p:txBody>
          <a:bodyPr/>
          <a:lstStyle/>
          <a:p>
            <a:r>
              <a:rPr lang="en-US" i="1" dirty="0" smtClean="0"/>
              <a:t>Epidemiology</a:t>
            </a:r>
            <a:endParaRPr lang="fa-IR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867400"/>
          </a:xfrm>
        </p:spPr>
        <p:txBody>
          <a:bodyPr>
            <a:normAutofit fontScale="32500" lnSpcReduction="20000"/>
          </a:bodyPr>
          <a:lstStyle/>
          <a:p>
            <a:pPr lvl="0"/>
            <a:endParaRPr lang="en-US" sz="8000" dirty="0" smtClean="0"/>
          </a:p>
          <a:p>
            <a:pPr marL="0" indent="0">
              <a:buNone/>
            </a:pPr>
            <a:endParaRPr lang="en-US" sz="5700" baseline="30000" dirty="0" smtClean="0"/>
          </a:p>
          <a:p>
            <a:r>
              <a:rPr lang="en-US" sz="8000" dirty="0" smtClean="0"/>
              <a:t>It </a:t>
            </a:r>
            <a:r>
              <a:rPr lang="en-US" sz="8000" dirty="0"/>
              <a:t>is a rare presentation of </a:t>
            </a:r>
            <a:r>
              <a:rPr lang="en-US" sz="8000" dirty="0" smtClean="0"/>
              <a:t>hyperthyroidism </a:t>
            </a:r>
          </a:p>
          <a:p>
            <a:pPr marL="0" indent="0">
              <a:buNone/>
            </a:pPr>
            <a:endParaRPr lang="en-US" sz="8000" dirty="0" smtClean="0"/>
          </a:p>
          <a:p>
            <a:r>
              <a:rPr lang="en-US" sz="8000" dirty="0" smtClean="0"/>
              <a:t>As </a:t>
            </a:r>
            <a:r>
              <a:rPr lang="en-US" sz="8000" dirty="0"/>
              <a:t>per the Japanese National </a:t>
            </a:r>
            <a:r>
              <a:rPr lang="en-US" sz="8000" dirty="0" smtClean="0"/>
              <a:t>Survey</a:t>
            </a:r>
            <a:r>
              <a:rPr lang="en-US" sz="8000" dirty="0"/>
              <a:t> </a:t>
            </a:r>
            <a:r>
              <a:rPr lang="en-US" sz="8000" dirty="0" smtClean="0"/>
              <a:t> </a:t>
            </a:r>
            <a:r>
              <a:rPr lang="en-US" sz="8000" dirty="0"/>
              <a:t>conducted between 2004 and 2008,</a:t>
            </a:r>
            <a:r>
              <a:rPr lang="en-US" sz="8000" dirty="0" smtClean="0"/>
              <a:t> </a:t>
            </a:r>
            <a:r>
              <a:rPr lang="en-US" sz="8000" dirty="0"/>
              <a:t>the incidence of thyroid storm was 0.2 per 100,000 population per </a:t>
            </a:r>
            <a:r>
              <a:rPr lang="en-US" sz="8000" dirty="0" smtClean="0"/>
              <a:t>year</a:t>
            </a:r>
            <a:r>
              <a:rPr lang="en-US" sz="4300" dirty="0" smtClean="0"/>
              <a:t>.[1]</a:t>
            </a:r>
          </a:p>
          <a:p>
            <a:pPr marL="0" indent="0">
              <a:buNone/>
            </a:pPr>
            <a:endParaRPr lang="en-US" sz="8000" dirty="0" smtClean="0"/>
          </a:p>
          <a:p>
            <a:r>
              <a:rPr lang="en-US" sz="8000" dirty="0" smtClean="0"/>
              <a:t>It is </a:t>
            </a:r>
            <a:r>
              <a:rPr lang="en-US" sz="8000" dirty="0"/>
              <a:t>about 0.22% of all </a:t>
            </a:r>
            <a:r>
              <a:rPr lang="en-US" sz="8000" dirty="0" err="1" smtClean="0"/>
              <a:t>thyrotoxic</a:t>
            </a:r>
            <a:r>
              <a:rPr lang="en-US" sz="8000" dirty="0" smtClean="0"/>
              <a:t> </a:t>
            </a:r>
            <a:r>
              <a:rPr lang="en-US" sz="8000" dirty="0"/>
              <a:t>patients and 5.4% of hospitalized thyrotoxicosis </a:t>
            </a:r>
            <a:r>
              <a:rPr lang="en-US" sz="8000" dirty="0" smtClean="0"/>
              <a:t>patients</a:t>
            </a:r>
          </a:p>
          <a:p>
            <a:pPr marL="0" indent="0">
              <a:buNone/>
            </a:pPr>
            <a:endParaRPr lang="en-US" sz="8000" dirty="0" smtClean="0"/>
          </a:p>
          <a:p>
            <a:r>
              <a:rPr lang="en-US" sz="8000" dirty="0" smtClean="0"/>
              <a:t> </a:t>
            </a:r>
            <a:r>
              <a:rPr lang="en-US" sz="8000" dirty="0"/>
              <a:t>The average age of people with thyroid storm was 42 to 43 </a:t>
            </a:r>
            <a:r>
              <a:rPr lang="en-US" sz="8000" dirty="0" smtClean="0"/>
              <a:t>years</a:t>
            </a:r>
          </a:p>
          <a:p>
            <a:r>
              <a:rPr lang="en-US" sz="8000" dirty="0" smtClean="0"/>
              <a:t> </a:t>
            </a:r>
            <a:r>
              <a:rPr lang="en-US" sz="8000" dirty="0"/>
              <a:t>The </a:t>
            </a:r>
            <a:r>
              <a:rPr lang="en-US" sz="8000" dirty="0" smtClean="0"/>
              <a:t>female to male ratio </a:t>
            </a:r>
            <a:r>
              <a:rPr lang="en-US" sz="8000" dirty="0"/>
              <a:t>for incidence of thyroid storm was about </a:t>
            </a:r>
            <a:r>
              <a:rPr lang="en-US" sz="8000" dirty="0" smtClean="0"/>
              <a:t>3:1</a:t>
            </a:r>
          </a:p>
          <a:p>
            <a:endParaRPr lang="en-US" sz="8000" baseline="30000" dirty="0" smtClean="0"/>
          </a:p>
          <a:p>
            <a:pPr marL="0" indent="0">
              <a:buNone/>
            </a:pPr>
            <a:r>
              <a:rPr lang="en-US" sz="4300" dirty="0" smtClean="0"/>
              <a:t>1. </a:t>
            </a:r>
            <a:r>
              <a:rPr lang="en-US" sz="4300" dirty="0" err="1"/>
              <a:t>Akamizu</a:t>
            </a:r>
            <a:r>
              <a:rPr lang="en-US" sz="4300" dirty="0"/>
              <a:t> T. Thyroid Storm: A Japanese Perspective. Thyroid 2018; 28:32.</a:t>
            </a:r>
          </a:p>
        </p:txBody>
      </p:sp>
    </p:spTree>
    <p:extLst>
      <p:ext uri="{BB962C8B-B14F-4D97-AF65-F5344CB8AC3E}">
        <p14:creationId xmlns:p14="http://schemas.microsoft.com/office/powerpoint/2010/main" val="187773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algn="l"/>
            <a:r>
              <a:rPr lang="en-US" i="1" dirty="0" smtClean="0"/>
              <a:t>Continue…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229600" cy="5029200"/>
          </a:xfrm>
        </p:spPr>
        <p:txBody>
          <a:bodyPr>
            <a:normAutofit fontScale="85000" lnSpcReduction="20000"/>
          </a:bodyPr>
          <a:lstStyle/>
          <a:p>
            <a:r>
              <a:rPr lang="en-US" sz="3500" dirty="0"/>
              <a:t>The mortality associated with thyroid storm has been estimated to be as high as </a:t>
            </a:r>
            <a:r>
              <a:rPr lang="en-US" sz="3500" dirty="0" smtClean="0"/>
              <a:t>10-30</a:t>
            </a:r>
            <a:r>
              <a:rPr lang="en-US" sz="3500" dirty="0"/>
              <a:t>% despite modern advancements in its treatment and supportive </a:t>
            </a:r>
            <a:r>
              <a:rPr lang="en-US" sz="3500" dirty="0" smtClean="0"/>
              <a:t>measurements</a:t>
            </a:r>
            <a:r>
              <a:rPr lang="en-US" sz="3500" dirty="0"/>
              <a:t>.</a:t>
            </a:r>
            <a:r>
              <a:rPr lang="en-US" sz="3500" dirty="0" smtClean="0"/>
              <a:t>[1]</a:t>
            </a:r>
          </a:p>
          <a:p>
            <a:pPr marL="114300" indent="0">
              <a:buNone/>
            </a:pPr>
            <a:endParaRPr lang="en-US" sz="3500" dirty="0" smtClean="0"/>
          </a:p>
          <a:p>
            <a:endParaRPr lang="en-US" sz="3500" dirty="0" smtClean="0"/>
          </a:p>
          <a:p>
            <a:r>
              <a:rPr lang="en-US" sz="3500" dirty="0"/>
              <a:t>I</a:t>
            </a:r>
            <a:r>
              <a:rPr lang="en-US" sz="3500" dirty="0" smtClean="0"/>
              <a:t>t </a:t>
            </a:r>
            <a:r>
              <a:rPr lang="en-US" sz="3500" dirty="0"/>
              <a:t>is very important to recognize it early and start aggressive treatment to reduce the mortality</a:t>
            </a:r>
            <a:r>
              <a:rPr lang="en-US" sz="3500" dirty="0" smtClean="0"/>
              <a:t>.[2]</a:t>
            </a:r>
          </a:p>
          <a:p>
            <a:pPr marL="0" indent="0">
              <a:buNone/>
            </a:pPr>
            <a:endParaRPr lang="en-US" sz="3000" dirty="0"/>
          </a:p>
          <a:p>
            <a:pPr marL="0" indent="0">
              <a:buNone/>
            </a:pPr>
            <a:endParaRPr lang="en-US" sz="3000" dirty="0" smtClean="0"/>
          </a:p>
          <a:p>
            <a:pPr marL="0" indent="0">
              <a:buNone/>
            </a:pPr>
            <a:r>
              <a:rPr lang="en-US" sz="1500" dirty="0" smtClean="0"/>
              <a:t>1.Angell </a:t>
            </a:r>
            <a:r>
              <a:rPr lang="en-US" sz="1500" dirty="0"/>
              <a:t>TE, </a:t>
            </a:r>
            <a:r>
              <a:rPr lang="en-US" sz="1500" dirty="0" err="1"/>
              <a:t>Lechner</a:t>
            </a:r>
            <a:r>
              <a:rPr lang="en-US" sz="1500" dirty="0"/>
              <a:t> MG, Nguyen CT, et al. Clinical features and hospital outcomes in thyroid storm: a retrospective cohort study. J </a:t>
            </a:r>
            <a:r>
              <a:rPr lang="en-US" sz="1500" dirty="0" err="1"/>
              <a:t>Clin</a:t>
            </a:r>
            <a:r>
              <a:rPr lang="en-US" sz="1500" dirty="0"/>
              <a:t> </a:t>
            </a:r>
            <a:r>
              <a:rPr lang="en-US" sz="1500" dirty="0" err="1"/>
              <a:t>Endocrinol</a:t>
            </a:r>
            <a:r>
              <a:rPr lang="en-US" sz="1500" dirty="0"/>
              <a:t> </a:t>
            </a:r>
            <a:r>
              <a:rPr lang="en-US" sz="1500" dirty="0" err="1"/>
              <a:t>Metab</a:t>
            </a:r>
            <a:r>
              <a:rPr lang="en-US" sz="1500" dirty="0"/>
              <a:t> 2015; 100:451</a:t>
            </a:r>
            <a:r>
              <a:rPr lang="en-US" sz="1500" dirty="0" smtClean="0"/>
              <a:t>.</a:t>
            </a:r>
          </a:p>
          <a:p>
            <a:pPr marL="0" indent="0">
              <a:buNone/>
            </a:pPr>
            <a:r>
              <a:rPr lang="en-US" sz="1500" dirty="0" smtClean="0"/>
              <a:t>2. Ono </a:t>
            </a:r>
            <a:r>
              <a:rPr lang="en-US" sz="1500" dirty="0"/>
              <a:t>Y, Ono S, </a:t>
            </a:r>
            <a:r>
              <a:rPr lang="en-US" sz="1500" dirty="0" err="1"/>
              <a:t>Yasunaga</a:t>
            </a:r>
            <a:r>
              <a:rPr lang="en-US" sz="1500" dirty="0"/>
              <a:t> H, et al. Factors Associated With Mortality of Thyroid Storm: Analysis Using a National Inpatient Database in Japan. Medicine (Baltimore) 2016; 95:e2848.</a:t>
            </a:r>
          </a:p>
          <a:p>
            <a:endParaRPr lang="en-US" sz="1500" dirty="0"/>
          </a:p>
          <a:p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86941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algn="l"/>
            <a:r>
              <a:rPr lang="en-US" i="1" dirty="0" smtClean="0"/>
              <a:t>Precipitating factors: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>
            <a:normAutofit fontScale="25000" lnSpcReduction="20000"/>
          </a:bodyPr>
          <a:lstStyle/>
          <a:p>
            <a:r>
              <a:rPr lang="en-US" sz="11200" dirty="0" smtClean="0"/>
              <a:t>Infection</a:t>
            </a:r>
          </a:p>
          <a:p>
            <a:r>
              <a:rPr lang="en-US" sz="11200" dirty="0" smtClean="0"/>
              <a:t>Trauma</a:t>
            </a:r>
          </a:p>
          <a:p>
            <a:r>
              <a:rPr lang="en-US" sz="11200" dirty="0" smtClean="0"/>
              <a:t>Thyroid </a:t>
            </a:r>
            <a:r>
              <a:rPr lang="en-US" sz="11200" dirty="0"/>
              <a:t>surgery</a:t>
            </a:r>
          </a:p>
          <a:p>
            <a:pPr lvl="0"/>
            <a:r>
              <a:rPr lang="en-US" sz="11200" dirty="0"/>
              <a:t>Non-thyroid surgery</a:t>
            </a:r>
          </a:p>
          <a:p>
            <a:pPr lvl="0"/>
            <a:r>
              <a:rPr lang="en-US" sz="11200" dirty="0" smtClean="0"/>
              <a:t>Acute </a:t>
            </a:r>
            <a:r>
              <a:rPr lang="en-US" sz="11200" dirty="0"/>
              <a:t>illness like </a:t>
            </a:r>
            <a:r>
              <a:rPr lang="en-US" sz="11200" dirty="0" smtClean="0"/>
              <a:t>diabetic ketoacidosis</a:t>
            </a:r>
            <a:r>
              <a:rPr lang="en-US" sz="7200" dirty="0" smtClean="0"/>
              <a:t>[1], </a:t>
            </a:r>
            <a:r>
              <a:rPr lang="en-US" sz="11200" dirty="0"/>
              <a:t>acute myocardial infarction, </a:t>
            </a:r>
            <a:r>
              <a:rPr lang="en-US" sz="11200" dirty="0" smtClean="0"/>
              <a:t>vascular </a:t>
            </a:r>
            <a:r>
              <a:rPr lang="en-US" sz="11200" dirty="0"/>
              <a:t>accident, cardiac failure, drug reaction</a:t>
            </a:r>
          </a:p>
          <a:p>
            <a:pPr lvl="0"/>
            <a:r>
              <a:rPr lang="en-US" sz="11200" dirty="0" smtClean="0"/>
              <a:t>Parturition, Toxemia </a:t>
            </a:r>
            <a:r>
              <a:rPr lang="en-US" sz="11200" dirty="0"/>
              <a:t>of pregnancy</a:t>
            </a:r>
          </a:p>
          <a:p>
            <a:pPr lvl="0"/>
            <a:r>
              <a:rPr lang="en-US" sz="11200" dirty="0"/>
              <a:t>Recent use of Iodinated contrast medium</a:t>
            </a:r>
          </a:p>
          <a:p>
            <a:r>
              <a:rPr lang="en-US" sz="11200" dirty="0"/>
              <a:t>Radioiodine therapy </a:t>
            </a:r>
            <a:endParaRPr lang="en-US" sz="11200" dirty="0" smtClean="0"/>
          </a:p>
          <a:p>
            <a:r>
              <a:rPr lang="en-US" sz="11200" dirty="0" smtClean="0"/>
              <a:t>Abrupt </a:t>
            </a:r>
            <a:r>
              <a:rPr lang="en-US" sz="11200" dirty="0"/>
              <a:t>discontinuation </a:t>
            </a:r>
            <a:r>
              <a:rPr lang="en-US" sz="11200" dirty="0" smtClean="0"/>
              <a:t>of </a:t>
            </a:r>
            <a:r>
              <a:rPr lang="en-US" sz="11200" dirty="0" err="1" smtClean="0"/>
              <a:t>antithyroid</a:t>
            </a:r>
            <a:r>
              <a:rPr lang="en-US" sz="11200" dirty="0" smtClean="0"/>
              <a:t> medicine.</a:t>
            </a:r>
            <a:r>
              <a:rPr lang="en-US" sz="7200" dirty="0" smtClean="0"/>
              <a:t>[2]</a:t>
            </a:r>
          </a:p>
          <a:p>
            <a:pPr lvl="0"/>
            <a:endParaRPr lang="en-US" sz="8000" dirty="0"/>
          </a:p>
          <a:p>
            <a:pPr marL="0" lvl="0" indent="0">
              <a:buNone/>
            </a:pPr>
            <a:r>
              <a:rPr lang="en-US" sz="5600" dirty="0" smtClean="0"/>
              <a:t>1. </a:t>
            </a:r>
            <a:r>
              <a:rPr lang="en-US" sz="5600" dirty="0" err="1"/>
              <a:t>Ikeoka</a:t>
            </a:r>
            <a:r>
              <a:rPr lang="en-US" sz="5600" dirty="0"/>
              <a:t> T, Otsuka H, Fujita N, et al. Thyroid Storm Precipitated by Diabetic Ketoacidosis and Influenza A: A Case Report and Literature Review. </a:t>
            </a:r>
            <a:r>
              <a:rPr lang="en-US" sz="5600" i="1" dirty="0"/>
              <a:t>Intern Med</a:t>
            </a:r>
            <a:r>
              <a:rPr lang="en-US" sz="5600" dirty="0"/>
              <a:t>. 2017. 56 (2):181-5. </a:t>
            </a:r>
            <a:endParaRPr lang="en-US" sz="4300" dirty="0" smtClean="0"/>
          </a:p>
          <a:p>
            <a:pPr marL="0" lvl="0" indent="0">
              <a:buNone/>
            </a:pPr>
            <a:r>
              <a:rPr lang="en-US" sz="5600" dirty="0"/>
              <a:t>2</a:t>
            </a:r>
            <a:r>
              <a:rPr lang="en-US" sz="5600" dirty="0" smtClean="0"/>
              <a:t>.Swee </a:t>
            </a:r>
            <a:r>
              <a:rPr lang="en-US" sz="5600" dirty="0"/>
              <a:t>du S, </a:t>
            </a:r>
            <a:r>
              <a:rPr lang="en-US" sz="5600" dirty="0" err="1"/>
              <a:t>Chng</a:t>
            </a:r>
            <a:r>
              <a:rPr lang="en-US" sz="5600" dirty="0"/>
              <a:t> CL, Lim A. Clinical characteristics and outcome of thyroid storm: a case series and review of neuropsychiatric derangements in thyrotoxicosis. </a:t>
            </a:r>
            <a:r>
              <a:rPr lang="en-US" sz="5600" dirty="0" err="1"/>
              <a:t>Endocr</a:t>
            </a:r>
            <a:r>
              <a:rPr lang="en-US" sz="5600" dirty="0"/>
              <a:t> </a:t>
            </a:r>
            <a:r>
              <a:rPr lang="en-US" sz="5600" dirty="0" err="1"/>
              <a:t>Pract</a:t>
            </a:r>
            <a:r>
              <a:rPr lang="en-US" sz="5600" dirty="0"/>
              <a:t> 2015; 21:182.</a:t>
            </a:r>
          </a:p>
          <a:p>
            <a:endParaRPr lang="en-US" sz="5600" dirty="0"/>
          </a:p>
          <a:p>
            <a:pPr lvl="0"/>
            <a:endParaRPr lang="en-US" sz="5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14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sz="6600" i="1" dirty="0" smtClean="0"/>
              <a:t>Pathogenesis</a:t>
            </a:r>
            <a:endParaRPr lang="en-US" sz="6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8674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5800" dirty="0" smtClean="0"/>
              <a:t> Hypotheses include:</a:t>
            </a:r>
          </a:p>
          <a:p>
            <a:pPr marL="0" indent="0">
              <a:buNone/>
            </a:pPr>
            <a:endParaRPr lang="en-US" sz="4300" dirty="0" smtClean="0"/>
          </a:p>
          <a:p>
            <a:r>
              <a:rPr lang="en-US" sz="5100" dirty="0"/>
              <a:t>A</a:t>
            </a:r>
            <a:r>
              <a:rPr lang="en-US" sz="5100" dirty="0" smtClean="0"/>
              <a:t> </a:t>
            </a:r>
            <a:r>
              <a:rPr lang="en-US" sz="5100" dirty="0"/>
              <a:t>rapid rate of increase in serum thyroid hormone </a:t>
            </a:r>
            <a:r>
              <a:rPr lang="en-US" sz="5100" dirty="0" smtClean="0"/>
              <a:t>levels</a:t>
            </a:r>
          </a:p>
          <a:p>
            <a:endParaRPr lang="en-US" sz="5100" dirty="0" smtClean="0"/>
          </a:p>
          <a:p>
            <a:pPr lvl="0"/>
            <a:r>
              <a:rPr lang="en-US" sz="5100" dirty="0" smtClean="0"/>
              <a:t>Increased </a:t>
            </a:r>
            <a:r>
              <a:rPr lang="en-US" sz="5100" dirty="0"/>
              <a:t>responsiveness to </a:t>
            </a:r>
            <a:r>
              <a:rPr lang="en-US" sz="5100" dirty="0" err="1" smtClean="0"/>
              <a:t>catecholamines</a:t>
            </a:r>
            <a:endParaRPr lang="en-US" sz="5100" dirty="0"/>
          </a:p>
          <a:p>
            <a:pPr lvl="0"/>
            <a:endParaRPr lang="en-US" sz="5100" dirty="0" smtClean="0"/>
          </a:p>
          <a:p>
            <a:pPr lvl="0"/>
            <a:r>
              <a:rPr lang="en-US" sz="5100" dirty="0"/>
              <a:t>E</a:t>
            </a:r>
            <a:r>
              <a:rPr lang="en-US" sz="5100" dirty="0" smtClean="0"/>
              <a:t>nhanced </a:t>
            </a:r>
            <a:r>
              <a:rPr lang="en-US" sz="5100" dirty="0"/>
              <a:t>cellular responses to thyroid </a:t>
            </a:r>
            <a:r>
              <a:rPr lang="en-US" sz="5100" dirty="0" smtClean="0"/>
              <a:t>hormone.[1]</a:t>
            </a:r>
          </a:p>
          <a:p>
            <a:pPr marL="0" lvl="0" indent="0">
              <a:buNone/>
            </a:pPr>
            <a:endParaRPr lang="en-US" sz="5100" dirty="0" smtClean="0"/>
          </a:p>
          <a:p>
            <a:pPr lvl="0"/>
            <a:r>
              <a:rPr lang="en-US" sz="5100" dirty="0" smtClean="0"/>
              <a:t>Relatively </a:t>
            </a:r>
            <a:r>
              <a:rPr lang="en-US" sz="5100" dirty="0"/>
              <a:t>higher levels of free THs than patients with uncomplicated </a:t>
            </a:r>
            <a:r>
              <a:rPr lang="en-US" sz="5100" dirty="0" smtClean="0"/>
              <a:t>thyrotoxicosis[2] </a:t>
            </a:r>
          </a:p>
          <a:p>
            <a:pPr lvl="0"/>
            <a:endParaRPr lang="en-US" sz="5100" dirty="0" smtClean="0"/>
          </a:p>
          <a:p>
            <a:r>
              <a:rPr lang="en-US" sz="5100" dirty="0" err="1" smtClean="0"/>
              <a:t>Cytokin</a:t>
            </a:r>
            <a:r>
              <a:rPr lang="en-US" sz="5100" dirty="0" smtClean="0"/>
              <a:t> release and acute immunologic disturbance caused by the precipitating factor</a:t>
            </a:r>
          </a:p>
          <a:p>
            <a:pPr marL="0" indent="0">
              <a:buNone/>
            </a:pPr>
            <a:endParaRPr lang="en-US" sz="5100" dirty="0" smtClean="0"/>
          </a:p>
          <a:p>
            <a:pPr marL="0" indent="0">
              <a:buNone/>
            </a:pPr>
            <a:r>
              <a:rPr lang="en-US" sz="3400" dirty="0" smtClean="0"/>
              <a:t>1.Sarlis </a:t>
            </a:r>
            <a:r>
              <a:rPr lang="en-US" sz="3400" dirty="0"/>
              <a:t>NJ, </a:t>
            </a:r>
            <a:r>
              <a:rPr lang="en-US" sz="3400" dirty="0" err="1"/>
              <a:t>Gourgiotis</a:t>
            </a:r>
            <a:r>
              <a:rPr lang="en-US" sz="3400" dirty="0"/>
              <a:t> L. Thyroid emergencies. Rev </a:t>
            </a:r>
            <a:r>
              <a:rPr lang="en-US" sz="3400" dirty="0" err="1"/>
              <a:t>Endocr</a:t>
            </a:r>
            <a:r>
              <a:rPr lang="en-US" sz="3400" dirty="0"/>
              <a:t> </a:t>
            </a:r>
            <a:r>
              <a:rPr lang="en-US" sz="3400" dirty="0" err="1"/>
              <a:t>Metab</a:t>
            </a:r>
            <a:r>
              <a:rPr lang="en-US" sz="3400" dirty="0"/>
              <a:t> </a:t>
            </a:r>
            <a:r>
              <a:rPr lang="en-US" sz="3400" dirty="0" err="1"/>
              <a:t>Disord</a:t>
            </a:r>
            <a:r>
              <a:rPr lang="en-US" sz="3400" dirty="0"/>
              <a:t> 2003; 4:129</a:t>
            </a:r>
            <a:r>
              <a:rPr lang="en-US" sz="3400" dirty="0" smtClean="0"/>
              <a:t>.</a:t>
            </a:r>
          </a:p>
          <a:p>
            <a:pPr marL="0" lvl="0" indent="0">
              <a:buNone/>
            </a:pPr>
            <a:r>
              <a:rPr lang="en-US" sz="3400" dirty="0" smtClean="0"/>
              <a:t> 2.Brooks </a:t>
            </a:r>
            <a:r>
              <a:rPr lang="en-US" sz="3400" dirty="0"/>
              <a:t>MH, </a:t>
            </a:r>
            <a:r>
              <a:rPr lang="en-US" sz="3400" dirty="0" err="1"/>
              <a:t>Waldstein</a:t>
            </a:r>
            <a:r>
              <a:rPr lang="en-US" sz="3400" dirty="0"/>
              <a:t> SS. Free </a:t>
            </a:r>
            <a:r>
              <a:rPr lang="en-US" sz="3400" dirty="0" err="1"/>
              <a:t>thyroxine</a:t>
            </a:r>
            <a:r>
              <a:rPr lang="en-US" sz="3400" dirty="0"/>
              <a:t> concentrations in thyroid storm. Ann Intern Med 1980; 93:694.</a:t>
            </a:r>
          </a:p>
          <a:p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360618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Clinical Presentation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sz="2400" dirty="0" smtClean="0"/>
              <a:t>1.Fever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 2.Central </a:t>
            </a:r>
            <a:r>
              <a:rPr lang="en-US" sz="2400" dirty="0"/>
              <a:t>Nervous System symptoms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3.Sinus </a:t>
            </a:r>
            <a:r>
              <a:rPr lang="en-US" sz="2400" dirty="0" smtClean="0"/>
              <a:t>Tachycardia or a variety of supraventricular </a:t>
            </a:r>
            <a:r>
              <a:rPr lang="en-US" sz="2400" dirty="0" smtClean="0"/>
              <a:t>   </a:t>
            </a:r>
            <a:r>
              <a:rPr lang="en-US" sz="2400" dirty="0" err="1" smtClean="0"/>
              <a:t>arrhytmias</a:t>
            </a:r>
            <a:r>
              <a:rPr lang="en-US" sz="2400" dirty="0" smtClean="0"/>
              <a:t>, often accompanied by various degrees of CHF 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 </a:t>
            </a:r>
            <a:r>
              <a:rPr lang="en-US" sz="2400" dirty="0" smtClean="0"/>
              <a:t>4.Gastrointestinal </a:t>
            </a:r>
            <a:r>
              <a:rPr lang="en-US" sz="2400" dirty="0" err="1" smtClean="0"/>
              <a:t>sympyoms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 5.Other </a:t>
            </a:r>
            <a:r>
              <a:rPr lang="en-US" sz="2400" dirty="0" err="1" smtClean="0"/>
              <a:t>tyoical</a:t>
            </a:r>
            <a:r>
              <a:rPr lang="en-US" sz="2400" dirty="0" smtClean="0"/>
              <a:t> symptoms and signs of thyrotoxicosis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382120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1745</TotalTime>
  <Words>1201</Words>
  <Application>Microsoft Office PowerPoint</Application>
  <PresentationFormat>On-screen Show (4:3)</PresentationFormat>
  <Paragraphs>201</Paragraphs>
  <Slides>26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Adjacency</vt:lpstr>
      <vt:lpstr>Slide</vt:lpstr>
      <vt:lpstr>PowerPoint Presentation</vt:lpstr>
      <vt:lpstr>PowerPoint Presentation</vt:lpstr>
      <vt:lpstr>Introduction:</vt:lpstr>
      <vt:lpstr>Continue…</vt:lpstr>
      <vt:lpstr>Epidemiology</vt:lpstr>
      <vt:lpstr>Continue…</vt:lpstr>
      <vt:lpstr>Precipitating factors:</vt:lpstr>
      <vt:lpstr>Pathogenesis</vt:lpstr>
      <vt:lpstr>Clinical Presentation</vt:lpstr>
      <vt:lpstr>PowerPoint Presentation</vt:lpstr>
      <vt:lpstr>PowerPoint Presentation</vt:lpstr>
      <vt:lpstr>  DIAGNOSIS </vt:lpstr>
      <vt:lpstr>Treatment of thyroid storm </vt:lpstr>
      <vt:lpstr>PowerPoint Presentation</vt:lpstr>
      <vt:lpstr>Supportive measures </vt:lpstr>
      <vt:lpstr>Antiadrenergic drugs </vt:lpstr>
      <vt:lpstr>Thionamides</vt:lpstr>
      <vt:lpstr>Continue…</vt:lpstr>
      <vt:lpstr>Iodine compounds </vt:lpstr>
      <vt:lpstr>Glucocorticoids </vt:lpstr>
      <vt:lpstr>Bile acid sequestrants</vt:lpstr>
      <vt:lpstr>Other Notes</vt:lpstr>
      <vt:lpstr> Plasmapheresis</vt:lpstr>
      <vt:lpstr>Prognosis</vt:lpstr>
      <vt:lpstr>Poor prognostic factors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Hosseinpanah</dc:creator>
  <cp:lastModifiedBy>Asus1</cp:lastModifiedBy>
  <cp:revision>182</cp:revision>
  <dcterms:created xsi:type="dcterms:W3CDTF">2012-06-13T15:55:57Z</dcterms:created>
  <dcterms:modified xsi:type="dcterms:W3CDTF">2018-11-15T21:43:31Z</dcterms:modified>
</cp:coreProperties>
</file>