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9" r:id="rId2"/>
    <p:sldId id="355" r:id="rId3"/>
    <p:sldId id="357" r:id="rId4"/>
    <p:sldId id="325" r:id="rId5"/>
    <p:sldId id="327" r:id="rId6"/>
    <p:sldId id="336" r:id="rId7"/>
    <p:sldId id="266" r:id="rId8"/>
    <p:sldId id="265" r:id="rId9"/>
    <p:sldId id="267" r:id="rId10"/>
    <p:sldId id="332" r:id="rId11"/>
    <p:sldId id="270" r:id="rId12"/>
    <p:sldId id="271" r:id="rId13"/>
    <p:sldId id="338" r:id="rId14"/>
    <p:sldId id="359" r:id="rId15"/>
    <p:sldId id="347" r:id="rId16"/>
    <p:sldId id="352" r:id="rId17"/>
    <p:sldId id="274" r:id="rId18"/>
    <p:sldId id="328" r:id="rId19"/>
    <p:sldId id="275" r:id="rId20"/>
    <p:sldId id="387" r:id="rId21"/>
    <p:sldId id="388" r:id="rId22"/>
    <p:sldId id="389" r:id="rId23"/>
    <p:sldId id="276" r:id="rId24"/>
    <p:sldId id="361" r:id="rId25"/>
    <p:sldId id="366" r:id="rId26"/>
    <p:sldId id="277" r:id="rId27"/>
    <p:sldId id="278" r:id="rId28"/>
    <p:sldId id="279" r:id="rId29"/>
    <p:sldId id="280" r:id="rId30"/>
    <p:sldId id="281" r:id="rId31"/>
    <p:sldId id="329" r:id="rId32"/>
    <p:sldId id="282" r:id="rId33"/>
    <p:sldId id="283" r:id="rId34"/>
    <p:sldId id="284" r:id="rId35"/>
    <p:sldId id="285" r:id="rId36"/>
    <p:sldId id="286" r:id="rId37"/>
    <p:sldId id="379" r:id="rId38"/>
    <p:sldId id="380" r:id="rId39"/>
    <p:sldId id="369" r:id="rId40"/>
    <p:sldId id="287" r:id="rId41"/>
    <p:sldId id="288" r:id="rId42"/>
    <p:sldId id="290" r:id="rId43"/>
    <p:sldId id="356" r:id="rId44"/>
    <p:sldId id="36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4" r:id="rId53"/>
    <p:sldId id="381" r:id="rId54"/>
    <p:sldId id="382" r:id="rId55"/>
    <p:sldId id="383" r:id="rId56"/>
    <p:sldId id="384" r:id="rId57"/>
    <p:sldId id="367" r:id="rId58"/>
    <p:sldId id="368" r:id="rId59"/>
    <p:sldId id="305" r:id="rId60"/>
    <p:sldId id="306" r:id="rId61"/>
    <p:sldId id="300" r:id="rId62"/>
    <p:sldId id="301" r:id="rId63"/>
    <p:sldId id="302" r:id="rId64"/>
    <p:sldId id="307" r:id="rId65"/>
    <p:sldId id="308" r:id="rId66"/>
    <p:sldId id="309" r:id="rId67"/>
    <p:sldId id="371" r:id="rId68"/>
    <p:sldId id="310" r:id="rId69"/>
    <p:sldId id="311" r:id="rId70"/>
    <p:sldId id="312" r:id="rId71"/>
    <p:sldId id="354" r:id="rId72"/>
    <p:sldId id="385" r:id="rId73"/>
    <p:sldId id="313" r:id="rId74"/>
    <p:sldId id="314" r:id="rId75"/>
    <p:sldId id="364" r:id="rId76"/>
    <p:sldId id="315" r:id="rId77"/>
    <p:sldId id="316" r:id="rId78"/>
    <p:sldId id="317" r:id="rId79"/>
    <p:sldId id="365" r:id="rId80"/>
    <p:sldId id="321" r:id="rId81"/>
    <p:sldId id="322" r:id="rId82"/>
    <p:sldId id="320" r:id="rId83"/>
    <p:sldId id="292" r:id="rId84"/>
    <p:sldId id="353" r:id="rId85"/>
    <p:sldId id="326" r:id="rId86"/>
    <p:sldId id="372" r:id="rId87"/>
    <p:sldId id="373" r:id="rId88"/>
    <p:sldId id="374" r:id="rId89"/>
    <p:sldId id="377" r:id="rId90"/>
    <p:sldId id="378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48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162C4-EE48-4004-9C1D-790ED040E7C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B4706C-F930-4A69-8988-A1247F8CD8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pPr rtl="0"/>
          <a:r>
            <a:rPr lang="en-US" dirty="0" smtClean="0"/>
            <a:t>In The Name of God</a:t>
          </a:r>
          <a:endParaRPr lang="en-US" dirty="0"/>
        </a:p>
      </dgm:t>
    </dgm:pt>
    <dgm:pt modelId="{A5B65BE0-9560-4BE3-A950-C364D511B83E}" type="parTrans" cxnId="{B5C14A39-1617-4701-9DAC-826B5FA5FEA4}">
      <dgm:prSet/>
      <dgm:spPr/>
      <dgm:t>
        <a:bodyPr/>
        <a:lstStyle/>
        <a:p>
          <a:endParaRPr lang="en-US"/>
        </a:p>
      </dgm:t>
    </dgm:pt>
    <dgm:pt modelId="{F15EC0C1-AD64-48C4-B057-1F9293DB151E}" type="sibTrans" cxnId="{B5C14A39-1617-4701-9DAC-826B5FA5FEA4}">
      <dgm:prSet/>
      <dgm:spPr/>
      <dgm:t>
        <a:bodyPr/>
        <a:lstStyle/>
        <a:p>
          <a:endParaRPr lang="en-US"/>
        </a:p>
      </dgm:t>
    </dgm:pt>
    <dgm:pt modelId="{2AF09F83-71A5-41B2-BCA8-07D408A1E48A}" type="pres">
      <dgm:prSet presAssocID="{E4D162C4-EE48-4004-9C1D-790ED040E7C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5F78D-5083-4A11-9B31-C2914711C5FB}" type="pres">
      <dgm:prSet presAssocID="{1DB4706C-F930-4A69-8988-A1247F8CD88B}" presName="circle1" presStyleLbl="node1" presStyleIdx="0" presStyleCnt="1"/>
      <dgm:spPr>
        <a:prstGeom prst="parallelogram">
          <a:avLst/>
        </a:prstGeom>
        <a:solidFill>
          <a:schemeClr val="tx1"/>
        </a:solidFill>
      </dgm:spPr>
    </dgm:pt>
    <dgm:pt modelId="{41C3FC66-1F97-4768-8367-789C07BDC44B}" type="pres">
      <dgm:prSet presAssocID="{1DB4706C-F930-4A69-8988-A1247F8CD88B}" presName="space" presStyleCnt="0"/>
      <dgm:spPr/>
    </dgm:pt>
    <dgm:pt modelId="{F7D28FE9-7BB9-4C67-A0B7-7C05D8E79DAA}" type="pres">
      <dgm:prSet presAssocID="{1DB4706C-F930-4A69-8988-A1247F8CD88B}" presName="rect1" presStyleLbl="alignAcc1" presStyleIdx="0" presStyleCnt="1" custScaleX="100000" custScaleY="100000" custLinFactNeighborX="-905" custLinFactNeighborY="2639"/>
      <dgm:spPr/>
      <dgm:t>
        <a:bodyPr/>
        <a:lstStyle/>
        <a:p>
          <a:endParaRPr lang="en-US"/>
        </a:p>
      </dgm:t>
    </dgm:pt>
    <dgm:pt modelId="{1C256130-5EFE-462C-8E09-D1A781811610}" type="pres">
      <dgm:prSet presAssocID="{1DB4706C-F930-4A69-8988-A1247F8CD88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510434-4DED-474B-91E8-9663B8E27653}" type="presOf" srcId="{1DB4706C-F930-4A69-8988-A1247F8CD88B}" destId="{1C256130-5EFE-462C-8E09-D1A781811610}" srcOrd="1" destOrd="0" presId="urn:microsoft.com/office/officeart/2005/8/layout/target3"/>
    <dgm:cxn modelId="{B5C14A39-1617-4701-9DAC-826B5FA5FEA4}" srcId="{E4D162C4-EE48-4004-9C1D-790ED040E7C4}" destId="{1DB4706C-F930-4A69-8988-A1247F8CD88B}" srcOrd="0" destOrd="0" parTransId="{A5B65BE0-9560-4BE3-A950-C364D511B83E}" sibTransId="{F15EC0C1-AD64-48C4-B057-1F9293DB151E}"/>
    <dgm:cxn modelId="{6B97FEDA-291F-405D-BD1A-BF5F3A204497}" type="presOf" srcId="{1DB4706C-F930-4A69-8988-A1247F8CD88B}" destId="{F7D28FE9-7BB9-4C67-A0B7-7C05D8E79DAA}" srcOrd="0" destOrd="0" presId="urn:microsoft.com/office/officeart/2005/8/layout/target3"/>
    <dgm:cxn modelId="{C5A12E5D-A4BD-4725-9C64-B23D76D639DC}" type="presOf" srcId="{E4D162C4-EE48-4004-9C1D-790ED040E7C4}" destId="{2AF09F83-71A5-41B2-BCA8-07D408A1E48A}" srcOrd="0" destOrd="0" presId="urn:microsoft.com/office/officeart/2005/8/layout/target3"/>
    <dgm:cxn modelId="{84FBAAE9-163A-4681-98C4-EE8990E8DCA9}" type="presParOf" srcId="{2AF09F83-71A5-41B2-BCA8-07D408A1E48A}" destId="{16B5F78D-5083-4A11-9B31-C2914711C5FB}" srcOrd="0" destOrd="0" presId="urn:microsoft.com/office/officeart/2005/8/layout/target3"/>
    <dgm:cxn modelId="{6240FB9F-5679-4F44-958F-3671FC1E3D5D}" type="presParOf" srcId="{2AF09F83-71A5-41B2-BCA8-07D408A1E48A}" destId="{41C3FC66-1F97-4768-8367-789C07BDC44B}" srcOrd="1" destOrd="0" presId="urn:microsoft.com/office/officeart/2005/8/layout/target3"/>
    <dgm:cxn modelId="{E81D016F-39E0-41B0-BDC0-49DDA6C56928}" type="presParOf" srcId="{2AF09F83-71A5-41B2-BCA8-07D408A1E48A}" destId="{F7D28FE9-7BB9-4C67-A0B7-7C05D8E79DAA}" srcOrd="2" destOrd="0" presId="urn:microsoft.com/office/officeart/2005/8/layout/target3"/>
    <dgm:cxn modelId="{0B02A9E6-7345-45DF-8707-CAC8D910202B}" type="presParOf" srcId="{2AF09F83-71A5-41B2-BCA8-07D408A1E48A}" destId="{1C256130-5EFE-462C-8E09-D1A78181161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2CCA84-3F29-4A00-9560-2B394765780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401D6C-EA70-4FD8-8B89-BA4353CC8E88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smtClean="0"/>
            <a:t>Overall Dietary Intervention and Composition—</a:t>
          </a:r>
          <a:r>
            <a:rPr lang="en-US" b="1" dirty="0" smtClean="0">
              <a:solidFill>
                <a:srgbClr val="FF0000"/>
              </a:solidFill>
            </a:rPr>
            <a:t>Pattern</a:t>
          </a:r>
          <a:r>
            <a:rPr lang="en-US" b="1" dirty="0" smtClean="0"/>
            <a:t> </a:t>
          </a:r>
          <a:r>
            <a:rPr lang="en-US" b="1" dirty="0" smtClean="0">
              <a:solidFill>
                <a:srgbClr val="FF0000"/>
              </a:solidFill>
            </a:rPr>
            <a:t>of Weight Loss Over Time </a:t>
          </a:r>
          <a:r>
            <a:rPr lang="en-US" b="1" dirty="0" smtClean="0"/>
            <a:t>With Dietary Intervention </a:t>
          </a:r>
          <a:endParaRPr lang="en-US" b="1" dirty="0"/>
        </a:p>
      </dgm:t>
    </dgm:pt>
    <dgm:pt modelId="{2E688F39-0C61-4F76-8D1A-1C8B601DF316}" type="parTrans" cxnId="{5DC72034-0BA6-4679-A79D-1880DC672EA8}">
      <dgm:prSet/>
      <dgm:spPr/>
      <dgm:t>
        <a:bodyPr/>
        <a:lstStyle/>
        <a:p>
          <a:endParaRPr lang="en-US"/>
        </a:p>
      </dgm:t>
    </dgm:pt>
    <dgm:pt modelId="{F221AF03-FB97-4E5F-8917-F70A736401EC}" type="sibTrans" cxnId="{5DC72034-0BA6-4679-A79D-1880DC672EA8}">
      <dgm:prSet/>
      <dgm:spPr/>
      <dgm:t>
        <a:bodyPr/>
        <a:lstStyle/>
        <a:p>
          <a:endParaRPr lang="en-US"/>
        </a:p>
      </dgm:t>
    </dgm:pt>
    <dgm:pt modelId="{CCE48656-8F00-48B0-94E0-8155BF5651F6}" type="pres">
      <dgm:prSet presAssocID="{A32CCA84-3F29-4A00-9560-2B39476578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6FB3A4-7005-4C36-B9B6-CDB41C38255A}" type="pres">
      <dgm:prSet presAssocID="{DF401D6C-EA70-4FD8-8B89-BA4353CC8E88}" presName="circle1" presStyleLbl="node1" presStyleIdx="0" presStyleCnt="1"/>
      <dgm:spPr>
        <a:prstGeom prst="ribbon2">
          <a:avLst/>
        </a:prstGeom>
        <a:solidFill>
          <a:srgbClr val="00B050"/>
        </a:solidFill>
      </dgm:spPr>
      <dgm:t>
        <a:bodyPr/>
        <a:lstStyle/>
        <a:p>
          <a:endParaRPr lang="en-US"/>
        </a:p>
      </dgm:t>
    </dgm:pt>
    <dgm:pt modelId="{69CEB97F-341B-42CE-924A-020A1B81ACA9}" type="pres">
      <dgm:prSet presAssocID="{DF401D6C-EA70-4FD8-8B89-BA4353CC8E88}" presName="space" presStyleCnt="0"/>
      <dgm:spPr/>
    </dgm:pt>
    <dgm:pt modelId="{7E6E9FB8-69BF-4449-9B57-27FC0D7B4C61}" type="pres">
      <dgm:prSet presAssocID="{DF401D6C-EA70-4FD8-8B89-BA4353CC8E88}" presName="rect1" presStyleLbl="alignAcc1" presStyleIdx="0" presStyleCnt="1"/>
      <dgm:spPr/>
      <dgm:t>
        <a:bodyPr/>
        <a:lstStyle/>
        <a:p>
          <a:endParaRPr lang="en-US"/>
        </a:p>
      </dgm:t>
    </dgm:pt>
    <dgm:pt modelId="{72835311-9C5A-4745-93D7-4A597ACC7A6E}" type="pres">
      <dgm:prSet presAssocID="{DF401D6C-EA70-4FD8-8B89-BA4353CC8E8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7D3A90-E490-4FC3-B45C-8A2AB15F1793}" type="presOf" srcId="{A32CCA84-3F29-4A00-9560-2B3947657807}" destId="{CCE48656-8F00-48B0-94E0-8155BF5651F6}" srcOrd="0" destOrd="0" presId="urn:microsoft.com/office/officeart/2005/8/layout/target3"/>
    <dgm:cxn modelId="{28076AEA-F747-4868-997D-0E409D3215F1}" type="presOf" srcId="{DF401D6C-EA70-4FD8-8B89-BA4353CC8E88}" destId="{7E6E9FB8-69BF-4449-9B57-27FC0D7B4C61}" srcOrd="0" destOrd="0" presId="urn:microsoft.com/office/officeart/2005/8/layout/target3"/>
    <dgm:cxn modelId="{5DC72034-0BA6-4679-A79D-1880DC672EA8}" srcId="{A32CCA84-3F29-4A00-9560-2B3947657807}" destId="{DF401D6C-EA70-4FD8-8B89-BA4353CC8E88}" srcOrd="0" destOrd="0" parTransId="{2E688F39-0C61-4F76-8D1A-1C8B601DF316}" sibTransId="{F221AF03-FB97-4E5F-8917-F70A736401EC}"/>
    <dgm:cxn modelId="{FCE086C6-4C18-402D-8899-9C001E407C9C}" type="presOf" srcId="{DF401D6C-EA70-4FD8-8B89-BA4353CC8E88}" destId="{72835311-9C5A-4745-93D7-4A597ACC7A6E}" srcOrd="1" destOrd="0" presId="urn:microsoft.com/office/officeart/2005/8/layout/target3"/>
    <dgm:cxn modelId="{9F4355AB-B1D4-4B68-AF1F-A0945ED20223}" type="presParOf" srcId="{CCE48656-8F00-48B0-94E0-8155BF5651F6}" destId="{656FB3A4-7005-4C36-B9B6-CDB41C38255A}" srcOrd="0" destOrd="0" presId="urn:microsoft.com/office/officeart/2005/8/layout/target3"/>
    <dgm:cxn modelId="{E3CF7B97-026F-4D36-8C92-BB6A1828216B}" type="presParOf" srcId="{CCE48656-8F00-48B0-94E0-8155BF5651F6}" destId="{69CEB97F-341B-42CE-924A-020A1B81ACA9}" srcOrd="1" destOrd="0" presId="urn:microsoft.com/office/officeart/2005/8/layout/target3"/>
    <dgm:cxn modelId="{BC33C2CC-8280-426A-8E8E-6DCDD883AAEF}" type="presParOf" srcId="{CCE48656-8F00-48B0-94E0-8155BF5651F6}" destId="{7E6E9FB8-69BF-4449-9B57-27FC0D7B4C61}" srcOrd="2" destOrd="0" presId="urn:microsoft.com/office/officeart/2005/8/layout/target3"/>
    <dgm:cxn modelId="{B2ABD129-5864-44E2-B1D4-7DFE3849044F}" type="presParOf" srcId="{CCE48656-8F00-48B0-94E0-8155BF5651F6}" destId="{72835311-9C5A-4745-93D7-4A597ACC7A6E}" srcOrd="3" destOrd="0" presId="urn:microsoft.com/office/officeart/2005/8/layout/target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AB8BF3-98A7-4180-9995-14EAE5BBA6D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05B0B-E798-4597-A1E4-0460FF22341E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en-US" sz="1000" b="1" dirty="0" smtClean="0"/>
            <a:t/>
          </a:r>
          <a:br>
            <a:rPr lang="en-US" sz="1000" b="1" dirty="0" smtClean="0"/>
          </a:br>
          <a:endParaRPr lang="en-US" sz="1000" dirty="0"/>
        </a:p>
      </dgm:t>
    </dgm:pt>
    <dgm:pt modelId="{B9CDAC80-5DB8-458B-8908-271E39A8FC45}" type="parTrans" cxnId="{E50DA436-E64F-4BE3-B559-89C64BBA7517}">
      <dgm:prSet/>
      <dgm:spPr/>
      <dgm:t>
        <a:bodyPr/>
        <a:lstStyle/>
        <a:p>
          <a:endParaRPr lang="en-US"/>
        </a:p>
      </dgm:t>
    </dgm:pt>
    <dgm:pt modelId="{1A826768-6B9D-49A8-924C-ADC84947D721}" type="sibTrans" cxnId="{E50DA436-E64F-4BE3-B559-89C64BBA7517}">
      <dgm:prSet/>
      <dgm:spPr/>
      <dgm:t>
        <a:bodyPr/>
        <a:lstStyle/>
        <a:p>
          <a:endParaRPr lang="en-US"/>
        </a:p>
      </dgm:t>
    </dgm:pt>
    <dgm:pt modelId="{4ACE38D8-22F5-46B8-B6B3-978C40316D93}" type="pres">
      <dgm:prSet presAssocID="{10AB8BF3-98A7-4180-9995-14EAE5BBA6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E51C13-D5C6-4A32-A0C6-F225A812D546}" type="pres">
      <dgm:prSet presAssocID="{AED05B0B-E798-4597-A1E4-0460FF22341E}" presName="circle1" presStyleLbl="node1" presStyleIdx="0" presStyleCn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1E4C7CEE-DFA2-46DE-92FD-BD267036BC61}" type="pres">
      <dgm:prSet presAssocID="{AED05B0B-E798-4597-A1E4-0460FF22341E}" presName="space" presStyleCnt="0"/>
      <dgm:spPr/>
    </dgm:pt>
    <dgm:pt modelId="{E09734EE-10FD-4C6C-9EFB-E1AC5EC65762}" type="pres">
      <dgm:prSet presAssocID="{AED05B0B-E798-4597-A1E4-0460FF22341E}" presName="rect1" presStyleLbl="alignAcc1" presStyleIdx="0" presStyleCnt="1" custScaleX="102105" custScaleY="100000"/>
      <dgm:spPr/>
      <dgm:t>
        <a:bodyPr/>
        <a:lstStyle/>
        <a:p>
          <a:endParaRPr lang="en-US"/>
        </a:p>
      </dgm:t>
    </dgm:pt>
    <dgm:pt modelId="{D013AAB5-2E34-4E2B-AA9A-F3C821D1B874}" type="pres">
      <dgm:prSet presAssocID="{AED05B0B-E798-4597-A1E4-0460FF22341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084D7-AF67-4ADC-A476-4F389F8FA019}" type="presOf" srcId="{AED05B0B-E798-4597-A1E4-0460FF22341E}" destId="{E09734EE-10FD-4C6C-9EFB-E1AC5EC65762}" srcOrd="0" destOrd="0" presId="urn:microsoft.com/office/officeart/2005/8/layout/target3"/>
    <dgm:cxn modelId="{DB59F9A4-84B9-49A0-9EB6-C712EC10C9D8}" type="presOf" srcId="{10AB8BF3-98A7-4180-9995-14EAE5BBA6D2}" destId="{4ACE38D8-22F5-46B8-B6B3-978C40316D93}" srcOrd="0" destOrd="0" presId="urn:microsoft.com/office/officeart/2005/8/layout/target3"/>
    <dgm:cxn modelId="{2BCD676A-3402-4AA5-8B37-9A01726A93C0}" type="presOf" srcId="{AED05B0B-E798-4597-A1E4-0460FF22341E}" destId="{D013AAB5-2E34-4E2B-AA9A-F3C821D1B874}" srcOrd="1" destOrd="0" presId="urn:microsoft.com/office/officeart/2005/8/layout/target3"/>
    <dgm:cxn modelId="{E50DA436-E64F-4BE3-B559-89C64BBA7517}" srcId="{10AB8BF3-98A7-4180-9995-14EAE5BBA6D2}" destId="{AED05B0B-E798-4597-A1E4-0460FF22341E}" srcOrd="0" destOrd="0" parTransId="{B9CDAC80-5DB8-458B-8908-271E39A8FC45}" sibTransId="{1A826768-6B9D-49A8-924C-ADC84947D721}"/>
    <dgm:cxn modelId="{7487B6C8-8E17-4CF6-88EA-651C2EF75308}" type="presParOf" srcId="{4ACE38D8-22F5-46B8-B6B3-978C40316D93}" destId="{22E51C13-D5C6-4A32-A0C6-F225A812D546}" srcOrd="0" destOrd="0" presId="urn:microsoft.com/office/officeart/2005/8/layout/target3"/>
    <dgm:cxn modelId="{F59A13F0-CCEE-432B-94E2-FDB6F9CE9ED8}" type="presParOf" srcId="{4ACE38D8-22F5-46B8-B6B3-978C40316D93}" destId="{1E4C7CEE-DFA2-46DE-92FD-BD267036BC61}" srcOrd="1" destOrd="0" presId="urn:microsoft.com/office/officeart/2005/8/layout/target3"/>
    <dgm:cxn modelId="{10CBB8D6-9594-4405-A304-3013EDED1520}" type="presParOf" srcId="{4ACE38D8-22F5-46B8-B6B3-978C40316D93}" destId="{E09734EE-10FD-4C6C-9EFB-E1AC5EC65762}" srcOrd="2" destOrd="0" presId="urn:microsoft.com/office/officeart/2005/8/layout/target3"/>
    <dgm:cxn modelId="{5C7FC27D-A25D-4E8B-8643-8CE401C1BCE5}" type="presParOf" srcId="{4ACE38D8-22F5-46B8-B6B3-978C40316D93}" destId="{D013AAB5-2E34-4E2B-AA9A-F3C821D1B87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98DDE-DF77-4EAF-AF2B-B4D27AAC943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D424F-97A5-4E88-85FE-F8841B9C71A1}">
      <dgm:prSet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US" b="1" dirty="0" smtClean="0"/>
            <a:t>Maryam Rezaei.MD </a:t>
          </a:r>
          <a:endParaRPr lang="en-US" dirty="0"/>
        </a:p>
      </dgm:t>
    </dgm:pt>
    <dgm:pt modelId="{409186C2-A0B4-4610-9827-2A4307F04D39}" type="parTrans" cxnId="{093D65C4-C05C-4FD1-9CCC-84C14B01CE17}">
      <dgm:prSet/>
      <dgm:spPr/>
      <dgm:t>
        <a:bodyPr/>
        <a:lstStyle/>
        <a:p>
          <a:endParaRPr lang="en-US"/>
        </a:p>
      </dgm:t>
    </dgm:pt>
    <dgm:pt modelId="{BB94503F-611E-470C-8F8D-AE5445F63E5E}" type="sibTrans" cxnId="{093D65C4-C05C-4FD1-9CCC-84C14B01CE17}">
      <dgm:prSet/>
      <dgm:spPr/>
      <dgm:t>
        <a:bodyPr/>
        <a:lstStyle/>
        <a:p>
          <a:endParaRPr lang="en-US"/>
        </a:p>
      </dgm:t>
    </dgm:pt>
    <dgm:pt modelId="{4DFEB650-CBED-4DD1-B961-CA122711D835}" type="pres">
      <dgm:prSet presAssocID="{76698DDE-DF77-4EAF-AF2B-B4D27AAC94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4ADE0-F0A4-444F-94A6-4BD53CDCAEF5}" type="pres">
      <dgm:prSet presAssocID="{335D424F-97A5-4E88-85FE-F8841B9C71A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28BF21-29B3-4EFF-BE28-D1FDD51EB8EE}" type="presOf" srcId="{76698DDE-DF77-4EAF-AF2B-B4D27AAC9438}" destId="{4DFEB650-CBED-4DD1-B961-CA122711D835}" srcOrd="0" destOrd="0" presId="urn:microsoft.com/office/officeart/2005/8/layout/process1"/>
    <dgm:cxn modelId="{093D65C4-C05C-4FD1-9CCC-84C14B01CE17}" srcId="{76698DDE-DF77-4EAF-AF2B-B4D27AAC9438}" destId="{335D424F-97A5-4E88-85FE-F8841B9C71A1}" srcOrd="0" destOrd="0" parTransId="{409186C2-A0B4-4610-9827-2A4307F04D39}" sibTransId="{BB94503F-611E-470C-8F8D-AE5445F63E5E}"/>
    <dgm:cxn modelId="{32784C1A-FD79-44A2-98C7-10B2F69C4453}" type="presOf" srcId="{335D424F-97A5-4E88-85FE-F8841B9C71A1}" destId="{B264ADE0-F0A4-444F-94A6-4BD53CDCAEF5}" srcOrd="0" destOrd="0" presId="urn:microsoft.com/office/officeart/2005/8/layout/process1"/>
    <dgm:cxn modelId="{611D00D2-73C5-4DAF-A011-DD5953C204B5}" type="presParOf" srcId="{4DFEB650-CBED-4DD1-B961-CA122711D835}" destId="{B264ADE0-F0A4-444F-94A6-4BD53CDCAEF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33B59-9441-4F2D-B038-2F0880F1539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E68FD-A1C9-4990-AB0A-EDFB28806A30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600" b="1" dirty="0" smtClean="0"/>
            <a:t>Weight Loss and Risk of Diabetes</a:t>
          </a:r>
          <a:endParaRPr lang="en-US" sz="3600" dirty="0"/>
        </a:p>
      </dgm:t>
    </dgm:pt>
    <dgm:pt modelId="{7309EC4F-DAB5-433E-B19C-2194AE23FE12}" type="parTrans" cxnId="{3068E96D-4339-49DC-996D-F955D933BE8F}">
      <dgm:prSet/>
      <dgm:spPr/>
      <dgm:t>
        <a:bodyPr/>
        <a:lstStyle/>
        <a:p>
          <a:endParaRPr lang="en-US"/>
        </a:p>
      </dgm:t>
    </dgm:pt>
    <dgm:pt modelId="{2C5DFE38-F0D9-45FB-8D39-481AA8C7D186}" type="sibTrans" cxnId="{3068E96D-4339-49DC-996D-F955D933BE8F}">
      <dgm:prSet/>
      <dgm:spPr/>
      <dgm:t>
        <a:bodyPr/>
        <a:lstStyle/>
        <a:p>
          <a:endParaRPr lang="en-US"/>
        </a:p>
      </dgm:t>
    </dgm:pt>
    <dgm:pt modelId="{09A5F729-CDD9-45EC-9A14-8C07A4257F52}" type="pres">
      <dgm:prSet presAssocID="{CAB33B59-9441-4F2D-B038-2F0880F153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E359F9-CDA3-4E63-A1D3-1C72D3FD2666}" type="pres">
      <dgm:prSet presAssocID="{F3BE68FD-A1C9-4990-AB0A-EDFB28806A30}" presName="circle1" presStyleLbl="node1" presStyleIdx="0" presStyleCnt="1"/>
      <dgm:spPr>
        <a:prstGeom prst="donut">
          <a:avLst/>
        </a:prstGeom>
        <a:solidFill>
          <a:schemeClr val="bg2"/>
        </a:solidFill>
      </dgm:spPr>
      <dgm:t>
        <a:bodyPr/>
        <a:lstStyle/>
        <a:p>
          <a:endParaRPr lang="en-US"/>
        </a:p>
      </dgm:t>
    </dgm:pt>
    <dgm:pt modelId="{ACA54EDD-66D9-4940-BCE4-9BFD328552AD}" type="pres">
      <dgm:prSet presAssocID="{F3BE68FD-A1C9-4990-AB0A-EDFB28806A30}" presName="space" presStyleCnt="0"/>
      <dgm:spPr/>
    </dgm:pt>
    <dgm:pt modelId="{2213AB4B-7C51-463C-BB0F-8F0C906B202C}" type="pres">
      <dgm:prSet presAssocID="{F3BE68FD-A1C9-4990-AB0A-EDFB28806A30}" presName="rect1" presStyleLbl="alignAcc1" presStyleIdx="0" presStyleCnt="1"/>
      <dgm:spPr/>
      <dgm:t>
        <a:bodyPr/>
        <a:lstStyle/>
        <a:p>
          <a:endParaRPr lang="en-US"/>
        </a:p>
      </dgm:t>
    </dgm:pt>
    <dgm:pt modelId="{B5DBCC42-FD03-4D6B-A99E-7968C6D1A1AA}" type="pres">
      <dgm:prSet presAssocID="{F3BE68FD-A1C9-4990-AB0A-EDFB28806A3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9AD1F-1FA6-49A9-9A9C-6D202F62FE8F}" type="presOf" srcId="{F3BE68FD-A1C9-4990-AB0A-EDFB28806A30}" destId="{2213AB4B-7C51-463C-BB0F-8F0C906B202C}" srcOrd="0" destOrd="0" presId="urn:microsoft.com/office/officeart/2005/8/layout/target3"/>
    <dgm:cxn modelId="{3068E96D-4339-49DC-996D-F955D933BE8F}" srcId="{CAB33B59-9441-4F2D-B038-2F0880F1539B}" destId="{F3BE68FD-A1C9-4990-AB0A-EDFB28806A30}" srcOrd="0" destOrd="0" parTransId="{7309EC4F-DAB5-433E-B19C-2194AE23FE12}" sibTransId="{2C5DFE38-F0D9-45FB-8D39-481AA8C7D186}"/>
    <dgm:cxn modelId="{B42D9DE0-58B0-46FF-BB02-D0CC31C962CE}" type="presOf" srcId="{F3BE68FD-A1C9-4990-AB0A-EDFB28806A30}" destId="{B5DBCC42-FD03-4D6B-A99E-7968C6D1A1AA}" srcOrd="1" destOrd="0" presId="urn:microsoft.com/office/officeart/2005/8/layout/target3"/>
    <dgm:cxn modelId="{909CC914-9CCF-4CEF-9E5A-DCA5BBB00A9C}" type="presOf" srcId="{CAB33B59-9441-4F2D-B038-2F0880F1539B}" destId="{09A5F729-CDD9-45EC-9A14-8C07A4257F52}" srcOrd="0" destOrd="0" presId="urn:microsoft.com/office/officeart/2005/8/layout/target3"/>
    <dgm:cxn modelId="{A9B7C1AC-3B27-4932-AFAD-5F0D8C3C75F2}" type="presParOf" srcId="{09A5F729-CDD9-45EC-9A14-8C07A4257F52}" destId="{A0E359F9-CDA3-4E63-A1D3-1C72D3FD2666}" srcOrd="0" destOrd="0" presId="urn:microsoft.com/office/officeart/2005/8/layout/target3"/>
    <dgm:cxn modelId="{65122130-7AEC-4905-939C-47CAE57739FF}" type="presParOf" srcId="{09A5F729-CDD9-45EC-9A14-8C07A4257F52}" destId="{ACA54EDD-66D9-4940-BCE4-9BFD328552AD}" srcOrd="1" destOrd="0" presId="urn:microsoft.com/office/officeart/2005/8/layout/target3"/>
    <dgm:cxn modelId="{773D5622-F6B1-4CDC-8020-24DEADE93C7A}" type="presParOf" srcId="{09A5F729-CDD9-45EC-9A14-8C07A4257F52}" destId="{2213AB4B-7C51-463C-BB0F-8F0C906B202C}" srcOrd="2" destOrd="0" presId="urn:microsoft.com/office/officeart/2005/8/layout/target3"/>
    <dgm:cxn modelId="{7166BBF5-2CF7-4B03-A732-C9D69E094D3A}" type="presParOf" srcId="{09A5F729-CDD9-45EC-9A14-8C07A4257F52}" destId="{B5DBCC42-FD03-4D6B-A99E-7968C6D1A1AA}" srcOrd="3" destOrd="0" presId="urn:microsoft.com/office/officeart/2005/8/layout/target3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3686E-3529-4D1D-BF44-A817C07A53B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3AE9D1-1F57-4C5F-959B-E0B7C3A9D07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b="1" dirty="0" smtClean="0"/>
            <a:t>Weight Loss and Impact on Cholesterol/Lipid Profile</a:t>
          </a:r>
          <a:br>
            <a:rPr lang="en-US" b="1" dirty="0" smtClean="0"/>
          </a:br>
          <a:endParaRPr lang="en-US" dirty="0"/>
        </a:p>
      </dgm:t>
    </dgm:pt>
    <dgm:pt modelId="{DD11E197-5EF3-401D-9B34-825E76AF629B}" type="parTrans" cxnId="{7169A5D4-BA66-4E13-A6B4-54DECF849DF8}">
      <dgm:prSet/>
      <dgm:spPr/>
      <dgm:t>
        <a:bodyPr/>
        <a:lstStyle/>
        <a:p>
          <a:endParaRPr lang="en-US"/>
        </a:p>
      </dgm:t>
    </dgm:pt>
    <dgm:pt modelId="{F8FB78FE-1DC0-4D78-AAC7-A5DD81F13348}" type="sibTrans" cxnId="{7169A5D4-BA66-4E13-A6B4-54DECF849DF8}">
      <dgm:prSet/>
      <dgm:spPr/>
      <dgm:t>
        <a:bodyPr/>
        <a:lstStyle/>
        <a:p>
          <a:endParaRPr lang="en-US"/>
        </a:p>
      </dgm:t>
    </dgm:pt>
    <dgm:pt modelId="{BA131B22-9BDB-4451-AE12-EAFF9AD77C3B}" type="pres">
      <dgm:prSet presAssocID="{7B23686E-3529-4D1D-BF44-A817C07A53B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0D0FEA-4790-4F9D-901A-D4265B145576}" type="pres">
      <dgm:prSet presAssocID="{383AE9D1-1F57-4C5F-959B-E0B7C3A9D07E}" presName="circle1" presStyleLbl="node1" presStyleIdx="0" presStyleCnt="1"/>
      <dgm:spPr>
        <a:prstGeom prst="halfFrame">
          <a:avLst/>
        </a:prstGeom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CDD89420-5CB1-4EA5-879A-ACD088A59980}" type="pres">
      <dgm:prSet presAssocID="{383AE9D1-1F57-4C5F-959B-E0B7C3A9D07E}" presName="space" presStyleCnt="0"/>
      <dgm:spPr/>
    </dgm:pt>
    <dgm:pt modelId="{4FFFAEF5-A6C1-496B-9344-D177D93264BF}" type="pres">
      <dgm:prSet presAssocID="{383AE9D1-1F57-4C5F-959B-E0B7C3A9D07E}" presName="rect1" presStyleLbl="alignAcc1" presStyleIdx="0" presStyleCnt="1" custScaleX="100000" custScaleY="100000"/>
      <dgm:spPr/>
      <dgm:t>
        <a:bodyPr/>
        <a:lstStyle/>
        <a:p>
          <a:endParaRPr lang="en-US"/>
        </a:p>
      </dgm:t>
    </dgm:pt>
    <dgm:pt modelId="{041453DC-8173-4842-BDD0-CD30F28677FE}" type="pres">
      <dgm:prSet presAssocID="{383AE9D1-1F57-4C5F-959B-E0B7C3A9D07E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818152-95C2-4787-8D2F-65D0306D437C}" type="presOf" srcId="{383AE9D1-1F57-4C5F-959B-E0B7C3A9D07E}" destId="{041453DC-8173-4842-BDD0-CD30F28677FE}" srcOrd="1" destOrd="0" presId="urn:microsoft.com/office/officeart/2005/8/layout/target3"/>
    <dgm:cxn modelId="{AF86B5C9-A048-4BB8-990B-8AAD15371E35}" type="presOf" srcId="{383AE9D1-1F57-4C5F-959B-E0B7C3A9D07E}" destId="{4FFFAEF5-A6C1-496B-9344-D177D93264BF}" srcOrd="0" destOrd="0" presId="urn:microsoft.com/office/officeart/2005/8/layout/target3"/>
    <dgm:cxn modelId="{49F43AE8-5F42-4BDF-B312-10D8A3F0FB31}" type="presOf" srcId="{7B23686E-3529-4D1D-BF44-A817C07A53B4}" destId="{BA131B22-9BDB-4451-AE12-EAFF9AD77C3B}" srcOrd="0" destOrd="0" presId="urn:microsoft.com/office/officeart/2005/8/layout/target3"/>
    <dgm:cxn modelId="{7169A5D4-BA66-4E13-A6B4-54DECF849DF8}" srcId="{7B23686E-3529-4D1D-BF44-A817C07A53B4}" destId="{383AE9D1-1F57-4C5F-959B-E0B7C3A9D07E}" srcOrd="0" destOrd="0" parTransId="{DD11E197-5EF3-401D-9B34-825E76AF629B}" sibTransId="{F8FB78FE-1DC0-4D78-AAC7-A5DD81F13348}"/>
    <dgm:cxn modelId="{C6C6DEE1-B6ED-4DE0-A3F3-7F308686438C}" type="presParOf" srcId="{BA131B22-9BDB-4451-AE12-EAFF9AD77C3B}" destId="{FA0D0FEA-4790-4F9D-901A-D4265B145576}" srcOrd="0" destOrd="0" presId="urn:microsoft.com/office/officeart/2005/8/layout/target3"/>
    <dgm:cxn modelId="{7FFF7A1E-FA0C-4716-B25B-A667D72959E3}" type="presParOf" srcId="{BA131B22-9BDB-4451-AE12-EAFF9AD77C3B}" destId="{CDD89420-5CB1-4EA5-879A-ACD088A59980}" srcOrd="1" destOrd="0" presId="urn:microsoft.com/office/officeart/2005/8/layout/target3"/>
    <dgm:cxn modelId="{3F53570F-D58A-43DD-98E0-B8EBE17D8092}" type="presParOf" srcId="{BA131B22-9BDB-4451-AE12-EAFF9AD77C3B}" destId="{4FFFAEF5-A6C1-496B-9344-D177D93264BF}" srcOrd="2" destOrd="0" presId="urn:microsoft.com/office/officeart/2005/8/layout/target3"/>
    <dgm:cxn modelId="{CCE6BD68-AD8F-4157-9466-E0DAA4D5484B}" type="presParOf" srcId="{BA131B22-9BDB-4451-AE12-EAFF9AD77C3B}" destId="{041453DC-8173-4842-BDD0-CD30F28677F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257DB4-7D51-48FC-9297-61B924FF27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EA78C6-6808-4383-83E9-2CBB64EEF26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2"/>
              </a:solidFill>
            </a:rPr>
            <a:t> In overweight or obese adults with or without elevated CVD risk, there is a </a:t>
          </a:r>
          <a:r>
            <a:rPr lang="en-US" b="1" dirty="0" smtClean="0">
              <a:solidFill>
                <a:srgbClr val="FF0000"/>
              </a:solidFill>
            </a:rPr>
            <a:t>dose-response</a:t>
          </a:r>
          <a:r>
            <a:rPr lang="en-US" b="1" dirty="0" smtClean="0">
              <a:solidFill>
                <a:schemeClr val="tx2"/>
              </a:solidFill>
            </a:rPr>
            <a:t>  relationship between the </a:t>
          </a:r>
          <a:r>
            <a:rPr lang="en-US" b="1" dirty="0" smtClean="0">
              <a:solidFill>
                <a:srgbClr val="FF0000"/>
              </a:solidFill>
            </a:rPr>
            <a:t>amount of weight loss </a:t>
          </a:r>
          <a:r>
            <a:rPr lang="en-US" b="1" dirty="0" smtClean="0">
              <a:solidFill>
                <a:schemeClr val="tx2"/>
              </a:solidFill>
            </a:rPr>
            <a:t>achieved by lifestyle intervention and the improvement in </a:t>
          </a:r>
          <a:r>
            <a:rPr lang="en-US" b="1" dirty="0" smtClean="0">
              <a:solidFill>
                <a:srgbClr val="FF0000"/>
              </a:solidFill>
            </a:rPr>
            <a:t>lipid profile</a:t>
          </a:r>
          <a:r>
            <a:rPr lang="en-US" b="1" dirty="0" smtClean="0">
              <a:solidFill>
                <a:schemeClr val="tx2"/>
              </a:solidFill>
            </a:rPr>
            <a:t>. The level of weight loss needed to observe these improvements varies by lipid as follows:  </a:t>
          </a:r>
          <a:endParaRPr lang="en-US" dirty="0">
            <a:solidFill>
              <a:schemeClr val="tx2"/>
            </a:solidFill>
          </a:endParaRPr>
        </a:p>
      </dgm:t>
    </dgm:pt>
    <dgm:pt modelId="{6F1C4A46-0D7A-49F3-97D1-67812EF648CA}" type="parTrans" cxnId="{32D90848-FC4A-425D-932D-473DB9C17C8D}">
      <dgm:prSet/>
      <dgm:spPr/>
      <dgm:t>
        <a:bodyPr/>
        <a:lstStyle/>
        <a:p>
          <a:endParaRPr lang="en-US"/>
        </a:p>
      </dgm:t>
    </dgm:pt>
    <dgm:pt modelId="{21CCB95B-63B9-49F9-AC30-8342718F49AA}" type="sibTrans" cxnId="{32D90848-FC4A-425D-932D-473DB9C17C8D}">
      <dgm:prSet/>
      <dgm:spPr/>
      <dgm:t>
        <a:bodyPr/>
        <a:lstStyle/>
        <a:p>
          <a:endParaRPr lang="en-US"/>
        </a:p>
      </dgm:t>
    </dgm:pt>
    <dgm:pt modelId="{88C0819A-7DC5-46B3-9553-F3E73645EDD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2"/>
              </a:solidFill>
            </a:rPr>
            <a:t>• At a </a:t>
          </a:r>
          <a:r>
            <a:rPr lang="en-US" b="1" dirty="0" smtClean="0">
              <a:solidFill>
                <a:srgbClr val="FF0000"/>
              </a:solidFill>
            </a:rPr>
            <a:t>3 kg </a:t>
          </a:r>
          <a:r>
            <a:rPr lang="en-US" b="1" dirty="0" smtClean="0">
              <a:solidFill>
                <a:schemeClr val="tx2"/>
              </a:solidFill>
            </a:rPr>
            <a:t>weight loss, a weighted mean reduction in </a:t>
          </a:r>
          <a:r>
            <a:rPr lang="en-US" b="1" dirty="0" smtClean="0">
              <a:solidFill>
                <a:srgbClr val="FF0000"/>
              </a:solidFill>
            </a:rPr>
            <a:t>triglycerides</a:t>
          </a:r>
          <a:r>
            <a:rPr lang="en-US" b="1" dirty="0" smtClean="0">
              <a:solidFill>
                <a:schemeClr val="tx2"/>
              </a:solidFill>
            </a:rPr>
            <a:t> of at least </a:t>
          </a:r>
          <a:r>
            <a:rPr lang="en-US" b="1" dirty="0" smtClean="0">
              <a:solidFill>
                <a:srgbClr val="FF0000"/>
              </a:solidFill>
            </a:rPr>
            <a:t>15 mg/</a:t>
          </a:r>
          <a:r>
            <a:rPr lang="en-US" b="1" dirty="0" err="1" smtClean="0">
              <a:solidFill>
                <a:srgbClr val="FF0000"/>
              </a:solidFill>
            </a:rPr>
            <a:t>dL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chemeClr val="tx2"/>
              </a:solidFill>
            </a:rPr>
            <a:t>is observed.  </a:t>
          </a:r>
          <a:endParaRPr lang="en-US" dirty="0">
            <a:solidFill>
              <a:schemeClr val="tx2"/>
            </a:solidFill>
          </a:endParaRPr>
        </a:p>
      </dgm:t>
    </dgm:pt>
    <dgm:pt modelId="{EB990820-F556-44C1-9E1A-68FA459523E6}" type="parTrans" cxnId="{3B55C38E-DF40-43F3-B34E-B9F186928FD0}">
      <dgm:prSet/>
      <dgm:spPr/>
      <dgm:t>
        <a:bodyPr/>
        <a:lstStyle/>
        <a:p>
          <a:endParaRPr lang="en-US"/>
        </a:p>
      </dgm:t>
    </dgm:pt>
    <dgm:pt modelId="{EBC854BE-91BD-4BCD-B2B3-DE3D8A0382A1}" type="sibTrans" cxnId="{3B55C38E-DF40-43F3-B34E-B9F186928FD0}">
      <dgm:prSet/>
      <dgm:spPr/>
      <dgm:t>
        <a:bodyPr/>
        <a:lstStyle/>
        <a:p>
          <a:endParaRPr lang="en-US"/>
        </a:p>
      </dgm:t>
    </dgm:pt>
    <dgm:pt modelId="{AA44904B-3E3B-4594-8B70-7F73242AB8D6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2"/>
              </a:solidFill>
            </a:rPr>
            <a:t>• At </a:t>
          </a:r>
          <a:r>
            <a:rPr lang="en-US" b="1" dirty="0" smtClean="0">
              <a:solidFill>
                <a:srgbClr val="FF0000"/>
              </a:solidFill>
            </a:rPr>
            <a:t>5 kg to 8 kg </a:t>
          </a:r>
          <a:r>
            <a:rPr lang="en-US" b="1" dirty="0" smtClean="0">
              <a:solidFill>
                <a:schemeClr val="tx2"/>
              </a:solidFill>
            </a:rPr>
            <a:t>weight loss, low-density lipoprotein cholesterol (</a:t>
          </a:r>
          <a:r>
            <a:rPr lang="en-US" b="1" dirty="0" smtClean="0">
              <a:solidFill>
                <a:srgbClr val="FF0000"/>
              </a:solidFill>
            </a:rPr>
            <a:t>LDL–C</a:t>
          </a:r>
          <a:r>
            <a:rPr lang="en-US" b="1" dirty="0" smtClean="0">
              <a:solidFill>
                <a:schemeClr val="tx2"/>
              </a:solidFill>
            </a:rPr>
            <a:t>) reductions of approximately </a:t>
          </a:r>
          <a:r>
            <a:rPr lang="en-US" b="1" dirty="0" smtClean="0">
              <a:solidFill>
                <a:srgbClr val="FF0000"/>
              </a:solidFill>
            </a:rPr>
            <a:t>5 mg/</a:t>
          </a:r>
          <a:r>
            <a:rPr lang="en-US" b="1" dirty="0" err="1" smtClean="0">
              <a:solidFill>
                <a:srgbClr val="FF0000"/>
              </a:solidFill>
            </a:rPr>
            <a:t>dL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chemeClr val="tx2"/>
              </a:solidFill>
            </a:rPr>
            <a:t>and increases in high-density lipoprotein cholesterol (</a:t>
          </a:r>
          <a:r>
            <a:rPr lang="en-US" b="1" dirty="0" smtClean="0">
              <a:solidFill>
                <a:srgbClr val="FF0000"/>
              </a:solidFill>
            </a:rPr>
            <a:t>HDL–C)    2 to 3 mg/</a:t>
          </a:r>
          <a:r>
            <a:rPr lang="en-US" b="1" dirty="0" err="1" smtClean="0">
              <a:solidFill>
                <a:srgbClr val="FF0000"/>
              </a:solidFill>
            </a:rPr>
            <a:t>dL</a:t>
          </a:r>
          <a:r>
            <a:rPr lang="en-US" b="1" dirty="0" smtClean="0">
              <a:solidFill>
                <a:srgbClr val="FF0000"/>
              </a:solidFill>
            </a:rPr>
            <a:t> </a:t>
          </a:r>
          <a:r>
            <a:rPr lang="en-US" b="1" dirty="0" smtClean="0">
              <a:solidFill>
                <a:schemeClr val="tx2"/>
              </a:solidFill>
            </a:rPr>
            <a:t>are achieved. </a:t>
          </a:r>
          <a:endParaRPr lang="en-US" dirty="0">
            <a:solidFill>
              <a:schemeClr val="tx2"/>
            </a:solidFill>
          </a:endParaRPr>
        </a:p>
      </dgm:t>
    </dgm:pt>
    <dgm:pt modelId="{41D5D88A-49B7-4A31-B11A-2E165FA25F3E}" type="parTrans" cxnId="{D18FABE7-7161-4A91-9D16-C86A3A8F09A8}">
      <dgm:prSet/>
      <dgm:spPr/>
      <dgm:t>
        <a:bodyPr/>
        <a:lstStyle/>
        <a:p>
          <a:endParaRPr lang="en-US"/>
        </a:p>
      </dgm:t>
    </dgm:pt>
    <dgm:pt modelId="{4C98D63B-1D8C-479F-A49D-4BE2FEB57E98}" type="sibTrans" cxnId="{D18FABE7-7161-4A91-9D16-C86A3A8F09A8}">
      <dgm:prSet/>
      <dgm:spPr/>
      <dgm:t>
        <a:bodyPr/>
        <a:lstStyle/>
        <a:p>
          <a:endParaRPr lang="en-US"/>
        </a:p>
      </dgm:t>
    </dgm:pt>
    <dgm:pt modelId="{C825C0CE-2BDB-4F6F-86D7-142CD97A24B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algn="l" rtl="0"/>
          <a:r>
            <a:rPr lang="en-US" b="1" dirty="0" smtClean="0">
              <a:solidFill>
                <a:schemeClr val="tx2"/>
              </a:solidFill>
            </a:rPr>
            <a:t>• With </a:t>
          </a:r>
          <a:r>
            <a:rPr lang="en-US" b="1" dirty="0" smtClean="0">
              <a:solidFill>
                <a:srgbClr val="FF0000"/>
              </a:solidFill>
            </a:rPr>
            <a:t>&lt;3 kg </a:t>
          </a:r>
          <a:r>
            <a:rPr lang="en-US" b="1" dirty="0" smtClean="0">
              <a:solidFill>
                <a:schemeClr val="tx2"/>
              </a:solidFill>
            </a:rPr>
            <a:t>weight loss, more </a:t>
          </a:r>
          <a:r>
            <a:rPr lang="en-US" b="1" dirty="0" smtClean="0">
              <a:solidFill>
                <a:srgbClr val="FF0000"/>
              </a:solidFill>
            </a:rPr>
            <a:t>modest </a:t>
          </a:r>
          <a:r>
            <a:rPr lang="en-US" b="1" dirty="0" smtClean="0">
              <a:solidFill>
                <a:schemeClr val="tx2"/>
              </a:solidFill>
            </a:rPr>
            <a:t>and more </a:t>
          </a:r>
          <a:r>
            <a:rPr lang="en-US" b="1" dirty="0" smtClean="0">
              <a:solidFill>
                <a:srgbClr val="FF0000"/>
              </a:solidFill>
            </a:rPr>
            <a:t>variable</a:t>
          </a:r>
          <a:r>
            <a:rPr lang="en-US" b="1" dirty="0" smtClean="0">
              <a:solidFill>
                <a:schemeClr val="tx2"/>
              </a:solidFill>
            </a:rPr>
            <a:t> improvements in triglycerides, HDL–C and LDL–C are observed. </a:t>
          </a:r>
          <a:endParaRPr lang="en-US" b="1" dirty="0">
            <a:solidFill>
              <a:schemeClr val="tx2"/>
            </a:solidFill>
          </a:endParaRPr>
        </a:p>
      </dgm:t>
    </dgm:pt>
    <dgm:pt modelId="{CCC6ADB6-8F78-4A04-980A-3C2B6E9FFF88}" type="parTrans" cxnId="{DAF076CB-A734-4421-9A82-0CD7C662F8B8}">
      <dgm:prSet/>
      <dgm:spPr/>
      <dgm:t>
        <a:bodyPr/>
        <a:lstStyle/>
        <a:p>
          <a:endParaRPr lang="en-US"/>
        </a:p>
      </dgm:t>
    </dgm:pt>
    <dgm:pt modelId="{7BC89AD3-76FF-4655-84C0-4F901304BF94}" type="sibTrans" cxnId="{DAF076CB-A734-4421-9A82-0CD7C662F8B8}">
      <dgm:prSet/>
      <dgm:spPr/>
      <dgm:t>
        <a:bodyPr/>
        <a:lstStyle/>
        <a:p>
          <a:endParaRPr lang="en-US"/>
        </a:p>
      </dgm:t>
    </dgm:pt>
    <dgm:pt modelId="{3E534B5C-A8AF-494D-B3BB-C6AD61CCD30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b="1" dirty="0" smtClean="0">
              <a:solidFill>
                <a:srgbClr val="FF0000"/>
              </a:solidFill>
            </a:rPr>
            <a:t>• Strength of the Evidence: High</a:t>
          </a:r>
          <a:endParaRPr lang="en-US" sz="2400" b="1" dirty="0">
            <a:solidFill>
              <a:srgbClr val="FF0000"/>
            </a:solidFill>
          </a:endParaRPr>
        </a:p>
      </dgm:t>
    </dgm:pt>
    <dgm:pt modelId="{AFAF7A81-90FF-4250-AD00-655CE99831B7}" type="parTrans" cxnId="{7750176C-DCDB-41FB-BB73-8BB539B5D1B4}">
      <dgm:prSet/>
      <dgm:spPr/>
      <dgm:t>
        <a:bodyPr/>
        <a:lstStyle/>
        <a:p>
          <a:endParaRPr lang="en-US"/>
        </a:p>
      </dgm:t>
    </dgm:pt>
    <dgm:pt modelId="{2F5E603E-56D1-45BB-8E20-C0344AACE2A2}" type="sibTrans" cxnId="{7750176C-DCDB-41FB-BB73-8BB539B5D1B4}">
      <dgm:prSet/>
      <dgm:spPr/>
      <dgm:t>
        <a:bodyPr/>
        <a:lstStyle/>
        <a:p>
          <a:endParaRPr lang="en-US"/>
        </a:p>
      </dgm:t>
    </dgm:pt>
    <dgm:pt modelId="{83ED0B9F-0582-4A4F-94FD-FE37B5705A20}" type="pres">
      <dgm:prSet presAssocID="{91257DB4-7D51-48FC-9297-61B924FF27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11F70F-AC96-41D0-8D99-EE515101F4B3}" type="pres">
      <dgm:prSet presAssocID="{46EA78C6-6808-4383-83E9-2CBB64EEF264}" presName="linNode" presStyleCnt="0"/>
      <dgm:spPr/>
    </dgm:pt>
    <dgm:pt modelId="{9F280321-2B54-4928-9BF7-CA35A97C9DE9}" type="pres">
      <dgm:prSet presAssocID="{46EA78C6-6808-4383-83E9-2CBB64EEF264}" presName="parentText" presStyleLbl="node1" presStyleIdx="0" presStyleCnt="5" custScaleX="277778" custLinFactNeighborX="-136" custLinFactNeighborY="-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6ED64-50C3-40BE-B886-4DF9F8463BB5}" type="pres">
      <dgm:prSet presAssocID="{21CCB95B-63B9-49F9-AC30-8342718F49AA}" presName="sp" presStyleCnt="0"/>
      <dgm:spPr/>
    </dgm:pt>
    <dgm:pt modelId="{494453B8-C3F9-42DA-A666-D71352C17319}" type="pres">
      <dgm:prSet presAssocID="{88C0819A-7DC5-46B3-9553-F3E73645EDDA}" presName="linNode" presStyleCnt="0"/>
      <dgm:spPr/>
    </dgm:pt>
    <dgm:pt modelId="{9AF2B1D1-91DD-4B4F-90DC-E52A340DF719}" type="pres">
      <dgm:prSet presAssocID="{88C0819A-7DC5-46B3-9553-F3E73645EDDA}" presName="parentText" presStyleLbl="node1" presStyleIdx="1" presStyleCnt="5" custScaleX="277778" custScaleY="661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63BB5-4D82-4513-BE48-49296071CBF4}" type="pres">
      <dgm:prSet presAssocID="{EBC854BE-91BD-4BCD-B2B3-DE3D8A0382A1}" presName="sp" presStyleCnt="0"/>
      <dgm:spPr/>
    </dgm:pt>
    <dgm:pt modelId="{05D8A02C-59A5-42F2-871C-49B344E56859}" type="pres">
      <dgm:prSet presAssocID="{AA44904B-3E3B-4594-8B70-7F73242AB8D6}" presName="linNode" presStyleCnt="0"/>
      <dgm:spPr/>
    </dgm:pt>
    <dgm:pt modelId="{4EF9EFFD-8B3B-440F-8038-55DDA3F9C7CF}" type="pres">
      <dgm:prSet presAssocID="{AA44904B-3E3B-4594-8B70-7F73242AB8D6}" presName="parentText" presStyleLbl="node1" presStyleIdx="2" presStyleCnt="5" custScaleX="277778" custLinFactNeighborX="-2596" custLinFactNeighborY="-6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28A21-4E1A-48E5-94CD-C29B67DF4D0F}" type="pres">
      <dgm:prSet presAssocID="{4C98D63B-1D8C-479F-A49D-4BE2FEB57E98}" presName="sp" presStyleCnt="0"/>
      <dgm:spPr/>
    </dgm:pt>
    <dgm:pt modelId="{7C3B0BFC-3636-4B49-86C4-176000D28069}" type="pres">
      <dgm:prSet presAssocID="{C825C0CE-2BDB-4F6F-86D7-142CD97A24BC}" presName="linNode" presStyleCnt="0"/>
      <dgm:spPr/>
    </dgm:pt>
    <dgm:pt modelId="{DD2173BB-7369-4D72-B8D2-65D0228AD6D1}" type="pres">
      <dgm:prSet presAssocID="{C825C0CE-2BDB-4F6F-86D7-142CD97A24BC}" presName="parentText" presStyleLbl="node1" presStyleIdx="3" presStyleCnt="5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7352-3612-4EA1-AA0C-320E9BE432A2}" type="pres">
      <dgm:prSet presAssocID="{7BC89AD3-76FF-4655-84C0-4F901304BF94}" presName="sp" presStyleCnt="0"/>
      <dgm:spPr/>
    </dgm:pt>
    <dgm:pt modelId="{4F1C2CD9-211E-4BAE-8FB6-DF0964FA1664}" type="pres">
      <dgm:prSet presAssocID="{3E534B5C-A8AF-494D-B3BB-C6AD61CCD301}" presName="linNode" presStyleCnt="0"/>
      <dgm:spPr/>
    </dgm:pt>
    <dgm:pt modelId="{5BF758A8-DE6F-4E46-8248-7F147E977DDC}" type="pres">
      <dgm:prSet presAssocID="{3E534B5C-A8AF-494D-B3BB-C6AD61CCD301}" presName="parentText" presStyleLbl="node1" presStyleIdx="4" presStyleCnt="5" custScaleX="277778" custScaleY="44649" custLinFactNeighborX="-136" custLinFactNeighborY="-3729">
        <dgm:presLayoutVars>
          <dgm:chMax val="1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DAF076CB-A734-4421-9A82-0CD7C662F8B8}" srcId="{91257DB4-7D51-48FC-9297-61B924FF2710}" destId="{C825C0CE-2BDB-4F6F-86D7-142CD97A24BC}" srcOrd="3" destOrd="0" parTransId="{CCC6ADB6-8F78-4A04-980A-3C2B6E9FFF88}" sibTransId="{7BC89AD3-76FF-4655-84C0-4F901304BF94}"/>
    <dgm:cxn modelId="{D18FABE7-7161-4A91-9D16-C86A3A8F09A8}" srcId="{91257DB4-7D51-48FC-9297-61B924FF2710}" destId="{AA44904B-3E3B-4594-8B70-7F73242AB8D6}" srcOrd="2" destOrd="0" parTransId="{41D5D88A-49B7-4A31-B11A-2E165FA25F3E}" sibTransId="{4C98D63B-1D8C-479F-A49D-4BE2FEB57E98}"/>
    <dgm:cxn modelId="{A526FE31-0D71-4EC8-9B3A-17064BC8D2E9}" type="presOf" srcId="{88C0819A-7DC5-46B3-9553-F3E73645EDDA}" destId="{9AF2B1D1-91DD-4B4F-90DC-E52A340DF719}" srcOrd="0" destOrd="0" presId="urn:microsoft.com/office/officeart/2005/8/layout/vList5"/>
    <dgm:cxn modelId="{BE4EE29F-596D-4284-B4D8-C979AC4CF3CC}" type="presOf" srcId="{C825C0CE-2BDB-4F6F-86D7-142CD97A24BC}" destId="{DD2173BB-7369-4D72-B8D2-65D0228AD6D1}" srcOrd="0" destOrd="0" presId="urn:microsoft.com/office/officeart/2005/8/layout/vList5"/>
    <dgm:cxn modelId="{DE83CADF-AB74-45A0-8E38-5C60ED8B89B0}" type="presOf" srcId="{3E534B5C-A8AF-494D-B3BB-C6AD61CCD301}" destId="{5BF758A8-DE6F-4E46-8248-7F147E977DDC}" srcOrd="0" destOrd="0" presId="urn:microsoft.com/office/officeart/2005/8/layout/vList5"/>
    <dgm:cxn modelId="{7750176C-DCDB-41FB-BB73-8BB539B5D1B4}" srcId="{91257DB4-7D51-48FC-9297-61B924FF2710}" destId="{3E534B5C-A8AF-494D-B3BB-C6AD61CCD301}" srcOrd="4" destOrd="0" parTransId="{AFAF7A81-90FF-4250-AD00-655CE99831B7}" sibTransId="{2F5E603E-56D1-45BB-8E20-C0344AACE2A2}"/>
    <dgm:cxn modelId="{A6860E89-D9E3-4F8A-B788-47507FEBC2CB}" type="presOf" srcId="{91257DB4-7D51-48FC-9297-61B924FF2710}" destId="{83ED0B9F-0582-4A4F-94FD-FE37B5705A20}" srcOrd="0" destOrd="0" presId="urn:microsoft.com/office/officeart/2005/8/layout/vList5"/>
    <dgm:cxn modelId="{D7919A59-44F5-44C7-AF7C-4A71621D2779}" type="presOf" srcId="{AA44904B-3E3B-4594-8B70-7F73242AB8D6}" destId="{4EF9EFFD-8B3B-440F-8038-55DDA3F9C7CF}" srcOrd="0" destOrd="0" presId="urn:microsoft.com/office/officeart/2005/8/layout/vList5"/>
    <dgm:cxn modelId="{32D90848-FC4A-425D-932D-473DB9C17C8D}" srcId="{91257DB4-7D51-48FC-9297-61B924FF2710}" destId="{46EA78C6-6808-4383-83E9-2CBB64EEF264}" srcOrd="0" destOrd="0" parTransId="{6F1C4A46-0D7A-49F3-97D1-67812EF648CA}" sibTransId="{21CCB95B-63B9-49F9-AC30-8342718F49AA}"/>
    <dgm:cxn modelId="{3B55C38E-DF40-43F3-B34E-B9F186928FD0}" srcId="{91257DB4-7D51-48FC-9297-61B924FF2710}" destId="{88C0819A-7DC5-46B3-9553-F3E73645EDDA}" srcOrd="1" destOrd="0" parTransId="{EB990820-F556-44C1-9E1A-68FA459523E6}" sibTransId="{EBC854BE-91BD-4BCD-B2B3-DE3D8A0382A1}"/>
    <dgm:cxn modelId="{4C5525C5-8C30-4A3A-8837-D5156BD5347B}" type="presOf" srcId="{46EA78C6-6808-4383-83E9-2CBB64EEF264}" destId="{9F280321-2B54-4928-9BF7-CA35A97C9DE9}" srcOrd="0" destOrd="0" presId="urn:microsoft.com/office/officeart/2005/8/layout/vList5"/>
    <dgm:cxn modelId="{A6434420-7BDC-4258-AFCE-3021C0D0D87E}" type="presParOf" srcId="{83ED0B9F-0582-4A4F-94FD-FE37B5705A20}" destId="{E011F70F-AC96-41D0-8D99-EE515101F4B3}" srcOrd="0" destOrd="0" presId="urn:microsoft.com/office/officeart/2005/8/layout/vList5"/>
    <dgm:cxn modelId="{4062916B-2230-4FB9-B11F-AEE619025FA4}" type="presParOf" srcId="{E011F70F-AC96-41D0-8D99-EE515101F4B3}" destId="{9F280321-2B54-4928-9BF7-CA35A97C9DE9}" srcOrd="0" destOrd="0" presId="urn:microsoft.com/office/officeart/2005/8/layout/vList5"/>
    <dgm:cxn modelId="{E4F7A625-E3F5-4424-A284-12DBFA6022CD}" type="presParOf" srcId="{83ED0B9F-0582-4A4F-94FD-FE37B5705A20}" destId="{0446ED64-50C3-40BE-B886-4DF9F8463BB5}" srcOrd="1" destOrd="0" presId="urn:microsoft.com/office/officeart/2005/8/layout/vList5"/>
    <dgm:cxn modelId="{AC149AA3-F4A4-49EF-8E65-3128D65663A8}" type="presParOf" srcId="{83ED0B9F-0582-4A4F-94FD-FE37B5705A20}" destId="{494453B8-C3F9-42DA-A666-D71352C17319}" srcOrd="2" destOrd="0" presId="urn:microsoft.com/office/officeart/2005/8/layout/vList5"/>
    <dgm:cxn modelId="{4A65A66C-0ECA-4EED-A7E3-71007E418CAB}" type="presParOf" srcId="{494453B8-C3F9-42DA-A666-D71352C17319}" destId="{9AF2B1D1-91DD-4B4F-90DC-E52A340DF719}" srcOrd="0" destOrd="0" presId="urn:microsoft.com/office/officeart/2005/8/layout/vList5"/>
    <dgm:cxn modelId="{3993F664-406C-4CAA-A049-4086D6A4B06D}" type="presParOf" srcId="{83ED0B9F-0582-4A4F-94FD-FE37B5705A20}" destId="{9AF63BB5-4D82-4513-BE48-49296071CBF4}" srcOrd="3" destOrd="0" presId="urn:microsoft.com/office/officeart/2005/8/layout/vList5"/>
    <dgm:cxn modelId="{F21D10EF-A44A-43FA-9839-9F32154336EB}" type="presParOf" srcId="{83ED0B9F-0582-4A4F-94FD-FE37B5705A20}" destId="{05D8A02C-59A5-42F2-871C-49B344E56859}" srcOrd="4" destOrd="0" presId="urn:microsoft.com/office/officeart/2005/8/layout/vList5"/>
    <dgm:cxn modelId="{6BD537EC-1AA0-4B3F-AE80-BF546DD424C8}" type="presParOf" srcId="{05D8A02C-59A5-42F2-871C-49B344E56859}" destId="{4EF9EFFD-8B3B-440F-8038-55DDA3F9C7CF}" srcOrd="0" destOrd="0" presId="urn:microsoft.com/office/officeart/2005/8/layout/vList5"/>
    <dgm:cxn modelId="{2F753003-5C56-49F7-9F4C-2C29732592BB}" type="presParOf" srcId="{83ED0B9F-0582-4A4F-94FD-FE37B5705A20}" destId="{0F428A21-4E1A-48E5-94CD-C29B67DF4D0F}" srcOrd="5" destOrd="0" presId="urn:microsoft.com/office/officeart/2005/8/layout/vList5"/>
    <dgm:cxn modelId="{EB893E73-7E3F-472C-98E0-E56606EC9A72}" type="presParOf" srcId="{83ED0B9F-0582-4A4F-94FD-FE37B5705A20}" destId="{7C3B0BFC-3636-4B49-86C4-176000D28069}" srcOrd="6" destOrd="0" presId="urn:microsoft.com/office/officeart/2005/8/layout/vList5"/>
    <dgm:cxn modelId="{D2974B00-BCE4-47A4-AC0E-B6B96C778BF9}" type="presParOf" srcId="{7C3B0BFC-3636-4B49-86C4-176000D28069}" destId="{DD2173BB-7369-4D72-B8D2-65D0228AD6D1}" srcOrd="0" destOrd="0" presId="urn:microsoft.com/office/officeart/2005/8/layout/vList5"/>
    <dgm:cxn modelId="{F9FC4168-735C-4A31-9CE9-968B09078795}" type="presParOf" srcId="{83ED0B9F-0582-4A4F-94FD-FE37B5705A20}" destId="{33037352-3612-4EA1-AA0C-320E9BE432A2}" srcOrd="7" destOrd="0" presId="urn:microsoft.com/office/officeart/2005/8/layout/vList5"/>
    <dgm:cxn modelId="{1181AFE1-8596-46DB-B074-48F1D45297E8}" type="presParOf" srcId="{83ED0B9F-0582-4A4F-94FD-FE37B5705A20}" destId="{4F1C2CD9-211E-4BAE-8FB6-DF0964FA1664}" srcOrd="8" destOrd="0" presId="urn:microsoft.com/office/officeart/2005/8/layout/vList5"/>
    <dgm:cxn modelId="{E3F778CA-C58F-4709-BE96-FE749AB737BE}" type="presParOf" srcId="{4F1C2CD9-211E-4BAE-8FB6-DF0964FA1664}" destId="{5BF758A8-DE6F-4E46-8248-7F147E977D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CD1C98-910B-45F7-B69A-440101421486}" type="doc">
      <dgm:prSet loTypeId="urn:microsoft.com/office/officeart/2005/8/layout/target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358175-35DC-4384-B0FE-03C1AA57D070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endParaRPr lang="en-US" sz="2800" dirty="0" smtClean="0"/>
        </a:p>
        <a:p>
          <a:pPr rtl="0"/>
          <a:endParaRPr lang="en-US" sz="2800" b="1" dirty="0" smtClean="0">
            <a:solidFill>
              <a:schemeClr val="tx1"/>
            </a:solidFill>
          </a:endParaRPr>
        </a:p>
        <a:p>
          <a:pPr rtl="0"/>
          <a:r>
            <a:rPr lang="en-US" sz="2800" b="1" dirty="0" smtClean="0">
              <a:solidFill>
                <a:schemeClr val="tx1"/>
              </a:solidFill>
            </a:rPr>
            <a:t>Weight Loss and Hypertension Risk</a:t>
          </a:r>
        </a:p>
        <a:p>
          <a:pPr rtl="0"/>
          <a:r>
            <a:rPr lang="en-US" sz="1400" dirty="0" smtClean="0"/>
            <a:t/>
          </a:r>
          <a:br>
            <a:rPr lang="en-US" sz="1400" dirty="0" smtClean="0"/>
          </a:br>
          <a:r>
            <a:rPr lang="en-US" sz="1400" dirty="0" smtClean="0"/>
            <a:t/>
          </a:r>
          <a:br>
            <a:rPr lang="en-US" sz="1400" dirty="0" smtClean="0"/>
          </a:br>
          <a:endParaRPr lang="en-US" sz="1400" dirty="0"/>
        </a:p>
      </dgm:t>
    </dgm:pt>
    <dgm:pt modelId="{28AAEA73-9A7E-43EE-81C9-0FC1B8BA9470}" type="parTrans" cxnId="{438382D9-C753-4A1D-B79A-4A03D2152B4F}">
      <dgm:prSet/>
      <dgm:spPr/>
      <dgm:t>
        <a:bodyPr/>
        <a:lstStyle/>
        <a:p>
          <a:endParaRPr lang="en-US"/>
        </a:p>
      </dgm:t>
    </dgm:pt>
    <dgm:pt modelId="{322107AE-75D1-4B38-946A-1A2AB2A876AF}" type="sibTrans" cxnId="{438382D9-C753-4A1D-B79A-4A03D2152B4F}">
      <dgm:prSet/>
      <dgm:spPr/>
      <dgm:t>
        <a:bodyPr/>
        <a:lstStyle/>
        <a:p>
          <a:endParaRPr lang="en-US"/>
        </a:p>
      </dgm:t>
    </dgm:pt>
    <dgm:pt modelId="{EA1EAA8F-F08A-4134-886A-020A3C147984}" type="pres">
      <dgm:prSet presAssocID="{D6CD1C98-910B-45F7-B69A-44010142148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5FAD9-F58F-454F-8A9F-021166C1E0AB}" type="pres">
      <dgm:prSet presAssocID="{8C358175-35DC-4384-B0FE-03C1AA57D070}" presName="circle1" presStyleLbl="node1" presStyleIdx="0" presStyleCnt="1"/>
      <dgm:spPr>
        <a:prstGeom prst="arc">
          <a:avLst/>
        </a:prstGeom>
        <a:solidFill>
          <a:srgbClr val="FF0000"/>
        </a:solidFill>
      </dgm:spPr>
      <dgm:t>
        <a:bodyPr/>
        <a:lstStyle/>
        <a:p>
          <a:endParaRPr lang="en-US"/>
        </a:p>
      </dgm:t>
    </dgm:pt>
    <dgm:pt modelId="{E8EBFA89-73A8-4A43-93E6-9E67EC517CA5}" type="pres">
      <dgm:prSet presAssocID="{8C358175-35DC-4384-B0FE-03C1AA57D070}" presName="space" presStyleCnt="0"/>
      <dgm:spPr/>
    </dgm:pt>
    <dgm:pt modelId="{9DC4DC10-67D5-4DC9-98AA-699D96994786}" type="pres">
      <dgm:prSet presAssocID="{8C358175-35DC-4384-B0FE-03C1AA57D070}" presName="rect1" presStyleLbl="alignAcc1" presStyleIdx="0" presStyleCnt="1" custScaleX="103165"/>
      <dgm:spPr/>
      <dgm:t>
        <a:bodyPr/>
        <a:lstStyle/>
        <a:p>
          <a:endParaRPr lang="en-US"/>
        </a:p>
      </dgm:t>
    </dgm:pt>
    <dgm:pt modelId="{DFBB57CA-D36B-48DC-9091-F912701265EA}" type="pres">
      <dgm:prSet presAssocID="{8C358175-35DC-4384-B0FE-03C1AA57D07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C57659-690C-4543-8DB7-6F9B16EA477E}" type="presOf" srcId="{8C358175-35DC-4384-B0FE-03C1AA57D070}" destId="{9DC4DC10-67D5-4DC9-98AA-699D96994786}" srcOrd="0" destOrd="0" presId="urn:microsoft.com/office/officeart/2005/8/layout/target3"/>
    <dgm:cxn modelId="{7A5DD32E-F401-46FC-B40B-D9A37EE21933}" type="presOf" srcId="{D6CD1C98-910B-45F7-B69A-440101421486}" destId="{EA1EAA8F-F08A-4134-886A-020A3C147984}" srcOrd="0" destOrd="0" presId="urn:microsoft.com/office/officeart/2005/8/layout/target3"/>
    <dgm:cxn modelId="{438382D9-C753-4A1D-B79A-4A03D2152B4F}" srcId="{D6CD1C98-910B-45F7-B69A-440101421486}" destId="{8C358175-35DC-4384-B0FE-03C1AA57D070}" srcOrd="0" destOrd="0" parTransId="{28AAEA73-9A7E-43EE-81C9-0FC1B8BA9470}" sibTransId="{322107AE-75D1-4B38-946A-1A2AB2A876AF}"/>
    <dgm:cxn modelId="{0B9500D6-5CDB-4203-8EA5-18C004BBECBC}" type="presOf" srcId="{8C358175-35DC-4384-B0FE-03C1AA57D070}" destId="{DFBB57CA-D36B-48DC-9091-F912701265EA}" srcOrd="1" destOrd="0" presId="urn:microsoft.com/office/officeart/2005/8/layout/target3"/>
    <dgm:cxn modelId="{36207708-1682-4255-AEA9-C78F6FCB5659}" type="presParOf" srcId="{EA1EAA8F-F08A-4134-886A-020A3C147984}" destId="{7265FAD9-F58F-454F-8A9F-021166C1E0AB}" srcOrd="0" destOrd="0" presId="urn:microsoft.com/office/officeart/2005/8/layout/target3"/>
    <dgm:cxn modelId="{AB05A94F-1266-4985-BA91-6ADAD906B370}" type="presParOf" srcId="{EA1EAA8F-F08A-4134-886A-020A3C147984}" destId="{E8EBFA89-73A8-4A43-93E6-9E67EC517CA5}" srcOrd="1" destOrd="0" presId="urn:microsoft.com/office/officeart/2005/8/layout/target3"/>
    <dgm:cxn modelId="{AED3C23A-5D62-40AB-BFD1-3270CD440ECF}" type="presParOf" srcId="{EA1EAA8F-F08A-4134-886A-020A3C147984}" destId="{9DC4DC10-67D5-4DC9-98AA-699D96994786}" srcOrd="2" destOrd="0" presId="urn:microsoft.com/office/officeart/2005/8/layout/target3"/>
    <dgm:cxn modelId="{C5DB515F-638C-4CEC-9877-BF02F6CFCD32}" type="presParOf" srcId="{EA1EAA8F-F08A-4134-886A-020A3C147984}" destId="{DFBB57CA-D36B-48DC-9091-F912701265EA}" srcOrd="3" destOrd="0" presId="urn:microsoft.com/office/officeart/2005/8/layout/target3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93A6A5-11D9-4226-AA94-69BEF41597C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DDADA5-B334-47A1-B584-C61BD586700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300" b="1" dirty="0" smtClean="0"/>
            <a:t>Current BMI </a:t>
          </a:r>
          <a:r>
            <a:rPr lang="en-US" sz="2400" b="1" dirty="0" err="1" smtClean="0"/>
            <a:t>Cutpoints</a:t>
          </a:r>
          <a:r>
            <a:rPr lang="en-US" sz="2300" b="1" dirty="0" smtClean="0"/>
            <a:t> and CVD-related Risk and </a:t>
          </a:r>
          <a:r>
            <a:rPr lang="en-US" sz="2400" b="1" dirty="0" smtClean="0"/>
            <a:t>All-cause Mortality</a:t>
          </a:r>
          <a:endParaRPr lang="en-US" sz="2400" b="1" dirty="0"/>
        </a:p>
      </dgm:t>
    </dgm:pt>
    <dgm:pt modelId="{C8B1B59F-FBAE-416B-9F09-010E28CE1005}" type="parTrans" cxnId="{9E7004D3-B3F1-4F79-B22B-F2638F4701D1}">
      <dgm:prSet/>
      <dgm:spPr/>
      <dgm:t>
        <a:bodyPr/>
        <a:lstStyle/>
        <a:p>
          <a:endParaRPr lang="en-US"/>
        </a:p>
      </dgm:t>
    </dgm:pt>
    <dgm:pt modelId="{EF817D32-C9B2-46E5-8287-7191AFED5BB3}" type="sibTrans" cxnId="{9E7004D3-B3F1-4F79-B22B-F2638F4701D1}">
      <dgm:prSet/>
      <dgm:spPr/>
      <dgm:t>
        <a:bodyPr/>
        <a:lstStyle/>
        <a:p>
          <a:endParaRPr lang="en-US"/>
        </a:p>
      </dgm:t>
    </dgm:pt>
    <dgm:pt modelId="{E4098A8A-A437-4178-85ED-9A248A0C0135}" type="pres">
      <dgm:prSet presAssocID="{FC93A6A5-11D9-4226-AA94-69BEF41597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9E2FCF-050D-467A-B830-80474BAE815A}" type="pres">
      <dgm:prSet presAssocID="{41DDADA5-B334-47A1-B584-C61BD586700F}" presName="circle1" presStyleLbl="node1" presStyleIdx="0" presStyleCnt="1"/>
      <dgm:spPr>
        <a:prstGeom prst="triangle">
          <a:avLst/>
        </a:prstGeom>
      </dgm:spPr>
    </dgm:pt>
    <dgm:pt modelId="{FA7CA863-E436-49F1-94D6-1262AD3B1FFD}" type="pres">
      <dgm:prSet presAssocID="{41DDADA5-B334-47A1-B584-C61BD586700F}" presName="space" presStyleCnt="0"/>
      <dgm:spPr/>
    </dgm:pt>
    <dgm:pt modelId="{F036B4A8-4882-4CA7-AD16-22314846724D}" type="pres">
      <dgm:prSet presAssocID="{41DDADA5-B334-47A1-B584-C61BD586700F}" presName="rect1" presStyleLbl="alignAcc1" presStyleIdx="0" presStyleCnt="1" custScaleX="105991" custLinFactNeighborX="-461" custLinFactNeighborY="7692"/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DC8895A9-27CB-4766-9DA1-7F6244F3344B}" type="pres">
      <dgm:prSet presAssocID="{41DDADA5-B334-47A1-B584-C61BD586700F}" presName="rect1ParTxNoCh" presStyleLbl="alignAcc1" presStyleIdx="0" presStyleCnt="1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9E7004D3-B3F1-4F79-B22B-F2638F4701D1}" srcId="{FC93A6A5-11D9-4226-AA94-69BEF41597CA}" destId="{41DDADA5-B334-47A1-B584-C61BD586700F}" srcOrd="0" destOrd="0" parTransId="{C8B1B59F-FBAE-416B-9F09-010E28CE1005}" sibTransId="{EF817D32-C9B2-46E5-8287-7191AFED5BB3}"/>
    <dgm:cxn modelId="{2668C980-0221-4C75-AB0F-0BDC08AA58AB}" type="presOf" srcId="{41DDADA5-B334-47A1-B584-C61BD586700F}" destId="{F036B4A8-4882-4CA7-AD16-22314846724D}" srcOrd="0" destOrd="0" presId="urn:microsoft.com/office/officeart/2005/8/layout/target3"/>
    <dgm:cxn modelId="{67427761-71B4-419E-9D23-4C929ED746A7}" type="presOf" srcId="{FC93A6A5-11D9-4226-AA94-69BEF41597CA}" destId="{E4098A8A-A437-4178-85ED-9A248A0C0135}" srcOrd="0" destOrd="0" presId="urn:microsoft.com/office/officeart/2005/8/layout/target3"/>
    <dgm:cxn modelId="{F395B77E-8901-4CAE-B4C4-12D11069503A}" type="presOf" srcId="{41DDADA5-B334-47A1-B584-C61BD586700F}" destId="{DC8895A9-27CB-4766-9DA1-7F6244F3344B}" srcOrd="1" destOrd="0" presId="urn:microsoft.com/office/officeart/2005/8/layout/target3"/>
    <dgm:cxn modelId="{38F738D2-2067-4AB9-9469-E9C30459B512}" type="presParOf" srcId="{E4098A8A-A437-4178-85ED-9A248A0C0135}" destId="{4E9E2FCF-050D-467A-B830-80474BAE815A}" srcOrd="0" destOrd="0" presId="urn:microsoft.com/office/officeart/2005/8/layout/target3"/>
    <dgm:cxn modelId="{E9126DCE-EF30-408E-8AA9-F4028B9738DA}" type="presParOf" srcId="{E4098A8A-A437-4178-85ED-9A248A0C0135}" destId="{FA7CA863-E436-49F1-94D6-1262AD3B1FFD}" srcOrd="1" destOrd="0" presId="urn:microsoft.com/office/officeart/2005/8/layout/target3"/>
    <dgm:cxn modelId="{D7F062FE-85D6-42AA-8A5C-209831EE559D}" type="presParOf" srcId="{E4098A8A-A437-4178-85ED-9A248A0C0135}" destId="{F036B4A8-4882-4CA7-AD16-22314846724D}" srcOrd="2" destOrd="0" presId="urn:microsoft.com/office/officeart/2005/8/layout/target3"/>
    <dgm:cxn modelId="{AD138AD0-E47F-4DAA-9FD9-C8E1529238A8}" type="presParOf" srcId="{E4098A8A-A437-4178-85ED-9A248A0C0135}" destId="{DC8895A9-27CB-4766-9DA1-7F6244F3344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2316DA-55F6-463A-AA73-8715292C11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81287-FFBC-4266-8700-FA2E35E63AC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Among overweight and obese adults, analyses of </a:t>
          </a:r>
          <a:r>
            <a:rPr lang="en-US" sz="2400" b="1" dirty="0" smtClean="0">
              <a:solidFill>
                <a:srgbClr val="FF0000"/>
              </a:solidFill>
            </a:rPr>
            <a:t>continuous BMI </a:t>
          </a:r>
          <a:r>
            <a:rPr lang="en-US" sz="2000" b="1" dirty="0" smtClean="0">
              <a:solidFill>
                <a:schemeClr val="tx1"/>
              </a:solidFill>
            </a:rPr>
            <a:t>show that the </a:t>
          </a:r>
          <a:r>
            <a:rPr lang="en-US" sz="2000" b="1" dirty="0" smtClean="0">
              <a:solidFill>
                <a:srgbClr val="FF0000"/>
              </a:solidFill>
            </a:rPr>
            <a:t>greater the BMI</a:t>
          </a:r>
          <a:r>
            <a:rPr lang="en-US" sz="2000" b="1" dirty="0" smtClean="0">
              <a:solidFill>
                <a:schemeClr val="tx1"/>
              </a:solidFill>
            </a:rPr>
            <a:t>, the higher the risk of </a:t>
          </a:r>
          <a:r>
            <a:rPr lang="en-US" sz="2000" b="1" dirty="0" smtClean="0">
              <a:solidFill>
                <a:srgbClr val="FF0000"/>
              </a:solidFill>
            </a:rPr>
            <a:t>fatal CHD </a:t>
          </a:r>
          <a:r>
            <a:rPr lang="en-US" sz="2000" b="1" dirty="0" smtClean="0">
              <a:solidFill>
                <a:schemeClr val="tx1"/>
              </a:solidFill>
            </a:rPr>
            <a:t>and </a:t>
          </a:r>
          <a:r>
            <a:rPr lang="en-US" sz="2000" b="1" dirty="0" smtClean="0">
              <a:solidFill>
                <a:srgbClr val="FF0000"/>
              </a:solidFill>
            </a:rPr>
            <a:t>combined fatal and nonfatal CHD</a:t>
          </a:r>
          <a:r>
            <a:rPr lang="en-US" sz="2000" b="1" dirty="0" smtClean="0">
              <a:solidFill>
                <a:schemeClr val="tx1"/>
              </a:solidFill>
            </a:rPr>
            <a:t>. The </a:t>
          </a:r>
          <a:r>
            <a:rPr lang="en-US" sz="2400" b="1" dirty="0" smtClean="0">
              <a:solidFill>
                <a:schemeClr val="accent1"/>
              </a:solidFill>
            </a:rPr>
            <a:t>current </a:t>
          </a:r>
          <a:r>
            <a:rPr lang="en-US" sz="2400" b="1" dirty="0" err="1" smtClean="0">
              <a:solidFill>
                <a:schemeClr val="accent1"/>
              </a:solidFill>
            </a:rPr>
            <a:t>cutpoints</a:t>
          </a:r>
          <a:r>
            <a:rPr lang="en-US" sz="2400" b="1" dirty="0" smtClean="0">
              <a:solidFill>
                <a:schemeClr val="accent1"/>
              </a:solidFill>
            </a:rPr>
            <a:t> </a:t>
          </a:r>
          <a:r>
            <a:rPr lang="en-US" sz="2000" b="1" dirty="0" smtClean="0">
              <a:solidFill>
                <a:schemeClr val="tx1"/>
              </a:solidFill>
            </a:rPr>
            <a:t>for </a:t>
          </a:r>
          <a:r>
            <a: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overweigh</a:t>
          </a:r>
          <a:r>
            <a:rPr lang="en-US" sz="2000" b="1" dirty="0" smtClean="0">
              <a:solidFill>
                <a:schemeClr val="tx1"/>
              </a:solidFill>
            </a:rPr>
            <a:t>t(BMI ≥25.0 kg/m2) and </a:t>
          </a:r>
          <a:r>
            <a: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obesity</a:t>
          </a:r>
          <a:r>
            <a:rPr lang="en-US" sz="2000" b="1" dirty="0" smtClean="0">
              <a:solidFill>
                <a:schemeClr val="tx1"/>
              </a:solidFill>
            </a:rPr>
            <a:t> (BMI ≥30 kg/ m2) compared with </a:t>
          </a:r>
          <a:r>
            <a:rPr lang="en-US" sz="2000" b="1" dirty="0" smtClean="0">
              <a:solidFill>
                <a:schemeClr val="accent1"/>
              </a:solidFill>
            </a:rPr>
            <a:t>normal weight </a:t>
          </a:r>
          <a:r>
            <a:rPr lang="en-US" sz="2000" b="1" dirty="0" smtClean="0">
              <a:solidFill>
                <a:schemeClr val="tx1"/>
              </a:solidFill>
            </a:rPr>
            <a:t>(BMI 18.5 to &lt;25.0 kg/m)are associated with elevated risk of </a:t>
          </a:r>
          <a:r>
            <a: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rPr>
            <a:t>combined fatal and nonfatal CHD</a:t>
          </a:r>
          <a:r>
            <a:rPr lang="en-US" sz="2000" b="1" dirty="0" smtClean="0">
              <a:solidFill>
                <a:schemeClr val="tx1"/>
              </a:solidFill>
            </a:rPr>
            <a:t>. </a:t>
          </a:r>
          <a:endParaRPr lang="en-US" sz="2000" dirty="0">
            <a:solidFill>
              <a:schemeClr val="tx1"/>
            </a:solidFill>
          </a:endParaRPr>
        </a:p>
      </dgm:t>
    </dgm:pt>
    <dgm:pt modelId="{8C418019-DD47-4D2C-9CB7-408335586569}" type="parTrans" cxnId="{0253606A-62C9-49E0-B930-21CCFF65ABC5}">
      <dgm:prSet/>
      <dgm:spPr/>
      <dgm:t>
        <a:bodyPr/>
        <a:lstStyle/>
        <a:p>
          <a:endParaRPr lang="en-US"/>
        </a:p>
      </dgm:t>
    </dgm:pt>
    <dgm:pt modelId="{6F378102-57FD-4FF7-B8CA-21D2A14F8873}" type="sibTrans" cxnId="{0253606A-62C9-49E0-B930-21CCFF65ABC5}">
      <dgm:prSet/>
      <dgm:spPr/>
      <dgm:t>
        <a:bodyPr/>
        <a:lstStyle/>
        <a:p>
          <a:endParaRPr lang="en-US"/>
        </a:p>
      </dgm:t>
    </dgm:pt>
    <dgm:pt modelId="{73D338AF-DC68-4BA4-85C8-5E585AFB38B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300" b="1" dirty="0" smtClean="0"/>
            <a:t>• </a:t>
          </a:r>
          <a:r>
            <a:rPr lang="en-US" sz="2400" b="1" dirty="0" smtClean="0">
              <a:solidFill>
                <a:srgbClr val="7030A0"/>
              </a:solidFill>
            </a:rPr>
            <a:t>Strength of the Evidence: Moderate</a:t>
          </a:r>
          <a:endParaRPr lang="en-US" sz="2400" dirty="0">
            <a:solidFill>
              <a:srgbClr val="7030A0"/>
            </a:solidFill>
          </a:endParaRPr>
        </a:p>
      </dgm:t>
    </dgm:pt>
    <dgm:pt modelId="{C0FB5430-4C31-44EB-B24B-1993B36F4AC8}" type="parTrans" cxnId="{A4894FA0-CBD9-4213-BB0B-F43C812AAA1A}">
      <dgm:prSet/>
      <dgm:spPr/>
      <dgm:t>
        <a:bodyPr/>
        <a:lstStyle/>
        <a:p>
          <a:endParaRPr lang="en-US"/>
        </a:p>
      </dgm:t>
    </dgm:pt>
    <dgm:pt modelId="{EF7C424D-DB9A-4B62-9BFA-94A09E9240EE}" type="sibTrans" cxnId="{A4894FA0-CBD9-4213-BB0B-F43C812AAA1A}">
      <dgm:prSet/>
      <dgm:spPr/>
      <dgm:t>
        <a:bodyPr/>
        <a:lstStyle/>
        <a:p>
          <a:endParaRPr lang="en-US"/>
        </a:p>
      </dgm:t>
    </dgm:pt>
    <dgm:pt modelId="{B873AC2B-351E-4FEE-B037-D2B8475661BA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7030A0"/>
              </a:solidFill>
            </a:rPr>
            <a:t>Among overweight and obese adults, analyses of </a:t>
          </a:r>
          <a:r>
            <a:rPr lang="en-US" sz="2400" b="1" dirty="0" smtClean="0">
              <a:solidFill>
                <a:srgbClr val="FF0000"/>
              </a:solidFill>
            </a:rPr>
            <a:t>continuous BMI </a:t>
          </a:r>
          <a:r>
            <a:rPr lang="en-US" sz="2000" b="1" dirty="0" smtClean="0">
              <a:solidFill>
                <a:srgbClr val="7030A0"/>
              </a:solidFill>
            </a:rPr>
            <a:t>show that the </a:t>
          </a:r>
          <a:r>
            <a:rPr lang="en-US" sz="2000" b="1" dirty="0" smtClean="0">
              <a:solidFill>
                <a:srgbClr val="FF0000"/>
              </a:solidFill>
            </a:rPr>
            <a:t>greater the BMI</a:t>
          </a:r>
          <a:r>
            <a:rPr lang="en-US" sz="2000" b="1" dirty="0" smtClean="0">
              <a:solidFill>
                <a:srgbClr val="7030A0"/>
              </a:solidFill>
            </a:rPr>
            <a:t>, the higher the risk of </a:t>
          </a:r>
          <a:r>
            <a:rPr lang="en-US" sz="2000" b="1" dirty="0" smtClean="0">
              <a:solidFill>
                <a:srgbClr val="FF0000"/>
              </a:solidFill>
            </a:rPr>
            <a:t>fatal CHD </a:t>
          </a:r>
          <a:r>
            <a:rPr lang="en-US" sz="2000" b="1" dirty="0" smtClean="0">
              <a:solidFill>
                <a:srgbClr val="7030A0"/>
              </a:solidFill>
            </a:rPr>
            <a:t>and </a:t>
          </a:r>
          <a:r>
            <a:rPr lang="en-US" sz="2000" b="1" dirty="0" smtClean="0">
              <a:solidFill>
                <a:srgbClr val="FF0000"/>
              </a:solidFill>
            </a:rPr>
            <a:t>combined fatal and nonfatal CHD </a:t>
          </a:r>
          <a:r>
            <a:rPr lang="en-US" sz="2000" b="1" dirty="0" smtClean="0">
              <a:solidFill>
                <a:srgbClr val="7030A0"/>
              </a:solidFill>
            </a:rPr>
            <a:t>in </a:t>
          </a:r>
          <a:r>
            <a:rPr lang="en-US" sz="2400" b="1" dirty="0" smtClean="0">
              <a:solidFill>
                <a:srgbClr val="FF0000"/>
              </a:solidFill>
            </a:rPr>
            <a:t>both men and women</a:t>
          </a:r>
          <a:r>
            <a:rPr lang="en-US" sz="2000" b="1" dirty="0" smtClean="0">
              <a:solidFill>
                <a:srgbClr val="7030A0"/>
              </a:solidFill>
            </a:rPr>
            <a:t>. </a:t>
          </a:r>
          <a:endParaRPr lang="en-US" sz="2000" b="1" dirty="0">
            <a:solidFill>
              <a:srgbClr val="7030A0"/>
            </a:solidFill>
          </a:endParaRPr>
        </a:p>
      </dgm:t>
    </dgm:pt>
    <dgm:pt modelId="{765BFBE4-75FC-4847-A972-702D00325468}" type="parTrans" cxnId="{0CBF23C3-E3FD-4C69-88D7-5B98C42DB354}">
      <dgm:prSet/>
      <dgm:spPr/>
      <dgm:t>
        <a:bodyPr/>
        <a:lstStyle/>
        <a:p>
          <a:endParaRPr lang="en-US"/>
        </a:p>
      </dgm:t>
    </dgm:pt>
    <dgm:pt modelId="{18B12A16-D453-490B-88E8-F1A59A3A141B}" type="sibTrans" cxnId="{0CBF23C3-E3FD-4C69-88D7-5B98C42DB354}">
      <dgm:prSet/>
      <dgm:spPr/>
      <dgm:t>
        <a:bodyPr/>
        <a:lstStyle/>
        <a:p>
          <a:endParaRPr lang="en-US"/>
        </a:p>
      </dgm:t>
    </dgm:pt>
    <dgm:pt modelId="{ECA1FC2F-EC21-4694-8A76-93C51BF2D0F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The current </a:t>
          </a:r>
          <a:r>
            <a:rPr lang="en-US" sz="2400" b="1" dirty="0" smtClean="0">
              <a:solidFill>
                <a:srgbClr val="FF0000"/>
              </a:solidFill>
            </a:rPr>
            <a:t>BMI </a:t>
          </a:r>
          <a:r>
            <a:rPr lang="en-US" sz="2400" b="1" dirty="0" err="1" smtClean="0">
              <a:solidFill>
                <a:srgbClr val="FF0000"/>
              </a:solidFill>
            </a:rPr>
            <a:t>cutpoints</a:t>
          </a:r>
          <a:r>
            <a:rPr lang="en-US" sz="2400" b="1" dirty="0" smtClean="0">
              <a:solidFill>
                <a:srgbClr val="FF0000"/>
              </a:solidFill>
            </a:rPr>
            <a:t> </a:t>
          </a:r>
          <a:r>
            <a:rPr lang="en-US" sz="2000" b="1" dirty="0" smtClean="0">
              <a:solidFill>
                <a:schemeClr val="tx1"/>
              </a:solidFill>
            </a:rPr>
            <a:t>for </a:t>
          </a:r>
          <a:r>
            <a:rPr lang="en-US" sz="2000" b="1" dirty="0" smtClean="0">
              <a:solidFill>
                <a:srgbClr val="FF0000"/>
              </a:solidFill>
            </a:rPr>
            <a:t>overweight</a:t>
          </a:r>
          <a:r>
            <a:rPr lang="en-US" sz="2000" b="1" dirty="0" smtClean="0">
              <a:solidFill>
                <a:schemeClr val="tx1"/>
              </a:solidFill>
            </a:rPr>
            <a:t> (BMI ≥25.0 kg/m2) and </a:t>
          </a:r>
          <a:r>
            <a:rPr lang="en-US" sz="2000" b="1" dirty="0" smtClean="0">
              <a:solidFill>
                <a:srgbClr val="FF0000"/>
              </a:solidFill>
            </a:rPr>
            <a:t>obesity</a:t>
          </a:r>
          <a:r>
            <a:rPr lang="en-US" sz="2000" b="1" dirty="0" smtClean="0">
              <a:solidFill>
                <a:schemeClr val="tx1"/>
              </a:solidFill>
            </a:rPr>
            <a:t> (BMI ≥30.0 kg/m2) compared with </a:t>
          </a:r>
          <a:r>
            <a:rPr lang="en-US" sz="2000" b="1" dirty="0" smtClean="0">
              <a:solidFill>
                <a:srgbClr val="FF0000"/>
              </a:solidFill>
            </a:rPr>
            <a:t>normal weight </a:t>
          </a:r>
          <a:r>
            <a:rPr lang="en-US" sz="2000" b="1" dirty="0" smtClean="0">
              <a:solidFill>
                <a:schemeClr val="tx1"/>
              </a:solidFill>
            </a:rPr>
            <a:t>(BMI 18.5 to &lt;25.0 kg/2) are associated with elevated risk of </a:t>
          </a:r>
          <a:r>
            <a:rPr lang="en-US" sz="2000" b="1" dirty="0" smtClean="0">
              <a:solidFill>
                <a:srgbClr val="FF0000"/>
              </a:solidFill>
            </a:rPr>
            <a:t>fatal CHD in </a:t>
          </a:r>
          <a:r>
            <a:rPr lang="en-US" sz="2400" b="1" dirty="0" smtClean="0">
              <a:solidFill>
                <a:srgbClr val="FF0000"/>
              </a:solidFill>
            </a:rPr>
            <a:t>both sexes</a:t>
          </a:r>
          <a:r>
            <a:rPr lang="en-US" sz="2000" b="1" dirty="0" smtClean="0">
              <a:solidFill>
                <a:schemeClr val="tx1"/>
              </a:solidFill>
            </a:rPr>
            <a:t>. </a:t>
          </a:r>
          <a:endParaRPr lang="en-US" sz="2000" b="1" dirty="0">
            <a:solidFill>
              <a:schemeClr val="tx1"/>
            </a:solidFill>
          </a:endParaRPr>
        </a:p>
      </dgm:t>
    </dgm:pt>
    <dgm:pt modelId="{5375E286-34F9-45BE-A964-F8BDB0CC4CBF}" type="parTrans" cxnId="{CD6D63C1-E7C3-4344-A87C-C5963A77D5A2}">
      <dgm:prSet/>
      <dgm:spPr/>
      <dgm:t>
        <a:bodyPr/>
        <a:lstStyle/>
        <a:p>
          <a:endParaRPr lang="en-US"/>
        </a:p>
      </dgm:t>
    </dgm:pt>
    <dgm:pt modelId="{4185508E-5B57-4A7E-B46A-D9739D3669E6}" type="sibTrans" cxnId="{CD6D63C1-E7C3-4344-A87C-C5963A77D5A2}">
      <dgm:prSet/>
      <dgm:spPr/>
      <dgm:t>
        <a:bodyPr/>
        <a:lstStyle/>
        <a:p>
          <a:endParaRPr lang="en-US"/>
        </a:p>
      </dgm:t>
    </dgm:pt>
    <dgm:pt modelId="{BB31F66C-7AE7-409A-9C33-5DDF89161FED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1300" b="1" dirty="0" smtClean="0"/>
            <a:t>• </a:t>
          </a:r>
          <a:r>
            <a:rPr lang="en-US" sz="2400" b="1" dirty="0" smtClean="0">
              <a:solidFill>
                <a:srgbClr val="7030A0"/>
              </a:solidFill>
            </a:rPr>
            <a:t>Strength of the Evidence: Moderate</a:t>
          </a:r>
          <a:endParaRPr lang="en-US" sz="2400" dirty="0">
            <a:solidFill>
              <a:srgbClr val="7030A0"/>
            </a:solidFill>
          </a:endParaRPr>
        </a:p>
      </dgm:t>
    </dgm:pt>
    <dgm:pt modelId="{868A0387-04F8-465F-8657-66C7C666B7CF}" type="parTrans" cxnId="{84AF43B2-0C0E-4118-A321-D48B47DBE77D}">
      <dgm:prSet/>
      <dgm:spPr/>
      <dgm:t>
        <a:bodyPr/>
        <a:lstStyle/>
        <a:p>
          <a:endParaRPr lang="en-US"/>
        </a:p>
      </dgm:t>
    </dgm:pt>
    <dgm:pt modelId="{F62A661F-64BB-4E36-B18C-6552511DF477}" type="sibTrans" cxnId="{84AF43B2-0C0E-4118-A321-D48B47DBE77D}">
      <dgm:prSet/>
      <dgm:spPr/>
      <dgm:t>
        <a:bodyPr/>
        <a:lstStyle/>
        <a:p>
          <a:endParaRPr lang="en-US"/>
        </a:p>
      </dgm:t>
    </dgm:pt>
    <dgm:pt modelId="{9E17B83B-73DF-43EC-9ADC-9475D49070D3}">
      <dgm:prSet/>
      <dgm:spPr/>
      <dgm:t>
        <a:bodyPr/>
        <a:lstStyle/>
        <a:p>
          <a:pPr rtl="0"/>
          <a:r>
            <a:rPr lang="en-US" smtClean="0"/>
            <a:t>2 </a:t>
          </a:r>
          <a:endParaRPr lang="en-US"/>
        </a:p>
      </dgm:t>
    </dgm:pt>
    <dgm:pt modelId="{0C12D4D8-49C1-4392-83A7-857412C970CE}" type="parTrans" cxnId="{71325AAA-8A5A-4478-864E-5316F50530D3}">
      <dgm:prSet/>
      <dgm:spPr/>
      <dgm:t>
        <a:bodyPr/>
        <a:lstStyle/>
        <a:p>
          <a:endParaRPr lang="en-US"/>
        </a:p>
      </dgm:t>
    </dgm:pt>
    <dgm:pt modelId="{FAF5D7A5-9F84-42C8-8FAD-5B5D03D8CE75}" type="sibTrans" cxnId="{71325AAA-8A5A-4478-864E-5316F50530D3}">
      <dgm:prSet/>
      <dgm:spPr/>
      <dgm:t>
        <a:bodyPr/>
        <a:lstStyle/>
        <a:p>
          <a:endParaRPr lang="en-US"/>
        </a:p>
      </dgm:t>
    </dgm:pt>
    <dgm:pt modelId="{5B23A216-4086-4197-B49C-B5D59404E9F4}" type="pres">
      <dgm:prSet presAssocID="{652316DA-55F6-463A-AA73-8715292C11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1AD668-397B-4718-BA6A-311888295DA2}" type="pres">
      <dgm:prSet presAssocID="{22E81287-FFBC-4266-8700-FA2E35E63A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AF485-ECBC-4440-813E-314C29BD8777}" type="pres">
      <dgm:prSet presAssocID="{6F378102-57FD-4FF7-B8CA-21D2A14F8873}" presName="spacer" presStyleCnt="0"/>
      <dgm:spPr/>
    </dgm:pt>
    <dgm:pt modelId="{AF22C90B-0832-48E8-A05E-8A9B16C20A9E}" type="pres">
      <dgm:prSet presAssocID="{73D338AF-DC68-4BA4-85C8-5E585AFB38BE}" presName="parentText" presStyleLbl="node1" presStyleIdx="1" presStyleCnt="5" custScaleX="74168" custScaleY="377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DFF85-7617-4FE4-A9F3-270D5C74010C}" type="pres">
      <dgm:prSet presAssocID="{EF7C424D-DB9A-4B62-9BFA-94A09E9240EE}" presName="spacer" presStyleCnt="0"/>
      <dgm:spPr/>
    </dgm:pt>
    <dgm:pt modelId="{D8726EB4-9E3E-4606-922A-7E988798FA20}" type="pres">
      <dgm:prSet presAssocID="{B873AC2B-351E-4FEE-B037-D2B8475661BA}" presName="parentText" presStyleLbl="node1" presStyleIdx="2" presStyleCnt="5" custLinFactY="76" custLinFactNeighborX="175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D93C7-7A35-433B-8953-D10D8C61F1C2}" type="pres">
      <dgm:prSet presAssocID="{18B12A16-D453-490B-88E8-F1A59A3A141B}" presName="spacer" presStyleCnt="0"/>
      <dgm:spPr/>
    </dgm:pt>
    <dgm:pt modelId="{FE2E2087-1EEC-4552-B394-F13B944E118D}" type="pres">
      <dgm:prSet presAssocID="{ECA1FC2F-EC21-4694-8A76-93C51BF2D0F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C9129-6707-447F-A4D9-5532421A3EF9}" type="pres">
      <dgm:prSet presAssocID="{4185508E-5B57-4A7E-B46A-D9739D3669E6}" presName="spacer" presStyleCnt="0"/>
      <dgm:spPr/>
    </dgm:pt>
    <dgm:pt modelId="{B0C15C0E-A6DE-414F-A653-9EE63C62D2B7}" type="pres">
      <dgm:prSet presAssocID="{BB31F66C-7AE7-409A-9C33-5DDF89161FED}" presName="parentText" presStyleLbl="node1" presStyleIdx="4" presStyleCnt="5" custScaleX="76785" custScaleY="393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70EE6-7B20-4C84-988E-CADD423CC239}" type="pres">
      <dgm:prSet presAssocID="{BB31F66C-7AE7-409A-9C33-5DDF89161FE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3728FD-20E5-4B8B-B75F-28C95ED63796}" type="presOf" srcId="{BB31F66C-7AE7-409A-9C33-5DDF89161FED}" destId="{B0C15C0E-A6DE-414F-A653-9EE63C62D2B7}" srcOrd="0" destOrd="0" presId="urn:microsoft.com/office/officeart/2005/8/layout/vList2"/>
    <dgm:cxn modelId="{8201F5C5-B225-497E-9FDB-609030E30EE5}" type="presOf" srcId="{B873AC2B-351E-4FEE-B037-D2B8475661BA}" destId="{D8726EB4-9E3E-4606-922A-7E988798FA20}" srcOrd="0" destOrd="0" presId="urn:microsoft.com/office/officeart/2005/8/layout/vList2"/>
    <dgm:cxn modelId="{0D068D73-ED94-44C5-A860-E68E8FC3A9E6}" type="presOf" srcId="{652316DA-55F6-463A-AA73-8715292C1147}" destId="{5B23A216-4086-4197-B49C-B5D59404E9F4}" srcOrd="0" destOrd="0" presId="urn:microsoft.com/office/officeart/2005/8/layout/vList2"/>
    <dgm:cxn modelId="{A4894FA0-CBD9-4213-BB0B-F43C812AAA1A}" srcId="{652316DA-55F6-463A-AA73-8715292C1147}" destId="{73D338AF-DC68-4BA4-85C8-5E585AFB38BE}" srcOrd="1" destOrd="0" parTransId="{C0FB5430-4C31-44EB-B24B-1993B36F4AC8}" sibTransId="{EF7C424D-DB9A-4B62-9BFA-94A09E9240EE}"/>
    <dgm:cxn modelId="{0253606A-62C9-49E0-B930-21CCFF65ABC5}" srcId="{652316DA-55F6-463A-AA73-8715292C1147}" destId="{22E81287-FFBC-4266-8700-FA2E35E63AC7}" srcOrd="0" destOrd="0" parTransId="{8C418019-DD47-4D2C-9CB7-408335586569}" sibTransId="{6F378102-57FD-4FF7-B8CA-21D2A14F8873}"/>
    <dgm:cxn modelId="{71325AAA-8A5A-4478-864E-5316F50530D3}" srcId="{BB31F66C-7AE7-409A-9C33-5DDF89161FED}" destId="{9E17B83B-73DF-43EC-9ADC-9475D49070D3}" srcOrd="0" destOrd="0" parTransId="{0C12D4D8-49C1-4392-83A7-857412C970CE}" sibTransId="{FAF5D7A5-9F84-42C8-8FAD-5B5D03D8CE75}"/>
    <dgm:cxn modelId="{0CBF23C3-E3FD-4C69-88D7-5B98C42DB354}" srcId="{652316DA-55F6-463A-AA73-8715292C1147}" destId="{B873AC2B-351E-4FEE-B037-D2B8475661BA}" srcOrd="2" destOrd="0" parTransId="{765BFBE4-75FC-4847-A972-702D00325468}" sibTransId="{18B12A16-D453-490B-88E8-F1A59A3A141B}"/>
    <dgm:cxn modelId="{485C520A-025B-4B0A-8940-9E9A5773E902}" type="presOf" srcId="{9E17B83B-73DF-43EC-9ADC-9475D49070D3}" destId="{14170EE6-7B20-4C84-988E-CADD423CC239}" srcOrd="0" destOrd="0" presId="urn:microsoft.com/office/officeart/2005/8/layout/vList2"/>
    <dgm:cxn modelId="{2D51EA90-25D5-4D78-A92E-C36A8F6D08C4}" type="presOf" srcId="{22E81287-FFBC-4266-8700-FA2E35E63AC7}" destId="{061AD668-397B-4718-BA6A-311888295DA2}" srcOrd="0" destOrd="0" presId="urn:microsoft.com/office/officeart/2005/8/layout/vList2"/>
    <dgm:cxn modelId="{41A626D9-7A0F-4FF2-8616-FF35186E43B6}" type="presOf" srcId="{ECA1FC2F-EC21-4694-8A76-93C51BF2D0F7}" destId="{FE2E2087-1EEC-4552-B394-F13B944E118D}" srcOrd="0" destOrd="0" presId="urn:microsoft.com/office/officeart/2005/8/layout/vList2"/>
    <dgm:cxn modelId="{84AF43B2-0C0E-4118-A321-D48B47DBE77D}" srcId="{652316DA-55F6-463A-AA73-8715292C1147}" destId="{BB31F66C-7AE7-409A-9C33-5DDF89161FED}" srcOrd="4" destOrd="0" parTransId="{868A0387-04F8-465F-8657-66C7C666B7CF}" sibTransId="{F62A661F-64BB-4E36-B18C-6552511DF477}"/>
    <dgm:cxn modelId="{9088E0EA-7C8E-40D4-A1CC-5F4E23D842E0}" type="presOf" srcId="{73D338AF-DC68-4BA4-85C8-5E585AFB38BE}" destId="{AF22C90B-0832-48E8-A05E-8A9B16C20A9E}" srcOrd="0" destOrd="0" presId="urn:microsoft.com/office/officeart/2005/8/layout/vList2"/>
    <dgm:cxn modelId="{CD6D63C1-E7C3-4344-A87C-C5963A77D5A2}" srcId="{652316DA-55F6-463A-AA73-8715292C1147}" destId="{ECA1FC2F-EC21-4694-8A76-93C51BF2D0F7}" srcOrd="3" destOrd="0" parTransId="{5375E286-34F9-45BE-A964-F8BDB0CC4CBF}" sibTransId="{4185508E-5B57-4A7E-B46A-D9739D3669E6}"/>
    <dgm:cxn modelId="{E59BE23B-F31F-4296-8893-988440A66AD6}" type="presParOf" srcId="{5B23A216-4086-4197-B49C-B5D59404E9F4}" destId="{061AD668-397B-4718-BA6A-311888295DA2}" srcOrd="0" destOrd="0" presId="urn:microsoft.com/office/officeart/2005/8/layout/vList2"/>
    <dgm:cxn modelId="{3F119795-53BF-41D4-A187-1E85EF644AC6}" type="presParOf" srcId="{5B23A216-4086-4197-B49C-B5D59404E9F4}" destId="{392AF485-ECBC-4440-813E-314C29BD8777}" srcOrd="1" destOrd="0" presId="urn:microsoft.com/office/officeart/2005/8/layout/vList2"/>
    <dgm:cxn modelId="{0B90F5A5-A8D4-437D-88A0-B83CD2C3A24A}" type="presParOf" srcId="{5B23A216-4086-4197-B49C-B5D59404E9F4}" destId="{AF22C90B-0832-48E8-A05E-8A9B16C20A9E}" srcOrd="2" destOrd="0" presId="urn:microsoft.com/office/officeart/2005/8/layout/vList2"/>
    <dgm:cxn modelId="{EA6A4D53-2F92-43C1-8DF9-C1CF1E5D0F38}" type="presParOf" srcId="{5B23A216-4086-4197-B49C-B5D59404E9F4}" destId="{EECDFF85-7617-4FE4-A9F3-270D5C74010C}" srcOrd="3" destOrd="0" presId="urn:microsoft.com/office/officeart/2005/8/layout/vList2"/>
    <dgm:cxn modelId="{B9E1504D-98DC-4C50-82F6-B7F0CC574D09}" type="presParOf" srcId="{5B23A216-4086-4197-B49C-B5D59404E9F4}" destId="{D8726EB4-9E3E-4606-922A-7E988798FA20}" srcOrd="4" destOrd="0" presId="urn:microsoft.com/office/officeart/2005/8/layout/vList2"/>
    <dgm:cxn modelId="{1872D36C-CABC-44CC-BEA0-787A6BB5A9C2}" type="presParOf" srcId="{5B23A216-4086-4197-B49C-B5D59404E9F4}" destId="{C92D93C7-7A35-433B-8953-D10D8C61F1C2}" srcOrd="5" destOrd="0" presId="urn:microsoft.com/office/officeart/2005/8/layout/vList2"/>
    <dgm:cxn modelId="{166CFE01-F3A1-43A5-8F56-D89F23310C76}" type="presParOf" srcId="{5B23A216-4086-4197-B49C-B5D59404E9F4}" destId="{FE2E2087-1EEC-4552-B394-F13B944E118D}" srcOrd="6" destOrd="0" presId="urn:microsoft.com/office/officeart/2005/8/layout/vList2"/>
    <dgm:cxn modelId="{FC5ED5C0-1C18-4A39-845A-798522F276AD}" type="presParOf" srcId="{5B23A216-4086-4197-B49C-B5D59404E9F4}" destId="{772C9129-6707-447F-A4D9-5532421A3EF9}" srcOrd="7" destOrd="0" presId="urn:microsoft.com/office/officeart/2005/8/layout/vList2"/>
    <dgm:cxn modelId="{50012C5A-8FBB-4297-BC87-6EAA0E6B564F}" type="presParOf" srcId="{5B23A216-4086-4197-B49C-B5D59404E9F4}" destId="{B0C15C0E-A6DE-414F-A653-9EE63C62D2B7}" srcOrd="8" destOrd="0" presId="urn:microsoft.com/office/officeart/2005/8/layout/vList2"/>
    <dgm:cxn modelId="{4B1FE52B-67D8-49DE-B98C-FF02D91E91D9}" type="presParOf" srcId="{5B23A216-4086-4197-B49C-B5D59404E9F4}" destId="{14170EE6-7B20-4C84-988E-CADD423CC23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17F1A9-BEEC-48FC-90E3-B4454DF781C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129AA7-E31B-48FC-AE6A-E50FD475AF3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endParaRPr lang="en-US" sz="2400" b="1" dirty="0" smtClean="0"/>
        </a:p>
        <a:p>
          <a:pPr rtl="0"/>
          <a:r>
            <a:rPr lang="en-US" sz="2400" b="1" dirty="0" smtClean="0"/>
            <a:t>Overall Dietary Intervention and Composition—Creating Reduced Dietary Energy Intake </a:t>
          </a:r>
          <a:br>
            <a:rPr lang="en-US" sz="2400" b="1" dirty="0" smtClean="0"/>
          </a:br>
          <a:endParaRPr lang="en-US" sz="2400" b="1" dirty="0"/>
        </a:p>
      </dgm:t>
    </dgm:pt>
    <dgm:pt modelId="{E63DFDA1-10C5-4844-B3C0-7FAA4EBA7930}" type="parTrans" cxnId="{7225BA0F-1B26-40B9-A8E3-FCACBD36BF3A}">
      <dgm:prSet/>
      <dgm:spPr/>
      <dgm:t>
        <a:bodyPr/>
        <a:lstStyle/>
        <a:p>
          <a:endParaRPr lang="en-US"/>
        </a:p>
      </dgm:t>
    </dgm:pt>
    <dgm:pt modelId="{CC252F50-1E0A-4EA8-BBA6-F33898E49FEE}" type="sibTrans" cxnId="{7225BA0F-1B26-40B9-A8E3-FCACBD36BF3A}">
      <dgm:prSet/>
      <dgm:spPr/>
      <dgm:t>
        <a:bodyPr/>
        <a:lstStyle/>
        <a:p>
          <a:endParaRPr lang="en-US"/>
        </a:p>
      </dgm:t>
    </dgm:pt>
    <dgm:pt modelId="{51C55A6D-E709-4783-B14C-9557E5BB6115}" type="pres">
      <dgm:prSet presAssocID="{E717F1A9-BEEC-48FC-90E3-B4454DF781C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CE7F7-0C80-4686-B6EC-FE155AAD6F93}" type="pres">
      <dgm:prSet presAssocID="{91129AA7-E31B-48FC-AE6A-E50FD475AF3A}" presName="circle1" presStyleLbl="node1" presStyleIdx="0" presStyleCnt="1"/>
      <dgm:spPr>
        <a:prstGeom prst="flowChartMultidocument">
          <a:avLst/>
        </a:prstGeom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5567B7E-D1AA-4B26-954B-513716844BB3}" type="pres">
      <dgm:prSet presAssocID="{91129AA7-E31B-48FC-AE6A-E50FD475AF3A}" presName="space" presStyleCnt="0"/>
      <dgm:spPr/>
    </dgm:pt>
    <dgm:pt modelId="{38E8136C-F6A7-4DE1-87FE-98CC1564FF70}" type="pres">
      <dgm:prSet presAssocID="{91129AA7-E31B-48FC-AE6A-E50FD475AF3A}" presName="rect1" presStyleLbl="alignAcc1" presStyleIdx="0" presStyleCnt="1" custScaleX="100000" custScaleY="100000"/>
      <dgm:spPr/>
      <dgm:t>
        <a:bodyPr/>
        <a:lstStyle/>
        <a:p>
          <a:endParaRPr lang="en-US"/>
        </a:p>
      </dgm:t>
    </dgm:pt>
    <dgm:pt modelId="{9A2DDA85-DFE4-43AE-A394-9B90612778BC}" type="pres">
      <dgm:prSet presAssocID="{91129AA7-E31B-48FC-AE6A-E50FD475AF3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25BA0F-1B26-40B9-A8E3-FCACBD36BF3A}" srcId="{E717F1A9-BEEC-48FC-90E3-B4454DF781C8}" destId="{91129AA7-E31B-48FC-AE6A-E50FD475AF3A}" srcOrd="0" destOrd="0" parTransId="{E63DFDA1-10C5-4844-B3C0-7FAA4EBA7930}" sibTransId="{CC252F50-1E0A-4EA8-BBA6-F33898E49FEE}"/>
    <dgm:cxn modelId="{1E679E0A-4D08-4CC4-B980-AFA56EC2B5CD}" type="presOf" srcId="{91129AA7-E31B-48FC-AE6A-E50FD475AF3A}" destId="{9A2DDA85-DFE4-43AE-A394-9B90612778BC}" srcOrd="1" destOrd="0" presId="urn:microsoft.com/office/officeart/2005/8/layout/target3"/>
    <dgm:cxn modelId="{608C97C2-6AE1-44A7-97E5-FD4BD2D18C2E}" type="presOf" srcId="{91129AA7-E31B-48FC-AE6A-E50FD475AF3A}" destId="{38E8136C-F6A7-4DE1-87FE-98CC1564FF70}" srcOrd="0" destOrd="0" presId="urn:microsoft.com/office/officeart/2005/8/layout/target3"/>
    <dgm:cxn modelId="{198D723E-CAB5-467B-B591-F15601F71112}" type="presOf" srcId="{E717F1A9-BEEC-48FC-90E3-B4454DF781C8}" destId="{51C55A6D-E709-4783-B14C-9557E5BB6115}" srcOrd="0" destOrd="0" presId="urn:microsoft.com/office/officeart/2005/8/layout/target3"/>
    <dgm:cxn modelId="{170D96FE-C82A-4C10-A9A4-B355BE54E9F1}" type="presParOf" srcId="{51C55A6D-E709-4783-B14C-9557E5BB6115}" destId="{8C6CE7F7-0C80-4686-B6EC-FE155AAD6F93}" srcOrd="0" destOrd="0" presId="urn:microsoft.com/office/officeart/2005/8/layout/target3"/>
    <dgm:cxn modelId="{49811B01-74C2-4695-B98F-7321F0A1656C}" type="presParOf" srcId="{51C55A6D-E709-4783-B14C-9557E5BB6115}" destId="{55567B7E-D1AA-4B26-954B-513716844BB3}" srcOrd="1" destOrd="0" presId="urn:microsoft.com/office/officeart/2005/8/layout/target3"/>
    <dgm:cxn modelId="{E26AB162-043C-4FBF-BBEC-6C80EF10E619}" type="presParOf" srcId="{51C55A6D-E709-4783-B14C-9557E5BB6115}" destId="{38E8136C-F6A7-4DE1-87FE-98CC1564FF70}" srcOrd="2" destOrd="0" presId="urn:microsoft.com/office/officeart/2005/8/layout/target3"/>
    <dgm:cxn modelId="{A3720973-632F-4EC8-AD07-70E202673B85}" type="presParOf" srcId="{51C55A6D-E709-4783-B14C-9557E5BB6115}" destId="{9A2DDA85-DFE4-43AE-A394-9B90612778B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F78D-5083-4A11-9B31-C2914711C5FB}">
      <dsp:nvSpPr>
        <dsp:cNvPr id="0" name=""/>
        <dsp:cNvSpPr/>
      </dsp:nvSpPr>
      <dsp:spPr>
        <a:xfrm>
          <a:off x="0" y="0"/>
          <a:ext cx="1143000" cy="1143000"/>
        </a:xfrm>
        <a:prstGeom prst="parallelogram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28FE9-7BB9-4C67-A0B7-7C05D8E79DAA}">
      <dsp:nvSpPr>
        <dsp:cNvPr id="0" name=""/>
        <dsp:cNvSpPr/>
      </dsp:nvSpPr>
      <dsp:spPr>
        <a:xfrm>
          <a:off x="502194" y="0"/>
          <a:ext cx="7658100" cy="1143000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In The Name of God</a:t>
          </a:r>
          <a:endParaRPr lang="en-US" sz="5200" kern="1200" dirty="0"/>
        </a:p>
      </dsp:txBody>
      <dsp:txXfrm>
        <a:off x="502194" y="0"/>
        <a:ext cx="7658100" cy="1143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4ADE0-F0A4-444F-94A6-4BD53CDCAEF5}">
      <dsp:nvSpPr>
        <dsp:cNvPr id="0" name=""/>
        <dsp:cNvSpPr/>
      </dsp:nvSpPr>
      <dsp:spPr>
        <a:xfrm>
          <a:off x="1741" y="0"/>
          <a:ext cx="3564061" cy="533400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Maryam Rezaei.MD </a:t>
          </a:r>
          <a:endParaRPr lang="en-US" sz="2300" kern="1200" dirty="0"/>
        </a:p>
      </dsp:txBody>
      <dsp:txXfrm>
        <a:off x="17364" y="15623"/>
        <a:ext cx="3532815" cy="502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359F9-CDA3-4E63-A1D3-1C72D3FD2666}">
      <dsp:nvSpPr>
        <dsp:cNvPr id="0" name=""/>
        <dsp:cNvSpPr/>
      </dsp:nvSpPr>
      <dsp:spPr>
        <a:xfrm>
          <a:off x="0" y="0"/>
          <a:ext cx="1066800" cy="1066800"/>
        </a:xfrm>
        <a:prstGeom prst="donu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3AB4B-7C51-463C-BB0F-8F0C906B202C}">
      <dsp:nvSpPr>
        <dsp:cNvPr id="0" name=""/>
        <dsp:cNvSpPr/>
      </dsp:nvSpPr>
      <dsp:spPr>
        <a:xfrm>
          <a:off x="533399" y="0"/>
          <a:ext cx="8229600" cy="1066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Weight Loss and Risk of Diabetes</a:t>
          </a:r>
          <a:endParaRPr lang="en-US" sz="3600" kern="1200" dirty="0"/>
        </a:p>
      </dsp:txBody>
      <dsp:txXfrm>
        <a:off x="533399" y="0"/>
        <a:ext cx="8229600" cy="106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8B806-CC89-4627-8DFD-97E349120BF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F65E-3AB3-43B6-B5DF-47F72F7BC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4F65E-3AB3-43B6-B5DF-47F72F7BCA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8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5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2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DEAC-1422-47D5-A8D6-4EEB4026EF8F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4F7F-2881-4086-9BEA-78B3C8A7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670732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3345" y="2667000"/>
            <a:ext cx="8153400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/>
              <a:t>2013 AHA/ACC/TOS Guideline for the Management of Overweight </a:t>
            </a:r>
            <a:r>
              <a:rPr lang="en-US" sz="3200" i="1" dirty="0" smtClean="0"/>
              <a:t>and</a:t>
            </a:r>
            <a:r>
              <a:rPr lang="en-US" sz="3200" dirty="0" smtClean="0"/>
              <a:t> Obesity in Adults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319779"/>
              </p:ext>
            </p:extLst>
          </p:nvPr>
        </p:nvGraphicFramePr>
        <p:xfrm>
          <a:off x="5029200" y="5867400"/>
          <a:ext cx="3567545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859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4119577"/>
              </p:ext>
            </p:extLst>
          </p:nvPr>
        </p:nvGraphicFramePr>
        <p:xfrm>
          <a:off x="228600" y="228600"/>
          <a:ext cx="8686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493198"/>
              </p:ext>
            </p:extLst>
          </p:nvPr>
        </p:nvGraphicFramePr>
        <p:xfrm>
          <a:off x="304800" y="12192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080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endParaRPr lang="en-US" b="1" i="1" dirty="0" smtClean="0"/>
          </a:p>
          <a:p>
            <a:pPr marL="0" indent="0">
              <a:buNone/>
            </a:pPr>
            <a:r>
              <a:rPr lang="en-US" sz="2800" b="1" i="1" dirty="0"/>
              <a:t>  </a:t>
            </a:r>
            <a:r>
              <a:rPr lang="en-US" sz="2800" b="1" i="1" dirty="0" smtClean="0"/>
              <a:t>   </a:t>
            </a:r>
            <a:r>
              <a:rPr lang="en-US" sz="2400" b="1" i="1" dirty="0" smtClean="0"/>
              <a:t> </a:t>
            </a:r>
            <a:r>
              <a:rPr lang="en-US" sz="2400" b="1" i="1" dirty="0"/>
              <a:t>Among </a:t>
            </a:r>
            <a:r>
              <a:rPr lang="en-US" sz="2400" b="1" i="1" dirty="0">
                <a:solidFill>
                  <a:srgbClr val="FF0000"/>
                </a:solidFill>
              </a:rPr>
              <a:t>overweight </a:t>
            </a:r>
            <a:r>
              <a:rPr lang="en-US" sz="2400" b="1" i="1" dirty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obese </a:t>
            </a:r>
            <a:r>
              <a:rPr lang="en-US" sz="2400" b="1" i="1" dirty="0"/>
              <a:t>adults </a:t>
            </a:r>
            <a:r>
              <a:rPr lang="en-US" sz="2400" b="1" i="1" dirty="0">
                <a:solidFill>
                  <a:srgbClr val="FF0000"/>
                </a:solidFill>
              </a:rPr>
              <a:t>with type 2 </a:t>
            </a:r>
            <a:r>
              <a:rPr lang="en-US" sz="2400" b="1" i="1" dirty="0"/>
              <a:t>diabetes, </a:t>
            </a:r>
            <a:endParaRPr lang="en-US" sz="2400" b="1" i="1" dirty="0" smtClean="0"/>
          </a:p>
          <a:p>
            <a:pPr marL="400050" lvl="1" indent="0">
              <a:buNone/>
            </a:pP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8.0</a:t>
            </a:r>
            <a:r>
              <a:rPr lang="en-US" sz="2400" b="1" i="1" dirty="0">
                <a:solidFill>
                  <a:srgbClr val="FF0000"/>
                </a:solidFill>
              </a:rPr>
              <a:t>% weight loss at 1 year </a:t>
            </a:r>
            <a:r>
              <a:rPr lang="en-US" sz="2400" b="1" i="1" dirty="0"/>
              <a:t>and </a:t>
            </a:r>
            <a:r>
              <a:rPr lang="en-US" sz="2400" b="1" i="1" dirty="0">
                <a:solidFill>
                  <a:srgbClr val="FF0000"/>
                </a:solidFill>
              </a:rPr>
              <a:t>5.3%</a:t>
            </a:r>
            <a:r>
              <a:rPr lang="en-US" sz="2400" b="1" i="1" dirty="0"/>
              <a:t> </a:t>
            </a:r>
            <a:r>
              <a:rPr lang="en-US" sz="2400" b="1" i="1" dirty="0" smtClean="0"/>
              <a:t>weight loss </a:t>
            </a:r>
            <a:r>
              <a:rPr lang="en-US" sz="2400" b="1" i="1" dirty="0">
                <a:solidFill>
                  <a:srgbClr val="FF0000"/>
                </a:solidFill>
              </a:rPr>
              <a:t>over 4 years</a:t>
            </a:r>
            <a:r>
              <a:rPr lang="en-US" sz="2400" b="1" i="1" dirty="0"/>
              <a:t> compared to </a:t>
            </a:r>
            <a:r>
              <a:rPr lang="en-US" sz="2400" b="1" i="1" dirty="0">
                <a:solidFill>
                  <a:srgbClr val="FF0000"/>
                </a:solidFill>
              </a:rPr>
              <a:t>usual care </a:t>
            </a:r>
            <a:r>
              <a:rPr lang="en-US" sz="2400" b="1" i="1" dirty="0" smtClean="0">
                <a:solidFill>
                  <a:srgbClr val="FF0000"/>
                </a:solidFill>
              </a:rPr>
              <a:t>control </a:t>
            </a:r>
            <a:r>
              <a:rPr lang="en-US" sz="2400" b="1" i="1" dirty="0" smtClean="0"/>
              <a:t>results </a:t>
            </a:r>
            <a:r>
              <a:rPr lang="en-US" sz="2400" b="1" i="1" dirty="0"/>
              <a:t>in greater </a:t>
            </a:r>
            <a:r>
              <a:rPr lang="en-US" sz="2400" b="1" i="1" dirty="0" err="1" smtClean="0"/>
              <a:t>averag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increases</a:t>
            </a:r>
            <a:r>
              <a:rPr lang="en-US" sz="2400" b="1" i="1" dirty="0" smtClean="0"/>
              <a:t> </a:t>
            </a:r>
            <a:r>
              <a:rPr lang="en-US" sz="2400" b="1" i="1" dirty="0"/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2 mg/</a:t>
            </a:r>
            <a:r>
              <a:rPr lang="en-US" sz="2400" b="1" i="1" dirty="0" err="1">
                <a:solidFill>
                  <a:srgbClr val="FF0000"/>
                </a:solidFill>
              </a:rPr>
              <a:t>dL</a:t>
            </a:r>
            <a:r>
              <a:rPr lang="en-US" sz="2400" b="1" i="1" dirty="0"/>
              <a:t>) in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HDl</a:t>
            </a:r>
            <a:r>
              <a:rPr lang="en-US" sz="2400" b="1" i="1" dirty="0" smtClean="0">
                <a:solidFill>
                  <a:srgbClr val="FF0000"/>
                </a:solidFill>
              </a:rPr>
              <a:t>–C </a:t>
            </a:r>
            <a:r>
              <a:rPr lang="en-US" sz="2400" b="1" i="1" dirty="0" smtClean="0"/>
              <a:t>and </a:t>
            </a:r>
            <a:r>
              <a:rPr lang="en-US" sz="2400" b="1" i="1" dirty="0"/>
              <a:t>greater average reductions in </a:t>
            </a:r>
            <a:r>
              <a:rPr lang="en-US" sz="2400" b="1" i="1" dirty="0">
                <a:solidFill>
                  <a:srgbClr val="FF0000"/>
                </a:solidFill>
              </a:rPr>
              <a:t>triglycerides.</a:t>
            </a:r>
            <a:r>
              <a:rPr lang="en-US" sz="2400" b="1" i="1" dirty="0"/>
              <a:t> </a:t>
            </a:r>
          </a:p>
          <a:p>
            <a:pPr marL="400050" lvl="1" indent="0">
              <a:buNone/>
            </a:pPr>
            <a:endParaRPr lang="en-US" sz="2400" b="1" i="1" dirty="0" smtClean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400" b="1" i="1" dirty="0" smtClean="0">
                <a:solidFill>
                  <a:srgbClr val="7030A0"/>
                </a:solidFill>
              </a:rPr>
              <a:t>Strength </a:t>
            </a:r>
            <a:r>
              <a:rPr lang="en-US" sz="2400" b="1" i="1" dirty="0">
                <a:solidFill>
                  <a:srgbClr val="7030A0"/>
                </a:solidFill>
              </a:rPr>
              <a:t>of the Evidence</a:t>
            </a:r>
            <a:r>
              <a:rPr lang="en-US" sz="2400" b="1" i="1" dirty="0"/>
              <a:t>: </a:t>
            </a:r>
            <a:r>
              <a:rPr lang="en-US" sz="2400" b="1" i="1" dirty="0">
                <a:solidFill>
                  <a:srgbClr val="FF0000"/>
                </a:solidFill>
              </a:rPr>
              <a:t>Moderate </a:t>
            </a:r>
          </a:p>
          <a:p>
            <a:endParaRPr lang="en-US" b="1" dirty="0"/>
          </a:p>
          <a:p>
            <a:pPr marL="400050" lvl="1" indent="0"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A mean </a:t>
            </a:r>
            <a:r>
              <a:rPr lang="en-US" sz="2400" b="1" dirty="0">
                <a:solidFill>
                  <a:srgbClr val="FF0000"/>
                </a:solidFill>
              </a:rPr>
              <a:t>5% weight loss </a:t>
            </a:r>
            <a:r>
              <a:rPr lang="en-US" sz="2400" b="1" dirty="0"/>
              <a:t>achieved </a:t>
            </a:r>
            <a:r>
              <a:rPr lang="en-US" sz="2400" b="1" dirty="0">
                <a:solidFill>
                  <a:srgbClr val="FF0000"/>
                </a:solidFill>
              </a:rPr>
              <a:t>over 4 years </a:t>
            </a:r>
            <a:r>
              <a:rPr lang="en-US" sz="2400" b="1" dirty="0"/>
              <a:t>by lifestyle intervention in overweight or obese </a:t>
            </a:r>
            <a:r>
              <a:rPr lang="en-US" sz="2400" b="1" dirty="0" smtClean="0"/>
              <a:t>adults </a:t>
            </a:r>
            <a:r>
              <a:rPr lang="en-US" sz="2400" b="1" dirty="0" smtClean="0">
                <a:solidFill>
                  <a:srgbClr val="FF0000"/>
                </a:solidFill>
              </a:rPr>
              <a:t>with </a:t>
            </a:r>
            <a:r>
              <a:rPr lang="en-US" sz="2400" b="1" dirty="0">
                <a:solidFill>
                  <a:srgbClr val="FF0000"/>
                </a:solidFill>
              </a:rPr>
              <a:t>type 2 </a:t>
            </a:r>
            <a:r>
              <a:rPr lang="en-US" sz="2400" b="1" dirty="0"/>
              <a:t>diabetes is associated with a reduction in </a:t>
            </a:r>
            <a:r>
              <a:rPr lang="en-US" sz="2400" b="1" dirty="0">
                <a:solidFill>
                  <a:srgbClr val="FF0000"/>
                </a:solidFill>
              </a:rPr>
              <a:t>newly prescribed </a:t>
            </a:r>
            <a:r>
              <a:rPr lang="en-US" sz="2400" b="1" dirty="0"/>
              <a:t>lipid lowering </a:t>
            </a:r>
            <a:r>
              <a:rPr lang="en-US" sz="2400" b="1" dirty="0" smtClean="0">
                <a:solidFill>
                  <a:srgbClr val="FF0000"/>
                </a:solidFill>
              </a:rPr>
              <a:t>medications </a:t>
            </a:r>
            <a:r>
              <a:rPr lang="en-US" sz="2400" b="1" dirty="0" smtClean="0"/>
              <a:t>compared </a:t>
            </a:r>
            <a:r>
              <a:rPr lang="en-US" sz="2400" b="1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controls</a:t>
            </a:r>
            <a:r>
              <a:rPr lang="en-US" sz="2400" b="1" dirty="0"/>
              <a:t>. </a:t>
            </a:r>
          </a:p>
          <a:p>
            <a:pPr lvl="1"/>
            <a:endParaRPr lang="en-US" sz="2400" b="1" dirty="0" smtClean="0"/>
          </a:p>
          <a:p>
            <a:pPr marL="40005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Strength </a:t>
            </a:r>
            <a:r>
              <a:rPr lang="en-US" sz="2400" b="1" dirty="0">
                <a:solidFill>
                  <a:srgbClr val="7030A0"/>
                </a:solidFill>
              </a:rPr>
              <a:t>of the Evidence</a:t>
            </a:r>
            <a:r>
              <a:rPr lang="en-US" sz="2400" b="1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Moderate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57200"/>
            <a:ext cx="80772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143000" y="-1371599"/>
            <a:ext cx="7543800" cy="533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endParaRPr lang="en-US" b="1" dirty="0"/>
          </a:p>
          <a:p>
            <a:pPr lvl="1" indent="-342900"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Among </a:t>
            </a:r>
            <a:r>
              <a:rPr lang="en-US" sz="2400" b="1" dirty="0">
                <a:solidFill>
                  <a:srgbClr val="FF0000"/>
                </a:solidFill>
              </a:rPr>
              <a:t>overweight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obese </a:t>
            </a:r>
            <a:r>
              <a:rPr lang="en-US" sz="2400" b="1" dirty="0"/>
              <a:t>adults </a:t>
            </a:r>
            <a:r>
              <a:rPr lang="en-US" sz="2400" b="1" dirty="0">
                <a:solidFill>
                  <a:srgbClr val="FF0000"/>
                </a:solidFill>
              </a:rPr>
              <a:t>with type 2 </a:t>
            </a:r>
            <a:r>
              <a:rPr lang="en-US" sz="2400" b="1" dirty="0"/>
              <a:t>diabetes, there is a </a:t>
            </a:r>
            <a:r>
              <a:rPr lang="en-US" sz="2400" b="1" dirty="0">
                <a:solidFill>
                  <a:srgbClr val="FF0000"/>
                </a:solidFill>
              </a:rPr>
              <a:t>dose-response</a:t>
            </a:r>
            <a:r>
              <a:rPr lang="en-US" sz="2400" b="1" dirty="0"/>
              <a:t> </a:t>
            </a:r>
            <a:r>
              <a:rPr lang="en-US" sz="2400" b="1" dirty="0" smtClean="0"/>
              <a:t>relationship between </a:t>
            </a: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amount of weight loss</a:t>
            </a:r>
            <a:r>
              <a:rPr lang="en-US" sz="2400" b="1" dirty="0"/>
              <a:t> and the increase in </a:t>
            </a:r>
            <a:r>
              <a:rPr lang="en-US" sz="2400" b="1" dirty="0" smtClean="0">
                <a:solidFill>
                  <a:srgbClr val="FF0000"/>
                </a:solidFill>
              </a:rPr>
              <a:t>HDL–C</a:t>
            </a:r>
            <a:r>
              <a:rPr lang="en-US" sz="2400" b="1" dirty="0" smtClean="0"/>
              <a:t> </a:t>
            </a:r>
            <a:r>
              <a:rPr lang="en-US" sz="2400" b="1" dirty="0"/>
              <a:t>that is most pronounced in those who are </a:t>
            </a:r>
            <a:r>
              <a:rPr lang="en-US" sz="2400" b="1" dirty="0" smtClean="0"/>
              <a:t>the least </a:t>
            </a:r>
            <a:r>
              <a:rPr lang="en-US" sz="2400" b="1" dirty="0"/>
              <a:t>overweight at baseline</a:t>
            </a:r>
            <a:r>
              <a:rPr lang="en-US" sz="2400" b="1" dirty="0" smtClean="0"/>
              <a:t>.</a:t>
            </a:r>
          </a:p>
          <a:p>
            <a:pPr marL="400050" lvl="1" indent="0">
              <a:buNone/>
            </a:pPr>
            <a:r>
              <a:rPr lang="en-US" sz="2400" b="1" dirty="0" smtClean="0"/>
              <a:t> </a:t>
            </a:r>
          </a:p>
          <a:p>
            <a:pPr marL="400050" lvl="1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    Strength </a:t>
            </a:r>
            <a:r>
              <a:rPr lang="en-US" sz="2400" b="1" dirty="0">
                <a:solidFill>
                  <a:srgbClr val="7030A0"/>
                </a:solidFill>
              </a:rPr>
              <a:t>of the Evidence</a:t>
            </a:r>
            <a:r>
              <a:rPr lang="en-US" sz="2400" b="1" dirty="0">
                <a:solidFill>
                  <a:srgbClr val="FF0000"/>
                </a:solidFill>
              </a:rPr>
              <a:t>: Low</a:t>
            </a:r>
          </a:p>
          <a:p>
            <a:pPr lvl="1"/>
            <a:endParaRPr lang="en-US" sz="2400" b="1" dirty="0"/>
          </a:p>
          <a:p>
            <a:pPr lvl="1" indent="-342900">
              <a:buFont typeface="Wingdings" pitchFamily="2" charset="2"/>
              <a:buChar char="q"/>
            </a:pPr>
            <a:r>
              <a:rPr lang="en-US" sz="2400" b="1" dirty="0" smtClean="0"/>
              <a:t>Compared </a:t>
            </a:r>
            <a:r>
              <a:rPr lang="en-US" sz="2400" b="1" dirty="0"/>
              <a:t>to</a:t>
            </a:r>
            <a:r>
              <a:rPr lang="en-US" sz="2400" b="1" dirty="0">
                <a:solidFill>
                  <a:srgbClr val="FF0000"/>
                </a:solidFill>
              </a:rPr>
              <a:t> placebo</a:t>
            </a:r>
            <a:r>
              <a:rPr lang="en-US" sz="2400" b="1" dirty="0"/>
              <a:t>, the addition of </a:t>
            </a:r>
            <a:r>
              <a:rPr lang="en-US" sz="2400" b="1" dirty="0" err="1">
                <a:solidFill>
                  <a:srgbClr val="FF0000"/>
                </a:solidFill>
              </a:rPr>
              <a:t>orlistat</a:t>
            </a:r>
            <a:r>
              <a:rPr lang="en-US" sz="2400" b="1" dirty="0"/>
              <a:t> to lifestyle </a:t>
            </a:r>
            <a:r>
              <a:rPr lang="en-US" sz="2400" b="1" dirty="0" err="1"/>
              <a:t>interventiresults</a:t>
            </a:r>
            <a:r>
              <a:rPr lang="en-US" sz="2400" b="1" dirty="0"/>
              <a:t> in an average </a:t>
            </a:r>
            <a:r>
              <a:rPr lang="en-US" sz="2400" b="1" dirty="0">
                <a:solidFill>
                  <a:srgbClr val="FF0000"/>
                </a:solidFill>
              </a:rPr>
              <a:t>3 kg </a:t>
            </a:r>
            <a:r>
              <a:rPr lang="en-US" sz="2400" b="1" dirty="0"/>
              <a:t>greater weight loss together with an </a:t>
            </a:r>
            <a:r>
              <a:rPr lang="en-US" sz="2400" b="1" dirty="0">
                <a:solidFill>
                  <a:srgbClr val="FF0000"/>
                </a:solidFill>
              </a:rPr>
              <a:t>8 to 12 </a:t>
            </a:r>
            <a:r>
              <a:rPr lang="en-US" sz="2400" b="1" dirty="0" smtClean="0">
                <a:solidFill>
                  <a:srgbClr val="FF0000"/>
                </a:solidFill>
              </a:rPr>
              <a:t>mg/</a:t>
            </a:r>
            <a:r>
              <a:rPr lang="en-US" sz="2400" b="1" dirty="0" err="1" smtClean="0">
                <a:solidFill>
                  <a:srgbClr val="FF0000"/>
                </a:solidFill>
              </a:rPr>
              <a:t>dL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reduction in L</a:t>
            </a:r>
            <a:r>
              <a:rPr lang="en-US" sz="2400" b="1" dirty="0" smtClean="0">
                <a:solidFill>
                  <a:srgbClr val="FF0000"/>
                </a:solidFill>
              </a:rPr>
              <a:t>DL–C</a:t>
            </a:r>
            <a:r>
              <a:rPr lang="en-US" sz="2400" b="1" dirty="0"/>
              <a:t>, a 1mg/</a:t>
            </a:r>
            <a:r>
              <a:rPr lang="en-US" sz="2400" b="1" dirty="0" err="1"/>
              <a:t>dL</a:t>
            </a:r>
            <a:r>
              <a:rPr lang="en-US" sz="2400" b="1" dirty="0"/>
              <a:t> reduction in </a:t>
            </a:r>
            <a:r>
              <a:rPr lang="en-US" sz="2400" b="1" dirty="0" smtClean="0"/>
              <a:t>HDL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variable </a:t>
            </a:r>
            <a:r>
              <a:rPr lang="en-US" sz="2400" b="1" dirty="0"/>
              <a:t>changes in </a:t>
            </a:r>
            <a:r>
              <a:rPr lang="en-US" sz="2400" b="1" dirty="0">
                <a:solidFill>
                  <a:srgbClr val="FF0000"/>
                </a:solidFill>
              </a:rPr>
              <a:t>triglycerides</a:t>
            </a:r>
            <a:r>
              <a:rPr lang="en-US" sz="2400" b="1" dirty="0"/>
              <a:t>.  </a:t>
            </a:r>
          </a:p>
          <a:p>
            <a:pPr marL="400050" lvl="1" indent="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the Evidence: </a:t>
            </a:r>
            <a:r>
              <a:rPr lang="en-US" sz="2400" b="1" dirty="0">
                <a:solidFill>
                  <a:srgbClr val="FF0000"/>
                </a:solidFill>
              </a:rPr>
              <a:t>High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4179906"/>
              </p:ext>
            </p:extLst>
          </p:nvPr>
        </p:nvGraphicFramePr>
        <p:xfrm>
          <a:off x="0" y="0"/>
          <a:ext cx="9069049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3800" b="1" dirty="0"/>
          </a:p>
          <a:p>
            <a:pPr>
              <a:buFont typeface="Wingdings" pitchFamily="2" charset="2"/>
              <a:buChar char="Ø"/>
            </a:pPr>
            <a:endParaRPr lang="en-US" sz="8000" b="1" dirty="0" smtClean="0"/>
          </a:p>
          <a:p>
            <a:pPr>
              <a:buFont typeface="Wingdings" pitchFamily="2" charset="2"/>
              <a:buChar char="Ø"/>
            </a:pPr>
            <a:r>
              <a:rPr lang="en-US" sz="9600" b="1" dirty="0" smtClean="0"/>
              <a:t> </a:t>
            </a:r>
            <a:r>
              <a:rPr lang="en-US" sz="9600" b="1" dirty="0"/>
              <a:t>In </a:t>
            </a:r>
            <a:r>
              <a:rPr lang="en-US" sz="9600" b="1" dirty="0">
                <a:solidFill>
                  <a:srgbClr val="FF0000"/>
                </a:solidFill>
              </a:rPr>
              <a:t>overweight</a:t>
            </a:r>
            <a:r>
              <a:rPr lang="en-US" sz="9600" b="1" dirty="0"/>
              <a:t> or </a:t>
            </a:r>
            <a:r>
              <a:rPr lang="en-US" sz="9600" b="1" dirty="0">
                <a:solidFill>
                  <a:srgbClr val="FF0000"/>
                </a:solidFill>
              </a:rPr>
              <a:t>obese</a:t>
            </a:r>
            <a:r>
              <a:rPr lang="en-US" sz="9600" b="1" dirty="0"/>
              <a:t> adults with </a:t>
            </a:r>
            <a:r>
              <a:rPr lang="en-US" sz="9600" b="1" dirty="0">
                <a:solidFill>
                  <a:srgbClr val="FF0000"/>
                </a:solidFill>
              </a:rPr>
              <a:t>elevated CVD risk </a:t>
            </a:r>
            <a:r>
              <a:rPr lang="en-US" sz="9600" b="1" dirty="0"/>
              <a:t>(including type 2 diabetes and hypertension), </a:t>
            </a:r>
            <a:r>
              <a:rPr lang="en-US" sz="9600" b="1" dirty="0" smtClean="0"/>
              <a:t>there </a:t>
            </a:r>
            <a:r>
              <a:rPr lang="en-US" sz="9600" b="1" dirty="0"/>
              <a:t>is a </a:t>
            </a:r>
            <a:r>
              <a:rPr lang="en-US" sz="9600" b="1" dirty="0">
                <a:solidFill>
                  <a:srgbClr val="FF0000"/>
                </a:solidFill>
              </a:rPr>
              <a:t>dose-response</a:t>
            </a:r>
            <a:r>
              <a:rPr lang="en-US" sz="9600" b="1" dirty="0"/>
              <a:t> relationship between the </a:t>
            </a:r>
            <a:r>
              <a:rPr lang="en-US" sz="9600" b="1" dirty="0">
                <a:solidFill>
                  <a:srgbClr val="FF0000"/>
                </a:solidFill>
              </a:rPr>
              <a:t>amount of weight loss achieved at up to 3 years </a:t>
            </a:r>
            <a:r>
              <a:rPr lang="en-US" sz="9600" b="1" dirty="0" smtClean="0"/>
              <a:t>by lifestyle </a:t>
            </a:r>
            <a:r>
              <a:rPr lang="en-US" sz="9600" b="1" dirty="0"/>
              <a:t>intervention (alone or combined with </a:t>
            </a:r>
            <a:r>
              <a:rPr lang="en-US" sz="9600" b="1" dirty="0" err="1"/>
              <a:t>orlistat</a:t>
            </a:r>
            <a:r>
              <a:rPr lang="en-US" sz="9600" b="1" dirty="0"/>
              <a:t>) and the lowering of</a:t>
            </a:r>
            <a:r>
              <a:rPr lang="en-US" sz="9600" b="1" dirty="0">
                <a:solidFill>
                  <a:srgbClr val="FF0000"/>
                </a:solidFill>
              </a:rPr>
              <a:t> </a:t>
            </a:r>
            <a:r>
              <a:rPr lang="en-US" sz="11200" b="1" dirty="0">
                <a:solidFill>
                  <a:srgbClr val="FF0000"/>
                </a:solidFill>
              </a:rPr>
              <a:t>BP</a:t>
            </a:r>
            <a:r>
              <a:rPr lang="en-US" sz="9600" b="1" dirty="0"/>
              <a:t>.  </a:t>
            </a:r>
          </a:p>
          <a:p>
            <a:pPr marL="400050" lvl="1" indent="0">
              <a:buNone/>
            </a:pPr>
            <a:r>
              <a:rPr lang="en-US" sz="9600" b="1" dirty="0"/>
              <a:t> </a:t>
            </a:r>
          </a:p>
          <a:p>
            <a:pPr marL="400050" lvl="1" indent="0">
              <a:buNone/>
            </a:pPr>
            <a:endParaRPr lang="en-US" sz="9600" b="1" dirty="0" smtClean="0"/>
          </a:p>
          <a:p>
            <a:pPr marL="400050" lvl="1" indent="0">
              <a:buNone/>
            </a:pPr>
            <a:r>
              <a:rPr lang="en-US" sz="9600" b="1" dirty="0" smtClean="0"/>
              <a:t> At </a:t>
            </a:r>
            <a:r>
              <a:rPr lang="en-US" sz="9600" b="1" dirty="0"/>
              <a:t>a </a:t>
            </a:r>
            <a:r>
              <a:rPr lang="en-US" sz="9600" b="1" dirty="0">
                <a:solidFill>
                  <a:srgbClr val="FF0000"/>
                </a:solidFill>
              </a:rPr>
              <a:t>5% weight loss</a:t>
            </a:r>
            <a:r>
              <a:rPr lang="en-US" sz="9600" b="1" dirty="0"/>
              <a:t>, a weighted mean </a:t>
            </a:r>
            <a:r>
              <a:rPr lang="en-US" sz="9600" b="1" dirty="0">
                <a:solidFill>
                  <a:srgbClr val="FF0000"/>
                </a:solidFill>
              </a:rPr>
              <a:t>reduction</a:t>
            </a:r>
            <a:r>
              <a:rPr lang="en-US" sz="9600" b="1" dirty="0"/>
              <a:t> in </a:t>
            </a:r>
            <a:r>
              <a:rPr lang="en-US" sz="9600" b="1" dirty="0">
                <a:solidFill>
                  <a:srgbClr val="FF0000"/>
                </a:solidFill>
              </a:rPr>
              <a:t>systolic and diastolic BP </a:t>
            </a:r>
            <a:r>
              <a:rPr lang="en-US" sz="9600" b="1" dirty="0"/>
              <a:t>of approximately </a:t>
            </a:r>
            <a:r>
              <a:rPr lang="en-US" sz="9600" b="1" dirty="0" smtClean="0">
                <a:solidFill>
                  <a:srgbClr val="FF0000"/>
                </a:solidFill>
              </a:rPr>
              <a:t>3 and </a:t>
            </a:r>
            <a:r>
              <a:rPr lang="en-US" sz="9600" b="1" dirty="0">
                <a:solidFill>
                  <a:srgbClr val="FF0000"/>
                </a:solidFill>
              </a:rPr>
              <a:t>2 mm Hg </a:t>
            </a:r>
            <a:r>
              <a:rPr lang="en-US" sz="9600" b="1" dirty="0"/>
              <a:t>respectively, is observed.  </a:t>
            </a:r>
          </a:p>
          <a:p>
            <a:pPr marL="400050" lvl="1" indent="0">
              <a:buNone/>
            </a:pPr>
            <a:endParaRPr lang="en-US" sz="9600" b="1" dirty="0" smtClean="0"/>
          </a:p>
          <a:p>
            <a:pPr marL="400050" lvl="1" indent="0">
              <a:buNone/>
            </a:pPr>
            <a:r>
              <a:rPr lang="en-US" sz="9600" b="1" dirty="0" smtClean="0"/>
              <a:t> </a:t>
            </a:r>
            <a:r>
              <a:rPr lang="en-US" sz="9600" b="1" dirty="0"/>
              <a:t>At </a:t>
            </a:r>
            <a:r>
              <a:rPr lang="en-US" sz="9600" b="1" dirty="0">
                <a:solidFill>
                  <a:srgbClr val="FF0000"/>
                </a:solidFill>
              </a:rPr>
              <a:t>&lt;5% weight loss</a:t>
            </a:r>
            <a:r>
              <a:rPr lang="en-US" sz="9600" b="1" dirty="0"/>
              <a:t>, there are more </a:t>
            </a:r>
            <a:r>
              <a:rPr lang="en-US" sz="9600" b="1" dirty="0">
                <a:solidFill>
                  <a:srgbClr val="FF0000"/>
                </a:solidFill>
              </a:rPr>
              <a:t>modes</a:t>
            </a:r>
            <a:r>
              <a:rPr lang="en-US" sz="9600" b="1" dirty="0"/>
              <a:t>t and </a:t>
            </a:r>
            <a:r>
              <a:rPr lang="en-US" sz="9600" b="1" dirty="0">
                <a:solidFill>
                  <a:srgbClr val="FF0000"/>
                </a:solidFill>
              </a:rPr>
              <a:t>more variable </a:t>
            </a:r>
            <a:r>
              <a:rPr lang="en-US" sz="9600" b="1" dirty="0"/>
              <a:t>reductions in</a:t>
            </a:r>
            <a:r>
              <a:rPr lang="en-US" sz="9600" b="1" dirty="0">
                <a:solidFill>
                  <a:srgbClr val="FF0000"/>
                </a:solidFill>
              </a:rPr>
              <a:t> BP</a:t>
            </a:r>
            <a:r>
              <a:rPr lang="en-US" sz="9600" b="1" dirty="0"/>
              <a:t>. </a:t>
            </a:r>
          </a:p>
          <a:p>
            <a:pPr marL="400050" lvl="1" indent="0">
              <a:buNone/>
            </a:pPr>
            <a:endParaRPr lang="en-US" sz="9600" b="1" dirty="0" smtClean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sz="7600" b="1" dirty="0">
                <a:solidFill>
                  <a:srgbClr val="7030A0"/>
                </a:solidFill>
              </a:rPr>
              <a:t> </a:t>
            </a:r>
            <a:r>
              <a:rPr lang="en-US" sz="7600" b="1" dirty="0" smtClean="0">
                <a:solidFill>
                  <a:srgbClr val="7030A0"/>
                </a:solidFill>
              </a:rPr>
              <a:t>                                  </a:t>
            </a:r>
            <a:r>
              <a:rPr lang="en-US" sz="9600" b="1" dirty="0" smtClean="0">
                <a:solidFill>
                  <a:srgbClr val="7030A0"/>
                </a:solidFill>
              </a:rPr>
              <a:t>Strength </a:t>
            </a:r>
            <a:r>
              <a:rPr lang="en-US" sz="9600" b="1" dirty="0">
                <a:solidFill>
                  <a:srgbClr val="7030A0"/>
                </a:solidFill>
              </a:rPr>
              <a:t>of the Evidence</a:t>
            </a:r>
            <a:r>
              <a:rPr lang="en-US" sz="9600" b="1" dirty="0">
                <a:solidFill>
                  <a:srgbClr val="FF0000"/>
                </a:solidFill>
              </a:rPr>
              <a:t>: High</a:t>
            </a:r>
          </a:p>
          <a:p>
            <a:endParaRPr lang="en-US" sz="8000" b="1" dirty="0"/>
          </a:p>
          <a:p>
            <a:pPr marL="0" indent="0">
              <a:buNone/>
            </a:pPr>
            <a:r>
              <a:rPr lang="en-US" sz="8000" b="1" dirty="0" smtClean="0"/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1219200"/>
            <a:ext cx="57150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5% mean weight loss difference </a:t>
            </a:r>
            <a:r>
              <a:rPr lang="en-US" sz="2400" b="1" dirty="0">
                <a:solidFill>
                  <a:prstClr val="black"/>
                </a:solidFill>
              </a:rPr>
              <a:t>achieved </a:t>
            </a:r>
            <a:r>
              <a:rPr lang="en-US" sz="2400" b="1" dirty="0">
                <a:solidFill>
                  <a:srgbClr val="FF0000"/>
                </a:solidFill>
              </a:rPr>
              <a:t>over 4 years </a:t>
            </a:r>
            <a:r>
              <a:rPr lang="en-US" sz="2400" b="1" dirty="0">
                <a:solidFill>
                  <a:prstClr val="black"/>
                </a:solidFill>
              </a:rPr>
              <a:t>by intensive lifestyle </a:t>
            </a:r>
            <a:r>
              <a:rPr lang="en-US" sz="2400" b="1" dirty="0" smtClean="0">
                <a:solidFill>
                  <a:prstClr val="black"/>
                </a:solidFill>
              </a:rPr>
              <a:t>intervention in </a:t>
            </a:r>
            <a:r>
              <a:rPr lang="en-US" sz="2400" b="1" dirty="0">
                <a:solidFill>
                  <a:prstClr val="black"/>
                </a:solidFill>
              </a:rPr>
              <a:t>overweight or obese adults with </a:t>
            </a:r>
            <a:r>
              <a:rPr lang="en-US" sz="2400" b="1" dirty="0">
                <a:solidFill>
                  <a:srgbClr val="FF0000"/>
                </a:solidFill>
              </a:rPr>
              <a:t>type 2 diabetes </a:t>
            </a:r>
            <a:r>
              <a:rPr lang="en-US" sz="2400" b="1" dirty="0">
                <a:solidFill>
                  <a:prstClr val="black"/>
                </a:solidFill>
              </a:rPr>
              <a:t>is associated with a lower prevalence of patients who </a:t>
            </a:r>
            <a:r>
              <a:rPr lang="en-US" sz="2400" b="1" dirty="0" smtClean="0">
                <a:solidFill>
                  <a:prstClr val="black"/>
                </a:solidFill>
              </a:rPr>
              <a:t>are prescribed </a:t>
            </a:r>
            <a:r>
              <a:rPr lang="en-US" sz="2400" b="1" dirty="0">
                <a:solidFill>
                  <a:srgbClr val="FF0000"/>
                </a:solidFill>
              </a:rPr>
              <a:t>antihypertensive medications </a:t>
            </a:r>
            <a:r>
              <a:rPr lang="en-US" sz="2400" b="1" dirty="0">
                <a:solidFill>
                  <a:prstClr val="black"/>
                </a:solidFill>
              </a:rPr>
              <a:t>compared with</a:t>
            </a:r>
            <a:r>
              <a:rPr lang="en-US" sz="2400" b="1" dirty="0">
                <a:solidFill>
                  <a:srgbClr val="FF0000"/>
                </a:solidFill>
              </a:rPr>
              <a:t> controls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</a:t>
            </a:r>
          </a:p>
          <a:p>
            <a:pPr marL="400050" lvl="1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Strength </a:t>
            </a:r>
            <a:r>
              <a:rPr lang="en-US" sz="2400" b="1" dirty="0">
                <a:solidFill>
                  <a:srgbClr val="7030A0"/>
                </a:solidFill>
              </a:rPr>
              <a:t>of the Evidence: </a:t>
            </a:r>
            <a:r>
              <a:rPr lang="en-US" sz="2400" b="1" dirty="0">
                <a:solidFill>
                  <a:srgbClr val="FF0000"/>
                </a:solidFill>
              </a:rPr>
              <a:t>Moderate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91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CQ2 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:Risks </a:t>
            </a: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of Overweight and Obesity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9144000" cy="59860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lvl="0">
              <a:buFont typeface="Wingdings" pitchFamily="2" charset="2"/>
              <a:buChar char="q"/>
            </a:pPr>
            <a:endParaRPr lang="en-US" sz="4400" b="1" dirty="0" smtClean="0"/>
          </a:p>
          <a:p>
            <a:pPr lvl="0">
              <a:buFont typeface="Wingdings" pitchFamily="2" charset="2"/>
              <a:buChar char="q"/>
            </a:pPr>
            <a:r>
              <a:rPr lang="en-US" sz="4400" b="1" dirty="0" smtClean="0"/>
              <a:t> </a:t>
            </a:r>
            <a:r>
              <a:rPr lang="en-US" sz="4400" b="1" dirty="0"/>
              <a:t>Are the </a:t>
            </a:r>
            <a:r>
              <a:rPr lang="en-US" sz="4400" b="1" dirty="0">
                <a:solidFill>
                  <a:srgbClr val="FF0000"/>
                </a:solidFill>
              </a:rPr>
              <a:t>current </a:t>
            </a:r>
            <a:r>
              <a:rPr lang="en-US" sz="4400" b="1" dirty="0" err="1">
                <a:solidFill>
                  <a:srgbClr val="FF0000"/>
                </a:solidFill>
              </a:rPr>
              <a:t>cutpoint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/>
              <a:t>values for overweight (BMI 25.0–29.9 </a:t>
            </a:r>
            <a:r>
              <a:rPr lang="en-US" sz="4400" b="1" dirty="0" smtClean="0"/>
              <a:t>kg/</a:t>
            </a:r>
            <a:r>
              <a:rPr lang="en-US" sz="4400" b="1" dirty="0" err="1" smtClean="0"/>
              <a:t>mkg</a:t>
            </a:r>
            <a:r>
              <a:rPr lang="en-US" sz="4400" b="1" dirty="0" smtClean="0"/>
              <a:t>/m2) </a:t>
            </a:r>
            <a:r>
              <a:rPr lang="en-US" sz="4400" b="1" dirty="0">
                <a:solidFill>
                  <a:prstClr val="black"/>
                </a:solidFill>
              </a:rPr>
              <a:t>and obesity BMI ≥</a:t>
            </a:r>
            <a:r>
              <a:rPr lang="en-US" sz="4400" b="1" dirty="0" smtClean="0">
                <a:solidFill>
                  <a:prstClr val="black"/>
                </a:solidFill>
              </a:rPr>
              <a:t>30 compared with(BMI </a:t>
            </a:r>
            <a:r>
              <a:rPr lang="en-US" sz="4400" b="1" dirty="0" smtClean="0"/>
              <a:t>18.5–24.9 kg/m2  associated </a:t>
            </a:r>
            <a:r>
              <a:rPr lang="en-US" sz="4400" b="1" dirty="0"/>
              <a:t>with </a:t>
            </a:r>
            <a:r>
              <a:rPr lang="en-US" sz="4400" b="1" dirty="0">
                <a:solidFill>
                  <a:srgbClr val="FF0000"/>
                </a:solidFill>
              </a:rPr>
              <a:t>elevated CVD-related </a:t>
            </a:r>
            <a:r>
              <a:rPr lang="en-US" sz="4400" b="1" dirty="0" smtClean="0">
                <a:solidFill>
                  <a:srgbClr val="FF0000"/>
                </a:solidFill>
              </a:rPr>
              <a:t>risk</a:t>
            </a:r>
            <a:r>
              <a:rPr lang="en-US" sz="4400" b="1" dirty="0">
                <a:solidFill>
                  <a:prstClr val="black"/>
                </a:solidFill>
              </a:rPr>
              <a:t>? </a:t>
            </a:r>
          </a:p>
          <a:p>
            <a:endParaRPr lang="en-US" sz="4400" b="1" dirty="0" smtClean="0"/>
          </a:p>
          <a:p>
            <a:pPr marL="0" indent="0">
              <a:buNone/>
            </a:pPr>
            <a:endParaRPr lang="en-US" sz="4400" b="1" dirty="0" smtClean="0"/>
          </a:p>
          <a:p>
            <a:endParaRPr lang="en-US" sz="4400" b="1" dirty="0" smtClean="0"/>
          </a:p>
          <a:p>
            <a:pPr>
              <a:buFont typeface="Wingdings" pitchFamily="2" charset="2"/>
              <a:buChar char="q"/>
            </a:pPr>
            <a:r>
              <a:rPr lang="en-US" sz="4400" b="1" dirty="0" smtClean="0"/>
              <a:t> </a:t>
            </a:r>
            <a:r>
              <a:rPr lang="en-US" sz="4400" b="1" dirty="0"/>
              <a:t>Are the waist circumference </a:t>
            </a:r>
            <a:r>
              <a:rPr lang="en-US" sz="4400" b="1" dirty="0" err="1"/>
              <a:t>cutpoints</a:t>
            </a:r>
            <a:r>
              <a:rPr lang="en-US" sz="4400" b="1" dirty="0"/>
              <a:t> of </a:t>
            </a:r>
            <a:r>
              <a:rPr lang="en-US" sz="4400" b="1" dirty="0">
                <a:solidFill>
                  <a:srgbClr val="FF0000"/>
                </a:solidFill>
              </a:rPr>
              <a:t>&gt;102 cm </a:t>
            </a:r>
            <a:r>
              <a:rPr lang="en-US" sz="4400" b="1" dirty="0"/>
              <a:t>(male) and </a:t>
            </a:r>
            <a:r>
              <a:rPr lang="en-US" sz="4400" b="1" dirty="0">
                <a:solidFill>
                  <a:srgbClr val="FF0000"/>
                </a:solidFill>
              </a:rPr>
              <a:t>&gt;88 cm </a:t>
            </a:r>
            <a:r>
              <a:rPr lang="en-US" sz="4400" b="1" dirty="0"/>
              <a:t>(female) </a:t>
            </a:r>
            <a:r>
              <a:rPr lang="en-US" sz="4400" b="1" dirty="0" smtClean="0"/>
              <a:t>associated with </a:t>
            </a:r>
            <a:r>
              <a:rPr lang="en-US" sz="4400" b="1" dirty="0"/>
              <a:t>elevated </a:t>
            </a:r>
            <a:r>
              <a:rPr lang="en-US" sz="4400" b="1" dirty="0">
                <a:solidFill>
                  <a:srgbClr val="FF0000"/>
                </a:solidFill>
              </a:rPr>
              <a:t>CVD-related risk</a:t>
            </a:r>
            <a:r>
              <a:rPr lang="en-US" sz="4400" b="1" dirty="0" smtClean="0"/>
              <a:t>?</a:t>
            </a:r>
          </a:p>
          <a:p>
            <a:pPr>
              <a:buFont typeface="Wingdings" pitchFamily="2" charset="2"/>
              <a:buChar char="q"/>
            </a:pPr>
            <a:endParaRPr lang="en-US" sz="4400" b="1" dirty="0" smtClean="0"/>
          </a:p>
          <a:p>
            <a:pPr>
              <a:buFont typeface="Wingdings" pitchFamily="2" charset="2"/>
              <a:buChar char="q"/>
            </a:pPr>
            <a:endParaRPr lang="en-US" sz="4400" b="1" dirty="0" smtClean="0"/>
          </a:p>
          <a:p>
            <a:pPr>
              <a:buFont typeface="Wingdings" pitchFamily="2" charset="2"/>
              <a:buChar char="q"/>
            </a:pPr>
            <a:r>
              <a:rPr lang="en-US" sz="4400" b="1" dirty="0" smtClean="0"/>
              <a:t> </a:t>
            </a:r>
            <a:r>
              <a:rPr lang="en-US" sz="4400" b="1" dirty="0"/>
              <a:t>How do these </a:t>
            </a:r>
            <a:r>
              <a:rPr lang="en-US" sz="4400" b="1" dirty="0" err="1"/>
              <a:t>cutpoints</a:t>
            </a:r>
            <a:r>
              <a:rPr lang="en-US" sz="4400" b="1" dirty="0"/>
              <a:t> compare with </a:t>
            </a:r>
            <a:r>
              <a:rPr lang="en-US" sz="4400" b="1" dirty="0">
                <a:solidFill>
                  <a:srgbClr val="FF0000"/>
                </a:solidFill>
              </a:rPr>
              <a:t>other </a:t>
            </a:r>
            <a:r>
              <a:rPr lang="en-US" sz="4400" b="1" dirty="0" err="1">
                <a:solidFill>
                  <a:srgbClr val="FF0000"/>
                </a:solidFill>
              </a:rPr>
              <a:t>cutpoints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/>
              <a:t>in terms </a:t>
            </a:r>
            <a:r>
              <a:rPr lang="en-US" sz="4400" b="1" dirty="0" smtClean="0"/>
              <a:t>of </a:t>
            </a:r>
            <a:r>
              <a:rPr lang="en-US" sz="4400" b="1" dirty="0" smtClean="0">
                <a:solidFill>
                  <a:srgbClr val="FF0000"/>
                </a:solidFill>
              </a:rPr>
              <a:t>elevated </a:t>
            </a:r>
            <a:r>
              <a:rPr lang="en-US" sz="4400" b="1" dirty="0">
                <a:solidFill>
                  <a:srgbClr val="FF0000"/>
                </a:solidFill>
              </a:rPr>
              <a:t>CVD-related risk </a:t>
            </a:r>
            <a:r>
              <a:rPr lang="en-US" sz="4400" b="1" dirty="0"/>
              <a:t>and </a:t>
            </a:r>
            <a:r>
              <a:rPr lang="en-US" sz="4400" b="1" dirty="0">
                <a:solidFill>
                  <a:srgbClr val="FF0000"/>
                </a:solidFill>
              </a:rPr>
              <a:t>overall mortality</a:t>
            </a:r>
            <a:r>
              <a:rPr lang="en-US" sz="4400" b="1" dirty="0"/>
              <a:t>? </a:t>
            </a:r>
          </a:p>
          <a:p>
            <a:endParaRPr lang="en-US" sz="4400" b="1" dirty="0" smtClean="0"/>
          </a:p>
          <a:p>
            <a:pPr marL="0" indent="0">
              <a:buNone/>
            </a:pPr>
            <a:endParaRPr lang="en-US" sz="4400" b="1" dirty="0" smtClean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n-US" sz="42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30200" y="3886201"/>
            <a:ext cx="381000" cy="293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90782229"/>
              </p:ext>
            </p:extLst>
          </p:nvPr>
        </p:nvGraphicFramePr>
        <p:xfrm>
          <a:off x="228600" y="76200"/>
          <a:ext cx="8763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162042"/>
              </p:ext>
            </p:extLst>
          </p:nvPr>
        </p:nvGraphicFramePr>
        <p:xfrm>
          <a:off x="228600" y="1143000"/>
          <a:ext cx="8686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47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371600"/>
            <a:ext cx="8458200" cy="228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25000"/>
              <a:alpha val="2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8600" dirty="0" smtClean="0"/>
          </a:p>
          <a:p>
            <a:pPr marL="0" indent="0">
              <a:buNone/>
            </a:pPr>
            <a:r>
              <a:rPr lang="en-US" sz="8600" b="1" dirty="0" smtClean="0"/>
              <a:t>    </a:t>
            </a:r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Among </a:t>
            </a:r>
            <a:r>
              <a:rPr lang="en-US" sz="8600" b="1" dirty="0">
                <a:solidFill>
                  <a:srgbClr val="FF0000"/>
                </a:solidFill>
              </a:rPr>
              <a:t>overweight </a:t>
            </a:r>
            <a:r>
              <a:rPr lang="en-US" sz="8600" b="1" dirty="0"/>
              <a:t>or</a:t>
            </a:r>
            <a:r>
              <a:rPr lang="en-US" sz="8600" b="1" dirty="0">
                <a:solidFill>
                  <a:srgbClr val="FF0000"/>
                </a:solidFill>
              </a:rPr>
              <a:t> obese </a:t>
            </a:r>
            <a:r>
              <a:rPr lang="en-US" sz="8600" b="1" dirty="0"/>
              <a:t>adults, analyses of </a:t>
            </a:r>
            <a:r>
              <a:rPr lang="en-US" sz="9600" b="1" dirty="0">
                <a:solidFill>
                  <a:srgbClr val="FF0000"/>
                </a:solidFill>
              </a:rPr>
              <a:t>continuous BMI </a:t>
            </a:r>
            <a:r>
              <a:rPr lang="en-US" sz="8600" b="1" dirty="0"/>
              <a:t>show </a:t>
            </a:r>
            <a:endParaRPr lang="en-US" sz="8600" b="1" dirty="0" smtClean="0"/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that </a:t>
            </a:r>
            <a:r>
              <a:rPr lang="en-US" sz="8600" b="1" dirty="0"/>
              <a:t>the </a:t>
            </a:r>
            <a:r>
              <a:rPr lang="en-US" sz="8600" b="1" dirty="0">
                <a:solidFill>
                  <a:srgbClr val="FF0000"/>
                </a:solidFill>
              </a:rPr>
              <a:t>greater the BMI </a:t>
            </a:r>
            <a:r>
              <a:rPr lang="en-US" sz="8600" b="1" dirty="0"/>
              <a:t>the </a:t>
            </a:r>
            <a:r>
              <a:rPr lang="en-US" sz="8600" b="1" dirty="0" smtClean="0"/>
              <a:t>higher </a:t>
            </a:r>
            <a:r>
              <a:rPr lang="en-US" sz="8600" b="1" dirty="0"/>
              <a:t>the risk of </a:t>
            </a:r>
            <a:r>
              <a:rPr lang="en-US" sz="8600" b="1" dirty="0">
                <a:solidFill>
                  <a:srgbClr val="FF0000"/>
                </a:solidFill>
              </a:rPr>
              <a:t>fatal stroke </a:t>
            </a:r>
            <a:r>
              <a:rPr lang="en-US" sz="8600" b="1" dirty="0"/>
              <a:t>overall as well </a:t>
            </a:r>
            <a:r>
              <a:rPr lang="en-US" sz="8600" b="1" dirty="0" smtClean="0"/>
              <a:t>   </a:t>
            </a:r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as </a:t>
            </a:r>
            <a:r>
              <a:rPr lang="en-US" sz="8600" b="1" dirty="0"/>
              <a:t>ischemic and hemorrhagic </a:t>
            </a:r>
            <a:r>
              <a:rPr lang="en-US" sz="8600" b="1" dirty="0" smtClean="0"/>
              <a:t>stroke.</a:t>
            </a:r>
            <a:endParaRPr lang="en-US" sz="8600" b="1" dirty="0">
              <a:solidFill>
                <a:srgbClr val="FF0000"/>
              </a:solidFill>
            </a:endParaRPr>
          </a:p>
          <a:p>
            <a:endParaRPr lang="en-US" sz="8600" dirty="0" smtClean="0"/>
          </a:p>
          <a:p>
            <a:pPr marL="0" indent="0">
              <a:buNone/>
            </a:pPr>
            <a:r>
              <a:rPr lang="en-US" sz="11200" b="1" dirty="0">
                <a:solidFill>
                  <a:srgbClr val="7030A0"/>
                </a:solidFill>
              </a:rPr>
              <a:t> </a:t>
            </a:r>
            <a:r>
              <a:rPr lang="en-US" sz="11200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11200" b="1" dirty="0">
                <a:solidFill>
                  <a:srgbClr val="7030A0"/>
                </a:solidFill>
              </a:rPr>
              <a:t>Strength of the Evidence</a:t>
            </a:r>
            <a:r>
              <a:rPr lang="en-US" sz="11200" dirty="0"/>
              <a:t>: </a:t>
            </a:r>
            <a:r>
              <a:rPr lang="en-US" sz="11200" b="1" dirty="0">
                <a:solidFill>
                  <a:srgbClr val="FF0000"/>
                </a:solidFill>
              </a:rPr>
              <a:t>Moderate</a:t>
            </a:r>
          </a:p>
          <a:p>
            <a:endParaRPr lang="en-US" sz="8600" dirty="0"/>
          </a:p>
          <a:p>
            <a:pPr marL="0" indent="0">
              <a:buNone/>
            </a:pPr>
            <a:r>
              <a:rPr lang="en-US" sz="8600" b="1" dirty="0" smtClean="0"/>
              <a:t>      </a:t>
            </a:r>
            <a:r>
              <a:rPr lang="en-US" sz="8600" b="1" dirty="0"/>
              <a:t>Among overweight and obese adults, analyses of </a:t>
            </a:r>
            <a:r>
              <a:rPr lang="en-US" sz="9600" b="1" dirty="0">
                <a:solidFill>
                  <a:srgbClr val="FF0000"/>
                </a:solidFill>
              </a:rPr>
              <a:t>continuous BMI </a:t>
            </a:r>
            <a:r>
              <a:rPr lang="en-US" sz="8600" b="1" dirty="0"/>
              <a:t>show </a:t>
            </a:r>
            <a:r>
              <a:rPr lang="en-US" sz="8600" b="1" dirty="0" smtClean="0"/>
              <a:t>   </a:t>
            </a:r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 that </a:t>
            </a:r>
            <a:r>
              <a:rPr lang="en-US" sz="8600" b="1" dirty="0"/>
              <a:t>the </a:t>
            </a:r>
            <a:r>
              <a:rPr lang="en-US" sz="8600" b="1" dirty="0">
                <a:solidFill>
                  <a:srgbClr val="FF0000"/>
                </a:solidFill>
              </a:rPr>
              <a:t>greater the BMI</a:t>
            </a:r>
            <a:r>
              <a:rPr lang="en-US" sz="8600" b="1" dirty="0"/>
              <a:t>, </a:t>
            </a:r>
            <a:r>
              <a:rPr lang="en-US" sz="8600" b="1" dirty="0" smtClean="0"/>
              <a:t>the higher </a:t>
            </a:r>
            <a:r>
              <a:rPr lang="en-US" sz="8600" b="1" dirty="0"/>
              <a:t>the risk of combined </a:t>
            </a:r>
            <a:r>
              <a:rPr lang="en-US" sz="8600" b="1" dirty="0">
                <a:solidFill>
                  <a:srgbClr val="FF0000"/>
                </a:solidFill>
              </a:rPr>
              <a:t>fatal and </a:t>
            </a:r>
            <a:endParaRPr lang="en-US" sz="8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8600" b="1" dirty="0">
                <a:solidFill>
                  <a:srgbClr val="FF0000"/>
                </a:solidFill>
              </a:rPr>
              <a:t> </a:t>
            </a:r>
            <a:r>
              <a:rPr lang="en-US" sz="8600" b="1" dirty="0" smtClean="0">
                <a:solidFill>
                  <a:srgbClr val="FF0000"/>
                </a:solidFill>
              </a:rPr>
              <a:t>    nonfatal </a:t>
            </a:r>
            <a:r>
              <a:rPr lang="en-US" sz="8600" b="1" dirty="0">
                <a:solidFill>
                  <a:srgbClr val="FF0000"/>
                </a:solidFill>
              </a:rPr>
              <a:t>CVD</a:t>
            </a:r>
            <a:r>
              <a:rPr lang="en-US" sz="8600" b="1" dirty="0"/>
              <a:t>. The </a:t>
            </a:r>
            <a:r>
              <a:rPr lang="en-US" sz="8600" b="1" dirty="0">
                <a:solidFill>
                  <a:schemeClr val="accent1"/>
                </a:solidFill>
              </a:rPr>
              <a:t>current </a:t>
            </a:r>
            <a:r>
              <a:rPr lang="en-US" sz="8600" b="1" dirty="0" err="1">
                <a:solidFill>
                  <a:schemeClr val="accent1"/>
                </a:solidFill>
              </a:rPr>
              <a:t>cutpoint</a:t>
            </a:r>
            <a:r>
              <a:rPr lang="en-US" sz="8600" b="1" dirty="0">
                <a:solidFill>
                  <a:schemeClr val="accent1"/>
                </a:solidFill>
              </a:rPr>
              <a:t> for obesity </a:t>
            </a:r>
            <a:r>
              <a:rPr lang="en-US" sz="8600" b="1" dirty="0"/>
              <a:t>(BMI ≥30 </a:t>
            </a:r>
            <a:r>
              <a:rPr lang="en-US" sz="8600" b="1" dirty="0" smtClean="0"/>
              <a:t>kg/m)</a:t>
            </a:r>
            <a:r>
              <a:rPr lang="en-US" sz="8600" b="1" dirty="0"/>
              <a:t> </a:t>
            </a:r>
            <a:r>
              <a:rPr lang="en-US" sz="8600" b="1" dirty="0" smtClean="0"/>
              <a:t>compared </a:t>
            </a:r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 with </a:t>
            </a:r>
            <a:r>
              <a:rPr lang="en-US" sz="8600" b="1" dirty="0">
                <a:solidFill>
                  <a:schemeClr val="accent1"/>
                </a:solidFill>
              </a:rPr>
              <a:t>normal weight </a:t>
            </a:r>
            <a:r>
              <a:rPr lang="en-US" sz="8600" b="1" dirty="0"/>
              <a:t>(BMI 18.5 to &lt;25.0 </a:t>
            </a:r>
            <a:r>
              <a:rPr lang="en-US" sz="8600" b="1" dirty="0" smtClean="0"/>
              <a:t>kg/m2) </a:t>
            </a:r>
            <a:r>
              <a:rPr lang="en-US" sz="8600" b="1" dirty="0"/>
              <a:t>is associated with an </a:t>
            </a:r>
            <a:r>
              <a:rPr lang="en-US" sz="8600" b="1" dirty="0" smtClean="0"/>
              <a:t>  </a:t>
            </a:r>
          </a:p>
          <a:p>
            <a:pPr marL="0" indent="0">
              <a:buNone/>
            </a:pPr>
            <a:r>
              <a:rPr lang="en-US" sz="8600" b="1" dirty="0"/>
              <a:t> </a:t>
            </a:r>
            <a:r>
              <a:rPr lang="en-US" sz="8600" b="1" dirty="0" smtClean="0"/>
              <a:t>    elevated </a:t>
            </a:r>
            <a:r>
              <a:rPr lang="en-US" sz="8600" b="1" dirty="0"/>
              <a:t>risk of </a:t>
            </a:r>
            <a:r>
              <a:rPr lang="en-US" sz="8600" b="1" dirty="0">
                <a:solidFill>
                  <a:schemeClr val="accent1"/>
                </a:solidFill>
              </a:rPr>
              <a:t>fatal CVD </a:t>
            </a:r>
            <a:r>
              <a:rPr lang="en-US" sz="8600" b="1" dirty="0" smtClean="0"/>
              <a:t>in </a:t>
            </a:r>
            <a:r>
              <a:rPr lang="en-US" sz="9600" b="1" dirty="0" smtClean="0">
                <a:solidFill>
                  <a:schemeClr val="accent1"/>
                </a:solidFill>
              </a:rPr>
              <a:t>men </a:t>
            </a:r>
            <a:r>
              <a:rPr lang="en-US" sz="9600" b="1" dirty="0">
                <a:solidFill>
                  <a:schemeClr val="accent1"/>
                </a:solidFill>
              </a:rPr>
              <a:t>and women</a:t>
            </a:r>
            <a:r>
              <a:rPr lang="en-US" sz="8600" b="1" dirty="0">
                <a:solidFill>
                  <a:schemeClr val="accent1"/>
                </a:solidFill>
              </a:rPr>
              <a:t>. </a:t>
            </a:r>
          </a:p>
          <a:p>
            <a:endParaRPr lang="en-US" sz="8600" b="1" dirty="0" smtClean="0"/>
          </a:p>
          <a:p>
            <a:pPr marL="0" indent="0">
              <a:buNone/>
            </a:pPr>
            <a:r>
              <a:rPr lang="en-US" sz="8600" b="1" dirty="0">
                <a:solidFill>
                  <a:srgbClr val="7030A0"/>
                </a:solidFill>
              </a:rPr>
              <a:t> </a:t>
            </a:r>
            <a:r>
              <a:rPr lang="en-US" sz="8600" b="1" dirty="0" smtClean="0">
                <a:solidFill>
                  <a:srgbClr val="7030A0"/>
                </a:solidFill>
              </a:rPr>
              <a:t>                             </a:t>
            </a:r>
            <a:endParaRPr lang="en-US" sz="11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1200" b="1" dirty="0">
                <a:solidFill>
                  <a:srgbClr val="7030A0"/>
                </a:solidFill>
              </a:rPr>
              <a:t> </a:t>
            </a:r>
            <a:r>
              <a:rPr lang="en-US" sz="11200" b="1" dirty="0" smtClean="0">
                <a:solidFill>
                  <a:srgbClr val="7030A0"/>
                </a:solidFill>
              </a:rPr>
              <a:t>                         </a:t>
            </a:r>
            <a:r>
              <a:rPr lang="en-US" sz="11200" b="1" dirty="0">
                <a:solidFill>
                  <a:srgbClr val="7030A0"/>
                </a:solidFill>
              </a:rPr>
              <a:t>Strength of the Evidence: </a:t>
            </a:r>
            <a:r>
              <a:rPr lang="en-US" sz="11200" b="1" dirty="0">
                <a:solidFill>
                  <a:srgbClr val="FF0000"/>
                </a:solidFill>
              </a:rPr>
              <a:t>Modera</a:t>
            </a:r>
            <a:r>
              <a:rPr lang="en-US" sz="8600" b="1" dirty="0">
                <a:solidFill>
                  <a:srgbClr val="FF0000"/>
                </a:solidFill>
              </a:rPr>
              <a:t>te</a:t>
            </a:r>
          </a:p>
          <a:p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24105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-685800"/>
            <a:ext cx="8686800" cy="228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287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 </a:t>
            </a:r>
            <a:r>
              <a:rPr lang="en-US" sz="2400" b="1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men</a:t>
            </a:r>
            <a:r>
              <a:rPr lang="en-US" sz="2400" b="1" dirty="0"/>
              <a:t> only, the </a:t>
            </a:r>
            <a:r>
              <a:rPr lang="en-US" sz="2400" b="1" dirty="0">
                <a:solidFill>
                  <a:srgbClr val="FF0000"/>
                </a:solidFill>
              </a:rPr>
              <a:t>current BMI </a:t>
            </a:r>
            <a:r>
              <a:rPr lang="en-US" sz="2400" b="1" dirty="0" err="1">
                <a:solidFill>
                  <a:srgbClr val="FF0000"/>
                </a:solidFill>
              </a:rPr>
              <a:t>cutpoint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overweight </a:t>
            </a:r>
            <a:r>
              <a:rPr lang="en-US" sz="2400" b="1" dirty="0"/>
              <a:t>(BMI 25.0 to 29.9 kg/m2) compared to </a:t>
            </a:r>
            <a:r>
              <a:rPr lang="en-US" sz="2400" b="1" dirty="0" smtClean="0">
                <a:solidFill>
                  <a:srgbClr val="FF0000"/>
                </a:solidFill>
              </a:rPr>
              <a:t>normal weight </a:t>
            </a:r>
            <a:r>
              <a:rPr lang="en-US" sz="2400" b="1" dirty="0"/>
              <a:t>(BMI 18.5 </a:t>
            </a:r>
            <a:r>
              <a:rPr lang="en-US" sz="2400" b="1" dirty="0" smtClean="0"/>
              <a:t>to &lt;25.0 </a:t>
            </a:r>
            <a:r>
              <a:rPr lang="en-US" sz="2400" b="1" dirty="0"/>
              <a:t>kg/m2) is associated with </a:t>
            </a:r>
            <a:r>
              <a:rPr lang="en-US" sz="2400" b="1" dirty="0" smtClean="0"/>
              <a:t>an elevated </a:t>
            </a:r>
            <a:r>
              <a:rPr lang="en-US" sz="2400" b="1" dirty="0"/>
              <a:t>risk of </a:t>
            </a:r>
            <a:r>
              <a:rPr lang="en-US" sz="2400" b="1" dirty="0">
                <a:solidFill>
                  <a:srgbClr val="FF0000"/>
                </a:solidFill>
              </a:rPr>
              <a:t>fatal CVD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>
              <a:buFont typeface="Wingdings" pitchFamily="2" charset="2"/>
              <a:buChar char="v"/>
            </a:pP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both men </a:t>
            </a:r>
            <a:r>
              <a:rPr lang="en-US" sz="2400" b="1" dirty="0" smtClean="0">
                <a:solidFill>
                  <a:srgbClr val="FF0000"/>
                </a:solidFill>
              </a:rPr>
              <a:t>and women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obesity</a:t>
            </a:r>
            <a:r>
              <a:rPr lang="en-US" sz="2400" b="1" dirty="0"/>
              <a:t> (BMI ≥30.0 kg/m2) compared with </a:t>
            </a:r>
            <a:r>
              <a:rPr lang="en-US" sz="2400" b="1" dirty="0" smtClean="0">
                <a:solidFill>
                  <a:srgbClr val="FF0000"/>
                </a:solidFill>
              </a:rPr>
              <a:t>normal weight </a:t>
            </a:r>
            <a:r>
              <a:rPr lang="en-US" sz="2400" b="1" dirty="0"/>
              <a:t>is associated with an elevated risk </a:t>
            </a:r>
            <a:r>
              <a:rPr lang="en-US" sz="2400" b="1" dirty="0" smtClean="0"/>
              <a:t>of</a:t>
            </a:r>
            <a:r>
              <a:rPr lang="en-US" sz="2400" b="1" dirty="0" smtClean="0">
                <a:solidFill>
                  <a:srgbClr val="FF0000"/>
                </a:solidFill>
              </a:rPr>
              <a:t> fatal </a:t>
            </a:r>
            <a:r>
              <a:rPr lang="en-US" sz="2400" b="1" dirty="0">
                <a:solidFill>
                  <a:srgbClr val="FF0000"/>
                </a:solidFill>
              </a:rPr>
              <a:t>CVD</a:t>
            </a:r>
            <a:r>
              <a:rPr lang="en-US" sz="2400" b="1" dirty="0"/>
              <a:t>. </a:t>
            </a:r>
          </a:p>
          <a:p>
            <a:pPr marL="0" indent="0">
              <a:buNone/>
            </a:pPr>
            <a:endParaRPr 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</a:t>
            </a:r>
            <a:r>
              <a:rPr lang="en-US" sz="2800" b="1" dirty="0">
                <a:solidFill>
                  <a:srgbClr val="7030A0"/>
                </a:solidFill>
              </a:rPr>
              <a:t>Strength of the Evidence: </a:t>
            </a:r>
            <a:r>
              <a:rPr lang="en-US" sz="2800" b="1" dirty="0">
                <a:solidFill>
                  <a:srgbClr val="FF0000"/>
                </a:solidFill>
              </a:rPr>
              <a:t>Low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987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85800" y="-762000"/>
            <a:ext cx="80010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6019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00050" lvl="1" indent="0">
              <a:buNone/>
            </a:pPr>
            <a:r>
              <a:rPr lang="en-US" b="1" dirty="0" smtClean="0"/>
              <a:t>Analyses </a:t>
            </a:r>
            <a:r>
              <a:rPr lang="en-US" b="1" dirty="0"/>
              <a:t>of </a:t>
            </a:r>
            <a:r>
              <a:rPr lang="en-US" b="1" dirty="0">
                <a:solidFill>
                  <a:srgbClr val="FF0000"/>
                </a:solidFill>
              </a:rPr>
              <a:t>continuous BMI </a:t>
            </a:r>
            <a:r>
              <a:rPr lang="en-US" b="1" dirty="0"/>
              <a:t>across the </a:t>
            </a:r>
            <a:r>
              <a:rPr lang="en-US" b="1" dirty="0">
                <a:solidFill>
                  <a:srgbClr val="FF0000"/>
                </a:solidFill>
              </a:rPr>
              <a:t>entire BMI range </a:t>
            </a:r>
            <a:r>
              <a:rPr lang="en-US" b="1" dirty="0"/>
              <a:t>show that the </a:t>
            </a:r>
            <a:r>
              <a:rPr lang="en-US" b="1" dirty="0">
                <a:solidFill>
                  <a:srgbClr val="FF0000"/>
                </a:solidFill>
              </a:rPr>
              <a:t>greater the BMI</a:t>
            </a:r>
            <a:r>
              <a:rPr lang="en-US" b="1" dirty="0"/>
              <a:t>, the </a:t>
            </a:r>
            <a:r>
              <a:rPr lang="en-US" b="1" dirty="0" smtClean="0"/>
              <a:t>higher the </a:t>
            </a:r>
            <a:r>
              <a:rPr lang="en-US" b="1" dirty="0">
                <a:solidFill>
                  <a:srgbClr val="FF0000"/>
                </a:solidFill>
              </a:rPr>
              <a:t>risk of type 2 </a:t>
            </a:r>
            <a:r>
              <a:rPr lang="en-US" b="1" dirty="0"/>
              <a:t>diabetes, without an indication of a threshold effect.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                    Strength </a:t>
            </a:r>
            <a:r>
              <a:rPr lang="en-US" b="1" dirty="0">
                <a:solidFill>
                  <a:srgbClr val="7030A0"/>
                </a:solidFill>
              </a:rPr>
              <a:t>of the Evidence: </a:t>
            </a:r>
            <a:r>
              <a:rPr lang="en-US" b="1" dirty="0">
                <a:solidFill>
                  <a:srgbClr val="FF0000"/>
                </a:solidFill>
              </a:rPr>
              <a:t>Moderate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7905"/>
            <a:ext cx="8382000" cy="5562600"/>
          </a:xfrm>
          <a:solidFill>
            <a:srgbClr val="FFFF00">
              <a:alpha val="27000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Introduction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Classification of recommendation</a:t>
            </a:r>
          </a:p>
          <a:p>
            <a:pPr>
              <a:buFont typeface="Wingdings" pitchFamily="2" charset="2"/>
              <a:buChar char="q"/>
            </a:pPr>
            <a:endParaRPr lang="en-US" b="1" dirty="0"/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S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tatement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of the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Questions</a:t>
            </a:r>
          </a:p>
          <a:p>
            <a:pPr lvl="0">
              <a:buFont typeface="Wingdings" pitchFamily="2" charset="2"/>
              <a:buChar char="q"/>
            </a:pP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</a:rPr>
              <a:t>Gaps </a:t>
            </a:r>
            <a:r>
              <a:rPr lang="en-US" b="1" dirty="0">
                <a:solidFill>
                  <a:prstClr val="black"/>
                </a:solidFill>
              </a:rPr>
              <a:t>in evidence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 smtClean="0"/>
              <a:t>Recommendations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33400" y="-2286000"/>
            <a:ext cx="8229600" cy="12652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"/>
            <a:ext cx="83820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1a.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Measure height and weight and calculate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BMI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at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annual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visits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or more frequently. </a:t>
            </a: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/>
              </a:rPr>
              <a:t>E 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(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/>
              </a:rPr>
              <a:t>ExpertOpinion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)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</a:rPr>
              <a:t> /I/C</a:t>
            </a:r>
            <a:endParaRPr lang="en-US" sz="2800" b="1" dirty="0">
              <a:solidFill>
                <a:srgbClr val="00B050"/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1b.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Use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current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</a:rPr>
              <a:t>cutpoints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overweight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(BMI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&gt;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25.0-29.9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kg/m)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and o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besity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(BMI =30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kg/m) to identify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adults who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may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be at elevated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</a:rPr>
              <a:t>riskof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CVD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</a:rPr>
              <a:t>and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</a:rPr>
              <a:t>current </a:t>
            </a:r>
            <a:r>
              <a:rPr lang="en-US" sz="2800" b="1" dirty="0" err="1">
                <a:solidFill>
                  <a:schemeClr val="accent1"/>
                </a:solidFill>
                <a:latin typeface="Times New Roman"/>
              </a:rPr>
              <a:t>cutpoints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</a:rPr>
              <a:t>obesity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(BMI =30)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to identify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adults who may be at elevated risk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sz="2800" b="1" dirty="0" smtClean="0">
                <a:solidFill>
                  <a:schemeClr val="accent1"/>
                </a:solidFill>
                <a:latin typeface="Times New Roman"/>
              </a:rPr>
              <a:t>mortality 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</a:rPr>
              <a:t>from </a:t>
            </a:r>
            <a:r>
              <a:rPr lang="en-US" b="1" dirty="0">
                <a:solidFill>
                  <a:schemeClr val="accent1"/>
                </a:solidFill>
                <a:latin typeface="Times New Roman"/>
              </a:rPr>
              <a:t>all causes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A (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</a:rPr>
              <a:t>Strong)I 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B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Times New Roman"/>
            </a:endParaRP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50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1000" y="-1752600"/>
            <a:ext cx="83058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1c.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Advise </a:t>
            </a:r>
            <a:r>
              <a:rPr lang="en-US" sz="2400" b="1" dirty="0">
                <a:solidFill>
                  <a:schemeClr val="accent2"/>
                </a:solidFill>
                <a:latin typeface="Times New Roman"/>
              </a:rPr>
              <a:t>overweight and obese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adults that the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greater the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BMI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the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greater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risk of CVD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type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2 diabetes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and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all-cause mortality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. A (Strong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) 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I B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1d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Measure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waist circumference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at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annual visits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or more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frequently in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overweight and obese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adults. </a:t>
            </a:r>
          </a:p>
          <a:p>
            <a:endParaRPr lang="en-US" sz="2400" b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Advise adults that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greater the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waist circumference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greater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the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/>
              </a:rPr>
              <a:t>risk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</a:rPr>
              <a:t>of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CVD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type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diabetes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all-cause mortality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. 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</a:rPr>
              <a:t>cutpoints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currently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common use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either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may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continue to be used to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identify patients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who may be at increased risk until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further evidence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becomes available. 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E 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(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Expert Opinion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)/ </a:t>
            </a:r>
            <a:r>
              <a:rPr lang="en-US" sz="2400" b="1" dirty="0" err="1">
                <a:solidFill>
                  <a:srgbClr val="00B050"/>
                </a:solidFill>
                <a:latin typeface="Times New Roman"/>
              </a:rPr>
              <a:t>IIa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/B</a:t>
            </a:r>
            <a:r>
              <a:rPr lang="en-US" sz="2400" dirty="0" smtClean="0">
                <a:solidFill>
                  <a:srgbClr val="00B050"/>
                </a:solidFill>
                <a:latin typeface="Times New Roman"/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838200"/>
            <a:ext cx="79248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915400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2.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Counsel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overweight and obese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adults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with CV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risk factors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that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lifestyle changes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that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produce even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modest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sustained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weight loss of 3%-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5%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produce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clinically meaningful health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benefits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greater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weight losses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produces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greater benefits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.</a:t>
            </a:r>
            <a:endParaRPr lang="en-US" sz="2400" b="1" i="1" dirty="0">
              <a:solidFill>
                <a:srgbClr val="000000"/>
              </a:solidFill>
              <a:latin typeface="Times New Roman"/>
            </a:endParaRPr>
          </a:p>
          <a:p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Sustained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weight loss of 3%-5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% is likely to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result in clinically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meaningful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reductions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in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triglyceride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s,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blood glucose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HbA1C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and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the risk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developing type 2 diabetes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2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Greater amounts of weight loss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will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reduce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BP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, improve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LDL–C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HDL–C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, and reduce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the need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medication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s to control BP,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blood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glucose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A 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(Strong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</a:rPr>
              <a:t>) </a:t>
            </a:r>
            <a:r>
              <a:rPr lang="en-US" sz="2400" b="1" dirty="0">
                <a:solidFill>
                  <a:srgbClr val="00B050"/>
                </a:solidFill>
                <a:latin typeface="Times New Roman"/>
              </a:rPr>
              <a:t>I A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62000" y="-1143000"/>
            <a:ext cx="79248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rgbClr val="FFFF00">
              <a:alpha val="20000"/>
            </a:srgb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/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 </a:t>
            </a:r>
            <a:r>
              <a:rPr lang="en-US" sz="2600" b="1" dirty="0"/>
              <a:t>Among </a:t>
            </a:r>
            <a:r>
              <a:rPr lang="en-US" sz="2600" b="1" dirty="0">
                <a:solidFill>
                  <a:srgbClr val="FF0000"/>
                </a:solidFill>
              </a:rPr>
              <a:t>overweight</a:t>
            </a:r>
            <a:r>
              <a:rPr lang="en-US" sz="2600" b="1" dirty="0"/>
              <a:t> and </a:t>
            </a:r>
            <a:r>
              <a:rPr lang="en-US" sz="2600" b="1" dirty="0">
                <a:solidFill>
                  <a:srgbClr val="FF0000"/>
                </a:solidFill>
              </a:rPr>
              <a:t>obese </a:t>
            </a:r>
            <a:r>
              <a:rPr lang="en-US" sz="2600" b="1" dirty="0"/>
              <a:t>adults, analyses of </a:t>
            </a:r>
            <a:r>
              <a:rPr lang="en-US" sz="2600" b="1" dirty="0">
                <a:solidFill>
                  <a:srgbClr val="FF0000"/>
                </a:solidFill>
              </a:rPr>
              <a:t>continuous BMI </a:t>
            </a:r>
            <a:r>
              <a:rPr lang="en-US" sz="2600" b="1" dirty="0"/>
              <a:t>show that the </a:t>
            </a:r>
            <a:r>
              <a:rPr lang="en-US" sz="2600" b="1" dirty="0">
                <a:solidFill>
                  <a:srgbClr val="FF0000"/>
                </a:solidFill>
              </a:rPr>
              <a:t>higher the BMI</a:t>
            </a:r>
            <a:r>
              <a:rPr lang="en-US" sz="2600" b="1" dirty="0"/>
              <a:t>, </a:t>
            </a:r>
            <a:r>
              <a:rPr lang="en-US" sz="2600" b="1" dirty="0" smtClean="0"/>
              <a:t>the</a:t>
            </a:r>
            <a:r>
              <a:rPr lang="en-US" sz="2600" b="1" dirty="0" smtClean="0">
                <a:solidFill>
                  <a:srgbClr val="FF0000"/>
                </a:solidFill>
              </a:rPr>
              <a:t> greater </a:t>
            </a:r>
            <a:r>
              <a:rPr lang="en-US" sz="2600" b="1" dirty="0"/>
              <a:t>the risk of </a:t>
            </a:r>
            <a:r>
              <a:rPr lang="en-US" sz="2600" b="1" dirty="0">
                <a:solidFill>
                  <a:srgbClr val="FF0000"/>
                </a:solidFill>
              </a:rPr>
              <a:t>all-cause mortality</a:t>
            </a:r>
            <a:r>
              <a:rPr lang="en-US" sz="2600" b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 </a:t>
            </a:r>
            <a:r>
              <a:rPr lang="en-US" sz="2600" b="1" dirty="0"/>
              <a:t>The </a:t>
            </a:r>
            <a:r>
              <a:rPr lang="en-US" sz="2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current category </a:t>
            </a:r>
            <a:r>
              <a:rPr lang="en-US" sz="2600" b="1" dirty="0"/>
              <a:t>for </a:t>
            </a:r>
            <a:r>
              <a:rPr lang="en-US" sz="2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overweight </a:t>
            </a:r>
            <a:r>
              <a:rPr lang="en-US" sz="2600" b="1" dirty="0"/>
              <a:t>(BMI 25.0 to 29.9 </a:t>
            </a:r>
            <a:r>
              <a:rPr lang="en-US" sz="2600" b="1" dirty="0" smtClean="0"/>
              <a:t>kg/m) </a:t>
            </a:r>
            <a:r>
              <a:rPr lang="en-US" sz="2600" b="1" dirty="0"/>
              <a:t>is </a:t>
            </a:r>
            <a:r>
              <a:rPr lang="en-US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not associated </a:t>
            </a:r>
            <a:r>
              <a:rPr lang="en-US" sz="2600" b="1" dirty="0"/>
              <a:t>with elevated risk of </a:t>
            </a:r>
            <a:r>
              <a:rPr lang="en-US" sz="2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all-cause </a:t>
            </a:r>
            <a:r>
              <a:rPr lang="en-US" sz="2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mortality</a:t>
            </a:r>
            <a:r>
              <a:rPr lang="en-US" sz="2600" b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600" b="1" dirty="0" smtClean="0"/>
              <a:t>but</a:t>
            </a:r>
            <a:r>
              <a:rPr lang="en-US" sz="2600" b="1" dirty="0"/>
              <a:t>, a BMI at or above the </a:t>
            </a:r>
            <a:r>
              <a:rPr lang="en-US" sz="2600" b="1" dirty="0" smtClean="0">
                <a:solidFill>
                  <a:srgbClr val="00B050"/>
                </a:solidFill>
              </a:rPr>
              <a:t>current </a:t>
            </a:r>
            <a:r>
              <a:rPr lang="en-US" sz="2600" b="1" dirty="0" err="1">
                <a:solidFill>
                  <a:srgbClr val="00B050"/>
                </a:solidFill>
              </a:rPr>
              <a:t>cutpoint</a:t>
            </a:r>
            <a:r>
              <a:rPr lang="en-US" sz="2600" b="1" dirty="0">
                <a:solidFill>
                  <a:srgbClr val="00B050"/>
                </a:solidFill>
              </a:rPr>
              <a:t> or </a:t>
            </a:r>
            <a:r>
              <a:rPr lang="en-US" sz="2600" b="1" dirty="0" smtClean="0">
                <a:solidFill>
                  <a:srgbClr val="00B050"/>
                </a:solidFill>
              </a:rPr>
              <a:t>obesity(BMI</a:t>
            </a:r>
            <a:r>
              <a:rPr lang="en-US" sz="2600" b="1" dirty="0" smtClean="0"/>
              <a:t>≥30kg/m2) </a:t>
            </a:r>
            <a:r>
              <a:rPr lang="en-US" sz="2600" b="1" dirty="0"/>
              <a:t>is associated with </a:t>
            </a:r>
            <a:r>
              <a:rPr lang="en-US" sz="2600" b="1" dirty="0" smtClean="0"/>
              <a:t>an </a:t>
            </a:r>
            <a:r>
              <a:rPr lang="en-US" sz="2600" b="1" dirty="0" smtClean="0">
                <a:solidFill>
                  <a:srgbClr val="00B050"/>
                </a:solidFill>
              </a:rPr>
              <a:t>elevated </a:t>
            </a:r>
            <a:r>
              <a:rPr lang="en-US" sz="2600" b="1" dirty="0">
                <a:solidFill>
                  <a:srgbClr val="00B050"/>
                </a:solidFill>
              </a:rPr>
              <a:t>risk </a:t>
            </a:r>
            <a:r>
              <a:rPr lang="en-US" sz="2600" b="1" dirty="0"/>
              <a:t>of </a:t>
            </a:r>
            <a:r>
              <a:rPr lang="en-US" sz="2600" b="1" dirty="0">
                <a:solidFill>
                  <a:srgbClr val="00B050"/>
                </a:solidFill>
              </a:rPr>
              <a:t>all-cause mortality</a:t>
            </a:r>
            <a:r>
              <a:rPr lang="en-US" sz="2600" b="1" dirty="0"/>
              <a:t>, compared with normal </a:t>
            </a:r>
            <a:r>
              <a:rPr lang="en-US" sz="2600" b="1" dirty="0" smtClean="0"/>
              <a:t>weight(18.5 to24.9 kg/m2).  </a:t>
            </a:r>
            <a:endParaRPr lang="en-US" sz="2600" b="1" dirty="0"/>
          </a:p>
          <a:p>
            <a:endParaRPr lang="en-US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         		Strength </a:t>
            </a:r>
            <a:r>
              <a:rPr lang="en-US" sz="3000" b="1" dirty="0">
                <a:solidFill>
                  <a:srgbClr val="7030A0"/>
                </a:solidFill>
              </a:rPr>
              <a:t>of the Evidence: </a:t>
            </a:r>
            <a:r>
              <a:rPr lang="en-US" sz="3000" b="1" dirty="0">
                <a:solidFill>
                  <a:srgbClr val="FF0000"/>
                </a:solidFill>
              </a:rPr>
              <a:t>Moderate 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2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1000" y="-1371600"/>
            <a:ext cx="83058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153400" cy="5211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>
              <a:buFont typeface="Wingdings" pitchFamily="2" charset="2"/>
              <a:buChar char="v"/>
            </a:pPr>
            <a:endParaRPr lang="en-US" sz="2700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sz="2700" b="1" dirty="0" smtClean="0">
                <a:solidFill>
                  <a:srgbClr val="FF0000"/>
                </a:solidFill>
              </a:rPr>
              <a:t>Sex-specific </a:t>
            </a:r>
            <a:r>
              <a:rPr lang="en-US" sz="2700" b="1" dirty="0">
                <a:solidFill>
                  <a:srgbClr val="FF0000"/>
                </a:solidFill>
              </a:rPr>
              <a:t>analyses </a:t>
            </a:r>
            <a:r>
              <a:rPr lang="en-US" sz="2700" b="1" dirty="0">
                <a:solidFill>
                  <a:prstClr val="black"/>
                </a:solidFill>
              </a:rPr>
              <a:t>of </a:t>
            </a:r>
            <a:r>
              <a:rPr lang="en-US" sz="2700" b="1" dirty="0">
                <a:solidFill>
                  <a:srgbClr val="FF0000"/>
                </a:solidFill>
              </a:rPr>
              <a:t>continuous BMI </a:t>
            </a:r>
            <a:r>
              <a:rPr lang="en-US" sz="2700" b="1" dirty="0">
                <a:solidFill>
                  <a:prstClr val="black"/>
                </a:solidFill>
              </a:rPr>
              <a:t>among </a:t>
            </a:r>
            <a:endParaRPr lang="en-US" sz="27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700" b="1" dirty="0" smtClean="0">
                <a:solidFill>
                  <a:prstClr val="black"/>
                </a:solidFill>
              </a:rPr>
              <a:t>overweight </a:t>
            </a:r>
            <a:r>
              <a:rPr lang="en-US" sz="2700" b="1" dirty="0">
                <a:solidFill>
                  <a:prstClr val="black"/>
                </a:solidFill>
              </a:rPr>
              <a:t>and obese </a:t>
            </a:r>
            <a:r>
              <a:rPr lang="en-US" sz="2700" b="1" dirty="0">
                <a:solidFill>
                  <a:srgbClr val="FF0000"/>
                </a:solidFill>
              </a:rPr>
              <a:t>men and women</a:t>
            </a:r>
            <a:r>
              <a:rPr lang="en-US" sz="2700" b="1" dirty="0">
                <a:solidFill>
                  <a:prstClr val="black"/>
                </a:solidFill>
              </a:rPr>
              <a:t>, show that the </a:t>
            </a:r>
            <a:r>
              <a:rPr lang="en-US" sz="2700" b="1" dirty="0">
                <a:solidFill>
                  <a:srgbClr val="FF0000"/>
                </a:solidFill>
              </a:rPr>
              <a:t>greater the BMI</a:t>
            </a:r>
            <a:r>
              <a:rPr lang="en-US" sz="2700" b="1" dirty="0">
                <a:solidFill>
                  <a:prstClr val="black"/>
                </a:solidFill>
              </a:rPr>
              <a:t>, the higher the risk of </a:t>
            </a:r>
            <a:r>
              <a:rPr lang="en-US" sz="2700" b="1" dirty="0">
                <a:solidFill>
                  <a:srgbClr val="FF0000"/>
                </a:solidFill>
              </a:rPr>
              <a:t>all-cause mortality</a:t>
            </a:r>
            <a:r>
              <a:rPr lang="en-US" sz="2700" b="1" dirty="0">
                <a:solidFill>
                  <a:prstClr val="black"/>
                </a:solidFill>
              </a:rPr>
              <a:t>. The </a:t>
            </a:r>
            <a:r>
              <a:rPr lang="en-US" sz="2700" b="1" dirty="0">
                <a:solidFill>
                  <a:srgbClr val="00B050"/>
                </a:solidFill>
              </a:rPr>
              <a:t>risk of all-cause</a:t>
            </a:r>
            <a:r>
              <a:rPr lang="en-US" sz="2700" b="1" dirty="0">
                <a:solidFill>
                  <a:prstClr val="black"/>
                </a:solidFill>
              </a:rPr>
              <a:t> mortality associated with the </a:t>
            </a:r>
            <a:r>
              <a:rPr lang="en-US" sz="2700" b="1" dirty="0">
                <a:solidFill>
                  <a:srgbClr val="00B050"/>
                </a:solidFill>
              </a:rPr>
              <a:t>current </a:t>
            </a:r>
            <a:r>
              <a:rPr lang="en-US" sz="2700" b="1" dirty="0" err="1">
                <a:solidFill>
                  <a:srgbClr val="00B050"/>
                </a:solidFill>
              </a:rPr>
              <a:t>cutpoints</a:t>
            </a:r>
            <a:r>
              <a:rPr lang="en-US" sz="2700" b="1" dirty="0">
                <a:solidFill>
                  <a:srgbClr val="00B050"/>
                </a:solidFill>
              </a:rPr>
              <a:t> of obesity </a:t>
            </a:r>
            <a:r>
              <a:rPr lang="en-US" sz="2700" b="1" dirty="0">
                <a:solidFill>
                  <a:prstClr val="black"/>
                </a:solidFill>
              </a:rPr>
              <a:t>was </a:t>
            </a:r>
            <a:r>
              <a:rPr lang="en-US" sz="2700" b="1" dirty="0" smtClean="0">
                <a:solidFill>
                  <a:srgbClr val="00B050"/>
                </a:solidFill>
              </a:rPr>
              <a:t>similar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/>
              <a:t>for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   </a:t>
            </a:r>
          </a:p>
          <a:p>
            <a:pPr marL="0" lvl="0" indent="0">
              <a:buNone/>
            </a:pPr>
            <a:r>
              <a:rPr lang="en-US" sz="2700" b="1" dirty="0" smtClean="0">
                <a:solidFill>
                  <a:srgbClr val="00B050"/>
                </a:solidFill>
              </a:rPr>
              <a:t>men </a:t>
            </a:r>
            <a:r>
              <a:rPr lang="en-US" sz="2700" b="1" dirty="0">
                <a:solidFill>
                  <a:srgbClr val="00B050"/>
                </a:solidFill>
              </a:rPr>
              <a:t>and </a:t>
            </a:r>
            <a:r>
              <a:rPr lang="en-US" sz="2700" b="1" dirty="0" err="1">
                <a:solidFill>
                  <a:srgbClr val="00B050"/>
                </a:solidFill>
              </a:rPr>
              <a:t>wmen</a:t>
            </a:r>
            <a:r>
              <a:rPr lang="en-US" sz="2700" b="1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None/>
            </a:pPr>
            <a:endParaRPr lang="en-US" sz="27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smtClean="0">
                <a:solidFill>
                  <a:prstClr val="black"/>
                </a:solidFill>
              </a:rPr>
              <a:t>	     </a:t>
            </a:r>
            <a:r>
              <a:rPr lang="en-US" sz="2700" b="1" dirty="0" smtClean="0">
                <a:solidFill>
                  <a:srgbClr val="7030A0"/>
                </a:solidFill>
              </a:rPr>
              <a:t>Strength </a:t>
            </a:r>
            <a:r>
              <a:rPr lang="en-US" sz="2700" b="1" dirty="0">
                <a:solidFill>
                  <a:srgbClr val="7030A0"/>
                </a:solidFill>
              </a:rPr>
              <a:t>of the Evidence</a:t>
            </a:r>
            <a:r>
              <a:rPr lang="en-US" sz="2700" b="1" dirty="0">
                <a:solidFill>
                  <a:prstClr val="black"/>
                </a:solidFill>
              </a:rPr>
              <a:t>: </a:t>
            </a:r>
            <a:r>
              <a:rPr lang="en-US" sz="2700" b="1" dirty="0">
                <a:solidFill>
                  <a:srgbClr val="FF0000"/>
                </a:solidFill>
              </a:rPr>
              <a:t>Moderate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-2209800"/>
            <a:ext cx="42672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3a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In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overweight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obese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adults, what is the comparative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efficacy/effectiveness of diets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differing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forms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structures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in achieving or maintaining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weight loss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? 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3b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During weight loss or weight maintenance after weight loss, what are the comparative health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benefits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or harms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of the above diets and other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 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  dietary  weight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loss strategies? 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6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5160622"/>
              </p:ext>
            </p:extLst>
          </p:nvPr>
        </p:nvGraphicFramePr>
        <p:xfrm>
          <a:off x="0" y="76200"/>
          <a:ext cx="9067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          </a:t>
            </a:r>
            <a:r>
              <a:rPr lang="en-US" sz="2000" b="1" dirty="0"/>
              <a:t>To achieve weight loss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an energy deficit </a:t>
            </a:r>
            <a:r>
              <a:rPr lang="en-US" sz="2000" b="1" dirty="0"/>
              <a:t>is </a:t>
            </a:r>
            <a:r>
              <a:rPr lang="en-US" sz="2000" b="1" dirty="0" smtClean="0"/>
              <a:t>required </a:t>
            </a:r>
            <a:r>
              <a:rPr lang="en-US" sz="2000" b="1" dirty="0"/>
              <a:t>The techniques for </a:t>
            </a:r>
            <a:r>
              <a:rPr lang="en-US" sz="2000" b="1" dirty="0" smtClean="0"/>
              <a:t>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reducing  dietary energy intake </a:t>
            </a:r>
            <a:r>
              <a:rPr lang="en-US" sz="2000" b="1" dirty="0"/>
              <a:t>include the following: 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• </a:t>
            </a:r>
            <a:r>
              <a:rPr lang="en-US" sz="2000" b="1" dirty="0"/>
              <a:t>Specification of an energy intake target that is </a:t>
            </a:r>
            <a:r>
              <a:rPr lang="en-US" sz="2000" b="1" dirty="0">
                <a:solidFill>
                  <a:srgbClr val="FF0000"/>
                </a:solidFill>
              </a:rPr>
              <a:t>less than that required </a:t>
            </a:r>
            <a:r>
              <a:rPr lang="en-US" sz="2000" b="1" dirty="0"/>
              <a:t>for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energy balance</a:t>
            </a:r>
            <a:endParaRPr lang="en-US" sz="2000" b="1" dirty="0"/>
          </a:p>
          <a:p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usually </a:t>
            </a:r>
            <a:r>
              <a:rPr lang="en-US" sz="2000" b="1" dirty="0">
                <a:solidFill>
                  <a:srgbClr val="FF0000"/>
                </a:solidFill>
              </a:rPr>
              <a:t>1,200 to 1,500 </a:t>
            </a:r>
            <a:r>
              <a:rPr lang="en-US" sz="2000" b="1" dirty="0"/>
              <a:t>kcal/day for women and </a:t>
            </a:r>
            <a:r>
              <a:rPr lang="en-US" sz="2000" b="1" dirty="0">
                <a:solidFill>
                  <a:srgbClr val="FF0000"/>
                </a:solidFill>
              </a:rPr>
              <a:t>1,500 to 1,800 </a:t>
            </a:r>
            <a:r>
              <a:rPr lang="en-US" sz="2000" b="1" dirty="0"/>
              <a:t>kcal/day for men (kcal levels </a:t>
            </a:r>
            <a:r>
              <a:rPr lang="en-US" sz="2000" b="1" dirty="0" smtClean="0"/>
              <a:t>are usually </a:t>
            </a:r>
            <a:r>
              <a:rPr lang="en-US" sz="2000" b="1" dirty="0"/>
              <a:t>adjusted for the individual’s body weight and physical activity levels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 prescription </a:t>
            </a:r>
            <a:r>
              <a:rPr lang="en-US" sz="2000" b="1" dirty="0"/>
              <a:t>of an energy deficit of </a:t>
            </a:r>
            <a:r>
              <a:rPr lang="en-US" sz="2000" b="1" dirty="0">
                <a:solidFill>
                  <a:srgbClr val="FF0000"/>
                </a:solidFill>
              </a:rPr>
              <a:t>500</a:t>
            </a:r>
            <a:r>
              <a:rPr lang="en-US" sz="2000" b="1" dirty="0"/>
              <a:t> kcal/day or</a:t>
            </a:r>
            <a:r>
              <a:rPr lang="en-US" sz="2000" b="1" dirty="0">
                <a:solidFill>
                  <a:srgbClr val="FF0000"/>
                </a:solidFill>
              </a:rPr>
              <a:t> 750 </a:t>
            </a:r>
            <a:r>
              <a:rPr lang="en-US" sz="2000" b="1" dirty="0"/>
              <a:t>kcal/day or </a:t>
            </a:r>
            <a:r>
              <a:rPr lang="en-US" sz="2000" b="1" dirty="0">
                <a:solidFill>
                  <a:srgbClr val="FF0000"/>
                </a:solidFill>
              </a:rPr>
              <a:t>30%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energy deficit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</a:rPr>
              <a:t> Ad </a:t>
            </a:r>
            <a:r>
              <a:rPr lang="en-US" sz="2000" b="1" dirty="0">
                <a:solidFill>
                  <a:srgbClr val="FF0000"/>
                </a:solidFill>
              </a:rPr>
              <a:t>libitum </a:t>
            </a:r>
            <a:r>
              <a:rPr lang="en-US" sz="2000" b="1" dirty="0"/>
              <a:t>approaches where a formal energy deficit target is not prescribed, </a:t>
            </a:r>
            <a:r>
              <a:rPr lang="en-US" sz="2000" b="1" dirty="0" smtClean="0"/>
              <a:t>but lower </a:t>
            </a:r>
            <a:r>
              <a:rPr lang="en-US" sz="2000" b="1" dirty="0"/>
              <a:t>calorie intake is achieved by restriction or elimination of particular </a:t>
            </a:r>
            <a:r>
              <a:rPr lang="en-US" sz="2000" b="1" dirty="0" smtClean="0"/>
              <a:t>food groups </a:t>
            </a:r>
            <a:r>
              <a:rPr lang="en-US" sz="2000" b="1" dirty="0"/>
              <a:t>or provision of prescribed foods. </a:t>
            </a:r>
            <a:r>
              <a:rPr lang="en-US" sz="2000" b="1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Strength </a:t>
            </a:r>
            <a:r>
              <a:rPr lang="en-US" sz="2400" b="1" dirty="0">
                <a:solidFill>
                  <a:srgbClr val="7030A0"/>
                </a:solidFill>
              </a:rPr>
              <a:t>of Evidence</a:t>
            </a:r>
            <a:r>
              <a:rPr lang="en-US" sz="2400" b="1" dirty="0">
                <a:solidFill>
                  <a:srgbClr val="FF0000"/>
                </a:solidFill>
              </a:rPr>
              <a:t>: High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367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62000"/>
            <a:ext cx="7848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248400"/>
          </a:xfrm>
          <a:solidFill>
            <a:schemeClr val="accent6">
              <a:lumMod val="20000"/>
              <a:lumOff val="80000"/>
              <a:alpha val="41000"/>
            </a:schemeClr>
          </a:solidFill>
        </p:spPr>
        <p:txBody>
          <a:bodyPr>
            <a:normAutofit/>
          </a:bodyPr>
          <a:lstStyle/>
          <a:p>
            <a:pPr marL="1714500" lvl="3" indent="-457200">
              <a:buFont typeface="Wingdings" pitchFamily="2" charset="2"/>
              <a:buChar char="v"/>
            </a:pPr>
            <a:r>
              <a:rPr lang="en-US" sz="2800" dirty="0" smtClean="0"/>
              <a:t>A </a:t>
            </a:r>
            <a:r>
              <a:rPr lang="en-US" sz="2800" dirty="0"/>
              <a:t>diet from the </a:t>
            </a:r>
            <a:r>
              <a:rPr lang="en-US" sz="2800" dirty="0">
                <a:solidFill>
                  <a:srgbClr val="00B0F0"/>
                </a:solidFill>
              </a:rPr>
              <a:t>European Association </a:t>
            </a:r>
            <a:r>
              <a:rPr lang="en-US" sz="2800" dirty="0"/>
              <a:t>for the Study of Diabetes </a:t>
            </a:r>
            <a:r>
              <a:rPr lang="en-US" sz="2800" dirty="0" smtClean="0"/>
              <a:t>Guidelines(</a:t>
            </a:r>
            <a:r>
              <a:rPr lang="en-US" sz="2800" dirty="0" smtClean="0">
                <a:solidFill>
                  <a:srgbClr val="FF0000"/>
                </a:solidFill>
              </a:rPr>
              <a:t>food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groups)</a:t>
            </a:r>
            <a:endParaRPr lang="en-US" sz="2800" dirty="0"/>
          </a:p>
          <a:p>
            <a:pPr marL="1714500" lvl="3" indent="-457200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B0F0"/>
                </a:solidFill>
              </a:rPr>
              <a:t>Higher </a:t>
            </a:r>
            <a:r>
              <a:rPr lang="en-US" sz="2800" dirty="0">
                <a:solidFill>
                  <a:srgbClr val="00B0F0"/>
                </a:solidFill>
              </a:rPr>
              <a:t>protein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FF0000"/>
                </a:solidFill>
              </a:rPr>
              <a:t>25% </a:t>
            </a:r>
            <a:r>
              <a:rPr lang="en-US" sz="2800" dirty="0" smtClean="0"/>
              <a:t>protein)</a:t>
            </a:r>
            <a:endParaRPr lang="en-US" sz="2800" dirty="0"/>
          </a:p>
          <a:p>
            <a:pPr lvl="2">
              <a:buFont typeface="Wingdings" pitchFamily="2" charset="2"/>
              <a:buChar char="v"/>
            </a:pPr>
            <a:endParaRPr lang="en-US" sz="2800" dirty="0" smtClean="0"/>
          </a:p>
          <a:p>
            <a:pPr marL="857250" lvl="1" indent="-457200">
              <a:buFont typeface="Wingdings" pitchFamily="2" charset="2"/>
              <a:buChar char="v"/>
            </a:pPr>
            <a:r>
              <a:rPr lang="en-US" dirty="0" smtClean="0">
                <a:solidFill>
                  <a:srgbClr val="00B0F0"/>
                </a:solidFill>
              </a:rPr>
              <a:t>  Higher </a:t>
            </a:r>
            <a:r>
              <a:rPr lang="en-US" dirty="0">
                <a:solidFill>
                  <a:srgbClr val="00B0F0"/>
                </a:solidFill>
              </a:rPr>
              <a:t>protein Zone™-type diet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30%</a:t>
            </a:r>
            <a:r>
              <a:rPr lang="en-US" dirty="0" smtClean="0"/>
              <a:t> protein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F0"/>
                </a:solidFill>
              </a:rPr>
              <a:t>Lacto-</a:t>
            </a:r>
            <a:r>
              <a:rPr lang="en-US" b="1" dirty="0" err="1" smtClean="0">
                <a:solidFill>
                  <a:srgbClr val="00B0F0"/>
                </a:solidFill>
              </a:rPr>
              <a:t>ovo</a:t>
            </a:r>
            <a:r>
              <a:rPr lang="en-US" b="1" dirty="0" smtClean="0">
                <a:solidFill>
                  <a:srgbClr val="00B0F0"/>
                </a:solidFill>
              </a:rPr>
              <a:t>-vegetarian-style </a:t>
            </a:r>
            <a:r>
              <a:rPr lang="en-US" b="1" dirty="0">
                <a:solidFill>
                  <a:srgbClr val="00B0F0"/>
                </a:solidFill>
              </a:rPr>
              <a:t>diet</a:t>
            </a:r>
            <a:endParaRPr lang="en-US" b="1" dirty="0">
              <a:solidFill>
                <a:prstClr val="black"/>
              </a:solidFill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en-US" b="1" dirty="0">
                <a:solidFill>
                  <a:srgbClr val="4F81BD"/>
                </a:solidFill>
              </a:rPr>
              <a:t>• Low-calorie diet </a:t>
            </a:r>
            <a:endParaRPr lang="en-US" b="1" dirty="0">
              <a:solidFill>
                <a:prstClr val="black"/>
              </a:solidFill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en-US" b="1" dirty="0">
                <a:solidFill>
                  <a:srgbClr val="4F81BD"/>
                </a:solidFill>
              </a:rPr>
              <a:t>• Low-carbohydrate </a:t>
            </a:r>
            <a:r>
              <a:rPr lang="en-US" b="1" dirty="0">
                <a:solidFill>
                  <a:prstClr val="black"/>
                </a:solidFill>
              </a:rPr>
              <a:t>(initially </a:t>
            </a:r>
            <a:r>
              <a:rPr lang="en-US" b="1" dirty="0">
                <a:solidFill>
                  <a:srgbClr val="FF0000"/>
                </a:solidFill>
              </a:rPr>
              <a:t>&lt;20 g/day </a:t>
            </a:r>
            <a:r>
              <a:rPr lang="en-US" b="1" dirty="0">
                <a:solidFill>
                  <a:prstClr val="black"/>
                </a:solidFill>
              </a:rPr>
              <a:t>carbohydrate) </a:t>
            </a:r>
          </a:p>
          <a:p>
            <a:pPr lvl="1">
              <a:buFont typeface="Wingdings" pitchFamily="2" charset="2"/>
              <a:buChar char="v"/>
            </a:pPr>
            <a:endParaRPr lang="en-US" b="1" dirty="0">
              <a:solidFill>
                <a:srgbClr val="4F81BD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en-US" b="1" dirty="0">
              <a:solidFill>
                <a:srgbClr val="4F81BD"/>
              </a:solidFill>
            </a:endParaRPr>
          </a:p>
          <a:p>
            <a:pPr marL="857250" lvl="1" indent="-457200">
              <a:buFont typeface="Wingdings" pitchFamily="2" charset="2"/>
              <a:buChar char="v"/>
            </a:pPr>
            <a:r>
              <a:rPr lang="en-US" b="1" dirty="0">
                <a:solidFill>
                  <a:srgbClr val="4F81BD"/>
                </a:solidFill>
              </a:rPr>
              <a:t>• Low-fat </a:t>
            </a:r>
            <a:r>
              <a:rPr lang="en-US" b="1" dirty="0">
                <a:solidFill>
                  <a:prstClr val="black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10% to 25% </a:t>
            </a:r>
            <a:r>
              <a:rPr lang="en-US" b="1" dirty="0" smtClean="0">
                <a:solidFill>
                  <a:prstClr val="black"/>
                </a:solidFill>
              </a:rPr>
              <a:t>fat)</a:t>
            </a:r>
            <a:endParaRPr lang="en-US" b="1" dirty="0">
              <a:solidFill>
                <a:prstClr val="black"/>
              </a:solidFill>
            </a:endParaRPr>
          </a:p>
          <a:p>
            <a:pPr marL="857250" lvl="2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57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19200" y="-1295400"/>
            <a:ext cx="7467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• </a:t>
            </a:r>
            <a:r>
              <a:rPr lang="en-US" b="1" dirty="0">
                <a:solidFill>
                  <a:schemeClr val="accent1"/>
                </a:solidFill>
              </a:rPr>
              <a:t>Low-fat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20% </a:t>
            </a:r>
            <a:r>
              <a:rPr lang="en-US" b="1" dirty="0"/>
              <a:t>of total calories from fat) </a:t>
            </a:r>
            <a:r>
              <a:rPr lang="en-US" b="1" dirty="0" smtClean="0"/>
              <a:t> 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 </a:t>
            </a:r>
            <a:r>
              <a:rPr lang="en-US" b="1" dirty="0">
                <a:solidFill>
                  <a:schemeClr val="accent1"/>
                </a:solidFill>
              </a:rPr>
              <a:t>Low-glycemic load </a:t>
            </a:r>
            <a:r>
              <a:rPr lang="en-US" b="1" dirty="0" smtClean="0">
                <a:solidFill>
                  <a:schemeClr val="accent1"/>
                </a:solidFill>
              </a:rPr>
              <a:t>diet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chemeClr val="accent1"/>
                </a:solidFill>
              </a:rPr>
              <a:t>Lower fat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≤30% </a:t>
            </a:r>
            <a:r>
              <a:rPr lang="en-US" b="1" dirty="0"/>
              <a:t>fat), high dairy (4 servings/day) diets with or without </a:t>
            </a:r>
            <a:r>
              <a:rPr lang="en-US" b="1" dirty="0" smtClean="0"/>
              <a:t>increase fiber</a:t>
            </a:r>
            <a:r>
              <a:rPr lang="en-US" b="1" dirty="0"/>
              <a:t> </a:t>
            </a:r>
            <a:r>
              <a:rPr lang="en-US" b="1" dirty="0" smtClean="0"/>
              <a:t>and/or </a:t>
            </a:r>
            <a:r>
              <a:rPr lang="en-US" b="1" dirty="0"/>
              <a:t>low-glycemic index/load foods (low-glycemic load) with prescribed </a:t>
            </a:r>
            <a:r>
              <a:rPr lang="en-US" b="1" dirty="0" smtClean="0"/>
              <a:t>energy restriction</a:t>
            </a:r>
            <a:r>
              <a:rPr lang="en-US" b="1" dirty="0"/>
              <a:t>.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 </a:t>
            </a:r>
            <a:r>
              <a:rPr lang="en-US" b="1" dirty="0">
                <a:solidFill>
                  <a:schemeClr val="accent1"/>
                </a:solidFill>
              </a:rPr>
              <a:t>Macronutrient-targeted diets </a:t>
            </a:r>
            <a:r>
              <a:rPr lang="en-US" b="1" dirty="0"/>
              <a:t>(15% or 25% of total calories from protein; 20% or 40% </a:t>
            </a:r>
            <a:r>
              <a:rPr lang="en-US" b="1" dirty="0" err="1" smtClean="0"/>
              <a:t>oftotal</a:t>
            </a:r>
            <a:r>
              <a:rPr lang="en-US" b="1" dirty="0" smtClean="0"/>
              <a:t> </a:t>
            </a:r>
            <a:r>
              <a:rPr lang="en-US" b="1" dirty="0"/>
              <a:t>calories from fat; 35%, 45%, 55%, or 65% of total calories from carbohydrate) </a:t>
            </a:r>
            <a:r>
              <a:rPr lang="en-US" b="1" dirty="0" smtClean="0"/>
              <a:t>with prescribed </a:t>
            </a:r>
            <a:r>
              <a:rPr lang="en-US" b="1" dirty="0"/>
              <a:t>energy restriction. </a:t>
            </a:r>
          </a:p>
        </p:txBody>
      </p:sp>
    </p:spTree>
    <p:extLst>
      <p:ext uri="{BB962C8B-B14F-4D97-AF65-F5344CB8AC3E}">
        <p14:creationId xmlns:p14="http://schemas.microsoft.com/office/powerpoint/2010/main" val="193858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66800" y="-1219200"/>
            <a:ext cx="7620000" cy="609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• </a:t>
            </a:r>
            <a:r>
              <a:rPr lang="en-US" b="1" dirty="0">
                <a:solidFill>
                  <a:srgbClr val="00B0F0"/>
                </a:solidFill>
              </a:rPr>
              <a:t>Mediterranean-style diet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Moderate protein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12% </a:t>
            </a:r>
            <a:r>
              <a:rPr lang="en-US" b="1" dirty="0" smtClean="0"/>
              <a:t>protein</a:t>
            </a:r>
            <a:r>
              <a:rPr lang="en-US" b="1" dirty="0"/>
              <a:t>)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Provision of high-glycemic load or low-glycemic load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 </a:t>
            </a:r>
            <a:r>
              <a:rPr lang="en-US" b="1" dirty="0">
                <a:solidFill>
                  <a:srgbClr val="00B0F0"/>
                </a:solidFill>
              </a:rPr>
              <a:t>The AHA-style Step 1 diet </a:t>
            </a:r>
            <a:r>
              <a:rPr lang="en-US" b="1" dirty="0"/>
              <a:t>(with prescribed energy restriction of </a:t>
            </a:r>
            <a:r>
              <a:rPr lang="en-US" b="1" dirty="0">
                <a:solidFill>
                  <a:srgbClr val="FF0000"/>
                </a:solidFill>
              </a:rPr>
              <a:t>1,500–1,800 kcal/</a:t>
            </a:r>
            <a:r>
              <a:rPr lang="en-US" b="1" dirty="0"/>
              <a:t>day</a:t>
            </a:r>
            <a:r>
              <a:rPr lang="en-US" b="1" dirty="0" smtClean="0">
                <a:solidFill>
                  <a:srgbClr val="FF0000"/>
                </a:solidFill>
              </a:rPr>
              <a:t>, &lt;</a:t>
            </a:r>
            <a:r>
              <a:rPr lang="en-US" b="1" dirty="0">
                <a:solidFill>
                  <a:srgbClr val="FF0000"/>
                </a:solidFill>
              </a:rPr>
              <a:t>30% </a:t>
            </a:r>
            <a:r>
              <a:rPr lang="en-US" b="1" dirty="0"/>
              <a:t>of total calories from</a:t>
            </a:r>
            <a:r>
              <a:rPr lang="en-US" b="1" dirty="0">
                <a:solidFill>
                  <a:srgbClr val="FF0000"/>
                </a:solidFill>
              </a:rPr>
              <a:t> fat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&lt;10% </a:t>
            </a:r>
            <a:r>
              <a:rPr lang="en-US" b="1" dirty="0"/>
              <a:t>of total calories from </a:t>
            </a:r>
            <a:r>
              <a:rPr lang="en-US" b="1" dirty="0">
                <a:solidFill>
                  <a:srgbClr val="FF0000"/>
                </a:solidFill>
              </a:rPr>
              <a:t>saturated fat</a:t>
            </a:r>
            <a:r>
              <a:rPr lang="en-US" b="1" dirty="0"/>
              <a:t>). </a:t>
            </a:r>
          </a:p>
          <a:p>
            <a:pPr marL="0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Strength </a:t>
            </a:r>
            <a:r>
              <a:rPr lang="en-US" b="1" dirty="0">
                <a:solidFill>
                  <a:srgbClr val="7030A0"/>
                </a:solidFill>
              </a:rPr>
              <a:t>of Evidence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High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28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Introduction</a:t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6019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More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than 78 million adults in the United States were obese in 2009–2010 .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Obesity raises the risk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of morbidity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from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hypertension, dyslipidemia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, type 2 diabetes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mellitus, CHD, stoke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, gallbladder disease, osteoarthritis, sleep apnea and respiratory problems, and some cancers.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Obesity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is also associated with increased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</a:rPr>
              <a:t>riskCVD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in all-cause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/>
              </a:rPr>
              <a:t>andmortality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overweight is defined as a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BMI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of 25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kg/m2 to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29.9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kg/m2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and obesity as a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BMI of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&gt;30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kg/m2.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Current estimates are that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69%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of adults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are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either overweight </a:t>
            </a:r>
            <a:r>
              <a:rPr lang="en-US" sz="2000" b="1" dirty="0">
                <a:solidFill>
                  <a:srgbClr val="000000"/>
                </a:solidFill>
                <a:latin typeface="Times New Roman"/>
              </a:rPr>
              <a:t>or obese with approximately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35% 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</a:rPr>
              <a:t>obese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en-US" sz="20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the</a:t>
            </a:r>
            <a:r>
              <a:rPr lang="en-US" sz="2000" b="1" dirty="0">
                <a:latin typeface="Times New Roman"/>
              </a:rPr>
              <a:t> ACC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and AHA have collaborated </a:t>
            </a:r>
            <a:r>
              <a:rPr lang="en-US" sz="2000" b="1" dirty="0" smtClean="0">
                <a:solidFill>
                  <a:srgbClr val="111111"/>
                </a:solidFill>
                <a:latin typeface="Times New Roman"/>
              </a:rPr>
              <a:t>with the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National Heart, Lung, and Blood Institute (NHLBI) and stakeholder and professional organizations </a:t>
            </a:r>
            <a:r>
              <a:rPr lang="en-US" sz="2000" b="1" dirty="0" smtClean="0">
                <a:solidFill>
                  <a:srgbClr val="111111"/>
                </a:solidFill>
                <a:latin typeface="Times New Roman"/>
              </a:rPr>
              <a:t>to develop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clinical practice guidelines for assessment of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CV risk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lifestyle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 modifications to reduce CV </a:t>
            </a:r>
            <a:r>
              <a:rPr lang="en-US" sz="2000" b="1" dirty="0" err="1" smtClean="0">
                <a:solidFill>
                  <a:srgbClr val="111111"/>
                </a:solidFill>
                <a:latin typeface="Times New Roman"/>
              </a:rPr>
              <a:t>risk,and</a:t>
            </a:r>
            <a:r>
              <a:rPr lang="en-US" sz="2000" b="1" dirty="0" smtClean="0">
                <a:solidFill>
                  <a:srgbClr val="111111"/>
                </a:solidFill>
                <a:latin typeface="Times New Roman"/>
              </a:rPr>
              <a:t>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management of blood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cholesterol, overweight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and </a:t>
            </a:r>
            <a:r>
              <a:rPr lang="en-US" sz="2000" b="1" dirty="0">
                <a:solidFill>
                  <a:srgbClr val="FF0000"/>
                </a:solidFill>
                <a:latin typeface="Times New Roman"/>
              </a:rPr>
              <a:t>obesity </a:t>
            </a:r>
            <a:r>
              <a:rPr lang="en-US" sz="2000" b="1" dirty="0">
                <a:solidFill>
                  <a:srgbClr val="111111"/>
                </a:solidFill>
                <a:latin typeface="Times New Roman"/>
              </a:rPr>
              <a:t>in adults.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517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666588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5334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 smtClean="0"/>
              <a:t> </a:t>
            </a:r>
            <a:r>
              <a:rPr lang="en-US" sz="2400" b="1" dirty="0"/>
              <a:t>With </a:t>
            </a:r>
            <a:r>
              <a:rPr lang="en-US" sz="2400" b="1" dirty="0">
                <a:solidFill>
                  <a:srgbClr val="FF0000"/>
                </a:solidFill>
              </a:rPr>
              <a:t>dietary</a:t>
            </a:r>
            <a:r>
              <a:rPr lang="en-US" sz="2400" b="1" dirty="0"/>
              <a:t> intervention in </a:t>
            </a:r>
            <a:r>
              <a:rPr lang="en-US" sz="2400" b="1" dirty="0">
                <a:solidFill>
                  <a:srgbClr val="FF0000"/>
                </a:solidFill>
              </a:rPr>
              <a:t>overweight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obese</a:t>
            </a:r>
            <a:r>
              <a:rPr lang="en-US" sz="2400" b="1" dirty="0"/>
              <a:t> adults, average </a:t>
            </a:r>
            <a:r>
              <a:rPr lang="en-US" sz="2400" b="1" dirty="0">
                <a:solidFill>
                  <a:srgbClr val="FF0000"/>
                </a:solidFill>
              </a:rPr>
              <a:t>weight loss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maximal at 6 </a:t>
            </a:r>
            <a:r>
              <a:rPr lang="en-US" sz="2400" b="1" dirty="0" smtClean="0">
                <a:solidFill>
                  <a:srgbClr val="FF0000"/>
                </a:solidFill>
              </a:rPr>
              <a:t>months </a:t>
            </a:r>
            <a:r>
              <a:rPr lang="en-US" sz="2400" b="1" dirty="0" smtClean="0"/>
              <a:t>with </a:t>
            </a:r>
            <a:r>
              <a:rPr lang="en-US" sz="2400" b="1" dirty="0"/>
              <a:t>smaller losses maintained for </a:t>
            </a:r>
            <a:r>
              <a:rPr lang="en-US" sz="2400" b="1" dirty="0">
                <a:solidFill>
                  <a:srgbClr val="FF0000"/>
                </a:solidFill>
              </a:rPr>
              <a:t>up to 2 years</a:t>
            </a:r>
            <a:r>
              <a:rPr lang="en-US" sz="2400" b="1" dirty="0"/>
              <a:t>, while treatment and follow-up tapers. </a:t>
            </a:r>
            <a:endParaRPr lang="en-US" sz="2400" b="1" dirty="0" smtClean="0"/>
          </a:p>
          <a:p>
            <a:pPr marL="400050" lvl="1" indent="0">
              <a:buNone/>
            </a:pPr>
            <a:endParaRPr lang="en-US" sz="2400" b="1" dirty="0"/>
          </a:p>
          <a:p>
            <a:pPr marL="400050" lvl="1" indent="0">
              <a:buNone/>
            </a:pPr>
            <a:r>
              <a:rPr lang="en-US" sz="2400" b="1" dirty="0" smtClean="0"/>
              <a:t>Weight loss achieved </a:t>
            </a:r>
            <a:r>
              <a:rPr lang="en-US" sz="2400" b="1" dirty="0"/>
              <a:t>by dietary techniques aimed at reducing daily energy intake ranges from </a:t>
            </a:r>
            <a:r>
              <a:rPr lang="en-US" sz="2400" b="1" dirty="0">
                <a:solidFill>
                  <a:srgbClr val="FF0000"/>
                </a:solidFill>
              </a:rPr>
              <a:t>4 to 12 kg at </a:t>
            </a:r>
            <a:r>
              <a:rPr lang="en-US" sz="2400" b="1" dirty="0" smtClean="0">
                <a:solidFill>
                  <a:srgbClr val="FF0000"/>
                </a:solidFill>
              </a:rPr>
              <a:t>6-month </a:t>
            </a:r>
            <a:r>
              <a:rPr lang="en-US" sz="2400" b="1" dirty="0" smtClean="0"/>
              <a:t>follow-up</a:t>
            </a:r>
            <a:r>
              <a:rPr lang="en-US" sz="2400" b="1" dirty="0"/>
              <a:t>. Thereafter, slow weight regain is observed, with total weight </a:t>
            </a:r>
            <a:r>
              <a:rPr lang="en-US" sz="2400" b="1" dirty="0">
                <a:solidFill>
                  <a:schemeClr val="tx2"/>
                </a:solidFill>
              </a:rPr>
              <a:t>loss at 1 year of 4 kg to 10 kg </a:t>
            </a:r>
            <a:r>
              <a:rPr lang="en-US" sz="2400" b="1" dirty="0" smtClean="0">
                <a:solidFill>
                  <a:schemeClr val="tx2"/>
                </a:solidFill>
              </a:rPr>
              <a:t>and at </a:t>
            </a:r>
            <a:r>
              <a:rPr lang="en-US" sz="2400" b="1" dirty="0">
                <a:solidFill>
                  <a:schemeClr val="tx2"/>
                </a:solidFill>
              </a:rPr>
              <a:t>2 years of 3 kg to 4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kg.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                       </a:t>
            </a:r>
            <a:r>
              <a:rPr lang="en-US" b="1" dirty="0" smtClean="0">
                <a:solidFill>
                  <a:srgbClr val="7030A0"/>
                </a:solidFill>
              </a:rPr>
              <a:t>Strength </a:t>
            </a:r>
            <a:r>
              <a:rPr lang="en-US" b="1" dirty="0">
                <a:solidFill>
                  <a:srgbClr val="7030A0"/>
                </a:solidFill>
              </a:rPr>
              <a:t>of Evidence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High</a:t>
            </a:r>
          </a:p>
          <a:p>
            <a:pPr marL="400050" lvl="1" indent="0">
              <a:buNone/>
            </a:pP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00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286000" y="-1295400"/>
            <a:ext cx="6400800" cy="609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534400" cy="5715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Low Fat Approaches</a:t>
            </a:r>
          </a:p>
          <a:p>
            <a:pPr marL="857250" lvl="2" indent="0" algn="r">
              <a:buNone/>
            </a:pPr>
            <a:endParaRPr lang="en-US" b="1" dirty="0" smtClean="0"/>
          </a:p>
          <a:p>
            <a:pPr marL="857250" lvl="2" indent="0">
              <a:buNone/>
            </a:pPr>
            <a:r>
              <a:rPr lang="en-US" b="1" dirty="0" smtClean="0"/>
              <a:t>In </a:t>
            </a:r>
            <a:r>
              <a:rPr lang="en-US" b="1" dirty="0"/>
              <a:t>overweight and obese adults, there is </a:t>
            </a:r>
            <a:r>
              <a:rPr lang="en-US" b="1" dirty="0">
                <a:solidFill>
                  <a:srgbClr val="FF0000"/>
                </a:solidFill>
              </a:rPr>
              <a:t>comparable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weight loss at 6 to 12 months </a:t>
            </a:r>
            <a:r>
              <a:rPr lang="en-US" b="1" dirty="0"/>
              <a:t>with instruction to  consume a calorie-restricted (500 to 750 </a:t>
            </a:r>
            <a:r>
              <a:rPr lang="en-US" b="1" dirty="0" smtClean="0"/>
              <a:t>kcal deficit/day</a:t>
            </a:r>
            <a:r>
              <a:rPr lang="en-US" b="1" dirty="0"/>
              <a:t>) </a:t>
            </a:r>
            <a:r>
              <a:rPr lang="en-US" b="1" dirty="0">
                <a:solidFill>
                  <a:srgbClr val="FF0000"/>
                </a:solidFill>
              </a:rPr>
              <a:t>lower fat diet (&lt;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  <a:r>
              <a:rPr lang="en-US" b="1" dirty="0" smtClean="0"/>
              <a:t>fat</a:t>
            </a:r>
            <a:r>
              <a:rPr lang="en-US" b="1" dirty="0"/>
              <a:t>) </a:t>
            </a:r>
            <a:r>
              <a:rPr lang="en-US" b="1" dirty="0" smtClean="0"/>
              <a:t> compared </a:t>
            </a:r>
            <a:r>
              <a:rPr lang="en-US" b="1" dirty="0"/>
              <a:t>to a </a:t>
            </a:r>
            <a:r>
              <a:rPr lang="en-US" b="1" dirty="0">
                <a:solidFill>
                  <a:srgbClr val="FF0000"/>
                </a:solidFill>
              </a:rPr>
              <a:t>higher fat (&gt;40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b="1" dirty="0" smtClean="0"/>
              <a:t> </a:t>
            </a:r>
            <a:r>
              <a:rPr lang="en-US" b="1" dirty="0"/>
              <a:t>fat) diet. </a:t>
            </a:r>
            <a:endParaRPr lang="en-US" b="1" dirty="0" smtClean="0"/>
          </a:p>
          <a:p>
            <a:pPr marL="857250" lvl="2" indent="0">
              <a:buNone/>
            </a:pPr>
            <a:endParaRPr lang="en-US" b="1" dirty="0"/>
          </a:p>
          <a:p>
            <a:pPr marL="857250" lvl="2" indent="0">
              <a:buNone/>
            </a:pPr>
            <a:endParaRPr lang="en-US" b="1" dirty="0"/>
          </a:p>
          <a:p>
            <a:pPr marL="800100" lvl="2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          Strength </a:t>
            </a:r>
            <a:r>
              <a:rPr lang="en-US" b="1" dirty="0">
                <a:solidFill>
                  <a:srgbClr val="7030A0"/>
                </a:solidFill>
              </a:rPr>
              <a:t>of Evidence</a:t>
            </a:r>
            <a:r>
              <a:rPr lang="en-US" b="1" dirty="0">
                <a:solidFill>
                  <a:srgbClr val="FF0000"/>
                </a:solidFill>
              </a:rPr>
              <a:t>: Moderate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1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676400" y="-685800"/>
            <a:ext cx="70104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24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400" b="1" dirty="0" smtClean="0"/>
              <a:t>With </a:t>
            </a:r>
            <a:r>
              <a:rPr lang="en-US" sz="2400" b="1" dirty="0">
                <a:solidFill>
                  <a:schemeClr val="accent2"/>
                </a:solidFill>
              </a:rPr>
              <a:t>moderate weight loss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lower fat, higher carbohydrate </a:t>
            </a:r>
            <a:r>
              <a:rPr lang="en-US" sz="2400" b="1" dirty="0" smtClean="0">
                <a:solidFill>
                  <a:srgbClr val="FF0000"/>
                </a:solidFill>
              </a:rPr>
              <a:t>diets </a:t>
            </a:r>
            <a:r>
              <a:rPr lang="en-US" sz="2400" b="1" dirty="0" smtClean="0"/>
              <a:t>compared </a:t>
            </a:r>
            <a:r>
              <a:rPr lang="en-US" sz="2400" b="1" dirty="0"/>
              <a:t>to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higher fat, </a:t>
            </a: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lower carbohydrate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diets</a:t>
            </a:r>
            <a:r>
              <a:rPr lang="en-US" sz="2400" b="1" dirty="0"/>
              <a:t> have the following differential effects: </a:t>
            </a:r>
            <a:endParaRPr lang="en-US" sz="2400" b="1" dirty="0" smtClean="0"/>
          </a:p>
          <a:p>
            <a:pPr marL="400050" lvl="1" indent="0">
              <a:buNone/>
            </a:pPr>
            <a:endParaRPr lang="en-US" sz="2400" b="1" dirty="0"/>
          </a:p>
          <a:p>
            <a:pPr lvl="1" indent="-342900">
              <a:buFont typeface="Wingdings" pitchFamily="2" charset="2"/>
              <a:buChar char="q"/>
            </a:pPr>
            <a:r>
              <a:rPr lang="en-US" sz="2400" b="1" dirty="0" smtClean="0"/>
              <a:t>Greater </a:t>
            </a:r>
            <a:r>
              <a:rPr lang="en-US" sz="2400" b="1" dirty="0"/>
              <a:t>reduction in </a:t>
            </a:r>
            <a:r>
              <a:rPr lang="en-US" sz="2400" b="1" dirty="0">
                <a:solidFill>
                  <a:srgbClr val="FF0000"/>
                </a:solidFill>
              </a:rPr>
              <a:t>LDL–C</a:t>
            </a:r>
            <a:r>
              <a:rPr lang="en-US" sz="2400" b="1" dirty="0"/>
              <a:t>, </a:t>
            </a:r>
            <a:r>
              <a:rPr lang="en-US" sz="2400" b="1" dirty="0" smtClean="0"/>
              <a:t> </a:t>
            </a:r>
            <a:r>
              <a:rPr lang="en-US" sz="2400" b="1" dirty="0"/>
              <a:t>Lesser reduction in serum </a:t>
            </a:r>
            <a:r>
              <a:rPr lang="en-US" sz="2400" b="1" dirty="0">
                <a:solidFill>
                  <a:srgbClr val="FF0000"/>
                </a:solidFill>
              </a:rPr>
              <a:t>triglycerides</a:t>
            </a:r>
            <a:r>
              <a:rPr lang="en-US" sz="2400" b="1" dirty="0"/>
              <a:t>, and </a:t>
            </a:r>
            <a:r>
              <a:rPr lang="en-US" sz="2400" b="1" dirty="0" smtClean="0"/>
              <a:t>Lesser </a:t>
            </a:r>
            <a:r>
              <a:rPr lang="en-US" sz="2400" b="1" dirty="0"/>
              <a:t>increases in </a:t>
            </a:r>
            <a:r>
              <a:rPr lang="en-US" sz="2400" b="1" dirty="0">
                <a:solidFill>
                  <a:srgbClr val="FF0000"/>
                </a:solidFill>
              </a:rPr>
              <a:t>HDL–C</a:t>
            </a:r>
            <a:r>
              <a:rPr lang="en-US" sz="2400" b="1" dirty="0"/>
              <a:t>. </a:t>
            </a:r>
          </a:p>
          <a:p>
            <a:pPr marL="400050" lvl="1" indent="0">
              <a:buNone/>
            </a:pPr>
            <a:endParaRPr lang="en-US" sz="2400" b="1" dirty="0"/>
          </a:p>
          <a:p>
            <a:pPr marL="40005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Evidence: </a:t>
            </a:r>
            <a:r>
              <a:rPr lang="en-US" sz="24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endParaRPr lang="en-US" sz="2400" b="1" dirty="0"/>
          </a:p>
          <a:p>
            <a:pPr lvl="1" indent="-342900"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There is </a:t>
            </a:r>
            <a:r>
              <a:rPr lang="en-US" sz="2400" b="1" dirty="0">
                <a:solidFill>
                  <a:srgbClr val="FF0000"/>
                </a:solidFill>
              </a:rPr>
              <a:t>inconsistent evidence </a:t>
            </a:r>
            <a:r>
              <a:rPr lang="en-US" sz="2400" b="1" dirty="0"/>
              <a:t>regarding</a:t>
            </a:r>
            <a:r>
              <a:rPr lang="en-US" sz="2400" b="1" dirty="0">
                <a:solidFill>
                  <a:srgbClr val="FF0000"/>
                </a:solidFill>
              </a:rPr>
              <a:t> BP </a:t>
            </a:r>
            <a:r>
              <a:rPr lang="en-US" sz="2400" b="1" dirty="0"/>
              <a:t>differences between lower fat, higher </a:t>
            </a:r>
            <a:r>
              <a:rPr lang="en-US" sz="2400" b="1" dirty="0" smtClean="0"/>
              <a:t>carbohydrate diets </a:t>
            </a:r>
            <a:r>
              <a:rPr lang="en-US" sz="2400" b="1" dirty="0"/>
              <a:t>and higher fat, lower carbohydrate diets.  </a:t>
            </a:r>
          </a:p>
          <a:p>
            <a:pPr marL="400050" lvl="1" indent="0">
              <a:buNone/>
            </a:pPr>
            <a:endParaRPr lang="en-US" sz="2400" b="1" dirty="0" smtClean="0"/>
          </a:p>
          <a:p>
            <a:pPr marL="40005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Evidence: </a:t>
            </a:r>
            <a:r>
              <a:rPr lang="en-US" sz="2400" b="1" dirty="0">
                <a:solidFill>
                  <a:srgbClr val="FF0000"/>
                </a:solidFill>
              </a:rPr>
              <a:t>Low</a:t>
            </a:r>
          </a:p>
          <a:p>
            <a:pPr marL="400050" lvl="1" indent="0">
              <a:buNone/>
            </a:pP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02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990600"/>
            <a:ext cx="60960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100" b="1" dirty="0">
                <a:solidFill>
                  <a:schemeClr val="accent1"/>
                </a:solidFill>
              </a:rPr>
              <a:t> </a:t>
            </a:r>
            <a:r>
              <a:rPr lang="en-US" sz="3100" b="1" dirty="0" smtClean="0">
                <a:solidFill>
                  <a:schemeClr val="accent1"/>
                </a:solidFill>
              </a:rPr>
              <a:t>      Higher </a:t>
            </a:r>
            <a:r>
              <a:rPr lang="en-US" sz="3100" b="1" dirty="0">
                <a:solidFill>
                  <a:schemeClr val="accent1"/>
                </a:solidFill>
              </a:rPr>
              <a:t>(25% to 30% of Energy) Protein </a:t>
            </a:r>
            <a:r>
              <a:rPr lang="en-US" sz="3100" b="1" dirty="0" smtClean="0">
                <a:solidFill>
                  <a:schemeClr val="accent1"/>
                </a:solidFill>
              </a:rPr>
              <a:t>Approaches </a:t>
            </a:r>
            <a:endParaRPr lang="en-US" sz="3100" b="1" dirty="0"/>
          </a:p>
          <a:p>
            <a:pPr marL="40005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overweight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obese</a:t>
            </a:r>
            <a:r>
              <a:rPr lang="en-US" b="1" dirty="0"/>
              <a:t> adults, recommendations to increase dietary </a:t>
            </a:r>
            <a:r>
              <a:rPr lang="en-US" b="1" dirty="0">
                <a:solidFill>
                  <a:srgbClr val="FF0000"/>
                </a:solidFill>
              </a:rPr>
              <a:t>protein (25% </a:t>
            </a:r>
            <a:r>
              <a:rPr lang="en-US" b="1" dirty="0"/>
              <a:t>of total calories) </a:t>
            </a:r>
            <a:r>
              <a:rPr lang="en-US" b="1" dirty="0" smtClean="0"/>
              <a:t>as </a:t>
            </a:r>
            <a:r>
              <a:rPr lang="en-US" b="1" dirty="0"/>
              <a:t>part of a comprehensive weight loss intervention results in </a:t>
            </a:r>
            <a:r>
              <a:rPr lang="en-US" sz="3600" b="1" dirty="0">
                <a:solidFill>
                  <a:srgbClr val="FF0000"/>
                </a:solidFill>
              </a:rPr>
              <a:t>equivalent weight loss </a:t>
            </a:r>
            <a:r>
              <a:rPr lang="en-US" b="1" dirty="0"/>
              <a:t>as compared with a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typical </a:t>
            </a:r>
            <a:r>
              <a:rPr lang="en-US" b="1" dirty="0">
                <a:solidFill>
                  <a:srgbClr val="FF0000"/>
                </a:solidFill>
              </a:rPr>
              <a:t>protein </a:t>
            </a:r>
            <a:r>
              <a:rPr lang="en-US" b="1" dirty="0"/>
              <a:t>diet (15% of total calories) when both diets are </a:t>
            </a:r>
            <a:r>
              <a:rPr lang="en-US" b="1" dirty="0">
                <a:solidFill>
                  <a:srgbClr val="FF0000"/>
                </a:solidFill>
              </a:rPr>
              <a:t>calorie</a:t>
            </a:r>
            <a:r>
              <a:rPr lang="en-US" b="1" dirty="0"/>
              <a:t>-</a:t>
            </a:r>
            <a:r>
              <a:rPr lang="en-US" b="1" dirty="0">
                <a:solidFill>
                  <a:srgbClr val="FF0000"/>
                </a:solidFill>
              </a:rPr>
              <a:t>restricted</a:t>
            </a:r>
            <a:r>
              <a:rPr lang="en-US" b="1" dirty="0"/>
              <a:t> 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                           </a:t>
            </a:r>
            <a:r>
              <a:rPr lang="en-US" sz="3100" b="1" dirty="0" smtClean="0">
                <a:solidFill>
                  <a:srgbClr val="7030A0"/>
                </a:solidFill>
              </a:rPr>
              <a:t>Strength </a:t>
            </a:r>
            <a:r>
              <a:rPr lang="en-US" sz="3100" b="1" dirty="0">
                <a:solidFill>
                  <a:srgbClr val="7030A0"/>
                </a:solidFill>
              </a:rPr>
              <a:t>of Evidence</a:t>
            </a:r>
            <a:r>
              <a:rPr lang="en-US" sz="3100" b="1" dirty="0"/>
              <a:t>: </a:t>
            </a:r>
            <a:r>
              <a:rPr lang="en-US" sz="3100" b="1" dirty="0">
                <a:solidFill>
                  <a:srgbClr val="FF0000"/>
                </a:solidFill>
              </a:rPr>
              <a:t>High</a:t>
            </a:r>
          </a:p>
          <a:p>
            <a:pPr marL="457200" lvl="1" indent="0">
              <a:buNone/>
            </a:pPr>
            <a:endParaRPr lang="en-US" b="1" dirty="0"/>
          </a:p>
          <a:p>
            <a:pPr marL="40005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overweight</a:t>
            </a:r>
            <a:r>
              <a:rPr lang="en-US" b="1" dirty="0" smtClean="0"/>
              <a:t>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obese </a:t>
            </a:r>
            <a:r>
              <a:rPr lang="en-US" b="1" dirty="0"/>
              <a:t>adults, as compared to </a:t>
            </a:r>
            <a:r>
              <a:rPr lang="en-US" b="1" dirty="0">
                <a:solidFill>
                  <a:srgbClr val="FF0000"/>
                </a:solidFill>
              </a:rPr>
              <a:t>typical protein </a:t>
            </a:r>
            <a:r>
              <a:rPr lang="en-US" b="1" dirty="0"/>
              <a:t>diets (15% of total calories), </a:t>
            </a:r>
            <a:r>
              <a:rPr lang="en-US" b="1" dirty="0" smtClean="0">
                <a:solidFill>
                  <a:srgbClr val="FF0000"/>
                </a:solidFill>
              </a:rPr>
              <a:t>high protein </a:t>
            </a:r>
            <a:r>
              <a:rPr lang="en-US" b="1" dirty="0">
                <a:solidFill>
                  <a:srgbClr val="FF0000"/>
                </a:solidFill>
              </a:rPr>
              <a:t>diets </a:t>
            </a:r>
            <a:r>
              <a:rPr lang="en-US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25% </a:t>
            </a:r>
            <a:r>
              <a:rPr lang="en-US" b="1" dirty="0"/>
              <a:t>of total calories)</a:t>
            </a:r>
            <a:r>
              <a:rPr lang="en-US" sz="3100" b="1" dirty="0"/>
              <a:t> </a:t>
            </a:r>
            <a:r>
              <a:rPr lang="en-US" sz="3100" b="1" dirty="0">
                <a:solidFill>
                  <a:srgbClr val="FF0000"/>
                </a:solidFill>
              </a:rPr>
              <a:t>do </a:t>
            </a:r>
            <a:r>
              <a:rPr lang="en-US" sz="3600" b="1" dirty="0">
                <a:solidFill>
                  <a:srgbClr val="FF0000"/>
                </a:solidFill>
              </a:rPr>
              <a:t>not </a:t>
            </a:r>
            <a:r>
              <a:rPr lang="en-US" b="1" dirty="0">
                <a:solidFill>
                  <a:srgbClr val="FF0000"/>
                </a:solidFill>
              </a:rPr>
              <a:t>result </a:t>
            </a:r>
            <a:r>
              <a:rPr lang="en-US" b="1" dirty="0"/>
              <a:t>in more beneficial effects on </a:t>
            </a:r>
            <a:r>
              <a:rPr lang="en-US" b="1" dirty="0">
                <a:solidFill>
                  <a:srgbClr val="FF0000"/>
                </a:solidFill>
              </a:rPr>
              <a:t>CV risk factors</a:t>
            </a:r>
            <a:r>
              <a:rPr lang="en-US" b="1" dirty="0"/>
              <a:t>, in </a:t>
            </a:r>
            <a:r>
              <a:rPr lang="en-US" b="1" dirty="0" smtClean="0"/>
              <a:t>the presence </a:t>
            </a:r>
            <a:r>
              <a:rPr lang="en-US" b="1" dirty="0"/>
              <a:t>of weight loss and other macronutrient changes.  </a:t>
            </a:r>
          </a:p>
          <a:p>
            <a:pPr marL="400050" lvl="1" indent="0">
              <a:buNone/>
            </a:pPr>
            <a:r>
              <a:rPr lang="en-US" b="1" dirty="0" smtClean="0"/>
              <a:t> 		           </a:t>
            </a:r>
            <a:r>
              <a:rPr lang="en-US" sz="3100" b="1" dirty="0" smtClean="0">
                <a:solidFill>
                  <a:srgbClr val="7030A0"/>
                </a:solidFill>
              </a:rPr>
              <a:t>Strength </a:t>
            </a:r>
            <a:r>
              <a:rPr lang="en-US" sz="3100" b="1" dirty="0">
                <a:solidFill>
                  <a:srgbClr val="7030A0"/>
                </a:solidFill>
              </a:rPr>
              <a:t>of Evidence</a:t>
            </a:r>
            <a:r>
              <a:rPr lang="en-US" sz="3100" b="1" dirty="0"/>
              <a:t>: </a:t>
            </a:r>
            <a:r>
              <a:rPr lang="en-US" sz="3100" b="1" dirty="0">
                <a:solidFill>
                  <a:srgbClr val="FF0000"/>
                </a:solidFill>
              </a:rPr>
              <a:t>Low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79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886200" y="-2057400"/>
            <a:ext cx="48006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15360" cy="6248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sz="3400" b="1" dirty="0"/>
          </a:p>
          <a:p>
            <a:pPr marL="0" indent="0">
              <a:buNone/>
            </a:pPr>
            <a:r>
              <a:rPr lang="en-US" sz="3400" b="1" dirty="0" smtClean="0"/>
              <a:t>    </a:t>
            </a:r>
            <a:r>
              <a:rPr lang="en-US" sz="3000" b="1" dirty="0" smtClean="0"/>
              <a:t>  </a:t>
            </a:r>
            <a:r>
              <a:rPr lang="en-US" sz="3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Low-Carbohydrate Approaches (&lt;30 </a:t>
            </a:r>
            <a:r>
              <a:rPr 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g/day) </a:t>
            </a:r>
            <a:endParaRPr lang="en-U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00050" lvl="1" indent="0">
              <a:buNone/>
            </a:pPr>
            <a:endParaRPr lang="en-US" sz="3000" b="1" dirty="0" smtClean="0"/>
          </a:p>
          <a:p>
            <a:pPr marL="400050" lvl="1" indent="0">
              <a:buNone/>
            </a:pPr>
            <a:r>
              <a:rPr lang="en-US" sz="3000" b="1" dirty="0" smtClean="0"/>
              <a:t> </a:t>
            </a:r>
            <a:r>
              <a:rPr lang="en-US" sz="3000" b="1" dirty="0"/>
              <a:t>In </a:t>
            </a:r>
            <a:r>
              <a:rPr lang="en-US" sz="3000" b="1" dirty="0">
                <a:solidFill>
                  <a:srgbClr val="FF0000"/>
                </a:solidFill>
              </a:rPr>
              <a:t>overweight</a:t>
            </a:r>
            <a:r>
              <a:rPr lang="en-US" sz="3000" b="1" dirty="0"/>
              <a:t> </a:t>
            </a:r>
            <a:r>
              <a:rPr lang="en-US" sz="3000" b="1" dirty="0" smtClean="0"/>
              <a:t>and </a:t>
            </a:r>
            <a:r>
              <a:rPr lang="en-US" sz="3000" b="1" dirty="0" smtClean="0">
                <a:solidFill>
                  <a:srgbClr val="FF0000"/>
                </a:solidFill>
              </a:rPr>
              <a:t>obese</a:t>
            </a:r>
            <a:r>
              <a:rPr lang="en-US" sz="3000" b="1" dirty="0" smtClean="0"/>
              <a:t> </a:t>
            </a:r>
            <a:r>
              <a:rPr lang="en-US" sz="3000" b="1" dirty="0"/>
              <a:t>adults, there are </a:t>
            </a:r>
            <a:r>
              <a:rPr lang="en-US" sz="3000" b="1" dirty="0">
                <a:solidFill>
                  <a:srgbClr val="FF0000"/>
                </a:solidFill>
              </a:rPr>
              <a:t>no differences </a:t>
            </a:r>
            <a:r>
              <a:rPr lang="en-US" sz="3000" b="1" dirty="0"/>
              <a:t>in </a:t>
            </a:r>
            <a:r>
              <a:rPr lang="en-US" sz="3000" b="1" dirty="0">
                <a:solidFill>
                  <a:srgbClr val="FF0000"/>
                </a:solidFill>
              </a:rPr>
              <a:t>weight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loss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at 6 months </a:t>
            </a:r>
            <a:r>
              <a:rPr lang="en-US" sz="3000" b="1" dirty="0" smtClean="0"/>
              <a:t>with  instructions to </a:t>
            </a:r>
            <a:r>
              <a:rPr lang="en-US" sz="3000" b="1" dirty="0"/>
              <a:t>consume a </a:t>
            </a:r>
            <a:r>
              <a:rPr lang="en-US" sz="3000" b="1" dirty="0">
                <a:solidFill>
                  <a:srgbClr val="FF0000"/>
                </a:solidFill>
              </a:rPr>
              <a:t>carbohydrate-restricted</a:t>
            </a:r>
            <a:r>
              <a:rPr lang="en-US" sz="3000" b="1" dirty="0"/>
              <a:t> diet (20 g/day for up to </a:t>
            </a:r>
            <a:r>
              <a:rPr lang="en-US" sz="3000" b="1" dirty="0" smtClean="0"/>
              <a:t>3months</a:t>
            </a:r>
            <a:r>
              <a:rPr lang="en-US" sz="3000" b="1" dirty="0"/>
              <a:t>)</a:t>
            </a:r>
            <a:r>
              <a:rPr lang="en-US" sz="3000" b="1" dirty="0" smtClean="0"/>
              <a:t> </a:t>
            </a:r>
            <a:r>
              <a:rPr lang="en-US" sz="3000" b="1" dirty="0"/>
              <a:t>in comparison to instruction to consume </a:t>
            </a:r>
            <a:r>
              <a:rPr lang="en-US" sz="3000" b="1" dirty="0" smtClean="0"/>
              <a:t>a </a:t>
            </a:r>
            <a:r>
              <a:rPr lang="en-US" sz="3000" b="1" dirty="0" smtClean="0">
                <a:solidFill>
                  <a:srgbClr val="FF0000"/>
                </a:solidFill>
              </a:rPr>
              <a:t>calorie-restricted</a:t>
            </a:r>
            <a:r>
              <a:rPr lang="en-US" sz="3000" b="1" dirty="0">
                <a:solidFill>
                  <a:srgbClr val="FF0000"/>
                </a:solidFill>
              </a:rPr>
              <a:t>, low-fat diet.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sz="3000" b="1" dirty="0" smtClean="0"/>
          </a:p>
          <a:p>
            <a:pPr marL="400050" lvl="1" indent="0">
              <a:buNone/>
            </a:pPr>
            <a:endParaRPr lang="en-US" sz="3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                          Strength </a:t>
            </a:r>
            <a:r>
              <a:rPr lang="en-US" sz="3400" b="1" dirty="0">
                <a:solidFill>
                  <a:srgbClr val="7030A0"/>
                </a:solidFill>
              </a:rPr>
              <a:t>of Evidence</a:t>
            </a:r>
            <a:r>
              <a:rPr lang="en-US" sz="3400" b="1" dirty="0"/>
              <a:t>: </a:t>
            </a:r>
            <a:r>
              <a:rPr lang="en-US" sz="3400" b="1" dirty="0">
                <a:solidFill>
                  <a:srgbClr val="FF0000"/>
                </a:solidFill>
              </a:rPr>
              <a:t>Low</a:t>
            </a:r>
          </a:p>
          <a:p>
            <a:pPr marL="0" indent="0">
              <a:buNone/>
            </a:pPr>
            <a:endParaRPr lang="en-US" sz="3400" b="1" dirty="0"/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b="1" dirty="0" smtClean="0">
                <a:solidFill>
                  <a:prstClr val="black"/>
                </a:solidFill>
              </a:rPr>
              <a:t>There </a:t>
            </a:r>
            <a:r>
              <a:rPr lang="en-US" b="1" dirty="0">
                <a:solidFill>
                  <a:prstClr val="black"/>
                </a:solidFill>
              </a:rPr>
              <a:t>is </a:t>
            </a: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insufficient evidence </a:t>
            </a:r>
            <a:r>
              <a:rPr lang="en-US" b="1" dirty="0">
                <a:solidFill>
                  <a:prstClr val="black"/>
                </a:solidFill>
              </a:rPr>
              <a:t>to comment on the CVD risk factor effects of  </a:t>
            </a:r>
            <a:r>
              <a:rPr lang="en-US" b="1" dirty="0">
                <a:solidFill>
                  <a:srgbClr val="FF0000"/>
                </a:solidFill>
              </a:rPr>
              <a:t>low carbohydrate diets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pPr marL="400050" lvl="1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273438" flipH="1">
            <a:off x="8838067" y="8751744"/>
            <a:ext cx="1165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St: </a:t>
            </a:r>
            <a:r>
              <a:rPr lang="en-US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3564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685800"/>
            <a:ext cx="7239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  <a:solidFill>
            <a:schemeClr val="accent2">
              <a:lumMod val="50000"/>
              <a:alpha val="7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800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Complex </a:t>
            </a:r>
            <a:r>
              <a:rPr lang="en-US" sz="2400" b="1" dirty="0">
                <a:solidFill>
                  <a:srgbClr val="00B050"/>
                </a:solidFill>
              </a:rPr>
              <a:t>Versus Simple Carbohydrates</a:t>
            </a:r>
          </a:p>
          <a:p>
            <a:pPr marL="400050" lvl="1" indent="0">
              <a:buNone/>
            </a:pPr>
            <a:r>
              <a:rPr lang="en-US" sz="2400" b="1" dirty="0" smtClean="0"/>
              <a:t> There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C00000"/>
                </a:solidFill>
              </a:rPr>
              <a:t>insufficient evidence </a:t>
            </a:r>
            <a:r>
              <a:rPr lang="en-US" sz="2400" b="1" dirty="0"/>
              <a:t>to comment on the value of substituting either 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FF0000"/>
                </a:solidFill>
              </a:rPr>
              <a:t>simple </a:t>
            </a:r>
            <a:r>
              <a:rPr lang="en-US" sz="2400" b="1" dirty="0">
                <a:solidFill>
                  <a:srgbClr val="FF0000"/>
                </a:solidFill>
              </a:rPr>
              <a:t>or complex </a:t>
            </a:r>
            <a:r>
              <a:rPr lang="en-US" sz="2400" b="1" dirty="0" smtClean="0">
                <a:solidFill>
                  <a:srgbClr val="FF0000"/>
                </a:solidFill>
              </a:rPr>
              <a:t>carbohydrates </a:t>
            </a:r>
            <a:r>
              <a:rPr lang="en-US" sz="2400" b="1" dirty="0"/>
              <a:t>for </a:t>
            </a:r>
            <a:r>
              <a:rPr lang="en-US" sz="2400" b="1" dirty="0">
                <a:solidFill>
                  <a:srgbClr val="FF0000"/>
                </a:solidFill>
              </a:rPr>
              <a:t>dietary fat </a:t>
            </a:r>
            <a:r>
              <a:rPr lang="en-US" sz="2400" b="1" dirty="0"/>
              <a:t>for overweight or obese adults for the purpose of </a:t>
            </a:r>
            <a:r>
              <a:rPr lang="en-US" sz="2400" b="1" dirty="0">
                <a:solidFill>
                  <a:srgbClr val="FF0000"/>
                </a:solidFill>
              </a:rPr>
              <a:t>weight reduction</a:t>
            </a:r>
            <a:r>
              <a:rPr lang="en-US" sz="2400" b="1" dirty="0"/>
              <a:t>.</a:t>
            </a:r>
          </a:p>
          <a:p>
            <a:pPr marL="457200" lvl="1" indent="0">
              <a:buNone/>
            </a:pPr>
            <a:r>
              <a:rPr lang="en-US" sz="2400" b="1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50"/>
                </a:solidFill>
              </a:rPr>
              <a:t>Glycemic </a:t>
            </a:r>
            <a:r>
              <a:rPr lang="en-US" sz="2400" b="1" dirty="0" smtClean="0">
                <a:solidFill>
                  <a:srgbClr val="00B050"/>
                </a:solidFill>
              </a:rPr>
              <a:t>Load Dietary </a:t>
            </a:r>
            <a:r>
              <a:rPr lang="en-US" sz="2400" b="1" dirty="0">
                <a:solidFill>
                  <a:srgbClr val="00B050"/>
                </a:solidFill>
              </a:rPr>
              <a:t>Approaches  </a:t>
            </a:r>
          </a:p>
          <a:p>
            <a:pPr marL="400050" lvl="1" indent="0">
              <a:buNone/>
            </a:pPr>
            <a:r>
              <a:rPr lang="en-US" sz="2400" b="1" dirty="0" smtClean="0"/>
              <a:t> </a:t>
            </a:r>
            <a:r>
              <a:rPr lang="en-US" sz="2400" b="1" dirty="0"/>
              <a:t>In overweight and obese adults, both </a:t>
            </a:r>
            <a:r>
              <a:rPr lang="en-US" sz="2400" b="1" dirty="0">
                <a:solidFill>
                  <a:srgbClr val="FF0000"/>
                </a:solidFill>
              </a:rPr>
              <a:t>high and low glycemic load diets </a:t>
            </a:r>
            <a:r>
              <a:rPr lang="en-US" sz="2400" b="1" dirty="0"/>
              <a:t>produce a </a:t>
            </a:r>
            <a:r>
              <a:rPr lang="en-US" sz="2400" b="1" dirty="0">
                <a:solidFill>
                  <a:srgbClr val="FF0000"/>
                </a:solidFill>
              </a:rPr>
              <a:t>comparable weight </a:t>
            </a:r>
            <a:r>
              <a:rPr lang="en-US" sz="2400" b="1" dirty="0" smtClean="0">
                <a:solidFill>
                  <a:srgbClr val="FF0000"/>
                </a:solidFill>
              </a:rPr>
              <a:t> loss </a:t>
            </a:r>
            <a:r>
              <a:rPr lang="en-US" sz="2400" b="1" dirty="0">
                <a:solidFill>
                  <a:srgbClr val="FF0000"/>
                </a:solidFill>
              </a:rPr>
              <a:t>with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similar rate </a:t>
            </a:r>
            <a:r>
              <a:rPr lang="en-US" sz="2400" b="1" dirty="0"/>
              <a:t>of loss </a:t>
            </a:r>
            <a:r>
              <a:rPr lang="en-US" sz="2400" b="1" dirty="0">
                <a:solidFill>
                  <a:srgbClr val="FF0000"/>
                </a:solidFill>
              </a:rPr>
              <a:t>over 6 months</a:t>
            </a:r>
            <a:r>
              <a:rPr lang="en-US" sz="2400" b="1" dirty="0"/>
              <a:t>. </a:t>
            </a:r>
          </a:p>
          <a:p>
            <a:pPr marL="400050" lvl="1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                                           Strength </a:t>
            </a:r>
            <a:r>
              <a:rPr lang="en-US" sz="2400" b="1" dirty="0">
                <a:solidFill>
                  <a:srgbClr val="7030A0"/>
                </a:solidFill>
              </a:rPr>
              <a:t>of Evidence</a:t>
            </a:r>
            <a:r>
              <a:rPr lang="en-US" sz="2400" b="1" dirty="0">
                <a:solidFill>
                  <a:srgbClr val="FF0000"/>
                </a:solidFill>
              </a:rPr>
              <a:t>: Low</a:t>
            </a:r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-533400"/>
            <a:ext cx="44958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>
                <a:solidFill>
                  <a:schemeClr val="accent1"/>
                </a:solidFill>
              </a:rPr>
              <a:t>Meal Replacement and Adding Foods to Liquid Diets </a:t>
            </a:r>
            <a:endParaRPr lang="en-US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400050" lvl="1" indent="0">
              <a:buNone/>
            </a:pPr>
            <a:r>
              <a:rPr lang="en-US" b="1" dirty="0" smtClean="0"/>
              <a:t> </a:t>
            </a:r>
            <a:r>
              <a:rPr lang="en-US" b="1" dirty="0"/>
              <a:t>In overweight and obese </a:t>
            </a:r>
            <a:r>
              <a:rPr lang="en-US" b="1" dirty="0">
                <a:solidFill>
                  <a:srgbClr val="FF0000"/>
                </a:solidFill>
              </a:rPr>
              <a:t>women</a:t>
            </a:r>
            <a:r>
              <a:rPr lang="en-US" b="1" dirty="0"/>
              <a:t>, the use of </a:t>
            </a:r>
            <a:r>
              <a:rPr lang="en-US" b="1" dirty="0">
                <a:solidFill>
                  <a:srgbClr val="FF0000"/>
                </a:solidFill>
              </a:rPr>
              <a:t>liquid and bar meal </a:t>
            </a:r>
            <a:r>
              <a:rPr lang="en-US" b="1" dirty="0"/>
              <a:t>replacements is associated </a:t>
            </a:r>
            <a:r>
              <a:rPr lang="en-US" b="1" dirty="0" smtClean="0"/>
              <a:t>with </a:t>
            </a:r>
            <a:r>
              <a:rPr lang="en-US" b="1" dirty="0" smtClean="0">
                <a:solidFill>
                  <a:srgbClr val="FF0000"/>
                </a:solidFill>
              </a:rPr>
              <a:t>increased </a:t>
            </a:r>
            <a:r>
              <a:rPr lang="en-US" b="1" dirty="0">
                <a:solidFill>
                  <a:srgbClr val="FF0000"/>
                </a:solidFill>
              </a:rPr>
              <a:t>weight loss </a:t>
            </a:r>
            <a:r>
              <a:rPr lang="en-US" b="1" dirty="0"/>
              <a:t>at up to </a:t>
            </a:r>
            <a:r>
              <a:rPr lang="en-US" b="1" dirty="0">
                <a:solidFill>
                  <a:srgbClr val="FF0000"/>
                </a:solidFill>
              </a:rPr>
              <a:t>6 months</a:t>
            </a:r>
            <a:r>
              <a:rPr lang="en-US" b="1" dirty="0"/>
              <a:t>, in comparison to a balanced deficit diet utilizing only </a:t>
            </a:r>
            <a:r>
              <a:rPr lang="en-US" b="1" dirty="0" smtClean="0">
                <a:solidFill>
                  <a:srgbClr val="FF0000"/>
                </a:solidFill>
              </a:rPr>
              <a:t>conventional food</a:t>
            </a:r>
            <a:r>
              <a:rPr lang="en-US" b="1" dirty="0" smtClean="0"/>
              <a:t>.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Strength </a:t>
            </a:r>
            <a:r>
              <a:rPr lang="en-US" b="1" dirty="0">
                <a:solidFill>
                  <a:srgbClr val="7030A0"/>
                </a:solidFill>
              </a:rPr>
              <a:t>of Evidence: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endParaRPr lang="en-US" b="1" dirty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b="1" dirty="0" smtClean="0"/>
              <a:t> </a:t>
            </a:r>
          </a:p>
          <a:p>
            <a:pPr marL="400050" lvl="1" indent="0">
              <a:buNone/>
            </a:pPr>
            <a:r>
              <a:rPr lang="en-US" b="1" dirty="0" smtClean="0"/>
              <a:t>There </a:t>
            </a:r>
            <a:r>
              <a:rPr lang="en-US" b="1" dirty="0"/>
              <a:t>is </a:t>
            </a:r>
            <a:r>
              <a:rPr lang="en-US" b="1" dirty="0">
                <a:solidFill>
                  <a:srgbClr val="C00000"/>
                </a:solidFill>
              </a:rPr>
              <a:t>insufficient evidence </a:t>
            </a:r>
            <a:r>
              <a:rPr lang="en-US" b="1" dirty="0"/>
              <a:t>to comment on the value of </a:t>
            </a:r>
            <a:r>
              <a:rPr lang="en-US" b="1" dirty="0">
                <a:solidFill>
                  <a:srgbClr val="C00000"/>
                </a:solidFill>
              </a:rPr>
              <a:t>adding various types of foods </a:t>
            </a:r>
            <a:r>
              <a:rPr lang="en-US" b="1" dirty="0"/>
              <a:t>to </a:t>
            </a:r>
            <a:r>
              <a:rPr lang="en-US" b="1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low-calorie </a:t>
            </a:r>
            <a:r>
              <a:rPr lang="en-US" b="1" dirty="0">
                <a:solidFill>
                  <a:srgbClr val="C00000"/>
                </a:solidFill>
              </a:rPr>
              <a:t>liquid diet</a:t>
            </a:r>
            <a:r>
              <a:rPr lang="en-US" b="1" dirty="0" smtClean="0"/>
              <a:t>.</a:t>
            </a:r>
          </a:p>
          <a:p>
            <a:pPr marL="400050" lvl="1" indent="0">
              <a:buNone/>
            </a:pPr>
            <a:endParaRPr lang="en-US" b="1" dirty="0" smtClean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98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990600"/>
            <a:ext cx="7543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3a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Prescribe a diet to achieve reduced calorie intake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for obese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or overweight individuals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who would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benefit from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weight loss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, as part of a comprehensive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lifestyle intervention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Any 1 of the following methods can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be used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to reduce food and calorie intake: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Prescribe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1,200–1,500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kcal/day for women and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</a:rPr>
              <a:t>1,500–1,800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kcal/day for men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Prescribe a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 500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kcal/day or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750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kcal/day energy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deficit; or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. Prescribe one of the evidence-based diets that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/>
              </a:rPr>
              <a:t>restricts certain food types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(such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as high-carbohydrate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foods,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low-fiber foods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or high-fat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foods) in order to create an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</a:rPr>
              <a:t>energy deficit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by reduced food intake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.( </a:t>
            </a:r>
            <a:r>
              <a:rPr lang="en-US" sz="3600" dirty="0">
                <a:solidFill>
                  <a:srgbClr val="FF0000"/>
                </a:solidFill>
                <a:latin typeface="Times New Roman"/>
              </a:rPr>
              <a:t>A (Strong)/I /A )</a:t>
            </a:r>
            <a:endParaRPr lang="en-US" sz="3600" dirty="0" smtClean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0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219200"/>
            <a:ext cx="8153400" cy="685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486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Prescribe </a:t>
            </a:r>
            <a:r>
              <a:rPr lang="en-US" sz="2800" b="1" dirty="0">
                <a:solidFill>
                  <a:srgbClr val="FF0000"/>
                </a:solidFill>
              </a:rPr>
              <a:t>a calorie-restricted diet</a:t>
            </a:r>
            <a:r>
              <a:rPr lang="en-US" sz="2800" b="1" dirty="0"/>
              <a:t>, for obese </a:t>
            </a:r>
            <a:r>
              <a:rPr lang="en-US" sz="2800" b="1" dirty="0" smtClean="0"/>
              <a:t>and overweight </a:t>
            </a:r>
            <a:r>
              <a:rPr lang="en-US" sz="2800" b="1" dirty="0"/>
              <a:t>individuals </a:t>
            </a:r>
            <a:r>
              <a:rPr lang="en-US" sz="2800" b="1" dirty="0">
                <a:solidFill>
                  <a:srgbClr val="FF0000"/>
                </a:solidFill>
              </a:rPr>
              <a:t>who would benefit </a:t>
            </a:r>
            <a:r>
              <a:rPr lang="en-US" sz="2800" b="1" dirty="0" smtClean="0"/>
              <a:t>from weight </a:t>
            </a:r>
            <a:r>
              <a:rPr lang="en-US" sz="2800" b="1" dirty="0"/>
              <a:t>loss, based on the </a:t>
            </a:r>
            <a:r>
              <a:rPr lang="en-US" sz="2800" b="1" dirty="0" smtClean="0">
                <a:solidFill>
                  <a:srgbClr val="FF0000"/>
                </a:solidFill>
              </a:rPr>
              <a:t>patient’s preferences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health </a:t>
            </a:r>
            <a:r>
              <a:rPr lang="en-US" sz="2800" b="1" dirty="0">
                <a:solidFill>
                  <a:srgbClr val="FF0000"/>
                </a:solidFill>
              </a:rPr>
              <a:t>status </a:t>
            </a:r>
            <a:r>
              <a:rPr lang="en-US" sz="2800" b="1" dirty="0"/>
              <a:t>and </a:t>
            </a:r>
            <a:r>
              <a:rPr lang="en-US" sz="2800" b="1" dirty="0" smtClean="0"/>
              <a:t>preferably </a:t>
            </a:r>
            <a:r>
              <a:rPr lang="en-US" sz="2800" b="1" dirty="0" smtClean="0">
                <a:solidFill>
                  <a:srgbClr val="FF0000"/>
                </a:solidFill>
              </a:rPr>
              <a:t>refer </a:t>
            </a:r>
            <a:r>
              <a:rPr lang="en-US" sz="2800" b="1" dirty="0">
                <a:solidFill>
                  <a:srgbClr val="FF0000"/>
                </a:solidFill>
              </a:rPr>
              <a:t>to</a:t>
            </a:r>
            <a:r>
              <a:rPr lang="en-US" sz="2800" b="1" dirty="0"/>
              <a:t> a </a:t>
            </a:r>
            <a:r>
              <a:rPr lang="en-US" sz="2800" b="1" dirty="0" smtClean="0">
                <a:solidFill>
                  <a:srgbClr val="FF0000"/>
                </a:solidFill>
              </a:rPr>
              <a:t>nutrition professional </a:t>
            </a:r>
            <a:r>
              <a:rPr lang="en-US" sz="2800" b="1" dirty="0"/>
              <a:t>for counseling</a:t>
            </a:r>
            <a:r>
              <a:rPr lang="en-US" sz="2800" b="1" dirty="0" smtClean="0"/>
              <a:t>.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Strong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/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/A)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210800" y="-838200"/>
            <a:ext cx="1676400" cy="48768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  <a:latin typeface="Times New Roman"/>
              </a:rPr>
              <a:t>CQ4: Lifestyle </a:t>
            </a:r>
            <a:r>
              <a:rPr lang="en-US" b="1" dirty="0">
                <a:solidFill>
                  <a:schemeClr val="accent3"/>
                </a:solidFill>
                <a:latin typeface="Times New Roman"/>
              </a:rPr>
              <a:t>Interventions for Weight Loss</a:t>
            </a:r>
            <a:endParaRPr lang="en-US" b="1" dirty="0" smtClean="0">
              <a:solidFill>
                <a:schemeClr val="accent3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4a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Among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overweight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obese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adults, what is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efficacy/effectiveness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of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comprehensive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lifestyle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intervention </a:t>
            </a:r>
            <a:r>
              <a:rPr lang="en-US" sz="2800" b="1" dirty="0">
                <a:latin typeface="Times New Roman"/>
              </a:rPr>
              <a:t>pro</a:t>
            </a:r>
            <a:r>
              <a:rPr lang="en-US" sz="2800" b="1" dirty="0" smtClean="0">
                <a:latin typeface="Times New Roman"/>
              </a:rPr>
              <a:t>gra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m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(i.e., comprised of diet, physical activity, and behavior therapy) in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facilitating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weight loss or maintenance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of lost weight?</a:t>
            </a:r>
          </a:p>
          <a:p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4b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What 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characteristics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of 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delivering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</a:rPr>
              <a:t>comprehensive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/>
              </a:rPr>
              <a:t>lifestyl</a:t>
            </a:r>
            <a:r>
              <a:rPr lang="en-US" sz="2800" b="1" dirty="0" smtClean="0">
                <a:solidFill>
                  <a:srgbClr val="C00000"/>
                </a:solidFill>
                <a:latin typeface="Times New Roman"/>
              </a:rPr>
              <a:t> interventions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(e.g.,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frequency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duration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of treatment,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individual versus group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sessions,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onsite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versus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telephone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/email contact)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are associated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greater weight loss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or weight loss maintenance? </a:t>
            </a:r>
          </a:p>
          <a:p>
            <a:endParaRPr lang="en-US" sz="2800" b="1" dirty="0">
              <a:solidFill>
                <a:srgbClr val="000000"/>
              </a:solidFill>
              <a:latin typeface="Times New Roman"/>
            </a:endParaRPr>
          </a:p>
          <a:p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20163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9263" cy="687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3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728"/>
            <a:ext cx="9144000" cy="1033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Description </a:t>
            </a:r>
            <a:r>
              <a:rPr lang="en-US" sz="2400" b="1" dirty="0">
                <a:solidFill>
                  <a:srgbClr val="C00000"/>
                </a:solidFill>
              </a:rPr>
              <a:t>of the Diet, Physical Activity, and Behavior Therapy Components </a:t>
            </a:r>
            <a:r>
              <a:rPr lang="en-US" sz="2400" b="1" dirty="0" smtClean="0">
                <a:solidFill>
                  <a:srgbClr val="C00000"/>
                </a:solidFill>
              </a:rPr>
              <a:t>in High-Intensity</a:t>
            </a:r>
            <a:r>
              <a:rPr lang="en-US" sz="2400" b="1" dirty="0">
                <a:solidFill>
                  <a:srgbClr val="C00000"/>
                </a:solidFill>
              </a:rPr>
              <a:t>, Onsite Lifestyle Interventions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sz="31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000" b="1" dirty="0" smtClean="0"/>
              <a:t>The </a:t>
            </a:r>
            <a:r>
              <a:rPr lang="en-US" sz="3000" b="1" dirty="0"/>
              <a:t>principal components of an effective high-intensity, </a:t>
            </a:r>
            <a:r>
              <a:rPr lang="en-US" sz="3000" b="1" dirty="0" smtClean="0"/>
              <a:t>on-site comprehensive-lifestyle intervention include</a:t>
            </a:r>
            <a:r>
              <a:rPr lang="en-US" sz="3000" b="1" dirty="0"/>
              <a:t>: </a:t>
            </a:r>
            <a:endParaRPr lang="en-US" sz="3000" b="1" dirty="0" smtClean="0"/>
          </a:p>
          <a:p>
            <a:pPr marL="400050" lvl="1" indent="0">
              <a:buNone/>
            </a:pPr>
            <a:endParaRPr lang="en-US" sz="3000" b="1" dirty="0" smtClean="0"/>
          </a:p>
          <a:p>
            <a:pPr marL="400050" lvl="1" indent="0">
              <a:buNone/>
            </a:pPr>
            <a:r>
              <a:rPr lang="en-US" sz="3000" b="1" dirty="0" smtClean="0"/>
              <a:t>adherence </a:t>
            </a:r>
            <a:r>
              <a:rPr lang="en-US" sz="3000" b="1" dirty="0"/>
              <a:t>to diet and activity recommendations. </a:t>
            </a:r>
            <a:r>
              <a:rPr lang="en-US" sz="3000" b="1" dirty="0" smtClean="0"/>
              <a:t>                                                  </a:t>
            </a:r>
          </a:p>
          <a:p>
            <a:pPr marL="400050" lvl="1" indent="0">
              <a:buNone/>
            </a:pPr>
            <a:endParaRPr lang="en-US" sz="3000" b="1" dirty="0">
              <a:solidFill>
                <a:schemeClr val="accent1"/>
              </a:solidFill>
            </a:endParaRPr>
          </a:p>
          <a:p>
            <a:pPr marL="400050" lvl="1" indent="0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1</a:t>
            </a:r>
            <a:r>
              <a:rPr lang="en-US" sz="3000" b="1" dirty="0">
                <a:solidFill>
                  <a:schemeClr val="accent1"/>
                </a:solidFill>
              </a:rPr>
              <a:t>) prescription of a moderately-reduced calorie diet;</a:t>
            </a:r>
          </a:p>
          <a:p>
            <a:pPr marL="400050" lvl="1" indent="0">
              <a:buNone/>
            </a:pPr>
            <a:r>
              <a:rPr lang="en-US" sz="3000" b="1" dirty="0">
                <a:solidFill>
                  <a:schemeClr val="accent1"/>
                </a:solidFill>
              </a:rPr>
              <a:t> 2) a program of increased physical activity</a:t>
            </a:r>
          </a:p>
          <a:p>
            <a:pPr marL="400050" lvl="1" indent="0">
              <a:buNone/>
            </a:pPr>
            <a:r>
              <a:rPr lang="en-US" sz="3000" b="1" dirty="0">
                <a:solidFill>
                  <a:schemeClr val="accent1"/>
                </a:solidFill>
              </a:rPr>
              <a:t>3) the use of behavioral strategies to facilitate</a:t>
            </a:r>
            <a:endParaRPr lang="en-US" sz="3000" b="1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3000" b="1" dirty="0"/>
          </a:p>
          <a:p>
            <a:pPr marL="457200" lvl="1" indent="0">
              <a:buNone/>
            </a:pPr>
            <a:r>
              <a:rPr lang="en-US" sz="3000" b="1" dirty="0" smtClean="0"/>
              <a:t>All 3 components </a:t>
            </a:r>
            <a:r>
              <a:rPr lang="en-US" sz="3000" b="1" dirty="0"/>
              <a:t>should be included: </a:t>
            </a:r>
          </a:p>
          <a:p>
            <a:pPr marL="400050" lvl="1" indent="0">
              <a:buNone/>
            </a:pPr>
            <a:endParaRPr lang="en-US" sz="3000" b="1" dirty="0" smtClean="0"/>
          </a:p>
          <a:p>
            <a:pPr marL="400050" lvl="1" indent="0">
              <a:buNone/>
            </a:pPr>
            <a:r>
              <a:rPr lang="en-US" sz="3000" b="1" dirty="0" smtClean="0"/>
              <a:t>•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Reduced-calorie diet</a:t>
            </a:r>
            <a:r>
              <a:rPr lang="en-US" sz="3000" b="1" dirty="0"/>
              <a:t>: In comprehensive lifestyle interventions, </a:t>
            </a:r>
            <a:r>
              <a:rPr lang="en-US" sz="3000" b="1" dirty="0" smtClean="0"/>
              <a:t>overweight/obese individuals </a:t>
            </a:r>
            <a:r>
              <a:rPr lang="en-US" sz="3000" b="1" dirty="0"/>
              <a:t>typically are prescribed a diet designed to induce an </a:t>
            </a:r>
            <a:r>
              <a:rPr lang="en-US" sz="3400" b="1" dirty="0">
                <a:solidFill>
                  <a:srgbClr val="FF0000"/>
                </a:solidFill>
              </a:rPr>
              <a:t>energy deficit &gt;</a:t>
            </a:r>
            <a:r>
              <a:rPr lang="en-US" sz="3400" b="1" dirty="0" smtClean="0">
                <a:solidFill>
                  <a:srgbClr val="FF0000"/>
                </a:solidFill>
              </a:rPr>
              <a:t>500 kcal/day</a:t>
            </a:r>
            <a:r>
              <a:rPr lang="en-US" sz="3400" b="1" dirty="0" smtClean="0"/>
              <a:t>.</a:t>
            </a:r>
          </a:p>
          <a:p>
            <a:pPr marL="457200" lvl="1" indent="0">
              <a:buNone/>
            </a:pPr>
            <a:r>
              <a:rPr lang="en-US" sz="3000" b="1" dirty="0" smtClean="0"/>
              <a:t>This </a:t>
            </a:r>
            <a:r>
              <a:rPr lang="en-US" sz="3000" b="1" dirty="0"/>
              <a:t>deficit often is sought by prescribing </a:t>
            </a:r>
            <a:r>
              <a:rPr lang="en-US" sz="3000" b="1" dirty="0">
                <a:solidFill>
                  <a:srgbClr val="FF0000"/>
                </a:solidFill>
              </a:rPr>
              <a:t>1,200 to </a:t>
            </a:r>
            <a:r>
              <a:rPr lang="en-US" sz="3000" b="1" dirty="0" smtClean="0">
                <a:solidFill>
                  <a:srgbClr val="FF0000"/>
                </a:solidFill>
              </a:rPr>
              <a:t>1,500kcal/day </a:t>
            </a:r>
            <a:r>
              <a:rPr lang="en-US" sz="3000" b="1" dirty="0">
                <a:solidFill>
                  <a:srgbClr val="FF0000"/>
                </a:solidFill>
              </a:rPr>
              <a:t>for women and1,500 to 1,800 kcal/day for men</a:t>
            </a:r>
            <a:r>
              <a:rPr lang="en-US" sz="3000" b="1" dirty="0" smtClean="0"/>
              <a:t>.</a:t>
            </a:r>
          </a:p>
          <a:p>
            <a:endParaRPr lang="en-US" sz="3400" b="1" dirty="0"/>
          </a:p>
          <a:p>
            <a:pPr marL="0" indent="0">
              <a:buNone/>
            </a:pPr>
            <a:endParaRPr lang="en-US" sz="3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1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-762000"/>
            <a:ext cx="2819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639393"/>
          </a:xfrm>
          <a:solidFill>
            <a:schemeClr val="accent2">
              <a:alpha val="15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marL="400050" lvl="1" indent="0">
              <a:buNone/>
            </a:pPr>
            <a:r>
              <a:rPr lang="en-US" sz="3400" b="1" dirty="0" smtClean="0"/>
              <a:t>• </a:t>
            </a:r>
            <a:r>
              <a:rPr lang="en-US" sz="3400" b="1" dirty="0">
                <a:solidFill>
                  <a:schemeClr val="accent6"/>
                </a:solidFill>
              </a:rPr>
              <a:t>Increased physical activity</a:t>
            </a:r>
            <a:r>
              <a:rPr lang="en-US" sz="3400" b="1" dirty="0" smtClean="0">
                <a:solidFill>
                  <a:schemeClr val="accent6"/>
                </a:solidFill>
              </a:rPr>
              <a:t>:</a:t>
            </a:r>
          </a:p>
          <a:p>
            <a:pPr marL="400050" lvl="1" indent="0">
              <a:buNone/>
            </a:pPr>
            <a:endParaRPr lang="en-US" b="1" dirty="0">
              <a:solidFill>
                <a:schemeClr val="accent6"/>
              </a:solidFill>
            </a:endParaRPr>
          </a:p>
          <a:p>
            <a:pPr marL="400050" lvl="1" indent="0">
              <a:buNone/>
            </a:pPr>
            <a:r>
              <a:rPr lang="en-US" b="1" dirty="0" smtClean="0"/>
              <a:t>Comprehensive </a:t>
            </a:r>
            <a:r>
              <a:rPr lang="en-US" b="1" dirty="0"/>
              <a:t>lifestyle intervention programs </a:t>
            </a:r>
            <a:r>
              <a:rPr lang="en-US" b="1" dirty="0" smtClean="0"/>
              <a:t>typically prescribe </a:t>
            </a:r>
            <a:r>
              <a:rPr lang="en-US" b="1" dirty="0"/>
              <a:t>increased aerobic physical activity (such as brisk walking) for 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150 </a:t>
            </a:r>
            <a:r>
              <a:rPr lang="en-US" b="1" dirty="0" smtClean="0"/>
              <a:t>minutes/week . </a:t>
            </a:r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r>
              <a:rPr lang="en-US" b="1" dirty="0" smtClean="0"/>
              <a:t>Higher </a:t>
            </a:r>
            <a:r>
              <a:rPr lang="en-US" b="1" dirty="0"/>
              <a:t>levels of </a:t>
            </a:r>
            <a:r>
              <a:rPr lang="en-US" b="1" dirty="0" smtClean="0"/>
              <a:t>physical activity</a:t>
            </a:r>
            <a:r>
              <a:rPr lang="en-US" b="1" dirty="0"/>
              <a:t>, approximately </a:t>
            </a:r>
            <a:r>
              <a:rPr lang="en-US" b="1" dirty="0">
                <a:solidFill>
                  <a:srgbClr val="FF0000"/>
                </a:solidFill>
              </a:rPr>
              <a:t>200 to 300 </a:t>
            </a:r>
            <a:r>
              <a:rPr lang="en-US" b="1" dirty="0"/>
              <a:t>minutes/week, are recommended to </a:t>
            </a:r>
            <a:r>
              <a:rPr lang="en-US" b="1" dirty="0">
                <a:solidFill>
                  <a:srgbClr val="92D050"/>
                </a:solidFill>
              </a:rPr>
              <a:t>maintain </a:t>
            </a:r>
            <a:r>
              <a:rPr lang="en-US" b="1" dirty="0" smtClean="0">
                <a:solidFill>
                  <a:srgbClr val="92D050"/>
                </a:solidFill>
              </a:rPr>
              <a:t>loss weight </a:t>
            </a:r>
            <a:r>
              <a:rPr lang="en-US" b="1" dirty="0">
                <a:solidFill>
                  <a:srgbClr val="92D050"/>
                </a:solidFill>
              </a:rPr>
              <a:t>or minimize weight regain long-term (&gt;1 year).  </a:t>
            </a:r>
          </a:p>
          <a:p>
            <a:pPr marL="0" indent="0">
              <a:buNone/>
            </a:pPr>
            <a:endParaRPr lang="en-US" sz="3400" b="1" dirty="0" smtClean="0">
              <a:solidFill>
                <a:srgbClr val="92D050"/>
              </a:solidFill>
            </a:endParaRPr>
          </a:p>
          <a:p>
            <a:pPr marL="400050" lvl="1" indent="0">
              <a:buNone/>
            </a:pPr>
            <a:r>
              <a:rPr lang="en-US" sz="3400" b="1" dirty="0" smtClean="0"/>
              <a:t> </a:t>
            </a: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Behavior therapy: </a:t>
            </a:r>
            <a:r>
              <a:rPr lang="en-US" b="1" dirty="0"/>
              <a:t>Comprehensive lifestyle interventions usually provide a </a:t>
            </a:r>
            <a:r>
              <a:rPr lang="en-US" b="1" dirty="0" smtClean="0"/>
              <a:t>structured behavior </a:t>
            </a:r>
            <a:r>
              <a:rPr lang="en-US" b="1" dirty="0"/>
              <a:t>change program that includes regular </a:t>
            </a:r>
            <a:r>
              <a:rPr lang="en-US" b="1" dirty="0">
                <a:solidFill>
                  <a:srgbClr val="FF0000"/>
                </a:solidFill>
              </a:rPr>
              <a:t>self-monitoring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food intake, </a:t>
            </a:r>
            <a:r>
              <a:rPr lang="en-US" b="1" dirty="0" smtClean="0">
                <a:solidFill>
                  <a:srgbClr val="FF0000"/>
                </a:solidFill>
              </a:rPr>
              <a:t>physical activity</a:t>
            </a:r>
            <a:r>
              <a:rPr lang="en-US" b="1" dirty="0">
                <a:solidFill>
                  <a:srgbClr val="FF0000"/>
                </a:solidFill>
              </a:rPr>
              <a:t>, and weight</a:t>
            </a:r>
            <a:r>
              <a:rPr lang="en-US" b="1" dirty="0"/>
              <a:t>.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These </a:t>
            </a:r>
            <a:r>
              <a:rPr lang="en-US" b="1" dirty="0">
                <a:solidFill>
                  <a:srgbClr val="FF0000"/>
                </a:solidFill>
              </a:rPr>
              <a:t>same behaviors </a:t>
            </a:r>
            <a:r>
              <a:rPr lang="en-US" b="1" dirty="0"/>
              <a:t>are recommended to </a:t>
            </a:r>
            <a:r>
              <a:rPr lang="en-US" b="1" dirty="0">
                <a:solidFill>
                  <a:srgbClr val="FF0000"/>
                </a:solidFill>
              </a:rPr>
              <a:t>maintain lost weight</a:t>
            </a:r>
            <a:r>
              <a:rPr lang="en-US" b="1" dirty="0"/>
              <a:t>, </a:t>
            </a:r>
            <a:r>
              <a:rPr lang="en-US" b="1" dirty="0" smtClean="0"/>
              <a:t>with the </a:t>
            </a:r>
            <a:r>
              <a:rPr lang="en-US" b="1" dirty="0"/>
              <a:t>addition of frequent (i.e., </a:t>
            </a:r>
            <a:r>
              <a:rPr lang="en-US" b="1" dirty="0">
                <a:solidFill>
                  <a:srgbClr val="92D050"/>
                </a:solidFill>
              </a:rPr>
              <a:t>weekly or more often</a:t>
            </a:r>
            <a:r>
              <a:rPr lang="en-US" b="1" dirty="0"/>
              <a:t>) monitoring of body weight. </a:t>
            </a:r>
          </a:p>
          <a:p>
            <a:pPr marL="4000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  <a:r>
              <a:rPr lang="en-US" sz="3000" b="1" dirty="0" smtClean="0"/>
              <a:t>    </a:t>
            </a:r>
          </a:p>
          <a:p>
            <a:pPr marL="0" indent="0">
              <a:buNone/>
            </a:pPr>
            <a:r>
              <a:rPr lang="en-US" sz="3400" b="1" dirty="0"/>
              <a:t> </a:t>
            </a:r>
            <a:r>
              <a:rPr lang="en-US" sz="3400" b="1" dirty="0" smtClean="0"/>
              <a:t>                                </a:t>
            </a:r>
          </a:p>
          <a:p>
            <a:pPr marL="0" indent="0">
              <a:buNone/>
            </a:pPr>
            <a:r>
              <a:rPr lang="en-US" sz="3400" b="1" dirty="0"/>
              <a:t> </a:t>
            </a:r>
            <a:r>
              <a:rPr lang="en-US" sz="3400" b="1" dirty="0" smtClean="0"/>
              <a:t>                                       </a:t>
            </a:r>
            <a:r>
              <a:rPr lang="en-US" sz="3400" b="1" dirty="0">
                <a:solidFill>
                  <a:srgbClr val="7030A0"/>
                </a:solidFill>
              </a:rPr>
              <a:t>Strength of Evidence</a:t>
            </a:r>
            <a:r>
              <a:rPr lang="en-US" sz="3400" b="1" dirty="0"/>
              <a:t>: </a:t>
            </a:r>
            <a:r>
              <a:rPr lang="en-US" sz="3400" b="1" dirty="0">
                <a:solidFill>
                  <a:srgbClr val="FF0000"/>
                </a:solidFill>
              </a:rPr>
              <a:t>High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8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609600"/>
            <a:ext cx="70104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>
            <a:normAutofit fontScale="25000" lnSpcReduction="20000"/>
          </a:bodyPr>
          <a:lstStyle/>
          <a:p>
            <a:endParaRPr lang="en-US" b="1" dirty="0" smtClean="0"/>
          </a:p>
          <a:p>
            <a:endParaRPr lang="en-US" sz="9600" b="1" dirty="0" smtClean="0">
              <a:solidFill>
                <a:schemeClr val="accent1"/>
              </a:solidFill>
            </a:endParaRPr>
          </a:p>
          <a:p>
            <a:r>
              <a:rPr lang="en-US" sz="9600" b="1" dirty="0" smtClean="0">
                <a:solidFill>
                  <a:schemeClr val="accent1"/>
                </a:solidFill>
              </a:rPr>
              <a:t>Comprehensive </a:t>
            </a:r>
            <a:r>
              <a:rPr lang="en-US" sz="9600" b="1" dirty="0">
                <a:solidFill>
                  <a:schemeClr val="accent1"/>
                </a:solidFill>
              </a:rPr>
              <a:t>Interventions Compared with Usual Care, Minimal Care, or No-Treatment  </a:t>
            </a:r>
            <a:r>
              <a:rPr lang="en-US" sz="9600" b="1" dirty="0" err="1">
                <a:solidFill>
                  <a:schemeClr val="accent1"/>
                </a:solidFill>
              </a:rPr>
              <a:t>ControlES</a:t>
            </a:r>
            <a:r>
              <a:rPr lang="en-US" sz="9600" b="1" dirty="0">
                <a:solidFill>
                  <a:schemeClr val="accent1"/>
                </a:solidFill>
              </a:rPr>
              <a:t> </a:t>
            </a:r>
          </a:p>
          <a:p>
            <a:endParaRPr lang="en-US" sz="96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9600" b="1" dirty="0" smtClean="0">
                <a:solidFill>
                  <a:srgbClr val="92D050"/>
                </a:solidFill>
              </a:rPr>
              <a:t>      Short-Term </a:t>
            </a:r>
            <a:r>
              <a:rPr lang="en-US" sz="9600" b="1" dirty="0">
                <a:solidFill>
                  <a:srgbClr val="92D050"/>
                </a:solidFill>
              </a:rPr>
              <a:t>Weight </a:t>
            </a:r>
            <a:r>
              <a:rPr lang="en-US" sz="9600" b="1" dirty="0" smtClean="0">
                <a:solidFill>
                  <a:srgbClr val="92D050"/>
                </a:solidFill>
              </a:rPr>
              <a:t>Loss</a:t>
            </a:r>
            <a:r>
              <a:rPr lang="en-US" sz="9600" b="1" dirty="0" smtClean="0">
                <a:solidFill>
                  <a:schemeClr val="accent3"/>
                </a:solidFill>
              </a:rPr>
              <a:t>( </a:t>
            </a:r>
            <a:r>
              <a:rPr lang="en-US" sz="9600" b="1" dirty="0">
                <a:solidFill>
                  <a:schemeClr val="accent3"/>
                </a:solidFill>
              </a:rPr>
              <a:t>6 months </a:t>
            </a:r>
            <a:r>
              <a:rPr lang="en-US" sz="9600" b="1" dirty="0" smtClean="0">
                <a:solidFill>
                  <a:schemeClr val="accent3"/>
                </a:solidFill>
              </a:rPr>
              <a:t>)</a:t>
            </a:r>
            <a:endParaRPr lang="en-US" sz="9600" b="1" dirty="0">
              <a:solidFill>
                <a:schemeClr val="accent3"/>
              </a:solidFill>
            </a:endParaRPr>
          </a:p>
          <a:p>
            <a:endParaRPr lang="en-US" sz="9600" b="1" dirty="0" smtClean="0"/>
          </a:p>
          <a:p>
            <a:r>
              <a:rPr lang="en-US" sz="9600" b="1" dirty="0" smtClean="0"/>
              <a:t>In </a:t>
            </a:r>
            <a:r>
              <a:rPr lang="en-US" sz="9600" b="1" dirty="0"/>
              <a:t>overweight and obese individuals in whom weight loss is indicated and who wish to lose weight, comprehensive lifestyle interventions consisting of diet, physical activity, and behavior therapy (all 3 components) produce average </a:t>
            </a:r>
            <a:r>
              <a:rPr lang="en-US" sz="9600" b="1" dirty="0">
                <a:solidFill>
                  <a:srgbClr val="FF0000"/>
                </a:solidFill>
              </a:rPr>
              <a:t>weight losses of up to 8 kg in 6 months </a:t>
            </a:r>
            <a:r>
              <a:rPr lang="en-US" sz="9600" b="1" dirty="0"/>
              <a:t>of frequent (i.e., initially weekly), onsite treatment provided by a </a:t>
            </a:r>
            <a:r>
              <a:rPr lang="en-US" sz="9600" b="1" dirty="0">
                <a:solidFill>
                  <a:srgbClr val="FF0000"/>
                </a:solidFill>
              </a:rPr>
              <a:t>trained </a:t>
            </a:r>
            <a:r>
              <a:rPr lang="en-US" sz="9600" b="1" dirty="0" smtClean="0">
                <a:solidFill>
                  <a:srgbClr val="FF0000"/>
                </a:solidFill>
              </a:rPr>
              <a:t>interventionist </a:t>
            </a:r>
            <a:r>
              <a:rPr lang="en-US" sz="9600" b="1" dirty="0"/>
              <a:t>in group or individual </a:t>
            </a:r>
            <a:r>
              <a:rPr lang="en-US" sz="9600" b="1" dirty="0" smtClean="0"/>
              <a:t> sessions</a:t>
            </a:r>
            <a:r>
              <a:rPr lang="en-US" sz="9600" b="1" dirty="0"/>
              <a:t>. Such losses (which can approximate reductions of </a:t>
            </a:r>
            <a:r>
              <a:rPr lang="en-US" sz="9600" b="1" dirty="0">
                <a:solidFill>
                  <a:srgbClr val="FF0000"/>
                </a:solidFill>
              </a:rPr>
              <a:t>5% to 10% </a:t>
            </a:r>
            <a:r>
              <a:rPr lang="en-US" sz="9600" b="1" dirty="0"/>
              <a:t>of initial weight) are </a:t>
            </a:r>
            <a:r>
              <a:rPr lang="en-US" sz="9600" b="1" dirty="0">
                <a:solidFill>
                  <a:srgbClr val="FF0000"/>
                </a:solidFill>
              </a:rPr>
              <a:t>greater </a:t>
            </a:r>
            <a:r>
              <a:rPr lang="en-US" sz="9600" b="1" dirty="0" smtClean="0">
                <a:solidFill>
                  <a:srgbClr val="FF0000"/>
                </a:solidFill>
              </a:rPr>
              <a:t>than </a:t>
            </a:r>
            <a:r>
              <a:rPr lang="en-US" sz="9600" b="1" dirty="0" smtClean="0"/>
              <a:t>those </a:t>
            </a:r>
            <a:r>
              <a:rPr lang="en-US" sz="9600" b="1" dirty="0"/>
              <a:t>produced by </a:t>
            </a:r>
            <a:r>
              <a:rPr lang="en-US" sz="9600" b="1" dirty="0">
                <a:solidFill>
                  <a:srgbClr val="FF0000"/>
                </a:solidFill>
              </a:rPr>
              <a:t>usual </a:t>
            </a:r>
            <a:r>
              <a:rPr lang="en-US" sz="9600" b="1" dirty="0" smtClean="0">
                <a:solidFill>
                  <a:srgbClr val="FF0000"/>
                </a:solidFill>
              </a:rPr>
              <a:t>care</a:t>
            </a:r>
            <a:r>
              <a:rPr lang="en-US" sz="9600" b="1" dirty="0" smtClean="0"/>
              <a:t>.</a:t>
            </a:r>
          </a:p>
          <a:p>
            <a:endParaRPr lang="en-US" sz="9600" b="1" dirty="0" smtClean="0"/>
          </a:p>
          <a:p>
            <a:pPr marL="0" indent="0">
              <a:buNone/>
            </a:pPr>
            <a:r>
              <a:rPr lang="en-US" sz="11200" b="1" dirty="0" smtClean="0">
                <a:solidFill>
                  <a:srgbClr val="7030A0"/>
                </a:solidFill>
              </a:rPr>
              <a:t>                              Strength </a:t>
            </a:r>
            <a:r>
              <a:rPr lang="en-US" sz="11200" b="1" dirty="0">
                <a:solidFill>
                  <a:srgbClr val="7030A0"/>
                </a:solidFill>
              </a:rPr>
              <a:t>of Evidence: </a:t>
            </a:r>
            <a:r>
              <a:rPr lang="en-US" sz="11200" b="1" dirty="0">
                <a:solidFill>
                  <a:srgbClr val="FF0000"/>
                </a:solidFill>
              </a:rPr>
              <a:t>High</a:t>
            </a:r>
          </a:p>
          <a:p>
            <a:pPr lvl="1"/>
            <a:endParaRPr lang="en-US" sz="9600" b="1" dirty="0"/>
          </a:p>
          <a:p>
            <a:endParaRPr lang="en-US" sz="4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80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990600"/>
            <a:ext cx="7848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marL="800100" lvl="2" indent="0">
              <a:buNone/>
            </a:pPr>
            <a:endParaRPr lang="en-US" sz="1800" b="1" dirty="0" smtClean="0">
              <a:solidFill>
                <a:srgbClr val="92D050"/>
              </a:solidFill>
            </a:endParaRPr>
          </a:p>
          <a:p>
            <a:pPr marL="800100" lvl="2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 Intermediate-Term </a:t>
            </a:r>
            <a:r>
              <a:rPr lang="en-US" sz="2800" b="1" dirty="0">
                <a:solidFill>
                  <a:srgbClr val="92D050"/>
                </a:solidFill>
              </a:rPr>
              <a:t>Weight </a:t>
            </a:r>
            <a:r>
              <a:rPr lang="en-US" sz="2800" b="1" dirty="0" smtClean="0">
                <a:solidFill>
                  <a:srgbClr val="92D050"/>
                </a:solidFill>
              </a:rPr>
              <a:t>Loss(1-year)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800100" lvl="2" indent="0">
              <a:buNone/>
            </a:pPr>
            <a:endParaRPr lang="en-US" b="1" dirty="0" smtClean="0">
              <a:solidFill>
                <a:prstClr val="black"/>
              </a:solidFill>
            </a:endParaRPr>
          </a:p>
          <a:p>
            <a:pPr lvl="2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Longer-term </a:t>
            </a:r>
            <a:r>
              <a:rPr lang="en-US" b="1" dirty="0">
                <a:solidFill>
                  <a:srgbClr val="FF0000"/>
                </a:solidFill>
              </a:rPr>
              <a:t>comprehensive lifestyle </a:t>
            </a:r>
            <a:r>
              <a:rPr lang="en-US" b="1" dirty="0">
                <a:solidFill>
                  <a:prstClr val="black"/>
                </a:solidFill>
              </a:rPr>
              <a:t>interventions, which additionally provide </a:t>
            </a:r>
            <a:r>
              <a:rPr lang="en-US" b="1" dirty="0">
                <a:solidFill>
                  <a:srgbClr val="FF0000"/>
                </a:solidFill>
              </a:rPr>
              <a:t>weekly to monthly on-site</a:t>
            </a:r>
            <a:r>
              <a:rPr lang="en-US" b="1" dirty="0">
                <a:solidFill>
                  <a:prstClr val="black"/>
                </a:solidFill>
              </a:rPr>
              <a:t> treatment </a:t>
            </a:r>
            <a:r>
              <a:rPr lang="en-US" b="1" dirty="0">
                <a:solidFill>
                  <a:srgbClr val="FF0000"/>
                </a:solidFill>
              </a:rPr>
              <a:t>for another 6 months</a:t>
            </a:r>
            <a:r>
              <a:rPr lang="en-US" b="1" dirty="0">
                <a:solidFill>
                  <a:prstClr val="black"/>
                </a:solidFill>
              </a:rPr>
              <a:t>, produce average </a:t>
            </a:r>
            <a:r>
              <a:rPr lang="en-US" b="1" dirty="0" smtClean="0">
                <a:solidFill>
                  <a:prstClr val="black"/>
                </a:solidFill>
              </a:rPr>
              <a:t>weight losses </a:t>
            </a:r>
            <a:r>
              <a:rPr lang="en-US" b="1" dirty="0">
                <a:solidFill>
                  <a:prstClr val="black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up to 8 kg at 1 year</a:t>
            </a:r>
            <a:r>
              <a:rPr lang="en-US" b="1" dirty="0">
                <a:solidFill>
                  <a:prstClr val="black"/>
                </a:solidFill>
              </a:rPr>
              <a:t>, losses which are </a:t>
            </a:r>
            <a:r>
              <a:rPr lang="en-US" b="1" dirty="0">
                <a:solidFill>
                  <a:srgbClr val="FF0000"/>
                </a:solidFill>
              </a:rPr>
              <a:t>greater than </a:t>
            </a:r>
            <a:r>
              <a:rPr lang="en-US" b="1" dirty="0">
                <a:solidFill>
                  <a:prstClr val="black"/>
                </a:solidFill>
              </a:rPr>
              <a:t>those resulting from </a:t>
            </a:r>
            <a:r>
              <a:rPr lang="en-US" b="1" dirty="0">
                <a:solidFill>
                  <a:srgbClr val="FF0000"/>
                </a:solidFill>
              </a:rPr>
              <a:t>usual care</a:t>
            </a:r>
            <a:r>
              <a:rPr lang="en-US" b="1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en-US" sz="2400" b="1" dirty="0" smtClean="0">
              <a:solidFill>
                <a:prstClr val="black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>
                <a:solidFill>
                  <a:prstClr val="black"/>
                </a:solidFill>
              </a:rPr>
              <a:t>Comparable 1-year weight losses have been observed in treatment comparison studies of comprehensive lifestyle interventions, which did not include a usual care group. 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                       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Evidence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Moderate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295400"/>
            <a:ext cx="6858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791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800100" lvl="2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marL="800100" lvl="2" indent="0"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srgbClr val="9BBB59"/>
                </a:solidFill>
              </a:rPr>
              <a:t>Long-Term Weight Loss(&gt;1 year </a:t>
            </a:r>
            <a:r>
              <a:rPr lang="en-US" sz="2800" b="1" dirty="0" smtClean="0">
                <a:solidFill>
                  <a:srgbClr val="9BBB59"/>
                </a:solidFill>
              </a:rPr>
              <a:t>)</a:t>
            </a:r>
            <a:endParaRPr lang="en-US" sz="2800" b="1" dirty="0">
              <a:solidFill>
                <a:srgbClr val="9BBB59"/>
              </a:solidFill>
            </a:endParaRPr>
          </a:p>
          <a:p>
            <a:pPr marL="800100" lvl="2" indent="0">
              <a:buNone/>
            </a:pPr>
            <a:endParaRPr lang="en-US" sz="1800" b="1" dirty="0" smtClean="0">
              <a:solidFill>
                <a:prstClr val="black"/>
              </a:solidFill>
            </a:endParaRPr>
          </a:p>
          <a:p>
            <a:pPr marL="800100" lvl="2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Comprehensive </a:t>
            </a:r>
            <a:r>
              <a:rPr lang="en-US" b="1" dirty="0">
                <a:solidFill>
                  <a:prstClr val="black"/>
                </a:solidFill>
              </a:rPr>
              <a:t>lifestyle interventions which, </a:t>
            </a:r>
            <a:r>
              <a:rPr lang="en-US" b="1" dirty="0">
                <a:solidFill>
                  <a:srgbClr val="FF0000"/>
                </a:solidFill>
              </a:rPr>
              <a:t>after the first </a:t>
            </a:r>
            <a:r>
              <a:rPr lang="en-US" b="1" dirty="0" err="1">
                <a:solidFill>
                  <a:srgbClr val="FF0000"/>
                </a:solidFill>
              </a:rPr>
              <a:t>year,continue</a:t>
            </a:r>
            <a:r>
              <a:rPr lang="en-US" b="1" dirty="0">
                <a:solidFill>
                  <a:prstClr val="black"/>
                </a:solidFill>
              </a:rPr>
              <a:t> to provide </a:t>
            </a:r>
            <a:r>
              <a:rPr lang="en-US" b="1" dirty="0">
                <a:solidFill>
                  <a:srgbClr val="FF0000"/>
                </a:solidFill>
              </a:rPr>
              <a:t>bimonthly</a:t>
            </a:r>
            <a:r>
              <a:rPr lang="en-US" b="1" dirty="0">
                <a:solidFill>
                  <a:prstClr val="black"/>
                </a:solidFill>
              </a:rPr>
              <a:t> or more frequent intervention contacts, are associated with </a:t>
            </a:r>
            <a:r>
              <a:rPr lang="en-US" b="1" dirty="0">
                <a:solidFill>
                  <a:srgbClr val="FF0000"/>
                </a:solidFill>
              </a:rPr>
              <a:t>gradual weight regain of 1 to 2 kg/year </a:t>
            </a:r>
            <a:r>
              <a:rPr lang="en-US" b="1" dirty="0">
                <a:solidFill>
                  <a:prstClr val="black"/>
                </a:solidFill>
              </a:rPr>
              <a:t>(on average), from the weight loss achieved at </a:t>
            </a:r>
            <a:r>
              <a:rPr lang="en-US" b="1" dirty="0">
                <a:solidFill>
                  <a:srgbClr val="FF0000"/>
                </a:solidFill>
              </a:rPr>
              <a:t>6 to 12 months</a:t>
            </a:r>
            <a:r>
              <a:rPr lang="en-US" b="1" dirty="0">
                <a:solidFill>
                  <a:prstClr val="black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Long-term (&gt;1 year</a:t>
            </a:r>
            <a:r>
              <a:rPr lang="en-US" b="1" dirty="0">
                <a:solidFill>
                  <a:prstClr val="black"/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weight losses</a:t>
            </a:r>
            <a:r>
              <a:rPr lang="en-US" b="1" dirty="0">
                <a:solidFill>
                  <a:prstClr val="black"/>
                </a:solidFill>
              </a:rPr>
              <a:t>, however, remain </a:t>
            </a:r>
            <a:r>
              <a:rPr lang="en-US" b="1" dirty="0">
                <a:solidFill>
                  <a:srgbClr val="FF0000"/>
                </a:solidFill>
              </a:rPr>
              <a:t>larger</a:t>
            </a:r>
            <a:r>
              <a:rPr lang="en-US" b="1" dirty="0">
                <a:solidFill>
                  <a:prstClr val="black"/>
                </a:solidFill>
              </a:rPr>
              <a:t> than those associated with </a:t>
            </a:r>
            <a:r>
              <a:rPr lang="en-US" b="1" dirty="0">
                <a:solidFill>
                  <a:srgbClr val="FF0000"/>
                </a:solidFill>
              </a:rPr>
              <a:t>usual care</a:t>
            </a:r>
            <a:r>
              <a:rPr lang="en-US" b="1" dirty="0">
                <a:solidFill>
                  <a:prstClr val="black"/>
                </a:solidFill>
              </a:rPr>
              <a:t>. </a:t>
            </a:r>
          </a:p>
          <a:p>
            <a:pPr marL="800100" lvl="2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    </a:t>
            </a:r>
          </a:p>
          <a:p>
            <a:pPr marL="800100" lvl="2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      </a:t>
            </a:r>
            <a:r>
              <a:rPr lang="en-US" b="1" dirty="0" smtClean="0">
                <a:solidFill>
                  <a:srgbClr val="7030A0"/>
                </a:solidFill>
              </a:rPr>
              <a:t>Strength </a:t>
            </a:r>
            <a:r>
              <a:rPr lang="en-US" b="1" dirty="0">
                <a:solidFill>
                  <a:srgbClr val="7030A0"/>
                </a:solidFill>
              </a:rPr>
              <a:t>of Evidence</a:t>
            </a:r>
            <a:r>
              <a:rPr lang="en-US" b="1" dirty="0">
                <a:solidFill>
                  <a:srgbClr val="FF0000"/>
                </a:solidFill>
              </a:rPr>
              <a:t>: High</a:t>
            </a:r>
            <a:endParaRPr lang="en-US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90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685800"/>
            <a:ext cx="43434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  <a:solidFill>
            <a:schemeClr val="accent6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Efficacy/Effectiveness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Electronically Delivered, Comprehensive Interventions in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Achieving Weight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Loss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Electronically</a:t>
            </a:r>
            <a:r>
              <a:rPr lang="en-US" sz="2400" b="1" dirty="0" smtClean="0"/>
              <a:t> delivered comprehensive </a:t>
            </a:r>
            <a:r>
              <a:rPr lang="en-US" sz="2400" b="1" dirty="0"/>
              <a:t>weight loss interventions developed </a:t>
            </a:r>
            <a:r>
              <a:rPr lang="en-US" sz="2400" b="1" dirty="0" smtClean="0"/>
              <a:t>in </a:t>
            </a:r>
            <a:r>
              <a:rPr lang="en-US" sz="2400" b="1" dirty="0"/>
              <a:t>academic </a:t>
            </a:r>
            <a:r>
              <a:rPr lang="en-US" sz="2400" b="1" dirty="0" err="1" smtClean="0"/>
              <a:t>settings,which</a:t>
            </a:r>
            <a:r>
              <a:rPr lang="en-US" sz="2400" b="1" dirty="0" smtClean="0"/>
              <a:t> </a:t>
            </a:r>
            <a:r>
              <a:rPr lang="en-US" sz="2400" b="1" dirty="0"/>
              <a:t>include frequent </a:t>
            </a:r>
            <a:r>
              <a:rPr lang="en-US" sz="2400" b="1" dirty="0">
                <a:solidFill>
                  <a:srgbClr val="FF0000"/>
                </a:solidFill>
              </a:rPr>
              <a:t>self-monitoring </a:t>
            </a:r>
            <a:r>
              <a:rPr lang="en-US" sz="2400" b="1" dirty="0"/>
              <a:t>of weight, food </a:t>
            </a:r>
            <a:r>
              <a:rPr lang="en-US" sz="2400" b="1" dirty="0" smtClean="0"/>
              <a:t>intake</a:t>
            </a:r>
            <a:r>
              <a:rPr lang="en-US" sz="2400" b="1" dirty="0"/>
              <a:t>, and physical activity—as well </a:t>
            </a:r>
            <a:r>
              <a:rPr lang="en-US" sz="2400" b="1" dirty="0" smtClean="0"/>
              <a:t>as personalized </a:t>
            </a:r>
            <a:r>
              <a:rPr lang="en-US" sz="2400" b="1" dirty="0"/>
              <a:t>feedback from a </a:t>
            </a:r>
            <a:r>
              <a:rPr lang="en-US" sz="2400" b="1" dirty="0">
                <a:solidFill>
                  <a:srgbClr val="FF0000"/>
                </a:solidFill>
              </a:rPr>
              <a:t>trained  </a:t>
            </a:r>
            <a:r>
              <a:rPr lang="en-US" sz="2400" b="1" dirty="0" smtClean="0">
                <a:solidFill>
                  <a:srgbClr val="FF0000"/>
                </a:solidFill>
              </a:rPr>
              <a:t>interventionist</a:t>
            </a:r>
            <a:r>
              <a:rPr lang="en-US" sz="2400" b="1" dirty="0" smtClean="0"/>
              <a:t>—can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/>
              <a:t>produce weight loss of </a:t>
            </a:r>
            <a:r>
              <a:rPr lang="en-US" sz="2400" b="1" dirty="0">
                <a:solidFill>
                  <a:srgbClr val="FF0000"/>
                </a:solidFill>
              </a:rPr>
              <a:t>up to 5 kg at 6 </a:t>
            </a:r>
            <a:r>
              <a:rPr lang="en-US" sz="2400" b="1" dirty="0"/>
              <a:t>to </a:t>
            </a:r>
            <a:r>
              <a:rPr lang="en-US" sz="2400" b="1" dirty="0" smtClean="0">
                <a:solidFill>
                  <a:srgbClr val="FF0000"/>
                </a:solidFill>
              </a:rPr>
              <a:t>12months</a:t>
            </a:r>
            <a:r>
              <a:rPr lang="en-US" sz="2400" b="1" dirty="0"/>
              <a:t>, a loss  </a:t>
            </a:r>
            <a:r>
              <a:rPr lang="en-US" sz="2400" b="1" dirty="0" smtClean="0"/>
              <a:t>which </a:t>
            </a:r>
            <a:r>
              <a:rPr lang="en-US" sz="2400" b="1" dirty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greater than </a:t>
            </a:r>
            <a:r>
              <a:rPr lang="en-US" sz="2400" b="1" dirty="0"/>
              <a:t>that resulting from </a:t>
            </a:r>
            <a:r>
              <a:rPr lang="en-US" sz="2400" b="1" dirty="0">
                <a:solidFill>
                  <a:srgbClr val="FF0000"/>
                </a:solidFill>
              </a:rPr>
              <a:t>no or minimal intervention </a:t>
            </a:r>
            <a:r>
              <a:rPr lang="en-US" sz="2400" b="1" dirty="0"/>
              <a:t>(</a:t>
            </a:r>
            <a:r>
              <a:rPr lang="en-US" sz="2400" b="1" dirty="0" err="1"/>
              <a:t>i.e</a:t>
            </a:r>
            <a:r>
              <a:rPr lang="en-US" sz="2400" b="1" dirty="0" err="1" smtClean="0"/>
              <a:t>.,primarily</a:t>
            </a:r>
            <a:r>
              <a:rPr lang="en-US" sz="2400" b="1" dirty="0" smtClean="0"/>
              <a:t> knowledge </a:t>
            </a:r>
            <a:r>
              <a:rPr lang="en-US" sz="2400" b="1" dirty="0"/>
              <a:t>based) offered on the internet or </a:t>
            </a:r>
            <a:r>
              <a:rPr lang="en-US" sz="2400" b="1" dirty="0" smtClean="0"/>
              <a:t>print</a:t>
            </a:r>
            <a:r>
              <a:rPr lang="en-US" sz="2400" b="1" dirty="0"/>
              <a:t>.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      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Strength </a:t>
            </a:r>
            <a:r>
              <a:rPr lang="en-US" sz="2400" b="1" dirty="0">
                <a:solidFill>
                  <a:srgbClr val="7030A0"/>
                </a:solidFill>
              </a:rPr>
              <a:t>of Evidence: </a:t>
            </a:r>
            <a:r>
              <a:rPr lang="en-US" sz="24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4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724400" y="-2286000"/>
            <a:ext cx="39624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686800" cy="6400800"/>
          </a:xfrm>
          <a:gradFill flip="none" rotWithShape="1">
            <a:gsLst>
              <a:gs pos="0">
                <a:schemeClr val="accent6">
                  <a:tint val="66000"/>
                  <a:satMod val="160000"/>
                  <a:lumMod val="0"/>
                  <a:lumOff val="100000"/>
                </a:schemeClr>
              </a:gs>
              <a:gs pos="37940">
                <a:srgbClr val="FFC8A5">
                  <a:lumMod val="99000"/>
                  <a:lumOff val="1000"/>
                </a:srgbClr>
              </a:gs>
              <a:gs pos="7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alpha val="44000"/>
              </a:schemeClr>
            </a:solidFill>
          </a:ln>
          <a:effectLst>
            <a:outerShdw blurRad="863600" dist="1079500" dir="11520000" algn="ctr" rotWithShape="0">
              <a:srgbClr val="000000">
                <a:alpha val="66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Efficacy/Effectiveness of Comprehensive, Telephone-Delivered Lifestyle Interventions </a:t>
            </a:r>
            <a:r>
              <a:rPr lang="en-US" sz="2000" b="1" dirty="0" smtClean="0">
                <a:solidFill>
                  <a:schemeClr val="accent1"/>
                </a:solidFill>
              </a:rPr>
              <a:t>in Achieving </a:t>
            </a:r>
            <a:r>
              <a:rPr lang="en-US" sz="2000" b="1" dirty="0">
                <a:solidFill>
                  <a:schemeClr val="accent1"/>
                </a:solidFill>
              </a:rPr>
              <a:t>Weight </a:t>
            </a:r>
            <a:r>
              <a:rPr lang="en-US" sz="2000" b="1" dirty="0" smtClean="0">
                <a:solidFill>
                  <a:schemeClr val="accent1"/>
                </a:solidFill>
              </a:rPr>
              <a:t>loss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In comprehensive lifestyle interventions that are delivered by telephone or face-to-face </a:t>
            </a:r>
            <a:r>
              <a:rPr lang="en-US" sz="2000" b="1" dirty="0" err="1" smtClean="0"/>
              <a:t>counseling,and</a:t>
            </a:r>
            <a:r>
              <a:rPr lang="en-US" sz="2000" b="1" dirty="0" smtClean="0"/>
              <a:t> </a:t>
            </a:r>
            <a:r>
              <a:rPr lang="en-US" sz="2000" b="1" dirty="0"/>
              <a:t>which also include the use of either commercially-prepared prepackaged meals or an interactive </a:t>
            </a:r>
            <a:r>
              <a:rPr lang="en-US" sz="2000" b="1" dirty="0" smtClean="0"/>
              <a:t>web based </a:t>
            </a:r>
            <a:r>
              <a:rPr lang="en-US" sz="2000" b="1" dirty="0"/>
              <a:t>program, the telephone delivered and face-to-face delivered interventions produced </a:t>
            </a:r>
            <a:r>
              <a:rPr lang="en-US" sz="2000" b="1" dirty="0" smtClean="0">
                <a:solidFill>
                  <a:srgbClr val="FF0000"/>
                </a:solidFill>
              </a:rPr>
              <a:t>similar</a:t>
            </a:r>
            <a:r>
              <a:rPr lang="en-US" sz="2000" b="1" dirty="0" smtClean="0"/>
              <a:t> mean net </a:t>
            </a:r>
            <a:r>
              <a:rPr lang="en-US" sz="2000" b="1" dirty="0" smtClean="0">
                <a:solidFill>
                  <a:srgbClr val="FF0000"/>
                </a:solidFill>
              </a:rPr>
              <a:t>weight </a:t>
            </a:r>
            <a:r>
              <a:rPr lang="en-US" sz="2000" b="1" dirty="0">
                <a:solidFill>
                  <a:srgbClr val="FF0000"/>
                </a:solidFill>
              </a:rPr>
              <a:t>losses </a:t>
            </a:r>
            <a:r>
              <a:rPr lang="en-US" sz="2000" b="1" dirty="0"/>
              <a:t>of approximately </a:t>
            </a:r>
            <a:r>
              <a:rPr lang="en-US" sz="2000" b="1" dirty="0">
                <a:solidFill>
                  <a:srgbClr val="FF0000"/>
                </a:solidFill>
              </a:rPr>
              <a:t>5 kg at 6 months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24 months</a:t>
            </a:r>
            <a:r>
              <a:rPr lang="en-US" sz="2000" b="1" dirty="0"/>
              <a:t>, compared with a </a:t>
            </a:r>
            <a:r>
              <a:rPr lang="en-US" sz="2000" b="1" dirty="0">
                <a:solidFill>
                  <a:srgbClr val="FF0000"/>
                </a:solidFill>
              </a:rPr>
              <a:t>usual care </a:t>
            </a:r>
            <a:r>
              <a:rPr lang="en-US" sz="2000" b="1" dirty="0"/>
              <a:t>control group.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Strength of Evidence</a:t>
            </a:r>
            <a:r>
              <a:rPr lang="en-US" sz="2000" b="1" dirty="0">
                <a:solidFill>
                  <a:srgbClr val="FF0000"/>
                </a:solidFill>
              </a:rPr>
              <a:t>: Low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Efficacy/Effectiveness of Comprehensive Weight Loss Programs in Patients Within a </a:t>
            </a:r>
            <a:r>
              <a:rPr lang="en-US" sz="2000" b="1" dirty="0" smtClean="0">
                <a:solidFill>
                  <a:schemeClr val="accent1"/>
                </a:solidFill>
              </a:rPr>
              <a:t>Primary Care </a:t>
            </a:r>
            <a:r>
              <a:rPr lang="en-US" sz="2000" b="1" dirty="0">
                <a:solidFill>
                  <a:schemeClr val="accent1"/>
                </a:solidFill>
              </a:rPr>
              <a:t>Practice Setting Compared With Usual Care </a:t>
            </a:r>
          </a:p>
          <a:p>
            <a:r>
              <a:rPr lang="en-US" sz="2000" b="1" dirty="0" smtClean="0"/>
              <a:t> </a:t>
            </a:r>
            <a:r>
              <a:rPr lang="en-US" sz="2000" b="1" dirty="0"/>
              <a:t>In studies to date, low to moderate-intensity lifestyle interventions for weight loss provided </a:t>
            </a:r>
            <a:r>
              <a:rPr lang="en-US" sz="2000" b="1" dirty="0" smtClean="0"/>
              <a:t>to overweight </a:t>
            </a:r>
            <a:r>
              <a:rPr lang="en-US" sz="2000" b="1" dirty="0"/>
              <a:t>or obese adults by primary care practices alone, have </a:t>
            </a:r>
            <a:r>
              <a:rPr lang="en-US" sz="2000" b="1" dirty="0">
                <a:solidFill>
                  <a:srgbClr val="FF0000"/>
                </a:solidFill>
              </a:rPr>
              <a:t>not been shown to be effective</a:t>
            </a:r>
            <a:r>
              <a:rPr lang="en-US" sz="2000" b="1" dirty="0"/>
              <a:t>. </a:t>
            </a:r>
          </a:p>
          <a:p>
            <a:pPr marL="0" indent="0" algn="ctr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Strength </a:t>
            </a:r>
            <a:r>
              <a:rPr lang="en-US" sz="2000" b="1" dirty="0">
                <a:solidFill>
                  <a:srgbClr val="7030A0"/>
                </a:solidFill>
              </a:rPr>
              <a:t>of Evidence: </a:t>
            </a:r>
            <a:r>
              <a:rPr lang="en-US" sz="2000" b="1" dirty="0">
                <a:solidFill>
                  <a:srgbClr val="FF0000"/>
                </a:solidFill>
              </a:rPr>
              <a:t>High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03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838200"/>
            <a:ext cx="70104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655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      </a:t>
            </a:r>
            <a:r>
              <a:rPr lang="en-US" sz="8000" b="1" dirty="0">
                <a:solidFill>
                  <a:schemeClr val="accent1"/>
                </a:solidFill>
              </a:rPr>
              <a:t>Efficacy/Effectiveness of </a:t>
            </a:r>
            <a:r>
              <a:rPr lang="en-US" sz="8000" b="1" dirty="0">
                <a:solidFill>
                  <a:schemeClr val="accent2"/>
                </a:solidFill>
              </a:rPr>
              <a:t>Commercial-Based</a:t>
            </a:r>
            <a:r>
              <a:rPr lang="en-US" sz="8000" b="1" dirty="0">
                <a:solidFill>
                  <a:schemeClr val="accent1"/>
                </a:solidFill>
              </a:rPr>
              <a:t>, Comprehensive </a:t>
            </a:r>
            <a:r>
              <a:rPr lang="en-US" sz="8000" b="1" dirty="0" smtClean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1"/>
                </a:solidFill>
              </a:rPr>
              <a:t> </a:t>
            </a:r>
            <a:r>
              <a:rPr lang="en-US" sz="8000" b="1" dirty="0" smtClean="0">
                <a:solidFill>
                  <a:schemeClr val="accent1"/>
                </a:solidFill>
              </a:rPr>
              <a:t>      Lifestyle </a:t>
            </a:r>
            <a:r>
              <a:rPr lang="en-US" sz="8000" b="1" dirty="0">
                <a:solidFill>
                  <a:schemeClr val="accent1"/>
                </a:solidFill>
              </a:rPr>
              <a:t>Interventions </a:t>
            </a:r>
            <a:r>
              <a:rPr lang="en-US" sz="8000" b="1" dirty="0" smtClean="0">
                <a:solidFill>
                  <a:schemeClr val="accent1"/>
                </a:solidFill>
              </a:rPr>
              <a:t>in Achieving </a:t>
            </a:r>
            <a:r>
              <a:rPr lang="en-US" sz="8000" b="1" dirty="0">
                <a:solidFill>
                  <a:schemeClr val="accent1"/>
                </a:solidFill>
              </a:rPr>
              <a:t>Weight </a:t>
            </a:r>
            <a:r>
              <a:rPr lang="en-US" sz="8000" b="1" dirty="0" smtClean="0">
                <a:solidFill>
                  <a:schemeClr val="accent1"/>
                </a:solidFill>
              </a:rPr>
              <a:t>Loss</a:t>
            </a:r>
          </a:p>
          <a:p>
            <a:endParaRPr lang="en-US" sz="8000" b="1" dirty="0" smtClean="0"/>
          </a:p>
          <a:p>
            <a:r>
              <a:rPr lang="en-US" sz="8000" b="1" dirty="0" smtClean="0"/>
              <a:t> </a:t>
            </a:r>
            <a:r>
              <a:rPr lang="en-US" sz="8000" b="1" dirty="0"/>
              <a:t>Commercial-based, comprehensive weight loss interventions that are delivered in person have </a:t>
            </a:r>
            <a:r>
              <a:rPr lang="en-US" sz="8000" b="1" dirty="0" smtClean="0"/>
              <a:t>been shown </a:t>
            </a:r>
            <a:r>
              <a:rPr lang="en-US" sz="8000" b="1" dirty="0"/>
              <a:t>to induce an average weight loss of 4.8 kg to 6.6 kg at 6 months in 2 trials when conventional </a:t>
            </a:r>
            <a:r>
              <a:rPr lang="en-US" sz="8000" b="1" dirty="0" smtClean="0"/>
              <a:t>foods are </a:t>
            </a:r>
            <a:r>
              <a:rPr lang="en-US" sz="8000" b="1" dirty="0"/>
              <a:t>consumed and 6.6 kg to 10.1 kg at 12 months in 2 trials with provision of prepared food, losses that </a:t>
            </a:r>
            <a:r>
              <a:rPr lang="en-US" sz="8000" b="1" dirty="0" smtClean="0"/>
              <a:t>are greater </a:t>
            </a:r>
            <a:r>
              <a:rPr lang="en-US" sz="8000" b="1" dirty="0"/>
              <a:t>than those produced by minimal-treatment control interventions. </a:t>
            </a:r>
          </a:p>
          <a:p>
            <a:pPr marL="0" indent="0" algn="ctr">
              <a:buNone/>
            </a:pPr>
            <a:endParaRPr lang="en-US" sz="8000" b="1" dirty="0" smtClean="0"/>
          </a:p>
          <a:p>
            <a:pPr marL="0" indent="0" algn="ctr">
              <a:buNone/>
            </a:pPr>
            <a:r>
              <a:rPr lang="en-US" sz="8000" b="1" dirty="0" smtClean="0"/>
              <a:t> </a:t>
            </a:r>
            <a:r>
              <a:rPr lang="en-US" sz="8000" b="1" dirty="0">
                <a:solidFill>
                  <a:srgbClr val="7030A0"/>
                </a:solidFill>
              </a:rPr>
              <a:t>Strength of Evidence</a:t>
            </a:r>
            <a:r>
              <a:rPr lang="en-US" sz="8000" b="1" dirty="0">
                <a:solidFill>
                  <a:srgbClr val="FF0000"/>
                </a:solidFill>
              </a:rPr>
              <a:t>: Low</a:t>
            </a:r>
          </a:p>
          <a:p>
            <a:endParaRPr lang="en-US" sz="8000" b="1" dirty="0" smtClean="0">
              <a:solidFill>
                <a:schemeClr val="accent1"/>
              </a:solidFill>
            </a:endParaRPr>
          </a:p>
          <a:p>
            <a:r>
              <a:rPr lang="en-US" sz="8000" b="1" dirty="0" smtClean="0">
                <a:solidFill>
                  <a:schemeClr val="accent1"/>
                </a:solidFill>
              </a:rPr>
              <a:t> </a:t>
            </a:r>
            <a:r>
              <a:rPr lang="en-US" sz="8000" b="1" dirty="0">
                <a:solidFill>
                  <a:schemeClr val="accent1"/>
                </a:solidFill>
              </a:rPr>
              <a:t>Efficacy/Effectiveness of </a:t>
            </a:r>
            <a:r>
              <a:rPr lang="en-US" sz="8000" b="1" dirty="0">
                <a:solidFill>
                  <a:schemeClr val="accent2"/>
                </a:solidFill>
              </a:rPr>
              <a:t>Very Low-Calorie Diets</a:t>
            </a:r>
            <a:r>
              <a:rPr lang="en-US" sz="8000" b="1" dirty="0">
                <a:solidFill>
                  <a:schemeClr val="accent1"/>
                </a:solidFill>
              </a:rPr>
              <a:t>, as Used as Part of a Comprehensive </a:t>
            </a:r>
            <a:r>
              <a:rPr lang="en-US" sz="8000" b="1" dirty="0" smtClean="0">
                <a:solidFill>
                  <a:schemeClr val="accent1"/>
                </a:solidFill>
              </a:rPr>
              <a:t>Lifestyle Intervention</a:t>
            </a:r>
            <a:r>
              <a:rPr lang="en-US" sz="8000" b="1" dirty="0">
                <a:solidFill>
                  <a:schemeClr val="accent1"/>
                </a:solidFill>
              </a:rPr>
              <a:t>, in Achieving Weight Loss </a:t>
            </a:r>
          </a:p>
          <a:p>
            <a:endParaRPr lang="en-US" sz="8000" b="1" dirty="0">
              <a:solidFill>
                <a:schemeClr val="accent1"/>
              </a:solidFill>
            </a:endParaRPr>
          </a:p>
          <a:p>
            <a:r>
              <a:rPr lang="en-US" sz="8000" b="1" dirty="0" smtClean="0"/>
              <a:t> </a:t>
            </a:r>
            <a:r>
              <a:rPr lang="en-US" sz="8000" b="1" dirty="0"/>
              <a:t>Comprehensive, high intensity on-site lifestyle interventions that include a medically </a:t>
            </a:r>
            <a:r>
              <a:rPr lang="en-US" sz="8000" b="1" dirty="0" smtClean="0"/>
              <a:t>supervised very </a:t>
            </a:r>
            <a:r>
              <a:rPr lang="en-US" sz="8000" b="1" dirty="0"/>
              <a:t>low-calorie diet (often defined as &lt;800 kcal/day), as provided by complete meal replacement </a:t>
            </a:r>
            <a:r>
              <a:rPr lang="en-US" sz="8000" b="1" dirty="0" err="1" smtClean="0"/>
              <a:t>products,produce</a:t>
            </a:r>
            <a:r>
              <a:rPr lang="en-US" sz="8000" b="1" dirty="0" smtClean="0"/>
              <a:t> </a:t>
            </a:r>
            <a:r>
              <a:rPr lang="en-US" sz="8000" b="1" dirty="0"/>
              <a:t>total weight loss of approximately 14.2 kg to 21 kg over 11 to 14 weeks, which is larger than </a:t>
            </a:r>
            <a:r>
              <a:rPr lang="en-US" sz="8000" b="1" dirty="0" smtClean="0"/>
              <a:t>that produced </a:t>
            </a:r>
            <a:r>
              <a:rPr lang="en-US" sz="8000" b="1" dirty="0"/>
              <a:t>by no intervention or a usual care control group (i.e., advice and education only). </a:t>
            </a:r>
            <a:endParaRPr lang="en-US" sz="8000" b="1" dirty="0" smtClean="0"/>
          </a:p>
          <a:p>
            <a:pPr marL="0" indent="0" algn="ctr">
              <a:buNone/>
            </a:pPr>
            <a:r>
              <a:rPr lang="en-US" sz="8000" b="1" smtClean="0">
                <a:solidFill>
                  <a:srgbClr val="7030A0"/>
                </a:solidFill>
              </a:rPr>
              <a:t>Strength </a:t>
            </a:r>
            <a:r>
              <a:rPr lang="en-US" sz="8000" b="1" dirty="0">
                <a:solidFill>
                  <a:srgbClr val="7030A0"/>
                </a:solidFill>
              </a:rPr>
              <a:t>of Evidence: </a:t>
            </a:r>
            <a:r>
              <a:rPr lang="en-US" sz="8000" b="1" dirty="0">
                <a:solidFill>
                  <a:srgbClr val="FF0000"/>
                </a:solidFill>
              </a:rPr>
              <a:t>High</a:t>
            </a:r>
          </a:p>
          <a:p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215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609600"/>
            <a:ext cx="79248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6553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000" b="1" dirty="0"/>
          </a:p>
          <a:p>
            <a:r>
              <a:rPr lang="en-US" sz="2000" b="1" dirty="0" smtClean="0"/>
              <a:t> </a:t>
            </a:r>
            <a:r>
              <a:rPr lang="en-US" sz="2000" b="1" dirty="0"/>
              <a:t>Following the </a:t>
            </a:r>
            <a:r>
              <a:rPr lang="en-US" sz="2000" b="1" dirty="0">
                <a:solidFill>
                  <a:srgbClr val="FF0000"/>
                </a:solidFill>
              </a:rPr>
              <a:t>cessation</a:t>
            </a:r>
            <a:r>
              <a:rPr lang="en-US" sz="2000" b="1" dirty="0"/>
              <a:t> of a high intensity lifestyle intervention with a medically </a:t>
            </a:r>
            <a:r>
              <a:rPr lang="en-US" sz="2000" b="1" dirty="0" smtClean="0"/>
              <a:t>supervised </a:t>
            </a:r>
            <a:r>
              <a:rPr lang="en-US" sz="2000" b="1" dirty="0" smtClean="0">
                <a:solidFill>
                  <a:srgbClr val="FF0000"/>
                </a:solidFill>
              </a:rPr>
              <a:t>very-low </a:t>
            </a:r>
            <a:r>
              <a:rPr lang="en-US" sz="2000" b="1" dirty="0">
                <a:solidFill>
                  <a:srgbClr val="FF0000"/>
                </a:solidFill>
              </a:rPr>
              <a:t>calorie </a:t>
            </a:r>
            <a:r>
              <a:rPr lang="en-US" sz="2000" b="1" dirty="0"/>
              <a:t>diet of </a:t>
            </a:r>
            <a:r>
              <a:rPr lang="en-US" sz="2000" b="1" dirty="0">
                <a:solidFill>
                  <a:srgbClr val="FF0000"/>
                </a:solidFill>
              </a:rPr>
              <a:t>11 to 14 weeks, weight regain </a:t>
            </a:r>
            <a:r>
              <a:rPr lang="en-US" sz="2000" b="1" dirty="0"/>
              <a:t>of </a:t>
            </a:r>
            <a:r>
              <a:rPr lang="en-US" sz="2000" b="1" dirty="0">
                <a:solidFill>
                  <a:srgbClr val="FF0000"/>
                </a:solidFill>
              </a:rPr>
              <a:t>3.1 kg to 3.7 </a:t>
            </a:r>
            <a:r>
              <a:rPr lang="en-US" sz="2000" b="1" dirty="0"/>
              <a:t>kg has been observed during </a:t>
            </a:r>
            <a:r>
              <a:rPr lang="en-US" sz="2000" b="1" dirty="0" smtClean="0"/>
              <a:t>the ensuing </a:t>
            </a:r>
            <a:r>
              <a:rPr lang="en-US" sz="2000" b="1" dirty="0">
                <a:solidFill>
                  <a:srgbClr val="FF0000"/>
                </a:solidFill>
              </a:rPr>
              <a:t>21 to 38 weeks </a:t>
            </a:r>
            <a:r>
              <a:rPr lang="en-US" sz="2000" b="1" dirty="0"/>
              <a:t>of non-intervention follow-up. 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7030A0"/>
                </a:solidFill>
              </a:rPr>
              <a:t>Strength of Evidence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High</a:t>
            </a:r>
          </a:p>
          <a:p>
            <a:endParaRPr lang="en-US" sz="2000" b="1" dirty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prescription of various types (resistance or aerobic training) and doses of moderate </a:t>
            </a:r>
            <a:r>
              <a:rPr lang="en-US" sz="2000" b="1" dirty="0" smtClean="0"/>
              <a:t>intensity exercise </a:t>
            </a:r>
            <a:r>
              <a:rPr lang="en-US" sz="2000" b="1" dirty="0"/>
              <a:t>training (e.g., brisk walking </a:t>
            </a:r>
            <a:r>
              <a:rPr lang="en-US" sz="2000" b="1" dirty="0">
                <a:solidFill>
                  <a:srgbClr val="FF0000"/>
                </a:solidFill>
              </a:rPr>
              <a:t>135 to 250</a:t>
            </a:r>
            <a:r>
              <a:rPr lang="en-US" sz="2000" b="1" dirty="0"/>
              <a:t> minutes/week), delivered in conjunction with weight </a:t>
            </a:r>
            <a:r>
              <a:rPr lang="en-US" sz="2000" b="1" dirty="0" smtClean="0"/>
              <a:t>loss maintenance </a:t>
            </a:r>
            <a:r>
              <a:rPr lang="en-US" sz="2000" b="1" dirty="0"/>
              <a:t>therapy </a:t>
            </a:r>
            <a:r>
              <a:rPr lang="en-US" sz="2000" b="1" dirty="0">
                <a:solidFill>
                  <a:srgbClr val="FF0000"/>
                </a:solidFill>
              </a:rPr>
              <a:t>does not reduce </a:t>
            </a:r>
            <a:r>
              <a:rPr lang="en-US" sz="2000" b="1" dirty="0"/>
              <a:t>the amount of </a:t>
            </a:r>
            <a:r>
              <a:rPr lang="en-US" sz="2000" b="1" dirty="0">
                <a:solidFill>
                  <a:srgbClr val="FF0000"/>
                </a:solidFill>
              </a:rPr>
              <a:t>weight regained</a:t>
            </a:r>
            <a:r>
              <a:rPr lang="en-US" sz="2000" b="1" dirty="0"/>
              <a:t> after the cessation of the </a:t>
            </a:r>
            <a:r>
              <a:rPr lang="en-US" sz="2000" b="1" dirty="0" smtClean="0"/>
              <a:t>very-low calorie </a:t>
            </a:r>
            <a:r>
              <a:rPr lang="en-US" sz="2000" b="1" dirty="0"/>
              <a:t>diet, as compared with </a:t>
            </a:r>
            <a:r>
              <a:rPr lang="en-US" sz="2000" b="1" dirty="0">
                <a:solidFill>
                  <a:srgbClr val="FF0000"/>
                </a:solidFill>
              </a:rPr>
              <a:t>weight loss maintenance therapy alone</a:t>
            </a:r>
            <a:r>
              <a:rPr lang="en-US" sz="2000" b="1" dirty="0"/>
              <a:t>. </a:t>
            </a:r>
          </a:p>
          <a:p>
            <a:pPr marL="0" indent="0" algn="ctr">
              <a:buNone/>
            </a:pPr>
            <a:endParaRPr lang="en-US" sz="2000" b="1" dirty="0" smtClean="0"/>
          </a:p>
          <a:p>
            <a:pPr marL="0" indent="0" algn="ctr">
              <a:buNone/>
            </a:pP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7030A0"/>
                </a:solidFill>
              </a:rPr>
              <a:t>Strength of Evidence</a:t>
            </a:r>
            <a:r>
              <a:rPr lang="en-US" sz="2000" b="1" dirty="0">
                <a:solidFill>
                  <a:srgbClr val="FF0000"/>
                </a:solidFill>
              </a:rPr>
              <a:t>: Low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6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524000" y="-990600"/>
            <a:ext cx="7162800" cy="533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chemeClr val="bg2">
              <a:alpha val="25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sz="6000" b="1" dirty="0" smtClean="0">
                <a:solidFill>
                  <a:srgbClr val="00B0F0"/>
                </a:solidFill>
              </a:rPr>
              <a:t>Efficacy/Effectiveness </a:t>
            </a:r>
            <a:r>
              <a:rPr lang="en-US" sz="6000" b="1" dirty="0">
                <a:solidFill>
                  <a:srgbClr val="00B0F0"/>
                </a:solidFill>
              </a:rPr>
              <a:t>of Comprehensive Lifestyle Interventions in Maintaining Lost </a:t>
            </a:r>
            <a:r>
              <a:rPr lang="en-US" sz="6000" b="1" dirty="0" smtClean="0">
                <a:solidFill>
                  <a:srgbClr val="00B0F0"/>
                </a:solidFill>
              </a:rPr>
              <a:t>Weight </a:t>
            </a:r>
          </a:p>
          <a:p>
            <a:pPr>
              <a:buFont typeface="Wingdings" pitchFamily="2" charset="2"/>
              <a:buChar char="q"/>
            </a:pPr>
            <a:endParaRPr lang="en-US" sz="6000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6000" b="1" dirty="0" smtClean="0"/>
              <a:t>After </a:t>
            </a:r>
            <a:r>
              <a:rPr lang="en-US" sz="6000" b="1" dirty="0"/>
              <a:t>initial weight loss, some weight regain can be expected, on average, with greater regain </a:t>
            </a:r>
            <a:r>
              <a:rPr lang="en-US" sz="6000" b="1" dirty="0" smtClean="0"/>
              <a:t>observed </a:t>
            </a:r>
            <a:r>
              <a:rPr lang="en-US" sz="6000" b="1" dirty="0"/>
              <a:t>over longer periods of time. </a:t>
            </a:r>
            <a:r>
              <a:rPr lang="en-US" sz="6000" b="1" dirty="0">
                <a:solidFill>
                  <a:schemeClr val="accent3"/>
                </a:solidFill>
              </a:rPr>
              <a:t>Continued provision </a:t>
            </a:r>
            <a:r>
              <a:rPr lang="en-US" sz="6000" b="1" dirty="0"/>
              <a:t>of a comprehensive weight loss </a:t>
            </a:r>
            <a:r>
              <a:rPr lang="en-US" sz="6000" b="1" dirty="0" smtClean="0"/>
              <a:t>maintenance program </a:t>
            </a:r>
            <a:r>
              <a:rPr lang="en-US" sz="6000" b="1" dirty="0"/>
              <a:t>(</a:t>
            </a:r>
            <a:r>
              <a:rPr lang="en-US" sz="6000" b="1" dirty="0">
                <a:solidFill>
                  <a:schemeClr val="accent3"/>
                </a:solidFill>
              </a:rPr>
              <a:t>onsite or by telephone</a:t>
            </a:r>
            <a:r>
              <a:rPr lang="en-US" sz="6000" b="1" dirty="0"/>
              <a:t>), for periods of up to </a:t>
            </a:r>
            <a:r>
              <a:rPr lang="en-US" sz="6000" b="1" dirty="0">
                <a:solidFill>
                  <a:schemeClr val="accent3"/>
                </a:solidFill>
              </a:rPr>
              <a:t>2.5 years </a:t>
            </a:r>
            <a:r>
              <a:rPr lang="en-US" sz="6000" b="1" dirty="0"/>
              <a:t>following initial weight loss, reduces </a:t>
            </a:r>
            <a:r>
              <a:rPr lang="en-US" sz="6000" b="1" dirty="0" smtClean="0">
                <a:solidFill>
                  <a:schemeClr val="accent3"/>
                </a:solidFill>
              </a:rPr>
              <a:t>weight regain</a:t>
            </a:r>
            <a:r>
              <a:rPr lang="en-US" sz="6000" b="1" dirty="0"/>
              <a:t>, as compared to the provision of minimal intervention (e.g., usual care). The </a:t>
            </a:r>
            <a:r>
              <a:rPr lang="en-US" sz="6000" b="1" dirty="0">
                <a:solidFill>
                  <a:srgbClr val="00B050"/>
                </a:solidFill>
              </a:rPr>
              <a:t>optimal duration </a:t>
            </a:r>
            <a:r>
              <a:rPr lang="en-US" sz="6000" b="1" dirty="0" smtClean="0"/>
              <a:t>of weight </a:t>
            </a:r>
            <a:r>
              <a:rPr lang="en-US" sz="6000" b="1" dirty="0"/>
              <a:t>loss maintenance programs has </a:t>
            </a:r>
            <a:r>
              <a:rPr lang="en-US" sz="6000" b="1" dirty="0">
                <a:solidFill>
                  <a:srgbClr val="00B050"/>
                </a:solidFill>
              </a:rPr>
              <a:t>not </a:t>
            </a:r>
            <a:r>
              <a:rPr lang="en-US" sz="6000" b="1" dirty="0" smtClean="0">
                <a:solidFill>
                  <a:srgbClr val="00B050"/>
                </a:solidFill>
              </a:rPr>
              <a:t>been determined</a:t>
            </a:r>
            <a:r>
              <a:rPr lang="en-US" sz="6000" b="1" dirty="0"/>
              <a:t>. </a:t>
            </a:r>
          </a:p>
          <a:p>
            <a:pPr marL="0" indent="0" algn="ctr">
              <a:buNone/>
            </a:pPr>
            <a:endParaRPr lang="en-US" sz="6000" b="1" dirty="0" smtClean="0"/>
          </a:p>
          <a:p>
            <a:pPr marL="0" indent="0" algn="ctr">
              <a:buNone/>
            </a:pPr>
            <a:r>
              <a:rPr lang="en-US" sz="6000" b="1" dirty="0" smtClean="0"/>
              <a:t> </a:t>
            </a:r>
            <a:r>
              <a:rPr lang="en-US" sz="6000" b="1" dirty="0">
                <a:solidFill>
                  <a:srgbClr val="7030A0"/>
                </a:solidFill>
              </a:rPr>
              <a:t>Strength of Evidence: </a:t>
            </a:r>
            <a:r>
              <a:rPr lang="en-US" sz="6000" b="1" dirty="0">
                <a:solidFill>
                  <a:srgbClr val="FF0000"/>
                </a:solidFill>
              </a:rPr>
              <a:t>Moderate</a:t>
            </a:r>
          </a:p>
          <a:p>
            <a:endParaRPr lang="en-US" sz="6000" b="1" dirty="0"/>
          </a:p>
          <a:p>
            <a:pPr>
              <a:buFont typeface="Wingdings" pitchFamily="2" charset="2"/>
              <a:buChar char="q"/>
            </a:pPr>
            <a:r>
              <a:rPr lang="en-US" sz="6000" b="1" dirty="0" smtClean="0">
                <a:solidFill>
                  <a:srgbClr val="FF0000"/>
                </a:solidFill>
              </a:rPr>
              <a:t>35</a:t>
            </a:r>
            <a:r>
              <a:rPr lang="en-US" sz="6000" b="1" dirty="0">
                <a:solidFill>
                  <a:srgbClr val="FF0000"/>
                </a:solidFill>
              </a:rPr>
              <a:t>% to 60% </a:t>
            </a:r>
            <a:r>
              <a:rPr lang="en-US" sz="6000" b="1" dirty="0"/>
              <a:t>of overweight/obese adults who participate in a </a:t>
            </a:r>
            <a:r>
              <a:rPr lang="en-US" sz="6000" b="1" dirty="0">
                <a:solidFill>
                  <a:srgbClr val="FF0000"/>
                </a:solidFill>
              </a:rPr>
              <a:t>high intensity </a:t>
            </a:r>
            <a:r>
              <a:rPr lang="en-US" sz="6000" b="1" dirty="0" smtClean="0">
                <a:solidFill>
                  <a:srgbClr val="FF0000"/>
                </a:solidFill>
              </a:rPr>
              <a:t>long-term </a:t>
            </a:r>
            <a:r>
              <a:rPr lang="en-US" sz="6000" b="1" dirty="0" smtClean="0"/>
              <a:t>comprehensive </a:t>
            </a:r>
            <a:r>
              <a:rPr lang="en-US" sz="6000" b="1" dirty="0"/>
              <a:t>lifestyle intervention maintain a loss of </a:t>
            </a:r>
            <a:r>
              <a:rPr lang="en-US" sz="6000" b="1" dirty="0">
                <a:solidFill>
                  <a:srgbClr val="FF0000"/>
                </a:solidFill>
              </a:rPr>
              <a:t>≥5% </a:t>
            </a:r>
            <a:r>
              <a:rPr lang="en-US" sz="6000" b="1" dirty="0"/>
              <a:t>of initial body weight at </a:t>
            </a:r>
            <a:r>
              <a:rPr lang="en-US" sz="6000" b="1" dirty="0">
                <a:solidFill>
                  <a:srgbClr val="FF0000"/>
                </a:solidFill>
              </a:rPr>
              <a:t>≥2 year’s </a:t>
            </a:r>
            <a:r>
              <a:rPr lang="en-US" sz="6000" b="1" dirty="0"/>
              <a:t>follow-up </a:t>
            </a:r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 </a:t>
            </a:r>
            <a:r>
              <a:rPr lang="en-US" sz="6000" b="1" dirty="0" smtClean="0"/>
              <a:t>                                  </a:t>
            </a:r>
          </a:p>
          <a:p>
            <a:pPr marL="0" indent="0">
              <a:buNone/>
            </a:pPr>
            <a:r>
              <a:rPr lang="en-US" sz="6000" b="1" dirty="0"/>
              <a:t> </a:t>
            </a:r>
            <a:r>
              <a:rPr lang="en-US" sz="6000" b="1" dirty="0" smtClean="0"/>
              <a:t>                                    </a:t>
            </a:r>
            <a:r>
              <a:rPr lang="en-US" sz="6000" b="1" dirty="0">
                <a:solidFill>
                  <a:srgbClr val="7030A0"/>
                </a:solidFill>
              </a:rPr>
              <a:t>Strength of Evidence: </a:t>
            </a:r>
            <a:r>
              <a:rPr lang="en-US" sz="60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r>
              <a:rPr lang="en-US" sz="6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5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22"/>
            <a:ext cx="8001000" cy="677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4800" y="152400"/>
            <a:ext cx="8686800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629400"/>
          </a:xfrm>
          <a:solidFill>
            <a:schemeClr val="accent2">
              <a:lumMod val="20000"/>
              <a:lumOff val="80000"/>
              <a:alpha val="2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Characteristics </a:t>
            </a:r>
            <a:r>
              <a:rPr lang="en-US" sz="2400" b="1" dirty="0">
                <a:solidFill>
                  <a:schemeClr val="accent1"/>
                </a:solidFill>
              </a:rPr>
              <a:t>of Lifestyle Intervention Delivery That May </a:t>
            </a:r>
            <a:r>
              <a:rPr lang="en-US" sz="2400" b="1" dirty="0" smtClean="0">
                <a:solidFill>
                  <a:schemeClr val="accent1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 Affect Weight Loss</a:t>
            </a:r>
            <a:r>
              <a:rPr lang="en-US" sz="2400" b="1" dirty="0">
                <a:solidFill>
                  <a:schemeClr val="accent1"/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Intervention Intensity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3"/>
                </a:solidFill>
              </a:rPr>
              <a:t> </a:t>
            </a:r>
            <a:r>
              <a:rPr lang="en-US" sz="2000" b="1" dirty="0" smtClean="0">
                <a:solidFill>
                  <a:schemeClr val="accent3"/>
                </a:solidFill>
              </a:rPr>
              <a:t>       Moderate-Intensity Interventions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/>
              <a:t>Moderate intensity, on-site comprehensive </a:t>
            </a:r>
            <a:r>
              <a:rPr lang="en-US" sz="2000" b="1" dirty="0" smtClean="0"/>
              <a:t>lifestyle interventions</a:t>
            </a:r>
            <a:r>
              <a:rPr lang="en-US" sz="2000" b="1" dirty="0"/>
              <a:t>, which </a:t>
            </a:r>
          </a:p>
          <a:p>
            <a:pPr marL="0" indent="0">
              <a:buNone/>
            </a:pPr>
            <a:r>
              <a:rPr lang="en-US" sz="2000" b="1" dirty="0" smtClean="0"/>
              <a:t>       provide </a:t>
            </a:r>
            <a:r>
              <a:rPr lang="en-US" sz="2000" b="1" dirty="0"/>
              <a:t>an average of 1 to 2 treatment sessions per month typically </a:t>
            </a:r>
          </a:p>
          <a:p>
            <a:pPr marL="0" indent="0">
              <a:buNone/>
            </a:pPr>
            <a:r>
              <a:rPr lang="en-US" sz="2000" b="1" dirty="0" smtClean="0"/>
              <a:t>       produce mean weight </a:t>
            </a:r>
            <a:r>
              <a:rPr lang="en-US" sz="2000" b="1" dirty="0"/>
              <a:t>losses of </a:t>
            </a:r>
            <a:r>
              <a:rPr lang="en-US" sz="2000" b="1" dirty="0">
                <a:solidFill>
                  <a:srgbClr val="FF0000"/>
                </a:solidFill>
              </a:rPr>
              <a:t>2 kg to 4 kg </a:t>
            </a:r>
            <a:r>
              <a:rPr lang="en-US" sz="2000" b="1" dirty="0"/>
              <a:t>in </a:t>
            </a:r>
            <a:r>
              <a:rPr lang="en-US" sz="2000" b="1" dirty="0">
                <a:solidFill>
                  <a:srgbClr val="FF0000"/>
                </a:solidFill>
              </a:rPr>
              <a:t>6 to 12 months</a:t>
            </a:r>
            <a:r>
              <a:rPr lang="en-US" sz="2000" b="1" dirty="0"/>
              <a:t>, losses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which </a:t>
            </a:r>
            <a:r>
              <a:rPr lang="en-US" sz="2000" b="1" dirty="0"/>
              <a:t>generally are </a:t>
            </a:r>
            <a:r>
              <a:rPr lang="en-US" sz="2000" b="1" dirty="0">
                <a:solidFill>
                  <a:srgbClr val="FF0000"/>
                </a:solidFill>
              </a:rPr>
              <a:t>greater than </a:t>
            </a:r>
            <a:r>
              <a:rPr lang="en-US" sz="2000" b="1" dirty="0"/>
              <a:t>those produced </a:t>
            </a:r>
            <a:r>
              <a:rPr lang="en-US" sz="2000" b="1" dirty="0" smtClean="0"/>
              <a:t>by </a:t>
            </a:r>
            <a:r>
              <a:rPr lang="en-US" sz="2000" b="1" dirty="0" smtClean="0">
                <a:solidFill>
                  <a:srgbClr val="FF0000"/>
                </a:solidFill>
              </a:rPr>
              <a:t>usual </a:t>
            </a:r>
            <a:r>
              <a:rPr lang="en-US" sz="2000" b="1" dirty="0">
                <a:solidFill>
                  <a:srgbClr val="FF0000"/>
                </a:solidFill>
              </a:rPr>
              <a:t>care </a:t>
            </a:r>
            <a:r>
              <a:rPr lang="en-US" sz="2000" b="1" dirty="0"/>
              <a:t>(i.e.,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      minimal </a:t>
            </a:r>
            <a:r>
              <a:rPr lang="en-US" sz="2000" b="1" dirty="0"/>
              <a:t>intervention control group). </a:t>
            </a:r>
            <a:endParaRPr lang="en-US" sz="2000" b="1" dirty="0" smtClean="0"/>
          </a:p>
          <a:p>
            <a:endParaRPr lang="en-US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     Strength </a:t>
            </a:r>
            <a:r>
              <a:rPr lang="en-US" sz="2000" b="1" dirty="0">
                <a:solidFill>
                  <a:srgbClr val="7030A0"/>
                </a:solidFill>
              </a:rPr>
              <a:t>of Evidence</a:t>
            </a:r>
            <a:r>
              <a:rPr lang="en-US" sz="2000" b="1" dirty="0"/>
              <a:t>: </a:t>
            </a:r>
            <a:r>
              <a:rPr lang="en-US" sz="2000" b="1" dirty="0">
                <a:solidFill>
                  <a:srgbClr val="FF0000"/>
                </a:solidFill>
              </a:rPr>
              <a:t>High </a:t>
            </a:r>
          </a:p>
        </p:txBody>
      </p:sp>
    </p:spTree>
    <p:extLst>
      <p:ext uri="{BB962C8B-B14F-4D97-AF65-F5344CB8AC3E}">
        <p14:creationId xmlns:p14="http://schemas.microsoft.com/office/powerpoint/2010/main" val="6908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791200" y="-457200"/>
            <a:ext cx="2971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solidFill>
            <a:srgbClr val="FF0000">
              <a:alpha val="6000"/>
            </a:srgbClr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300" b="1" dirty="0">
                <a:solidFill>
                  <a:srgbClr val="00B0F0"/>
                </a:solidFill>
              </a:rPr>
              <a:t> </a:t>
            </a:r>
            <a:r>
              <a:rPr lang="en-US" sz="3300" b="1" dirty="0" smtClean="0">
                <a:solidFill>
                  <a:srgbClr val="00B0F0"/>
                </a:solidFill>
              </a:rPr>
              <a:t>     Low-intensity Interventions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 </a:t>
            </a:r>
            <a:r>
              <a:rPr lang="en-US" sz="2900" b="1" dirty="0"/>
              <a:t>Low intensity, on-site comprehensive lifestyle interventions, </a:t>
            </a:r>
            <a:r>
              <a:rPr lang="en-US" sz="2900" b="1" dirty="0" smtClean="0"/>
              <a:t>which provide </a:t>
            </a:r>
            <a:r>
              <a:rPr lang="en-US" sz="2900" b="1" dirty="0"/>
              <a:t>fewer than monthly treatment sessions </a:t>
            </a:r>
            <a:r>
              <a:rPr lang="en-US" sz="2900" b="1" dirty="0">
                <a:solidFill>
                  <a:srgbClr val="00B050"/>
                </a:solidFill>
              </a:rPr>
              <a:t>do not consistently </a:t>
            </a:r>
            <a:r>
              <a:rPr lang="en-US" sz="2900" b="1" dirty="0"/>
              <a:t>produce </a:t>
            </a:r>
            <a:r>
              <a:rPr lang="en-US" sz="2900" b="1" dirty="0">
                <a:solidFill>
                  <a:schemeClr val="accent3"/>
                </a:solidFill>
              </a:rPr>
              <a:t>weight loss </a:t>
            </a:r>
            <a:r>
              <a:rPr lang="en-US" sz="2900" b="1" dirty="0"/>
              <a:t>when compared </a:t>
            </a:r>
            <a:r>
              <a:rPr lang="en-US" sz="2900" b="1" dirty="0" smtClean="0"/>
              <a:t>to </a:t>
            </a:r>
            <a:r>
              <a:rPr lang="en-US" sz="2900" b="1" dirty="0" smtClean="0">
                <a:solidFill>
                  <a:srgbClr val="00B050"/>
                </a:solidFill>
              </a:rPr>
              <a:t>usual </a:t>
            </a:r>
            <a:r>
              <a:rPr lang="en-US" sz="2900" b="1" dirty="0">
                <a:solidFill>
                  <a:srgbClr val="00B050"/>
                </a:solidFill>
              </a:rPr>
              <a:t>care. 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                     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                        </a:t>
            </a:r>
            <a:r>
              <a:rPr lang="en-US" sz="3100" b="1" dirty="0" smtClean="0">
                <a:solidFill>
                  <a:srgbClr val="7030A0"/>
                </a:solidFill>
              </a:rPr>
              <a:t>Strength </a:t>
            </a:r>
            <a:r>
              <a:rPr lang="en-US" sz="3100" b="1" dirty="0">
                <a:solidFill>
                  <a:srgbClr val="7030A0"/>
                </a:solidFill>
              </a:rPr>
              <a:t>of Evidence: </a:t>
            </a:r>
            <a:r>
              <a:rPr lang="en-US" sz="3100" b="1" dirty="0">
                <a:solidFill>
                  <a:srgbClr val="FF0000"/>
                </a:solidFill>
              </a:rPr>
              <a:t>Moderate</a:t>
            </a:r>
          </a:p>
          <a:p>
            <a:endParaRPr lang="en-US" sz="2900" b="1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B0F0"/>
                </a:solidFill>
              </a:rPr>
              <a:t>         Effect </a:t>
            </a:r>
            <a:r>
              <a:rPr lang="en-US" sz="2900" b="1" dirty="0">
                <a:solidFill>
                  <a:srgbClr val="00B0F0"/>
                </a:solidFill>
              </a:rPr>
              <a:t>of intervention </a:t>
            </a:r>
            <a:r>
              <a:rPr lang="en-US" sz="2900" b="1" dirty="0" smtClean="0">
                <a:solidFill>
                  <a:srgbClr val="00B0F0"/>
                </a:solidFill>
              </a:rPr>
              <a:t>intensity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   When </a:t>
            </a:r>
            <a:r>
              <a:rPr lang="en-US" sz="2900" b="1" dirty="0"/>
              <a:t>weight loss with each intervention intensity (i.e., </a:t>
            </a:r>
            <a:r>
              <a:rPr lang="en-US" sz="2900" b="1" dirty="0" smtClean="0"/>
              <a:t>  </a:t>
            </a:r>
          </a:p>
          <a:p>
            <a:pPr marL="0" indent="0">
              <a:buNone/>
            </a:pPr>
            <a:r>
              <a:rPr lang="en-US" sz="2900" b="1" dirty="0" smtClean="0"/>
              <a:t>        </a:t>
            </a:r>
            <a:r>
              <a:rPr lang="en-US" sz="2900" b="1" dirty="0" err="1" smtClean="0"/>
              <a:t>low,moderate</a:t>
            </a:r>
            <a:r>
              <a:rPr lang="en-US" sz="2900" b="1" dirty="0"/>
              <a:t>, and high) is compared to </a:t>
            </a:r>
            <a:r>
              <a:rPr lang="en-US" sz="2900" b="1" dirty="0">
                <a:solidFill>
                  <a:srgbClr val="008000"/>
                </a:solidFill>
              </a:rPr>
              <a:t>usual care</a:t>
            </a:r>
            <a:r>
              <a:rPr lang="en-US" sz="2900" b="1" dirty="0"/>
              <a:t>, </a:t>
            </a:r>
            <a:r>
              <a:rPr lang="en-US" sz="2900" b="1" dirty="0" smtClean="0">
                <a:solidFill>
                  <a:srgbClr val="00B050"/>
                </a:solidFill>
              </a:rPr>
              <a:t>high</a:t>
            </a:r>
            <a:r>
              <a:rPr lang="en-US" sz="2900" b="1" dirty="0" smtClean="0"/>
              <a:t>-     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rgbClr val="00B050"/>
                </a:solidFill>
              </a:rPr>
              <a:t>        intensity </a:t>
            </a:r>
            <a:r>
              <a:rPr lang="en-US" sz="2900" b="1" dirty="0"/>
              <a:t>lifestyle interventions (≥14 sessions in 6</a:t>
            </a:r>
          </a:p>
          <a:p>
            <a:pPr marL="0" indent="0">
              <a:buNone/>
            </a:pPr>
            <a:r>
              <a:rPr lang="en-US" sz="2900" b="1" dirty="0" smtClean="0"/>
              <a:t>        months</a:t>
            </a:r>
            <a:r>
              <a:rPr lang="en-US" sz="2900" b="1" dirty="0"/>
              <a:t>) typically produce</a:t>
            </a:r>
            <a:r>
              <a:rPr lang="en-US" sz="2900" b="1" dirty="0">
                <a:solidFill>
                  <a:srgbClr val="008000"/>
                </a:solidFill>
              </a:rPr>
              <a:t> greater </a:t>
            </a:r>
            <a:r>
              <a:rPr lang="en-US" sz="2900" b="1" dirty="0"/>
              <a:t>net-of-control </a:t>
            </a:r>
            <a:r>
              <a:rPr lang="en-US" sz="2900" b="1" dirty="0">
                <a:solidFill>
                  <a:schemeClr val="accent3"/>
                </a:solidFill>
              </a:rPr>
              <a:t>weight </a:t>
            </a:r>
            <a:r>
              <a:rPr lang="en-US" sz="2900" b="1" dirty="0" smtClean="0">
                <a:solidFill>
                  <a:schemeClr val="accent3"/>
                </a:solidFill>
              </a:rPr>
              <a:t>  </a:t>
            </a:r>
            <a:r>
              <a:rPr lang="en-US" sz="2900" b="1" dirty="0" smtClean="0"/>
              <a:t>   </a:t>
            </a:r>
          </a:p>
          <a:p>
            <a:pPr marL="0" indent="0">
              <a:buNone/>
            </a:pPr>
            <a:r>
              <a:rPr lang="en-US" sz="2900" b="1" dirty="0">
                <a:solidFill>
                  <a:schemeClr val="accent3"/>
                </a:solidFill>
              </a:rPr>
              <a:t> </a:t>
            </a:r>
            <a:r>
              <a:rPr lang="en-US" sz="2900" b="1" dirty="0" smtClean="0">
                <a:solidFill>
                  <a:schemeClr val="accent3"/>
                </a:solidFill>
              </a:rPr>
              <a:t>        losses </a:t>
            </a:r>
            <a:r>
              <a:rPr lang="en-US" sz="2900" b="1" dirty="0">
                <a:solidFill>
                  <a:srgbClr val="008000"/>
                </a:solidFill>
              </a:rPr>
              <a:t>than low-to-moderate </a:t>
            </a:r>
            <a:r>
              <a:rPr lang="en-US" sz="2900" b="1" dirty="0" err="1" smtClean="0"/>
              <a:t>intensityinterventions</a:t>
            </a:r>
            <a:r>
              <a:rPr lang="en-US" sz="2900" b="1" dirty="0"/>
              <a:t>. </a:t>
            </a:r>
          </a:p>
          <a:p>
            <a:pPr marL="0" indent="0">
              <a:buNone/>
            </a:pP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                        </a:t>
            </a:r>
            <a:r>
              <a:rPr lang="en-US" sz="3100" b="1" dirty="0">
                <a:solidFill>
                  <a:srgbClr val="7030A0"/>
                </a:solidFill>
              </a:rPr>
              <a:t>Strength of Evidence: </a:t>
            </a:r>
            <a:r>
              <a:rPr lang="en-US" sz="31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2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-990600"/>
            <a:ext cx="4191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705600"/>
          </a:xfrm>
          <a:solidFill>
            <a:srgbClr val="FFFF00">
              <a:alpha val="12000"/>
            </a:srgbClr>
          </a:solidFill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3100" b="1" dirty="0" smtClean="0">
                <a:solidFill>
                  <a:srgbClr val="00B050"/>
                </a:solidFill>
              </a:rPr>
              <a:t>Characteristics </a:t>
            </a:r>
            <a:r>
              <a:rPr lang="en-US" sz="3100" b="1" dirty="0">
                <a:solidFill>
                  <a:srgbClr val="00B050"/>
                </a:solidFill>
              </a:rPr>
              <a:t>of Lifestyle Intervention Delivery That May Affect Weight Loss or </a:t>
            </a:r>
            <a:r>
              <a:rPr lang="en-US" sz="3100" b="1" dirty="0" smtClean="0">
                <a:solidFill>
                  <a:srgbClr val="00B050"/>
                </a:solidFill>
              </a:rPr>
              <a:t>Weight Loss </a:t>
            </a:r>
            <a:r>
              <a:rPr lang="en-US" sz="3100" b="1" dirty="0">
                <a:solidFill>
                  <a:srgbClr val="00B050"/>
                </a:solidFill>
              </a:rPr>
              <a:t>Maintenance</a:t>
            </a:r>
            <a:r>
              <a:rPr lang="en-US" sz="3100" b="1" dirty="0" smtClean="0">
                <a:solidFill>
                  <a:srgbClr val="00B050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/>
              <a:t> </a:t>
            </a:r>
            <a:r>
              <a:rPr lang="en-US" sz="2900" b="1" dirty="0">
                <a:solidFill>
                  <a:schemeClr val="accent6"/>
                </a:solidFill>
              </a:rPr>
              <a:t>Individual Versus Group Treatment </a:t>
            </a:r>
            <a:endParaRPr lang="en-US" sz="2900" b="1" dirty="0" smtClean="0">
              <a:solidFill>
                <a:schemeClr val="accent6"/>
              </a:solidFill>
            </a:endParaRPr>
          </a:p>
          <a:p>
            <a:r>
              <a:rPr lang="en-US" sz="2900" b="1" dirty="0" smtClean="0"/>
              <a:t> </a:t>
            </a:r>
            <a:r>
              <a:rPr lang="en-US" sz="2900" b="1" dirty="0"/>
              <a:t>There </a:t>
            </a:r>
            <a:r>
              <a:rPr lang="en-US" sz="2900" b="1" dirty="0">
                <a:solidFill>
                  <a:srgbClr val="FF0000"/>
                </a:solidFill>
              </a:rPr>
              <a:t>do not </a:t>
            </a:r>
            <a:r>
              <a:rPr lang="en-US" sz="2900" b="1" dirty="0"/>
              <a:t>appear to be substantial </a:t>
            </a:r>
            <a:r>
              <a:rPr lang="en-US" sz="2900" b="1" dirty="0">
                <a:solidFill>
                  <a:srgbClr val="FF0000"/>
                </a:solidFill>
              </a:rPr>
              <a:t>differences</a:t>
            </a:r>
            <a:r>
              <a:rPr lang="en-US" sz="2900" b="1" dirty="0"/>
              <a:t> in the size of the </a:t>
            </a:r>
            <a:r>
              <a:rPr lang="en-US" sz="2900" b="1" dirty="0">
                <a:solidFill>
                  <a:srgbClr val="FF0000"/>
                </a:solidFill>
              </a:rPr>
              <a:t>weight losses </a:t>
            </a:r>
            <a:r>
              <a:rPr lang="en-US" sz="2900" b="1" dirty="0"/>
              <a:t>produced </a:t>
            </a:r>
            <a:r>
              <a:rPr lang="en-US" sz="2900" b="1" dirty="0" smtClean="0"/>
              <a:t>by  individual- </a:t>
            </a:r>
            <a:r>
              <a:rPr lang="en-US" sz="2900" b="1" dirty="0"/>
              <a:t>and group-based sessions in </a:t>
            </a:r>
            <a:r>
              <a:rPr lang="en-US" sz="2900" b="1" dirty="0">
                <a:solidFill>
                  <a:srgbClr val="FF0000"/>
                </a:solidFill>
              </a:rPr>
              <a:t>high-intensity, </a:t>
            </a:r>
            <a:r>
              <a:rPr lang="en-US" sz="2900" b="1" dirty="0"/>
              <a:t>comprehensive lifestyle intervention delivered </a:t>
            </a:r>
            <a:r>
              <a:rPr lang="en-US" sz="2900" b="1" dirty="0" smtClean="0">
                <a:solidFill>
                  <a:srgbClr val="FF0000"/>
                </a:solidFill>
              </a:rPr>
              <a:t>on</a:t>
            </a:r>
            <a:r>
              <a:rPr lang="en-US" sz="2900" b="1" dirty="0" smtClean="0"/>
              <a:t> </a:t>
            </a:r>
            <a:r>
              <a:rPr lang="en-US" sz="2900" b="1" dirty="0" smtClean="0">
                <a:solidFill>
                  <a:srgbClr val="FF0000"/>
                </a:solidFill>
              </a:rPr>
              <a:t>site</a:t>
            </a:r>
            <a:r>
              <a:rPr lang="en-US" sz="2900" b="1" dirty="0" smtClean="0"/>
              <a:t> </a:t>
            </a:r>
            <a:r>
              <a:rPr lang="en-US" sz="2900" b="1" dirty="0"/>
              <a:t>by a trained </a:t>
            </a:r>
            <a:r>
              <a:rPr lang="en-US" sz="2900" b="1" dirty="0" smtClean="0"/>
              <a:t>interventionist. </a:t>
            </a:r>
            <a:endParaRPr lang="en-US" sz="2900" b="1" dirty="0"/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  <a:r>
              <a:rPr lang="en-US" sz="2900" b="1" dirty="0" smtClean="0"/>
              <a:t>                                  </a:t>
            </a:r>
            <a:r>
              <a:rPr lang="en-US" sz="2900" b="1" dirty="0">
                <a:solidFill>
                  <a:srgbClr val="7030A0"/>
                </a:solidFill>
              </a:rPr>
              <a:t>Strength of Evidence: </a:t>
            </a:r>
            <a:r>
              <a:rPr lang="en-US" sz="2900" b="1" dirty="0">
                <a:solidFill>
                  <a:srgbClr val="FF0000"/>
                </a:solidFill>
              </a:rPr>
              <a:t>Low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900" b="1" dirty="0" smtClean="0">
                <a:solidFill>
                  <a:schemeClr val="accent6"/>
                </a:solidFill>
              </a:rPr>
              <a:t>Onsite </a:t>
            </a:r>
            <a:r>
              <a:rPr lang="en-US" sz="2900" b="1" dirty="0">
                <a:solidFill>
                  <a:schemeClr val="accent6"/>
                </a:solidFill>
              </a:rPr>
              <a:t>Versus Electronically Delivered Interventions </a:t>
            </a:r>
            <a:r>
              <a:rPr lang="en-US" sz="2900" b="1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en-US" sz="2900" b="1" dirty="0" smtClean="0"/>
              <a:t>Weight </a:t>
            </a:r>
            <a:r>
              <a:rPr lang="en-US" sz="2900" b="1" dirty="0"/>
              <a:t>losses observed in comprehensive lifestyle interventions, which are delivered </a:t>
            </a:r>
            <a:r>
              <a:rPr lang="en-US" sz="2900" b="1" dirty="0">
                <a:solidFill>
                  <a:srgbClr val="FF0000"/>
                </a:solidFill>
              </a:rPr>
              <a:t>onsite</a:t>
            </a:r>
            <a:r>
              <a:rPr lang="en-US" sz="2900" b="1" dirty="0"/>
              <a:t> by </a:t>
            </a:r>
            <a:r>
              <a:rPr lang="en-US" sz="2900" b="1" dirty="0" smtClean="0"/>
              <a:t>a trained interventionist </a:t>
            </a:r>
            <a:r>
              <a:rPr lang="en-US" sz="2900" b="1" dirty="0"/>
              <a:t>in initially weekly and then biweekly group or individual sessions, are </a:t>
            </a:r>
            <a:r>
              <a:rPr lang="en-US" sz="2900" b="1" dirty="0" smtClean="0"/>
              <a:t>generally </a:t>
            </a:r>
            <a:r>
              <a:rPr lang="en-US" sz="2900" b="1" dirty="0" smtClean="0">
                <a:solidFill>
                  <a:srgbClr val="FF0000"/>
                </a:solidFill>
              </a:rPr>
              <a:t>greater </a:t>
            </a:r>
            <a:r>
              <a:rPr lang="en-US" sz="2900" b="1" dirty="0">
                <a:solidFill>
                  <a:srgbClr val="FF0000"/>
                </a:solidFill>
              </a:rPr>
              <a:t>than weight losses </a:t>
            </a:r>
            <a:r>
              <a:rPr lang="en-US" sz="2900" b="1" dirty="0"/>
              <a:t>observed in comprehensive interventions that are delivered by </a:t>
            </a:r>
            <a:r>
              <a:rPr lang="en-US" sz="2900" b="1" dirty="0">
                <a:solidFill>
                  <a:srgbClr val="FF0000"/>
                </a:solidFill>
              </a:rPr>
              <a:t>Internet or </a:t>
            </a:r>
            <a:r>
              <a:rPr lang="en-US" sz="2900" b="1" dirty="0" smtClean="0">
                <a:solidFill>
                  <a:srgbClr val="FF0000"/>
                </a:solidFill>
              </a:rPr>
              <a:t>email </a:t>
            </a:r>
            <a:r>
              <a:rPr lang="en-US" sz="2900" b="1" dirty="0" smtClean="0"/>
              <a:t>and </a:t>
            </a:r>
            <a:r>
              <a:rPr lang="en-US" sz="2900" b="1" dirty="0"/>
              <a:t>which include feedback from a trained interventionist. 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rgbClr val="7030A0"/>
                </a:solidFill>
              </a:rPr>
              <a:t>                                    </a:t>
            </a:r>
          </a:p>
          <a:p>
            <a:pPr marL="0" indent="0">
              <a:buNone/>
            </a:pPr>
            <a:r>
              <a:rPr lang="en-US" sz="2900" b="1" dirty="0">
                <a:solidFill>
                  <a:srgbClr val="7030A0"/>
                </a:solidFill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</a:rPr>
              <a:t>                                   Strength </a:t>
            </a:r>
            <a:r>
              <a:rPr lang="en-US" sz="2900" b="1" dirty="0">
                <a:solidFill>
                  <a:srgbClr val="7030A0"/>
                </a:solidFill>
              </a:rPr>
              <a:t>of Evidence</a:t>
            </a:r>
            <a:r>
              <a:rPr lang="en-US" sz="2900" b="1" dirty="0">
                <a:solidFill>
                  <a:srgbClr val="FF0000"/>
                </a:solidFill>
              </a:rPr>
              <a:t>: Low </a:t>
            </a:r>
          </a:p>
          <a:p>
            <a:pPr marL="0" indent="0">
              <a:buNone/>
            </a:pPr>
            <a:r>
              <a:rPr lang="en-US" sz="29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99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133600"/>
            <a:ext cx="73914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00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400" b="1" dirty="0" smtClean="0"/>
          </a:p>
          <a:p>
            <a:pPr marL="400050" lvl="1" indent="0">
              <a:buNone/>
            </a:pPr>
            <a:endParaRPr lang="en-US" sz="2400" b="1" dirty="0"/>
          </a:p>
          <a:p>
            <a:pPr marL="400050" lvl="1" indent="0">
              <a:buNone/>
            </a:pPr>
            <a:r>
              <a:rPr lang="en-US" sz="2400" b="1" dirty="0" smtClean="0"/>
              <a:t>4a</a:t>
            </a:r>
            <a:r>
              <a:rPr lang="en-US" sz="2400" b="1" dirty="0">
                <a:solidFill>
                  <a:srgbClr val="FF0000"/>
                </a:solidFill>
              </a:rPr>
              <a:t>. Advise overweight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rgbClr val="FF0000"/>
                </a:solidFill>
              </a:rPr>
              <a:t>obese</a:t>
            </a:r>
            <a:r>
              <a:rPr lang="en-US" sz="2400" b="1" dirty="0"/>
              <a:t> individuals who would </a:t>
            </a:r>
            <a:r>
              <a:rPr lang="en-US" sz="2400" b="1" dirty="0" smtClean="0"/>
              <a:t>benefit </a:t>
            </a:r>
            <a:r>
              <a:rPr lang="en-US" sz="2400" b="1" dirty="0"/>
              <a:t>from weight loss to </a:t>
            </a:r>
            <a:r>
              <a:rPr lang="en-US" sz="2400" b="1" dirty="0">
                <a:solidFill>
                  <a:srgbClr val="FF0000"/>
                </a:solidFill>
              </a:rPr>
              <a:t>participate for ≥6 </a:t>
            </a:r>
            <a:r>
              <a:rPr lang="en-US" sz="2400" b="1" dirty="0" smtClean="0">
                <a:solidFill>
                  <a:srgbClr val="FF0000"/>
                </a:solidFill>
              </a:rPr>
              <a:t>months in </a:t>
            </a:r>
            <a:r>
              <a:rPr lang="en-US" sz="2400" b="1" dirty="0"/>
              <a:t>a </a:t>
            </a:r>
            <a:r>
              <a:rPr lang="en-US" sz="2400" b="1" dirty="0">
                <a:solidFill>
                  <a:srgbClr val="FF0000"/>
                </a:solidFill>
              </a:rPr>
              <a:t>comprehensive lifestyle program </a:t>
            </a:r>
            <a:r>
              <a:rPr lang="en-US" sz="2400" b="1" dirty="0"/>
              <a:t>that </a:t>
            </a:r>
            <a:r>
              <a:rPr lang="en-US" sz="2400" b="1" dirty="0" smtClean="0"/>
              <a:t>assists participants </a:t>
            </a:r>
            <a:r>
              <a:rPr lang="en-US" sz="2400" b="1" dirty="0"/>
              <a:t>in adhering to a </a:t>
            </a:r>
            <a:r>
              <a:rPr lang="en-US" sz="2400" b="1" dirty="0">
                <a:solidFill>
                  <a:srgbClr val="FF0000"/>
                </a:solidFill>
              </a:rPr>
              <a:t>lower calorie diet </a:t>
            </a:r>
            <a:r>
              <a:rPr lang="en-US" sz="2400" b="1" dirty="0"/>
              <a:t>and </a:t>
            </a: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F0000"/>
                </a:solidFill>
              </a:rPr>
              <a:t>increasing </a:t>
            </a:r>
            <a:r>
              <a:rPr lang="en-US" sz="2400" b="1" dirty="0">
                <a:solidFill>
                  <a:srgbClr val="FF0000"/>
                </a:solidFill>
              </a:rPr>
              <a:t>physical activity </a:t>
            </a:r>
            <a:r>
              <a:rPr lang="en-US" sz="2400" b="1" dirty="0"/>
              <a:t>through the use </a:t>
            </a:r>
            <a:r>
              <a:rPr lang="en-US" sz="2400" b="1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behavioral strategies. (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A(Strong)/ I/A) 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Times New Roman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4b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. Prescribe on site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high-intensity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(i.e., =14 sessions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in6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months) </a:t>
            </a:r>
            <a:r>
              <a:rPr lang="en-US" sz="2800" b="1" dirty="0">
                <a:solidFill>
                  <a:schemeClr val="accent1"/>
                </a:solidFill>
                <a:latin typeface="Times New Roman"/>
              </a:rPr>
              <a:t>comprehensive weight loss </a:t>
            </a:r>
            <a:r>
              <a:rPr lang="en-US" sz="2800" b="1" dirty="0" smtClean="0">
                <a:solidFill>
                  <a:schemeClr val="accent1"/>
                </a:solidFill>
                <a:latin typeface="Times New Roman"/>
              </a:rPr>
              <a:t>interventions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provided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individual or group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sessions by a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trained interventionist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A (Strong) /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/>
              </a:rPr>
              <a:t>I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</a:rPr>
              <a:t>/A</a:t>
            </a:r>
          </a:p>
          <a:p>
            <a:endParaRPr lang="en-US" sz="2800" b="1" dirty="0">
              <a:solidFill>
                <a:srgbClr val="00B05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8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2057400"/>
            <a:ext cx="7848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/>
          </a:bodyPr>
          <a:lstStyle/>
          <a:p>
            <a:pPr lvl="0"/>
            <a:endParaRPr lang="en-US" sz="2600" b="1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600" b="1" dirty="0" smtClean="0">
              <a:solidFill>
                <a:prstClr val="black"/>
              </a:solidFill>
              <a:latin typeface="Times New Roman"/>
            </a:endParaRPr>
          </a:p>
          <a:p>
            <a:pPr lvl="0"/>
            <a:endParaRPr lang="en-US" sz="2600" b="1" dirty="0">
              <a:solidFill>
                <a:prstClr val="black"/>
              </a:solidFill>
              <a:latin typeface="Times New Roman"/>
            </a:endParaRPr>
          </a:p>
          <a:p>
            <a:pPr lvl="0"/>
            <a:r>
              <a:rPr lang="en-US" sz="26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600" b="1" dirty="0">
                <a:solidFill>
                  <a:prstClr val="black"/>
                </a:solidFill>
                <a:latin typeface="Times New Roman"/>
              </a:rPr>
              <a:t>4c.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 Electronically </a:t>
            </a:r>
            <a:r>
              <a:rPr lang="en-US" sz="2600" b="1" dirty="0">
                <a:solidFill>
                  <a:prstClr val="black"/>
                </a:solidFill>
                <a:latin typeface="Times New Roman"/>
              </a:rPr>
              <a:t>delivered weight loss programs (including by 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telephone</a:t>
            </a:r>
            <a:r>
              <a:rPr lang="en-US" sz="2600" b="1" dirty="0">
                <a:solidFill>
                  <a:prstClr val="black"/>
                </a:solidFill>
                <a:latin typeface="Times New Roman"/>
              </a:rPr>
              <a:t>) that </a:t>
            </a:r>
            <a:r>
              <a:rPr lang="en-US" sz="2600" b="1" dirty="0" smtClean="0">
                <a:solidFill>
                  <a:prstClr val="black"/>
                </a:solidFill>
                <a:latin typeface="Times New Roman"/>
              </a:rPr>
              <a:t>include 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personalized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feedback </a:t>
            </a:r>
            <a:r>
              <a:rPr lang="en-US" sz="2600" b="1" dirty="0">
                <a:solidFill>
                  <a:prstClr val="black"/>
                </a:solidFill>
                <a:latin typeface="Times New Roman"/>
              </a:rPr>
              <a:t>from a trained </a:t>
            </a:r>
            <a:r>
              <a:rPr lang="en-US" sz="2600" b="1" dirty="0" smtClean="0">
                <a:solidFill>
                  <a:prstClr val="black"/>
                </a:solidFill>
                <a:latin typeface="Times New Roman"/>
              </a:rPr>
              <a:t>interventionist</a:t>
            </a:r>
            <a:r>
              <a:rPr lang="en-US" sz="2600" b="1" dirty="0">
                <a:solidFill>
                  <a:prstClr val="black"/>
                </a:solidFill>
                <a:latin typeface="Times New Roman"/>
              </a:rPr>
              <a:t> can be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</a:rPr>
              <a:t>prescribed </a:t>
            </a:r>
            <a:r>
              <a:rPr lang="en-US" sz="2600" b="1" dirty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weight loss </a:t>
            </a:r>
            <a:r>
              <a:rPr lang="en-US" sz="2600" b="1" dirty="0">
                <a:solidFill>
                  <a:srgbClr val="000000"/>
                </a:solidFill>
                <a:latin typeface="Times New Roman"/>
              </a:rPr>
              <a:t>but may result in 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smaller</a:t>
            </a:r>
          </a:p>
          <a:p>
            <a:pPr marL="0" lvl="0" indent="0">
              <a:buNone/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</a:rPr>
              <a:t>    weight </a:t>
            </a:r>
            <a:r>
              <a:rPr lang="en-US" sz="2600" b="1" dirty="0">
                <a:solidFill>
                  <a:srgbClr val="000000"/>
                </a:solidFill>
                <a:latin typeface="Times New Roman"/>
              </a:rPr>
              <a:t>loss than</a:t>
            </a:r>
            <a:r>
              <a:rPr lang="en-US" sz="2600" b="1" dirty="0">
                <a:solidFill>
                  <a:srgbClr val="FF0000"/>
                </a:solidFill>
                <a:latin typeface="Times New Roman"/>
              </a:rPr>
              <a:t> face-to-face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</a:rPr>
              <a:t>interventions</a:t>
            </a:r>
          </a:p>
          <a:p>
            <a:pPr marL="0" lvl="0" indent="0">
              <a:buNone/>
            </a:pPr>
            <a:r>
              <a:rPr lang="en-US" sz="3000" b="1" dirty="0" smtClean="0">
                <a:solidFill>
                  <a:schemeClr val="accent1"/>
                </a:solidFill>
                <a:latin typeface="Times New Roman"/>
              </a:rPr>
              <a:t>    (</a:t>
            </a:r>
            <a:r>
              <a:rPr lang="it-IT" sz="3000" b="1" dirty="0" smtClean="0">
                <a:solidFill>
                  <a:schemeClr val="accent1"/>
                </a:solidFill>
                <a:latin typeface="Times New Roman"/>
              </a:rPr>
              <a:t>B /Moderate)/ </a:t>
            </a:r>
            <a:r>
              <a:rPr lang="it-IT" sz="3000" b="1" dirty="0">
                <a:solidFill>
                  <a:schemeClr val="accent1"/>
                </a:solidFill>
                <a:latin typeface="Times New Roman"/>
              </a:rPr>
              <a:t>IIa </a:t>
            </a:r>
            <a:r>
              <a:rPr lang="it-IT" sz="3000" b="1" dirty="0" smtClean="0">
                <a:solidFill>
                  <a:schemeClr val="accent1"/>
                </a:solidFill>
                <a:latin typeface="Times New Roman"/>
              </a:rPr>
              <a:t>/A </a:t>
            </a:r>
            <a:endParaRPr lang="en-US" sz="3000" b="1" dirty="0" smtClean="0">
              <a:solidFill>
                <a:schemeClr val="accent1"/>
              </a:solidFill>
              <a:latin typeface="Times New Roman"/>
            </a:endParaRPr>
          </a:p>
          <a:p>
            <a:pPr marL="0" lvl="0" indent="0">
              <a:buNone/>
            </a:pPr>
            <a:endParaRPr lang="en-US" sz="3000" b="1" dirty="0">
              <a:solidFill>
                <a:schemeClr val="accent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74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762000" y="-990600"/>
            <a:ext cx="79248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08416"/>
            <a:ext cx="8382000" cy="63246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4e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. Use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very low calorie diet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(defined as &lt;800 kcal/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</a:rPr>
              <a:t>dayonly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in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limited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circumstances and only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when </a:t>
            </a:r>
            <a:r>
              <a:rPr lang="en-US" sz="2800" b="1" dirty="0" smtClean="0">
                <a:latin typeface="Times New Roman"/>
              </a:rPr>
              <a:t>provided </a:t>
            </a:r>
            <a:r>
              <a:rPr lang="en-US" sz="2800" b="1" dirty="0">
                <a:latin typeface="Times New Roman"/>
              </a:rPr>
              <a:t>by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trained practitioners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in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medical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care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setting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where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medical monitoring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and high 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</a:rPr>
              <a:t>intensitlifestyle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 intervention can be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/>
              </a:rPr>
              <a:t>provid</a:t>
            </a:r>
            <a:endParaRPr lang="en-US" sz="28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 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(Strong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)/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CQ4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</a:rPr>
              <a:t>Iia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/A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371600" y="-2362200"/>
            <a:ext cx="7315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324600"/>
          </a:xfrm>
        </p:spPr>
        <p:txBody>
          <a:bodyPr>
            <a:normAutofit fontScale="92500" lnSpcReduction="20000"/>
          </a:bodyPr>
          <a:lstStyle/>
          <a:p>
            <a:endParaRPr lang="en-US" sz="28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Advise overweight and obese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individuals who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have lost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weight to participate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long-term (=1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year)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in a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comprehensive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weight loss maintenance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program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 (Strong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)/ I/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 </a:t>
            </a: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accent3">
                  <a:lumMod val="75000"/>
                </a:schemeClr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800" b="1" dirty="0" smtClean="0">
                <a:latin typeface="Times New Roman"/>
              </a:rPr>
              <a:t>4g</a:t>
            </a:r>
            <a:r>
              <a:rPr lang="en-US" sz="2800" b="1" dirty="0">
                <a:latin typeface="Times New Roman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For weight loss maintenance</a:t>
            </a:r>
            <a:r>
              <a:rPr lang="en-US" sz="2800" b="1" dirty="0">
                <a:latin typeface="Times New Roman"/>
              </a:rPr>
              <a:t>, prescribe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face-to-face 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or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 telephone-delivered </a:t>
            </a:r>
            <a:r>
              <a:rPr lang="en-US" sz="2800" b="1" dirty="0">
                <a:latin typeface="Times New Roman"/>
              </a:rPr>
              <a:t>weight loss maintenance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programs that provide regular contact (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monthly or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more frequent</a:t>
            </a:r>
            <a:r>
              <a:rPr lang="en-US" sz="2800" b="1" dirty="0">
                <a:latin typeface="Times New Roman"/>
              </a:rPr>
              <a:t>) with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trained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interventionist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smtClean="0">
                <a:latin typeface="Times New Roman"/>
              </a:rPr>
              <a:t>who</a:t>
            </a:r>
            <a:endParaRPr lang="en-US" sz="2800" b="1" dirty="0">
              <a:latin typeface="Times New Roman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helps participants engage in high levels of physical</a:t>
            </a:r>
          </a:p>
          <a:p>
            <a:pPr marL="0" indent="0">
              <a:buNone/>
            </a:pPr>
            <a:r>
              <a:rPr lang="en-US" sz="2800" b="1" dirty="0">
                <a:latin typeface="Times New Roman"/>
              </a:rPr>
              <a:t>activity (i.e.,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200-300 minutes/week</a:t>
            </a:r>
            <a:r>
              <a:rPr lang="en-US" sz="2800" b="1" dirty="0">
                <a:latin typeface="Times New Roman"/>
              </a:rPr>
              <a:t>),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monitor body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weight regularly </a:t>
            </a:r>
            <a:r>
              <a:rPr lang="en-US" sz="2800" b="1" dirty="0">
                <a:latin typeface="Times New Roman"/>
              </a:rPr>
              <a:t>(i.e., weekly or more frequent), </a:t>
            </a:r>
            <a:r>
              <a:rPr lang="en-US" sz="2800" b="1" dirty="0" err="1">
                <a:latin typeface="Times New Roman"/>
              </a:rPr>
              <a:t>andconsume</a:t>
            </a:r>
            <a:r>
              <a:rPr lang="en-US" sz="2800" b="1" dirty="0">
                <a:latin typeface="Times New Roman"/>
              </a:rPr>
              <a:t> a </a:t>
            </a: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reduced-calorie diet </a:t>
            </a:r>
            <a:endParaRPr lang="en-US" sz="2800" b="1" dirty="0" smtClean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 A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(Strong</a:t>
            </a: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)/ I/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437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33400"/>
            <a:ext cx="7848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CQ5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(Surgical Procedures for Weight Loss)</a:t>
            </a:r>
            <a:endParaRPr lang="en-US" sz="2800" dirty="0"/>
          </a:p>
          <a:p>
            <a:endParaRPr lang="en-US" sz="2800" dirty="0" smtClean="0"/>
          </a:p>
          <a:p>
            <a:endParaRPr lang="en-US" sz="2400" dirty="0"/>
          </a:p>
          <a:p>
            <a:r>
              <a:rPr lang="en-US" sz="2400" b="1" dirty="0" smtClean="0"/>
              <a:t>What </a:t>
            </a:r>
            <a:r>
              <a:rPr lang="en-US" sz="2400" b="1" dirty="0"/>
              <a:t>are the </a:t>
            </a:r>
            <a:r>
              <a:rPr lang="en-US" sz="2400" b="1" dirty="0">
                <a:solidFill>
                  <a:srgbClr val="FF0000"/>
                </a:solidFill>
              </a:rPr>
              <a:t>long-term effects </a:t>
            </a:r>
            <a:r>
              <a:rPr lang="en-US" sz="2400" b="1" dirty="0"/>
              <a:t>of </a:t>
            </a:r>
            <a:r>
              <a:rPr lang="en-US" sz="2400" b="1" dirty="0" smtClean="0"/>
              <a:t>the following </a:t>
            </a:r>
            <a:r>
              <a:rPr lang="en-US" sz="2400" b="1" dirty="0"/>
              <a:t>surgical procedures </a:t>
            </a:r>
            <a:r>
              <a:rPr lang="en-US" sz="2400" b="1" dirty="0" smtClean="0"/>
              <a:t>on </a:t>
            </a:r>
            <a:r>
              <a:rPr lang="en-US" sz="2400" b="1" dirty="0">
                <a:solidFill>
                  <a:srgbClr val="FF0000"/>
                </a:solidFill>
              </a:rPr>
              <a:t>weight loss, weight-loss maintenance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CV risk </a:t>
            </a:r>
            <a:r>
              <a:rPr lang="en-US" sz="2400" b="1" dirty="0" smtClean="0">
                <a:solidFill>
                  <a:srgbClr val="FF0000"/>
                </a:solidFill>
              </a:rPr>
              <a:t>related </a:t>
            </a:r>
            <a:r>
              <a:rPr lang="en-US" sz="2400" b="1" dirty="0">
                <a:solidFill>
                  <a:srgbClr val="FF0000"/>
                </a:solidFill>
              </a:rPr>
              <a:t>comorbidities</a:t>
            </a:r>
            <a:r>
              <a:rPr lang="en-US" sz="2400" b="1" dirty="0"/>
              <a:t>, and </a:t>
            </a:r>
            <a:r>
              <a:rPr lang="en-US" sz="2400" b="1" dirty="0">
                <a:solidFill>
                  <a:srgbClr val="FF0000"/>
                </a:solidFill>
              </a:rPr>
              <a:t>mortality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What are the long-term effects of these surgical procedures in patients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with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different BMIs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comorbidities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endParaRPr lang="en-US" sz="2400" b="1" dirty="0">
              <a:solidFill>
                <a:srgbClr val="000000"/>
              </a:solidFill>
              <a:latin typeface="Times New Roman"/>
            </a:endParaRPr>
          </a:p>
          <a:p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latin typeface="Times New Roman"/>
            </a:endParaRPr>
          </a:p>
          <a:p>
            <a:endParaRPr lang="en-US" sz="2400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447800" y="-2133600"/>
            <a:ext cx="7239000" cy="1219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What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are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predictors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associated with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long term effects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of these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surgical procedures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in patients with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different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BMIs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comorbidities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? </a:t>
            </a:r>
          </a:p>
          <a:p>
            <a:pPr marL="800100" lvl="2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What </a:t>
            </a:r>
            <a:r>
              <a:rPr lang="en-US" sz="2400" b="1" dirty="0">
                <a:solidFill>
                  <a:prstClr val="black"/>
                </a:solidFill>
              </a:rPr>
              <a:t>are the</a:t>
            </a:r>
            <a:r>
              <a:rPr lang="en-US" sz="2400" b="1" dirty="0">
                <a:solidFill>
                  <a:srgbClr val="FF0000"/>
                </a:solidFill>
              </a:rPr>
              <a:t> short-term </a:t>
            </a:r>
            <a:r>
              <a:rPr lang="en-US" sz="2400" b="1" dirty="0">
                <a:solidFill>
                  <a:prstClr val="black"/>
                </a:solidFill>
              </a:rPr>
              <a:t>(&gt;30 days) and </a:t>
            </a:r>
            <a:r>
              <a:rPr lang="en-US" sz="2400" b="1" dirty="0">
                <a:solidFill>
                  <a:srgbClr val="FF0000"/>
                </a:solidFill>
              </a:rPr>
              <a:t>long-term</a:t>
            </a:r>
            <a:r>
              <a:rPr lang="en-US" sz="2400" b="1" dirty="0">
                <a:solidFill>
                  <a:prstClr val="black"/>
                </a:solidFill>
              </a:rPr>
              <a:t> (≥</a:t>
            </a:r>
            <a:r>
              <a:rPr lang="en-US" sz="2400" b="1" dirty="0" smtClean="0">
                <a:solidFill>
                  <a:prstClr val="black"/>
                </a:solidFill>
              </a:rPr>
              <a:t>3days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complications </a:t>
            </a:r>
            <a:r>
              <a:rPr lang="en-US" sz="2400" b="1" dirty="0">
                <a:solidFill>
                  <a:prstClr val="black"/>
                </a:solidFill>
              </a:rPr>
              <a:t>of </a:t>
            </a:r>
            <a:r>
              <a:rPr lang="en-US" sz="2400" b="1" dirty="0" smtClean="0">
                <a:solidFill>
                  <a:prstClr val="black"/>
                </a:solidFill>
              </a:rPr>
              <a:t>the following </a:t>
            </a:r>
            <a:r>
              <a:rPr lang="en-US" sz="2400" b="1" dirty="0">
                <a:solidFill>
                  <a:srgbClr val="FF0000"/>
                </a:solidFill>
              </a:rPr>
              <a:t>bariatric surgical procedures</a:t>
            </a:r>
            <a:r>
              <a:rPr lang="en-US" sz="2400" b="1" dirty="0">
                <a:solidFill>
                  <a:prstClr val="black"/>
                </a:solidFill>
              </a:rPr>
              <a:t>?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1" indent="-342900">
              <a:buFont typeface="Wingdings" pitchFamily="2" charset="2"/>
              <a:buChar char="v"/>
            </a:pPr>
            <a:endParaRPr lang="en-US" sz="2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     What </a:t>
            </a:r>
            <a:r>
              <a:rPr lang="en-US" sz="2400" b="1" dirty="0">
                <a:solidFill>
                  <a:prstClr val="black"/>
                </a:solidFill>
              </a:rPr>
              <a:t>are the </a:t>
            </a:r>
            <a:r>
              <a:rPr lang="en-US" sz="2400" b="1" dirty="0">
                <a:solidFill>
                  <a:srgbClr val="FF0000"/>
                </a:solidFill>
              </a:rPr>
              <a:t>predictors</a:t>
            </a:r>
            <a:r>
              <a:rPr lang="en-US" sz="2400" b="1" dirty="0">
                <a:solidFill>
                  <a:prstClr val="black"/>
                </a:solidFill>
              </a:rPr>
              <a:t> associated with </a:t>
            </a:r>
            <a:r>
              <a:rPr lang="en-US" sz="2400" b="1" dirty="0">
                <a:solidFill>
                  <a:srgbClr val="FF0000"/>
                </a:solidFill>
              </a:rPr>
              <a:t>complications</a:t>
            </a:r>
            <a:r>
              <a:rPr lang="en-US" sz="2400" b="1" dirty="0">
                <a:solidFill>
                  <a:prstClr val="black"/>
                </a:solidFill>
              </a:rPr>
              <a:t>?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   What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are 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complications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of these surgical procedures in </a:t>
            </a:r>
            <a:endParaRPr lang="en-US" sz="2400" b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</a:rPr>
              <a:t>   patients 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with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different BMIs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</a:rPr>
              <a:t>and  comorbidities</a:t>
            </a:r>
            <a:r>
              <a:rPr lang="en-US" sz="2400" b="1" dirty="0">
                <a:solidFill>
                  <a:srgbClr val="000000"/>
                </a:solidFill>
                <a:latin typeface="Times New Roman"/>
              </a:rPr>
              <a:t>? </a:t>
            </a:r>
            <a:endParaRPr lang="en-US" sz="2400" b="1" dirty="0">
              <a:solidFill>
                <a:prstClr val="black"/>
              </a:solidFill>
            </a:endParaRPr>
          </a:p>
          <a:p>
            <a:pPr lvl="2">
              <a:buFont typeface="Wingdings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74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-762000"/>
            <a:ext cx="7239000" cy="3048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solidFill>
            <a:srgbClr val="FF0000">
              <a:alpha val="10000"/>
            </a:srgbClr>
          </a:solidFill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In </a:t>
            </a:r>
            <a:r>
              <a:rPr lang="en-US" sz="2600" b="1" dirty="0">
                <a:solidFill>
                  <a:srgbClr val="FF0000"/>
                </a:solidFill>
              </a:rPr>
              <a:t>obese</a:t>
            </a:r>
            <a:r>
              <a:rPr lang="en-US" sz="2600" b="1" dirty="0"/>
              <a:t> adults, </a:t>
            </a:r>
            <a:r>
              <a:rPr lang="en-US" sz="2600" b="1" dirty="0">
                <a:solidFill>
                  <a:srgbClr val="008000"/>
                </a:solidFill>
              </a:rPr>
              <a:t>bariatric surgery </a:t>
            </a:r>
            <a:r>
              <a:rPr lang="en-US" sz="2600" b="1" dirty="0"/>
              <a:t>produces </a:t>
            </a:r>
            <a:r>
              <a:rPr lang="en-US" sz="2600" b="1" dirty="0">
                <a:solidFill>
                  <a:srgbClr val="008000"/>
                </a:solidFill>
              </a:rPr>
              <a:t>greater weight loss </a:t>
            </a:r>
            <a:r>
              <a:rPr lang="en-US" sz="2600" b="1" dirty="0"/>
              <a:t>and </a:t>
            </a:r>
            <a:r>
              <a:rPr lang="en-US" sz="2600" b="1" dirty="0">
                <a:solidFill>
                  <a:srgbClr val="008000"/>
                </a:solidFill>
              </a:rPr>
              <a:t>maintenance</a:t>
            </a:r>
            <a:r>
              <a:rPr lang="en-US" sz="2600" b="1" dirty="0"/>
              <a:t> of lost weight </a:t>
            </a:r>
            <a:r>
              <a:rPr lang="en-US" sz="2600" b="1" dirty="0" smtClean="0"/>
              <a:t>than that </a:t>
            </a:r>
            <a:r>
              <a:rPr lang="en-US" sz="2600" b="1" dirty="0"/>
              <a:t>produced by </a:t>
            </a:r>
            <a:r>
              <a:rPr lang="en-US" sz="2600" b="1" dirty="0">
                <a:solidFill>
                  <a:schemeClr val="accent3"/>
                </a:solidFill>
              </a:rPr>
              <a:t>usual care, conventional medical treatment, lifestyle intervention, or medically </a:t>
            </a:r>
            <a:r>
              <a:rPr lang="en-US" sz="2600" b="1" dirty="0" smtClean="0">
                <a:solidFill>
                  <a:schemeClr val="accent3"/>
                </a:solidFill>
              </a:rPr>
              <a:t>supervised weight </a:t>
            </a:r>
            <a:r>
              <a:rPr lang="en-US" sz="2600" b="1" dirty="0">
                <a:solidFill>
                  <a:schemeClr val="accent3"/>
                </a:solidFill>
              </a:rPr>
              <a:t>loss</a:t>
            </a:r>
            <a:r>
              <a:rPr lang="en-US" sz="2600" b="1" dirty="0"/>
              <a:t>, and weight loss</a:t>
            </a:r>
            <a:r>
              <a:rPr lang="en-US" sz="2600" b="1" dirty="0">
                <a:solidFill>
                  <a:schemeClr val="tx2"/>
                </a:solidFill>
              </a:rPr>
              <a:t> efficacy </a:t>
            </a:r>
            <a:r>
              <a:rPr lang="en-US" sz="2600" b="1" dirty="0"/>
              <a:t>varies depending on the </a:t>
            </a:r>
            <a:r>
              <a:rPr lang="en-US" sz="2600" b="1" dirty="0">
                <a:solidFill>
                  <a:schemeClr val="tx2"/>
                </a:solidFill>
              </a:rPr>
              <a:t>type of procedure </a:t>
            </a:r>
            <a:r>
              <a:rPr lang="en-US" sz="2600" b="1" dirty="0"/>
              <a:t>and initial body weight</a:t>
            </a:r>
            <a:r>
              <a:rPr lang="en-US" sz="2900" b="1" dirty="0"/>
              <a:t>.  </a:t>
            </a:r>
          </a:p>
          <a:p>
            <a:pPr>
              <a:buFont typeface="Wingdings" pitchFamily="2" charset="2"/>
              <a:buChar char="q"/>
            </a:pPr>
            <a:endParaRPr lang="en-US" sz="2900" b="1" dirty="0"/>
          </a:p>
          <a:p>
            <a:pPr marL="400050" lvl="1" indent="0">
              <a:buNone/>
            </a:pPr>
            <a:r>
              <a:rPr lang="en-US" sz="2600" b="1" dirty="0" smtClean="0"/>
              <a:t>Weight </a:t>
            </a:r>
            <a:r>
              <a:rPr lang="en-US" sz="2600" b="1" dirty="0"/>
              <a:t>loss </a:t>
            </a:r>
            <a:r>
              <a:rPr lang="en-US" sz="2600" b="1" dirty="0">
                <a:solidFill>
                  <a:srgbClr val="FF0000"/>
                </a:solidFill>
              </a:rPr>
              <a:t>at 2 to 3 years </a:t>
            </a:r>
            <a:r>
              <a:rPr lang="en-US" sz="2600" b="1" dirty="0"/>
              <a:t>following </a:t>
            </a:r>
            <a:r>
              <a:rPr lang="en-US" sz="2600" b="1" dirty="0">
                <a:solidFill>
                  <a:schemeClr val="accent3"/>
                </a:solidFill>
              </a:rPr>
              <a:t>a variety of </a:t>
            </a:r>
            <a:r>
              <a:rPr lang="en-US" sz="2600" b="1" dirty="0" smtClean="0">
                <a:solidFill>
                  <a:schemeClr val="accent3"/>
                </a:solidFill>
              </a:rPr>
              <a:t>surgical    </a:t>
            </a:r>
          </a:p>
          <a:p>
            <a:pPr marL="400050" lvl="1" indent="0">
              <a:buNone/>
            </a:pPr>
            <a:r>
              <a:rPr lang="en-US" sz="2600" b="1" dirty="0" smtClean="0">
                <a:solidFill>
                  <a:schemeClr val="accent3"/>
                </a:solidFill>
              </a:rPr>
              <a:t>procedures</a:t>
            </a:r>
            <a:r>
              <a:rPr lang="en-US" sz="2600" b="1" dirty="0" smtClean="0"/>
              <a:t> in </a:t>
            </a:r>
            <a:r>
              <a:rPr lang="en-US" sz="2600" b="1" dirty="0"/>
              <a:t>adults with </a:t>
            </a:r>
            <a:r>
              <a:rPr lang="en-US" sz="2600" b="1" dirty="0" err="1"/>
              <a:t>presurgical</a:t>
            </a:r>
            <a:r>
              <a:rPr lang="en-US" sz="2600" b="1" dirty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BMI≥</a:t>
            </a:r>
            <a:r>
              <a:rPr lang="en-US" sz="2600" b="1" dirty="0">
                <a:solidFill>
                  <a:srgbClr val="FF0000"/>
                </a:solidFill>
              </a:rPr>
              <a:t>30 </a:t>
            </a:r>
            <a:r>
              <a:rPr lang="en-US" sz="2600" b="1" dirty="0"/>
              <a:t>varies from a mean of </a:t>
            </a:r>
            <a:r>
              <a:rPr lang="en-US" sz="2600" b="1" dirty="0">
                <a:solidFill>
                  <a:srgbClr val="FF0000"/>
                </a:solidFill>
              </a:rPr>
              <a:t>20% to 35%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smtClean="0"/>
              <a:t>of </a:t>
            </a:r>
            <a:r>
              <a:rPr lang="en-US" sz="2600" b="1" dirty="0"/>
              <a:t>initial weight and </a:t>
            </a:r>
            <a:r>
              <a:rPr lang="en-US" sz="2600" b="1" dirty="0">
                <a:solidFill>
                  <a:schemeClr val="accent1"/>
                </a:solidFill>
              </a:rPr>
              <a:t>mean difference </a:t>
            </a:r>
            <a:r>
              <a:rPr lang="en-US" sz="2600" b="1" dirty="0"/>
              <a:t>from </a:t>
            </a:r>
            <a:r>
              <a:rPr lang="en-US" sz="2600" b="1" dirty="0" smtClean="0">
                <a:solidFill>
                  <a:schemeClr val="accent1"/>
                </a:solidFill>
              </a:rPr>
              <a:t>nonsurgical</a:t>
            </a:r>
            <a:r>
              <a:rPr lang="en-US" sz="2600" b="1" dirty="0" smtClean="0"/>
              <a:t> comparators of </a:t>
            </a:r>
            <a:r>
              <a:rPr lang="en-US" sz="2600" b="1" dirty="0">
                <a:solidFill>
                  <a:schemeClr val="accent1"/>
                </a:solidFill>
              </a:rPr>
              <a:t>14% to 37% </a:t>
            </a:r>
            <a:r>
              <a:rPr lang="en-US" sz="2600" b="1" dirty="0"/>
              <a:t>depending on procedure. </a:t>
            </a:r>
          </a:p>
          <a:p>
            <a:pPr lvl="1"/>
            <a:endParaRPr lang="en-US" sz="2600" b="1" dirty="0"/>
          </a:p>
          <a:p>
            <a:pPr marL="400050" lvl="1" indent="0">
              <a:buNone/>
            </a:pPr>
            <a:r>
              <a:rPr lang="en-US" sz="3000" b="1" dirty="0" smtClean="0">
                <a:solidFill>
                  <a:srgbClr val="7030A0"/>
                </a:solidFill>
              </a:rPr>
              <a:t>                    </a:t>
            </a:r>
            <a:r>
              <a:rPr lang="en-US" sz="3000" b="1" dirty="0">
                <a:solidFill>
                  <a:srgbClr val="7030A0"/>
                </a:solidFill>
              </a:rPr>
              <a:t>Strength of the Evidence: </a:t>
            </a:r>
            <a:r>
              <a:rPr lang="en-US" sz="3000" b="1" dirty="0" smtClean="0">
                <a:solidFill>
                  <a:srgbClr val="FF0000"/>
                </a:solidFill>
              </a:rPr>
              <a:t>High</a:t>
            </a:r>
          </a:p>
          <a:p>
            <a:endParaRPr lang="en-US" sz="2900" b="1" dirty="0"/>
          </a:p>
          <a:p>
            <a:pPr>
              <a:buFont typeface="Wingdings" pitchFamily="2" charset="2"/>
              <a:buChar char="q"/>
            </a:pPr>
            <a:endParaRPr lang="en-US" sz="29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1"/>
            <a:ext cx="9144000" cy="91439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1"/>
                </a:solidFill>
              </a:rPr>
              <a:t>CQ1: </a:t>
            </a:r>
            <a:r>
              <a:rPr lang="en-US" sz="3100" b="1" dirty="0">
                <a:solidFill>
                  <a:schemeClr val="accent1"/>
                </a:solidFill>
              </a:rPr>
              <a:t>addresses the expected </a:t>
            </a:r>
            <a:r>
              <a:rPr lang="en-US" sz="3100" b="1" dirty="0" smtClean="0">
                <a:solidFill>
                  <a:schemeClr val="accent1"/>
                </a:solidFill>
              </a:rPr>
              <a:t>health 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benefits 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of weight loss </a:t>
            </a:r>
            <a:r>
              <a:rPr lang="en-US" sz="3100" dirty="0">
                <a:solidFill>
                  <a:schemeClr val="accent1"/>
                </a:solidFill>
              </a:rPr>
              <a:t/>
            </a:r>
            <a:br>
              <a:rPr lang="en-US" sz="3100" dirty="0">
                <a:solidFill>
                  <a:schemeClr val="accent1"/>
                </a:solidFill>
              </a:rPr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76200" y="1295400"/>
            <a:ext cx="896849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1a</a:t>
            </a:r>
            <a:r>
              <a:rPr lang="en-US" sz="2000" b="1" dirty="0"/>
              <a:t>. Does this effect vary </a:t>
            </a:r>
            <a:r>
              <a:rPr lang="en-US" sz="2000" b="1" dirty="0">
                <a:solidFill>
                  <a:srgbClr val="C00000"/>
                </a:solidFill>
              </a:rPr>
              <a:t>across population subgroups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1b</a:t>
            </a:r>
            <a:r>
              <a:rPr lang="en-US" sz="2000" b="1" dirty="0"/>
              <a:t>. What </a:t>
            </a:r>
            <a:r>
              <a:rPr lang="en-US" sz="2000" b="1" dirty="0" err="1" smtClean="0">
                <a:solidFill>
                  <a:srgbClr val="C00000"/>
                </a:solidFill>
              </a:rPr>
              <a:t>amountof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weight loss </a:t>
            </a:r>
            <a:r>
              <a:rPr lang="en-US" sz="2000" b="1" dirty="0"/>
              <a:t>is necessary to </a:t>
            </a:r>
            <a:r>
              <a:rPr lang="en-US" sz="2000" b="1" dirty="0" smtClean="0"/>
              <a:t>achieve benefit </a:t>
            </a:r>
            <a:r>
              <a:rPr lang="en-US" sz="2000" b="1" dirty="0"/>
              <a:t>with respect to CVD risk factors, morbidity, and mortality?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Are there </a:t>
            </a:r>
            <a:r>
              <a:rPr lang="en-US" sz="2000" b="1" dirty="0">
                <a:solidFill>
                  <a:srgbClr val="C00000"/>
                </a:solidFill>
              </a:rPr>
              <a:t>benefits </a:t>
            </a:r>
            <a:r>
              <a:rPr lang="en-US" sz="2000" b="1" dirty="0"/>
              <a:t>of CVD risk factors, CVD events morbidity, and mortality from </a:t>
            </a:r>
            <a:r>
              <a:rPr lang="en-US" sz="2000" b="1" dirty="0" smtClean="0">
                <a:solidFill>
                  <a:srgbClr val="C00000"/>
                </a:solidFill>
              </a:rPr>
              <a:t>weight loss</a:t>
            </a:r>
            <a:r>
              <a:rPr lang="en-US" sz="2000" b="1" dirty="0"/>
              <a:t>?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What are the benefits of </a:t>
            </a:r>
            <a:r>
              <a:rPr lang="en-US" sz="2000" b="1" dirty="0">
                <a:solidFill>
                  <a:srgbClr val="C00000"/>
                </a:solidFill>
              </a:rPr>
              <a:t>more significant weight loss</a:t>
            </a:r>
            <a:r>
              <a:rPr lang="en-US" sz="2000" b="1" dirty="0"/>
              <a:t>?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1c</a:t>
            </a:r>
            <a:r>
              <a:rPr lang="en-US" sz="2000" b="1" dirty="0"/>
              <a:t>. What is the effect of </a:t>
            </a:r>
            <a:r>
              <a:rPr lang="en-US" sz="2000" b="1" dirty="0">
                <a:solidFill>
                  <a:srgbClr val="C00000"/>
                </a:solidFill>
              </a:rPr>
              <a:t>sustained weight loss for ≥2 years </a:t>
            </a:r>
            <a:r>
              <a:rPr lang="en-US" sz="2000" b="1" dirty="0"/>
              <a:t>in individuals who are </a:t>
            </a:r>
            <a:endParaRPr lang="en-US" sz="2000" b="1" dirty="0" smtClean="0"/>
          </a:p>
          <a:p>
            <a:r>
              <a:rPr lang="en-US" sz="2000" b="1" dirty="0" smtClean="0"/>
              <a:t>overweight </a:t>
            </a:r>
            <a:r>
              <a:rPr lang="en-US" sz="2000" b="1" dirty="0"/>
              <a:t>or obese, </a:t>
            </a:r>
            <a:r>
              <a:rPr lang="en-US" sz="2000" b="1" dirty="0" smtClean="0"/>
              <a:t>on </a:t>
            </a:r>
            <a:r>
              <a:rPr lang="en-US" sz="2000" b="1" dirty="0"/>
              <a:t>CVD risk factors, CVD </a:t>
            </a:r>
            <a:r>
              <a:rPr lang="en-US" sz="2000" b="1" dirty="0" smtClean="0"/>
              <a:t>events? </a:t>
            </a:r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What </a:t>
            </a:r>
            <a:r>
              <a:rPr lang="en-US" sz="2000" b="1" dirty="0">
                <a:solidFill>
                  <a:srgbClr val="C00000"/>
                </a:solidFill>
              </a:rPr>
              <a:t>percent of weight loss needs to be maintained at ≥2 years </a:t>
            </a:r>
            <a:r>
              <a:rPr lang="en-US" sz="2000" b="1" dirty="0"/>
              <a:t>to be associated with </a:t>
            </a:r>
            <a:r>
              <a:rPr lang="en-US" sz="2000" b="1" dirty="0" smtClean="0"/>
              <a:t>health benefits</a:t>
            </a:r>
            <a:r>
              <a:rPr lang="en-US" sz="2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179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609600"/>
            <a:ext cx="61722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  <a:alpha val="26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en-US" sz="4200" b="1" dirty="0" smtClean="0"/>
          </a:p>
          <a:p>
            <a:endParaRPr lang="en-US" sz="4200" b="1" dirty="0"/>
          </a:p>
          <a:p>
            <a:pPr>
              <a:buFont typeface="Wingdings" pitchFamily="2" charset="2"/>
              <a:buChar char="Ø"/>
            </a:pPr>
            <a:r>
              <a:rPr lang="en-US" sz="9600" b="1" dirty="0" smtClean="0"/>
              <a:t>In </a:t>
            </a:r>
            <a:r>
              <a:rPr lang="en-US" sz="9600" b="1" dirty="0">
                <a:solidFill>
                  <a:srgbClr val="FF0000"/>
                </a:solidFill>
              </a:rPr>
              <a:t>obese</a:t>
            </a:r>
            <a:r>
              <a:rPr lang="en-US" sz="9600" b="1" dirty="0"/>
              <a:t> adults, </a:t>
            </a:r>
            <a:r>
              <a:rPr lang="en-US" sz="9600" b="1" dirty="0">
                <a:solidFill>
                  <a:schemeClr val="accent1"/>
                </a:solidFill>
              </a:rPr>
              <a:t>bariatric surgery </a:t>
            </a:r>
            <a:r>
              <a:rPr lang="en-US" sz="9600" b="1" dirty="0"/>
              <a:t>generally results in </a:t>
            </a:r>
            <a:r>
              <a:rPr lang="en-US" sz="9600" b="1" dirty="0">
                <a:solidFill>
                  <a:schemeClr val="accent1"/>
                </a:solidFill>
              </a:rPr>
              <a:t>more favorable </a:t>
            </a:r>
            <a:r>
              <a:rPr lang="en-US" sz="9600" b="1" dirty="0"/>
              <a:t>impact on </a:t>
            </a:r>
            <a:r>
              <a:rPr lang="en-US" sz="9600" b="1" dirty="0" smtClean="0">
                <a:solidFill>
                  <a:srgbClr val="FF0000"/>
                </a:solidFill>
              </a:rPr>
              <a:t>obesity-related comorbid </a:t>
            </a:r>
            <a:r>
              <a:rPr lang="en-US" sz="9600" b="1" dirty="0"/>
              <a:t>conditions than that produced by </a:t>
            </a:r>
            <a:r>
              <a:rPr lang="en-US" sz="9600" b="1" dirty="0">
                <a:solidFill>
                  <a:schemeClr val="accent1"/>
                </a:solidFill>
              </a:rPr>
              <a:t>usual care, conventional medical treatment, </a:t>
            </a:r>
            <a:r>
              <a:rPr lang="en-US" sz="9600" b="1" dirty="0" smtClean="0">
                <a:solidFill>
                  <a:schemeClr val="accent1"/>
                </a:solidFill>
              </a:rPr>
              <a:t>lifestyle intervention</a:t>
            </a:r>
            <a:r>
              <a:rPr lang="en-US" sz="9600" b="1" dirty="0">
                <a:solidFill>
                  <a:schemeClr val="accent1"/>
                </a:solidFill>
              </a:rPr>
              <a:t>, or medically supervised weight loss.  </a:t>
            </a:r>
          </a:p>
          <a:p>
            <a:endParaRPr lang="en-US" sz="9600" b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9600" b="1" dirty="0" smtClean="0"/>
              <a:t>  </a:t>
            </a:r>
            <a:r>
              <a:rPr lang="en-US" sz="9600" b="1" dirty="0"/>
              <a:t>At </a:t>
            </a:r>
            <a:r>
              <a:rPr lang="en-US" sz="9600" b="1" dirty="0">
                <a:solidFill>
                  <a:srgbClr val="FF0000"/>
                </a:solidFill>
              </a:rPr>
              <a:t>2 to 3 years </a:t>
            </a:r>
            <a:r>
              <a:rPr lang="en-US" sz="9600" b="1" dirty="0"/>
              <a:t>following a variety of </a:t>
            </a:r>
            <a:r>
              <a:rPr lang="en-US" sz="9600" b="1" dirty="0">
                <a:solidFill>
                  <a:schemeClr val="accent1"/>
                </a:solidFill>
              </a:rPr>
              <a:t>bariatric </a:t>
            </a:r>
            <a:r>
              <a:rPr lang="en-US" sz="9600" b="1" dirty="0" smtClean="0">
                <a:solidFill>
                  <a:schemeClr val="accent1"/>
                </a:solidFill>
              </a:rPr>
              <a:t>surgical </a:t>
            </a:r>
            <a:r>
              <a:rPr lang="en-US" sz="9600" b="1" dirty="0" smtClean="0"/>
              <a:t>procedures </a:t>
            </a:r>
            <a:r>
              <a:rPr lang="en-US" sz="9600" b="1" dirty="0"/>
              <a:t>in adults with </a:t>
            </a:r>
            <a:r>
              <a:rPr lang="en-US" sz="9600" b="1" dirty="0">
                <a:solidFill>
                  <a:srgbClr val="FF0000"/>
                </a:solidFill>
              </a:rPr>
              <a:t>BMI ≥30 </a:t>
            </a:r>
            <a:r>
              <a:rPr lang="en-US" sz="9600" b="1" dirty="0"/>
              <a:t>who </a:t>
            </a:r>
            <a:r>
              <a:rPr lang="en-US" sz="9600" b="1" dirty="0" smtClean="0"/>
              <a:t>achieve mean </a:t>
            </a:r>
            <a:r>
              <a:rPr lang="en-US" sz="9600" b="1" dirty="0">
                <a:solidFill>
                  <a:srgbClr val="FF0000"/>
                </a:solidFill>
              </a:rPr>
              <a:t>weight loss of 20% to 35</a:t>
            </a:r>
            <a:r>
              <a:rPr lang="en-US" sz="9600" b="1" dirty="0" smtClean="0">
                <a:solidFill>
                  <a:srgbClr val="FF0000"/>
                </a:solidFill>
              </a:rPr>
              <a:t>%,FBS</a:t>
            </a:r>
            <a:r>
              <a:rPr lang="en-US" sz="9600" b="1" dirty="0" smtClean="0"/>
              <a:t> </a:t>
            </a:r>
            <a:r>
              <a:rPr lang="en-US" sz="9600" b="1" dirty="0"/>
              <a:t>and</a:t>
            </a:r>
            <a:r>
              <a:rPr lang="en-US" sz="9600" b="1" dirty="0">
                <a:solidFill>
                  <a:srgbClr val="FF0000"/>
                </a:solidFill>
              </a:rPr>
              <a:t> insulin </a:t>
            </a:r>
            <a:r>
              <a:rPr lang="en-US" sz="9600" b="1" dirty="0"/>
              <a:t>are reduced and incidence of </a:t>
            </a:r>
            <a:r>
              <a:rPr lang="en-US" sz="9600" b="1" dirty="0">
                <a:solidFill>
                  <a:srgbClr val="FF0000"/>
                </a:solidFill>
              </a:rPr>
              <a:t>type </a:t>
            </a:r>
            <a:r>
              <a:rPr lang="en-US" sz="9600" b="1" dirty="0" smtClean="0">
                <a:solidFill>
                  <a:srgbClr val="FF0000"/>
                </a:solidFill>
              </a:rPr>
              <a:t>2 </a:t>
            </a:r>
            <a:r>
              <a:rPr lang="en-US" sz="9600" b="1" dirty="0" smtClean="0"/>
              <a:t>diabetes </a:t>
            </a:r>
            <a:r>
              <a:rPr lang="en-US" sz="9600" b="1" dirty="0"/>
              <a:t>is decreased and there is a greater likelihood of </a:t>
            </a:r>
            <a:r>
              <a:rPr lang="en-US" sz="9600" b="1" dirty="0">
                <a:solidFill>
                  <a:srgbClr val="FF0000"/>
                </a:solidFill>
              </a:rPr>
              <a:t>diabetes</a:t>
            </a:r>
            <a:r>
              <a:rPr lang="en-US" sz="9600" b="1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remission</a:t>
            </a:r>
            <a:r>
              <a:rPr lang="en-US" sz="9600" b="1" dirty="0"/>
              <a:t> among those with type </a:t>
            </a:r>
            <a:r>
              <a:rPr lang="en-US" sz="9600" b="1" dirty="0" smtClean="0"/>
              <a:t>2 diabetes </a:t>
            </a:r>
            <a:r>
              <a:rPr lang="en-US" sz="9600" b="1" dirty="0"/>
              <a:t>at baseline. </a:t>
            </a:r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r>
              <a:rPr lang="en-US" sz="9600" b="1" dirty="0" smtClean="0"/>
              <a:t>                                          </a:t>
            </a:r>
            <a:r>
              <a:rPr lang="en-US" sz="9600" b="1" dirty="0">
                <a:solidFill>
                  <a:srgbClr val="7030A0"/>
                </a:solidFill>
              </a:rPr>
              <a:t>Strength of the Evidence</a:t>
            </a:r>
            <a:r>
              <a:rPr lang="en-US" sz="9600" b="1" dirty="0"/>
              <a:t>: </a:t>
            </a:r>
            <a:r>
              <a:rPr lang="en-US" sz="9600" b="1" dirty="0">
                <a:solidFill>
                  <a:srgbClr val="FF0000"/>
                </a:solidFill>
              </a:rPr>
              <a:t>High </a:t>
            </a:r>
          </a:p>
          <a:p>
            <a:endParaRPr lang="en-US" sz="9600" b="1" dirty="0" smtClean="0"/>
          </a:p>
          <a:p>
            <a:pPr>
              <a:buFont typeface="Wingdings" pitchFamily="2" charset="2"/>
              <a:buChar char="Ø"/>
            </a:pPr>
            <a:r>
              <a:rPr lang="en-US" sz="9600" b="1" dirty="0" smtClean="0"/>
              <a:t>At </a:t>
            </a:r>
            <a:r>
              <a:rPr lang="en-US" sz="9600" b="1" dirty="0">
                <a:solidFill>
                  <a:srgbClr val="FF0000"/>
                </a:solidFill>
              </a:rPr>
              <a:t>10 years</a:t>
            </a:r>
            <a:r>
              <a:rPr lang="en-US" sz="9600" b="1" dirty="0"/>
              <a:t>, </a:t>
            </a:r>
            <a:r>
              <a:rPr lang="en-US" sz="9600" b="1" dirty="0">
                <a:solidFill>
                  <a:srgbClr val="FF0000"/>
                </a:solidFill>
              </a:rPr>
              <a:t>incidence and prevalence </a:t>
            </a:r>
            <a:r>
              <a:rPr lang="en-US" sz="9600" b="1" dirty="0"/>
              <a:t>of </a:t>
            </a:r>
            <a:r>
              <a:rPr lang="en-US" sz="9600" b="1" dirty="0">
                <a:solidFill>
                  <a:srgbClr val="FF0000"/>
                </a:solidFill>
              </a:rPr>
              <a:t>type 2 </a:t>
            </a:r>
            <a:r>
              <a:rPr lang="en-US" sz="9600" b="1" dirty="0"/>
              <a:t>diabetes are</a:t>
            </a:r>
            <a:r>
              <a:rPr lang="en-US" sz="9600" b="1" dirty="0">
                <a:solidFill>
                  <a:srgbClr val="FF0000"/>
                </a:solidFill>
              </a:rPr>
              <a:t> lower </a:t>
            </a:r>
            <a:r>
              <a:rPr lang="en-US" sz="9600" b="1" dirty="0"/>
              <a:t>in those who have </a:t>
            </a:r>
            <a:r>
              <a:rPr lang="en-US" sz="9600" b="1" dirty="0" smtClean="0"/>
              <a:t>undergone surgery</a:t>
            </a:r>
            <a:r>
              <a:rPr lang="en-US" sz="9600" b="1" dirty="0"/>
              <a:t>. However, among those in whom </a:t>
            </a:r>
            <a:r>
              <a:rPr lang="en-US" sz="9600" b="1" dirty="0">
                <a:solidFill>
                  <a:srgbClr val="FF0000"/>
                </a:solidFill>
              </a:rPr>
              <a:t>type 2 diabetes remits</a:t>
            </a:r>
            <a:r>
              <a:rPr lang="en-US" sz="9600" b="1" dirty="0"/>
              <a:t> after surgery, diabetes may </a:t>
            </a:r>
            <a:r>
              <a:rPr lang="en-US" sz="9600" b="1" dirty="0">
                <a:solidFill>
                  <a:srgbClr val="FF0000"/>
                </a:solidFill>
              </a:rPr>
              <a:t>recur</a:t>
            </a:r>
            <a:r>
              <a:rPr lang="en-US" sz="9600" b="1" dirty="0"/>
              <a:t> over </a:t>
            </a:r>
            <a:r>
              <a:rPr lang="en-US" sz="9600" b="1" dirty="0" smtClean="0"/>
              <a:t>time</a:t>
            </a:r>
            <a:r>
              <a:rPr lang="en-US" sz="9600" b="1" dirty="0"/>
              <a:t>.</a:t>
            </a:r>
          </a:p>
          <a:p>
            <a:pPr marL="0" indent="0">
              <a:buNone/>
            </a:pPr>
            <a:endParaRPr lang="en-US" sz="9600" b="1" dirty="0" smtClean="0"/>
          </a:p>
          <a:p>
            <a:pPr marL="0" indent="0">
              <a:buNone/>
            </a:pPr>
            <a:r>
              <a:rPr lang="en-US" sz="9600" b="1" dirty="0" smtClean="0"/>
              <a:t>                                           </a:t>
            </a:r>
            <a:r>
              <a:rPr lang="en-US" sz="9600" b="1" dirty="0" smtClean="0">
                <a:solidFill>
                  <a:srgbClr val="7030A0"/>
                </a:solidFill>
              </a:rPr>
              <a:t>Strength </a:t>
            </a:r>
            <a:r>
              <a:rPr lang="en-US" sz="9600" b="1" dirty="0">
                <a:solidFill>
                  <a:srgbClr val="7030A0"/>
                </a:solidFill>
              </a:rPr>
              <a:t>of the Evidence</a:t>
            </a:r>
            <a:r>
              <a:rPr lang="en-US" sz="9600" b="1" dirty="0">
                <a:solidFill>
                  <a:srgbClr val="FF0000"/>
                </a:solidFill>
              </a:rPr>
              <a:t>: Low </a:t>
            </a:r>
          </a:p>
          <a:p>
            <a:pPr marL="0" indent="0">
              <a:buNone/>
            </a:pPr>
            <a:r>
              <a:rPr lang="en-US" sz="9600" b="1" dirty="0"/>
              <a:t> </a:t>
            </a:r>
          </a:p>
          <a:p>
            <a:pPr marL="0" indent="0">
              <a:buNone/>
            </a:pPr>
            <a:r>
              <a:rPr lang="en-US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686800" y="-762000"/>
            <a:ext cx="3886200" cy="108235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solidFill>
            <a:schemeClr val="accent3">
              <a:lumMod val="75000"/>
              <a:alpha val="18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endParaRPr lang="en-US" sz="2600" b="1" dirty="0" smtClean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At </a:t>
            </a:r>
            <a:r>
              <a:rPr lang="en-US" sz="2600" b="1" dirty="0">
                <a:solidFill>
                  <a:srgbClr val="FF0000"/>
                </a:solidFill>
              </a:rPr>
              <a:t>2 to 3 years </a:t>
            </a:r>
            <a:r>
              <a:rPr lang="en-US" sz="2600" b="1" dirty="0"/>
              <a:t>following a variety of </a:t>
            </a:r>
            <a:r>
              <a:rPr lang="en-US" sz="2600" b="1" dirty="0">
                <a:solidFill>
                  <a:schemeClr val="accent1"/>
                </a:solidFill>
              </a:rPr>
              <a:t>bariatric surgical </a:t>
            </a:r>
            <a:r>
              <a:rPr lang="en-US" sz="2600" b="1" dirty="0"/>
              <a:t>procedures in adults with </a:t>
            </a:r>
            <a:r>
              <a:rPr lang="en-US" sz="2600" b="1" dirty="0">
                <a:solidFill>
                  <a:srgbClr val="FF0000"/>
                </a:solidFill>
              </a:rPr>
              <a:t>BMI ≥30 </a:t>
            </a:r>
            <a:r>
              <a:rPr lang="en-US" sz="2600" b="1" dirty="0"/>
              <a:t>who </a:t>
            </a:r>
            <a:r>
              <a:rPr lang="en-US" sz="2600" b="1" dirty="0" smtClean="0"/>
              <a:t>achieve mean </a:t>
            </a:r>
            <a:r>
              <a:rPr lang="en-US" sz="2600" b="1" dirty="0"/>
              <a:t>weight loss of </a:t>
            </a:r>
            <a:r>
              <a:rPr lang="en-US" sz="2600" b="1" dirty="0">
                <a:solidFill>
                  <a:srgbClr val="FF0000"/>
                </a:solidFill>
              </a:rPr>
              <a:t>20% to 35%, BP</a:t>
            </a:r>
            <a:r>
              <a:rPr lang="en-US" sz="2600" b="1" dirty="0"/>
              <a:t> or </a:t>
            </a:r>
            <a:r>
              <a:rPr lang="en-US" sz="2600" b="1" dirty="0">
                <a:solidFill>
                  <a:srgbClr val="FF0000"/>
                </a:solidFill>
              </a:rPr>
              <a:t>use of BP medication </a:t>
            </a:r>
            <a:r>
              <a:rPr lang="en-US" sz="2600" b="1" dirty="0"/>
              <a:t>is reduced compared with </a:t>
            </a:r>
            <a:r>
              <a:rPr lang="en-US" sz="2600" b="1" dirty="0" smtClean="0">
                <a:solidFill>
                  <a:srgbClr val="FF0000"/>
                </a:solidFill>
              </a:rPr>
              <a:t>nonsurgical </a:t>
            </a:r>
            <a:r>
              <a:rPr lang="en-US" sz="2600" b="1" dirty="0" smtClean="0"/>
              <a:t>management and </a:t>
            </a:r>
            <a:r>
              <a:rPr lang="en-US" sz="2600" b="1" dirty="0"/>
              <a:t>at </a:t>
            </a:r>
            <a:r>
              <a:rPr lang="en-US" sz="2600" b="1" dirty="0">
                <a:solidFill>
                  <a:srgbClr val="FF0000"/>
                </a:solidFill>
              </a:rPr>
              <a:t>10 years </a:t>
            </a:r>
            <a:r>
              <a:rPr lang="en-US" sz="2600" b="1" dirty="0" err="1"/>
              <a:t>postsurgery</a:t>
            </a:r>
            <a:r>
              <a:rPr lang="en-US" sz="2600" b="1" dirty="0"/>
              <a:t>, there is </a:t>
            </a:r>
            <a:r>
              <a:rPr lang="en-US" sz="2600" b="1" dirty="0">
                <a:solidFill>
                  <a:srgbClr val="FF0000"/>
                </a:solidFill>
              </a:rPr>
              <a:t>no difference </a:t>
            </a:r>
            <a:r>
              <a:rPr lang="en-US" sz="2600" b="1" dirty="0"/>
              <a:t>in </a:t>
            </a:r>
            <a:r>
              <a:rPr lang="en-US" sz="2600" b="1" dirty="0" smtClean="0"/>
              <a:t>mean </a:t>
            </a:r>
            <a:r>
              <a:rPr lang="en-US" sz="2600" b="1" dirty="0" smtClean="0">
                <a:solidFill>
                  <a:srgbClr val="FF0000"/>
                </a:solidFill>
              </a:rPr>
              <a:t>systolic </a:t>
            </a:r>
            <a:r>
              <a:rPr lang="en-US" sz="2600" b="1" dirty="0">
                <a:solidFill>
                  <a:srgbClr val="FF0000"/>
                </a:solidFill>
              </a:rPr>
              <a:t>BP </a:t>
            </a:r>
            <a:r>
              <a:rPr lang="en-US" sz="2600" b="1" dirty="0"/>
              <a:t>or the incidence of </a:t>
            </a:r>
            <a:r>
              <a:rPr lang="en-US" sz="2600" b="1" dirty="0">
                <a:solidFill>
                  <a:srgbClr val="FF0000"/>
                </a:solidFill>
              </a:rPr>
              <a:t>new cases </a:t>
            </a:r>
            <a:r>
              <a:rPr lang="en-US" sz="2600" b="1" dirty="0"/>
              <a:t>of hypertension in those who underwent bariatric </a:t>
            </a:r>
            <a:r>
              <a:rPr lang="en-US" sz="2600" b="1" dirty="0" smtClean="0"/>
              <a:t>surgery compared </a:t>
            </a:r>
            <a:r>
              <a:rPr lang="en-US" sz="2600" b="1" dirty="0"/>
              <a:t>to those who did not undergo surgery. 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the Evidence:</a:t>
            </a:r>
            <a:r>
              <a:rPr lang="en-US" sz="2400" b="1" dirty="0">
                <a:solidFill>
                  <a:srgbClr val="FF0000"/>
                </a:solidFill>
              </a:rPr>
              <a:t> Low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>
              <a:buFont typeface="Wingdings" pitchFamily="2" charset="2"/>
              <a:buChar char="q"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Among </a:t>
            </a:r>
            <a:r>
              <a:rPr lang="en-US" sz="2600" b="1" dirty="0">
                <a:solidFill>
                  <a:srgbClr val="FF0000"/>
                </a:solidFill>
              </a:rPr>
              <a:t>obese</a:t>
            </a:r>
            <a:r>
              <a:rPr lang="en-US" sz="2600" b="1" dirty="0"/>
              <a:t> adults with </a:t>
            </a:r>
            <a:r>
              <a:rPr lang="en-US" sz="2600" b="1" dirty="0">
                <a:solidFill>
                  <a:srgbClr val="FF0000"/>
                </a:solidFill>
              </a:rPr>
              <a:t>baseline hypertension</a:t>
            </a:r>
            <a:r>
              <a:rPr lang="en-US" sz="2600" b="1" dirty="0"/>
              <a:t>, a </a:t>
            </a:r>
            <a:r>
              <a:rPr lang="en-US" sz="2600" b="1" dirty="0">
                <a:solidFill>
                  <a:srgbClr val="FF0000"/>
                </a:solidFill>
              </a:rPr>
              <a:t>greater percentage </a:t>
            </a:r>
            <a:r>
              <a:rPr lang="en-US" sz="2600" b="1" dirty="0" smtClean="0">
                <a:solidFill>
                  <a:srgbClr val="FF0000"/>
                </a:solidFill>
              </a:rPr>
              <a:t>remission</a:t>
            </a:r>
            <a:r>
              <a:rPr lang="en-US" sz="2600" b="1" dirty="0" smtClean="0"/>
              <a:t> </a:t>
            </a:r>
            <a:r>
              <a:rPr lang="en-US" sz="2600" b="1" dirty="0"/>
              <a:t>at </a:t>
            </a:r>
            <a:r>
              <a:rPr lang="en-US" sz="2600" b="1" dirty="0">
                <a:solidFill>
                  <a:srgbClr val="FF0000"/>
                </a:solidFill>
              </a:rPr>
              <a:t>2 to 3 </a:t>
            </a:r>
            <a:r>
              <a:rPr lang="en-US" sz="2600" b="1" dirty="0" smtClean="0">
                <a:solidFill>
                  <a:srgbClr val="FF0000"/>
                </a:solidFill>
              </a:rPr>
              <a:t>years </a:t>
            </a:r>
            <a:r>
              <a:rPr lang="en-US" sz="2600" b="1" dirty="0" smtClean="0"/>
              <a:t>and </a:t>
            </a:r>
            <a:r>
              <a:rPr lang="en-US" sz="2600" b="1" dirty="0">
                <a:solidFill>
                  <a:srgbClr val="FF0000"/>
                </a:solidFill>
              </a:rPr>
              <a:t>10 years </a:t>
            </a:r>
            <a:r>
              <a:rPr lang="en-US" sz="2600" b="1" dirty="0"/>
              <a:t>following</a:t>
            </a:r>
            <a:r>
              <a:rPr lang="en-US" sz="2600" b="1" dirty="0">
                <a:solidFill>
                  <a:srgbClr val="FF0000"/>
                </a:solidFill>
              </a:rPr>
              <a:t> bariatric surgery</a:t>
            </a:r>
            <a:r>
              <a:rPr lang="en-US" sz="2600" b="1" dirty="0"/>
              <a:t> compared </a:t>
            </a:r>
            <a:r>
              <a:rPr lang="en-US" sz="2600" b="1" dirty="0" smtClean="0"/>
              <a:t> with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nonsurgical </a:t>
            </a:r>
            <a:r>
              <a:rPr lang="en-US" sz="2600" b="1" dirty="0" smtClean="0"/>
              <a:t>management. </a:t>
            </a:r>
            <a:endParaRPr lang="en-US" sz="2600" b="1" dirty="0"/>
          </a:p>
          <a:p>
            <a:endParaRPr lang="en-US" sz="26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the Evidence: </a:t>
            </a:r>
            <a:r>
              <a:rPr lang="en-US" sz="2400" b="1" dirty="0">
                <a:solidFill>
                  <a:srgbClr val="FF0000"/>
                </a:solidFill>
              </a:rPr>
              <a:t>Low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  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2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3400" y="-3733800"/>
            <a:ext cx="914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51" y="148652"/>
            <a:ext cx="8840449" cy="6556948"/>
          </a:xfrm>
          <a:solidFill>
            <a:schemeClr val="accent6">
              <a:lumMod val="75000"/>
              <a:alpha val="22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At</a:t>
            </a:r>
            <a:r>
              <a:rPr lang="en-US" sz="2400" b="1" dirty="0">
                <a:solidFill>
                  <a:srgbClr val="FF0000"/>
                </a:solidFill>
              </a:rPr>
              <a:t> 2 to 3 years </a:t>
            </a:r>
            <a:r>
              <a:rPr lang="en-US" sz="2400" b="1" dirty="0"/>
              <a:t>and</a:t>
            </a:r>
            <a:r>
              <a:rPr lang="en-US" sz="2400" b="1" dirty="0">
                <a:solidFill>
                  <a:srgbClr val="FF0000"/>
                </a:solidFill>
              </a:rPr>
              <a:t> 10 years </a:t>
            </a:r>
            <a:r>
              <a:rPr lang="en-US" sz="2400" b="1" dirty="0"/>
              <a:t>following a variety of</a:t>
            </a:r>
            <a:r>
              <a:rPr lang="en-US" sz="2400" b="1" dirty="0">
                <a:solidFill>
                  <a:schemeClr val="accent1"/>
                </a:solidFill>
              </a:rPr>
              <a:t> bariatric surgical </a:t>
            </a:r>
            <a:r>
              <a:rPr lang="en-US" sz="2400" b="1" dirty="0"/>
              <a:t>procedures in adults with </a:t>
            </a:r>
            <a:r>
              <a:rPr lang="en-US" sz="2400" b="1" dirty="0">
                <a:solidFill>
                  <a:srgbClr val="FF0000"/>
                </a:solidFill>
              </a:rPr>
              <a:t>BMI ≥</a:t>
            </a:r>
            <a:r>
              <a:rPr lang="en-US" sz="2400" b="1" dirty="0" smtClean="0">
                <a:solidFill>
                  <a:srgbClr val="FF0000"/>
                </a:solidFill>
              </a:rPr>
              <a:t>30 </a:t>
            </a:r>
            <a:r>
              <a:rPr lang="en-US" sz="2400" b="1" dirty="0" smtClean="0"/>
              <a:t>who </a:t>
            </a:r>
            <a:r>
              <a:rPr lang="en-US" sz="2400" b="1" dirty="0"/>
              <a:t>achieve mean weight loss of </a:t>
            </a:r>
            <a:r>
              <a:rPr lang="en-US" sz="2400" b="1" dirty="0">
                <a:solidFill>
                  <a:srgbClr val="FF0000"/>
                </a:solidFill>
              </a:rPr>
              <a:t>20% to 35%, </a:t>
            </a:r>
            <a:r>
              <a:rPr lang="en-US" sz="2400" b="1" dirty="0"/>
              <a:t>serum </a:t>
            </a:r>
            <a:r>
              <a:rPr lang="en-US" sz="2400" b="1" dirty="0">
                <a:solidFill>
                  <a:srgbClr val="FF0000"/>
                </a:solidFill>
              </a:rPr>
              <a:t>triglyceride</a:t>
            </a:r>
            <a:r>
              <a:rPr lang="en-US" sz="2400" b="1" dirty="0"/>
              <a:t> levels are lower, </a:t>
            </a:r>
            <a:r>
              <a:rPr lang="en-US" sz="2400" b="1" dirty="0" smtClean="0">
                <a:solidFill>
                  <a:srgbClr val="FF0000"/>
                </a:solidFill>
              </a:rPr>
              <a:t>HDL–C</a:t>
            </a:r>
            <a:r>
              <a:rPr lang="en-US" sz="2400" b="1" dirty="0" smtClean="0"/>
              <a:t> </a:t>
            </a:r>
            <a:r>
              <a:rPr lang="en-US" sz="2400" b="1" dirty="0"/>
              <a:t>levels </a:t>
            </a:r>
            <a:r>
              <a:rPr lang="en-US" sz="2400" b="1" dirty="0" smtClean="0"/>
              <a:t>are higher</a:t>
            </a:r>
            <a:r>
              <a:rPr lang="en-US" sz="2400" b="1" dirty="0"/>
              <a:t>, total </a:t>
            </a:r>
            <a:r>
              <a:rPr lang="en-US" sz="2400" b="1" dirty="0">
                <a:solidFill>
                  <a:srgbClr val="FF0000"/>
                </a:solidFill>
              </a:rPr>
              <a:t>cholesterol to </a:t>
            </a:r>
            <a:r>
              <a:rPr lang="en-US" sz="2400" b="1" dirty="0" smtClean="0">
                <a:solidFill>
                  <a:srgbClr val="FF0000"/>
                </a:solidFill>
              </a:rPr>
              <a:t>HDL–C </a:t>
            </a:r>
            <a:r>
              <a:rPr lang="en-US" sz="2400" b="1" dirty="0"/>
              <a:t>ratio is </a:t>
            </a:r>
            <a:r>
              <a:rPr lang="en-US" sz="2400" b="1" dirty="0" smtClean="0"/>
              <a:t>lower</a:t>
            </a:r>
            <a:endParaRPr lang="en-US" sz="2600" b="1" dirty="0"/>
          </a:p>
          <a:p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                                </a:t>
            </a:r>
            <a:r>
              <a:rPr lang="en-US" sz="2600" b="1" dirty="0">
                <a:solidFill>
                  <a:srgbClr val="7030A0"/>
                </a:solidFill>
              </a:rPr>
              <a:t>Strength of the Evidence: </a:t>
            </a:r>
            <a:r>
              <a:rPr lang="en-US" sz="2600" b="1" dirty="0" smtClean="0">
                <a:solidFill>
                  <a:srgbClr val="FF0000"/>
                </a:solidFill>
              </a:rPr>
              <a:t>Low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Most </a:t>
            </a:r>
            <a:r>
              <a:rPr lang="en-US" sz="2400" b="1" dirty="0"/>
              <a:t>measures of health-related </a:t>
            </a:r>
            <a:r>
              <a:rPr lang="en-US" sz="2400" b="1" dirty="0">
                <a:solidFill>
                  <a:srgbClr val="FF0000"/>
                </a:solidFill>
              </a:rPr>
              <a:t>quality of life </a:t>
            </a:r>
            <a:r>
              <a:rPr lang="en-US" sz="2400" b="1" dirty="0"/>
              <a:t>are improved </a:t>
            </a:r>
            <a:r>
              <a:rPr lang="en-US" sz="2400" b="1" dirty="0">
                <a:solidFill>
                  <a:srgbClr val="FF0000"/>
                </a:solidFill>
              </a:rPr>
              <a:t>at 2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and </a:t>
            </a:r>
            <a:r>
              <a:rPr lang="en-US" sz="2400" b="1" dirty="0">
                <a:solidFill>
                  <a:srgbClr val="FF0000"/>
                </a:solidFill>
              </a:rPr>
              <a:t>10 years </a:t>
            </a:r>
            <a:r>
              <a:rPr lang="en-US" sz="2400" b="1" dirty="0"/>
              <a:t>following </a:t>
            </a:r>
            <a:r>
              <a:rPr lang="en-US" sz="2400" b="1" dirty="0" smtClean="0">
                <a:solidFill>
                  <a:schemeClr val="accent1"/>
                </a:solidFill>
              </a:rPr>
              <a:t>bariatric surgery</a:t>
            </a:r>
            <a:r>
              <a:rPr lang="en-US" sz="2400" b="1" dirty="0"/>
              <a:t>. </a:t>
            </a:r>
          </a:p>
          <a:p>
            <a:pPr marL="0" indent="0">
              <a:buNone/>
            </a:pPr>
            <a:r>
              <a:rPr lang="en-US" sz="2800" b="1" dirty="0" smtClean="0"/>
              <a:t>                                  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                    </a:t>
            </a:r>
            <a:r>
              <a:rPr lang="en-US" sz="2400" b="1" dirty="0">
                <a:solidFill>
                  <a:srgbClr val="7030A0"/>
                </a:solidFill>
              </a:rPr>
              <a:t>Strength of the Evidence: </a:t>
            </a:r>
            <a:r>
              <a:rPr lang="en-US" sz="24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53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276600" y="-1676400"/>
            <a:ext cx="54102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00800"/>
          </a:xfrm>
          <a:solidFill>
            <a:srgbClr val="00B050">
              <a:alpha val="24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000" b="1" dirty="0" smtClean="0">
                <a:solidFill>
                  <a:srgbClr val="FF0000"/>
                </a:solidFill>
              </a:rPr>
              <a:t>Total mortality </a:t>
            </a:r>
            <a:r>
              <a:rPr lang="en-US" sz="3000" b="1" dirty="0" smtClean="0"/>
              <a:t>is </a:t>
            </a:r>
            <a:r>
              <a:rPr lang="en-US" sz="3000" b="1" dirty="0" smtClean="0">
                <a:solidFill>
                  <a:schemeClr val="accent1"/>
                </a:solidFill>
              </a:rPr>
              <a:t>decreased</a:t>
            </a:r>
            <a:r>
              <a:rPr lang="en-US" sz="3000" b="1" dirty="0" smtClean="0"/>
              <a:t> compared with </a:t>
            </a:r>
            <a:r>
              <a:rPr lang="en-US" sz="3000" b="1" dirty="0" smtClean="0">
                <a:solidFill>
                  <a:srgbClr val="FF0000"/>
                </a:solidFill>
              </a:rPr>
              <a:t>nonsurgical</a:t>
            </a:r>
            <a:r>
              <a:rPr lang="en-US" sz="3000" b="1" dirty="0" smtClean="0"/>
              <a:t> </a:t>
            </a:r>
            <a:r>
              <a:rPr lang="en-US" sz="3000" b="1" dirty="0"/>
              <a:t>management at mean follow up of </a:t>
            </a:r>
            <a:r>
              <a:rPr lang="en-US" sz="3000" b="1" dirty="0">
                <a:solidFill>
                  <a:srgbClr val="FF0000"/>
                </a:solidFill>
              </a:rPr>
              <a:t>11 </a:t>
            </a:r>
            <a:r>
              <a:rPr lang="en-US" sz="3000" b="1" dirty="0" smtClean="0">
                <a:solidFill>
                  <a:srgbClr val="FF0000"/>
                </a:solidFill>
              </a:rPr>
              <a:t>years</a:t>
            </a:r>
            <a:r>
              <a:rPr lang="en-US" sz="3000" b="1" dirty="0" smtClean="0"/>
              <a:t> after </a:t>
            </a:r>
            <a:r>
              <a:rPr lang="en-US" sz="3000" b="1" dirty="0"/>
              <a:t>undergoing a variety of bariatric surgical procedures </a:t>
            </a:r>
            <a:r>
              <a:rPr lang="en-US" sz="3000" b="1" dirty="0" smtClean="0"/>
              <a:t>in </a:t>
            </a:r>
            <a:r>
              <a:rPr lang="en-US" sz="3000" b="1" dirty="0"/>
              <a:t>patients with mean </a:t>
            </a:r>
            <a:r>
              <a:rPr lang="en-US" sz="3000" b="1" dirty="0">
                <a:solidFill>
                  <a:srgbClr val="FF0000"/>
                </a:solidFill>
              </a:rPr>
              <a:t>BMI &gt;40 </a:t>
            </a:r>
            <a:r>
              <a:rPr lang="en-US" sz="3000" b="1" dirty="0"/>
              <a:t>who achieve a mean </a:t>
            </a:r>
            <a:r>
              <a:rPr lang="en-US" sz="3000" b="1" dirty="0">
                <a:solidFill>
                  <a:schemeClr val="accent1"/>
                </a:solidFill>
              </a:rPr>
              <a:t>long-term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accent1"/>
                </a:solidFill>
              </a:rPr>
              <a:t>weight loss </a:t>
            </a:r>
            <a:r>
              <a:rPr lang="en-US" sz="3000" b="1" dirty="0"/>
              <a:t>of </a:t>
            </a:r>
            <a:r>
              <a:rPr lang="en-US" sz="3000" b="1" dirty="0">
                <a:solidFill>
                  <a:srgbClr val="FF0000"/>
                </a:solidFill>
              </a:rPr>
              <a:t>16%. </a:t>
            </a:r>
          </a:p>
          <a:p>
            <a:endParaRPr lang="en-US" sz="3000" b="1" dirty="0"/>
          </a:p>
          <a:p>
            <a:pPr marL="0" indent="0">
              <a:buNone/>
            </a:pPr>
            <a:r>
              <a:rPr lang="en-US" b="1" dirty="0" smtClean="0"/>
              <a:t>                     </a:t>
            </a:r>
            <a:r>
              <a:rPr lang="en-US" sz="3000" b="1" dirty="0" smtClean="0">
                <a:solidFill>
                  <a:srgbClr val="7030A0"/>
                </a:solidFill>
              </a:rPr>
              <a:t>Strength </a:t>
            </a:r>
            <a:r>
              <a:rPr lang="en-US" sz="3000" b="1" dirty="0">
                <a:solidFill>
                  <a:srgbClr val="7030A0"/>
                </a:solidFill>
              </a:rPr>
              <a:t>of the Evidence: </a:t>
            </a:r>
            <a:r>
              <a:rPr lang="en-US" sz="3000" b="1" dirty="0">
                <a:solidFill>
                  <a:srgbClr val="FF0000"/>
                </a:solidFill>
              </a:rPr>
              <a:t>Low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</a:t>
            </a:r>
            <a:r>
              <a:rPr lang="en-US" sz="3000" b="1" dirty="0"/>
              <a:t>There are </a:t>
            </a:r>
            <a:r>
              <a:rPr lang="en-US" sz="3000" b="1" dirty="0">
                <a:solidFill>
                  <a:srgbClr val="7030A0"/>
                </a:solidFill>
              </a:rPr>
              <a:t>insufficient data </a:t>
            </a:r>
            <a:r>
              <a:rPr lang="en-US" sz="3000" b="1" dirty="0"/>
              <a:t>on the efficacy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 </a:t>
            </a:r>
            <a:r>
              <a:rPr lang="en-US" sz="3000" b="1" dirty="0" smtClean="0">
                <a:solidFill>
                  <a:schemeClr val="accent1"/>
                </a:solidFill>
              </a:rPr>
              <a:t>bariatric </a:t>
            </a:r>
            <a:r>
              <a:rPr lang="en-US" sz="3000" b="1" dirty="0">
                <a:solidFill>
                  <a:schemeClr val="accent1"/>
                </a:solidFill>
              </a:rPr>
              <a:t>surgical </a:t>
            </a:r>
            <a:r>
              <a:rPr lang="en-US" sz="3000" b="1" dirty="0"/>
              <a:t>procedures for </a:t>
            </a:r>
            <a:r>
              <a:rPr lang="en-US" sz="3000" b="1" dirty="0">
                <a:solidFill>
                  <a:schemeClr val="accent1"/>
                </a:solidFill>
              </a:rPr>
              <a:t>weight loss </a:t>
            </a:r>
            <a:r>
              <a:rPr lang="en-US" sz="3000" b="1" dirty="0"/>
              <a:t>and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accent1"/>
                </a:solidFill>
              </a:rPr>
              <a:t>    maintenance </a:t>
            </a:r>
            <a:r>
              <a:rPr lang="en-US" sz="3000" b="1" dirty="0"/>
              <a:t>or </a:t>
            </a:r>
            <a:r>
              <a:rPr lang="en-US" sz="3000" b="1" dirty="0">
                <a:solidFill>
                  <a:schemeClr val="accent1"/>
                </a:solidFill>
              </a:rPr>
              <a:t>CVD risk </a:t>
            </a:r>
            <a:r>
              <a:rPr lang="en-US" sz="3000" b="1" dirty="0"/>
              <a:t>factors </a:t>
            </a:r>
            <a:r>
              <a:rPr lang="en-US" sz="3000" b="1" dirty="0">
                <a:solidFill>
                  <a:srgbClr val="FF0000"/>
                </a:solidFill>
              </a:rPr>
              <a:t>≥2 years </a:t>
            </a:r>
            <a:r>
              <a:rPr lang="en-US" sz="3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   </a:t>
            </a:r>
            <a:r>
              <a:rPr lang="en-US" sz="3000" b="1" dirty="0" err="1" smtClean="0"/>
              <a:t>postsurgery</a:t>
            </a:r>
            <a:r>
              <a:rPr lang="en-US" sz="3000" b="1" dirty="0" smtClean="0"/>
              <a:t> in patients </a:t>
            </a:r>
            <a:r>
              <a:rPr lang="en-US" sz="3000" b="1" dirty="0"/>
              <a:t>with a </a:t>
            </a:r>
            <a:r>
              <a:rPr lang="en-US" sz="3500" b="1" dirty="0">
                <a:solidFill>
                  <a:srgbClr val="FF0000"/>
                </a:solidFill>
              </a:rPr>
              <a:t>BMI &lt;35</a:t>
            </a:r>
            <a:r>
              <a:rPr lang="en-US" sz="3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6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609600"/>
            <a:ext cx="6400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763000" cy="647700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b="1" dirty="0" smtClean="0"/>
              <a:t>In </a:t>
            </a:r>
            <a:r>
              <a:rPr lang="en-US" b="1" dirty="0"/>
              <a:t>direct comparative studies at </a:t>
            </a:r>
            <a:r>
              <a:rPr lang="en-US" b="1" dirty="0">
                <a:solidFill>
                  <a:srgbClr val="FF0000"/>
                </a:solidFill>
              </a:rPr>
              <a:t>2 to 3 years </a:t>
            </a:r>
            <a:r>
              <a:rPr lang="en-US" b="1" dirty="0" err="1"/>
              <a:t>postsurgery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Weight </a:t>
            </a:r>
            <a:r>
              <a:rPr lang="en-US" b="1" dirty="0">
                <a:solidFill>
                  <a:srgbClr val="FF0000"/>
                </a:solidFill>
              </a:rPr>
              <a:t>loss </a:t>
            </a:r>
            <a:r>
              <a:rPr lang="en-US" b="1" dirty="0"/>
              <a:t>following </a:t>
            </a:r>
            <a:r>
              <a:rPr lang="en-US" b="1" dirty="0">
                <a:solidFill>
                  <a:srgbClr val="FF0000"/>
                </a:solidFill>
              </a:rPr>
              <a:t>gastric bypass </a:t>
            </a:r>
            <a:r>
              <a:rPr lang="en-US" b="1" dirty="0"/>
              <a:t>exceeds </a:t>
            </a:r>
            <a:r>
              <a:rPr lang="en-US" b="1" dirty="0">
                <a:solidFill>
                  <a:srgbClr val="FF0000"/>
                </a:solidFill>
              </a:rPr>
              <a:t>LAGB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</a:t>
            </a:r>
            <a:r>
              <a:rPr lang="en-US" sz="3600" b="1" dirty="0" smtClean="0">
                <a:solidFill>
                  <a:srgbClr val="7030A0"/>
                </a:solidFill>
              </a:rPr>
              <a:t>Strength </a:t>
            </a:r>
            <a:r>
              <a:rPr lang="en-US" sz="3600" b="1" dirty="0">
                <a:solidFill>
                  <a:srgbClr val="7030A0"/>
                </a:solidFill>
              </a:rPr>
              <a:t>of the Evidence: </a:t>
            </a:r>
            <a:r>
              <a:rPr lang="en-US" sz="3600" b="1" dirty="0">
                <a:solidFill>
                  <a:srgbClr val="FF0000"/>
                </a:solidFill>
              </a:rPr>
              <a:t>Moderate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• </a:t>
            </a:r>
            <a:r>
              <a:rPr lang="en-US" b="1" dirty="0">
                <a:solidFill>
                  <a:srgbClr val="FF0000"/>
                </a:solidFill>
              </a:rPr>
              <a:t>Weight loss </a:t>
            </a:r>
            <a:r>
              <a:rPr lang="en-US" b="1" dirty="0"/>
              <a:t>following </a:t>
            </a:r>
            <a:r>
              <a:rPr lang="en-US" b="1" dirty="0">
                <a:solidFill>
                  <a:srgbClr val="FF0000"/>
                </a:solidFill>
              </a:rPr>
              <a:t>BPD, gastric bypass, and sleeve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gastrectomy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/>
              <a:t>are</a:t>
            </a:r>
            <a:r>
              <a:rPr lang="en-US" sz="3800" b="1" dirty="0"/>
              <a:t> </a:t>
            </a:r>
            <a:r>
              <a:rPr lang="en-US" sz="3800" b="1" dirty="0">
                <a:solidFill>
                  <a:srgbClr val="FF0000"/>
                </a:solidFill>
              </a:rPr>
              <a:t>similar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</a:t>
            </a:r>
            <a:r>
              <a:rPr lang="en-US" sz="3600" b="1" dirty="0">
                <a:solidFill>
                  <a:srgbClr val="7030A0"/>
                </a:solidFill>
              </a:rPr>
              <a:t>Strength of the Evidence</a:t>
            </a:r>
            <a:r>
              <a:rPr lang="en-US" sz="3600" b="1" dirty="0">
                <a:solidFill>
                  <a:schemeClr val="accent1"/>
                </a:solidFill>
              </a:rPr>
              <a:t>: </a:t>
            </a:r>
            <a:r>
              <a:rPr lang="en-US" sz="3600" b="1" dirty="0">
                <a:solidFill>
                  <a:srgbClr val="FF0000"/>
                </a:solidFill>
              </a:rPr>
              <a:t>Low </a:t>
            </a:r>
          </a:p>
          <a:p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b="1" dirty="0"/>
              <a:t>In direct comparative studies at </a:t>
            </a:r>
            <a:r>
              <a:rPr lang="en-US" b="1" dirty="0">
                <a:solidFill>
                  <a:srgbClr val="FF0000"/>
                </a:solidFill>
              </a:rPr>
              <a:t>5 to 10 years </a:t>
            </a:r>
            <a:r>
              <a:rPr lang="en-US" b="1" dirty="0" err="1"/>
              <a:t>postsurgery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>
                <a:solidFill>
                  <a:srgbClr val="FF0000"/>
                </a:solidFill>
              </a:rPr>
              <a:t>Weight loss </a:t>
            </a:r>
            <a:r>
              <a:rPr lang="en-US" b="1" dirty="0"/>
              <a:t>following </a:t>
            </a:r>
            <a:r>
              <a:rPr lang="en-US" b="1" dirty="0">
                <a:solidFill>
                  <a:srgbClr val="FF0000"/>
                </a:solidFill>
              </a:rPr>
              <a:t>gastric bypass </a:t>
            </a:r>
            <a:r>
              <a:rPr lang="en-US" b="1" dirty="0"/>
              <a:t>exceeds</a:t>
            </a:r>
            <a:r>
              <a:rPr lang="en-US" b="1" dirty="0">
                <a:solidFill>
                  <a:srgbClr val="FF0000"/>
                </a:solidFill>
              </a:rPr>
              <a:t> LAGB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                Strength </a:t>
            </a:r>
            <a:r>
              <a:rPr lang="en-US" sz="3600" b="1" dirty="0">
                <a:solidFill>
                  <a:srgbClr val="7030A0"/>
                </a:solidFill>
              </a:rPr>
              <a:t>of the Evidence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FF0000"/>
                </a:solidFill>
              </a:rPr>
              <a:t>Low 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34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295400"/>
            <a:ext cx="80010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6477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FF0000"/>
                </a:solidFill>
              </a:rPr>
              <a:t>Type </a:t>
            </a:r>
            <a:r>
              <a:rPr lang="en-US" b="1" dirty="0">
                <a:solidFill>
                  <a:srgbClr val="FF0000"/>
                </a:solidFill>
              </a:rPr>
              <a:t>2 diabetes </a:t>
            </a:r>
            <a:r>
              <a:rPr lang="en-US" b="1" dirty="0" smtClean="0">
                <a:solidFill>
                  <a:srgbClr val="FF0000"/>
                </a:solidFill>
              </a:rPr>
              <a:t>remission </a:t>
            </a:r>
            <a:r>
              <a:rPr lang="en-US" b="1" dirty="0"/>
              <a:t>or improved </a:t>
            </a:r>
            <a:r>
              <a:rPr lang="en-US" b="1" dirty="0">
                <a:solidFill>
                  <a:srgbClr val="FF0000"/>
                </a:solidFill>
              </a:rPr>
              <a:t>glycemic control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/>
              <a:t>occurs </a:t>
            </a:r>
            <a:r>
              <a:rPr lang="en-US" b="1" dirty="0"/>
              <a:t>with </a:t>
            </a:r>
            <a:r>
              <a:rPr lang="en-US" b="1" dirty="0">
                <a:solidFill>
                  <a:srgbClr val="FF0000"/>
                </a:solidFill>
              </a:rPr>
              <a:t>increasing</a:t>
            </a:r>
            <a:r>
              <a:rPr lang="en-US" b="1" dirty="0"/>
              <a:t> frequency according </a:t>
            </a:r>
            <a:r>
              <a:rPr lang="en-US" b="1" dirty="0" smtClean="0"/>
              <a:t>to procedure </a:t>
            </a:r>
            <a:r>
              <a:rPr lang="en-US" b="1" dirty="0"/>
              <a:t>as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follows</a:t>
            </a:r>
            <a:r>
              <a:rPr lang="en-US" b="1" dirty="0">
                <a:solidFill>
                  <a:srgbClr val="FF0000"/>
                </a:solidFill>
              </a:rPr>
              <a:t>: LAGB, gastric bypass, BPD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</a:t>
            </a:r>
            <a:r>
              <a:rPr lang="en-US" sz="3600" b="1" dirty="0" smtClean="0">
                <a:solidFill>
                  <a:srgbClr val="7030A0"/>
                </a:solidFill>
              </a:rPr>
              <a:t>Strength </a:t>
            </a:r>
            <a:r>
              <a:rPr lang="en-US" sz="3600" b="1" dirty="0">
                <a:solidFill>
                  <a:srgbClr val="7030A0"/>
                </a:solidFill>
              </a:rPr>
              <a:t>of the Evidence: </a:t>
            </a:r>
            <a:r>
              <a:rPr lang="en-US" sz="3600" b="1" dirty="0">
                <a:solidFill>
                  <a:srgbClr val="FF0000"/>
                </a:solidFill>
              </a:rPr>
              <a:t>Low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Reduction </a:t>
            </a:r>
            <a:r>
              <a:rPr lang="en-US" b="1" dirty="0"/>
              <a:t>in the prevalence </a:t>
            </a:r>
            <a:r>
              <a:rPr lang="en-US" b="1" dirty="0" smtClean="0"/>
              <a:t>of  </a:t>
            </a:r>
            <a:r>
              <a:rPr lang="en-US" sz="3600" b="1" dirty="0" smtClean="0">
                <a:solidFill>
                  <a:srgbClr val="FF0000"/>
                </a:solidFill>
              </a:rPr>
              <a:t>HTN </a:t>
            </a:r>
            <a:r>
              <a:rPr lang="en-US" b="1" dirty="0" smtClean="0"/>
              <a:t> </a:t>
            </a:r>
            <a:r>
              <a:rPr lang="en-US" b="1" dirty="0"/>
              <a:t>is more frequent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following </a:t>
            </a:r>
            <a:r>
              <a:rPr lang="en-US" b="1" dirty="0">
                <a:solidFill>
                  <a:srgbClr val="FF0000"/>
                </a:solidFill>
              </a:rPr>
              <a:t>gastric bypass </a:t>
            </a:r>
            <a:r>
              <a:rPr lang="en-US" b="1" dirty="0"/>
              <a:t>than </a:t>
            </a:r>
            <a:r>
              <a:rPr lang="en-US" b="1" dirty="0">
                <a:solidFill>
                  <a:srgbClr val="FF0000"/>
                </a:solidFill>
              </a:rPr>
              <a:t>LAGB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</a:t>
            </a:r>
            <a:r>
              <a:rPr lang="en-US" sz="3600" b="1" dirty="0">
                <a:solidFill>
                  <a:srgbClr val="7030A0"/>
                </a:solidFill>
              </a:rPr>
              <a:t>Strength of the Evidence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rgbClr val="FF0000"/>
                </a:solidFill>
              </a:rPr>
              <a:t>Low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/>
              <a:t> The prevalence of </a:t>
            </a:r>
            <a:r>
              <a:rPr lang="en-US" sz="3600" b="1" dirty="0">
                <a:solidFill>
                  <a:srgbClr val="FF0000"/>
                </a:solidFill>
              </a:rPr>
              <a:t>dyslipidemia</a:t>
            </a:r>
            <a:r>
              <a:rPr lang="en-US" b="1" dirty="0"/>
              <a:t> is </a:t>
            </a:r>
            <a:r>
              <a:rPr lang="en-US" b="1" dirty="0">
                <a:solidFill>
                  <a:srgbClr val="FF0000"/>
                </a:solidFill>
              </a:rPr>
              <a:t>lower</a:t>
            </a:r>
            <a:r>
              <a:rPr lang="en-US" b="1" dirty="0"/>
              <a:t> following </a:t>
            </a:r>
            <a:r>
              <a:rPr lang="en-US" b="1" dirty="0">
                <a:solidFill>
                  <a:srgbClr val="FF0000"/>
                </a:solidFill>
              </a:rPr>
              <a:t>gastric bypass</a:t>
            </a:r>
            <a:r>
              <a:rPr lang="en-US" b="1" dirty="0"/>
              <a:t> compared to </a:t>
            </a:r>
            <a:r>
              <a:rPr lang="en-US" b="1" dirty="0">
                <a:solidFill>
                  <a:srgbClr val="FF0000"/>
                </a:solidFill>
              </a:rPr>
              <a:t>LAGB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                       </a:t>
            </a:r>
            <a:r>
              <a:rPr lang="en-US" sz="3600" b="1" dirty="0">
                <a:solidFill>
                  <a:srgbClr val="7030A0"/>
                </a:solidFill>
              </a:rPr>
              <a:t>Strength of the Evidence: </a:t>
            </a:r>
            <a:r>
              <a:rPr lang="en-US" sz="3600" b="1" dirty="0">
                <a:solidFill>
                  <a:srgbClr val="FF0000"/>
                </a:solidFill>
              </a:rPr>
              <a:t>Low </a:t>
            </a:r>
          </a:p>
        </p:txBody>
      </p:sp>
    </p:spTree>
    <p:extLst>
      <p:ext uri="{BB962C8B-B14F-4D97-AF65-F5344CB8AC3E}">
        <p14:creationId xmlns:p14="http://schemas.microsoft.com/office/powerpoint/2010/main" val="38788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533400"/>
            <a:ext cx="67056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534400" cy="62023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                   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complications </a:t>
            </a:r>
            <a:r>
              <a:rPr lang="en-US" b="1" dirty="0">
                <a:solidFill>
                  <a:schemeClr val="accent1"/>
                </a:solidFill>
              </a:rPr>
              <a:t>following </a:t>
            </a:r>
            <a:r>
              <a:rPr lang="en-US" b="1" dirty="0" smtClean="0">
                <a:solidFill>
                  <a:schemeClr val="accent1"/>
                </a:solidFill>
              </a:rPr>
              <a:t>LAGB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endParaRPr lang="en-US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Perioperative complications are </a:t>
            </a:r>
            <a:r>
              <a:rPr lang="en-US" sz="2800" b="1" dirty="0">
                <a:solidFill>
                  <a:srgbClr val="FF0000"/>
                </a:solidFill>
              </a:rPr>
              <a:t>infrequent</a:t>
            </a:r>
            <a:r>
              <a:rPr lang="en-US" sz="2800" b="1" dirty="0"/>
              <a:t> and do not tend to be life-threatening: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major</a:t>
            </a:r>
            <a:r>
              <a:rPr lang="en-US" sz="2800" b="1" dirty="0" smtClean="0"/>
              <a:t> adverse outcomes  </a:t>
            </a:r>
            <a:r>
              <a:rPr lang="en-US" sz="2800" b="1" dirty="0"/>
              <a:t>(</a:t>
            </a:r>
            <a:r>
              <a:rPr lang="en-US" sz="2800" b="1" dirty="0">
                <a:solidFill>
                  <a:srgbClr val="FF0000"/>
                </a:solidFill>
              </a:rPr>
              <a:t>1%) </a:t>
            </a:r>
            <a:r>
              <a:rPr lang="en-US" sz="2800" b="1" dirty="0"/>
              <a:t>such as </a:t>
            </a:r>
            <a:r>
              <a:rPr lang="en-US" sz="2800" b="1" dirty="0" smtClean="0">
                <a:solidFill>
                  <a:srgbClr val="FF0000"/>
                </a:solidFill>
              </a:rPr>
              <a:t>DVT </a:t>
            </a:r>
            <a:r>
              <a:rPr lang="en-US" sz="2800" b="1" dirty="0" smtClean="0"/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reoperations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FF0000"/>
                </a:solidFill>
              </a:rPr>
              <a:t>minor complications (3%) </a:t>
            </a:r>
            <a:r>
              <a:rPr lang="en-US" sz="2800" b="1" dirty="0" smtClean="0"/>
              <a:t>such as </a:t>
            </a:r>
            <a:r>
              <a:rPr lang="en-US" sz="2800" b="1" dirty="0">
                <a:solidFill>
                  <a:srgbClr val="FF0000"/>
                </a:solidFill>
              </a:rPr>
              <a:t>wound infection</a:t>
            </a:r>
            <a:r>
              <a:rPr lang="en-US" sz="2800" b="1" dirty="0"/>
              <a:t>.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    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               </a:t>
            </a:r>
            <a:r>
              <a:rPr lang="en-US" sz="2400" b="1" dirty="0" smtClean="0">
                <a:solidFill>
                  <a:srgbClr val="7030A0"/>
                </a:solidFill>
              </a:rPr>
              <a:t>Strength </a:t>
            </a:r>
            <a:r>
              <a:rPr lang="en-US" sz="2400" b="1" dirty="0">
                <a:solidFill>
                  <a:srgbClr val="7030A0"/>
                </a:solidFill>
              </a:rPr>
              <a:t>of the Evidence</a:t>
            </a:r>
            <a:r>
              <a:rPr lang="en-US" sz="2400" b="1" dirty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Moderate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1066800"/>
            <a:ext cx="7086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61722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Longer-term </a:t>
            </a:r>
            <a:r>
              <a:rPr lang="en-US" b="1" dirty="0" smtClean="0">
                <a:solidFill>
                  <a:prstClr val="black"/>
                </a:solidFill>
              </a:rPr>
              <a:t>complication continue </a:t>
            </a:r>
            <a:r>
              <a:rPr lang="en-US" b="1" dirty="0">
                <a:solidFill>
                  <a:prstClr val="black"/>
                </a:solidFill>
              </a:rPr>
              <a:t>to occur over time and may require operative </a:t>
            </a:r>
            <a:r>
              <a:rPr lang="en-US" b="1" dirty="0" err="1">
                <a:solidFill>
                  <a:prstClr val="black"/>
                </a:solidFill>
              </a:rPr>
              <a:t>correction:</a:t>
            </a:r>
            <a:r>
              <a:rPr lang="en-US" b="1" dirty="0" err="1">
                <a:solidFill>
                  <a:srgbClr val="FF0000"/>
                </a:solidFill>
              </a:rPr>
              <a:t>misplacement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of band approximately </a:t>
            </a:r>
            <a:r>
              <a:rPr lang="en-US" b="1" dirty="0">
                <a:solidFill>
                  <a:srgbClr val="FF0000"/>
                </a:solidFill>
              </a:rPr>
              <a:t>3% to 4%, erosion of gastric wall </a:t>
            </a:r>
            <a:r>
              <a:rPr lang="en-US" b="1" dirty="0">
                <a:solidFill>
                  <a:prstClr val="black"/>
                </a:solidFill>
              </a:rPr>
              <a:t>approximately </a:t>
            </a:r>
            <a:r>
              <a:rPr lang="en-US" b="1" dirty="0">
                <a:solidFill>
                  <a:srgbClr val="FF0000"/>
                </a:solidFill>
              </a:rPr>
              <a:t>1%, </a:t>
            </a:r>
            <a:r>
              <a:rPr lang="en-US" b="1" dirty="0">
                <a:solidFill>
                  <a:prstClr val="black"/>
                </a:solidFill>
              </a:rPr>
              <a:t>and </a:t>
            </a:r>
            <a:r>
              <a:rPr lang="en-US" b="1" dirty="0" err="1">
                <a:solidFill>
                  <a:srgbClr val="FF0000"/>
                </a:solidFill>
              </a:rPr>
              <a:t>portcomplication</a:t>
            </a:r>
            <a:r>
              <a:rPr lang="en-US" b="1" dirty="0">
                <a:solidFill>
                  <a:srgbClr val="FF0000"/>
                </a:solidFill>
              </a:rPr>
              <a:t> 5% to 11%. 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        </a:t>
            </a:r>
            <a:r>
              <a:rPr lang="en-US" b="1" dirty="0" smtClean="0">
                <a:solidFill>
                  <a:srgbClr val="7030A0"/>
                </a:solidFill>
              </a:rPr>
              <a:t>Strength </a:t>
            </a:r>
            <a:r>
              <a:rPr lang="en-US" b="1" dirty="0">
                <a:solidFill>
                  <a:srgbClr val="7030A0"/>
                </a:solidFill>
              </a:rPr>
              <a:t>of the </a:t>
            </a:r>
            <a:r>
              <a:rPr lang="en-US" b="1" dirty="0" err="1">
                <a:solidFill>
                  <a:srgbClr val="7030A0"/>
                </a:solidFill>
              </a:rPr>
              <a:t>Evidence:</a:t>
            </a:r>
            <a:r>
              <a:rPr lang="en-US" b="1" dirty="0" err="1">
                <a:solidFill>
                  <a:srgbClr val="FF0000"/>
                </a:solidFill>
              </a:rPr>
              <a:t>Moderate</a:t>
            </a:r>
            <a:endParaRPr lang="en-US" b="1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Longer-term LAGB failure </a:t>
            </a:r>
            <a:r>
              <a:rPr lang="en-US" b="1" dirty="0">
                <a:solidFill>
                  <a:prstClr val="black"/>
                </a:solidFill>
              </a:rPr>
              <a:t>leading to removal of the band with or without conversion to </a:t>
            </a:r>
            <a:r>
              <a:rPr lang="en-US" b="1" dirty="0" err="1">
                <a:solidFill>
                  <a:prstClr val="black"/>
                </a:solidFill>
              </a:rPr>
              <a:t>anotherbariatric</a:t>
            </a:r>
            <a:r>
              <a:rPr lang="en-US" b="1" dirty="0">
                <a:solidFill>
                  <a:prstClr val="black"/>
                </a:solidFill>
              </a:rPr>
              <a:t> procedure varies from </a:t>
            </a:r>
            <a:r>
              <a:rPr lang="en-US" b="1" dirty="0">
                <a:solidFill>
                  <a:srgbClr val="FF0000"/>
                </a:solidFill>
              </a:rPr>
              <a:t>2% to 34%. </a:t>
            </a:r>
            <a:endParaRPr lang="en-US" b="1" dirty="0">
              <a:solidFill>
                <a:prstClr val="black"/>
              </a:solidFill>
            </a:endParaRPr>
          </a:p>
          <a:p>
            <a:pPr marL="400050" lvl="1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              Strength </a:t>
            </a:r>
            <a:r>
              <a:rPr lang="en-US" b="1" dirty="0">
                <a:solidFill>
                  <a:prstClr val="black"/>
                </a:solidFill>
              </a:rPr>
              <a:t>of the Evidence: </a:t>
            </a:r>
            <a:r>
              <a:rPr lang="en-US" b="1" dirty="0">
                <a:solidFill>
                  <a:srgbClr val="FF0000"/>
                </a:solidFill>
              </a:rPr>
              <a:t>Moderate </a:t>
            </a:r>
          </a:p>
          <a:p>
            <a:pPr marL="400050" lvl="1"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50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-685800"/>
            <a:ext cx="58674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610600" cy="6477000"/>
          </a:xfrm>
          <a:solidFill>
            <a:srgbClr val="008000">
              <a:alpha val="8000"/>
            </a:srgbClr>
          </a:solidFill>
        </p:spPr>
        <p:txBody>
          <a:bodyPr>
            <a:normAutofit lnSpcReduction="10000"/>
          </a:bodyPr>
          <a:lstStyle/>
          <a:p>
            <a:endParaRPr lang="en-US" sz="28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    </a:t>
            </a:r>
            <a:r>
              <a:rPr lang="en-US" sz="2800" b="1" dirty="0">
                <a:solidFill>
                  <a:srgbClr val="008000"/>
                </a:solidFill>
              </a:rPr>
              <a:t>Roux-en-Y Gastric Bypass  </a:t>
            </a:r>
          </a:p>
          <a:p>
            <a:pPr>
              <a:buFont typeface="Wingdings" pitchFamily="2" charset="2"/>
              <a:buChar char="q"/>
            </a:pPr>
            <a:endParaRPr lang="en-US" sz="2600" b="1" dirty="0" smtClean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 </a:t>
            </a:r>
            <a:r>
              <a:rPr lang="en-US" sz="2600" b="1" dirty="0"/>
              <a:t>Consist of a </a:t>
            </a:r>
            <a:r>
              <a:rPr lang="en-US" sz="2600" b="1" dirty="0">
                <a:solidFill>
                  <a:srgbClr val="FF0000"/>
                </a:solidFill>
              </a:rPr>
              <a:t>major </a:t>
            </a:r>
            <a:r>
              <a:rPr lang="en-US" sz="2600" b="1" dirty="0"/>
              <a:t>adverse outcome in approximately </a:t>
            </a:r>
            <a:r>
              <a:rPr lang="en-US" sz="2600" b="1" dirty="0">
                <a:solidFill>
                  <a:srgbClr val="FF0000"/>
                </a:solidFill>
              </a:rPr>
              <a:t>4% </a:t>
            </a:r>
            <a:r>
              <a:rPr lang="en-US" sz="2600" b="1" dirty="0"/>
              <a:t>to </a:t>
            </a:r>
            <a:r>
              <a:rPr lang="en-US" sz="2600" b="1" dirty="0">
                <a:solidFill>
                  <a:srgbClr val="FF0000"/>
                </a:solidFill>
              </a:rPr>
              <a:t>5%, </a:t>
            </a:r>
            <a:r>
              <a:rPr lang="en-US" sz="2600" b="1" dirty="0"/>
              <a:t>including </a:t>
            </a:r>
            <a:r>
              <a:rPr lang="en-US" sz="2600" b="1" dirty="0">
                <a:solidFill>
                  <a:srgbClr val="FF0000"/>
                </a:solidFill>
              </a:rPr>
              <a:t>mortality</a:t>
            </a:r>
            <a:r>
              <a:rPr lang="en-US" sz="2600" b="1" dirty="0"/>
              <a:t> </a:t>
            </a:r>
            <a:r>
              <a:rPr lang="en-US" sz="2600" b="1" dirty="0">
                <a:solidFill>
                  <a:srgbClr val="FF0000"/>
                </a:solidFill>
              </a:rPr>
              <a:t>(0.2%), </a:t>
            </a:r>
            <a:r>
              <a:rPr lang="en-US" sz="2600" b="1" dirty="0" err="1" smtClean="0"/>
              <a:t>DVTandPTE</a:t>
            </a:r>
            <a:r>
              <a:rPr lang="en-US" sz="2600" b="1" dirty="0" smtClean="0"/>
              <a:t> </a:t>
            </a:r>
            <a:r>
              <a:rPr lang="en-US" sz="2600" b="1" dirty="0"/>
              <a:t>(</a:t>
            </a:r>
            <a:r>
              <a:rPr lang="en-US" sz="2600" b="1" dirty="0">
                <a:solidFill>
                  <a:srgbClr val="FF0000"/>
                </a:solidFill>
              </a:rPr>
              <a:t>0.4%), </a:t>
            </a:r>
            <a:r>
              <a:rPr lang="en-US" sz="2600" b="1" dirty="0"/>
              <a:t>and a requirement </a:t>
            </a:r>
            <a:r>
              <a:rPr lang="en-US" sz="2600" b="1" dirty="0" smtClean="0"/>
              <a:t>for </a:t>
            </a:r>
            <a:r>
              <a:rPr lang="en-US" sz="2600" b="1" dirty="0" smtClean="0">
                <a:solidFill>
                  <a:srgbClr val="FF0000"/>
                </a:solidFill>
              </a:rPr>
              <a:t>reoperation</a:t>
            </a:r>
            <a:r>
              <a:rPr lang="en-US" sz="2600" b="1" dirty="0" smtClean="0"/>
              <a:t> </a:t>
            </a:r>
            <a:r>
              <a:rPr lang="en-US" sz="2600" b="1" dirty="0"/>
              <a:t>(</a:t>
            </a:r>
            <a:r>
              <a:rPr lang="en-US" sz="2600" b="1" dirty="0">
                <a:solidFill>
                  <a:srgbClr val="FF0000"/>
                </a:solidFill>
              </a:rPr>
              <a:t>3% to 5%); </a:t>
            </a:r>
            <a:r>
              <a:rPr lang="en-US" sz="2600" b="1" dirty="0" smtClean="0"/>
              <a:t>any complication</a:t>
            </a:r>
            <a:r>
              <a:rPr lang="en-US" sz="2600" b="1" dirty="0"/>
              <a:t>, major or minor (</a:t>
            </a:r>
            <a:r>
              <a:rPr lang="en-US" sz="2600" b="1" dirty="0">
                <a:solidFill>
                  <a:srgbClr val="FF0000"/>
                </a:solidFill>
              </a:rPr>
              <a:t>2% to 18%). 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600" b="1" dirty="0">
                <a:solidFill>
                  <a:srgbClr val="7030A0"/>
                </a:solidFill>
              </a:rPr>
              <a:t>Strength of the Evidence</a:t>
            </a:r>
            <a:r>
              <a:rPr lang="en-US" sz="2600" b="1" dirty="0">
                <a:solidFill>
                  <a:srgbClr val="FF0000"/>
                </a:solidFill>
              </a:rPr>
              <a:t>: Moderate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/>
              <a:t> </a:t>
            </a:r>
            <a:r>
              <a:rPr lang="en-US" sz="2600" b="1" dirty="0" smtClean="0"/>
              <a:t>   </a:t>
            </a:r>
            <a:r>
              <a:rPr lang="en-US" sz="2600" b="1" dirty="0"/>
              <a:t>Are </a:t>
            </a:r>
            <a:r>
              <a:rPr lang="en-US" sz="2600" b="1" dirty="0">
                <a:solidFill>
                  <a:srgbClr val="FF0000"/>
                </a:solidFill>
              </a:rPr>
              <a:t>less frequent </a:t>
            </a:r>
            <a:r>
              <a:rPr lang="en-US" sz="2600" b="1" dirty="0"/>
              <a:t>for the </a:t>
            </a:r>
            <a:r>
              <a:rPr lang="en-US" sz="2600" b="1" dirty="0">
                <a:solidFill>
                  <a:srgbClr val="FF0000"/>
                </a:solidFill>
              </a:rPr>
              <a:t>laparoscopic</a:t>
            </a:r>
            <a:r>
              <a:rPr lang="en-US" sz="2600" b="1" dirty="0"/>
              <a:t> approach than for </a:t>
            </a: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         open </a:t>
            </a:r>
            <a:r>
              <a:rPr lang="en-US" sz="2600" b="1" dirty="0"/>
              <a:t>incision. </a:t>
            </a:r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                 </a:t>
            </a:r>
          </a:p>
          <a:p>
            <a:pPr marL="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                 </a:t>
            </a:r>
            <a:r>
              <a:rPr lang="en-US" sz="2600" b="1" dirty="0">
                <a:solidFill>
                  <a:srgbClr val="7030A0"/>
                </a:solidFill>
              </a:rPr>
              <a:t>Strength of the Evidence</a:t>
            </a:r>
            <a:r>
              <a:rPr lang="en-US" sz="2600" b="1" dirty="0"/>
              <a:t>: </a:t>
            </a:r>
            <a:r>
              <a:rPr lang="en-US" sz="2600" b="1" dirty="0">
                <a:solidFill>
                  <a:srgbClr val="FF0000"/>
                </a:solidFill>
              </a:rPr>
              <a:t>Moderate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1295400"/>
            <a:ext cx="73152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en-US" sz="20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8000" b="1" dirty="0" smtClean="0"/>
              <a:t> </a:t>
            </a:r>
            <a:r>
              <a:rPr lang="en-US" sz="5100" b="1" dirty="0">
                <a:solidFill>
                  <a:srgbClr val="008000"/>
                </a:solidFill>
              </a:rPr>
              <a:t>open gastric bypass</a:t>
            </a:r>
            <a:r>
              <a:rPr lang="en-US" sz="8000" b="1" dirty="0"/>
              <a:t>: </a:t>
            </a:r>
          </a:p>
          <a:p>
            <a:pPr marL="0" indent="0">
              <a:buNone/>
            </a:pPr>
            <a:endParaRPr lang="en-US" sz="5900" b="1" dirty="0" smtClean="0"/>
          </a:p>
          <a:p>
            <a:pPr>
              <a:buFont typeface="Wingdings" pitchFamily="2" charset="2"/>
              <a:buChar char="q"/>
            </a:pPr>
            <a:r>
              <a:rPr lang="en-US" sz="4500" b="1" dirty="0" smtClean="0"/>
              <a:t> </a:t>
            </a:r>
            <a:r>
              <a:rPr lang="en-US" sz="4500" b="1" dirty="0"/>
              <a:t>Consist of a</a:t>
            </a:r>
            <a:r>
              <a:rPr lang="en-US" sz="4500" b="1" dirty="0">
                <a:solidFill>
                  <a:srgbClr val="FF0000"/>
                </a:solidFill>
              </a:rPr>
              <a:t> major </a:t>
            </a:r>
            <a:r>
              <a:rPr lang="en-US" sz="4500" b="1" dirty="0"/>
              <a:t>adverse outcome in approximately </a:t>
            </a:r>
            <a:r>
              <a:rPr lang="en-US" sz="4500" b="1" dirty="0">
                <a:solidFill>
                  <a:srgbClr val="FF0000"/>
                </a:solidFill>
              </a:rPr>
              <a:t>8%, </a:t>
            </a:r>
            <a:r>
              <a:rPr lang="en-US" sz="4500" b="1" dirty="0"/>
              <a:t>including </a:t>
            </a:r>
            <a:r>
              <a:rPr lang="en-US" sz="4500" b="1" dirty="0">
                <a:solidFill>
                  <a:srgbClr val="FF0000"/>
                </a:solidFill>
              </a:rPr>
              <a:t>mortality</a:t>
            </a:r>
            <a:r>
              <a:rPr lang="en-US" sz="4500" b="1" dirty="0"/>
              <a:t> </a:t>
            </a:r>
            <a:r>
              <a:rPr lang="en-US" sz="4500" b="1" dirty="0">
                <a:solidFill>
                  <a:srgbClr val="FF0000"/>
                </a:solidFill>
              </a:rPr>
              <a:t>(2%), deep </a:t>
            </a:r>
            <a:r>
              <a:rPr lang="en-US" sz="4500" b="1" dirty="0" smtClean="0">
                <a:solidFill>
                  <a:srgbClr val="FF0000"/>
                </a:solidFill>
              </a:rPr>
              <a:t>vein thrombosis/pulmonary </a:t>
            </a:r>
            <a:r>
              <a:rPr lang="en-US" sz="4500" b="1" dirty="0">
                <a:solidFill>
                  <a:srgbClr val="FF0000"/>
                </a:solidFill>
              </a:rPr>
              <a:t>embolism (1%), </a:t>
            </a:r>
            <a:r>
              <a:rPr lang="en-US" sz="4500" b="1" dirty="0"/>
              <a:t>and </a:t>
            </a:r>
            <a:r>
              <a:rPr lang="en-US" sz="4500" b="1" dirty="0">
                <a:solidFill>
                  <a:srgbClr val="FF0000"/>
                </a:solidFill>
              </a:rPr>
              <a:t>reoperation (5%)</a:t>
            </a:r>
            <a:r>
              <a:rPr lang="en-US" sz="4500" b="1" dirty="0"/>
              <a:t>. </a:t>
            </a:r>
          </a:p>
          <a:p>
            <a:pPr marL="0" indent="0">
              <a:buNone/>
            </a:pPr>
            <a:r>
              <a:rPr lang="en-US" sz="4500" b="1" dirty="0" smtClean="0"/>
              <a:t>                    </a:t>
            </a:r>
          </a:p>
          <a:p>
            <a:pPr marL="0" indent="0">
              <a:buNone/>
            </a:pPr>
            <a:r>
              <a:rPr lang="en-US" sz="4500" b="1" dirty="0"/>
              <a:t> </a:t>
            </a:r>
            <a:r>
              <a:rPr lang="en-US" sz="4500" b="1" dirty="0" smtClean="0"/>
              <a:t>                   </a:t>
            </a:r>
            <a:r>
              <a:rPr lang="en-US" sz="4500" b="1" dirty="0" smtClean="0">
                <a:solidFill>
                  <a:srgbClr val="7030A0"/>
                </a:solidFill>
              </a:rPr>
              <a:t>Strength </a:t>
            </a:r>
            <a:r>
              <a:rPr lang="en-US" sz="4500" b="1" dirty="0">
                <a:solidFill>
                  <a:srgbClr val="7030A0"/>
                </a:solidFill>
              </a:rPr>
              <a:t>of the Evidence</a:t>
            </a:r>
            <a:r>
              <a:rPr lang="en-US" sz="4500" b="1" dirty="0">
                <a:solidFill>
                  <a:srgbClr val="FF0000"/>
                </a:solidFill>
              </a:rPr>
              <a:t>: Low</a:t>
            </a:r>
          </a:p>
          <a:p>
            <a:pPr marL="0" indent="0">
              <a:buNone/>
            </a:pPr>
            <a:r>
              <a:rPr lang="en-US" sz="4500" b="1" dirty="0"/>
              <a:t> </a:t>
            </a:r>
          </a:p>
          <a:p>
            <a:pPr marL="0" indent="0">
              <a:buNone/>
            </a:pPr>
            <a:endParaRPr lang="en-US" sz="5900" b="1" dirty="0"/>
          </a:p>
          <a:p>
            <a:pPr marL="0" indent="0">
              <a:buNone/>
            </a:pPr>
            <a:r>
              <a:rPr lang="en-US" sz="5900" dirty="0" smtClean="0"/>
              <a:t> </a:t>
            </a:r>
            <a:endParaRPr lang="en-US" sz="5900" dirty="0"/>
          </a:p>
        </p:txBody>
      </p:sp>
    </p:spTree>
    <p:extLst>
      <p:ext uri="{BB962C8B-B14F-4D97-AF65-F5344CB8AC3E}">
        <p14:creationId xmlns:p14="http://schemas.microsoft.com/office/powerpoint/2010/main" val="15710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4189426"/>
              </p:ext>
            </p:extLst>
          </p:nvPr>
        </p:nvGraphicFramePr>
        <p:xfrm>
          <a:off x="0" y="76200"/>
          <a:ext cx="8763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In </a:t>
            </a:r>
            <a:r>
              <a:rPr lang="en-US" b="1" dirty="0"/>
              <a:t>overweight and obese adults </a:t>
            </a:r>
            <a:r>
              <a:rPr lang="en-US" b="1" dirty="0">
                <a:solidFill>
                  <a:srgbClr val="FF0000"/>
                </a:solidFill>
              </a:rPr>
              <a:t>at risk </a:t>
            </a:r>
            <a:r>
              <a:rPr lang="en-US" b="1" dirty="0"/>
              <a:t>for type 2 diabetes, average weight losses of </a:t>
            </a:r>
            <a:r>
              <a:rPr lang="en-US" b="1" dirty="0">
                <a:solidFill>
                  <a:srgbClr val="FF0000"/>
                </a:solidFill>
              </a:rPr>
              <a:t>2.5 kg to 5.5 kg </a:t>
            </a:r>
            <a:r>
              <a:rPr lang="en-US" b="1" dirty="0"/>
              <a:t>at </a:t>
            </a:r>
          </a:p>
          <a:p>
            <a:pPr marL="0" indent="0">
              <a:buNone/>
            </a:pPr>
            <a:r>
              <a:rPr lang="en-US" b="1" dirty="0" smtClean="0"/>
              <a:t>    =</a:t>
            </a: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years</a:t>
            </a:r>
            <a:r>
              <a:rPr lang="en-US" b="1" dirty="0"/>
              <a:t>, achieved with lifestyle intervention (with 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without </a:t>
            </a:r>
            <a:r>
              <a:rPr lang="en-US" b="1" dirty="0" err="1"/>
              <a:t>orlistat</a:t>
            </a:r>
            <a:r>
              <a:rPr lang="en-US" b="1" dirty="0"/>
              <a:t>) reduces the risk of </a:t>
            </a:r>
            <a:r>
              <a:rPr lang="en-US" b="1" dirty="0">
                <a:solidFill>
                  <a:srgbClr val="FF0000"/>
                </a:solidFill>
              </a:rPr>
              <a:t>developing type 2</a:t>
            </a:r>
          </a:p>
          <a:p>
            <a:pPr marL="0" indent="0">
              <a:buNone/>
            </a:pPr>
            <a:r>
              <a:rPr lang="en-US" b="1" dirty="0" smtClean="0"/>
              <a:t>     diabetes </a:t>
            </a:r>
            <a:r>
              <a:rPr lang="en-US" b="1" dirty="0"/>
              <a:t>by </a:t>
            </a:r>
            <a:r>
              <a:rPr lang="en-US" b="1" dirty="0">
                <a:solidFill>
                  <a:srgbClr val="FF0000"/>
                </a:solidFill>
              </a:rPr>
              <a:t>30% to 60%. 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                   </a:t>
            </a:r>
            <a:r>
              <a:rPr lang="en-US" sz="3400" b="1" i="1" dirty="0" smtClean="0">
                <a:solidFill>
                  <a:srgbClr val="7030A0"/>
                </a:solidFill>
              </a:rPr>
              <a:t>Strength </a:t>
            </a:r>
            <a:r>
              <a:rPr lang="en-US" sz="3400" b="1" i="1" dirty="0">
                <a:solidFill>
                  <a:srgbClr val="7030A0"/>
                </a:solidFill>
              </a:rPr>
              <a:t>of the Evidence: </a:t>
            </a:r>
            <a:r>
              <a:rPr lang="en-US" sz="4000" b="1" i="1" dirty="0">
                <a:solidFill>
                  <a:srgbClr val="FF0000"/>
                </a:solidFill>
              </a:rPr>
              <a:t>High</a:t>
            </a:r>
          </a:p>
          <a:p>
            <a:endParaRPr lang="en-US" b="1" i="1" dirty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/>
              <a:t>In overweight and obese adults </a:t>
            </a:r>
            <a:r>
              <a:rPr lang="en-US" b="1" dirty="0">
                <a:solidFill>
                  <a:srgbClr val="FF0000"/>
                </a:solidFill>
              </a:rPr>
              <a:t>with type 2 </a:t>
            </a:r>
            <a:r>
              <a:rPr lang="en-US" b="1" dirty="0"/>
              <a:t>diabetes, </a:t>
            </a:r>
            <a:r>
              <a:rPr lang="en-US" b="1" dirty="0">
                <a:solidFill>
                  <a:srgbClr val="FF0000"/>
                </a:solidFill>
              </a:rPr>
              <a:t>2% to 5% </a:t>
            </a:r>
            <a:r>
              <a:rPr lang="en-US" b="1" dirty="0"/>
              <a:t>weight loss achieved with </a:t>
            </a:r>
            <a:r>
              <a:rPr lang="en-US" b="1" dirty="0">
                <a:solidFill>
                  <a:srgbClr val="FF0000"/>
                </a:solidFill>
              </a:rPr>
              <a:t>1 to 4 years</a:t>
            </a:r>
          </a:p>
          <a:p>
            <a:pPr marL="0" indent="0">
              <a:buNone/>
            </a:pPr>
            <a:r>
              <a:rPr lang="en-US" b="1" dirty="0" smtClean="0"/>
              <a:t>   of </a:t>
            </a:r>
            <a:r>
              <a:rPr lang="en-US" b="1" dirty="0"/>
              <a:t>lifestyle intervention (with or without </a:t>
            </a:r>
            <a:r>
              <a:rPr lang="en-US" b="1" dirty="0" err="1"/>
              <a:t>orlistat</a:t>
            </a:r>
            <a:r>
              <a:rPr lang="en-US" b="1" dirty="0"/>
              <a:t>) results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in </a:t>
            </a:r>
            <a:r>
              <a:rPr lang="en-US" b="1" dirty="0">
                <a:solidFill>
                  <a:srgbClr val="FF0000"/>
                </a:solidFill>
              </a:rPr>
              <a:t>modest reductions </a:t>
            </a:r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fasting plasma glucose</a:t>
            </a:r>
          </a:p>
          <a:p>
            <a:pPr marL="0" indent="0">
              <a:buNone/>
            </a:pPr>
            <a:r>
              <a:rPr lang="en-US" b="1" dirty="0" smtClean="0"/>
              <a:t>    concentrations </a:t>
            </a:r>
            <a:r>
              <a:rPr lang="en-US" b="1" dirty="0"/>
              <a:t>and lowering of </a:t>
            </a:r>
            <a:r>
              <a:rPr lang="en-US" b="1" dirty="0">
                <a:solidFill>
                  <a:srgbClr val="FF0000"/>
                </a:solidFill>
              </a:rPr>
              <a:t>HbA1c</a:t>
            </a:r>
            <a:r>
              <a:rPr lang="en-US" b="1" dirty="0"/>
              <a:t> by </a:t>
            </a:r>
            <a:r>
              <a:rPr lang="en-US" b="1" dirty="0">
                <a:solidFill>
                  <a:srgbClr val="FF0000"/>
                </a:solidFill>
              </a:rPr>
              <a:t>0.2% to 0.3</a:t>
            </a:r>
            <a:r>
              <a:rPr lang="en-US" b="1" dirty="0"/>
              <a:t>%.  </a:t>
            </a:r>
          </a:p>
          <a:p>
            <a:pPr marL="0" indent="0">
              <a:buNone/>
            </a:pPr>
            <a:r>
              <a:rPr lang="en-US" sz="3400" b="1" dirty="0">
                <a:solidFill>
                  <a:srgbClr val="7030A0"/>
                </a:solidFill>
              </a:rPr>
              <a:t> </a:t>
            </a:r>
            <a:r>
              <a:rPr lang="en-US" sz="3400" b="1" dirty="0" smtClean="0">
                <a:solidFill>
                  <a:srgbClr val="7030A0"/>
                </a:solidFill>
              </a:rPr>
              <a:t>                  </a:t>
            </a:r>
            <a:r>
              <a:rPr lang="en-US" sz="3400" b="1" i="1" dirty="0">
                <a:solidFill>
                  <a:srgbClr val="7030A0"/>
                </a:solidFill>
              </a:rPr>
              <a:t>Strength of the Evidence: </a:t>
            </a:r>
            <a:r>
              <a:rPr lang="en-US" sz="4000" b="1" i="1" dirty="0">
                <a:solidFill>
                  <a:srgbClr val="FF0000"/>
                </a:solidFill>
              </a:rPr>
              <a:t>High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362200" y="-1981200"/>
            <a:ext cx="63246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5532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</a:rPr>
              <a:t>Biliopancreatic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Diversion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perioperative </a:t>
            </a:r>
            <a:r>
              <a:rPr lang="en-US" b="1" dirty="0"/>
              <a:t>complications  Occur in </a:t>
            </a:r>
            <a:r>
              <a:rPr lang="en-US" b="1" dirty="0">
                <a:solidFill>
                  <a:srgbClr val="FF0000"/>
                </a:solidFill>
              </a:rPr>
              <a:t>2% to 8% </a:t>
            </a:r>
            <a:r>
              <a:rPr lang="en-US" b="1" dirty="0"/>
              <a:t>of cases and include </a:t>
            </a:r>
            <a:r>
              <a:rPr lang="en-US" b="1" dirty="0">
                <a:solidFill>
                  <a:srgbClr val="FF0000"/>
                </a:solidFill>
              </a:rPr>
              <a:t>mortality (&lt;1%)</a:t>
            </a:r>
            <a:r>
              <a:rPr lang="en-US" b="1" dirty="0"/>
              <a:t>; </a:t>
            </a:r>
            <a:r>
              <a:rPr lang="en-US" b="1" dirty="0">
                <a:solidFill>
                  <a:srgbClr val="FF0000"/>
                </a:solidFill>
              </a:rPr>
              <a:t>deep vein thrombosis/pulmonary embolism (0.4%). </a:t>
            </a:r>
            <a:r>
              <a:rPr lang="en-US" b="1" dirty="0"/>
              <a:t>The frequency of </a:t>
            </a:r>
            <a:r>
              <a:rPr lang="en-US" b="1" dirty="0">
                <a:solidFill>
                  <a:srgbClr val="FF0000"/>
                </a:solidFill>
              </a:rPr>
              <a:t>anastomotic leak</a:t>
            </a:r>
            <a:r>
              <a:rPr lang="en-US" b="1" dirty="0"/>
              <a:t>, hemorrhage and wound complication is variable.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</a:t>
            </a:r>
            <a:r>
              <a:rPr lang="en-US" b="1" dirty="0">
                <a:solidFill>
                  <a:srgbClr val="7030A0"/>
                </a:solidFill>
              </a:rPr>
              <a:t>Strength of the Evidence</a:t>
            </a:r>
            <a:r>
              <a:rPr lang="en-US" b="1" dirty="0">
                <a:solidFill>
                  <a:srgbClr val="FF0000"/>
                </a:solidFill>
              </a:rPr>
              <a:t>: Low </a:t>
            </a:r>
          </a:p>
          <a:p>
            <a:endParaRPr lang="en-US" sz="2000" b="1" dirty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en-US" b="1" dirty="0">
                <a:solidFill>
                  <a:srgbClr val="FF0000"/>
                </a:solidFill>
              </a:rPr>
              <a:t>to 3 year </a:t>
            </a:r>
            <a:r>
              <a:rPr lang="en-US" b="1" dirty="0"/>
              <a:t>complications include: </a:t>
            </a:r>
            <a:r>
              <a:rPr lang="en-US" b="1" dirty="0">
                <a:solidFill>
                  <a:srgbClr val="FF0000"/>
                </a:solidFill>
              </a:rPr>
              <a:t>anemia </a:t>
            </a:r>
            <a:r>
              <a:rPr lang="en-US" b="1" dirty="0"/>
              <a:t>(13% to 20%); deficiency of </a:t>
            </a:r>
            <a:r>
              <a:rPr lang="en-US" b="1" dirty="0">
                <a:solidFill>
                  <a:srgbClr val="FF0000"/>
                </a:solidFill>
              </a:rPr>
              <a:t>protein </a:t>
            </a:r>
            <a:r>
              <a:rPr lang="en-US" b="1" dirty="0"/>
              <a:t>(0.3% to 3.0%), </a:t>
            </a:r>
            <a:r>
              <a:rPr lang="en-US" b="1" dirty="0" smtClean="0">
                <a:solidFill>
                  <a:srgbClr val="FF0000"/>
                </a:solidFill>
              </a:rPr>
              <a:t>iron </a:t>
            </a:r>
            <a:r>
              <a:rPr lang="en-US" b="1" dirty="0" smtClean="0"/>
              <a:t>(17</a:t>
            </a:r>
            <a:r>
              <a:rPr lang="en-US" b="1" dirty="0"/>
              <a:t>%), </a:t>
            </a:r>
            <a:r>
              <a:rPr lang="en-US" b="1" dirty="0">
                <a:solidFill>
                  <a:srgbClr val="FF0000"/>
                </a:solidFill>
              </a:rPr>
              <a:t>zinc </a:t>
            </a:r>
            <a:r>
              <a:rPr lang="en-US" b="1" dirty="0"/>
              <a:t>(6%), and </a:t>
            </a:r>
            <a:r>
              <a:rPr lang="en-US" b="1" dirty="0">
                <a:solidFill>
                  <a:srgbClr val="FF0000"/>
                </a:solidFill>
              </a:rPr>
              <a:t>neuropathy </a:t>
            </a:r>
            <a:r>
              <a:rPr lang="en-US" b="1" dirty="0"/>
              <a:t>(0.4%). Deficiency of </a:t>
            </a:r>
            <a:r>
              <a:rPr lang="en-US" b="1" dirty="0">
                <a:solidFill>
                  <a:srgbClr val="FF0000"/>
                </a:solidFill>
              </a:rPr>
              <a:t>vitamin D </a:t>
            </a:r>
            <a:r>
              <a:rPr lang="en-US" b="1" dirty="0"/>
              <a:t>and elevated parathyroid </a:t>
            </a:r>
            <a:r>
              <a:rPr lang="en-US" b="1" dirty="0" smtClean="0"/>
              <a:t>hormone may </a:t>
            </a:r>
            <a:r>
              <a:rPr lang="en-US" b="1" dirty="0"/>
              <a:t>exceed </a:t>
            </a:r>
            <a:r>
              <a:rPr lang="en-US" b="1" dirty="0">
                <a:solidFill>
                  <a:srgbClr val="FF0000"/>
                </a:solidFill>
              </a:rPr>
              <a:t>40%. </a:t>
            </a:r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 When </a:t>
            </a:r>
            <a:r>
              <a:rPr lang="en-US" b="1" dirty="0"/>
              <a:t>performed by open incision, include </a:t>
            </a:r>
            <a:r>
              <a:rPr lang="en-US" b="1" dirty="0">
                <a:solidFill>
                  <a:srgbClr val="FF0000"/>
                </a:solidFill>
              </a:rPr>
              <a:t>ventral hernia </a:t>
            </a:r>
            <a:r>
              <a:rPr lang="en-US" b="1" dirty="0"/>
              <a:t>as high as </a:t>
            </a:r>
            <a:r>
              <a:rPr lang="en-US" b="1" dirty="0">
                <a:solidFill>
                  <a:srgbClr val="FF0000"/>
                </a:solidFill>
              </a:rPr>
              <a:t>78%.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                             Strength </a:t>
            </a:r>
            <a:r>
              <a:rPr lang="en-US" b="1" dirty="0">
                <a:solidFill>
                  <a:srgbClr val="7030A0"/>
                </a:solidFill>
              </a:rPr>
              <a:t>of the Evidence</a:t>
            </a:r>
            <a:r>
              <a:rPr lang="en-US" b="1" dirty="0"/>
              <a:t>:</a:t>
            </a:r>
            <a:r>
              <a:rPr lang="en-US" b="1" dirty="0">
                <a:solidFill>
                  <a:srgbClr val="FF0000"/>
                </a:solidFill>
              </a:rPr>
              <a:t> Low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54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Laparoscopic Sleeve </a:t>
            </a:r>
            <a:r>
              <a:rPr lang="en-US" sz="3200" b="1" dirty="0" err="1" smtClean="0"/>
              <a:t>Gast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/>
              </a:rPr>
              <a:t>rectomy</a:t>
            </a:r>
            <a:r>
              <a:rPr lang="en-US" sz="32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8305800" cy="3581400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There is </a:t>
            </a:r>
            <a:r>
              <a:rPr lang="en-US" b="1" dirty="0">
                <a:solidFill>
                  <a:srgbClr val="C00000"/>
                </a:solidFill>
                <a:latin typeface="Times New Roman"/>
              </a:rPr>
              <a:t>insufficient evidence 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to establish the incidence of perioperative and longer term complications.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4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85800"/>
            <a:ext cx="80010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5a</a:t>
            </a:r>
            <a:r>
              <a:rPr lang="en-US" sz="2800" b="1" dirty="0">
                <a:solidFill>
                  <a:srgbClr val="FF0000"/>
                </a:solidFill>
              </a:rPr>
              <a:t>. Advise </a:t>
            </a:r>
            <a:r>
              <a:rPr lang="en-US" sz="2800" b="1" dirty="0"/>
              <a:t>adults with a </a:t>
            </a:r>
            <a:r>
              <a:rPr lang="en-US" sz="2800" b="1" dirty="0">
                <a:solidFill>
                  <a:srgbClr val="FF0000"/>
                </a:solidFill>
              </a:rPr>
              <a:t>BMI ≥40 or BMI ≥35 with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obesity-related comorbid </a:t>
            </a:r>
            <a:r>
              <a:rPr lang="en-US" sz="2800" b="1" dirty="0"/>
              <a:t>conditions who </a:t>
            </a:r>
            <a:r>
              <a:rPr lang="en-US" sz="2800" b="1" dirty="0" smtClean="0"/>
              <a:t>are motivated </a:t>
            </a:r>
            <a:r>
              <a:rPr lang="en-US" sz="2800" b="1" dirty="0"/>
              <a:t>to lose weight and who </a:t>
            </a:r>
            <a:r>
              <a:rPr lang="en-US" sz="2800" b="1" dirty="0">
                <a:solidFill>
                  <a:srgbClr val="FF0000"/>
                </a:solidFill>
              </a:rPr>
              <a:t>have </a:t>
            </a:r>
            <a:r>
              <a:rPr lang="en-US" sz="2800" b="1" dirty="0" smtClean="0">
                <a:solidFill>
                  <a:srgbClr val="FF0000"/>
                </a:solidFill>
              </a:rPr>
              <a:t>not responded</a:t>
            </a:r>
            <a:r>
              <a:rPr lang="en-US" sz="2800" b="1" dirty="0" smtClean="0"/>
              <a:t> </a:t>
            </a:r>
            <a:r>
              <a:rPr lang="en-US" sz="2800" b="1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behavioral treatment </a:t>
            </a:r>
            <a:r>
              <a:rPr lang="en-US" sz="2800" b="1" dirty="0"/>
              <a:t>with or </a:t>
            </a:r>
            <a:r>
              <a:rPr lang="en-US" sz="2800" b="1" dirty="0" smtClean="0"/>
              <a:t>without pharmacotherapy </a:t>
            </a:r>
            <a:r>
              <a:rPr lang="en-US" sz="2800" b="1" dirty="0"/>
              <a:t>with sufficient weight loss </a:t>
            </a:r>
            <a:r>
              <a:rPr lang="en-US" sz="2800" b="1" dirty="0" smtClean="0"/>
              <a:t>to achieve </a:t>
            </a:r>
            <a:r>
              <a:rPr lang="en-US" sz="2800" b="1" dirty="0"/>
              <a:t>targeted health outcome goals that </a:t>
            </a:r>
            <a:r>
              <a:rPr lang="en-US" sz="2800" b="1" dirty="0" smtClean="0"/>
              <a:t>bariatric surgery </a:t>
            </a:r>
            <a:r>
              <a:rPr lang="en-US" sz="2800" b="1" dirty="0">
                <a:solidFill>
                  <a:srgbClr val="FF0000"/>
                </a:solidFill>
              </a:rPr>
              <a:t>may </a:t>
            </a:r>
            <a:r>
              <a:rPr lang="en-US" sz="2800" b="1" dirty="0"/>
              <a:t>be an appropriate option to </a:t>
            </a:r>
            <a:r>
              <a:rPr lang="en-US" sz="2800" b="1" dirty="0" smtClean="0"/>
              <a:t>improve health </a:t>
            </a:r>
            <a:r>
              <a:rPr lang="en-US" sz="2800" b="1" dirty="0"/>
              <a:t>and offer referral to an </a:t>
            </a:r>
            <a:r>
              <a:rPr lang="en-US" sz="2800" b="1" dirty="0">
                <a:solidFill>
                  <a:srgbClr val="FF0000"/>
                </a:solidFill>
              </a:rPr>
              <a:t>experienced </a:t>
            </a:r>
            <a:r>
              <a:rPr lang="en-US" sz="2800" b="1" dirty="0" smtClean="0">
                <a:solidFill>
                  <a:srgbClr val="FF0000"/>
                </a:solidFill>
              </a:rPr>
              <a:t>bariatric surgeon </a:t>
            </a:r>
            <a:r>
              <a:rPr lang="en-US" sz="2800" b="1" dirty="0"/>
              <a:t>for consultation and evaluation. </a:t>
            </a:r>
            <a:r>
              <a:rPr lang="en-US" sz="2800" b="1" dirty="0">
                <a:solidFill>
                  <a:srgbClr val="00B050"/>
                </a:solidFill>
              </a:rPr>
              <a:t>A (Strong) /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Iia</a:t>
            </a:r>
            <a:r>
              <a:rPr lang="en-US" sz="2800" b="1" dirty="0">
                <a:solidFill>
                  <a:srgbClr val="00B050"/>
                </a:solidFill>
              </a:rPr>
              <a:t>/A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5b</a:t>
            </a:r>
            <a:r>
              <a:rPr lang="en-US" sz="2800" b="1" dirty="0"/>
              <a:t>. For individuals with a </a:t>
            </a:r>
            <a:r>
              <a:rPr lang="en-US" sz="2800" b="1" dirty="0">
                <a:solidFill>
                  <a:srgbClr val="FF0000"/>
                </a:solidFill>
              </a:rPr>
              <a:t>BMI &lt;35</a:t>
            </a:r>
            <a:r>
              <a:rPr lang="en-US" sz="2800" b="1" dirty="0"/>
              <a:t>, there is </a:t>
            </a:r>
            <a:r>
              <a:rPr lang="en-US" sz="2800" b="1" dirty="0">
                <a:solidFill>
                  <a:srgbClr val="FF0000"/>
                </a:solidFill>
              </a:rPr>
              <a:t>insufficient</a:t>
            </a:r>
          </a:p>
          <a:p>
            <a:pPr marL="0" indent="0">
              <a:buNone/>
            </a:pPr>
            <a:r>
              <a:rPr lang="en-US" sz="2800" b="1" dirty="0"/>
              <a:t>evidence to recommend for or against undergoing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bariatric surgical procedures. </a:t>
            </a:r>
            <a:r>
              <a:rPr lang="pt-BR" sz="2800" b="1" dirty="0">
                <a:solidFill>
                  <a:srgbClr val="FF0000"/>
                </a:solidFill>
              </a:rPr>
              <a:t>N </a:t>
            </a:r>
            <a:r>
              <a:rPr lang="pt-BR" sz="2800" b="1" dirty="0" smtClean="0">
                <a:solidFill>
                  <a:srgbClr val="FF0000"/>
                </a:solidFill>
              </a:rPr>
              <a:t>( </a:t>
            </a:r>
            <a:r>
              <a:rPr lang="pt-BR" sz="2800" b="1" dirty="0">
                <a:solidFill>
                  <a:srgbClr val="FF0000"/>
                </a:solidFill>
              </a:rPr>
              <a:t>N/A 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CQ1 (Benefits of Weight Loss)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906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Do the observed </a:t>
            </a:r>
            <a:r>
              <a:rPr lang="en-US" b="1" dirty="0">
                <a:solidFill>
                  <a:srgbClr val="FF0000"/>
                </a:solidFill>
              </a:rPr>
              <a:t>improvements</a:t>
            </a:r>
            <a:r>
              <a:rPr lang="en-US" b="1" dirty="0"/>
              <a:t> in CV risk factors, need for medications and </a:t>
            </a:r>
            <a:r>
              <a:rPr lang="en-US" b="1" dirty="0" smtClean="0"/>
              <a:t>improved quality of life </a:t>
            </a:r>
            <a:r>
              <a:rPr lang="en-US" b="1" dirty="0"/>
              <a:t>associated with weight loss </a:t>
            </a:r>
            <a:r>
              <a:rPr lang="en-US" b="1" dirty="0">
                <a:solidFill>
                  <a:srgbClr val="FF0000"/>
                </a:solidFill>
              </a:rPr>
              <a:t>differ</a:t>
            </a:r>
            <a:r>
              <a:rPr lang="en-US" b="1" dirty="0"/>
              <a:t> by </a:t>
            </a:r>
            <a:r>
              <a:rPr lang="en-US" b="1" dirty="0">
                <a:solidFill>
                  <a:srgbClr val="FF0000"/>
                </a:solidFill>
              </a:rPr>
              <a:t>age, sex, race, and BMI/waist circumference?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What is the </a:t>
            </a:r>
            <a:r>
              <a:rPr lang="en-US" b="1" dirty="0">
                <a:solidFill>
                  <a:srgbClr val="FF0000"/>
                </a:solidFill>
              </a:rPr>
              <a:t>cost-effectiveness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modest weight </a:t>
            </a:r>
            <a:r>
              <a:rPr lang="en-US" b="1" dirty="0"/>
              <a:t>loss as a preventative strategy for those at risk </a:t>
            </a:r>
            <a:r>
              <a:rPr lang="en-US" b="1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developing </a:t>
            </a:r>
            <a:r>
              <a:rPr lang="en-US" b="1" dirty="0">
                <a:solidFill>
                  <a:srgbClr val="FF0000"/>
                </a:solidFill>
              </a:rPr>
              <a:t>type 2 diabetes</a:t>
            </a:r>
            <a:r>
              <a:rPr lang="en-US" b="1" dirty="0"/>
              <a:t>?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 What is the </a:t>
            </a:r>
            <a:r>
              <a:rPr lang="en-US" b="1" dirty="0">
                <a:solidFill>
                  <a:srgbClr val="FF0000"/>
                </a:solidFill>
              </a:rPr>
              <a:t>best approach </a:t>
            </a:r>
            <a:r>
              <a:rPr lang="en-US" b="1" dirty="0"/>
              <a:t>to identify and </a:t>
            </a:r>
            <a:r>
              <a:rPr lang="en-US" b="1" dirty="0">
                <a:solidFill>
                  <a:srgbClr val="FF0000"/>
                </a:solidFill>
              </a:rPr>
              <a:t>engage</a:t>
            </a:r>
            <a:r>
              <a:rPr lang="en-US" b="1" dirty="0"/>
              <a:t> those who can benefit from weight loss. </a:t>
            </a:r>
          </a:p>
        </p:txBody>
      </p:sp>
    </p:spTree>
    <p:extLst>
      <p:ext uri="{BB962C8B-B14F-4D97-AF65-F5344CB8AC3E}">
        <p14:creationId xmlns:p14="http://schemas.microsoft.com/office/powerpoint/2010/main" val="310200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6"/>
                </a:solidFill>
              </a:rPr>
              <a:t>CQ2 </a:t>
            </a:r>
            <a:r>
              <a:rPr lang="en-US" sz="3100" b="1" dirty="0">
                <a:solidFill>
                  <a:schemeClr val="accent6"/>
                </a:solidFill>
              </a:rPr>
              <a:t>(Risks of Overweight and Obesity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990600"/>
            <a:ext cx="8915400" cy="58674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Studies are needed that compare </a:t>
            </a:r>
            <a:r>
              <a:rPr lang="en-US" b="1" dirty="0">
                <a:solidFill>
                  <a:srgbClr val="FF0000"/>
                </a:solidFill>
              </a:rPr>
              <a:t>current to alternative BMI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waist circumference </a:t>
            </a:r>
            <a:r>
              <a:rPr lang="en-US" b="1" dirty="0" err="1">
                <a:solidFill>
                  <a:srgbClr val="FF0000"/>
                </a:solidFill>
              </a:rPr>
              <a:t>cutpoints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predicting </a:t>
            </a:r>
            <a:r>
              <a:rPr lang="en-US" b="1" dirty="0">
                <a:solidFill>
                  <a:srgbClr val="FF0000"/>
                </a:solidFill>
              </a:rPr>
              <a:t>risk </a:t>
            </a:r>
            <a:r>
              <a:rPr lang="en-US" b="1" dirty="0"/>
              <a:t>to optimize the specificity of </a:t>
            </a:r>
            <a:r>
              <a:rPr lang="en-US" b="1" dirty="0" err="1"/>
              <a:t>cutpoints</a:t>
            </a:r>
            <a:r>
              <a:rPr lang="en-US" b="1" dirty="0"/>
              <a:t>. </a:t>
            </a:r>
          </a:p>
          <a:p>
            <a:pPr marL="0" indent="0">
              <a:buNone/>
            </a:pPr>
            <a:r>
              <a:rPr lang="en-US" b="1" dirty="0"/>
              <a:t>• Studies should examine the </a:t>
            </a:r>
            <a:r>
              <a:rPr lang="en-US" b="1" dirty="0">
                <a:solidFill>
                  <a:srgbClr val="FF0000"/>
                </a:solidFill>
              </a:rPr>
              <a:t>independent and combined </a:t>
            </a:r>
            <a:r>
              <a:rPr lang="en-US" b="1" dirty="0"/>
              <a:t>effects of </a:t>
            </a:r>
            <a:r>
              <a:rPr lang="en-US" b="1" dirty="0">
                <a:solidFill>
                  <a:srgbClr val="FF0000"/>
                </a:solidFill>
              </a:rPr>
              <a:t>BMI and waist </a:t>
            </a:r>
            <a:r>
              <a:rPr lang="en-US" b="1" dirty="0" smtClean="0">
                <a:solidFill>
                  <a:srgbClr val="FF0000"/>
                </a:solidFill>
              </a:rPr>
              <a:t>circumference </a:t>
            </a:r>
            <a:r>
              <a:rPr lang="en-US" b="1" dirty="0" smtClean="0"/>
              <a:t>to </a:t>
            </a:r>
            <a:r>
              <a:rPr lang="en-US" b="1" dirty="0"/>
              <a:t>determine if both in combination are better at predicting elevated risk than either alone. </a:t>
            </a:r>
          </a:p>
        </p:txBody>
      </p:sp>
    </p:spTree>
    <p:extLst>
      <p:ext uri="{BB962C8B-B14F-4D97-AF65-F5344CB8AC3E}">
        <p14:creationId xmlns:p14="http://schemas.microsoft.com/office/powerpoint/2010/main" val="7727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marL="0" lvl="0" indent="0">
              <a:buNone/>
            </a:pPr>
            <a:r>
              <a:rPr lang="en-US" sz="2700" b="1" dirty="0">
                <a:solidFill>
                  <a:prstClr val="black"/>
                </a:solidFill>
              </a:rPr>
              <a:t>• Such studies should explicate the </a:t>
            </a:r>
            <a:r>
              <a:rPr lang="en-US" sz="2700" b="1" dirty="0">
                <a:solidFill>
                  <a:srgbClr val="FF0000"/>
                </a:solidFill>
              </a:rPr>
              <a:t>methods</a:t>
            </a:r>
            <a:r>
              <a:rPr lang="en-US" sz="2700" b="1" dirty="0">
                <a:solidFill>
                  <a:prstClr val="black"/>
                </a:solidFill>
              </a:rPr>
              <a:t> and </a:t>
            </a:r>
            <a:r>
              <a:rPr lang="en-US" sz="2700" b="1" dirty="0">
                <a:solidFill>
                  <a:srgbClr val="FF0000"/>
                </a:solidFill>
              </a:rPr>
              <a:t>logical framework</a:t>
            </a:r>
            <a:r>
              <a:rPr lang="en-US" sz="2700" b="1" dirty="0">
                <a:solidFill>
                  <a:prstClr val="black"/>
                </a:solidFill>
              </a:rPr>
              <a:t> that guides the choice of optimal </a:t>
            </a:r>
            <a:r>
              <a:rPr lang="en-US" sz="2700" b="1" dirty="0" err="1">
                <a:solidFill>
                  <a:prstClr val="black"/>
                </a:solidFill>
              </a:rPr>
              <a:t>cutpoints</a:t>
            </a:r>
            <a:r>
              <a:rPr lang="en-US" sz="2700" b="1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None/>
            </a:pPr>
            <a:endParaRPr lang="en-US" sz="27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700" b="1" dirty="0" smtClean="0">
                <a:solidFill>
                  <a:prstClr val="black"/>
                </a:solidFill>
              </a:rPr>
              <a:t>• </a:t>
            </a:r>
            <a:r>
              <a:rPr lang="en-US" sz="2700" b="1" dirty="0">
                <a:solidFill>
                  <a:prstClr val="black"/>
                </a:solidFill>
              </a:rPr>
              <a:t>Studies comparing the predictive ability of BMI and waist circumference with more objective  measures of percent body fat, such as </a:t>
            </a:r>
            <a:r>
              <a:rPr lang="en-US" sz="2700" b="1" dirty="0">
                <a:solidFill>
                  <a:srgbClr val="FF0000"/>
                </a:solidFill>
              </a:rPr>
              <a:t>dual-energy x-ray absorptiometry </a:t>
            </a:r>
            <a:r>
              <a:rPr lang="en-US" sz="2700" b="1" dirty="0">
                <a:solidFill>
                  <a:prstClr val="black"/>
                </a:solidFill>
              </a:rPr>
              <a:t>or </a:t>
            </a:r>
            <a:r>
              <a:rPr lang="en-US" sz="2700" b="1" dirty="0">
                <a:solidFill>
                  <a:srgbClr val="FF0000"/>
                </a:solidFill>
              </a:rPr>
              <a:t>magnetic resonance imaging</a:t>
            </a:r>
            <a:r>
              <a:rPr lang="en-US" sz="2700" b="1" dirty="0">
                <a:solidFill>
                  <a:prstClr val="black"/>
                </a:solidFill>
              </a:rPr>
              <a:t>, may enhance risk prediction of </a:t>
            </a:r>
            <a:r>
              <a:rPr lang="en-US" sz="2700" b="1" dirty="0" err="1">
                <a:solidFill>
                  <a:prstClr val="black"/>
                </a:solidFill>
              </a:rPr>
              <a:t>cutpoints</a:t>
            </a:r>
            <a:r>
              <a:rPr lang="en-US" sz="2700" b="1" dirty="0">
                <a:solidFill>
                  <a:prstClr val="black"/>
                </a:solidFill>
              </a:rPr>
              <a:t> and/or combinations of BMI and waist circumference.</a:t>
            </a:r>
          </a:p>
          <a:p>
            <a:pPr lvl="0"/>
            <a:endParaRPr lang="en-US" sz="27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655319"/>
            <a:ext cx="7620000" cy="4571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610600" cy="6096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• </a:t>
            </a:r>
            <a:r>
              <a:rPr lang="en-US" sz="2800" b="1" dirty="0"/>
              <a:t>Similar studies are needed to assess whether</a:t>
            </a:r>
            <a:r>
              <a:rPr lang="en-US" sz="2800" b="1" dirty="0">
                <a:solidFill>
                  <a:srgbClr val="FF0000"/>
                </a:solidFill>
              </a:rPr>
              <a:t> overall </a:t>
            </a:r>
            <a:r>
              <a:rPr lang="en-US" sz="2800" b="1" dirty="0" err="1">
                <a:solidFill>
                  <a:srgbClr val="FF0000"/>
                </a:solidFill>
              </a:rPr>
              <a:t>cutpoints</a:t>
            </a:r>
            <a:r>
              <a:rPr lang="en-US" sz="2800" b="1" dirty="0"/>
              <a:t> are appropriate for population </a:t>
            </a:r>
            <a:r>
              <a:rPr lang="en-US" sz="2800" b="1" dirty="0">
                <a:solidFill>
                  <a:srgbClr val="FF0000"/>
                </a:solidFill>
              </a:rPr>
              <a:t>subgroups</a:t>
            </a:r>
          </a:p>
          <a:p>
            <a:pPr marL="0" indent="0">
              <a:buNone/>
            </a:pPr>
            <a:r>
              <a:rPr lang="en-US" sz="2800" b="1" dirty="0"/>
              <a:t>stratified by </a:t>
            </a:r>
            <a:r>
              <a:rPr lang="en-US" sz="2800" b="1" dirty="0">
                <a:solidFill>
                  <a:srgbClr val="FF0000"/>
                </a:solidFill>
              </a:rPr>
              <a:t>age, sex, and race/ethnicity</a:t>
            </a:r>
            <a:r>
              <a:rPr lang="en-US" sz="2800" b="1" dirty="0"/>
              <a:t>. 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• </a:t>
            </a:r>
            <a:r>
              <a:rPr lang="en-US" sz="2800" b="1" dirty="0">
                <a:solidFill>
                  <a:srgbClr val="FF0000"/>
                </a:solidFill>
              </a:rPr>
              <a:t>Longitudinal studies </a:t>
            </a:r>
            <a:r>
              <a:rPr lang="en-US" sz="2800" b="1" dirty="0"/>
              <a:t>are needed that assess the risks associated with </a:t>
            </a:r>
            <a:r>
              <a:rPr lang="en-US" sz="2800" b="1" dirty="0">
                <a:solidFill>
                  <a:srgbClr val="FF0000"/>
                </a:solidFill>
              </a:rPr>
              <a:t>weight </a:t>
            </a:r>
            <a:r>
              <a:rPr lang="en-US" sz="2800" b="1" dirty="0" smtClean="0">
                <a:solidFill>
                  <a:srgbClr val="FF0000"/>
                </a:solidFill>
              </a:rPr>
              <a:t>change </a:t>
            </a:r>
            <a:r>
              <a:rPr lang="en-US" sz="2800" b="1" dirty="0" smtClean="0"/>
              <a:t>in </a:t>
            </a:r>
            <a:r>
              <a:rPr lang="en-US" sz="2800" b="1" dirty="0"/>
              <a:t>normal weight, overweight, and obese adults to determine the role of weight </a:t>
            </a:r>
            <a:r>
              <a:rPr lang="en-US" sz="2800" b="1" dirty="0" smtClean="0"/>
              <a:t>change trajectory </a:t>
            </a:r>
            <a:r>
              <a:rPr lang="en-US" sz="2800" b="1" dirty="0"/>
              <a:t>in risk assessment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02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CQ3 </a:t>
            </a:r>
            <a:r>
              <a:rPr lang="en-US" sz="3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(Dietary Interventions for Weight Loss)</a:t>
            </a:r>
            <a:br>
              <a:rPr lang="en-US" sz="31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en-US" sz="31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791200"/>
          </a:xfr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• Because </a:t>
            </a:r>
            <a:r>
              <a:rPr lang="en-US" sz="2200" b="1" dirty="0">
                <a:solidFill>
                  <a:srgbClr val="FF0000"/>
                </a:solidFill>
              </a:rPr>
              <a:t>long-term dietary </a:t>
            </a:r>
            <a:r>
              <a:rPr lang="en-US" sz="2400" b="1" dirty="0">
                <a:solidFill>
                  <a:srgbClr val="FF0000"/>
                </a:solidFill>
              </a:rPr>
              <a:t>adherence</a:t>
            </a:r>
            <a:r>
              <a:rPr lang="en-US" sz="2200" b="1" dirty="0">
                <a:solidFill>
                  <a:srgbClr val="FF0000"/>
                </a:solidFill>
              </a:rPr>
              <a:t> is problematic</a:t>
            </a:r>
            <a:r>
              <a:rPr lang="en-US" sz="2200" b="1" dirty="0"/>
              <a:t> in weight management, to determine </a:t>
            </a:r>
            <a:r>
              <a:rPr lang="en-US" sz="2200" b="1" dirty="0">
                <a:solidFill>
                  <a:srgbClr val="FF0000"/>
                </a:solidFill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best dietary </a:t>
            </a:r>
            <a:r>
              <a:rPr lang="en-US" sz="2200" b="1" dirty="0">
                <a:solidFill>
                  <a:srgbClr val="FF0000"/>
                </a:solidFill>
              </a:rPr>
              <a:t>approach to sustain weight </a:t>
            </a:r>
            <a:r>
              <a:rPr lang="en-US" sz="2200" b="1" dirty="0"/>
              <a:t>loss over the long-term, studies are needed: </a:t>
            </a:r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• </a:t>
            </a:r>
            <a:r>
              <a:rPr lang="en-US" sz="2200" b="1" dirty="0"/>
              <a:t>testing the impact of </a:t>
            </a:r>
            <a:r>
              <a:rPr lang="en-US" sz="2200" b="1" dirty="0">
                <a:solidFill>
                  <a:srgbClr val="FF0000"/>
                </a:solidFill>
              </a:rPr>
              <a:t>tailoring choice of dietary </a:t>
            </a:r>
            <a:r>
              <a:rPr lang="en-US" sz="2200" b="1" dirty="0"/>
              <a:t>interventions on the </a:t>
            </a:r>
            <a:r>
              <a:rPr lang="en-US" sz="2200" b="1" dirty="0">
                <a:solidFill>
                  <a:srgbClr val="FF0000"/>
                </a:solidFill>
              </a:rPr>
              <a:t>individual’s ability </a:t>
            </a:r>
            <a:r>
              <a:rPr lang="en-US" sz="2200" b="1" dirty="0" smtClean="0"/>
              <a:t>to adhere long-term</a:t>
            </a:r>
          </a:p>
          <a:p>
            <a:pPr marL="0" indent="0">
              <a:buNone/>
            </a:pPr>
            <a:endParaRPr lang="en-US" sz="2200" b="1" dirty="0" smtClean="0"/>
          </a:p>
          <a:p>
            <a:r>
              <a:rPr lang="en-US" sz="2200" b="1" dirty="0" smtClean="0"/>
              <a:t> testing </a:t>
            </a:r>
            <a:r>
              <a:rPr lang="en-US" sz="2200" b="1" dirty="0">
                <a:solidFill>
                  <a:srgbClr val="FF0000"/>
                </a:solidFill>
              </a:rPr>
              <a:t>pragmatic approaches </a:t>
            </a:r>
            <a:r>
              <a:rPr lang="en-US" sz="2200" b="1" dirty="0"/>
              <a:t>to diet intervention delivery in </a:t>
            </a:r>
            <a:r>
              <a:rPr lang="en-US" sz="2200" b="1" dirty="0">
                <a:solidFill>
                  <a:srgbClr val="FF0000"/>
                </a:solidFill>
              </a:rPr>
              <a:t>free-living</a:t>
            </a:r>
            <a:r>
              <a:rPr lang="en-US" sz="2200" b="1" dirty="0"/>
              <a:t> individuals for </a:t>
            </a:r>
            <a:r>
              <a:rPr lang="en-US" sz="2200" b="1" dirty="0">
                <a:solidFill>
                  <a:srgbClr val="FF0000"/>
                </a:solidFill>
              </a:rPr>
              <a:t>at least </a:t>
            </a:r>
            <a:r>
              <a:rPr lang="en-US" sz="2200" b="1" dirty="0" smtClean="0">
                <a:solidFill>
                  <a:srgbClr val="FF0000"/>
                </a:solidFill>
              </a:rPr>
              <a:t>2 </a:t>
            </a:r>
            <a:r>
              <a:rPr lang="en-US" sz="2200" b="1" dirty="0">
                <a:solidFill>
                  <a:srgbClr val="FF0000"/>
                </a:solidFill>
              </a:rPr>
              <a:t>years </a:t>
            </a:r>
            <a:r>
              <a:rPr lang="en-US" sz="2200" b="1" dirty="0" smtClean="0"/>
              <a:t>duration</a:t>
            </a:r>
            <a:endParaRPr lang="en-US" sz="2200" b="1" dirty="0"/>
          </a:p>
          <a:p>
            <a:pPr marL="0" indent="0">
              <a:buNone/>
            </a:pPr>
            <a:endParaRPr lang="en-US" sz="2200" b="1" dirty="0" smtClean="0"/>
          </a:p>
          <a:p>
            <a:pPr marL="0" indent="0">
              <a:buNone/>
            </a:pPr>
            <a:r>
              <a:rPr lang="en-US" sz="2200" b="1" dirty="0" smtClean="0"/>
              <a:t>• </a:t>
            </a:r>
            <a:r>
              <a:rPr lang="en-US" sz="2200" b="1" dirty="0"/>
              <a:t>evaluating the </a:t>
            </a:r>
            <a:r>
              <a:rPr lang="en-US" sz="2200" b="1" dirty="0">
                <a:solidFill>
                  <a:srgbClr val="FF0000"/>
                </a:solidFill>
              </a:rPr>
              <a:t>physiologic and biologic adaptations </a:t>
            </a:r>
            <a:r>
              <a:rPr lang="en-US" sz="2200" b="1" dirty="0"/>
              <a:t>to weight loss, so as </a:t>
            </a:r>
            <a:r>
              <a:rPr lang="en-US" sz="2200" b="1" dirty="0">
                <a:solidFill>
                  <a:srgbClr val="FF0000"/>
                </a:solidFill>
              </a:rPr>
              <a:t>to refine methods </a:t>
            </a:r>
            <a:r>
              <a:rPr lang="en-US" sz="2200" b="1" dirty="0"/>
              <a:t>of </a:t>
            </a:r>
            <a:r>
              <a:rPr lang="en-US" sz="2200" b="1" dirty="0" smtClean="0"/>
              <a:t> caloric </a:t>
            </a:r>
            <a:r>
              <a:rPr lang="en-US" sz="2200" b="1" dirty="0"/>
              <a:t>restriction during weight reduction and maintenance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320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CQ4 (Lifestyle Interventions for Weight Loss)</a:t>
            </a:r>
            <a:br>
              <a:rPr lang="en-US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Onsite </a:t>
            </a:r>
            <a:r>
              <a:rPr lang="en-US" sz="2400" b="1" dirty="0"/>
              <a:t>(face-to-face) comprehensive, high-intensity lifestyle interventions (14 or more contacts in </a:t>
            </a:r>
            <a:r>
              <a:rPr lang="en-US" sz="2400" b="1" dirty="0" smtClean="0"/>
              <a:t>first 6 </a:t>
            </a:r>
            <a:r>
              <a:rPr lang="en-US" sz="2400" b="1" dirty="0"/>
              <a:t>months) represent the standard for behavioral weight loss interventions. Further research can </a:t>
            </a:r>
            <a:r>
              <a:rPr lang="en-US" sz="2400" b="1" dirty="0" smtClean="0"/>
              <a:t>help improve </a:t>
            </a:r>
            <a:r>
              <a:rPr lang="en-US" sz="2400" b="1" dirty="0"/>
              <a:t>efficiency of these interventions with studies:  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evaluating </a:t>
            </a:r>
            <a:r>
              <a:rPr lang="en-US" sz="2400" b="1" dirty="0">
                <a:solidFill>
                  <a:srgbClr val="FF0000"/>
                </a:solidFill>
              </a:rPr>
              <a:t>optimal frequency </a:t>
            </a:r>
            <a:r>
              <a:rPr lang="en-US" sz="2400" b="1" dirty="0"/>
              <a:t>(and </a:t>
            </a:r>
            <a:r>
              <a:rPr lang="en-US" sz="2400" b="1" dirty="0">
                <a:solidFill>
                  <a:srgbClr val="FF0000"/>
                </a:solidFill>
              </a:rPr>
              <a:t>duration</a:t>
            </a:r>
            <a:r>
              <a:rPr lang="en-US" sz="2400" b="1" dirty="0"/>
              <a:t>) of </a:t>
            </a:r>
            <a:r>
              <a:rPr lang="en-US" sz="2400" b="1" dirty="0" smtClean="0"/>
              <a:t>contact</a:t>
            </a:r>
            <a:endParaRPr lang="en-US" sz="2400" b="1" dirty="0"/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 </a:t>
            </a:r>
            <a:r>
              <a:rPr lang="en-US" sz="2400" b="1" dirty="0"/>
              <a:t>evaluating </a:t>
            </a:r>
            <a:r>
              <a:rPr lang="en-US" sz="2400" b="1" dirty="0">
                <a:solidFill>
                  <a:srgbClr val="FF0000"/>
                </a:solidFill>
              </a:rPr>
              <a:t>characteristics </a:t>
            </a:r>
            <a:r>
              <a:rPr lang="en-US" sz="2400" b="1" dirty="0"/>
              <a:t>of those </a:t>
            </a:r>
            <a:r>
              <a:rPr lang="en-US" sz="2400" b="1" dirty="0">
                <a:solidFill>
                  <a:srgbClr val="FF0000"/>
                </a:solidFill>
              </a:rPr>
              <a:t>who lose less weight </a:t>
            </a:r>
            <a:r>
              <a:rPr lang="en-US" sz="2400" b="1" dirty="0"/>
              <a:t>in response to a standard, </a:t>
            </a:r>
            <a:r>
              <a:rPr lang="en-US" sz="2400" b="1" dirty="0" smtClean="0"/>
              <a:t>comprehensive </a:t>
            </a:r>
            <a:r>
              <a:rPr lang="en-US" sz="2400" b="1" dirty="0"/>
              <a:t>behavioral intervention and developing </a:t>
            </a:r>
            <a:r>
              <a:rPr lang="en-US" sz="2400" b="1" dirty="0">
                <a:solidFill>
                  <a:srgbClr val="FF0000"/>
                </a:solidFill>
              </a:rPr>
              <a:t>alternative approaches</a:t>
            </a:r>
            <a:r>
              <a:rPr lang="en-US" sz="2400" b="1" dirty="0"/>
              <a:t> for </a:t>
            </a:r>
            <a:r>
              <a:rPr lang="en-US" sz="2400" b="1" dirty="0" smtClean="0"/>
              <a:t>their treatment</a:t>
            </a:r>
            <a:r>
              <a:rPr lang="en-US" sz="2400" b="1" dirty="0"/>
              <a:t>.  </a:t>
            </a:r>
          </a:p>
          <a:p>
            <a:pPr>
              <a:buFont typeface="Wingdings" pitchFamily="2" charset="2"/>
              <a:buChar char="q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280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90600" y="-1295400"/>
            <a:ext cx="76962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382000" cy="54403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• evaluating </a:t>
            </a:r>
            <a:r>
              <a:rPr lang="en-US" sz="2400" b="1" dirty="0">
                <a:solidFill>
                  <a:srgbClr val="FF0000"/>
                </a:solidFill>
              </a:rPr>
              <a:t>effective methods </a:t>
            </a:r>
            <a:r>
              <a:rPr lang="en-US" sz="2400" b="1" dirty="0">
                <a:solidFill>
                  <a:prstClr val="black"/>
                </a:solidFill>
              </a:rPr>
              <a:t>of delivering lifestyle interventions remotely (e.g., </a:t>
            </a:r>
            <a:r>
              <a:rPr lang="en-US" sz="2400" b="1" dirty="0" err="1">
                <a:solidFill>
                  <a:prstClr val="black"/>
                </a:solidFill>
              </a:rPr>
              <a:t>internet,mobile</a:t>
            </a:r>
            <a:r>
              <a:rPr lang="en-US" sz="2400" b="1" dirty="0">
                <a:solidFill>
                  <a:prstClr val="black"/>
                </a:solidFill>
              </a:rPr>
              <a:t> phone, text messaging, telephone, DVDs, etc., or some combination of these) to achieve and maintain clinically </a:t>
            </a:r>
            <a:r>
              <a:rPr lang="en-US" sz="2400" b="1" dirty="0">
                <a:solidFill>
                  <a:srgbClr val="FF0000"/>
                </a:solidFill>
              </a:rPr>
              <a:t>meaningful weight loss </a:t>
            </a: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• Because of </a:t>
            </a:r>
            <a:r>
              <a:rPr lang="en-US" sz="2400" b="1" dirty="0">
                <a:solidFill>
                  <a:srgbClr val="FF0000"/>
                </a:solidFill>
              </a:rPr>
              <a:t>changing demographics, </a:t>
            </a:r>
            <a:r>
              <a:rPr lang="en-US" sz="2400" b="1" dirty="0">
                <a:solidFill>
                  <a:prstClr val="black"/>
                </a:solidFill>
              </a:rPr>
              <a:t>there is a need for further research to understand the most appropriate strategies and prescriptions for weight loss for </a:t>
            </a:r>
            <a:r>
              <a:rPr lang="en-US" sz="2400" b="1" dirty="0">
                <a:solidFill>
                  <a:srgbClr val="FF0000"/>
                </a:solidFill>
              </a:rPr>
              <a:t>some key populations </a:t>
            </a:r>
            <a:r>
              <a:rPr lang="en-US" sz="2400" b="1" dirty="0">
                <a:solidFill>
                  <a:prstClr val="black"/>
                </a:solidFill>
              </a:rPr>
              <a:t>including </a:t>
            </a:r>
            <a:r>
              <a:rPr lang="en-US" sz="2400" b="1" dirty="0">
                <a:solidFill>
                  <a:srgbClr val="FF0000"/>
                </a:solidFill>
              </a:rPr>
              <a:t>older adults and racial/ethnic groups</a:t>
            </a:r>
            <a:r>
              <a:rPr lang="en-US" sz="2400" b="1" dirty="0">
                <a:solidFill>
                  <a:prstClr val="black"/>
                </a:solidFill>
              </a:rPr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8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04800" y="-838200"/>
            <a:ext cx="8382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6705600"/>
          </a:xfrm>
          <a:solidFill>
            <a:schemeClr val="accent3">
              <a:lumMod val="40000"/>
              <a:lumOff val="60000"/>
              <a:alpha val="47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sz="2000" b="1" dirty="0" smtClean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In </a:t>
            </a:r>
            <a:r>
              <a:rPr lang="en-US" sz="2600" b="1" dirty="0">
                <a:solidFill>
                  <a:srgbClr val="FF0000"/>
                </a:solidFill>
              </a:rPr>
              <a:t>overweight</a:t>
            </a:r>
            <a:r>
              <a:rPr lang="en-US" sz="2600" b="1" dirty="0"/>
              <a:t> and </a:t>
            </a:r>
            <a:r>
              <a:rPr lang="en-US" sz="2600" b="1" dirty="0">
                <a:solidFill>
                  <a:srgbClr val="FF0000"/>
                </a:solidFill>
              </a:rPr>
              <a:t>obese</a:t>
            </a:r>
            <a:r>
              <a:rPr lang="en-US" sz="2600" b="1" dirty="0"/>
              <a:t> adults </a:t>
            </a:r>
            <a:r>
              <a:rPr lang="en-US" sz="2600" b="1" dirty="0">
                <a:solidFill>
                  <a:srgbClr val="FF0000"/>
                </a:solidFill>
              </a:rPr>
              <a:t>with type 2 </a:t>
            </a:r>
            <a:r>
              <a:rPr lang="en-US" sz="2600" b="1" dirty="0"/>
              <a:t>diabetes, those who achieve </a:t>
            </a:r>
            <a:r>
              <a:rPr lang="en-US" sz="2600" b="1" dirty="0">
                <a:solidFill>
                  <a:srgbClr val="FF0000"/>
                </a:solidFill>
              </a:rPr>
              <a:t>greater weight loss at 1 </a:t>
            </a:r>
            <a:r>
              <a:rPr lang="en-US" sz="2600" b="1" dirty="0" smtClean="0">
                <a:solidFill>
                  <a:srgbClr val="FF0000"/>
                </a:solidFill>
              </a:rPr>
              <a:t>year </a:t>
            </a:r>
            <a:r>
              <a:rPr lang="en-US" sz="2600" b="1" dirty="0" smtClean="0"/>
              <a:t>with lifestyle intervention </a:t>
            </a:r>
            <a:r>
              <a:rPr lang="en-US" sz="2600" b="1" dirty="0"/>
              <a:t>(with or without </a:t>
            </a:r>
            <a:r>
              <a:rPr lang="en-US" sz="2600" b="1" dirty="0" err="1"/>
              <a:t>orlistat</a:t>
            </a:r>
            <a:r>
              <a:rPr lang="en-US" sz="2600" b="1" dirty="0"/>
              <a:t>) have </a:t>
            </a:r>
            <a:r>
              <a:rPr lang="en-US" sz="2600" b="1" dirty="0">
                <a:solidFill>
                  <a:srgbClr val="FF0000"/>
                </a:solidFill>
              </a:rPr>
              <a:t>greater improvements </a:t>
            </a:r>
            <a:r>
              <a:rPr lang="en-US" sz="2600" b="1" dirty="0"/>
              <a:t>in </a:t>
            </a:r>
            <a:r>
              <a:rPr lang="en-US" sz="2600" b="1" dirty="0">
                <a:solidFill>
                  <a:srgbClr val="FF0000"/>
                </a:solidFill>
              </a:rPr>
              <a:t>HbA1C.</a:t>
            </a:r>
            <a:r>
              <a:rPr lang="en-US" sz="2600" b="1" dirty="0"/>
              <a:t> Weight loss </a:t>
            </a:r>
            <a:r>
              <a:rPr lang="en-US" sz="2600" b="1" dirty="0" smtClean="0"/>
              <a:t>of</a:t>
            </a:r>
            <a:r>
              <a:rPr lang="en-US" sz="2600" b="1" dirty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5</a:t>
            </a:r>
            <a:r>
              <a:rPr lang="en-US" sz="2600" b="1" dirty="0">
                <a:solidFill>
                  <a:srgbClr val="FF0000"/>
                </a:solidFill>
              </a:rPr>
              <a:t>% to 10% </a:t>
            </a:r>
            <a:r>
              <a:rPr lang="en-US" sz="2600" b="1" dirty="0"/>
              <a:t>is associated with HbA1C reductions of </a:t>
            </a:r>
            <a:r>
              <a:rPr lang="en-US" sz="2200" b="1" dirty="0">
                <a:solidFill>
                  <a:srgbClr val="FF0000"/>
                </a:solidFill>
              </a:rPr>
              <a:t>0.6% to 1.0% </a:t>
            </a:r>
            <a:r>
              <a:rPr lang="en-US" sz="2600" b="1" dirty="0"/>
              <a:t>and reduced need for </a:t>
            </a:r>
            <a:r>
              <a:rPr lang="en-US" sz="2600" b="1" dirty="0" smtClean="0"/>
              <a:t>diabetes </a:t>
            </a:r>
            <a:r>
              <a:rPr lang="en-US" sz="2600" b="1" dirty="0" smtClean="0">
                <a:solidFill>
                  <a:srgbClr val="FF0000"/>
                </a:solidFill>
              </a:rPr>
              <a:t>medications</a:t>
            </a:r>
            <a:r>
              <a:rPr lang="en-US" sz="2600" b="1" dirty="0"/>
              <a:t>.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                                            </a:t>
            </a:r>
            <a:r>
              <a:rPr lang="en-US" sz="2600" b="1" i="1" dirty="0">
                <a:solidFill>
                  <a:srgbClr val="7030A0"/>
                </a:solidFill>
              </a:rPr>
              <a:t>Strength of the Evidence: </a:t>
            </a:r>
            <a:r>
              <a:rPr lang="en-US" sz="3000" b="1" i="1" dirty="0">
                <a:solidFill>
                  <a:srgbClr val="FF0000"/>
                </a:solidFill>
              </a:rPr>
              <a:t>High</a:t>
            </a:r>
          </a:p>
          <a:p>
            <a:endParaRPr lang="en-US" sz="2600" b="1" i="1" dirty="0"/>
          </a:p>
          <a:p>
            <a:pPr>
              <a:buFont typeface="Wingdings" pitchFamily="2" charset="2"/>
              <a:buChar char="q"/>
            </a:pPr>
            <a:r>
              <a:rPr lang="en-US" sz="2600" b="1" dirty="0" smtClean="0"/>
              <a:t>In </a:t>
            </a:r>
            <a:r>
              <a:rPr lang="en-US" sz="2600" b="1" dirty="0">
                <a:solidFill>
                  <a:srgbClr val="FF0000"/>
                </a:solidFill>
              </a:rPr>
              <a:t>overweight </a:t>
            </a:r>
            <a:r>
              <a:rPr lang="en-US" sz="2600" b="1" dirty="0"/>
              <a:t>and </a:t>
            </a:r>
            <a:r>
              <a:rPr lang="en-US" sz="2600" b="1" dirty="0">
                <a:solidFill>
                  <a:srgbClr val="FF0000"/>
                </a:solidFill>
              </a:rPr>
              <a:t>obese</a:t>
            </a:r>
            <a:r>
              <a:rPr lang="en-US" sz="2600" b="1" dirty="0"/>
              <a:t> adults </a:t>
            </a:r>
            <a:r>
              <a:rPr lang="en-US" sz="2600" b="1" dirty="0">
                <a:solidFill>
                  <a:srgbClr val="FF0000"/>
                </a:solidFill>
              </a:rPr>
              <a:t>with type 2 </a:t>
            </a:r>
            <a:r>
              <a:rPr lang="en-US" sz="2600" b="1" dirty="0"/>
              <a:t>diabetes treated </a:t>
            </a:r>
            <a:r>
              <a:rPr lang="en-US" sz="2600" b="1" dirty="0">
                <a:solidFill>
                  <a:srgbClr val="FF0000"/>
                </a:solidFill>
              </a:rPr>
              <a:t>for 1 year</a:t>
            </a:r>
            <a:r>
              <a:rPr lang="en-US" sz="2600" b="1" dirty="0"/>
              <a:t> with lifestyle intervention (</a:t>
            </a:r>
            <a:r>
              <a:rPr lang="en-US" sz="2600" b="1" dirty="0" smtClean="0"/>
              <a:t>with or </a:t>
            </a:r>
            <a:r>
              <a:rPr lang="en-US" sz="2600" b="1" dirty="0"/>
              <a:t>without </a:t>
            </a:r>
            <a:r>
              <a:rPr lang="en-US" sz="2600" b="1" dirty="0" err="1"/>
              <a:t>orlistat</a:t>
            </a:r>
            <a:r>
              <a:rPr lang="en-US" sz="2600" b="1" dirty="0"/>
              <a:t>), those who </a:t>
            </a:r>
            <a:r>
              <a:rPr lang="en-US" sz="2600" b="1" dirty="0">
                <a:solidFill>
                  <a:srgbClr val="FF0000"/>
                </a:solidFill>
              </a:rPr>
              <a:t>lose more weight </a:t>
            </a:r>
            <a:r>
              <a:rPr lang="en-US" sz="2600" b="1" dirty="0"/>
              <a:t>achieve </a:t>
            </a:r>
            <a:r>
              <a:rPr lang="en-US" sz="2600" b="1" dirty="0">
                <a:solidFill>
                  <a:srgbClr val="FF0000"/>
                </a:solidFill>
              </a:rPr>
              <a:t>greater reductions </a:t>
            </a:r>
            <a:r>
              <a:rPr lang="en-US" sz="2600" b="1" dirty="0"/>
              <a:t>in </a:t>
            </a:r>
            <a:r>
              <a:rPr lang="en-US" sz="2600" b="1" dirty="0">
                <a:solidFill>
                  <a:srgbClr val="FF0000"/>
                </a:solidFill>
              </a:rPr>
              <a:t>fasting plasma </a:t>
            </a:r>
            <a:r>
              <a:rPr lang="en-US" sz="2600" b="1" dirty="0" smtClean="0">
                <a:solidFill>
                  <a:srgbClr val="FF0000"/>
                </a:solidFill>
              </a:rPr>
              <a:t>glucose </a:t>
            </a:r>
            <a:r>
              <a:rPr lang="en-US" sz="2600" b="1" dirty="0" smtClean="0"/>
              <a:t>concentrations</a:t>
            </a:r>
            <a:r>
              <a:rPr lang="en-US" sz="2600" b="1" dirty="0"/>
              <a:t>. Those who achieve weight losses of </a:t>
            </a:r>
            <a:r>
              <a:rPr lang="en-US" sz="2600" b="1" dirty="0">
                <a:solidFill>
                  <a:srgbClr val="FF0000"/>
                </a:solidFill>
              </a:rPr>
              <a:t>2% to 5% </a:t>
            </a:r>
            <a:r>
              <a:rPr lang="en-US" sz="2600" b="1" dirty="0"/>
              <a:t>are more likely to have clinically </a:t>
            </a:r>
            <a:r>
              <a:rPr lang="en-US" sz="2600" b="1" dirty="0" smtClean="0"/>
              <a:t>meaningful(</a:t>
            </a:r>
            <a:r>
              <a:rPr lang="en-US" sz="2600" b="1" dirty="0" smtClean="0">
                <a:solidFill>
                  <a:srgbClr val="FF0000"/>
                </a:solidFill>
              </a:rPr>
              <a:t>&gt;</a:t>
            </a:r>
            <a:r>
              <a:rPr lang="en-US" sz="2600" b="1" dirty="0">
                <a:solidFill>
                  <a:srgbClr val="FF0000"/>
                </a:solidFill>
              </a:rPr>
              <a:t>20 </a:t>
            </a:r>
            <a:r>
              <a:rPr lang="en-US" sz="2600" b="1" dirty="0"/>
              <a:t>mg/</a:t>
            </a:r>
            <a:r>
              <a:rPr lang="en-US" sz="2600" b="1" dirty="0" err="1"/>
              <a:t>dL</a:t>
            </a:r>
            <a:r>
              <a:rPr lang="en-US" sz="2600" b="1" dirty="0"/>
              <a:t> lowering) reductions in </a:t>
            </a:r>
            <a:r>
              <a:rPr lang="en-US" sz="2600" b="1" dirty="0">
                <a:solidFill>
                  <a:srgbClr val="FF0000"/>
                </a:solidFill>
              </a:rPr>
              <a:t>fasting glucose </a:t>
            </a:r>
            <a:r>
              <a:rPr lang="en-US" sz="2600" b="1" dirty="0"/>
              <a:t>than those who remain weight </a:t>
            </a:r>
            <a:r>
              <a:rPr lang="en-US" sz="2600" b="1" dirty="0" smtClean="0"/>
              <a:t>stable. </a:t>
            </a:r>
            <a:endParaRPr lang="en-US" sz="2600" b="1" dirty="0"/>
          </a:p>
          <a:p>
            <a:endParaRPr lang="en-US" sz="26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en-US" sz="2600" b="1" i="1" dirty="0" smtClean="0">
                <a:solidFill>
                  <a:srgbClr val="7030A0"/>
                </a:solidFill>
              </a:rPr>
              <a:t>Strength </a:t>
            </a:r>
            <a:r>
              <a:rPr lang="en-US" sz="2600" b="1" i="1" dirty="0">
                <a:solidFill>
                  <a:srgbClr val="7030A0"/>
                </a:solidFill>
              </a:rPr>
              <a:t>of the Evidence</a:t>
            </a:r>
            <a:r>
              <a:rPr lang="en-US" sz="3000" b="1" i="1" dirty="0">
                <a:solidFill>
                  <a:srgbClr val="FF0000"/>
                </a:solidFill>
              </a:rPr>
              <a:t>: High</a:t>
            </a:r>
          </a:p>
          <a:p>
            <a:pPr marL="0" indent="0">
              <a:buNone/>
            </a:pPr>
            <a:r>
              <a:rPr lang="en-US" sz="2000" b="1" i="1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59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600200" y="-762000"/>
            <a:ext cx="7010400" cy="228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6106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• Because the </a:t>
            </a:r>
            <a:r>
              <a:rPr lang="en-US" sz="2400" b="1" dirty="0">
                <a:solidFill>
                  <a:srgbClr val="FF0000"/>
                </a:solidFill>
              </a:rPr>
              <a:t>efficacy o</a:t>
            </a:r>
            <a:r>
              <a:rPr lang="en-US" sz="2400" b="1" dirty="0"/>
              <a:t>f on-site (face-to-face) comprehensive, high-intensity lifestyle intervention </a:t>
            </a:r>
            <a:r>
              <a:rPr lang="en-US" sz="2400" b="1" dirty="0" smtClean="0"/>
              <a:t>has been </a:t>
            </a:r>
            <a:r>
              <a:rPr lang="en-US" sz="2400" b="1" dirty="0"/>
              <a:t>established in </a:t>
            </a:r>
            <a:r>
              <a:rPr lang="en-US" sz="2400" b="1" dirty="0">
                <a:solidFill>
                  <a:srgbClr val="FF0000"/>
                </a:solidFill>
              </a:rPr>
              <a:t>academic settings</a:t>
            </a:r>
            <a:r>
              <a:rPr lang="en-US" sz="2400" b="1" dirty="0"/>
              <a:t>, translational studies are needed </a:t>
            </a:r>
            <a:r>
              <a:rPr lang="en-US" sz="2400" b="1" dirty="0" smtClean="0"/>
              <a:t> </a:t>
            </a:r>
            <a:r>
              <a:rPr lang="en-US" sz="2400" b="1" dirty="0"/>
              <a:t>evaluating programs that can be delivered in </a:t>
            </a:r>
            <a:r>
              <a:rPr lang="en-US" sz="2400" b="1" dirty="0">
                <a:solidFill>
                  <a:srgbClr val="FF0000"/>
                </a:solidFill>
              </a:rPr>
              <a:t>community</a:t>
            </a:r>
            <a:r>
              <a:rPr lang="en-US" sz="2400" b="1" dirty="0"/>
              <a:t>, work-site, and other </a:t>
            </a:r>
            <a:r>
              <a:rPr lang="en-US" sz="2400" b="1" dirty="0" smtClean="0"/>
              <a:t>settings(including </a:t>
            </a:r>
            <a:r>
              <a:rPr lang="en-US" sz="2400" b="1" dirty="0"/>
              <a:t>commercial programs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• </a:t>
            </a:r>
            <a:r>
              <a:rPr lang="en-US" sz="2400" b="1" dirty="0"/>
              <a:t>identifying the optimal role for</a:t>
            </a:r>
            <a:r>
              <a:rPr lang="en-US" sz="2400" b="1" dirty="0">
                <a:solidFill>
                  <a:srgbClr val="FF0000"/>
                </a:solidFill>
              </a:rPr>
              <a:t> PCPs </a:t>
            </a:r>
            <a:r>
              <a:rPr lang="en-US" sz="2400" b="1" dirty="0"/>
              <a:t>to play in the management of obesity by lifestyle </a:t>
            </a:r>
            <a:r>
              <a:rPr lang="en-US" sz="2400" b="1" dirty="0" smtClean="0"/>
              <a:t> modification</a:t>
            </a:r>
            <a:endParaRPr lang="en-US" sz="2400" b="1" dirty="0"/>
          </a:p>
          <a:p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• </a:t>
            </a:r>
            <a:r>
              <a:rPr lang="en-US" sz="2400" b="1" dirty="0"/>
              <a:t>evaluating </a:t>
            </a:r>
            <a:r>
              <a:rPr lang="en-US" sz="2400" b="1" dirty="0">
                <a:solidFill>
                  <a:srgbClr val="FF0000"/>
                </a:solidFill>
              </a:rPr>
              <a:t>head-to-head comparisons </a:t>
            </a:r>
            <a:r>
              <a:rPr lang="en-US" sz="2400" b="1" dirty="0"/>
              <a:t>of the </a:t>
            </a:r>
            <a:r>
              <a:rPr lang="en-US" sz="2400" b="1" dirty="0" smtClean="0"/>
              <a:t>relative effectiveness </a:t>
            </a:r>
            <a:r>
              <a:rPr lang="en-US" sz="2400" b="1" dirty="0"/>
              <a:t>and associated costs </a:t>
            </a:r>
            <a:r>
              <a:rPr lang="en-US" sz="2400" b="1" dirty="0" smtClean="0"/>
              <a:t>of delivering </a:t>
            </a:r>
            <a:r>
              <a:rPr lang="en-US" sz="2400" b="1" dirty="0"/>
              <a:t>interventions on-site (face-to-face), remotely, or by a combination of approaches</a:t>
            </a:r>
          </a:p>
          <a:p>
            <a:pPr marL="0" indent="0">
              <a:buNone/>
            </a:pPr>
            <a:r>
              <a:rPr lang="en-US" sz="2400" b="1" dirty="0"/>
              <a:t>(i.e., hybrid delivery).  </a:t>
            </a:r>
          </a:p>
        </p:txBody>
      </p:sp>
    </p:spTree>
    <p:extLst>
      <p:ext uri="{BB962C8B-B14F-4D97-AF65-F5344CB8AC3E}">
        <p14:creationId xmlns:p14="http://schemas.microsoft.com/office/powerpoint/2010/main" val="29578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685799"/>
            <a:ext cx="6172200" cy="304799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• </a:t>
            </a:r>
            <a:r>
              <a:rPr lang="en-US" sz="2400" b="1" dirty="0">
                <a:solidFill>
                  <a:prstClr val="black"/>
                </a:solidFill>
              </a:rPr>
              <a:t>determining the </a:t>
            </a:r>
            <a:r>
              <a:rPr lang="en-US" sz="2400" b="1" dirty="0">
                <a:solidFill>
                  <a:srgbClr val="FF0000"/>
                </a:solidFill>
              </a:rPr>
              <a:t>personal characteristics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skills, </a:t>
            </a:r>
            <a:r>
              <a:rPr lang="en-US" sz="2400" b="1" dirty="0">
                <a:solidFill>
                  <a:prstClr val="black"/>
                </a:solidFill>
              </a:rPr>
              <a:t>and</a:t>
            </a:r>
            <a:r>
              <a:rPr lang="en-US" sz="2400" b="1" dirty="0">
                <a:solidFill>
                  <a:srgbClr val="FF0000"/>
                </a:solidFill>
              </a:rPr>
              <a:t> training </a:t>
            </a:r>
            <a:r>
              <a:rPr lang="en-US" sz="2400" b="1" dirty="0">
                <a:solidFill>
                  <a:prstClr val="black"/>
                </a:solidFill>
              </a:rPr>
              <a:t>required to serve as a lifestyle interventionist;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• </a:t>
            </a:r>
            <a:r>
              <a:rPr lang="en-US" sz="2400" b="1" dirty="0"/>
              <a:t>Because maintenance of lost weight over the long term has been challenging, studies are needed </a:t>
            </a:r>
            <a:r>
              <a:rPr lang="en-US" sz="2400" b="1" dirty="0" smtClean="0"/>
              <a:t> </a:t>
            </a:r>
            <a:r>
              <a:rPr lang="en-US" sz="2400" b="1" dirty="0"/>
              <a:t>evaluating </a:t>
            </a:r>
            <a:r>
              <a:rPr lang="en-US" sz="2400" b="1" dirty="0">
                <a:solidFill>
                  <a:srgbClr val="FF0000"/>
                </a:solidFill>
              </a:rPr>
              <a:t>strategies</a:t>
            </a:r>
            <a:r>
              <a:rPr lang="en-US" sz="2400" b="1" dirty="0"/>
              <a:t> to promote additional weight loss </a:t>
            </a:r>
            <a:r>
              <a:rPr lang="en-US" sz="2400" b="1" dirty="0">
                <a:solidFill>
                  <a:srgbClr val="FF0000"/>
                </a:solidFill>
              </a:rPr>
              <a:t>beyond the first 6 months</a:t>
            </a:r>
            <a:r>
              <a:rPr lang="en-US" sz="2400" b="1" dirty="0"/>
              <a:t>, the </a:t>
            </a:r>
            <a:r>
              <a:rPr lang="en-US" sz="2400" b="1" dirty="0">
                <a:solidFill>
                  <a:srgbClr val="FF0000"/>
                </a:solidFill>
              </a:rPr>
              <a:t>time</a:t>
            </a:r>
            <a:r>
              <a:rPr lang="en-US" sz="2400" b="1" dirty="0"/>
              <a:t> at </a:t>
            </a:r>
            <a:r>
              <a:rPr lang="en-US" sz="2400" b="1" dirty="0" smtClean="0"/>
              <a:t>which </a:t>
            </a:r>
            <a:r>
              <a:rPr lang="en-US" sz="2400" b="1" dirty="0"/>
              <a:t>weight loss</a:t>
            </a:r>
            <a:r>
              <a:rPr lang="en-US" sz="2400" b="1" dirty="0">
                <a:solidFill>
                  <a:srgbClr val="FF0000"/>
                </a:solidFill>
              </a:rPr>
              <a:t> plateaus </a:t>
            </a:r>
            <a:r>
              <a:rPr lang="en-US" sz="2400" b="1" dirty="0"/>
              <a:t>in most individuals; and  </a:t>
            </a:r>
            <a:r>
              <a:rPr lang="en-US" sz="2400" b="1" dirty="0" smtClean="0"/>
              <a:t> </a:t>
            </a:r>
            <a:r>
              <a:rPr lang="en-US" sz="2400" b="1" dirty="0"/>
              <a:t>evaluating </a:t>
            </a:r>
            <a:r>
              <a:rPr lang="en-US" sz="2400" b="1" dirty="0">
                <a:solidFill>
                  <a:srgbClr val="FF0000"/>
                </a:solidFill>
              </a:rPr>
              <a:t>novel methods</a:t>
            </a:r>
            <a:r>
              <a:rPr lang="en-US" sz="2400" b="1" dirty="0"/>
              <a:t> of improving </a:t>
            </a:r>
            <a:r>
              <a:rPr lang="en-US" sz="2400" b="1" dirty="0" smtClean="0"/>
              <a:t>the maintenance </a:t>
            </a:r>
            <a:r>
              <a:rPr lang="en-US" sz="2400" b="1" dirty="0"/>
              <a:t>of lost weight. 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• </a:t>
            </a:r>
            <a:r>
              <a:rPr lang="en-US" sz="2400" b="1" dirty="0"/>
              <a:t>Further study is needed on the effect of weight loss treatment on health care utilization and cost. </a:t>
            </a:r>
          </a:p>
        </p:txBody>
      </p:sp>
    </p:spTree>
    <p:extLst>
      <p:ext uri="{BB962C8B-B14F-4D97-AF65-F5344CB8AC3E}">
        <p14:creationId xmlns:p14="http://schemas.microsoft.com/office/powerpoint/2010/main" val="418939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1002671"/>
              </p:ext>
            </p:extLst>
          </p:nvPr>
        </p:nvGraphicFramePr>
        <p:xfrm flipV="1">
          <a:off x="457200" y="-1219200"/>
          <a:ext cx="7620000" cy="76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6553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</a:t>
            </a:r>
          </a:p>
          <a:p>
            <a:pPr marL="0" lvl="0" indent="0">
              <a:buNone/>
            </a:pPr>
            <a:r>
              <a:rPr lang="en-US" sz="4000" b="1" dirty="0"/>
              <a:t> </a:t>
            </a:r>
            <a:r>
              <a:rPr lang="en-US" sz="4000" b="1" dirty="0" smtClean="0"/>
              <a:t>                     CQ5 </a:t>
            </a:r>
            <a:r>
              <a:rPr lang="en-US" sz="4000" b="1" dirty="0"/>
              <a:t>(Surgical Procedures for Weight Loss)</a:t>
            </a:r>
            <a:endParaRPr lang="en-US" sz="4000" dirty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/>
              <a:t>Because bariatric surgery offers the potential for prevention or remission of diabetes, better control </a:t>
            </a:r>
            <a:r>
              <a:rPr lang="en-US" b="1" dirty="0" smtClean="0"/>
              <a:t>of CVD </a:t>
            </a:r>
            <a:r>
              <a:rPr lang="en-US" b="1" dirty="0"/>
              <a:t>risk factors, improvement in quality of life and possibly decreased mortality, there is a need </a:t>
            </a:r>
            <a:r>
              <a:rPr lang="en-US" b="1" dirty="0" smtClean="0"/>
              <a:t>for research </a:t>
            </a:r>
            <a:r>
              <a:rPr lang="en-US" b="1" dirty="0"/>
              <a:t>to better characterize those patients </a:t>
            </a:r>
            <a:r>
              <a:rPr lang="en-US" b="1" dirty="0">
                <a:solidFill>
                  <a:srgbClr val="FF0000"/>
                </a:solidFill>
              </a:rPr>
              <a:t>who are most likely to benefit from and least likely </a:t>
            </a:r>
            <a:r>
              <a:rPr lang="en-US" b="1" dirty="0" smtClean="0">
                <a:solidFill>
                  <a:srgbClr val="FF0000"/>
                </a:solidFill>
              </a:rPr>
              <a:t>to suffer </a:t>
            </a:r>
            <a:r>
              <a:rPr lang="en-US" b="1" dirty="0">
                <a:solidFill>
                  <a:srgbClr val="FF0000"/>
                </a:solidFill>
              </a:rPr>
              <a:t>adverse </a:t>
            </a:r>
            <a:r>
              <a:rPr lang="en-US" b="1" dirty="0"/>
              <a:t>consequences of bariatric surgical procedures. 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Large and well-designed experimental</a:t>
            </a:r>
            <a:r>
              <a:rPr lang="en-US" b="1" dirty="0"/>
              <a:t>, quasi-experimental and observational studies, with </a:t>
            </a:r>
            <a:r>
              <a:rPr lang="en-US" b="1" dirty="0" smtClean="0">
                <a:solidFill>
                  <a:srgbClr val="FF0000"/>
                </a:solidFill>
              </a:rPr>
              <a:t>long-term </a:t>
            </a:r>
            <a:r>
              <a:rPr lang="en-US" b="1" dirty="0" smtClean="0"/>
              <a:t>follow-up </a:t>
            </a:r>
            <a:r>
              <a:rPr lang="en-US" b="1" dirty="0"/>
              <a:t>are needed to determine if the</a:t>
            </a:r>
            <a:r>
              <a:rPr lang="en-US" b="1" dirty="0">
                <a:solidFill>
                  <a:srgbClr val="FF0000"/>
                </a:solidFill>
              </a:rPr>
              <a:t> risks and benefits </a:t>
            </a:r>
            <a:r>
              <a:rPr lang="en-US" b="1" dirty="0"/>
              <a:t>of bariatric surgery are </a:t>
            </a:r>
            <a:r>
              <a:rPr lang="en-US" b="1" dirty="0">
                <a:solidFill>
                  <a:srgbClr val="FF0000"/>
                </a:solidFill>
              </a:rPr>
              <a:t>sustained over time</a:t>
            </a:r>
            <a:r>
              <a:rPr lang="en-US" b="1" dirty="0"/>
              <a:t>. 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/>
              <a:t>evaluating which </a:t>
            </a:r>
            <a:r>
              <a:rPr lang="en-US" b="1" dirty="0">
                <a:solidFill>
                  <a:srgbClr val="FF0000"/>
                </a:solidFill>
              </a:rPr>
              <a:t>surgical procedures </a:t>
            </a:r>
            <a:r>
              <a:rPr lang="en-US" b="1" dirty="0"/>
              <a:t>are best applied to </a:t>
            </a:r>
            <a:r>
              <a:rPr lang="en-US" b="1" dirty="0">
                <a:solidFill>
                  <a:srgbClr val="FF0000"/>
                </a:solidFill>
              </a:rPr>
              <a:t>different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populations</a:t>
            </a:r>
            <a:r>
              <a:rPr lang="en-US" b="1" dirty="0"/>
              <a:t>, based on </a:t>
            </a:r>
            <a:r>
              <a:rPr lang="en-US" b="1" dirty="0" smtClean="0"/>
              <a:t>factors such </a:t>
            </a:r>
            <a:r>
              <a:rPr lang="en-US" b="1" dirty="0"/>
              <a:t>as presence and duration of</a:t>
            </a:r>
            <a:r>
              <a:rPr lang="en-US" b="1" dirty="0">
                <a:solidFill>
                  <a:srgbClr val="FF0000"/>
                </a:solidFill>
              </a:rPr>
              <a:t> comorbid </a:t>
            </a:r>
            <a:r>
              <a:rPr lang="en-US" b="1" dirty="0"/>
              <a:t>conditions, </a:t>
            </a:r>
            <a:r>
              <a:rPr lang="en-US" b="1" dirty="0">
                <a:solidFill>
                  <a:srgbClr val="FF0000"/>
                </a:solidFill>
              </a:rPr>
              <a:t>age, sex, race/ethnicity, degree </a:t>
            </a:r>
            <a:r>
              <a:rPr lang="en-US" b="1" dirty="0" smtClean="0">
                <a:solidFill>
                  <a:srgbClr val="FF0000"/>
                </a:solidFill>
              </a:rPr>
              <a:t>and duration </a:t>
            </a:r>
            <a:r>
              <a:rPr lang="en-US" b="1" dirty="0">
                <a:solidFill>
                  <a:srgbClr val="FF0000"/>
                </a:solidFill>
              </a:rPr>
              <a:t>of obesity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underlying genetic </a:t>
            </a:r>
            <a:r>
              <a:rPr lang="en-US" b="1" dirty="0"/>
              <a:t>etiologies</a:t>
            </a:r>
            <a:r>
              <a:rPr lang="en-US" b="1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characteristics</a:t>
            </a:r>
            <a:r>
              <a:rPr lang="en-US" b="1" dirty="0"/>
              <a:t>;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evaluating </a:t>
            </a:r>
            <a:r>
              <a:rPr lang="en-US" b="1" dirty="0"/>
              <a:t>the implementation of bariatric surgery in </a:t>
            </a:r>
            <a:r>
              <a:rPr lang="en-US" b="1" dirty="0">
                <a:solidFill>
                  <a:srgbClr val="FF0000"/>
                </a:solidFill>
              </a:rPr>
              <a:t>nonacademic settings</a:t>
            </a:r>
            <a:r>
              <a:rPr lang="en-US" b="1" dirty="0"/>
              <a:t>, which may be </a:t>
            </a:r>
            <a:r>
              <a:rPr lang="en-US" b="1" dirty="0" smtClean="0"/>
              <a:t> more </a:t>
            </a:r>
            <a:r>
              <a:rPr lang="en-US" b="1" dirty="0"/>
              <a:t>reflective of real world clinical practice.</a:t>
            </a:r>
          </a:p>
          <a:p>
            <a:pPr>
              <a:buFont typeface="Wingdings" pitchFamily="2" charset="2"/>
              <a:buChar char="v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458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533400"/>
            <a:ext cx="53340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15400" cy="6477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Efficacy/Effectiveness of Very Low-Calorie Diets, </a:t>
            </a:r>
            <a:r>
              <a:rPr lang="en-US" sz="2000" b="1" dirty="0"/>
              <a:t>as Used as Part of a </a:t>
            </a:r>
            <a:r>
              <a:rPr lang="en-US" sz="2000" b="1" dirty="0" err="1"/>
              <a:t>ComprehensiveLifestyleIntervention</a:t>
            </a:r>
            <a:r>
              <a:rPr lang="en-US" sz="2000" b="1" dirty="0"/>
              <a:t>, in Achieving Weight Loss 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Comprehensive</a:t>
            </a:r>
            <a:r>
              <a:rPr lang="en-US" sz="2000" b="1" dirty="0"/>
              <a:t>, high intensity on-site lifestyle interventions that include a medically </a:t>
            </a:r>
            <a:r>
              <a:rPr lang="en-US" sz="2000" b="1" dirty="0" smtClean="0"/>
              <a:t>supervised very </a:t>
            </a:r>
            <a:r>
              <a:rPr lang="en-US" sz="2000" b="1" dirty="0"/>
              <a:t>low-calorie diet (often defined as </a:t>
            </a:r>
            <a:r>
              <a:rPr lang="en-US" sz="2000" b="1" dirty="0">
                <a:solidFill>
                  <a:srgbClr val="FF0000"/>
                </a:solidFill>
              </a:rPr>
              <a:t>&lt;800 kcal/day), </a:t>
            </a:r>
            <a:r>
              <a:rPr lang="en-US" sz="2000" b="1" dirty="0"/>
              <a:t>as provided by complete </a:t>
            </a:r>
            <a:r>
              <a:rPr lang="en-US" sz="2000" b="1" dirty="0" smtClean="0"/>
              <a:t>meal replacement </a:t>
            </a:r>
            <a:r>
              <a:rPr lang="en-US" sz="2000" b="1" dirty="0" err="1"/>
              <a:t>products,produce</a:t>
            </a:r>
            <a:r>
              <a:rPr lang="en-US" sz="2000" b="1" dirty="0"/>
              <a:t> total weight loss of approximately </a:t>
            </a:r>
            <a:r>
              <a:rPr lang="en-US" sz="2000" b="1" dirty="0">
                <a:solidFill>
                  <a:srgbClr val="FF0000"/>
                </a:solidFill>
              </a:rPr>
              <a:t>14.2 kg to 21 kg </a:t>
            </a:r>
            <a:r>
              <a:rPr lang="en-US" sz="2000" b="1" dirty="0"/>
              <a:t>over </a:t>
            </a:r>
            <a:r>
              <a:rPr lang="en-US" sz="2000" b="1" dirty="0">
                <a:solidFill>
                  <a:srgbClr val="FF0000"/>
                </a:solidFill>
              </a:rPr>
              <a:t>11 to 14 weeks, </a:t>
            </a:r>
            <a:r>
              <a:rPr lang="en-US" sz="2000" b="1" dirty="0"/>
              <a:t>which is larger than that produced by no intervention or a usual care control group (i.e., advice and education only)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Strength of Evidence</a:t>
            </a:r>
            <a:r>
              <a:rPr lang="en-US" sz="2000" b="1" dirty="0">
                <a:solidFill>
                  <a:srgbClr val="FF0000"/>
                </a:solidFill>
              </a:rPr>
              <a:t>: High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47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28600"/>
            <a:ext cx="89916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4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" y="2438401"/>
            <a:ext cx="898057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4400"/>
            <a:ext cx="65532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2" y="298035"/>
            <a:ext cx="8848494" cy="602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286000"/>
            <a:ext cx="7391400" cy="4572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2" y="0"/>
            <a:ext cx="8155057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1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066800"/>
            <a:ext cx="76200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995"/>
            <a:ext cx="8839200" cy="45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066800" y="-1981200"/>
            <a:ext cx="76200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" y="542144"/>
            <a:ext cx="9039241" cy="578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0"/>
            <a:ext cx="8077200" cy="3810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00050" lvl="1" indent="0">
              <a:buNone/>
            </a:pPr>
            <a:endParaRPr lang="en-US" sz="1800" b="1" dirty="0" smtClean="0"/>
          </a:p>
          <a:p>
            <a:pPr marL="400050" lvl="1" indent="0">
              <a:buNone/>
            </a:pPr>
            <a:r>
              <a:rPr lang="en-US" sz="1800" b="1" dirty="0" smtClean="0"/>
              <a:t> </a:t>
            </a:r>
            <a:r>
              <a:rPr lang="en-US" sz="1800" b="1" dirty="0"/>
              <a:t>As </a:t>
            </a:r>
            <a:r>
              <a:rPr lang="en-US" sz="1800" b="1" dirty="0">
                <a:solidFill>
                  <a:srgbClr val="FF0000"/>
                </a:solidFill>
              </a:rPr>
              <a:t>comprehensive lifestyle </a:t>
            </a:r>
            <a:r>
              <a:rPr lang="en-US" sz="1800" b="1" dirty="0"/>
              <a:t>treatment of overweight and obese adults </a:t>
            </a:r>
            <a:r>
              <a:rPr lang="en-US" sz="1800" b="1" dirty="0">
                <a:solidFill>
                  <a:srgbClr val="FF0000"/>
                </a:solidFill>
              </a:rPr>
              <a:t>with type 2 </a:t>
            </a:r>
            <a:r>
              <a:rPr lang="en-US" sz="1800" b="1" dirty="0"/>
              <a:t>diabetes </a:t>
            </a:r>
            <a:r>
              <a:rPr lang="en-US" sz="1800" b="1" dirty="0" smtClean="0"/>
              <a:t>continues </a:t>
            </a:r>
            <a:r>
              <a:rPr lang="en-US" sz="1800" b="1" dirty="0" smtClean="0">
                <a:solidFill>
                  <a:srgbClr val="FF0000"/>
                </a:solidFill>
              </a:rPr>
              <a:t>over </a:t>
            </a:r>
            <a:r>
              <a:rPr lang="en-US" sz="1800" b="1" dirty="0">
                <a:solidFill>
                  <a:srgbClr val="FF0000"/>
                </a:solidFill>
              </a:rPr>
              <a:t>4 years</a:t>
            </a:r>
            <a:r>
              <a:rPr lang="en-US" sz="1800" b="1" dirty="0"/>
              <a:t>, some </a:t>
            </a:r>
            <a:r>
              <a:rPr lang="en-US" sz="1800" b="1" dirty="0">
                <a:solidFill>
                  <a:srgbClr val="FF0000"/>
                </a:solidFill>
              </a:rPr>
              <a:t>weight regain </a:t>
            </a:r>
            <a:r>
              <a:rPr lang="en-US" sz="1800" b="1" dirty="0"/>
              <a:t>will occur on average; partial </a:t>
            </a:r>
            <a:r>
              <a:rPr lang="en-US" sz="1800" b="1" dirty="0">
                <a:solidFill>
                  <a:srgbClr val="FF0000"/>
                </a:solidFill>
              </a:rPr>
              <a:t>weight regain </a:t>
            </a:r>
            <a:r>
              <a:rPr lang="en-US" sz="1800" b="1" dirty="0"/>
              <a:t>is associated with an </a:t>
            </a:r>
            <a:r>
              <a:rPr lang="en-US" sz="1800" b="1" dirty="0" smtClean="0">
                <a:solidFill>
                  <a:srgbClr val="FF0000"/>
                </a:solidFill>
              </a:rPr>
              <a:t>increase in </a:t>
            </a:r>
            <a:r>
              <a:rPr lang="en-US" sz="1800" b="1" dirty="0">
                <a:solidFill>
                  <a:srgbClr val="FF0000"/>
                </a:solidFill>
              </a:rPr>
              <a:t>HbA1C</a:t>
            </a:r>
            <a:r>
              <a:rPr lang="en-US" sz="1800" b="1" dirty="0"/>
              <a:t>, but HbA1C remains below </a:t>
            </a:r>
            <a:r>
              <a:rPr lang="en-US" sz="1800" b="1" dirty="0" err="1"/>
              <a:t>preintervention</a:t>
            </a:r>
            <a:r>
              <a:rPr lang="en-US" sz="1800" b="1" dirty="0"/>
              <a:t> levels, and the reduction remains </a:t>
            </a:r>
            <a:r>
              <a:rPr lang="en-US" sz="1800" b="1" dirty="0" smtClean="0"/>
              <a:t>clinically meaningful                         </a:t>
            </a:r>
            <a:r>
              <a:rPr lang="en-US" sz="1800" b="1" dirty="0" smtClean="0">
                <a:solidFill>
                  <a:srgbClr val="7030A0"/>
                </a:solidFill>
              </a:rPr>
              <a:t>  </a:t>
            </a:r>
          </a:p>
          <a:p>
            <a:pPr marL="400050" lvl="1" indent="0">
              <a:buNone/>
            </a:pPr>
            <a:endParaRPr lang="en-US" sz="1800" b="1" dirty="0">
              <a:solidFill>
                <a:srgbClr val="7030A0"/>
              </a:solidFill>
            </a:endParaRPr>
          </a:p>
          <a:p>
            <a:pPr marL="400050" lvl="1" indent="0">
              <a:buNone/>
            </a:pPr>
            <a:r>
              <a:rPr lang="en-US" sz="1800" b="1" dirty="0" smtClean="0">
                <a:solidFill>
                  <a:srgbClr val="7030A0"/>
                </a:solidFill>
              </a:rPr>
              <a:t>                                           Strength </a:t>
            </a:r>
            <a:r>
              <a:rPr lang="en-US" sz="1800" b="1" dirty="0">
                <a:solidFill>
                  <a:srgbClr val="7030A0"/>
                </a:solidFill>
              </a:rPr>
              <a:t>of the Evidence: </a:t>
            </a:r>
            <a:r>
              <a:rPr lang="en-US" sz="1800" b="1" dirty="0">
                <a:solidFill>
                  <a:srgbClr val="FF0000"/>
                </a:solidFill>
              </a:rPr>
              <a:t>High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7030A0"/>
                </a:solidFill>
              </a:rPr>
              <a:t> </a:t>
            </a:r>
            <a:r>
              <a:rPr lang="en-US" sz="1800" b="1" dirty="0" smtClean="0">
                <a:solidFill>
                  <a:srgbClr val="7030A0"/>
                </a:solidFill>
              </a:rPr>
              <a:t>        </a:t>
            </a:r>
            <a:r>
              <a:rPr lang="en-US" sz="1800" b="1" dirty="0" smtClean="0"/>
              <a:t> </a:t>
            </a:r>
            <a:r>
              <a:rPr lang="en-US" sz="1800" b="1" dirty="0"/>
              <a:t>In </a:t>
            </a:r>
            <a:r>
              <a:rPr lang="en-US" sz="1800" b="1" dirty="0">
                <a:solidFill>
                  <a:srgbClr val="FF0000"/>
                </a:solidFill>
              </a:rPr>
              <a:t>observational cohort studies</a:t>
            </a:r>
            <a:r>
              <a:rPr lang="en-US" sz="1800" b="1" dirty="0"/>
              <a:t>, overweight and obese adults </a:t>
            </a:r>
            <a:r>
              <a:rPr lang="en-US" sz="1800" b="1" dirty="0">
                <a:solidFill>
                  <a:srgbClr val="FF0000"/>
                </a:solidFill>
              </a:rPr>
              <a:t>with type 2 </a:t>
            </a:r>
            <a:r>
              <a:rPr lang="en-US" sz="1800" b="1" dirty="0" smtClean="0">
                <a:solidFill>
                  <a:srgbClr val="FF0000"/>
                </a:solidFill>
              </a:rPr>
              <a:t>             </a:t>
            </a:r>
          </a:p>
          <a:p>
            <a:pPr marL="400050" lvl="1" indent="0">
              <a:buNone/>
            </a:pPr>
            <a:r>
              <a:rPr lang="en-US" sz="1800" b="1" dirty="0" smtClean="0"/>
              <a:t>  diabetes </a:t>
            </a:r>
            <a:r>
              <a:rPr lang="en-US" sz="1800" b="1" dirty="0"/>
              <a:t>who </a:t>
            </a:r>
            <a:r>
              <a:rPr lang="en-US" sz="1800" b="1" dirty="0" smtClean="0"/>
              <a:t>intentionally lost </a:t>
            </a:r>
            <a:r>
              <a:rPr lang="en-US" sz="1800" b="1" dirty="0">
                <a:solidFill>
                  <a:srgbClr val="FF0000"/>
                </a:solidFill>
              </a:rPr>
              <a:t>9 kg to 13 kg</a:t>
            </a:r>
            <a:r>
              <a:rPr lang="en-US" sz="1800" b="1" dirty="0"/>
              <a:t> had a </a:t>
            </a:r>
            <a:r>
              <a:rPr lang="en-US" sz="1800" b="1" dirty="0">
                <a:solidFill>
                  <a:srgbClr val="FF0000"/>
                </a:solidFill>
              </a:rPr>
              <a:t>25%</a:t>
            </a:r>
            <a:r>
              <a:rPr lang="en-US" sz="1800" b="1" dirty="0"/>
              <a:t> decrease in </a:t>
            </a:r>
            <a:r>
              <a:rPr lang="en-US" sz="1800" b="1" dirty="0">
                <a:solidFill>
                  <a:srgbClr val="FF0000"/>
                </a:solidFill>
              </a:rPr>
              <a:t>mortality</a:t>
            </a:r>
            <a:r>
              <a:rPr lang="en-US" sz="1800" b="1" dirty="0"/>
              <a:t> </a:t>
            </a:r>
            <a:r>
              <a:rPr lang="en-US" sz="1800" b="1" dirty="0" smtClean="0"/>
              <a:t>     </a:t>
            </a:r>
          </a:p>
          <a:p>
            <a:pPr marL="40005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ate </a:t>
            </a:r>
            <a:r>
              <a:rPr lang="en-US" sz="1800" b="1" dirty="0"/>
              <a:t>compared to weight stable controls. </a:t>
            </a:r>
          </a:p>
          <a:p>
            <a:pPr marL="40005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</a:t>
            </a:r>
          </a:p>
          <a:p>
            <a:pPr marL="400050" lvl="1" indent="0">
              <a:buNone/>
            </a:pPr>
            <a:r>
              <a:rPr lang="en-US" sz="1800" b="1" dirty="0" smtClean="0"/>
              <a:t>		              </a:t>
            </a:r>
            <a:r>
              <a:rPr lang="en-US" sz="1800" b="1" dirty="0">
                <a:solidFill>
                  <a:srgbClr val="7030A0"/>
                </a:solidFill>
              </a:rPr>
              <a:t>Strength of the Evidence: </a:t>
            </a:r>
            <a:r>
              <a:rPr lang="en-US" sz="1800" b="1" dirty="0" smtClean="0">
                <a:solidFill>
                  <a:srgbClr val="FF0000"/>
                </a:solidFill>
              </a:rPr>
              <a:t>Low</a:t>
            </a:r>
            <a:endParaRPr lang="en-US" sz="1800" dirty="0"/>
          </a:p>
          <a:p>
            <a:pPr marL="400050" lvl="1" indent="0">
              <a:buNone/>
            </a:pPr>
            <a:endParaRPr lang="en-US" sz="1800" b="1" dirty="0" smtClean="0"/>
          </a:p>
          <a:p>
            <a:pPr marL="400050" lvl="1" indent="0">
              <a:buNone/>
            </a:pPr>
            <a:r>
              <a:rPr lang="en-US" sz="1800" b="1" dirty="0" smtClean="0"/>
              <a:t> In </a:t>
            </a:r>
            <a:r>
              <a:rPr lang="en-US" sz="1800" b="1" dirty="0"/>
              <a:t>overweight and obese adults </a:t>
            </a:r>
            <a:r>
              <a:rPr lang="en-US" sz="1800" b="1" dirty="0">
                <a:solidFill>
                  <a:srgbClr val="FF0000"/>
                </a:solidFill>
              </a:rPr>
              <a:t>with type 2 </a:t>
            </a:r>
            <a:r>
              <a:rPr lang="en-US" sz="1800" b="1" dirty="0"/>
              <a:t>diabetes, </a:t>
            </a:r>
            <a:r>
              <a:rPr lang="en-US" sz="1800" b="1" dirty="0" err="1">
                <a:solidFill>
                  <a:srgbClr val="FF0000"/>
                </a:solidFill>
              </a:rPr>
              <a:t>orlistat</a:t>
            </a:r>
            <a:r>
              <a:rPr lang="en-US" sz="1800" b="1" dirty="0"/>
              <a:t> compared to</a:t>
            </a:r>
            <a:r>
              <a:rPr lang="en-US" sz="1800" b="1" dirty="0">
                <a:solidFill>
                  <a:srgbClr val="FF0000"/>
                </a:solidFill>
              </a:rPr>
              <a:t> placebo</a:t>
            </a:r>
            <a:r>
              <a:rPr lang="en-US" sz="1800" b="1" dirty="0"/>
              <a:t>, both with </a:t>
            </a:r>
            <a:r>
              <a:rPr lang="en-US" sz="1800" b="1" dirty="0" smtClean="0"/>
              <a:t>lifestyle intervention</a:t>
            </a:r>
            <a:r>
              <a:rPr lang="en-US" sz="1800" b="1" dirty="0"/>
              <a:t>, results in </a:t>
            </a:r>
            <a:r>
              <a:rPr lang="en-US" sz="1800" b="1" dirty="0">
                <a:solidFill>
                  <a:srgbClr val="FF0000"/>
                </a:solidFill>
              </a:rPr>
              <a:t>2 kg to 3 kg </a:t>
            </a:r>
            <a:r>
              <a:rPr lang="en-US" sz="1800" b="1" dirty="0"/>
              <a:t>greater weight loss </a:t>
            </a:r>
            <a:r>
              <a:rPr lang="en-US" sz="1800" b="1" dirty="0">
                <a:solidFill>
                  <a:srgbClr val="FF0000"/>
                </a:solidFill>
              </a:rPr>
              <a:t>at 1 and 2 years</a:t>
            </a:r>
            <a:r>
              <a:rPr lang="en-US" sz="1800" b="1" dirty="0"/>
              <a:t>. The addition of </a:t>
            </a:r>
            <a:r>
              <a:rPr lang="en-US" sz="1800" b="1" dirty="0" err="1"/>
              <a:t>orlistat</a:t>
            </a:r>
            <a:r>
              <a:rPr lang="en-US" sz="1800" b="1" dirty="0"/>
              <a:t> is </a:t>
            </a:r>
            <a:r>
              <a:rPr lang="en-US" sz="1800" b="1" dirty="0" smtClean="0"/>
              <a:t>associated with </a:t>
            </a:r>
            <a:r>
              <a:rPr lang="en-US" sz="1800" b="1" dirty="0"/>
              <a:t>greater reductions in </a:t>
            </a:r>
            <a:r>
              <a:rPr lang="en-US" sz="1800" b="1" dirty="0">
                <a:solidFill>
                  <a:srgbClr val="FF0000"/>
                </a:solidFill>
              </a:rPr>
              <a:t>fasting blood glucose </a:t>
            </a:r>
            <a:r>
              <a:rPr lang="en-US" sz="1800" b="1" dirty="0"/>
              <a:t>averaging </a:t>
            </a:r>
            <a:r>
              <a:rPr lang="en-US" sz="1800" b="1" dirty="0">
                <a:solidFill>
                  <a:srgbClr val="FF0000"/>
                </a:solidFill>
              </a:rPr>
              <a:t>11 and 4 mg/</a:t>
            </a:r>
            <a:r>
              <a:rPr lang="en-US" sz="1800" b="1" dirty="0" err="1">
                <a:solidFill>
                  <a:srgbClr val="FF0000"/>
                </a:solidFill>
              </a:rPr>
              <a:t>dL</a:t>
            </a:r>
            <a:r>
              <a:rPr lang="en-US" sz="1800" b="1" dirty="0"/>
              <a:t> at </a:t>
            </a:r>
            <a:r>
              <a:rPr lang="en-US" sz="1800" b="1" dirty="0">
                <a:solidFill>
                  <a:srgbClr val="FF0000"/>
                </a:solidFill>
              </a:rPr>
              <a:t>1 and 2 years </a:t>
            </a:r>
            <a:r>
              <a:rPr lang="en-US" sz="1800" b="1" dirty="0"/>
              <a:t>as well as </a:t>
            </a:r>
            <a:r>
              <a:rPr lang="en-US" sz="1800" b="1" dirty="0" smtClean="0"/>
              <a:t>an average </a:t>
            </a:r>
            <a:r>
              <a:rPr lang="en-US" sz="1800" b="1" dirty="0"/>
              <a:t>greater reduction in </a:t>
            </a:r>
            <a:r>
              <a:rPr lang="en-US" sz="1800" b="1" dirty="0">
                <a:solidFill>
                  <a:srgbClr val="FF0000"/>
                </a:solidFill>
              </a:rPr>
              <a:t>HbA1C of 0.4% </a:t>
            </a:r>
            <a:r>
              <a:rPr lang="en-US" sz="1800" b="1" dirty="0"/>
              <a:t>at </a:t>
            </a:r>
            <a:r>
              <a:rPr lang="en-US" sz="1800" b="1" dirty="0">
                <a:solidFill>
                  <a:srgbClr val="FF0000"/>
                </a:solidFill>
              </a:rPr>
              <a:t>1 year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</a:p>
          <a:p>
            <a:pPr marL="400050" lvl="1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                        </a:t>
            </a:r>
            <a:r>
              <a:rPr lang="en-US" sz="1800" b="1" dirty="0" smtClean="0">
                <a:solidFill>
                  <a:srgbClr val="7030A0"/>
                </a:solidFill>
              </a:rPr>
              <a:t>Strength </a:t>
            </a:r>
            <a:r>
              <a:rPr lang="en-US" sz="1800" b="1" dirty="0">
                <a:solidFill>
                  <a:srgbClr val="7030A0"/>
                </a:solidFill>
              </a:rPr>
              <a:t>of the Evidence: </a:t>
            </a:r>
            <a:r>
              <a:rPr lang="en-US" sz="1800" b="1" dirty="0">
                <a:solidFill>
                  <a:srgbClr val="FF0000"/>
                </a:solidFill>
              </a:rPr>
              <a:t>High</a:t>
            </a:r>
          </a:p>
          <a:p>
            <a:pPr lvl="1"/>
            <a:endParaRPr lang="en-US" sz="1800" b="1" dirty="0" smtClean="0"/>
          </a:p>
          <a:p>
            <a:pPr lvl="1"/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206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90600"/>
            <a:ext cx="7848600" cy="4509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143000"/>
            <a:ext cx="86908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4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7412</Words>
  <Application>Microsoft Office PowerPoint</Application>
  <PresentationFormat>On-screen Show (4:3)</PresentationFormat>
  <Paragraphs>720</Paragraphs>
  <Slides>90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PowerPoint Presentation</vt:lpstr>
      <vt:lpstr>Agenda</vt:lpstr>
      <vt:lpstr> Introduction </vt:lpstr>
      <vt:lpstr>PowerPoint Presentation</vt:lpstr>
      <vt:lpstr>PowerPoint Presentation</vt:lpstr>
      <vt:lpstr> CQ1: addresses the expected health benefits of weight loss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CQ2 :Risks of Overweight and Obesity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 of the Diet, Physical Activity, and Behavior Therapy Components in High-Intensity, Onsite Lifestyle Interventions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Laparoscopic Sleeve Gastrectomy </vt:lpstr>
      <vt:lpstr>PowerPoint Presentation</vt:lpstr>
      <vt:lpstr>CQ1 (Benefits of Weight Loss)</vt:lpstr>
      <vt:lpstr>  CQ2 (Risks of Overweight and Obesity) </vt:lpstr>
      <vt:lpstr>PowerPoint Presentation</vt:lpstr>
      <vt:lpstr>PowerPoint Presentation</vt:lpstr>
      <vt:lpstr>  CQ3 (Dietary Interventions for Weight Loss) </vt:lpstr>
      <vt:lpstr> CQ4 (Lifestyle Interventions for Weight Loss)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MRT Pack 20 DVDs</dc:creator>
  <cp:lastModifiedBy>Mojarad</cp:lastModifiedBy>
  <cp:revision>379</cp:revision>
  <dcterms:created xsi:type="dcterms:W3CDTF">2014-04-02T13:50:13Z</dcterms:created>
  <dcterms:modified xsi:type="dcterms:W3CDTF">2014-06-19T05:02:35Z</dcterms:modified>
</cp:coreProperties>
</file>