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43" r:id="rId4"/>
    <p:sldId id="284" r:id="rId5"/>
    <p:sldId id="391" r:id="rId6"/>
    <p:sldId id="285" r:id="rId7"/>
    <p:sldId id="286" r:id="rId8"/>
    <p:sldId id="288" r:id="rId9"/>
    <p:sldId id="289" r:id="rId10"/>
    <p:sldId id="344" r:id="rId11"/>
    <p:sldId id="310" r:id="rId12"/>
    <p:sldId id="346" r:id="rId13"/>
    <p:sldId id="380" r:id="rId14"/>
    <p:sldId id="369" r:id="rId15"/>
    <p:sldId id="351" r:id="rId16"/>
    <p:sldId id="370" r:id="rId17"/>
    <p:sldId id="371" r:id="rId18"/>
    <p:sldId id="373" r:id="rId19"/>
    <p:sldId id="375" r:id="rId20"/>
    <p:sldId id="372" r:id="rId21"/>
    <p:sldId id="379" r:id="rId22"/>
    <p:sldId id="377" r:id="rId23"/>
    <p:sldId id="382" r:id="rId24"/>
    <p:sldId id="352" r:id="rId25"/>
    <p:sldId id="353" r:id="rId26"/>
    <p:sldId id="354" r:id="rId27"/>
    <p:sldId id="356" r:id="rId28"/>
    <p:sldId id="393" r:id="rId29"/>
    <p:sldId id="293" r:id="rId30"/>
    <p:sldId id="294" r:id="rId31"/>
    <p:sldId id="295" r:id="rId32"/>
    <p:sldId id="296" r:id="rId33"/>
    <p:sldId id="297" r:id="rId34"/>
    <p:sldId id="298" r:id="rId35"/>
    <p:sldId id="311" r:id="rId36"/>
    <p:sldId id="312" r:id="rId37"/>
    <p:sldId id="317" r:id="rId38"/>
    <p:sldId id="360" r:id="rId39"/>
    <p:sldId id="313" r:id="rId40"/>
    <p:sldId id="357" r:id="rId41"/>
    <p:sldId id="315" r:id="rId42"/>
    <p:sldId id="318" r:id="rId43"/>
    <p:sldId id="316" r:id="rId44"/>
    <p:sldId id="320" r:id="rId45"/>
    <p:sldId id="321" r:id="rId46"/>
    <p:sldId id="322" r:id="rId47"/>
    <p:sldId id="323" r:id="rId48"/>
    <p:sldId id="332" r:id="rId49"/>
    <p:sldId id="328" r:id="rId50"/>
    <p:sldId id="333" r:id="rId51"/>
    <p:sldId id="329" r:id="rId52"/>
    <p:sldId id="330" r:id="rId53"/>
    <p:sldId id="331" r:id="rId54"/>
    <p:sldId id="334" r:id="rId55"/>
    <p:sldId id="361" r:id="rId56"/>
    <p:sldId id="395" r:id="rId57"/>
    <p:sldId id="362" r:id="rId58"/>
    <p:sldId id="363" r:id="rId59"/>
    <p:sldId id="364" r:id="rId60"/>
    <p:sldId id="385" r:id="rId61"/>
    <p:sldId id="389" r:id="rId62"/>
    <p:sldId id="386" r:id="rId63"/>
    <p:sldId id="397" r:id="rId64"/>
    <p:sldId id="336" r:id="rId65"/>
    <p:sldId id="299" r:id="rId66"/>
    <p:sldId id="337" r:id="rId67"/>
    <p:sldId id="301" r:id="rId68"/>
    <p:sldId id="304" r:id="rId69"/>
    <p:sldId id="305" r:id="rId70"/>
    <p:sldId id="306" r:id="rId71"/>
    <p:sldId id="307" r:id="rId72"/>
    <p:sldId id="308" r:id="rId73"/>
    <p:sldId id="309" r:id="rId74"/>
    <p:sldId id="338" r:id="rId75"/>
    <p:sldId id="339" r:id="rId76"/>
    <p:sldId id="341" r:id="rId77"/>
    <p:sldId id="34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9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1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9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2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6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D6645-7AFD-4C5C-9515-2928A8EB17E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8413-1D22-4834-BE36-7D13F304F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886" y="425003"/>
            <a:ext cx="10586432" cy="587276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ALLAH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b="1" dirty="0" err="1"/>
              <a:t>Shahin</a:t>
            </a:r>
            <a:r>
              <a:rPr lang="en-US" sz="3200" b="1" dirty="0"/>
              <a:t> </a:t>
            </a:r>
            <a:r>
              <a:rPr lang="en-US" sz="3200" b="1" dirty="0" err="1" smtClean="0"/>
              <a:t>Nosratzehi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138" y="6297769"/>
            <a:ext cx="8130861" cy="643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Diagnosis( Clinical consequences of hyperprolactinemia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Malignant </a:t>
            </a:r>
            <a:r>
              <a:rPr lang="en-US" i="1" dirty="0" err="1"/>
              <a:t>prolactinomas</a:t>
            </a:r>
            <a:r>
              <a:rPr lang="en-US" i="1" dirty="0"/>
              <a:t> </a:t>
            </a:r>
            <a:r>
              <a:rPr lang="en-US" dirty="0"/>
              <a:t>are rare tumors defined by the presence of distant </a:t>
            </a:r>
            <a:r>
              <a:rPr lang="en-US" dirty="0" err="1" smtClean="0"/>
              <a:t>cerebrospinal,meningeal</a:t>
            </a:r>
            <a:r>
              <a:rPr lang="en-US" dirty="0"/>
              <a:t> </a:t>
            </a:r>
            <a:r>
              <a:rPr lang="en-US" dirty="0" smtClean="0"/>
              <a:t>and/or </a:t>
            </a:r>
            <a:r>
              <a:rPr lang="en-US" dirty="0"/>
              <a:t>systemic metastases.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Indeed</a:t>
            </a:r>
            <a:r>
              <a:rPr lang="en-US" dirty="0"/>
              <a:t>, a reliable distinction between carcinoma and adenoma is </a:t>
            </a:r>
            <a:r>
              <a:rPr lang="en-US" dirty="0" smtClean="0"/>
              <a:t>rarely achieved </a:t>
            </a:r>
            <a:r>
              <a:rPr lang="en-US" dirty="0"/>
              <a:t>based on standard histological criteria 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Their </a:t>
            </a:r>
            <a:r>
              <a:rPr lang="en-US" dirty="0"/>
              <a:t>precise incidence is not </a:t>
            </a:r>
            <a:r>
              <a:rPr lang="en-US" dirty="0" smtClean="0"/>
              <a:t>precisely known </a:t>
            </a:r>
            <a:r>
              <a:rPr lang="en-US" dirty="0"/>
              <a:t>but, overall, they account for only </a:t>
            </a:r>
            <a:r>
              <a:rPr lang="en-US" dirty="0" smtClean="0"/>
              <a:t>0.1-0.2</a:t>
            </a:r>
            <a:r>
              <a:rPr lang="en-US" dirty="0"/>
              <a:t>% of all pituitary tumors, and </a:t>
            </a:r>
            <a:r>
              <a:rPr lang="en-US" dirty="0" err="1" smtClean="0"/>
              <a:t>prolactinomas</a:t>
            </a:r>
            <a:r>
              <a:rPr lang="en-US" dirty="0"/>
              <a:t> </a:t>
            </a:r>
            <a:r>
              <a:rPr lang="en-US" dirty="0" smtClean="0"/>
              <a:t>correspond </a:t>
            </a:r>
            <a:r>
              <a:rPr lang="en-US" dirty="0"/>
              <a:t>to approximately one-third of these tumors</a:t>
            </a:r>
          </a:p>
        </p:txBody>
      </p:sp>
    </p:spTree>
    <p:extLst>
      <p:ext uri="{BB962C8B-B14F-4D97-AF65-F5344CB8AC3E}">
        <p14:creationId xmlns:p14="http://schemas.microsoft.com/office/powerpoint/2010/main" val="27724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Diagnosis( Clinical consequences of hyperprolactinemia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occur </a:t>
            </a:r>
            <a:r>
              <a:rPr lang="en-US" dirty="0"/>
              <a:t>at any age but mostly develop in </a:t>
            </a:r>
            <a:r>
              <a:rPr lang="en-US" dirty="0" smtClean="0"/>
              <a:t>the fifth </a:t>
            </a:r>
            <a:r>
              <a:rPr lang="en-US" dirty="0"/>
              <a:t>or sixth decade of life in patients with a preexisting </a:t>
            </a:r>
            <a:r>
              <a:rPr lang="en-US" dirty="0" err="1"/>
              <a:t>prolactinoma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Typically, the primary tumor </a:t>
            </a:r>
            <a:r>
              <a:rPr lang="en-US" dirty="0" smtClean="0"/>
              <a:t>has been </a:t>
            </a:r>
            <a:r>
              <a:rPr lang="en-US" dirty="0"/>
              <a:t>diagnosed many years before metastasis (the latent period between initial diagnosis and </a:t>
            </a:r>
            <a:r>
              <a:rPr lang="en-US" dirty="0" smtClean="0"/>
              <a:t>detection of </a:t>
            </a:r>
            <a:r>
              <a:rPr lang="en-US" dirty="0"/>
              <a:t>metastases may persist for up to 22 years) and has been treated with high-dose DAs, repeated </a:t>
            </a:r>
            <a:r>
              <a:rPr lang="en-US" dirty="0" smtClean="0"/>
              <a:t>surgery and </a:t>
            </a:r>
            <a:r>
              <a:rPr lang="en-US" dirty="0"/>
              <a:t>radiotherapy before the tumor becomes </a:t>
            </a:r>
            <a:r>
              <a:rPr lang="en-US" dirty="0" smtClean="0"/>
              <a:t>metastases become apparent.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Once metastases </a:t>
            </a:r>
            <a:r>
              <a:rPr lang="en-US" dirty="0"/>
              <a:t>are </a:t>
            </a:r>
            <a:r>
              <a:rPr lang="en-US" dirty="0" err="1" smtClean="0"/>
              <a:t>diagnosed,median</a:t>
            </a:r>
            <a:r>
              <a:rPr lang="en-US" dirty="0" smtClean="0"/>
              <a:t> </a:t>
            </a:r>
            <a:r>
              <a:rPr lang="en-US" dirty="0"/>
              <a:t>survival time is </a:t>
            </a:r>
            <a:r>
              <a:rPr lang="en-US" dirty="0" smtClean="0"/>
              <a:t> 18m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but the outcome of these tumors has improved over the past few years and </a:t>
            </a:r>
            <a:r>
              <a:rPr lang="en-US" dirty="0" smtClean="0"/>
              <a:t>prolonged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Biochemical diagnosis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110" y="1371364"/>
            <a:ext cx="5644495" cy="4058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8795" y="2505671"/>
            <a:ext cx="99811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dvOT863180fb"/>
            </a:endParaRPr>
          </a:p>
          <a:p>
            <a:endParaRPr lang="en-US" dirty="0">
              <a:latin typeface="AdvOT863180fb"/>
            </a:endParaRPr>
          </a:p>
          <a:p>
            <a:endParaRPr lang="en-US" dirty="0" smtClean="0">
              <a:latin typeface="AdvOT863180fb"/>
            </a:endParaRPr>
          </a:p>
          <a:p>
            <a:endParaRPr lang="en-US" dirty="0">
              <a:latin typeface="AdvOT863180fb"/>
            </a:endParaRPr>
          </a:p>
          <a:p>
            <a:endParaRPr lang="en-US" dirty="0" smtClean="0">
              <a:latin typeface="AdvOT863180fb"/>
            </a:endParaRPr>
          </a:p>
          <a:p>
            <a:endParaRPr lang="en-US" dirty="0">
              <a:latin typeface="AdvOT863180fb"/>
            </a:endParaRPr>
          </a:p>
          <a:p>
            <a:endParaRPr lang="en-US" dirty="0" smtClean="0">
              <a:latin typeface="AdvOT863180fb"/>
            </a:endParaRPr>
          </a:p>
          <a:p>
            <a:endParaRPr lang="en-US" dirty="0">
              <a:latin typeface="AdvOT863180fb"/>
            </a:endParaRPr>
          </a:p>
          <a:p>
            <a:endParaRPr lang="en-US" dirty="0" smtClean="0">
              <a:latin typeface="AdvOT863180fb"/>
            </a:endParaRPr>
          </a:p>
          <a:p>
            <a:endParaRPr lang="en-US" dirty="0" smtClean="0">
              <a:latin typeface="AdvOT863180fb"/>
            </a:endParaRPr>
          </a:p>
          <a:p>
            <a:endParaRPr lang="en-US" dirty="0" smtClean="0">
              <a:latin typeface="AdvOT863180fb"/>
            </a:endParaRPr>
          </a:p>
          <a:p>
            <a:r>
              <a:rPr lang="en-US" dirty="0" smtClean="0">
                <a:latin typeface="AdvOT863180fb"/>
              </a:rPr>
              <a:t>Patients with large </a:t>
            </a:r>
            <a:r>
              <a:rPr lang="en-US" dirty="0" err="1" smtClean="0">
                <a:latin typeface="AdvOT863180fb"/>
              </a:rPr>
              <a:t>macroprolactinomas</a:t>
            </a:r>
            <a:r>
              <a:rPr lang="en-US" dirty="0" smtClean="0">
                <a:latin typeface="AdvOT863180fb"/>
              </a:rPr>
              <a:t> </a:t>
            </a:r>
            <a:r>
              <a:rPr lang="en-US" dirty="0">
                <a:latin typeface="AdvOT863180fb"/>
              </a:rPr>
              <a:t>have PRL </a:t>
            </a:r>
            <a:r>
              <a:rPr lang="en-US" dirty="0" smtClean="0">
                <a:latin typeface="AdvOT863180fb"/>
              </a:rPr>
              <a:t>levels that </a:t>
            </a:r>
            <a:r>
              <a:rPr lang="en-US" dirty="0">
                <a:latin typeface="AdvOT863180fb"/>
              </a:rPr>
              <a:t>exceed 250 </a:t>
            </a:r>
            <a:r>
              <a:rPr lang="en-US" sz="2000" dirty="0">
                <a:latin typeface="AdvP3F4C13"/>
              </a:rPr>
              <a:t>m</a:t>
            </a:r>
            <a:r>
              <a:rPr lang="en-US" dirty="0">
                <a:latin typeface="AdvOT863180fb"/>
              </a:rPr>
              <a:t>g/l, virtually all </a:t>
            </a:r>
            <a:r>
              <a:rPr lang="en-US" dirty="0">
                <a:solidFill>
                  <a:srgbClr val="00B0F0"/>
                </a:solidFill>
                <a:latin typeface="AdvOT863180fb"/>
              </a:rPr>
              <a:t>patients </a:t>
            </a:r>
            <a:r>
              <a:rPr lang="en-US" dirty="0" smtClean="0">
                <a:solidFill>
                  <a:srgbClr val="00B0F0"/>
                </a:solidFill>
                <a:latin typeface="AdvOT863180fb"/>
              </a:rPr>
              <a:t>with </a:t>
            </a:r>
            <a:r>
              <a:rPr lang="en-US" dirty="0" err="1" smtClean="0">
                <a:solidFill>
                  <a:srgbClr val="00B0F0"/>
                </a:solidFill>
                <a:latin typeface="AdvOT863180fb"/>
              </a:rPr>
              <a:t>macroprolactinomas</a:t>
            </a:r>
            <a:r>
              <a:rPr lang="en-US" dirty="0" smtClean="0">
                <a:solidFill>
                  <a:srgbClr val="00B0F0"/>
                </a:solidFill>
                <a:latin typeface="AdvOT863180fb"/>
              </a:rPr>
              <a:t> </a:t>
            </a:r>
            <a:r>
              <a:rPr lang="en-US" dirty="0">
                <a:solidFill>
                  <a:srgbClr val="00B0F0"/>
                </a:solidFill>
                <a:latin typeface="AdvOT863180fb"/>
              </a:rPr>
              <a:t>have levels greater than 100 </a:t>
            </a:r>
            <a:r>
              <a:rPr lang="en-US" sz="2000" dirty="0" smtClean="0">
                <a:solidFill>
                  <a:srgbClr val="00B0F0"/>
                </a:solidFill>
                <a:latin typeface="AdvP3F4C13"/>
              </a:rPr>
              <a:t>µg</a:t>
            </a:r>
            <a:r>
              <a:rPr lang="en-US" dirty="0" smtClean="0">
                <a:solidFill>
                  <a:srgbClr val="00B0F0"/>
                </a:solidFill>
                <a:latin typeface="AdvOT863180fb"/>
              </a:rPr>
              <a:t>/l </a:t>
            </a:r>
            <a:r>
              <a:rPr lang="en-US" dirty="0" smtClean="0">
                <a:latin typeface="AdvOT863180fb"/>
              </a:rPr>
              <a:t>and most </a:t>
            </a:r>
            <a:r>
              <a:rPr lang="en-US" dirty="0">
                <a:latin typeface="AdvOT863180fb"/>
              </a:rPr>
              <a:t>patients with </a:t>
            </a:r>
            <a:r>
              <a:rPr lang="en-US" dirty="0" err="1">
                <a:solidFill>
                  <a:srgbClr val="0070C0"/>
                </a:solidFill>
                <a:latin typeface="AdvOT863180fb"/>
              </a:rPr>
              <a:t>microprolactinomas</a:t>
            </a:r>
            <a:r>
              <a:rPr lang="en-US" dirty="0">
                <a:solidFill>
                  <a:srgbClr val="0070C0"/>
                </a:solidFill>
                <a:latin typeface="AdvOT863180fb"/>
              </a:rPr>
              <a:t> present levels ranging from 50 to 150 </a:t>
            </a:r>
            <a:r>
              <a:rPr lang="en-US" sz="2000" dirty="0" smtClean="0">
                <a:solidFill>
                  <a:srgbClr val="0070C0"/>
                </a:solidFill>
                <a:latin typeface="AdvP3F4C13"/>
              </a:rPr>
              <a:t>µ</a:t>
            </a:r>
            <a:r>
              <a:rPr lang="en-US" dirty="0" smtClean="0">
                <a:solidFill>
                  <a:srgbClr val="0070C0"/>
                </a:solidFill>
                <a:latin typeface="AdvOT863180fb"/>
              </a:rPr>
              <a:t>g/L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724" y="1027906"/>
            <a:ext cx="9446551" cy="45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Pitfalls </a:t>
            </a:r>
            <a:r>
              <a:rPr lang="en-US" sz="3200" dirty="0"/>
              <a:t>in the PRL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Macroprolactinemia</a:t>
            </a:r>
            <a:r>
              <a:rPr lang="en-US" dirty="0"/>
              <a:t> is mostly defined as </a:t>
            </a:r>
            <a:r>
              <a:rPr lang="en-US" dirty="0" smtClean="0"/>
              <a:t>condition where </a:t>
            </a:r>
            <a:r>
              <a:rPr lang="en-US" dirty="0"/>
              <a:t>more than 60% of circulating PRL is made up </a:t>
            </a:r>
            <a:r>
              <a:rPr lang="en-US" dirty="0" smtClean="0"/>
              <a:t>of PRL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most in vitro </a:t>
            </a:r>
            <a:r>
              <a:rPr lang="en-US" dirty="0" smtClean="0"/>
              <a:t>studies, </a:t>
            </a:r>
            <a:r>
              <a:rPr lang="en-US" dirty="0" err="1" smtClean="0"/>
              <a:t>macroPRL</a:t>
            </a:r>
            <a:r>
              <a:rPr lang="en-US" dirty="0" smtClean="0"/>
              <a:t> </a:t>
            </a:r>
            <a:r>
              <a:rPr lang="en-US" dirty="0"/>
              <a:t>was shown to display low biological </a:t>
            </a:r>
            <a:r>
              <a:rPr lang="en-US" dirty="0" smtClean="0"/>
              <a:t>activity most </a:t>
            </a:r>
            <a:r>
              <a:rPr lang="en-US" dirty="0"/>
              <a:t>patients </a:t>
            </a:r>
            <a:r>
              <a:rPr lang="en-US" dirty="0" smtClean="0"/>
              <a:t>with </a:t>
            </a:r>
            <a:r>
              <a:rPr lang="en-US" dirty="0" err="1" smtClean="0"/>
              <a:t>macroPRL</a:t>
            </a:r>
            <a:r>
              <a:rPr lang="en-US" dirty="0" smtClean="0"/>
              <a:t> are </a:t>
            </a:r>
            <a:r>
              <a:rPr lang="en-US" dirty="0"/>
              <a:t>asymptomatic </a:t>
            </a:r>
            <a:r>
              <a:rPr lang="en-US" dirty="0" smtClean="0"/>
              <a:t>Hyperprolactinemia </a:t>
            </a:r>
            <a:r>
              <a:rPr lang="en-US" dirty="0"/>
              <a:t>related to </a:t>
            </a:r>
            <a:r>
              <a:rPr lang="en-US" dirty="0" err="1" smtClean="0"/>
              <a:t>macroPRL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 </a:t>
            </a:r>
            <a:r>
              <a:rPr lang="en-US" dirty="0"/>
              <a:t>The gold standard for the diagnosis of </a:t>
            </a:r>
            <a:r>
              <a:rPr lang="en-US" dirty="0" err="1"/>
              <a:t>macroprolactinemia</a:t>
            </a:r>
            <a:r>
              <a:rPr lang="en-US" dirty="0"/>
              <a:t> is </a:t>
            </a:r>
            <a:r>
              <a:rPr lang="en-US" dirty="0" smtClean="0"/>
              <a:t>GFC, </a:t>
            </a:r>
            <a:r>
              <a:rPr lang="en-US" dirty="0"/>
              <a:t>but because this method </a:t>
            </a:r>
            <a:r>
              <a:rPr lang="en-US" dirty="0" smtClean="0"/>
              <a:t>is time-consuming </a:t>
            </a:r>
            <a:r>
              <a:rPr lang="en-US" dirty="0"/>
              <a:t>and expensive, </a:t>
            </a:r>
            <a:r>
              <a:rPr lang="en-US" dirty="0" smtClean="0"/>
              <a:t>PEG </a:t>
            </a:r>
            <a:r>
              <a:rPr lang="en-US" dirty="0"/>
              <a:t>serum precipitation has been widely used as a screening method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322" y="2086378"/>
            <a:ext cx="5411733" cy="3120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34095" y="2690336"/>
            <a:ext cx="104834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MinionPro-Regular"/>
            </a:endParaRPr>
          </a:p>
          <a:p>
            <a:endParaRPr lang="en-US" dirty="0">
              <a:latin typeface="MinionPro-Regular"/>
            </a:endParaRPr>
          </a:p>
          <a:p>
            <a:endParaRPr lang="en-US" dirty="0" smtClean="0">
              <a:latin typeface="MinionPro-Regular"/>
            </a:endParaRPr>
          </a:p>
          <a:p>
            <a:endParaRPr lang="en-US" dirty="0">
              <a:latin typeface="MinionPro-Regular"/>
            </a:endParaRPr>
          </a:p>
          <a:p>
            <a:endParaRPr lang="en-US" dirty="0" smtClean="0">
              <a:latin typeface="MinionPro-Regular"/>
            </a:endParaRPr>
          </a:p>
          <a:p>
            <a:endParaRPr lang="en-US" dirty="0">
              <a:latin typeface="MinionPro-Regular"/>
            </a:endParaRPr>
          </a:p>
          <a:p>
            <a:endParaRPr lang="en-US" dirty="0" smtClean="0">
              <a:latin typeface="MinionPro-Regular"/>
            </a:endParaRPr>
          </a:p>
          <a:p>
            <a:endParaRPr lang="en-US" dirty="0">
              <a:latin typeface="MinionPro-Regular"/>
            </a:endParaRPr>
          </a:p>
          <a:p>
            <a:endParaRPr lang="en-US" dirty="0" smtClean="0">
              <a:latin typeface="MinionPro-Regular"/>
            </a:endParaRPr>
          </a:p>
          <a:p>
            <a:endParaRPr lang="en-US" dirty="0" smtClean="0">
              <a:latin typeface="MinionPro-Regular"/>
            </a:endParaRPr>
          </a:p>
          <a:p>
            <a:r>
              <a:rPr lang="en-US" dirty="0" smtClean="0">
                <a:latin typeface="MinionPro-Regular"/>
              </a:rPr>
              <a:t>recoveries&gt; </a:t>
            </a:r>
            <a:r>
              <a:rPr lang="en-US" dirty="0">
                <a:latin typeface="MinionPro-Regular"/>
              </a:rPr>
              <a:t>60% point to the diagnosis of monomeric hyperprolactinemia</a:t>
            </a:r>
          </a:p>
          <a:p>
            <a:r>
              <a:rPr lang="en-US" dirty="0" smtClean="0">
                <a:latin typeface="MinionPro-Regular"/>
              </a:rPr>
              <a:t>This </a:t>
            </a:r>
            <a:r>
              <a:rPr lang="en-US" dirty="0">
                <a:latin typeface="MinionPro-Regular"/>
              </a:rPr>
              <a:t>test enables the </a:t>
            </a:r>
            <a:r>
              <a:rPr lang="en-US" dirty="0" smtClean="0">
                <a:latin typeface="MinionPro-Regular"/>
              </a:rPr>
              <a:t>correct diagnosis </a:t>
            </a:r>
            <a:r>
              <a:rPr lang="en-US" dirty="0">
                <a:latin typeface="MinionPro-Regular"/>
              </a:rPr>
              <a:t>of </a:t>
            </a:r>
            <a:r>
              <a:rPr lang="en-US" dirty="0" err="1">
                <a:latin typeface="MinionPro-Regular"/>
              </a:rPr>
              <a:t>macroprolactinemia</a:t>
            </a:r>
            <a:r>
              <a:rPr lang="en-US" dirty="0">
                <a:latin typeface="MinionPro-Regular"/>
              </a:rPr>
              <a:t> in at least 80% of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Pitfalls in the PRL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PEG) serum precipitation has been widely used as </a:t>
            </a:r>
            <a:r>
              <a:rPr lang="en-US" dirty="0" smtClean="0"/>
              <a:t>a screening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Recoveries &lt; 40% are </a:t>
            </a:r>
            <a:r>
              <a:rPr lang="en-US" dirty="0" smtClean="0"/>
              <a:t>indicative of </a:t>
            </a:r>
            <a:r>
              <a:rPr lang="en-US" dirty="0"/>
              <a:t>predominance of </a:t>
            </a:r>
            <a:r>
              <a:rPr lang="en-US" dirty="0" err="1" smtClean="0"/>
              <a:t>macroPRL</a:t>
            </a:r>
            <a:r>
              <a:rPr lang="en-US" dirty="0" smtClean="0"/>
              <a:t>, </a:t>
            </a:r>
            <a:r>
              <a:rPr lang="en-US" dirty="0"/>
              <a:t>whereas </a:t>
            </a:r>
            <a:r>
              <a:rPr lang="en-US" dirty="0" smtClean="0"/>
              <a:t>recoveries &gt; </a:t>
            </a:r>
            <a:r>
              <a:rPr lang="en-US" dirty="0"/>
              <a:t>60% point to the diagnosis of monomeric </a:t>
            </a:r>
            <a:r>
              <a:rPr lang="en-US" dirty="0" smtClean="0"/>
              <a:t>hyperprolactinemia.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test enables the </a:t>
            </a:r>
            <a:r>
              <a:rPr lang="en-US" dirty="0" smtClean="0"/>
              <a:t>correct diagnosis </a:t>
            </a:r>
            <a:r>
              <a:rPr lang="en-US" dirty="0"/>
              <a:t>of </a:t>
            </a:r>
            <a:r>
              <a:rPr lang="en-US" dirty="0" err="1"/>
              <a:t>macroprolactinemia</a:t>
            </a:r>
            <a:r>
              <a:rPr lang="en-US" dirty="0"/>
              <a:t> in at least 80% of cases</a:t>
            </a:r>
          </a:p>
        </p:txBody>
      </p:sp>
    </p:spTree>
    <p:extLst>
      <p:ext uri="{BB962C8B-B14F-4D97-AF65-F5344CB8AC3E}">
        <p14:creationId xmlns:p14="http://schemas.microsoft.com/office/powerpoint/2010/main" val="6859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Pitfalls in the PRL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assay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00B0F0"/>
                </a:solidFill>
              </a:rPr>
              <a:t>Clinical </a:t>
            </a:r>
            <a:r>
              <a:rPr lang="en-US" i="1" dirty="0" smtClean="0">
                <a:solidFill>
                  <a:srgbClr val="00B0F0"/>
                </a:solidFill>
              </a:rPr>
              <a:t>Relevance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prevalence </a:t>
            </a:r>
            <a:r>
              <a:rPr lang="en-US" dirty="0" smtClean="0"/>
              <a:t> of </a:t>
            </a:r>
            <a:r>
              <a:rPr lang="en-US" dirty="0" err="1" smtClean="0"/>
              <a:t>MacroPRL</a:t>
            </a:r>
            <a:r>
              <a:rPr lang="en-US" dirty="0" smtClean="0"/>
              <a:t> among hyperprolactinemic individuals </a:t>
            </a:r>
            <a:r>
              <a:rPr lang="en-US" dirty="0"/>
              <a:t>ranged from 8 </a:t>
            </a:r>
            <a:r>
              <a:rPr lang="en-US" dirty="0" smtClean="0"/>
              <a:t>- </a:t>
            </a:r>
            <a:r>
              <a:rPr lang="en-US" dirty="0"/>
              <a:t>42% (</a:t>
            </a:r>
            <a:r>
              <a:rPr lang="en-US" dirty="0" smtClean="0"/>
              <a:t>mean, 19.6</a:t>
            </a:r>
            <a:r>
              <a:rPr lang="en-US" dirty="0"/>
              <a:t>%) in 9 European series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third most common cause of </a:t>
            </a:r>
            <a:r>
              <a:rPr lang="en-US" dirty="0" err="1"/>
              <a:t>nonphysiological</a:t>
            </a:r>
            <a:r>
              <a:rPr lang="en-US" dirty="0"/>
              <a:t> </a:t>
            </a:r>
            <a:r>
              <a:rPr lang="en-US" dirty="0" smtClean="0"/>
              <a:t>hyperprolactinemia (16</a:t>
            </a:r>
            <a:r>
              <a:rPr lang="en-US" dirty="0"/>
              <a:t>%) after </a:t>
            </a:r>
            <a:r>
              <a:rPr lang="en-US" dirty="0" err="1" smtClean="0"/>
              <a:t>prolactinomas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drugs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many </a:t>
            </a:r>
            <a:r>
              <a:rPr lang="en-US" dirty="0"/>
              <a:t>patients </a:t>
            </a:r>
            <a:r>
              <a:rPr lang="en-US" dirty="0" smtClean="0"/>
              <a:t>with </a:t>
            </a:r>
            <a:r>
              <a:rPr lang="en-US" dirty="0" err="1"/>
              <a:t>MacroPRL</a:t>
            </a:r>
            <a:r>
              <a:rPr lang="en-US" dirty="0" smtClean="0"/>
              <a:t> </a:t>
            </a:r>
            <a:r>
              <a:rPr lang="en-US" dirty="0"/>
              <a:t>can have hypogonadism </a:t>
            </a:r>
            <a:r>
              <a:rPr lang="en-US" dirty="0" smtClean="0"/>
              <a:t>symptoms or </a:t>
            </a:r>
            <a:r>
              <a:rPr lang="en-US" dirty="0" err="1"/>
              <a:t>galactorrhea</a:t>
            </a:r>
            <a:r>
              <a:rPr lang="en-US" dirty="0"/>
              <a:t>, presumably due to the concomitance </a:t>
            </a:r>
            <a:r>
              <a:rPr lang="en-US" dirty="0" smtClean="0"/>
              <a:t>of other </a:t>
            </a:r>
            <a:r>
              <a:rPr lang="en-US" dirty="0"/>
              <a:t>disorders, such as PCOS, psychogenic erectile </a:t>
            </a:r>
            <a:r>
              <a:rPr lang="en-US" dirty="0" smtClean="0"/>
              <a:t>dysfunction, idiopathic </a:t>
            </a:r>
            <a:r>
              <a:rPr lang="en-US" dirty="0" err="1"/>
              <a:t>galactorrhea</a:t>
            </a:r>
            <a:r>
              <a:rPr lang="en-US" dirty="0"/>
              <a:t>, nonfunctioning </a:t>
            </a:r>
            <a:r>
              <a:rPr lang="en-US" dirty="0" smtClean="0"/>
              <a:t>pituitary tumors</a:t>
            </a:r>
            <a:r>
              <a:rPr lang="en-US" dirty="0"/>
              <a:t>, or monomeric hyperprolactinemia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0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596" y="1690688"/>
            <a:ext cx="5182807" cy="43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Pitfalls in the PRL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3998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screening for </a:t>
            </a:r>
            <a:r>
              <a:rPr lang="en-US" dirty="0" err="1"/>
              <a:t>macroprolactin</a:t>
            </a:r>
            <a:r>
              <a:rPr lang="en-US" dirty="0"/>
              <a:t> </a:t>
            </a:r>
            <a:r>
              <a:rPr lang="en-US" dirty="0" smtClean="0"/>
              <a:t>should not </a:t>
            </a:r>
            <a:r>
              <a:rPr lang="en-US" dirty="0"/>
              <a:t>be reserved </a:t>
            </a:r>
            <a:r>
              <a:rPr lang="en-US" dirty="0" smtClean="0"/>
              <a:t>for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asymptomatic patients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atypical </a:t>
            </a:r>
            <a:r>
              <a:rPr lang="en-US" dirty="0"/>
              <a:t>clinical </a:t>
            </a:r>
            <a:r>
              <a:rPr lang="en-US" dirty="0" smtClean="0"/>
              <a:t>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those with an apparent </a:t>
            </a:r>
            <a:r>
              <a:rPr lang="en-US" dirty="0" err="1"/>
              <a:t>IH,no</a:t>
            </a:r>
            <a:r>
              <a:rPr lang="en-US" dirty="0"/>
              <a:t> obvious cause for the </a:t>
            </a:r>
            <a:r>
              <a:rPr lang="en-US" dirty="0" err="1" smtClean="0"/>
              <a:t>hyperPRLmia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delayed </a:t>
            </a:r>
            <a:r>
              <a:rPr lang="en-US" dirty="0"/>
              <a:t>decline of </a:t>
            </a:r>
            <a:r>
              <a:rPr lang="en-US" dirty="0" smtClean="0"/>
              <a:t>serum PRL </a:t>
            </a:r>
            <a:r>
              <a:rPr lang="en-US" dirty="0"/>
              <a:t>levels with the usual doses of </a:t>
            </a:r>
            <a:r>
              <a:rPr lang="en-US" dirty="0" smtClean="0"/>
              <a:t>DA s ,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Conversely</a:t>
            </a:r>
            <a:r>
              <a:rPr lang="en-US" dirty="0"/>
              <a:t>, PRL should never be measured </a:t>
            </a:r>
            <a:r>
              <a:rPr lang="en-US" dirty="0" smtClean="0"/>
              <a:t>in asymptomatic </a:t>
            </a:r>
            <a:r>
              <a:rPr lang="en-US" dirty="0"/>
              <a:t>patients in order to avoid the </a:t>
            </a:r>
            <a:r>
              <a:rPr lang="en-US" dirty="0" smtClean="0"/>
              <a:t>unnecessary detection </a:t>
            </a:r>
            <a:r>
              <a:rPr lang="en-US" dirty="0"/>
              <a:t>of </a:t>
            </a:r>
            <a:r>
              <a:rPr lang="en-US" dirty="0" err="1"/>
              <a:t>macroprolactinemia</a:t>
            </a:r>
            <a:r>
              <a:rPr lang="en-US" dirty="0"/>
              <a:t> cases</a:t>
            </a:r>
          </a:p>
        </p:txBody>
      </p:sp>
    </p:spTree>
    <p:extLst>
      <p:ext uri="{BB962C8B-B14F-4D97-AF65-F5344CB8AC3E}">
        <p14:creationId xmlns:p14="http://schemas.microsoft.com/office/powerpoint/2010/main" val="24263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146" y="197700"/>
            <a:ext cx="10167708" cy="5811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0918" y="3142445"/>
            <a:ext cx="8409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dvOT863180fb"/>
            </a:endParaRPr>
          </a:p>
          <a:p>
            <a:endParaRPr lang="en-US" sz="2400" dirty="0">
              <a:latin typeface="AdvOT863180fb"/>
            </a:endParaRPr>
          </a:p>
          <a:p>
            <a:endParaRPr lang="en-US" sz="2400" dirty="0" smtClean="0">
              <a:latin typeface="AdvOT863180fb"/>
            </a:endParaRPr>
          </a:p>
          <a:p>
            <a:endParaRPr lang="en-US" sz="2400" dirty="0">
              <a:latin typeface="AdvOT863180fb"/>
            </a:endParaRPr>
          </a:p>
          <a:p>
            <a:endParaRPr lang="en-US" sz="2400" dirty="0" smtClean="0">
              <a:latin typeface="AdvOT863180fb"/>
            </a:endParaRPr>
          </a:p>
          <a:p>
            <a:endParaRPr lang="en-US" sz="2400" dirty="0">
              <a:latin typeface="AdvOT863180fb"/>
            </a:endParaRPr>
          </a:p>
          <a:p>
            <a:endParaRPr lang="en-US" sz="2400" dirty="0" smtClean="0">
              <a:latin typeface="AdvOT863180fb"/>
            </a:endParaRPr>
          </a:p>
          <a:p>
            <a:endParaRPr lang="en-US" sz="2400" dirty="0" smtClean="0">
              <a:latin typeface="AdvOT863180fb"/>
            </a:endParaRPr>
          </a:p>
          <a:p>
            <a:r>
              <a:rPr lang="en-US" sz="2400" dirty="0" smtClean="0">
                <a:latin typeface="AdvOT863180fb"/>
              </a:rPr>
              <a:t>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4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768" y="1561899"/>
            <a:ext cx="6008463" cy="49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22" y="-66110"/>
            <a:ext cx="10750955" cy="67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72" y="1298872"/>
            <a:ext cx="11712656" cy="4448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397" y="2828836"/>
            <a:ext cx="10406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 </a:t>
            </a:r>
            <a:r>
              <a:rPr lang="en-US" dirty="0"/>
              <a:t>to 40% of patients with overt primary </a:t>
            </a:r>
            <a:r>
              <a:rPr lang="en-US" dirty="0" smtClean="0"/>
              <a:t>hypothyroidism, and </a:t>
            </a:r>
            <a:r>
              <a:rPr lang="en-US" dirty="0"/>
              <a:t>up to 22% of those with subclinical </a:t>
            </a:r>
            <a:r>
              <a:rPr lang="en-US" dirty="0" smtClean="0"/>
              <a:t>hypothyroidism can </a:t>
            </a:r>
            <a:r>
              <a:rPr lang="en-US" dirty="0"/>
              <a:t>present with usually mild </a:t>
            </a:r>
            <a:r>
              <a:rPr lang="en-US" dirty="0" smtClean="0"/>
              <a:t>elevation of </a:t>
            </a:r>
            <a:r>
              <a:rPr lang="en-US" dirty="0"/>
              <a:t>PRL levels which normalize by thyroid hormone replacement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Pitfalls in the PRL assay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118" y="1690688"/>
            <a:ext cx="6929763" cy="3190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095" y="3105835"/>
            <a:ext cx="101614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Discrepancy between </a:t>
            </a:r>
            <a:r>
              <a:rPr lang="en-US" dirty="0"/>
              <a:t>a very large pituitary tumor and mildly elevated </a:t>
            </a:r>
            <a:r>
              <a:rPr lang="en-US" dirty="0" err="1"/>
              <a:t>prolactine</a:t>
            </a:r>
            <a:r>
              <a:rPr lang="en-US" dirty="0"/>
              <a:t> </a:t>
            </a:r>
            <a:r>
              <a:rPr lang="en-US" dirty="0" smtClean="0"/>
              <a:t>level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Macroprolactinomas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typically associated with prolactin levels greater than 250 µg/l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This confusion can be avoided by repeating the measurements of PRL levels in these patients after diluting the samples 1:100 or using an assay that does not induce this hook effect.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Diagnosis  (Imaging)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 T1-weighted MRI, micro- and </a:t>
            </a:r>
            <a:r>
              <a:rPr lang="en-US" dirty="0" err="1"/>
              <a:t>macroprolactinomas</a:t>
            </a:r>
            <a:r>
              <a:rPr lang="en-US" dirty="0"/>
              <a:t> are usually </a:t>
            </a:r>
            <a:r>
              <a:rPr lang="en-US" dirty="0" err="1"/>
              <a:t>hypointense</a:t>
            </a:r>
            <a:r>
              <a:rPr lang="en-US" dirty="0"/>
              <a:t> and </a:t>
            </a:r>
            <a:r>
              <a:rPr lang="en-US" dirty="0" smtClean="0"/>
              <a:t>occasionally isointense</a:t>
            </a:r>
            <a:r>
              <a:rPr lang="en-US" dirty="0"/>
              <a:t>, but are rarely </a:t>
            </a:r>
            <a:r>
              <a:rPr lang="en-US" dirty="0" err="1"/>
              <a:t>hyperintense</a:t>
            </a:r>
            <a:r>
              <a:rPr lang="en-US" dirty="0"/>
              <a:t> (hemorrhagic transformation)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T2 MRI </a:t>
            </a:r>
            <a:r>
              <a:rPr lang="en-US" dirty="0" smtClean="0"/>
              <a:t>is more </a:t>
            </a:r>
            <a:r>
              <a:rPr lang="en-US" dirty="0"/>
              <a:t>variable: 80% of </a:t>
            </a:r>
            <a:r>
              <a:rPr lang="en-US" dirty="0" err="1"/>
              <a:t>prolactinomas</a:t>
            </a:r>
            <a:r>
              <a:rPr lang="en-US" dirty="0"/>
              <a:t> are </a:t>
            </a:r>
            <a:r>
              <a:rPr lang="en-US" dirty="0" err="1"/>
              <a:t>hyperintense</a:t>
            </a:r>
            <a:r>
              <a:rPr lang="en-US" dirty="0"/>
              <a:t> and approximately half are </a:t>
            </a:r>
            <a:r>
              <a:rPr lang="en-US" dirty="0" smtClean="0"/>
              <a:t>heterogeneous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Hemorrhagic transformation occurs in approximately 20% of </a:t>
            </a:r>
            <a:r>
              <a:rPr lang="en-US" dirty="0" err="1"/>
              <a:t>macroprolactinomas</a:t>
            </a:r>
            <a:r>
              <a:rPr lang="en-US" dirty="0"/>
              <a:t>, but is usually </a:t>
            </a:r>
            <a:r>
              <a:rPr lang="en-US" dirty="0" smtClean="0"/>
              <a:t>asymptomatic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Physiological conditions, such as puberty ,the post-pubertal period in girls ,pregnancy or spontaneous intracranial hypotension leading to container-content mismatch may result in misleading images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812" y="1429556"/>
            <a:ext cx="92863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6828"/>
            <a:ext cx="10284883" cy="48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Diagnosis  (Imaging)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Visual field testing should be performed in patients whose tumors are adjacent to or abut the </a:t>
            </a:r>
            <a:r>
              <a:rPr lang="en-US" dirty="0" smtClean="0"/>
              <a:t>optic chiasm, as visualized on an MRI scan.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If a clear distance of &gt;2 mm is seen, this testing is unnecessary.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CT scan of the pituitary region is useful for detecting skull base bone erosion in patients with </a:t>
            </a:r>
            <a:r>
              <a:rPr lang="en-US" dirty="0" smtClean="0"/>
              <a:t>large invasive </a:t>
            </a:r>
            <a:r>
              <a:rPr lang="en-US" dirty="0" err="1" smtClean="0"/>
              <a:t>macroprolactinomas</a:t>
            </a:r>
            <a:r>
              <a:rPr lang="en-US" dirty="0"/>
              <a:t> </a:t>
            </a:r>
            <a:r>
              <a:rPr lang="en-US" dirty="0" smtClean="0"/>
              <a:t>particularly in men, which, in combination with subsequent tumor </a:t>
            </a:r>
            <a:r>
              <a:rPr lang="en-US" dirty="0"/>
              <a:t>shrinkage following treatment with DAs, may result in spontaneous CSF rhinorrhea</a:t>
            </a:r>
          </a:p>
        </p:txBody>
      </p:sp>
    </p:spTree>
    <p:extLst>
      <p:ext uri="{BB962C8B-B14F-4D97-AF65-F5344CB8AC3E}">
        <p14:creationId xmlns:p14="http://schemas.microsoft.com/office/powerpoint/2010/main" val="16875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21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Diagnosis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Clinical consequences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hyperprolactinemia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Biochemical diagnosis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Medical </a:t>
            </a:r>
            <a:r>
              <a:rPr lang="en-US" dirty="0" smtClean="0"/>
              <a:t>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Surgical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Prolactinoma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pregnancy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DAs represents the primary therapy for almost all </a:t>
            </a:r>
            <a:r>
              <a:rPr lang="en-US" dirty="0" err="1"/>
              <a:t>prolactinomas</a:t>
            </a:r>
            <a:r>
              <a:rPr lang="en-US" dirty="0"/>
              <a:t>, </a:t>
            </a:r>
            <a:r>
              <a:rPr lang="en-US" dirty="0" smtClean="0"/>
              <a:t>including: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microadenomas</a:t>
            </a:r>
            <a:r>
              <a:rPr lang="en-US" dirty="0" smtClean="0"/>
              <a:t>, </a:t>
            </a:r>
            <a:r>
              <a:rPr lang="en-US" dirty="0" err="1"/>
              <a:t>macroprolactinomas</a:t>
            </a:r>
            <a:r>
              <a:rPr lang="en-US" dirty="0"/>
              <a:t> and giant </a:t>
            </a:r>
            <a:r>
              <a:rPr lang="en-US" dirty="0" err="1"/>
              <a:t>prolactinomas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three drugs currently that are available for this </a:t>
            </a:r>
            <a:r>
              <a:rPr lang="en-US" dirty="0" smtClean="0"/>
              <a:t>indication in </a:t>
            </a:r>
            <a:r>
              <a:rPr lang="en-US" dirty="0"/>
              <a:t>most countries are </a:t>
            </a:r>
            <a:r>
              <a:rPr lang="en-US" dirty="0" err="1"/>
              <a:t>bromocriptine</a:t>
            </a:r>
            <a:r>
              <a:rPr lang="en-US" dirty="0"/>
              <a:t>, </a:t>
            </a:r>
            <a:r>
              <a:rPr lang="en-US" dirty="0" err="1"/>
              <a:t>cabergoline</a:t>
            </a:r>
            <a:r>
              <a:rPr lang="en-US" dirty="0"/>
              <a:t> and </a:t>
            </a:r>
            <a:r>
              <a:rPr lang="en-US" dirty="0" err="1"/>
              <a:t>quinagolide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21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Diagnosis</a:t>
            </a:r>
          </a:p>
          <a:p>
            <a:r>
              <a:rPr lang="en-US" dirty="0" smtClean="0"/>
              <a:t>Clinical consequences </a:t>
            </a:r>
            <a:r>
              <a:rPr lang="en-US" dirty="0"/>
              <a:t>of </a:t>
            </a:r>
            <a:r>
              <a:rPr lang="en-US" dirty="0" smtClean="0"/>
              <a:t>hyperprolactinemia</a:t>
            </a:r>
          </a:p>
          <a:p>
            <a:r>
              <a:rPr lang="en-US" dirty="0" smtClean="0"/>
              <a:t>Biochemical diagnosis</a:t>
            </a:r>
          </a:p>
          <a:p>
            <a:r>
              <a:rPr lang="en-US" dirty="0" smtClean="0"/>
              <a:t>Imaging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Medical </a:t>
            </a:r>
            <a:r>
              <a:rPr lang="en-US" dirty="0" smtClean="0"/>
              <a:t>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Surgical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Prolactinoma</a:t>
            </a:r>
            <a:r>
              <a:rPr lang="en-US" dirty="0"/>
              <a:t> and pregnancy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Efficacy of the different 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“old” agent </a:t>
            </a:r>
            <a:r>
              <a:rPr lang="en-US" dirty="0" err="1" smtClean="0"/>
              <a:t>bromocriptine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ergot derivative that functions as both a D1R and </a:t>
            </a:r>
            <a:r>
              <a:rPr lang="en-US" dirty="0" smtClean="0"/>
              <a:t>D2R agonist.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Although its use </a:t>
            </a:r>
            <a:r>
              <a:rPr lang="en-US" dirty="0"/>
              <a:t>has largely been supplanted by </a:t>
            </a:r>
            <a:r>
              <a:rPr lang="en-US" dirty="0" smtClean="0"/>
              <a:t>CAB , </a:t>
            </a:r>
            <a:r>
              <a:rPr lang="en-US" dirty="0"/>
              <a:t>some patients may continue to use this drug in </a:t>
            </a:r>
            <a:r>
              <a:rPr lang="en-US" dirty="0" smtClean="0"/>
              <a:t>specific situations :</a:t>
            </a:r>
          </a:p>
          <a:p>
            <a:r>
              <a:rPr lang="en-US" dirty="0" smtClean="0"/>
              <a:t>patients </a:t>
            </a:r>
            <a:r>
              <a:rPr lang="en-US" dirty="0"/>
              <a:t>whose symptoms have been well controlled by this drug for many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 young </a:t>
            </a:r>
            <a:r>
              <a:rPr lang="en-US" dirty="0"/>
              <a:t>women who are planning a pregnancy and reside in countries where the use of </a:t>
            </a:r>
            <a:r>
              <a:rPr lang="en-US" dirty="0" smtClean="0"/>
              <a:t>CAB has not </a:t>
            </a:r>
            <a:r>
              <a:rPr lang="en-US" dirty="0"/>
              <a:t>been approved for this </a:t>
            </a:r>
            <a:r>
              <a:rPr lang="en-US" dirty="0" smtClean="0"/>
              <a:t>indication</a:t>
            </a:r>
          </a:p>
          <a:p>
            <a:r>
              <a:rPr lang="en-US" dirty="0" smtClean="0"/>
              <a:t> </a:t>
            </a:r>
            <a:r>
              <a:rPr lang="en-US" dirty="0"/>
              <a:t>patients with severe cardiac valve </a:t>
            </a:r>
            <a:r>
              <a:rPr lang="en-US" dirty="0" smtClean="0"/>
              <a:t>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Efficacy of the different 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Most patients successfully </a:t>
            </a:r>
            <a:r>
              <a:rPr lang="en-US" dirty="0"/>
              <a:t>treated with daily doses of 7.5mg or less. However, doses as high as </a:t>
            </a:r>
            <a:r>
              <a:rPr lang="en-US" dirty="0" smtClean="0"/>
              <a:t>20-40 </a:t>
            </a:r>
            <a:r>
              <a:rPr lang="en-US" dirty="0"/>
              <a:t>mg/day may </a:t>
            </a:r>
            <a:r>
              <a:rPr lang="en-US" dirty="0" smtClean="0"/>
              <a:t>be necessary </a:t>
            </a:r>
            <a:r>
              <a:rPr lang="en-US" dirty="0"/>
              <a:t>for patients who display DA resistance.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BMC </a:t>
            </a:r>
            <a:r>
              <a:rPr lang="en-US" dirty="0"/>
              <a:t>normalizes </a:t>
            </a:r>
            <a:r>
              <a:rPr lang="en-US" dirty="0">
                <a:solidFill>
                  <a:srgbClr val="0070C0"/>
                </a:solidFill>
              </a:rPr>
              <a:t>serum PRL levels in </a:t>
            </a:r>
            <a:r>
              <a:rPr lang="en-US" dirty="0" smtClean="0">
                <a:solidFill>
                  <a:srgbClr val="0070C0"/>
                </a:solidFill>
              </a:rPr>
              <a:t>78% and </a:t>
            </a:r>
            <a:r>
              <a:rPr lang="en-US" dirty="0">
                <a:solidFill>
                  <a:srgbClr val="0070C0"/>
                </a:solidFill>
              </a:rPr>
              <a:t>72% of patients</a:t>
            </a:r>
            <a:r>
              <a:rPr lang="en-US" dirty="0"/>
              <a:t> with </a:t>
            </a:r>
            <a:r>
              <a:rPr lang="en-US" dirty="0" err="1"/>
              <a:t>microprolactinomas</a:t>
            </a:r>
            <a:r>
              <a:rPr lang="en-US" dirty="0"/>
              <a:t> and </a:t>
            </a:r>
            <a:r>
              <a:rPr lang="en-US" dirty="0" err="1"/>
              <a:t>macroprolactinomas</a:t>
            </a:r>
            <a:r>
              <a:rPr lang="en-US" dirty="0"/>
              <a:t>, </a:t>
            </a:r>
            <a:r>
              <a:rPr lang="en-US" dirty="0" smtClean="0"/>
              <a:t>respectively.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resumption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ovulatory cycles occurred in approximately 80% </a:t>
            </a:r>
            <a:r>
              <a:rPr lang="en-US" dirty="0"/>
              <a:t>of women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significant decrease in </a:t>
            </a:r>
            <a:r>
              <a:rPr lang="en-US" dirty="0">
                <a:solidFill>
                  <a:srgbClr val="0070C0"/>
                </a:solidFill>
              </a:rPr>
              <a:t>tumor size is achieved in approximately 77% </a:t>
            </a:r>
            <a:r>
              <a:rPr lang="en-US" dirty="0"/>
              <a:t>of </a:t>
            </a:r>
            <a:r>
              <a:rPr lang="en-US" dirty="0" smtClean="0"/>
              <a:t>patients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Efficacy of the different 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significant decrease in tumor size is achieved in approximately 77% of patients, with a reduction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tumor size greater than 50% in 40</a:t>
            </a:r>
            <a:r>
              <a:rPr lang="en-US" dirty="0" smtClean="0"/>
              <a:t>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between </a:t>
            </a:r>
            <a:r>
              <a:rPr lang="en-US" dirty="0"/>
              <a:t>25 and 50% </a:t>
            </a:r>
            <a:r>
              <a:rPr lang="en-US" dirty="0" smtClean="0"/>
              <a:t>in 30</a:t>
            </a:r>
            <a:r>
              <a:rPr lang="en-US" dirty="0"/>
              <a:t>%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less than 25%, </a:t>
            </a:r>
            <a:r>
              <a:rPr lang="en-US" dirty="0" smtClean="0"/>
              <a:t>in the remainder </a:t>
            </a:r>
            <a:r>
              <a:rPr lang="en-US" dirty="0"/>
              <a:t>of </a:t>
            </a:r>
            <a:r>
              <a:rPr lang="en-US" dirty="0" smtClean="0"/>
              <a:t>patients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</a:t>
            </a:r>
            <a:r>
              <a:rPr lang="en-US" dirty="0"/>
              <a:t>patients </a:t>
            </a:r>
            <a:r>
              <a:rPr lang="en-US" dirty="0" smtClean="0"/>
              <a:t>experience an extremely rapid decrease </a:t>
            </a:r>
            <a:r>
              <a:rPr lang="en-US" dirty="0"/>
              <a:t>in tumor size with a significant improvement in visual fields noted within </a:t>
            </a:r>
            <a:r>
              <a:rPr lang="en-US" dirty="0" smtClean="0"/>
              <a:t>24-72 </a:t>
            </a:r>
            <a:r>
              <a:rPr lang="en-US" dirty="0"/>
              <a:t>hours, and changes are already apparent on images within 2 </a:t>
            </a:r>
            <a:r>
              <a:rPr lang="en-US" dirty="0" smtClean="0"/>
              <a:t>weeks.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Efficacy of the different 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“new” agent </a:t>
            </a:r>
            <a:r>
              <a:rPr lang="en-US" dirty="0" err="1" smtClean="0"/>
              <a:t>cabergoline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CAB </a:t>
            </a:r>
            <a:r>
              <a:rPr lang="en-US" dirty="0"/>
              <a:t>is an ergot derivative that is more (but not strictly) </a:t>
            </a:r>
            <a:r>
              <a:rPr lang="en-US" dirty="0" smtClean="0"/>
              <a:t>selective for </a:t>
            </a:r>
            <a:r>
              <a:rPr lang="en-US" dirty="0"/>
              <a:t>D2R </a:t>
            </a:r>
            <a:r>
              <a:rPr lang="en-US" dirty="0" smtClean="0"/>
              <a:t>,long </a:t>
            </a:r>
            <a:r>
              <a:rPr lang="en-US" dirty="0"/>
              <a:t>duration of action, </a:t>
            </a:r>
            <a:r>
              <a:rPr lang="en-US" dirty="0" smtClean="0"/>
              <a:t>once </a:t>
            </a:r>
            <a:r>
              <a:rPr lang="en-US" dirty="0"/>
              <a:t>or twice weekly administration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Most patients </a:t>
            </a:r>
            <a:r>
              <a:rPr lang="en-US" dirty="0"/>
              <a:t>are successfully treated with weekly doses of 0.5 or 1 mg, but a few will require doses </a:t>
            </a:r>
            <a:r>
              <a:rPr lang="en-US" dirty="0" smtClean="0"/>
              <a:t>of 3.5 </a:t>
            </a:r>
            <a:r>
              <a:rPr lang="en-US" dirty="0"/>
              <a:t>mg to control their </a:t>
            </a:r>
            <a:r>
              <a:rPr lang="en-US" dirty="0" smtClean="0"/>
              <a:t>symptoms.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 compilation of 14 prospective studies of the effects of </a:t>
            </a:r>
            <a:r>
              <a:rPr lang="en-US" dirty="0" smtClean="0"/>
              <a:t>CAB </a:t>
            </a:r>
            <a:r>
              <a:rPr lang="en-US" dirty="0"/>
              <a:t>treatment on patients </a:t>
            </a:r>
            <a:r>
              <a:rPr lang="en-US" dirty="0" smtClean="0"/>
              <a:t>with hyperprolactinemic </a:t>
            </a:r>
            <a:r>
              <a:rPr lang="en-US" dirty="0"/>
              <a:t>disorders, the </a:t>
            </a:r>
            <a:r>
              <a:rPr lang="en-US" dirty="0">
                <a:solidFill>
                  <a:srgbClr val="0070C0"/>
                </a:solidFill>
              </a:rPr>
              <a:t>hormonal response rate was </a:t>
            </a:r>
            <a:r>
              <a:rPr lang="en-US" dirty="0" smtClean="0">
                <a:solidFill>
                  <a:srgbClr val="0070C0"/>
                </a:solidFill>
              </a:rPr>
              <a:t>73-96</a:t>
            </a:r>
            <a:r>
              <a:rPr lang="en-US" dirty="0">
                <a:solidFill>
                  <a:srgbClr val="0070C0"/>
                </a:solidFill>
              </a:rPr>
              <a:t>% and the tumor size </a:t>
            </a:r>
            <a:r>
              <a:rPr lang="en-US" dirty="0" smtClean="0">
                <a:solidFill>
                  <a:srgbClr val="0070C0"/>
                </a:solidFill>
              </a:rPr>
              <a:t>was reduced </a:t>
            </a:r>
            <a:r>
              <a:rPr lang="en-US" dirty="0">
                <a:solidFill>
                  <a:srgbClr val="0070C0"/>
                </a:solidFill>
              </a:rPr>
              <a:t>by </a:t>
            </a:r>
            <a:r>
              <a:rPr lang="en-US" dirty="0" smtClean="0">
                <a:solidFill>
                  <a:srgbClr val="0070C0"/>
                </a:solidFill>
              </a:rPr>
              <a:t>50-100</a:t>
            </a:r>
            <a:r>
              <a:rPr lang="en-US" dirty="0">
                <a:solidFill>
                  <a:srgbClr val="0070C0"/>
                </a:solidFill>
              </a:rPr>
              <a:t>% 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Efficacy of the different 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Approximately 80-90% of patients present a rapid response (</a:t>
            </a:r>
            <a:r>
              <a:rPr lang="en-US" dirty="0" smtClean="0"/>
              <a:t>within 3 </a:t>
            </a:r>
            <a:r>
              <a:rPr lang="en-US" dirty="0"/>
              <a:t>months) to low doses </a:t>
            </a:r>
            <a:r>
              <a:rPr lang="en-US"/>
              <a:t>of </a:t>
            </a:r>
            <a:r>
              <a:rPr lang="en-US" smtClean="0"/>
              <a:t>CAB (less </a:t>
            </a:r>
            <a:r>
              <a:rPr lang="en-US" dirty="0"/>
              <a:t>than 2.0 mg/week) and exhibit good </a:t>
            </a:r>
            <a:r>
              <a:rPr lang="en-US" dirty="0" smtClean="0"/>
              <a:t>tolerability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However</a:t>
            </a:r>
            <a:r>
              <a:rPr lang="en-US" dirty="0"/>
              <a:t>, some patients require higher doses, and approximately </a:t>
            </a:r>
            <a:r>
              <a:rPr lang="en-US" dirty="0" smtClean="0"/>
              <a:t>10-15</a:t>
            </a:r>
            <a:r>
              <a:rPr lang="en-US" dirty="0"/>
              <a:t>% of patients respond to </a:t>
            </a:r>
            <a:r>
              <a:rPr lang="en-US" dirty="0" smtClean="0"/>
              <a:t>each dose </a:t>
            </a:r>
            <a:r>
              <a:rPr lang="en-US" dirty="0"/>
              <a:t>increase with a step-wise reduction in their PRL levels.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Thus CAB is </a:t>
            </a:r>
            <a:r>
              <a:rPr lang="en-US" dirty="0"/>
              <a:t>certainly the </a:t>
            </a:r>
            <a:r>
              <a:rPr lang="en-US" dirty="0" smtClean="0"/>
              <a:t>most effective </a:t>
            </a:r>
            <a:r>
              <a:rPr lang="en-US" dirty="0"/>
              <a:t>compound to treat </a:t>
            </a:r>
            <a:r>
              <a:rPr lang="en-US" dirty="0" err="1"/>
              <a:t>prolactinomas</a:t>
            </a:r>
            <a:r>
              <a:rPr lang="en-US" dirty="0"/>
              <a:t>, and provides good patient compliance with </a:t>
            </a:r>
            <a:r>
              <a:rPr lang="en-US" dirty="0" smtClean="0"/>
              <a:t>long-term treatment </a:t>
            </a:r>
            <a:r>
              <a:rPr lang="en-US" dirty="0"/>
              <a:t>regimens.</a:t>
            </a:r>
          </a:p>
        </p:txBody>
      </p:sp>
    </p:spTree>
    <p:extLst>
      <p:ext uri="{BB962C8B-B14F-4D97-AF65-F5344CB8AC3E}">
        <p14:creationId xmlns:p14="http://schemas.microsoft.com/office/powerpoint/2010/main" val="39706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Efficacy of the different 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Quinagolide</a:t>
            </a:r>
            <a:r>
              <a:rPr lang="en-US" dirty="0" smtClean="0"/>
              <a:t> </a:t>
            </a:r>
            <a:r>
              <a:rPr lang="en-US" dirty="0"/>
              <a:t>is a non-ergot dopamine agonist with selective D2R activity.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Therapeutic doses </a:t>
            </a:r>
            <a:r>
              <a:rPr lang="en-US" dirty="0"/>
              <a:t>range from 0.075 to 0.600 mg once daily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Its efficacy in normalizing PRL levels and </a:t>
            </a:r>
            <a:r>
              <a:rPr lang="en-US" dirty="0" smtClean="0"/>
              <a:t>reducing tumor </a:t>
            </a:r>
            <a:r>
              <a:rPr lang="en-US" dirty="0"/>
              <a:t>size is similar to </a:t>
            </a:r>
            <a:r>
              <a:rPr lang="en-US" dirty="0" err="1"/>
              <a:t>bromocriptine</a:t>
            </a:r>
            <a:r>
              <a:rPr lang="en-US" dirty="0"/>
              <a:t> and </a:t>
            </a:r>
            <a:r>
              <a:rPr lang="en-US" dirty="0" err="1" smtClean="0"/>
              <a:t>pergolide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approximately </a:t>
            </a:r>
            <a:r>
              <a:rPr lang="en-US" dirty="0"/>
              <a:t>40% of </a:t>
            </a:r>
            <a:r>
              <a:rPr lang="en-US" dirty="0" smtClean="0"/>
              <a:t>patients who </a:t>
            </a:r>
            <a:r>
              <a:rPr lang="en-US" dirty="0"/>
              <a:t>are resistant to </a:t>
            </a:r>
            <a:r>
              <a:rPr lang="en-US" dirty="0" smtClean="0"/>
              <a:t>BRC </a:t>
            </a:r>
            <a:r>
              <a:rPr lang="en-US" dirty="0"/>
              <a:t>respond to </a:t>
            </a:r>
            <a:r>
              <a:rPr lang="en-US" dirty="0" err="1"/>
              <a:t>quinagolide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adverse effects occur </a:t>
            </a:r>
            <a:r>
              <a:rPr lang="en-US" dirty="0" smtClean="0"/>
              <a:t>less frequently </a:t>
            </a:r>
            <a:r>
              <a:rPr lang="en-US" dirty="0"/>
              <a:t>than </a:t>
            </a:r>
            <a:r>
              <a:rPr lang="en-US"/>
              <a:t>with </a:t>
            </a:r>
            <a:r>
              <a:rPr lang="en-US" smtClean="0"/>
              <a:t>BRC </a:t>
            </a:r>
            <a:r>
              <a:rPr lang="en-US" dirty="0" smtClean="0"/>
              <a:t>likely </a:t>
            </a:r>
            <a:r>
              <a:rPr lang="en-US" dirty="0"/>
              <a:t>because of the more specific D2R affinity and </a:t>
            </a:r>
            <a:r>
              <a:rPr lang="en-US" dirty="0" smtClean="0"/>
              <a:t>no intrinsic </a:t>
            </a:r>
            <a:r>
              <a:rPr lang="en-US" dirty="0"/>
              <a:t>agonist activity towards 5-HT2B receptors.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drug </a:t>
            </a:r>
            <a:r>
              <a:rPr lang="en-US" dirty="0"/>
              <a:t>is currently unavailable in the US, but is approved for use in Europe.</a:t>
            </a:r>
          </a:p>
        </p:txBody>
      </p:sp>
    </p:spTree>
    <p:extLst>
      <p:ext uri="{BB962C8B-B14F-4D97-AF65-F5344CB8AC3E}">
        <p14:creationId xmlns:p14="http://schemas.microsoft.com/office/powerpoint/2010/main" val="1458452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3200" dirty="0"/>
              <a:t>Management of medical </a:t>
            </a:r>
            <a:r>
              <a:rPr lang="en-US" sz="3200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51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 </a:t>
            </a:r>
            <a:r>
              <a:rPr lang="en-US" dirty="0"/>
              <a:t>is initiated at a low dose (typically </a:t>
            </a:r>
            <a:r>
              <a:rPr lang="en-US" dirty="0" smtClean="0"/>
              <a:t>0.25-0.5 </a:t>
            </a:r>
            <a:r>
              <a:rPr lang="en-US" dirty="0"/>
              <a:t>mg of </a:t>
            </a:r>
            <a:r>
              <a:rPr lang="en-US" dirty="0" smtClean="0"/>
              <a:t>CAB 1-2/W), dose </a:t>
            </a:r>
            <a:r>
              <a:rPr lang="en-US" dirty="0"/>
              <a:t>is escalated at </a:t>
            </a:r>
            <a:r>
              <a:rPr lang="en-US" dirty="0" smtClean="0"/>
              <a:t>1-3 </a:t>
            </a:r>
            <a:r>
              <a:rPr lang="en-US" dirty="0"/>
              <a:t>monthly intervals according to PRL levels and the reduction </a:t>
            </a:r>
            <a:r>
              <a:rPr lang="en-US" dirty="0" smtClean="0"/>
              <a:t>in tumor size.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 err="1" smtClean="0"/>
              <a:t>macroPRLomas</a:t>
            </a:r>
            <a:r>
              <a:rPr lang="en-US" dirty="0"/>
              <a:t>, more intensive treatment with </a:t>
            </a:r>
            <a:r>
              <a:rPr lang="en-US" dirty="0" smtClean="0"/>
              <a:t>higher doses </a:t>
            </a:r>
            <a:r>
              <a:rPr lang="en-US" dirty="0"/>
              <a:t>of CAB</a:t>
            </a:r>
            <a:r>
              <a:rPr lang="en-US" dirty="0" smtClean="0"/>
              <a:t> </a:t>
            </a:r>
            <a:r>
              <a:rPr lang="en-US" dirty="0"/>
              <a:t>and a more rapid increase in the dose has been suggested to achieve a more </a:t>
            </a:r>
            <a:r>
              <a:rPr lang="en-US" dirty="0" smtClean="0"/>
              <a:t>rapid reduction </a:t>
            </a:r>
            <a:r>
              <a:rPr lang="en-US" dirty="0"/>
              <a:t>in PRL levels and tumor </a:t>
            </a:r>
            <a:r>
              <a:rPr lang="en-US" dirty="0" smtClean="0"/>
              <a:t>volumes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prospective randomized </a:t>
            </a:r>
            <a:r>
              <a:rPr lang="en-US" dirty="0" smtClean="0"/>
              <a:t>study showed </a:t>
            </a:r>
            <a:r>
              <a:rPr lang="en-US" dirty="0"/>
              <a:t>that intensive treatment with CAB</a:t>
            </a:r>
            <a:r>
              <a:rPr lang="en-US" dirty="0" smtClean="0"/>
              <a:t> was </a:t>
            </a:r>
            <a:r>
              <a:rPr lang="en-US" dirty="0"/>
              <a:t>not superior to the conventional </a:t>
            </a:r>
            <a:r>
              <a:rPr lang="en-US" dirty="0" smtClean="0"/>
              <a:t>recommended dosage </a:t>
            </a:r>
            <a:r>
              <a:rPr lang="en-US" dirty="0"/>
              <a:t>schedule with respect to the time needed to normalize PRL levels and to achieve 50% </a:t>
            </a:r>
            <a:r>
              <a:rPr lang="en-US" dirty="0" smtClean="0"/>
              <a:t>tumor shrinkage.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83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According to Endocrine Society guidelines, once the PRL level has been </a:t>
            </a:r>
            <a:r>
              <a:rPr lang="en-US" dirty="0" smtClean="0"/>
              <a:t>normalized and </a:t>
            </a:r>
            <a:r>
              <a:rPr lang="en-US" dirty="0"/>
              <a:t>tumor volume has decreased, DA therapy (sometimes at high doses) should be continued for </a:t>
            </a:r>
            <a:r>
              <a:rPr lang="en-US" dirty="0" smtClean="0"/>
              <a:t>a minimum </a:t>
            </a:r>
            <a:r>
              <a:rPr lang="en-US" dirty="0"/>
              <a:t>of two years </a:t>
            </a:r>
            <a:r>
              <a:rPr lang="en-US" dirty="0" smtClean="0"/>
              <a:t> </a:t>
            </a:r>
            <a:r>
              <a:rPr lang="en-US" dirty="0"/>
              <a:t>before attempting treatment withdrawal.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Another </a:t>
            </a:r>
            <a:r>
              <a:rPr lang="en-US" dirty="0"/>
              <a:t>strategy is to </a:t>
            </a:r>
            <a:r>
              <a:rPr lang="en-US" dirty="0" smtClean="0"/>
              <a:t>gradually taper </a:t>
            </a:r>
            <a:r>
              <a:rPr lang="en-US" dirty="0"/>
              <a:t>the DA dose to the minimum concentration required to maintain both a normal PRL level </a:t>
            </a:r>
            <a:r>
              <a:rPr lang="en-US" dirty="0" smtClean="0"/>
              <a:t>and control </a:t>
            </a:r>
            <a:r>
              <a:rPr lang="en-US" dirty="0"/>
              <a:t>the tumor volume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69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886" y="1587657"/>
            <a:ext cx="10947914" cy="3529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552" y="2690336"/>
            <a:ext cx="11062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March </a:t>
            </a:r>
            <a:r>
              <a:rPr lang="en-US" dirty="0"/>
              <a:t>2017 | Vol. 1, </a:t>
            </a:r>
            <a:r>
              <a:rPr lang="en-US" dirty="0" err="1"/>
              <a:t>Iss</a:t>
            </a:r>
            <a:r>
              <a:rPr lang="en-US" dirty="0"/>
              <a:t>. 3</a:t>
            </a:r>
            <a:br>
              <a:rPr lang="en-US" dirty="0"/>
            </a:br>
            <a:r>
              <a:rPr lang="en-US" dirty="0" err="1"/>
              <a:t>doi</a:t>
            </a:r>
            <a:r>
              <a:rPr lang="en-US" dirty="0"/>
              <a:t>: 10.1210/js.2017-00038 | Journal of the Endocrine Society | 221–230</a:t>
            </a:r>
            <a:br>
              <a:rPr lang="en-US" dirty="0"/>
            </a:br>
            <a:r>
              <a:rPr lang="en-US" dirty="0"/>
              <a:t>Downloaded from https://academic.oup.com/jes/article-abstract/1/3/221/3001039 by guest on 23 August 2019</a:t>
            </a:r>
          </a:p>
        </p:txBody>
      </p:sp>
    </p:spTree>
    <p:extLst>
      <p:ext uri="{BB962C8B-B14F-4D97-AF65-F5344CB8AC3E}">
        <p14:creationId xmlns:p14="http://schemas.microsoft.com/office/powerpoint/2010/main" val="1736270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 large retrospective study of CAB </a:t>
            </a:r>
            <a:r>
              <a:rPr lang="en-US" dirty="0" smtClean="0"/>
              <a:t>-</a:t>
            </a:r>
            <a:r>
              <a:rPr lang="en-US" dirty="0"/>
              <a:t>treated patients </a:t>
            </a:r>
            <a:r>
              <a:rPr lang="en-US" dirty="0" smtClean="0"/>
              <a:t>with </a:t>
            </a:r>
            <a:r>
              <a:rPr lang="en-US" dirty="0" err="1" smtClean="0"/>
              <a:t>macroprolactinomas</a:t>
            </a:r>
            <a:r>
              <a:rPr lang="en-US" dirty="0"/>
              <a:t>, a strategy in which the CAB</a:t>
            </a:r>
            <a:r>
              <a:rPr lang="en-US" dirty="0" smtClean="0"/>
              <a:t> </a:t>
            </a:r>
            <a:r>
              <a:rPr lang="en-US" dirty="0"/>
              <a:t>dose was maintained (fixed-dose group)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strategy in which the CAB</a:t>
            </a:r>
            <a:r>
              <a:rPr lang="en-US" dirty="0" smtClean="0"/>
              <a:t> </a:t>
            </a:r>
            <a:r>
              <a:rPr lang="en-US" dirty="0"/>
              <a:t>dose was tapered (de-escalation group) until the minimal </a:t>
            </a:r>
            <a:r>
              <a:rPr lang="en-US" dirty="0" smtClean="0"/>
              <a:t>effective dose </a:t>
            </a:r>
            <a:r>
              <a:rPr lang="en-US" dirty="0"/>
              <a:t>required to maintain a normal PRL level was established were compared once the PRL levels </a:t>
            </a:r>
            <a:r>
              <a:rPr lang="en-US" dirty="0" smtClean="0"/>
              <a:t>were normalized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Prevalence:</a:t>
            </a:r>
            <a:r>
              <a:rPr lang="en-US" dirty="0"/>
              <a:t> </a:t>
            </a:r>
            <a:r>
              <a:rPr lang="en-US" dirty="0" smtClean="0"/>
              <a:t>50 per </a:t>
            </a:r>
            <a:r>
              <a:rPr lang="en-US" dirty="0"/>
              <a:t>100,000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incidence 3-5 </a:t>
            </a:r>
            <a:r>
              <a:rPr lang="en-US" dirty="0"/>
              <a:t>new cases/100,000/year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microadenomas</a:t>
            </a:r>
            <a:r>
              <a:rPr lang="en-US" dirty="0" smtClean="0"/>
              <a:t> are 4-5 fold more</a:t>
            </a:r>
            <a:r>
              <a:rPr lang="en-US" dirty="0"/>
              <a:t> </a:t>
            </a:r>
            <a:r>
              <a:rPr lang="en-US" dirty="0" smtClean="0"/>
              <a:t>frequent </a:t>
            </a:r>
            <a:r>
              <a:rPr lang="en-US" dirty="0"/>
              <a:t>than </a:t>
            </a:r>
            <a:r>
              <a:rPr lang="en-US" dirty="0" err="1" smtClean="0"/>
              <a:t>macroadenomas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ratio between macro- and </a:t>
            </a:r>
            <a:r>
              <a:rPr lang="en-US" dirty="0" err="1"/>
              <a:t>microprolactinomas</a:t>
            </a:r>
            <a:r>
              <a:rPr lang="en-US" dirty="0"/>
              <a:t> is approximately 1:8 in women, whereas it is inverted in men (</a:t>
            </a:r>
            <a:r>
              <a:rPr lang="en-US" dirty="0" err="1"/>
              <a:t>macroadenomas</a:t>
            </a:r>
            <a:r>
              <a:rPr lang="en-US" dirty="0"/>
              <a:t> in 80% of cases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predominance </a:t>
            </a:r>
            <a:r>
              <a:rPr lang="en-US" dirty="0"/>
              <a:t>of PRL-secreting tumors </a:t>
            </a:r>
            <a:r>
              <a:rPr lang="en-US" dirty="0" smtClean="0"/>
              <a:t>is </a:t>
            </a:r>
            <a:r>
              <a:rPr lang="en-US" dirty="0"/>
              <a:t>observed in women aged </a:t>
            </a:r>
            <a:r>
              <a:rPr lang="en-US" dirty="0" smtClean="0"/>
              <a:t>25-44 </a:t>
            </a:r>
            <a:r>
              <a:rPr lang="en-US" dirty="0"/>
              <a:t>years compared to </a:t>
            </a:r>
            <a:r>
              <a:rPr lang="en-US" dirty="0" smtClean="0"/>
              <a:t>men ( male to female ratio of 1:5 to 1:10) while this difference disappears after menopause.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peak age of occurrence in women occurs at approximately 30 years, while most men are </a:t>
            </a:r>
            <a:r>
              <a:rPr lang="en-US" dirty="0" smtClean="0"/>
              <a:t>diagnosed after </a:t>
            </a:r>
            <a:r>
              <a:rPr lang="en-US" dirty="0"/>
              <a:t>age </a:t>
            </a:r>
            <a:r>
              <a:rPr lang="en-US" dirty="0" smtClean="0"/>
              <a:t>50. </a:t>
            </a:r>
          </a:p>
        </p:txBody>
      </p:sp>
    </p:spTree>
    <p:extLst>
      <p:ext uri="{BB962C8B-B14F-4D97-AF65-F5344CB8AC3E}">
        <p14:creationId xmlns:p14="http://schemas.microsoft.com/office/powerpoint/2010/main" val="7863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3997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Results</a:t>
            </a:r>
            <a:r>
              <a:rPr lang="en-US" dirty="0"/>
              <a:t>: PRL normalized in 157 patients (60.8%) during CAB treatment.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CAB </a:t>
            </a:r>
            <a:r>
              <a:rPr lang="en-US" dirty="0"/>
              <a:t>de-escalation </a:t>
            </a:r>
            <a:r>
              <a:rPr lang="en-US" dirty="0" smtClean="0"/>
              <a:t>was attempted </a:t>
            </a:r>
            <a:r>
              <a:rPr lang="en-US" dirty="0"/>
              <a:t>in 84 (53.5%) of these 157 patients and was successful in 77 (91.7%) cases.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mean CAB dose reduced </a:t>
            </a:r>
            <a:r>
              <a:rPr lang="en-US" dirty="0"/>
              <a:t>from 1.52 </a:t>
            </a:r>
            <a:r>
              <a:rPr lang="en-US" dirty="0" smtClean="0"/>
              <a:t>± </a:t>
            </a:r>
            <a:r>
              <a:rPr lang="en-US" dirty="0"/>
              <a:t>1.17 mg/</a:t>
            </a:r>
            <a:r>
              <a:rPr lang="en-US" dirty="0" err="1"/>
              <a:t>wk</a:t>
            </a:r>
            <a:r>
              <a:rPr lang="en-US" dirty="0"/>
              <a:t> to 0.56 ±</a:t>
            </a:r>
            <a:r>
              <a:rPr lang="en-US" dirty="0" smtClean="0"/>
              <a:t> </a:t>
            </a:r>
            <a:r>
              <a:rPr lang="en-US" dirty="0"/>
              <a:t>0.44 mg/</a:t>
            </a:r>
            <a:r>
              <a:rPr lang="en-US" dirty="0" err="1"/>
              <a:t>wk</a:t>
            </a:r>
            <a:r>
              <a:rPr lang="en-US" dirty="0"/>
              <a:t> at the last visit (P </a:t>
            </a:r>
            <a:r>
              <a:rPr lang="en-US" dirty="0" smtClean="0"/>
              <a:t>&lt; 0.0001).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CAB </a:t>
            </a:r>
            <a:r>
              <a:rPr lang="en-US" dirty="0"/>
              <a:t>de-escalation had no negative long-term effect on tumor size.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De-escalation </a:t>
            </a:r>
            <a:r>
              <a:rPr lang="en-US" dirty="0"/>
              <a:t>was also possible in patients requiring high doses of </a:t>
            </a:r>
            <a:r>
              <a:rPr lang="en-US" dirty="0" err="1"/>
              <a:t>cabergoline</a:t>
            </a:r>
            <a:r>
              <a:rPr lang="en-US" dirty="0"/>
              <a:t> (2 mg/week) to normalize PRL levels.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7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Discontinuation of DA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While the medical treatment of </a:t>
            </a:r>
            <a:r>
              <a:rPr lang="en-US" dirty="0" err="1"/>
              <a:t>prolactinoma</a:t>
            </a:r>
            <a:r>
              <a:rPr lang="en-US" dirty="0"/>
              <a:t> is generally considered a lifelong therapy in </a:t>
            </a:r>
            <a:r>
              <a:rPr lang="en-US" dirty="0" smtClean="0"/>
              <a:t>most patients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many </a:t>
            </a:r>
            <a:r>
              <a:rPr lang="en-US" dirty="0"/>
              <a:t>studies have now shown that withdrawal of DA may be successful under </a:t>
            </a:r>
            <a:r>
              <a:rPr lang="en-US" dirty="0" err="1" smtClean="0"/>
              <a:t>welldefined</a:t>
            </a:r>
            <a:r>
              <a:rPr lang="en-US" dirty="0"/>
              <a:t> </a:t>
            </a:r>
            <a:r>
              <a:rPr lang="en-US" dirty="0" smtClean="0"/>
              <a:t>conditions </a:t>
            </a:r>
            <a:r>
              <a:rPr lang="en-US" dirty="0"/>
              <a:t>without recurrence of hyperprolactinemia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meta-analysis reported by </a:t>
            </a:r>
            <a:r>
              <a:rPr lang="en-US" dirty="0" err="1"/>
              <a:t>Dekkers</a:t>
            </a:r>
            <a:r>
              <a:rPr lang="en-US" dirty="0"/>
              <a:t> et al. in 2010, which included 19 studies and 743 patients, showed a global remission rate of 21% of all </a:t>
            </a:r>
            <a:r>
              <a:rPr lang="en-US" dirty="0" err="1"/>
              <a:t>prolactinomas</a:t>
            </a:r>
            <a:r>
              <a:rPr lang="en-US" dirty="0"/>
              <a:t> after DA withdrawal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52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Discontinuation of DA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Slightly </a:t>
            </a:r>
            <a:r>
              <a:rPr lang="en-US" dirty="0"/>
              <a:t>better results were observed </a:t>
            </a:r>
            <a:r>
              <a:rPr lang="en-US" dirty="0" smtClean="0"/>
              <a:t>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patients with </a:t>
            </a:r>
            <a:r>
              <a:rPr lang="en-US" dirty="0" smtClean="0"/>
              <a:t>a </a:t>
            </a:r>
            <a:r>
              <a:rPr lang="en-US" dirty="0" err="1" smtClean="0"/>
              <a:t>microprolactinoma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patients </a:t>
            </a:r>
            <a:r>
              <a:rPr lang="en-US" dirty="0"/>
              <a:t>who were treated for at least 2 </a:t>
            </a:r>
            <a:r>
              <a:rPr lang="en-US" dirty="0" smtClean="0"/>
              <a:t>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patients </a:t>
            </a:r>
            <a:r>
              <a:rPr lang="en-US" dirty="0"/>
              <a:t>treated </a:t>
            </a:r>
            <a:r>
              <a:rPr lang="en-US" dirty="0" smtClean="0"/>
              <a:t>with CAB </a:t>
            </a:r>
            <a:r>
              <a:rPr lang="en-US" dirty="0"/>
              <a:t>rather than </a:t>
            </a:r>
            <a:r>
              <a:rPr lang="en-US" dirty="0" smtClean="0"/>
              <a:t>BRC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absence </a:t>
            </a:r>
            <a:r>
              <a:rPr lang="en-US" dirty="0"/>
              <a:t>of cavernous sinus </a:t>
            </a:r>
            <a:r>
              <a:rPr lang="en-US" dirty="0" smtClean="0"/>
              <a:t>invasion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longer treatment duration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lower </a:t>
            </a:r>
            <a:r>
              <a:rPr lang="en-US" dirty="0"/>
              <a:t>PRL </a:t>
            </a:r>
            <a:r>
              <a:rPr lang="en-US" dirty="0" smtClean="0"/>
              <a:t>levels ,residual </a:t>
            </a:r>
            <a:r>
              <a:rPr lang="en-US" dirty="0"/>
              <a:t>tumor </a:t>
            </a:r>
            <a:r>
              <a:rPr lang="en-US" dirty="0" err="1" smtClean="0"/>
              <a:t>diameter,CAB</a:t>
            </a:r>
            <a:r>
              <a:rPr lang="en-US" dirty="0" smtClean="0"/>
              <a:t> </a:t>
            </a:r>
            <a:r>
              <a:rPr lang="en-US" dirty="0"/>
              <a:t>doses at the time </a:t>
            </a:r>
            <a:r>
              <a:rPr lang="en-US" dirty="0" smtClean="0"/>
              <a:t>of withdrawal </a:t>
            </a:r>
            <a:r>
              <a:rPr lang="en-US" dirty="0"/>
              <a:t>were all associated with a higher likelihood of remission</a:t>
            </a:r>
          </a:p>
        </p:txBody>
      </p:sp>
    </p:spTree>
    <p:extLst>
      <p:ext uri="{BB962C8B-B14F-4D97-AF65-F5344CB8AC3E}">
        <p14:creationId xmlns:p14="http://schemas.microsoft.com/office/powerpoint/2010/main" val="2546316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Discontinuation of DA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8544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Recent studies using strictly defined criteria to eventually stop DA treatment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strict </a:t>
            </a:r>
            <a:r>
              <a:rPr lang="en-US" dirty="0"/>
              <a:t>PRL </a:t>
            </a:r>
            <a:r>
              <a:rPr lang="en-US" dirty="0" smtClean="0"/>
              <a:t>normalization with </a:t>
            </a:r>
            <a:r>
              <a:rPr lang="en-US" dirty="0"/>
              <a:t>the lowest dose of the DA </a:t>
            </a:r>
            <a:r>
              <a:rPr lang="en-US" dirty="0" smtClean="0"/>
              <a:t>(0.25 mg/W of  CAB)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no cavernous sinus </a:t>
            </a:r>
            <a:r>
              <a:rPr lang="en-US" dirty="0" smtClean="0"/>
              <a:t>invasion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 least 2 or 3 years of </a:t>
            </a:r>
            <a:r>
              <a:rPr lang="en-US" dirty="0" smtClean="0"/>
              <a:t>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tumor disappearance or a greater than 50% reduction in size on MRI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indeed shown a substantial proportion of patients with persistent </a:t>
            </a:r>
            <a:r>
              <a:rPr lang="en-US" dirty="0" err="1" smtClean="0"/>
              <a:t>normoprolactinemia</a:t>
            </a:r>
            <a:r>
              <a:rPr lang="en-US" dirty="0" smtClean="0"/>
              <a:t> after drug withdrawal In these studies: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remission </a:t>
            </a:r>
            <a:r>
              <a:rPr lang="en-US" dirty="0"/>
              <a:t>rates </a:t>
            </a:r>
            <a:r>
              <a:rPr lang="en-US" dirty="0" smtClean="0"/>
              <a:t>for </a:t>
            </a:r>
            <a:r>
              <a:rPr lang="en-US" dirty="0" err="1" smtClean="0"/>
              <a:t>microprolactinomas</a:t>
            </a:r>
            <a:r>
              <a:rPr lang="en-US" dirty="0"/>
              <a:t> </a:t>
            </a:r>
            <a:r>
              <a:rPr lang="en-US" dirty="0" smtClean="0"/>
              <a:t>range </a:t>
            </a:r>
            <a:r>
              <a:rPr lang="en-US" dirty="0"/>
              <a:t>from 23 to 78% (overall: 47%)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remission </a:t>
            </a:r>
            <a:r>
              <a:rPr lang="en-US" dirty="0"/>
              <a:t>rates for </a:t>
            </a:r>
            <a:r>
              <a:rPr lang="en-US" dirty="0" err="1"/>
              <a:t>macroprolactinomas</a:t>
            </a:r>
            <a:r>
              <a:rPr lang="en-US" dirty="0"/>
              <a:t> </a:t>
            </a:r>
            <a:r>
              <a:rPr lang="en-US" dirty="0" smtClean="0"/>
              <a:t>range from </a:t>
            </a:r>
            <a:r>
              <a:rPr lang="en-US" dirty="0"/>
              <a:t>7 to 73% (overall: 41</a:t>
            </a:r>
            <a:r>
              <a:rPr lang="en-US" dirty="0" smtClean="0"/>
              <a:t>%).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91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757" y="365125"/>
            <a:ext cx="9686486" cy="5339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2757" y="2967335"/>
            <a:ext cx="10531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effective predictor of long-term remission appeared to be the observation of no visible tumor remnant on MRI at the time of drug withdrawal. </a:t>
            </a:r>
          </a:p>
        </p:txBody>
      </p:sp>
    </p:spTree>
    <p:extLst>
      <p:ext uri="{BB962C8B-B14F-4D97-AF65-F5344CB8AC3E}">
        <p14:creationId xmlns:p14="http://schemas.microsoft.com/office/powerpoint/2010/main" val="4050046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Short-term 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Nausea </a:t>
            </a:r>
            <a:r>
              <a:rPr lang="en-US" dirty="0"/>
              <a:t>and vomiting, </a:t>
            </a:r>
            <a:r>
              <a:rPr lang="en-US" dirty="0" smtClean="0"/>
              <a:t>GI symptoms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Postural hypotension, dizziness</a:t>
            </a:r>
            <a:r>
              <a:rPr lang="en-US" dirty="0"/>
              <a:t>, </a:t>
            </a:r>
            <a:r>
              <a:rPr lang="en-US" dirty="0" smtClean="0"/>
              <a:t>headache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Nasal </a:t>
            </a:r>
            <a:r>
              <a:rPr lang="en-US" dirty="0"/>
              <a:t>stuffiness and Raynaud's phenomenon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short-term side effects </a:t>
            </a:r>
            <a:r>
              <a:rPr lang="en-US" dirty="0"/>
              <a:t>are related to a parallel activation of 5-HT1R </a:t>
            </a:r>
            <a:r>
              <a:rPr lang="en-US" dirty="0" smtClean="0"/>
              <a:t>and D1R </a:t>
            </a:r>
            <a:r>
              <a:rPr lang="en-US" dirty="0"/>
              <a:t>receptors, and </a:t>
            </a:r>
            <a:r>
              <a:rPr lang="en-US" dirty="0" smtClean="0"/>
              <a:t>are much more common with</a:t>
            </a:r>
            <a:r>
              <a:rPr lang="en-US" dirty="0"/>
              <a:t> </a:t>
            </a:r>
            <a:r>
              <a:rPr lang="en-US" dirty="0" smtClean="0"/>
              <a:t>BMC </a:t>
            </a:r>
            <a:r>
              <a:rPr lang="en-US" dirty="0"/>
              <a:t>than </a:t>
            </a:r>
            <a:r>
              <a:rPr lang="en-US" dirty="0" smtClean="0"/>
              <a:t>with CAB or </a:t>
            </a:r>
            <a:r>
              <a:rPr lang="en-US" dirty="0" err="1"/>
              <a:t>quinagolide</a:t>
            </a:r>
            <a:r>
              <a:rPr lang="en-US" dirty="0"/>
              <a:t> </a:t>
            </a:r>
            <a:r>
              <a:rPr lang="en-US" dirty="0" smtClean="0"/>
              <a:t>,likely </a:t>
            </a:r>
            <a:r>
              <a:rPr lang="en-US" dirty="0"/>
              <a:t>because </a:t>
            </a:r>
            <a:r>
              <a:rPr lang="en-US" dirty="0" smtClean="0"/>
              <a:t>less </a:t>
            </a:r>
            <a:r>
              <a:rPr lang="en-US" dirty="0"/>
              <a:t>specific D2R agonist </a:t>
            </a:r>
            <a:r>
              <a:rPr lang="en-US" dirty="0" smtClean="0"/>
              <a:t>activity.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can be minimized by introducing the drug at a low dose at bedtime, taking it with food, and </a:t>
            </a:r>
            <a:r>
              <a:rPr lang="en-US" dirty="0" smtClean="0"/>
              <a:t>then escalating </a:t>
            </a:r>
            <a:r>
              <a:rPr lang="en-US" dirty="0"/>
              <a:t>the dose very gradually.</a:t>
            </a:r>
          </a:p>
        </p:txBody>
      </p:sp>
    </p:spTree>
    <p:extLst>
      <p:ext uri="{BB962C8B-B14F-4D97-AF65-F5344CB8AC3E}">
        <p14:creationId xmlns:p14="http://schemas.microsoft.com/office/powerpoint/2010/main" val="1118390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Short-term 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Nonsurgical CSF rhinorrhea has been reported during treatment of a large invasive </a:t>
            </a:r>
            <a:r>
              <a:rPr lang="en-US" dirty="0" err="1" smtClean="0"/>
              <a:t>macroprolactinoma</a:t>
            </a:r>
            <a:r>
              <a:rPr lang="en-US" dirty="0"/>
              <a:t> </a:t>
            </a:r>
            <a:r>
              <a:rPr lang="en-US" dirty="0" smtClean="0"/>
              <a:t>with BCR or CAB.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due to rapid tumor </a:t>
            </a:r>
            <a:r>
              <a:rPr lang="en-US" dirty="0" err="1" smtClean="0"/>
              <a:t>shrinkage,partially</a:t>
            </a:r>
            <a:r>
              <a:rPr lang="en-US" dirty="0" smtClean="0"/>
              <a:t> </a:t>
            </a:r>
            <a:r>
              <a:rPr lang="en-US" dirty="0"/>
              <a:t>removing the “cork” that was formed by the adenoma to cover the tumor-induced defect </a:t>
            </a:r>
            <a:r>
              <a:rPr lang="en-US" dirty="0" smtClean="0"/>
              <a:t>in the </a:t>
            </a:r>
            <a:r>
              <a:rPr lang="en-US" dirty="0"/>
              <a:t>skull base </a:t>
            </a:r>
            <a:r>
              <a:rPr lang="en-US" dirty="0" smtClean="0"/>
              <a:t>A </a:t>
            </a:r>
            <a:r>
              <a:rPr lang="en-US" dirty="0"/>
              <a:t>reduction in the dose but not discontinuation of the DA is advocated in </a:t>
            </a:r>
            <a:r>
              <a:rPr lang="en-US" dirty="0" smtClean="0"/>
              <a:t>these patients </a:t>
            </a:r>
            <a:r>
              <a:rPr lang="en-US" dirty="0"/>
              <a:t>to achieve mild </a:t>
            </a:r>
            <a:r>
              <a:rPr lang="en-US" dirty="0" err="1"/>
              <a:t>reexpansion</a:t>
            </a:r>
            <a:r>
              <a:rPr lang="en-US" dirty="0"/>
              <a:t> of the adenoma and </a:t>
            </a:r>
            <a:r>
              <a:rPr lang="en-US" dirty="0" err="1"/>
              <a:t>obturation</a:t>
            </a:r>
            <a:r>
              <a:rPr lang="en-US" dirty="0"/>
              <a:t> of the breach</a:t>
            </a:r>
          </a:p>
        </p:txBody>
      </p:sp>
    </p:spTree>
    <p:extLst>
      <p:ext uri="{BB962C8B-B14F-4D97-AF65-F5344CB8AC3E}">
        <p14:creationId xmlns:p14="http://schemas.microsoft.com/office/powerpoint/2010/main" val="2930363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Long-term side </a:t>
            </a:r>
            <a:r>
              <a:rPr lang="en-US" sz="3200" dirty="0" smtClean="0"/>
              <a:t>effects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constrictive pericarditis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pleuropulmonary</a:t>
            </a:r>
            <a:r>
              <a:rPr lang="en-US" dirty="0"/>
              <a:t> </a:t>
            </a:r>
            <a:r>
              <a:rPr lang="en-US" dirty="0" smtClean="0"/>
              <a:t>fibrosis </a:t>
            </a:r>
            <a:r>
              <a:rPr lang="en-US" sz="2000" dirty="0"/>
              <a:t>have been reported in patients who are </a:t>
            </a:r>
            <a:r>
              <a:rPr lang="en-US" sz="2000" b="1" dirty="0"/>
              <a:t>chronically treated with high doses of </a:t>
            </a:r>
            <a:r>
              <a:rPr lang="en-US" sz="2000" b="1" dirty="0" err="1"/>
              <a:t>bromocriptine</a:t>
            </a:r>
            <a:r>
              <a:rPr lang="en-US" sz="2000" b="1" dirty="0"/>
              <a:t> </a:t>
            </a:r>
            <a:r>
              <a:rPr lang="en-US" sz="2000" b="1" dirty="0" smtClean="0"/>
              <a:t>or </a:t>
            </a:r>
            <a:r>
              <a:rPr lang="en-US" sz="2000" b="1" dirty="0" err="1" smtClean="0"/>
              <a:t>cabergoline</a:t>
            </a:r>
            <a:r>
              <a:rPr lang="en-US" sz="2000" b="1" dirty="0" smtClean="0"/>
              <a:t> </a:t>
            </a:r>
            <a:r>
              <a:rPr lang="en-US" sz="2000" b="1" dirty="0"/>
              <a:t>for Parkinson's disease </a:t>
            </a:r>
            <a:r>
              <a:rPr lang="en-US" sz="2000" dirty="0" smtClean="0"/>
              <a:t>but </a:t>
            </a:r>
            <a:r>
              <a:rPr lang="en-US" sz="2000" dirty="0"/>
              <a:t>rather exceptionally in patients treated with </a:t>
            </a:r>
            <a:r>
              <a:rPr lang="en-US" sz="2000" dirty="0" smtClean="0"/>
              <a:t>lower doses </a:t>
            </a:r>
            <a:r>
              <a:rPr lang="en-US" sz="2000" dirty="0"/>
              <a:t>for a </a:t>
            </a:r>
            <a:r>
              <a:rPr lang="en-US" sz="2000" dirty="0" err="1" smtClean="0"/>
              <a:t>prolactinoma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cardiac valve </a:t>
            </a:r>
            <a:r>
              <a:rPr lang="en-US" dirty="0" smtClean="0"/>
              <a:t>disease</a:t>
            </a:r>
          </a:p>
          <a:p>
            <a:r>
              <a:rPr lang="en-US" sz="2400" dirty="0" smtClean="0"/>
              <a:t>fibrotic </a:t>
            </a:r>
            <a:r>
              <a:rPr lang="en-US" sz="2400" dirty="0"/>
              <a:t>thickening and stiffening of the leaflets </a:t>
            </a:r>
            <a:r>
              <a:rPr lang="en-US" sz="2400" dirty="0" smtClean="0"/>
              <a:t>and chordae </a:t>
            </a:r>
            <a:r>
              <a:rPr lang="en-US" sz="2400" dirty="0"/>
              <a:t>and a reduction of the valve tenting area (an index of valve closure ability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involved mainly </a:t>
            </a:r>
            <a:r>
              <a:rPr lang="en-US" sz="2400" dirty="0"/>
              <a:t>the tricuspid, mitral and aortic </a:t>
            </a:r>
            <a:r>
              <a:rPr lang="en-US" sz="2400" dirty="0" smtClean="0"/>
              <a:t>valves</a:t>
            </a:r>
          </a:p>
          <a:p>
            <a:r>
              <a:rPr lang="en-US" sz="2400" dirty="0" err="1" smtClean="0"/>
              <a:t>Cabergoline</a:t>
            </a:r>
            <a:r>
              <a:rPr lang="en-US" sz="2400" dirty="0" smtClean="0"/>
              <a:t>, </a:t>
            </a:r>
            <a:r>
              <a:rPr lang="en-US" sz="2400" dirty="0" err="1"/>
              <a:t>pergolide</a:t>
            </a:r>
            <a:r>
              <a:rPr lang="en-US" sz="2400" dirty="0"/>
              <a:t> </a:t>
            </a:r>
            <a:r>
              <a:rPr lang="en-US" sz="2400" dirty="0" smtClean="0"/>
              <a:t>&gt; </a:t>
            </a:r>
            <a:r>
              <a:rPr lang="en-US" sz="2400" dirty="0" err="1" smtClean="0"/>
              <a:t>bromocriptine</a:t>
            </a:r>
            <a:r>
              <a:rPr lang="en-US" sz="2400" dirty="0" smtClean="0"/>
              <a:t>&gt;</a:t>
            </a:r>
            <a:r>
              <a:rPr lang="en-US" sz="2400" dirty="0"/>
              <a:t> </a:t>
            </a:r>
            <a:r>
              <a:rPr lang="en-US" sz="2400" dirty="0" err="1" smtClean="0"/>
              <a:t>quinagolide</a:t>
            </a:r>
            <a:r>
              <a:rPr lang="en-US" sz="2400" dirty="0" smtClean="0"/>
              <a:t>(negligible)</a:t>
            </a:r>
          </a:p>
          <a:p>
            <a:r>
              <a:rPr lang="en-US" sz="2600" dirty="0"/>
              <a:t>The risk is mainly related to </a:t>
            </a:r>
            <a:r>
              <a:rPr lang="en-US" sz="2600" dirty="0" smtClean="0"/>
              <a:t> </a:t>
            </a:r>
            <a:r>
              <a:rPr lang="en-US" sz="2600" dirty="0"/>
              <a:t>some DAs for the serotoninergic 5-HT2B cardiac receptors present in heart valves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17188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062" y="669702"/>
            <a:ext cx="9153256" cy="4544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4062" y="3321278"/>
            <a:ext cx="90170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000000"/>
              </a:solidFill>
              <a:latin typeface="Open Sans"/>
            </a:endParaRPr>
          </a:p>
          <a:p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endParaRPr lang="en-US" sz="2000" dirty="0" smtClean="0">
              <a:solidFill>
                <a:srgbClr val="000000"/>
              </a:solidFill>
              <a:latin typeface="Open Sans"/>
            </a:endParaRPr>
          </a:p>
          <a:p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endParaRPr lang="en-US" sz="2000" dirty="0" smtClean="0">
              <a:solidFill>
                <a:srgbClr val="000000"/>
              </a:solidFill>
              <a:latin typeface="Open Sans"/>
            </a:endParaRPr>
          </a:p>
          <a:p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endParaRPr lang="en-US" sz="2000" dirty="0" smtClean="0">
              <a:solidFill>
                <a:srgbClr val="000000"/>
              </a:solidFill>
              <a:latin typeface="Open Sans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+mj-lt"/>
              </a:rPr>
              <a:t>2019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The British Society of Echocardiography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b="1" dirty="0">
                <a:latin typeface="+mj-lt"/>
              </a:rPr>
              <a:t> the British Heart Valve Society and </a:t>
            </a:r>
            <a:r>
              <a:rPr lang="en-US" b="1" dirty="0" smtClean="0">
                <a:latin typeface="+mj-lt"/>
              </a:rPr>
              <a:t>the Society </a:t>
            </a:r>
            <a:r>
              <a:rPr lang="en-US" b="1" dirty="0">
                <a:latin typeface="+mj-lt"/>
              </a:rPr>
              <a:t>for </a:t>
            </a:r>
            <a:r>
              <a:rPr lang="en-US" b="1" dirty="0" smtClean="0">
                <a:latin typeface="+mj-lt"/>
              </a:rPr>
              <a:t>Endocrinology Published </a:t>
            </a:r>
            <a:r>
              <a:rPr lang="en-US" b="1" dirty="0">
                <a:latin typeface="+mj-lt"/>
              </a:rPr>
              <a:t>by </a:t>
            </a:r>
            <a:r>
              <a:rPr lang="en-US" b="1" dirty="0" err="1">
                <a:latin typeface="+mj-lt"/>
              </a:rPr>
              <a:t>Bioscientifica</a:t>
            </a:r>
            <a:r>
              <a:rPr lang="en-US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Ltd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3331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97" y="223458"/>
            <a:ext cx="9599142" cy="63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21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Diagnosis</a:t>
            </a:r>
          </a:p>
          <a:p>
            <a:r>
              <a:rPr lang="en-US" dirty="0" smtClean="0"/>
              <a:t>Clinical consequences </a:t>
            </a:r>
            <a:r>
              <a:rPr lang="en-US" dirty="0"/>
              <a:t>of </a:t>
            </a:r>
            <a:r>
              <a:rPr lang="en-US" dirty="0" smtClean="0"/>
              <a:t>hyperprolactinemia</a:t>
            </a:r>
          </a:p>
          <a:p>
            <a:r>
              <a:rPr lang="en-US" dirty="0" smtClean="0"/>
              <a:t>Biochemical diagnosis</a:t>
            </a:r>
          </a:p>
          <a:p>
            <a:r>
              <a:rPr lang="en-US" dirty="0" smtClean="0"/>
              <a:t>Imaging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Medical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Surgical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Prolactinoma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pregnancy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Current evidence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case-control </a:t>
            </a:r>
            <a:r>
              <a:rPr lang="en-US" dirty="0"/>
              <a:t>studies investigating DA agonist </a:t>
            </a:r>
            <a:r>
              <a:rPr lang="en-US" dirty="0" err="1"/>
              <a:t>valvulopathy</a:t>
            </a:r>
            <a:r>
              <a:rPr lang="en-US" dirty="0"/>
              <a:t> in </a:t>
            </a:r>
            <a:r>
              <a:rPr lang="en-US" dirty="0" err="1"/>
              <a:t>hyperprolactinaemia</a:t>
            </a:r>
            <a:r>
              <a:rPr lang="en-US" dirty="0"/>
              <a:t> have provided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poor </a:t>
            </a:r>
            <a:r>
              <a:rPr lang="en-US" dirty="0"/>
              <a:t>quality </a:t>
            </a:r>
            <a:r>
              <a:rPr lang="en-US" dirty="0" smtClean="0"/>
              <a:t>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 </a:t>
            </a:r>
            <a:r>
              <a:rPr lang="en-US" dirty="0"/>
              <a:t>different diagnostic </a:t>
            </a:r>
            <a:r>
              <a:rPr lang="en-US" dirty="0" smtClean="0"/>
              <a:t>criteria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multiple </a:t>
            </a:r>
            <a:r>
              <a:rPr lang="en-US" dirty="0"/>
              <a:t>testing in small groups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lack of standardized assessment of valve </a:t>
            </a:r>
            <a:r>
              <a:rPr lang="en-US" dirty="0" smtClean="0"/>
              <a:t>morphology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79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10867422" cy="26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9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1679"/>
            <a:ext cx="10636876" cy="2706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822" y="3258355"/>
            <a:ext cx="11245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ITC Stone Serif Std Medium"/>
            </a:endParaRPr>
          </a:p>
          <a:p>
            <a:endParaRPr lang="en-US" dirty="0">
              <a:solidFill>
                <a:srgbClr val="000000"/>
              </a:solidFill>
              <a:latin typeface="ITC Stone Serif Std Medium"/>
            </a:endParaRPr>
          </a:p>
          <a:p>
            <a:endParaRPr lang="en-US" dirty="0" smtClean="0">
              <a:solidFill>
                <a:srgbClr val="000000"/>
              </a:solidFill>
              <a:latin typeface="ITC Stone Serif Std Medium"/>
            </a:endParaRPr>
          </a:p>
          <a:p>
            <a:endParaRPr lang="en-US" dirty="0" smtClean="0">
              <a:solidFill>
                <a:srgbClr val="000000"/>
              </a:solidFill>
              <a:latin typeface="ITC Stone Serif Std Medium"/>
            </a:endParaRPr>
          </a:p>
          <a:p>
            <a:r>
              <a:rPr lang="en-US" dirty="0">
                <a:solidFill>
                  <a:srgbClr val="000000"/>
                </a:solidFill>
                <a:latin typeface="ITC Stone Serif Std Medium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ITC Stone Serif Std Medium"/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Evidence </a:t>
            </a:r>
            <a:r>
              <a:rPr lang="en-US" dirty="0">
                <a:solidFill>
                  <a:srgbClr val="000000"/>
                </a:solidFill>
              </a:rPr>
              <a:t>that DAs cause </a:t>
            </a:r>
            <a:r>
              <a:rPr lang="en-US" dirty="0" err="1">
                <a:solidFill>
                  <a:srgbClr val="000000"/>
                </a:solidFill>
              </a:rPr>
              <a:t>valvulopathy</a:t>
            </a:r>
            <a:r>
              <a:rPr lang="en-US" dirty="0">
                <a:solidFill>
                  <a:srgbClr val="000000"/>
                </a:solidFill>
              </a:rPr>
              <a:t> akin to carcinoid heart disease in patients with </a:t>
            </a:r>
            <a:r>
              <a:rPr lang="en-US" dirty="0" err="1" smtClean="0">
                <a:solidFill>
                  <a:srgbClr val="000000"/>
                </a:solidFill>
              </a:rPr>
              <a:t>hyperprolactinaemia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34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318" y="1690688"/>
            <a:ext cx="701459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73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Long-term 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It is critical to understand that changes in degree of regurgitation alone, for example from mild to moderate TR, should not on its own be sufficient to alter clinical management, </a:t>
            </a:r>
            <a:r>
              <a:rPr lang="en-US" dirty="0" smtClean="0">
                <a:solidFill>
                  <a:srgbClr val="00B0F0"/>
                </a:solidFill>
              </a:rPr>
              <a:t>especially without morphological change in leaflet motion, thickness or retraction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29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Long-term 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F0"/>
                </a:solidFill>
              </a:rPr>
              <a:t>neuropsychiatric </a:t>
            </a:r>
            <a:r>
              <a:rPr lang="en-US" dirty="0">
                <a:solidFill>
                  <a:srgbClr val="00B0F0"/>
                </a:solidFill>
              </a:rPr>
              <a:t>symptoms such </a:t>
            </a:r>
            <a:r>
              <a:rPr lang="en-US" dirty="0" smtClean="0">
                <a:solidFill>
                  <a:srgbClr val="00B0F0"/>
                </a:solidFill>
              </a:rPr>
              <a:t>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psychosis (or exacerbation of </a:t>
            </a:r>
            <a:r>
              <a:rPr lang="en-US" dirty="0" smtClean="0"/>
              <a:t>preexisting psychosis</a:t>
            </a:r>
            <a:r>
              <a:rPr lang="en-US" dirty="0"/>
              <a:t>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impulse </a:t>
            </a:r>
            <a:r>
              <a:rPr lang="en-US" dirty="0"/>
              <a:t>control disorders (ICDs), including pathological gambling, </a:t>
            </a:r>
            <a:r>
              <a:rPr lang="en-US" dirty="0" err="1" smtClean="0"/>
              <a:t>hypersexuality</a:t>
            </a:r>
            <a:r>
              <a:rPr lang="en-US" dirty="0" smtClean="0"/>
              <a:t>, compulsive </a:t>
            </a:r>
            <a:r>
              <a:rPr lang="en-US" dirty="0"/>
              <a:t>shopping or eating, and </a:t>
            </a:r>
            <a:r>
              <a:rPr lang="en-US" dirty="0" err="1"/>
              <a:t>punding</a:t>
            </a:r>
            <a:r>
              <a:rPr lang="en-US" dirty="0"/>
              <a:t> (repetitive performance of </a:t>
            </a:r>
            <a:r>
              <a:rPr lang="en-US" dirty="0" smtClean="0"/>
              <a:t>tasks)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the authors recommended that endocrinologists increase their awareness of this </a:t>
            </a:r>
            <a:r>
              <a:rPr lang="en-US" dirty="0" smtClean="0"/>
              <a:t>potential adverse </a:t>
            </a:r>
            <a:r>
              <a:rPr lang="en-US" dirty="0"/>
              <a:t>event to facilitate early detection wand subsequent drug cessation</a:t>
            </a:r>
          </a:p>
        </p:txBody>
      </p:sp>
    </p:spTree>
    <p:extLst>
      <p:ext uri="{BB962C8B-B14F-4D97-AF65-F5344CB8AC3E}">
        <p14:creationId xmlns:p14="http://schemas.microsoft.com/office/powerpoint/2010/main" val="2770288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21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Diagnosis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Clinical consequences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hyperprolactinemia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Biochemical diagnosis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Imaging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Medical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Surgical treatment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Prolactinoma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pregnancy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Surgical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</a:rPr>
              <a:t>Indications for </a:t>
            </a:r>
            <a:r>
              <a:rPr lang="en-US" dirty="0" smtClean="0">
                <a:solidFill>
                  <a:srgbClr val="00B0F0"/>
                </a:solidFill>
              </a:rPr>
              <a:t>surgery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classical </a:t>
            </a:r>
            <a:r>
              <a:rPr lang="en-US" dirty="0"/>
              <a:t>indications </a:t>
            </a:r>
            <a:r>
              <a:rPr lang="en-US" dirty="0" smtClean="0"/>
              <a:t>for neurosurgery </a:t>
            </a:r>
            <a:r>
              <a:rPr lang="en-US" dirty="0"/>
              <a:t>have been restricted to a few </a:t>
            </a:r>
            <a:r>
              <a:rPr lang="en-US" dirty="0" smtClean="0"/>
              <a:t>indications: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(</a:t>
            </a:r>
            <a:r>
              <a:rPr lang="en-US" dirty="0" err="1"/>
              <a:t>i</a:t>
            </a:r>
            <a:r>
              <a:rPr lang="en-US" dirty="0"/>
              <a:t>) acute complications such as </a:t>
            </a:r>
            <a:r>
              <a:rPr lang="en-US" dirty="0" smtClean="0"/>
              <a:t>pituitary apoplexy </a:t>
            </a:r>
            <a:r>
              <a:rPr lang="en-US" dirty="0"/>
              <a:t>or CSF </a:t>
            </a:r>
            <a:r>
              <a:rPr lang="en-US" dirty="0" smtClean="0"/>
              <a:t>leakage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ii) resistance or intolerance to </a:t>
            </a:r>
            <a:r>
              <a:rPr lang="en-US" dirty="0" smtClean="0"/>
              <a:t>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iii) symptomatic </a:t>
            </a:r>
            <a:r>
              <a:rPr lang="en-US" dirty="0" smtClean="0"/>
              <a:t>pregnancy related</a:t>
            </a:r>
            <a:r>
              <a:rPr lang="en-US" dirty="0"/>
              <a:t> </a:t>
            </a:r>
            <a:r>
              <a:rPr lang="en-US" dirty="0" smtClean="0"/>
              <a:t>tumor </a:t>
            </a:r>
            <a:r>
              <a:rPr lang="en-US" dirty="0"/>
              <a:t>expansion that is refractory to medical therapy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Neurosurgery </a:t>
            </a:r>
            <a:r>
              <a:rPr lang="en-US" dirty="0"/>
              <a:t>should be </a:t>
            </a:r>
            <a:r>
              <a:rPr lang="en-US" dirty="0" smtClean="0"/>
              <a:t>also considered </a:t>
            </a:r>
            <a:r>
              <a:rPr lang="en-US" dirty="0"/>
              <a:t>for women with worrisome </a:t>
            </a:r>
            <a:r>
              <a:rPr lang="en-US" dirty="0" err="1"/>
              <a:t>macroadenomas</a:t>
            </a:r>
            <a:r>
              <a:rPr lang="en-US" dirty="0"/>
              <a:t> that are planning a pregnancy.</a:t>
            </a:r>
          </a:p>
        </p:txBody>
      </p:sp>
    </p:spTree>
    <p:extLst>
      <p:ext uri="{BB962C8B-B14F-4D97-AF65-F5344CB8AC3E}">
        <p14:creationId xmlns:p14="http://schemas.microsoft.com/office/powerpoint/2010/main" val="2231938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Surgical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</a:rPr>
              <a:t>Other indications are now being </a:t>
            </a:r>
            <a:r>
              <a:rPr lang="en-US" dirty="0" smtClean="0">
                <a:solidFill>
                  <a:srgbClr val="00B0F0"/>
                </a:solidFill>
              </a:rPr>
              <a:t>reconsidered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young </a:t>
            </a:r>
            <a:r>
              <a:rPr lang="en-US" dirty="0"/>
              <a:t>patients with a high likelihood </a:t>
            </a:r>
            <a:r>
              <a:rPr lang="en-US" dirty="0" smtClean="0"/>
              <a:t>of complete </a:t>
            </a:r>
            <a:r>
              <a:rPr lang="en-US" dirty="0"/>
              <a:t>tumor resection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who </a:t>
            </a:r>
            <a:r>
              <a:rPr lang="en-US" dirty="0"/>
              <a:t>do not wish to undergo prolonged medical </a:t>
            </a:r>
            <a:r>
              <a:rPr lang="en-US" dirty="0" smtClean="0"/>
              <a:t>treatment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patients with </a:t>
            </a:r>
            <a:r>
              <a:rPr lang="en-US" dirty="0"/>
              <a:t>predominantly cystic tumors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Individuals </a:t>
            </a:r>
            <a:r>
              <a:rPr lang="en-US" dirty="0"/>
              <a:t>who require higher than standard doses </a:t>
            </a:r>
            <a:r>
              <a:rPr lang="en-US" dirty="0" smtClean="0"/>
              <a:t>of </a:t>
            </a:r>
            <a:r>
              <a:rPr lang="en-US" dirty="0" err="1" smtClean="0"/>
              <a:t>cabergoline</a:t>
            </a:r>
            <a:r>
              <a:rPr lang="en-US" dirty="0" smtClean="0"/>
              <a:t> </a:t>
            </a:r>
            <a:r>
              <a:rPr lang="en-US" dirty="0"/>
              <a:t>to control PRL levels (the “partially resistant” patients)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although </a:t>
            </a:r>
            <a:r>
              <a:rPr lang="en-US" dirty="0"/>
              <a:t>tumor resection is </a:t>
            </a:r>
            <a:r>
              <a:rPr lang="en-US" dirty="0" err="1" smtClean="0"/>
              <a:t>incomplete,Surgical</a:t>
            </a:r>
            <a:r>
              <a:rPr lang="en-US" dirty="0" smtClean="0"/>
              <a:t> </a:t>
            </a:r>
            <a:r>
              <a:rPr lang="en-US" dirty="0" err="1"/>
              <a:t>debulking</a:t>
            </a:r>
            <a:r>
              <a:rPr lang="en-US" dirty="0"/>
              <a:t> may indeed improve their </a:t>
            </a:r>
            <a:r>
              <a:rPr lang="en-US" dirty="0" smtClean="0"/>
              <a:t>hormonal control </a:t>
            </a:r>
            <a:r>
              <a:rPr lang="en-US" dirty="0"/>
              <a:t>with lower postoperative doses of the </a:t>
            </a:r>
            <a:r>
              <a:rPr lang="en-US" dirty="0" smtClean="0"/>
              <a:t>DA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961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Surgical treatment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</a:rPr>
              <a:t>Other potential indications for </a:t>
            </a:r>
            <a:r>
              <a:rPr lang="en-US" dirty="0" smtClean="0">
                <a:solidFill>
                  <a:srgbClr val="00B0F0"/>
                </a:solidFill>
              </a:rPr>
              <a:t>surgery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 patients in whom drug withdrawal might become mandatory due to rare cardiac </a:t>
            </a:r>
            <a:r>
              <a:rPr lang="en-US" dirty="0" smtClean="0"/>
              <a:t>valve complications </a:t>
            </a:r>
            <a:r>
              <a:rPr lang="en-US" dirty="0"/>
              <a:t>with chronic </a:t>
            </a:r>
            <a:r>
              <a:rPr lang="en-US" dirty="0" smtClean="0"/>
              <a:t>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more </a:t>
            </a:r>
            <a:r>
              <a:rPr lang="en-US" dirty="0"/>
              <a:t>frequently, unacceptable ICDs </a:t>
            </a:r>
          </a:p>
        </p:txBody>
      </p:sp>
    </p:spTree>
    <p:extLst>
      <p:ext uri="{BB962C8B-B14F-4D97-AF65-F5344CB8AC3E}">
        <p14:creationId xmlns:p14="http://schemas.microsoft.com/office/powerpoint/2010/main" val="284914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Diagnosis(Clinical </a:t>
            </a:r>
            <a:r>
              <a:rPr lang="en-US" sz="3200" dirty="0"/>
              <a:t>consequences of </a:t>
            </a:r>
            <a:r>
              <a:rPr lang="en-US" sz="3200" dirty="0" smtClean="0"/>
              <a:t>hyperprolactinemia)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8392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Women (Classic </a:t>
            </a:r>
            <a:r>
              <a:rPr lang="en-US" dirty="0"/>
              <a:t>symptoms of </a:t>
            </a:r>
            <a:r>
              <a:rPr lang="en-US" dirty="0" err="1" smtClean="0"/>
              <a:t>prolactinomas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oligo- </a:t>
            </a:r>
            <a:r>
              <a:rPr lang="en-US" dirty="0"/>
              <a:t>or amenorrhea </a:t>
            </a:r>
            <a:r>
              <a:rPr lang="en-US" dirty="0" smtClean="0"/>
              <a:t>:almost </a:t>
            </a:r>
            <a:r>
              <a:rPr lang="en-US" dirty="0"/>
              <a:t>all </a:t>
            </a:r>
            <a:r>
              <a:rPr lang="en-US" dirty="0" smtClean="0"/>
              <a:t>patients (85-90%)</a:t>
            </a:r>
          </a:p>
          <a:p>
            <a:r>
              <a:rPr lang="en-US" dirty="0" smtClean="0"/>
              <a:t>Galactorrhea:84</a:t>
            </a:r>
            <a:r>
              <a:rPr lang="en-US" dirty="0"/>
              <a:t>% of </a:t>
            </a:r>
            <a:r>
              <a:rPr lang="en-US" dirty="0" smtClean="0"/>
              <a:t>patients </a:t>
            </a:r>
          </a:p>
          <a:p>
            <a:r>
              <a:rPr lang="en-US" dirty="0" smtClean="0"/>
              <a:t>infertility</a:t>
            </a:r>
            <a:endParaRPr lang="en-US" dirty="0"/>
          </a:p>
          <a:p>
            <a:r>
              <a:rPr lang="en-US" dirty="0" smtClean="0"/>
              <a:t>15</a:t>
            </a:r>
            <a:r>
              <a:rPr lang="en-US" dirty="0"/>
              <a:t>% of women who experience secondary amenorrhea or </a:t>
            </a:r>
            <a:r>
              <a:rPr lang="en-US" dirty="0" err="1" smtClean="0"/>
              <a:t>oligomenorrhea</a:t>
            </a:r>
            <a:r>
              <a:rPr lang="en-US" dirty="0"/>
              <a:t> </a:t>
            </a:r>
            <a:r>
              <a:rPr lang="en-US" dirty="0" smtClean="0"/>
              <a:t>HPL </a:t>
            </a:r>
            <a:r>
              <a:rPr lang="en-US" dirty="0"/>
              <a:t>is </a:t>
            </a:r>
            <a:r>
              <a:rPr lang="en-US" dirty="0" err="1" smtClean="0"/>
              <a:t>found,more</a:t>
            </a:r>
            <a:r>
              <a:rPr lang="en-US" dirty="0" smtClean="0"/>
              <a:t> </a:t>
            </a:r>
            <a:r>
              <a:rPr lang="en-US" dirty="0"/>
              <a:t>than half of those, this is due to a </a:t>
            </a:r>
            <a:r>
              <a:rPr lang="en-US" dirty="0" err="1"/>
              <a:t>prolactinoma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prevalence </a:t>
            </a:r>
            <a:r>
              <a:rPr lang="en-US" dirty="0"/>
              <a:t>of mild </a:t>
            </a:r>
            <a:r>
              <a:rPr lang="en-US" dirty="0" smtClean="0"/>
              <a:t>HPL </a:t>
            </a:r>
            <a:r>
              <a:rPr lang="en-US" dirty="0"/>
              <a:t>in an unselected, asymptomatic population </a:t>
            </a:r>
            <a:r>
              <a:rPr lang="en-US" dirty="0" smtClean="0"/>
              <a:t>with infertility </a:t>
            </a:r>
            <a:r>
              <a:rPr lang="en-US" dirty="0"/>
              <a:t>is approximately 5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Neurosurgical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Gillam et </a:t>
            </a:r>
            <a:r>
              <a:rPr lang="en-US" dirty="0" smtClean="0">
                <a:solidFill>
                  <a:srgbClr val="00B0F0"/>
                </a:solidFill>
              </a:rPr>
              <a:t>Al: 50 series published between1980 </a:t>
            </a:r>
            <a:r>
              <a:rPr lang="en-US" dirty="0">
                <a:solidFill>
                  <a:srgbClr val="00B0F0"/>
                </a:solidFill>
              </a:rPr>
              <a:t>and 2005 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4363 </a:t>
            </a:r>
            <a:r>
              <a:rPr lang="en-US" dirty="0"/>
              <a:t>patients </a:t>
            </a:r>
            <a:endParaRPr lang="en-US" dirty="0" smtClean="0"/>
          </a:p>
          <a:p>
            <a:r>
              <a:rPr lang="en-US" dirty="0" smtClean="0"/>
              <a:t>2137 </a:t>
            </a:r>
            <a:r>
              <a:rPr lang="en-US" dirty="0"/>
              <a:t>with a </a:t>
            </a:r>
            <a:r>
              <a:rPr lang="en-US" dirty="0" err="1"/>
              <a:t>microprolactinoma</a:t>
            </a:r>
            <a:r>
              <a:rPr lang="en-US" dirty="0"/>
              <a:t> </a:t>
            </a:r>
            <a:r>
              <a:rPr lang="en-US" dirty="0" smtClean="0"/>
              <a:t>--RR:</a:t>
            </a:r>
            <a:r>
              <a:rPr lang="en-US" dirty="0"/>
              <a:t> 75%</a:t>
            </a:r>
            <a:endParaRPr lang="en-US" dirty="0" smtClean="0"/>
          </a:p>
          <a:p>
            <a:r>
              <a:rPr lang="en-US" dirty="0" smtClean="0"/>
              <a:t>2226 </a:t>
            </a:r>
            <a:r>
              <a:rPr lang="en-US" dirty="0"/>
              <a:t>with </a:t>
            </a:r>
            <a:r>
              <a:rPr lang="en-US" dirty="0" err="1" smtClean="0"/>
              <a:t>amacroprolactinoma</a:t>
            </a:r>
            <a:r>
              <a:rPr lang="en-US" dirty="0" smtClean="0"/>
              <a:t>-- RR:34%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Chanson and </a:t>
            </a:r>
            <a:r>
              <a:rPr lang="en-US" dirty="0" err="1" smtClean="0">
                <a:solidFill>
                  <a:srgbClr val="00B0F0"/>
                </a:solidFill>
              </a:rPr>
              <a:t>Maiter</a:t>
            </a:r>
            <a:r>
              <a:rPr lang="en-US" dirty="0" smtClean="0">
                <a:solidFill>
                  <a:srgbClr val="00B0F0"/>
                </a:solidFill>
              </a:rPr>
              <a:t> :12 series </a:t>
            </a:r>
            <a:r>
              <a:rPr lang="en-US" dirty="0">
                <a:solidFill>
                  <a:srgbClr val="00B0F0"/>
                </a:solidFill>
              </a:rPr>
              <a:t>published between 2005 and 2015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1583 patients </a:t>
            </a:r>
          </a:p>
          <a:p>
            <a:r>
              <a:rPr lang="en-US" dirty="0"/>
              <a:t>741 with a </a:t>
            </a:r>
            <a:r>
              <a:rPr lang="en-US" dirty="0" smtClean="0"/>
              <a:t>micro--RR:81</a:t>
            </a:r>
            <a:r>
              <a:rPr lang="en-US" dirty="0"/>
              <a:t>%</a:t>
            </a:r>
          </a:p>
          <a:p>
            <a:r>
              <a:rPr lang="en-US" dirty="0"/>
              <a:t> 842 with a </a:t>
            </a:r>
            <a:r>
              <a:rPr lang="en-US" dirty="0" err="1" smtClean="0"/>
              <a:t>macroprolactinoma</a:t>
            </a:r>
            <a:r>
              <a:rPr lang="en-US" dirty="0" smtClean="0"/>
              <a:t>--RR:41</a:t>
            </a:r>
            <a:r>
              <a:rPr lang="en-US" dirty="0"/>
              <a:t>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22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Neurosurgical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Surgical success </a:t>
            </a:r>
            <a:r>
              <a:rPr lang="en-US" dirty="0"/>
              <a:t>rates were highly variable across the series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depending </a:t>
            </a:r>
            <a:r>
              <a:rPr lang="en-US" dirty="0"/>
              <a:t>on surgeon's </a:t>
            </a:r>
            <a:r>
              <a:rPr lang="en-US" dirty="0" smtClean="0"/>
              <a:t>expertise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absence of cavernous sinus invasion </a:t>
            </a:r>
            <a:endParaRPr lang="en-US" dirty="0" smtClean="0"/>
          </a:p>
          <a:p>
            <a:r>
              <a:rPr lang="en-US" dirty="0"/>
              <a:t>remission rate is higher for patients with </a:t>
            </a:r>
            <a:r>
              <a:rPr lang="en-US" dirty="0" err="1"/>
              <a:t>prolactinomas</a:t>
            </a:r>
            <a:r>
              <a:rPr lang="en-US" dirty="0"/>
              <a:t> enclosed by the pituitary gland (87%) than </a:t>
            </a:r>
            <a:r>
              <a:rPr lang="en-US" dirty="0" smtClean="0"/>
              <a:t>for patients </a:t>
            </a:r>
            <a:r>
              <a:rPr lang="en-US" dirty="0"/>
              <a:t>with adenomas located laterally (45%)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initial magnitude of PRL hypersecretion </a:t>
            </a:r>
            <a:r>
              <a:rPr lang="en-US" dirty="0" smtClean="0"/>
              <a:t>(less </a:t>
            </a:r>
            <a:r>
              <a:rPr lang="en-US" dirty="0"/>
              <a:t>than 200 </a:t>
            </a:r>
            <a:r>
              <a:rPr lang="en-US" dirty="0" smtClean="0"/>
              <a:t>µg/l)were identified </a:t>
            </a:r>
            <a:r>
              <a:rPr lang="en-US" dirty="0"/>
              <a:t>as the two best factors predicting surgical </a:t>
            </a:r>
            <a:r>
              <a:rPr lang="en-US" dirty="0" smtClean="0"/>
              <a:t>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95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Radiotherapy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high </a:t>
            </a:r>
            <a:r>
              <a:rPr lang="en-US" dirty="0"/>
              <a:t>effectiveness of medical treatment to control the symptoms of most patients and of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surgery to rapidly relieve most acute complications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radiotherapy</a:t>
            </a:r>
            <a:r>
              <a:rPr lang="en-US" dirty="0" smtClean="0"/>
              <a:t>(RT</a:t>
            </a:r>
            <a:r>
              <a:rPr lang="en-US" dirty="0"/>
              <a:t>) has become exceptionally </a:t>
            </a:r>
            <a:r>
              <a:rPr lang="en-US" dirty="0" smtClean="0"/>
              <a:t>rarely used </a:t>
            </a:r>
            <a:r>
              <a:rPr lang="en-US" dirty="0"/>
              <a:t>in patients with </a:t>
            </a:r>
            <a:r>
              <a:rPr lang="en-US" dirty="0" err="1"/>
              <a:t>prolactinomas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should be reserved for the rare large tumors that do not </a:t>
            </a:r>
            <a:r>
              <a:rPr lang="en-US" dirty="0" smtClean="0"/>
              <a:t>respond to 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recur or progress after surgery, </a:t>
            </a:r>
            <a:r>
              <a:rPr lang="en-US" dirty="0" smtClean="0"/>
              <a:t>and </a:t>
            </a:r>
            <a:r>
              <a:rPr lang="en-US" dirty="0"/>
              <a:t>are highly aggressive or malignant</a:t>
            </a:r>
          </a:p>
        </p:txBody>
      </p:sp>
    </p:spTree>
    <p:extLst>
      <p:ext uri="{BB962C8B-B14F-4D97-AF65-F5344CB8AC3E}">
        <p14:creationId xmlns:p14="http://schemas.microsoft.com/office/powerpoint/2010/main" val="10301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21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Diagnosis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Clinical consequences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hyperprolactinemia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Biochemical diagnosis</a:t>
            </a:r>
          </a:p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Imaging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Medical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Surgical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Prolactinoma</a:t>
            </a:r>
            <a:r>
              <a:rPr lang="en-US" dirty="0"/>
              <a:t> and pregnancy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759833"/>
            <a:ext cx="9912525" cy="2800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0766" y="3412900"/>
            <a:ext cx="78432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>
              <a:solidFill>
                <a:srgbClr val="000000"/>
              </a:solidFill>
              <a:latin typeface="AdvPSA334"/>
            </a:endParaRPr>
          </a:p>
          <a:p>
            <a:endParaRPr lang="en-US" sz="800" dirty="0">
              <a:solidFill>
                <a:srgbClr val="000000"/>
              </a:solidFill>
              <a:latin typeface="AdvPSA334"/>
            </a:endParaRPr>
          </a:p>
          <a:p>
            <a:endParaRPr lang="en-US" sz="800" dirty="0" smtClean="0">
              <a:solidFill>
                <a:srgbClr val="000000"/>
              </a:solidFill>
              <a:latin typeface="AdvPSA334"/>
            </a:endParaRPr>
          </a:p>
          <a:p>
            <a:endParaRPr lang="en-US" sz="800" dirty="0">
              <a:solidFill>
                <a:srgbClr val="000000"/>
              </a:solidFill>
              <a:latin typeface="AdvPSA334"/>
            </a:endParaRPr>
          </a:p>
          <a:p>
            <a:endParaRPr lang="en-US" sz="800" dirty="0" smtClean="0">
              <a:solidFill>
                <a:srgbClr val="000000"/>
              </a:solidFill>
              <a:latin typeface="AdvPSA334"/>
            </a:endParaRPr>
          </a:p>
          <a:p>
            <a:endParaRPr lang="en-US" sz="800" dirty="0">
              <a:solidFill>
                <a:srgbClr val="000000"/>
              </a:solidFill>
              <a:latin typeface="AdvPSA334"/>
            </a:endParaRPr>
          </a:p>
          <a:p>
            <a:endParaRPr lang="en-US" sz="800" dirty="0" smtClean="0">
              <a:solidFill>
                <a:srgbClr val="000000"/>
              </a:solidFill>
              <a:latin typeface="AdvPSA334"/>
            </a:endParaRPr>
          </a:p>
          <a:p>
            <a:endParaRPr lang="en-US" sz="800" dirty="0">
              <a:solidFill>
                <a:srgbClr val="000000"/>
              </a:solidFill>
              <a:latin typeface="AdvPSA334"/>
            </a:endParaRPr>
          </a:p>
          <a:p>
            <a:endParaRPr lang="en-US" dirty="0" smtClean="0">
              <a:solidFill>
                <a:srgbClr val="000000"/>
              </a:solidFill>
              <a:latin typeface="AdvPSA334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dvPSA334"/>
              </a:rPr>
              <a:t>Endocrinol</a:t>
            </a:r>
            <a:r>
              <a:rPr lang="en-US" dirty="0" smtClean="0">
                <a:solidFill>
                  <a:srgbClr val="000000"/>
                </a:solidFill>
                <a:latin typeface="AdvPSA3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PSA334"/>
              </a:rPr>
              <a:t>Metab</a:t>
            </a:r>
            <a:r>
              <a:rPr lang="en-US" dirty="0">
                <a:solidFill>
                  <a:srgbClr val="000000"/>
                </a:solidFill>
                <a:latin typeface="AdvPSA3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PSA334"/>
              </a:rPr>
              <a:t>Clin</a:t>
            </a:r>
            <a:r>
              <a:rPr lang="en-US" dirty="0">
                <a:solidFill>
                  <a:srgbClr val="000000"/>
                </a:solidFill>
                <a:latin typeface="AdvPSA334"/>
              </a:rPr>
              <a:t> N Am 48 (2019) 569–581</a:t>
            </a:r>
          </a:p>
          <a:p>
            <a:r>
              <a:rPr lang="en-US" dirty="0">
                <a:solidFill>
                  <a:srgbClr val="2197D2"/>
                </a:solidFill>
                <a:latin typeface="AdvPSA334"/>
              </a:rPr>
              <a:t>https://doi.org/10.1016/j.ecl.2019.05.004 </a:t>
            </a:r>
            <a:r>
              <a:rPr lang="en-US" dirty="0">
                <a:solidFill>
                  <a:srgbClr val="000000"/>
                </a:solidFill>
                <a:latin typeface="AdvPSA336"/>
              </a:rPr>
              <a:t>endo.theclinics.com</a:t>
            </a:r>
          </a:p>
          <a:p>
            <a:r>
              <a:rPr lang="en-US" dirty="0">
                <a:solidFill>
                  <a:srgbClr val="000000"/>
                </a:solidFill>
                <a:latin typeface="AdvPSA334"/>
              </a:rPr>
              <a:t>0889-8529/19/</a:t>
            </a:r>
            <a:r>
              <a:rPr lang="en-US" dirty="0">
                <a:solidFill>
                  <a:srgbClr val="000000"/>
                </a:solidFill>
                <a:latin typeface="AdvPSSym"/>
              </a:rPr>
              <a:t>ª </a:t>
            </a:r>
            <a:r>
              <a:rPr lang="en-US" dirty="0">
                <a:solidFill>
                  <a:srgbClr val="000000"/>
                </a:solidFill>
                <a:latin typeface="AdvPSA334"/>
              </a:rPr>
              <a:t>2019 Elsevier Inc. All rights reserve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436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Prolactinoma</a:t>
            </a:r>
            <a:r>
              <a:rPr lang="en-US" sz="3200" dirty="0" smtClean="0"/>
              <a:t> and pregnancy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When women with </a:t>
            </a:r>
            <a:r>
              <a:rPr lang="en-US" dirty="0" err="1" smtClean="0"/>
              <a:t>prolactinomas</a:t>
            </a:r>
            <a:r>
              <a:rPr lang="en-US" dirty="0" smtClean="0"/>
              <a:t> get </a:t>
            </a:r>
            <a:r>
              <a:rPr lang="en-US" dirty="0"/>
              <a:t>pregnant, 2 important issues arise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1) the effects of the </a:t>
            </a:r>
            <a:r>
              <a:rPr lang="en-US" dirty="0" smtClean="0"/>
              <a:t>DA,s on </a:t>
            </a:r>
            <a:r>
              <a:rPr lang="en-US" dirty="0"/>
              <a:t>early fetal </a:t>
            </a:r>
            <a:r>
              <a:rPr lang="en-US" dirty="0" smtClean="0"/>
              <a:t>development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the effect of pregnancy on </a:t>
            </a:r>
            <a:r>
              <a:rPr lang="en-US" dirty="0" err="1" smtClean="0"/>
              <a:t>prolactinoma</a:t>
            </a:r>
            <a:r>
              <a:rPr lang="en-US" dirty="0" smtClean="0"/>
              <a:t> size.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DA,s should be stopped on confirmation of pregnancy.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BMC has been shown to cross the placenta in human studies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CAB has been shown to do so in animal studies but such data are lacking in humans</a:t>
            </a:r>
          </a:p>
        </p:txBody>
      </p:sp>
    </p:spTree>
    <p:extLst>
      <p:ext uri="{BB962C8B-B14F-4D97-AF65-F5344CB8AC3E}">
        <p14:creationId xmlns:p14="http://schemas.microsoft.com/office/powerpoint/2010/main" val="37703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679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691" y="15206"/>
            <a:ext cx="7272069" cy="6181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761" y="3105835"/>
            <a:ext cx="12041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more than 6000 </a:t>
            </a:r>
            <a:r>
              <a:rPr lang="en-US" dirty="0" err="1"/>
              <a:t>pregnancies,BRC</a:t>
            </a:r>
            <a:r>
              <a:rPr lang="en-US" dirty="0"/>
              <a:t> has not been associated with adverse pregnancy </a:t>
            </a:r>
            <a:r>
              <a:rPr lang="en-US" dirty="0" smtClean="0"/>
              <a:t>outcomes</a:t>
            </a:r>
          </a:p>
          <a:p>
            <a:r>
              <a:rPr lang="en-US" dirty="0"/>
              <a:t>no increase in malformations or other adverse pregnancy outcomes, including up to 12 years’ follow-up after exposure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52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Effects of Dopamine Agonists on the Developing Fetus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9755" cy="435133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BRC </a:t>
            </a:r>
            <a:r>
              <a:rPr lang="en-US" dirty="0"/>
              <a:t>has been used throughout gestation in more than 100 women, with no abnormalities noted in the infants except for 1 with an UDT and another with a </a:t>
            </a:r>
            <a:r>
              <a:rPr lang="en-US" dirty="0" err="1"/>
              <a:t>talipes</a:t>
            </a:r>
            <a:r>
              <a:rPr lang="en-US" dirty="0"/>
              <a:t> </a:t>
            </a:r>
            <a:r>
              <a:rPr lang="en-US" dirty="0" smtClean="0"/>
              <a:t>deformity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summary of CAB</a:t>
            </a:r>
            <a:r>
              <a:rPr lang="en-US" dirty="0" smtClean="0"/>
              <a:t> </a:t>
            </a:r>
            <a:r>
              <a:rPr lang="en-US" dirty="0"/>
              <a:t>use throughout gestation </a:t>
            </a:r>
            <a:r>
              <a:rPr lang="en-US" dirty="0" smtClean="0"/>
              <a:t>indicated that </a:t>
            </a:r>
            <a:r>
              <a:rPr lang="en-US" dirty="0"/>
              <a:t>healthy infants were delivered at term but 1 had an intrauterine death at 34 weeks when the mother had severe preeclampsia.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Effects of Dopamine Agonists on the Developing Fetus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 review of 176 pregnancies, </a:t>
            </a:r>
            <a:r>
              <a:rPr lang="en-US" dirty="0" err="1"/>
              <a:t>quinagolide</a:t>
            </a:r>
            <a:r>
              <a:rPr lang="en-US" dirty="0"/>
              <a:t> </a:t>
            </a:r>
            <a:r>
              <a:rPr lang="en-US" dirty="0" smtClean="0"/>
              <a:t>was associated with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24 spontaneous </a:t>
            </a:r>
            <a:r>
              <a:rPr lang="en-US" dirty="0" smtClean="0"/>
              <a:t>abortions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1 ectopic pregnancy, 1 stillbirth </a:t>
            </a:r>
            <a:r>
              <a:rPr lang="en-US" dirty="0" smtClean="0"/>
              <a:t>at 31 </a:t>
            </a:r>
            <a:r>
              <a:rPr lang="en-US" dirty="0"/>
              <a:t>weeks of </a:t>
            </a:r>
            <a:r>
              <a:rPr lang="en-US" dirty="0" smtClean="0"/>
              <a:t>gestation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9 </a:t>
            </a:r>
            <a:r>
              <a:rPr lang="en-US" dirty="0"/>
              <a:t>fetal </a:t>
            </a:r>
            <a:r>
              <a:rPr lang="en-US" dirty="0" smtClean="0"/>
              <a:t>malformations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Thus, </a:t>
            </a:r>
            <a:r>
              <a:rPr lang="en-US" dirty="0" err="1"/>
              <a:t>quinagolide</a:t>
            </a:r>
            <a:r>
              <a:rPr lang="en-US" dirty="0"/>
              <a:t> does </a:t>
            </a:r>
            <a:r>
              <a:rPr lang="en-US" dirty="0" smtClean="0"/>
              <a:t>not seem </a:t>
            </a:r>
            <a:r>
              <a:rPr lang="en-US" dirty="0"/>
              <a:t>to be safe for pregnancy</a:t>
            </a:r>
          </a:p>
        </p:txBody>
      </p:sp>
    </p:spTree>
    <p:extLst>
      <p:ext uri="{BB962C8B-B14F-4D97-AF65-F5344CB8AC3E}">
        <p14:creationId xmlns:p14="http://schemas.microsoft.com/office/powerpoint/2010/main" val="6180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Effects of </a:t>
            </a:r>
            <a:r>
              <a:rPr lang="en-US" sz="3200" dirty="0" smtClean="0"/>
              <a:t>Dopamine </a:t>
            </a:r>
            <a:r>
              <a:rPr lang="en-US" sz="3200" dirty="0"/>
              <a:t>Agonists on the Developing Fetus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Hurault-Delarue</a:t>
            </a:r>
            <a:r>
              <a:rPr lang="en-US" dirty="0" smtClean="0"/>
              <a:t> reported </a:t>
            </a:r>
            <a:r>
              <a:rPr lang="en-US" dirty="0"/>
              <a:t>some adverse outcomes of </a:t>
            </a:r>
            <a:r>
              <a:rPr lang="en-US" dirty="0" smtClean="0"/>
              <a:t>DA </a:t>
            </a:r>
            <a:r>
              <a:rPr lang="en-US" dirty="0"/>
              <a:t>use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57,408 mother-baby outcome </a:t>
            </a:r>
            <a:r>
              <a:rPr lang="en-US" dirty="0" smtClean="0"/>
              <a:t>pairs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183 </a:t>
            </a:r>
            <a:r>
              <a:rPr lang="en-US" dirty="0"/>
              <a:t>(0.3%) had </a:t>
            </a:r>
            <a:r>
              <a:rPr lang="en-US" dirty="0" smtClean="0"/>
              <a:t>received DA </a:t>
            </a:r>
            <a:r>
              <a:rPr lang="en-US" dirty="0"/>
              <a:t>at some time during their pregnancies (75% in the first </a:t>
            </a:r>
            <a:r>
              <a:rPr lang="en-US" dirty="0" smtClean="0"/>
              <a:t>trimester)Compared </a:t>
            </a:r>
            <a:r>
              <a:rPr lang="en-US" dirty="0"/>
              <a:t>with a control </a:t>
            </a:r>
            <a:r>
              <a:rPr lang="en-US" dirty="0" smtClean="0"/>
              <a:t>group</a:t>
            </a:r>
            <a:r>
              <a:rPr lang="en-US" dirty="0"/>
              <a:t>: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increased </a:t>
            </a:r>
            <a:r>
              <a:rPr lang="en-US" dirty="0"/>
              <a:t>risk </a:t>
            </a:r>
            <a:r>
              <a:rPr lang="en-US" dirty="0" smtClean="0"/>
              <a:t>of preterm </a:t>
            </a:r>
            <a:r>
              <a:rPr lang="en-US" dirty="0"/>
              <a:t>birth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early </a:t>
            </a:r>
            <a:r>
              <a:rPr lang="en-US" dirty="0"/>
              <a:t>pregnancy loss and an insignificant </a:t>
            </a:r>
            <a:r>
              <a:rPr lang="en-US" dirty="0" smtClean="0"/>
              <a:t>increase in </a:t>
            </a:r>
            <a:r>
              <a:rPr lang="en-US" dirty="0"/>
              <a:t>fetal malformations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but </a:t>
            </a:r>
            <a:r>
              <a:rPr lang="en-US" dirty="0"/>
              <a:t>no difference in psychomotor development at ages 9 </a:t>
            </a:r>
            <a:r>
              <a:rPr lang="en-US" dirty="0" smtClean="0"/>
              <a:t>and 24 </a:t>
            </a:r>
            <a:r>
              <a:rPr lang="en-US" dirty="0"/>
              <a:t>months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There were no differences between the </a:t>
            </a:r>
            <a:r>
              <a:rPr lang="en-US" dirty="0" smtClean="0"/>
              <a:t>DA with respect to </a:t>
            </a:r>
            <a:r>
              <a:rPr lang="en-US" dirty="0"/>
              <a:t>these outcomes.</a:t>
            </a:r>
          </a:p>
        </p:txBody>
      </p:sp>
    </p:spTree>
    <p:extLst>
      <p:ext uri="{BB962C8B-B14F-4D97-AF65-F5344CB8AC3E}">
        <p14:creationId xmlns:p14="http://schemas.microsoft.com/office/powerpoint/2010/main" val="12208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Diagnosis( Clinical consequences of </a:t>
            </a:r>
            <a:r>
              <a:rPr lang="en-US" sz="3200" dirty="0" smtClean="0"/>
              <a:t>hyperprolactinemia)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Postmenopausal </a:t>
            </a:r>
            <a:r>
              <a:rPr lang="en-US" dirty="0" smtClean="0"/>
              <a:t>women</a:t>
            </a:r>
            <a:endParaRPr lang="en-US" dirty="0"/>
          </a:p>
          <a:p>
            <a:r>
              <a:rPr lang="en-US" dirty="0"/>
              <a:t>They present with mass effects related to large </a:t>
            </a:r>
            <a:r>
              <a:rPr lang="en-US" dirty="0" smtClean="0"/>
              <a:t>tumors</a:t>
            </a:r>
          </a:p>
          <a:p>
            <a:r>
              <a:rPr lang="en-US" dirty="0" smtClean="0"/>
              <a:t> </a:t>
            </a:r>
            <a:r>
              <a:rPr lang="en-US" dirty="0"/>
              <a:t>although </a:t>
            </a:r>
            <a:r>
              <a:rPr lang="en-US" dirty="0" err="1"/>
              <a:t>prolactinomas</a:t>
            </a:r>
            <a:r>
              <a:rPr lang="en-US" dirty="0"/>
              <a:t> may also be </a:t>
            </a:r>
            <a:r>
              <a:rPr lang="en-US" dirty="0" smtClean="0"/>
              <a:t>discovered incidentally </a:t>
            </a:r>
            <a:r>
              <a:rPr lang="en-US" dirty="0"/>
              <a:t>or because of a history of “premature” </a:t>
            </a:r>
            <a:r>
              <a:rPr lang="en-US" dirty="0" smtClean="0"/>
              <a:t>menopause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Men</a:t>
            </a:r>
          </a:p>
          <a:p>
            <a:r>
              <a:rPr lang="en-US" dirty="0" smtClean="0"/>
              <a:t>approximately </a:t>
            </a:r>
            <a:r>
              <a:rPr lang="en-US" dirty="0"/>
              <a:t>80</a:t>
            </a:r>
            <a:r>
              <a:rPr lang="en-US" dirty="0" smtClean="0"/>
              <a:t>% </a:t>
            </a:r>
            <a:r>
              <a:rPr lang="en-US" dirty="0"/>
              <a:t>are diagnosed with a </a:t>
            </a:r>
            <a:r>
              <a:rPr lang="en-US" dirty="0" err="1"/>
              <a:t>macroprolactinoma</a:t>
            </a:r>
            <a:r>
              <a:rPr lang="en-US" dirty="0"/>
              <a:t> </a:t>
            </a:r>
          </a:p>
          <a:p>
            <a:r>
              <a:rPr lang="en-US" dirty="0" smtClean="0"/>
              <a:t>half </a:t>
            </a:r>
            <a:r>
              <a:rPr lang="en-US" dirty="0"/>
              <a:t>of men </a:t>
            </a:r>
            <a:r>
              <a:rPr lang="en-US" dirty="0" smtClean="0"/>
              <a:t>typically </a:t>
            </a:r>
            <a:r>
              <a:rPr lang="en-US" dirty="0"/>
              <a:t>present with symptoms caused by the tumor mass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other half with symptoms of hypogonadism, including a loss of libido, ED, gynecomastia, infertility, and/or </a:t>
            </a:r>
            <a:r>
              <a:rPr lang="en-US" dirty="0" smtClean="0"/>
              <a:t>osteopenia</a:t>
            </a:r>
          </a:p>
          <a:p>
            <a:r>
              <a:rPr lang="en-US" dirty="0" smtClean="0"/>
              <a:t>Testosterone </a:t>
            </a:r>
            <a:r>
              <a:rPr lang="en-US" dirty="0"/>
              <a:t>concentrations are often decreased, these levels may be normal in men </a:t>
            </a:r>
            <a:r>
              <a:rPr lang="en-US" dirty="0" smtClean="0"/>
              <a:t>with </a:t>
            </a:r>
            <a:r>
              <a:rPr lang="en-US" dirty="0" err="1" smtClean="0"/>
              <a:t>prolactinomas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Effect of Pregnancy on </a:t>
            </a:r>
            <a:r>
              <a:rPr lang="en-US" sz="3200" dirty="0" err="1"/>
              <a:t>Prolactinoma</a:t>
            </a:r>
            <a:r>
              <a:rPr lang="en-US" sz="3200" dirty="0"/>
              <a:t>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PRLomas</a:t>
            </a:r>
            <a:r>
              <a:rPr lang="en-US" dirty="0" smtClean="0"/>
              <a:t> </a:t>
            </a:r>
            <a:r>
              <a:rPr lang="en-US" dirty="0"/>
              <a:t>can enlarge during pregnancy because of high estrogen </a:t>
            </a:r>
            <a:r>
              <a:rPr lang="en-US" dirty="0" smtClean="0"/>
              <a:t>levels and/or </a:t>
            </a:r>
            <a:r>
              <a:rPr lang="en-US" dirty="0"/>
              <a:t>the discontinuation of the </a:t>
            </a:r>
            <a:r>
              <a:rPr lang="en-US" dirty="0" smtClean="0"/>
              <a:t>DA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 risk of </a:t>
            </a:r>
            <a:r>
              <a:rPr lang="en-US" dirty="0" smtClean="0"/>
              <a:t>symptomatic (headaches</a:t>
            </a:r>
            <a:r>
              <a:rPr lang="en-US" dirty="0"/>
              <a:t>, visual field defects) tumor enlargement in pregnant </a:t>
            </a:r>
            <a:r>
              <a:rPr lang="en-US" dirty="0" smtClean="0"/>
              <a:t>women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 smtClean="0"/>
              <a:t>microPRLomas</a:t>
            </a:r>
            <a:r>
              <a:rPr lang="en-US" dirty="0" smtClean="0"/>
              <a:t> is : </a:t>
            </a:r>
            <a:r>
              <a:rPr lang="en-US" dirty="0"/>
              <a:t>2.5%,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macroPRLomas</a:t>
            </a:r>
            <a:r>
              <a:rPr lang="en-US" dirty="0" smtClean="0"/>
              <a:t> </a:t>
            </a:r>
            <a:r>
              <a:rPr lang="en-US" dirty="0"/>
              <a:t>with no prior surgery or </a:t>
            </a:r>
            <a:r>
              <a:rPr lang="en-US" dirty="0" smtClean="0"/>
              <a:t>irradiation</a:t>
            </a:r>
            <a:r>
              <a:rPr lang="en-US" dirty="0"/>
              <a:t>:</a:t>
            </a:r>
            <a:r>
              <a:rPr lang="en-US" dirty="0" smtClean="0"/>
              <a:t>18.1%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macroadenomas</a:t>
            </a:r>
            <a:r>
              <a:rPr lang="en-US" dirty="0" smtClean="0"/>
              <a:t> </a:t>
            </a:r>
            <a:r>
              <a:rPr lang="en-US" dirty="0"/>
              <a:t>with prior surgery/irradiation: 4.7%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most cases with tumor enlargement, reintroduction of the </a:t>
            </a:r>
            <a:r>
              <a:rPr lang="en-US" dirty="0" smtClean="0"/>
              <a:t>DA was </a:t>
            </a:r>
            <a:r>
              <a:rPr lang="en-US" dirty="0"/>
              <a:t>successful in reversing the problem and surgery was rarely required</a:t>
            </a:r>
          </a:p>
        </p:txBody>
      </p:sp>
    </p:spTree>
    <p:extLst>
      <p:ext uri="{BB962C8B-B14F-4D97-AF65-F5344CB8AC3E}">
        <p14:creationId xmlns:p14="http://schemas.microsoft.com/office/powerpoint/2010/main" val="37562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Effect of Pregnancy on </a:t>
            </a:r>
            <a:r>
              <a:rPr lang="en-US" sz="3200" dirty="0" err="1"/>
              <a:t>Prolactinoma</a:t>
            </a:r>
            <a:r>
              <a:rPr lang="en-US" sz="3200" dirty="0"/>
              <a:t>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 </a:t>
            </a:r>
            <a:r>
              <a:rPr lang="en-US" dirty="0" smtClean="0"/>
              <a:t>small proportion </a:t>
            </a:r>
            <a:r>
              <a:rPr lang="en-US" dirty="0"/>
              <a:t>of those cases, the tumor enlargement reflected tumor </a:t>
            </a:r>
            <a:r>
              <a:rPr lang="en-US" dirty="0" smtClean="0"/>
              <a:t>apoplexy; however, the </a:t>
            </a:r>
            <a:r>
              <a:rPr lang="en-US" dirty="0"/>
              <a:t>true incidence of apoplexy is </a:t>
            </a:r>
            <a:r>
              <a:rPr lang="en-US" dirty="0" smtClean="0"/>
              <a:t>unknown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Postpartum PRL levels and tumor sizes often decrease compared with </a:t>
            </a:r>
            <a:r>
              <a:rPr lang="en-US" dirty="0" smtClean="0"/>
              <a:t>values before </a:t>
            </a:r>
            <a:r>
              <a:rPr lang="en-US" dirty="0"/>
              <a:t>pregnancy</a:t>
            </a:r>
            <a:r>
              <a:rPr lang="en-US" dirty="0" smtClean="0"/>
              <a:t>, </a:t>
            </a:r>
            <a:r>
              <a:rPr lang="en-US" dirty="0"/>
              <a:t>but this has not been observed in all series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Reinstitution </a:t>
            </a:r>
            <a:r>
              <a:rPr lang="en-US" dirty="0"/>
              <a:t>of </a:t>
            </a:r>
            <a:r>
              <a:rPr lang="en-US" dirty="0" smtClean="0"/>
              <a:t>DA has </a:t>
            </a:r>
            <a:r>
              <a:rPr lang="en-US" dirty="0"/>
              <a:t>to await </a:t>
            </a:r>
            <a:r>
              <a:rPr lang="en-US" dirty="0" smtClean="0"/>
              <a:t>the cessation </a:t>
            </a:r>
            <a:r>
              <a:rPr lang="en-US" dirty="0"/>
              <a:t>of breastfeeding and is done only in women who remain </a:t>
            </a:r>
            <a:r>
              <a:rPr lang="en-US" dirty="0" err="1"/>
              <a:t>anovulatory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sz="3200" dirty="0"/>
              <a:t>Management of </a:t>
            </a:r>
            <a:r>
              <a:rPr lang="en-US" sz="3200" dirty="0" err="1"/>
              <a:t>Prolactinoma</a:t>
            </a:r>
            <a:r>
              <a:rPr lang="en-US" sz="3200" dirty="0"/>
              <a:t>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2939" cy="435133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Pregnancy can generally be achieved in more than 85% of patients with DA or surgery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DA,s: the </a:t>
            </a:r>
            <a:r>
              <a:rPr lang="en-US" dirty="0"/>
              <a:t>best primary treatment because of their efficacy </a:t>
            </a:r>
            <a:r>
              <a:rPr lang="en-US" dirty="0" smtClean="0"/>
              <a:t>in restoring ovulation.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Compared with </a:t>
            </a:r>
            <a:r>
              <a:rPr lang="en-US" dirty="0" smtClean="0"/>
              <a:t>BRC, CAB </a:t>
            </a:r>
            <a:r>
              <a:rPr lang="en-US" dirty="0"/>
              <a:t>is better tolerated, more </a:t>
            </a:r>
            <a:r>
              <a:rPr lang="en-US" dirty="0" smtClean="0"/>
              <a:t>efficacious, and </a:t>
            </a:r>
            <a:r>
              <a:rPr lang="en-US" dirty="0"/>
              <a:t>is similarly </a:t>
            </a:r>
            <a:r>
              <a:rPr lang="en-US" dirty="0" smtClean="0"/>
              <a:t>safe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TSS : </a:t>
            </a:r>
            <a:r>
              <a:rPr lang="en-US" dirty="0"/>
              <a:t>a permanent reduction </a:t>
            </a:r>
            <a:r>
              <a:rPr lang="en-US" dirty="0" smtClean="0"/>
              <a:t>of PRL </a:t>
            </a:r>
            <a:r>
              <a:rPr lang="en-US" dirty="0"/>
              <a:t>levels in only 60</a:t>
            </a:r>
            <a:r>
              <a:rPr lang="en-US" dirty="0" smtClean="0"/>
              <a:t>%-70</a:t>
            </a:r>
            <a:r>
              <a:rPr lang="en-US" dirty="0"/>
              <a:t>% of cases and entails morbidity and mortality, </a:t>
            </a:r>
            <a:r>
              <a:rPr lang="en-US" dirty="0" smtClean="0"/>
              <a:t>albeit at </a:t>
            </a:r>
            <a:r>
              <a:rPr lang="en-US" dirty="0"/>
              <a:t>low rates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Radiotherapy </a:t>
            </a:r>
            <a:r>
              <a:rPr lang="en-US" dirty="0"/>
              <a:t>is not warranted for </a:t>
            </a:r>
            <a:r>
              <a:rPr lang="en-US" dirty="0" smtClean="0"/>
              <a:t>patients with </a:t>
            </a:r>
            <a:r>
              <a:rPr lang="en-US" dirty="0" err="1"/>
              <a:t>microadenomas</a:t>
            </a:r>
            <a:r>
              <a:rPr lang="en-US" dirty="0"/>
              <a:t> because of the risk of long-term sequelae, </a:t>
            </a:r>
            <a:r>
              <a:rPr lang="en-US" dirty="0" smtClean="0"/>
              <a:t>especially hypopituitarism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</a:t>
            </a:r>
            <a:r>
              <a:rPr lang="en-US" sz="3200" dirty="0" err="1"/>
              <a:t>Prolactinoma</a:t>
            </a:r>
            <a:r>
              <a:rPr lang="en-US" sz="3200" dirty="0"/>
              <a:t>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Patients with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microadenoma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or a small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intrasellar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macroadenoma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who were treated </a:t>
            </a:r>
            <a:r>
              <a:rPr lang="en-US" dirty="0"/>
              <a:t>with </a:t>
            </a:r>
            <a:r>
              <a:rPr lang="en-US" dirty="0" smtClean="0"/>
              <a:t>a DA and </a:t>
            </a:r>
            <a:r>
              <a:rPr lang="en-US" dirty="0"/>
              <a:t>had medication withdrawal after </a:t>
            </a:r>
            <a:r>
              <a:rPr lang="en-US" dirty="0" smtClean="0"/>
              <a:t>conception need </a:t>
            </a:r>
            <a:r>
              <a:rPr lang="en-US" dirty="0"/>
              <a:t>only to be followed clinically throughout gestation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periodic checking of PRL levels is not </a:t>
            </a:r>
            <a:r>
              <a:rPr lang="en-US" dirty="0" smtClean="0"/>
              <a:t>recommended</a:t>
            </a:r>
          </a:p>
          <a:p>
            <a:pPr marL="0" indent="0">
              <a:buNone/>
            </a:pPr>
            <a:r>
              <a:rPr lang="en-US" sz="2000" dirty="0"/>
              <a:t>PRL levels do not always </a:t>
            </a:r>
            <a:r>
              <a:rPr lang="en-US" sz="2000" dirty="0" smtClean="0"/>
              <a:t>increase during </a:t>
            </a:r>
            <a:r>
              <a:rPr lang="en-US" sz="2000" dirty="0"/>
              <a:t>pregnancy in women with </a:t>
            </a:r>
            <a:r>
              <a:rPr lang="en-US" sz="2000" dirty="0" err="1"/>
              <a:t>prolactinomas</a:t>
            </a:r>
            <a:r>
              <a:rPr lang="en-US" sz="2000" dirty="0"/>
              <a:t>, even in those with </a:t>
            </a:r>
            <a:r>
              <a:rPr lang="en-US" sz="2000" dirty="0" smtClean="0"/>
              <a:t>tumor enlargement </a:t>
            </a:r>
            <a:r>
              <a:rPr lang="en-US" sz="2000" dirty="0"/>
              <a:t>and PRL levels may rise significantly without any tumor size </a:t>
            </a:r>
            <a:r>
              <a:rPr lang="en-US" sz="2000" dirty="0" smtClean="0"/>
              <a:t>increase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visual field testing and MRI scanning are only performed in patients who become symptomatic.</a:t>
            </a:r>
          </a:p>
          <a:p>
            <a:pPr marL="0" indent="0">
              <a:buNone/>
            </a:pPr>
            <a:r>
              <a:rPr lang="en-US" sz="2200" dirty="0"/>
              <a:t>Recently, slight increases in risks of stillbirths, neonatal deaths, </a:t>
            </a:r>
            <a:r>
              <a:rPr lang="en-US" sz="2200" dirty="0" smtClean="0"/>
              <a:t>and the </a:t>
            </a:r>
            <a:r>
              <a:rPr lang="en-US" sz="2200" dirty="0"/>
              <a:t>broad outcome of any </a:t>
            </a:r>
            <a:r>
              <a:rPr lang="en-US" sz="2200" dirty="0" err="1"/>
              <a:t>rheumatological</a:t>
            </a:r>
            <a:r>
              <a:rPr lang="en-US" sz="2200" dirty="0"/>
              <a:t>, inflammatory, or infiltrative skin </a:t>
            </a:r>
            <a:r>
              <a:rPr lang="en-US" sz="2200" dirty="0" smtClean="0"/>
              <a:t>condition were </a:t>
            </a:r>
            <a:r>
              <a:rPr lang="en-US" sz="2200" dirty="0"/>
              <a:t>shown with first-trimester gadolinium exposure</a:t>
            </a:r>
            <a:r>
              <a:rPr lang="en-US" sz="2200" dirty="0" smtClean="0"/>
              <a:t>. </a:t>
            </a:r>
            <a:r>
              <a:rPr lang="en-US" sz="2200" dirty="0"/>
              <a:t>No adverse effects from </a:t>
            </a:r>
            <a:r>
              <a:rPr lang="en-US" sz="2200" dirty="0" smtClean="0"/>
              <a:t>MRI with </a:t>
            </a:r>
            <a:r>
              <a:rPr lang="en-US" sz="2200" dirty="0"/>
              <a:t>or without gadolinium have been shown in the late second or third trimesters.</a:t>
            </a:r>
          </a:p>
        </p:txBody>
      </p:sp>
    </p:spTree>
    <p:extLst>
      <p:ext uri="{BB962C8B-B14F-4D97-AF65-F5344CB8AC3E}">
        <p14:creationId xmlns:p14="http://schemas.microsoft.com/office/powerpoint/2010/main" val="24794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</a:t>
            </a:r>
            <a:r>
              <a:rPr lang="en-US" sz="3200" dirty="0" err="1"/>
              <a:t>Prolactinoma</a:t>
            </a:r>
            <a:r>
              <a:rPr lang="en-US" sz="3200" dirty="0"/>
              <a:t>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4709"/>
            <a:ext cx="10515600" cy="423225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patients with a larger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macroadenoma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baseline </a:t>
            </a:r>
            <a:r>
              <a:rPr lang="en-US" dirty="0"/>
              <a:t>MRI scan </a:t>
            </a:r>
            <a:r>
              <a:rPr lang="en-US" dirty="0" smtClean="0"/>
              <a:t>just before </a:t>
            </a:r>
            <a:r>
              <a:rPr lang="en-US" dirty="0"/>
              <a:t>pregnancy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most common </a:t>
            </a:r>
            <a:r>
              <a:rPr lang="en-US" dirty="0"/>
              <a:t>approach is to stop the </a:t>
            </a:r>
            <a:r>
              <a:rPr lang="en-US" dirty="0" smtClean="0"/>
              <a:t>DA  </a:t>
            </a:r>
            <a:r>
              <a:rPr lang="en-US" dirty="0"/>
              <a:t>after pregnancy is </a:t>
            </a:r>
            <a:r>
              <a:rPr lang="en-US" dirty="0" err="1" smtClean="0"/>
              <a:t>diagnosed,</a:t>
            </a:r>
            <a:r>
              <a:rPr lang="en-US" sz="3000" dirty="0" err="1" smtClean="0"/>
              <a:t>If</a:t>
            </a:r>
            <a:r>
              <a:rPr lang="en-US" sz="3000" dirty="0" smtClean="0"/>
              <a:t> there </a:t>
            </a:r>
            <a:r>
              <a:rPr lang="en-US" sz="3000" dirty="0"/>
              <a:t>was substantial shrinkage of a very large tumor with the </a:t>
            </a:r>
            <a:r>
              <a:rPr lang="en-US" sz="3000" dirty="0" smtClean="0"/>
              <a:t>DA, then </a:t>
            </a:r>
            <a:r>
              <a:rPr lang="en-US" sz="3000" dirty="0"/>
              <a:t>stopping the drug abruptly might cause a sudden enlargement of the </a:t>
            </a:r>
            <a:r>
              <a:rPr lang="en-US" sz="3000" dirty="0" smtClean="0"/>
              <a:t>tumor. In such </a:t>
            </a:r>
            <a:r>
              <a:rPr lang="en-US" dirty="0"/>
              <a:t>a case, the wisest course could be to continue the </a:t>
            </a:r>
            <a:r>
              <a:rPr lang="en-US" dirty="0" smtClean="0"/>
              <a:t>DA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Another</a:t>
            </a:r>
            <a:r>
              <a:rPr lang="en-US" dirty="0"/>
              <a:t> </a:t>
            </a:r>
            <a:r>
              <a:rPr lang="en-US" dirty="0" smtClean="0"/>
              <a:t>approach </a:t>
            </a:r>
            <a:r>
              <a:rPr lang="en-US" dirty="0"/>
              <a:t>is to </a:t>
            </a:r>
            <a:r>
              <a:rPr lang="en-US" dirty="0" err="1"/>
              <a:t>debulk</a:t>
            </a:r>
            <a:r>
              <a:rPr lang="en-US" dirty="0"/>
              <a:t> the tumor via </a:t>
            </a:r>
            <a:r>
              <a:rPr lang="en-US" dirty="0" smtClean="0"/>
              <a:t>TSS, </a:t>
            </a:r>
            <a:r>
              <a:rPr lang="en-US" dirty="0"/>
              <a:t>which reduces the </a:t>
            </a:r>
            <a:r>
              <a:rPr lang="en-US" dirty="0" smtClean="0"/>
              <a:t>risk of </a:t>
            </a:r>
            <a:r>
              <a:rPr lang="en-US" dirty="0"/>
              <a:t>serious tumor enlargement, but cases of tumor expansion during pregnancy </a:t>
            </a:r>
            <a:r>
              <a:rPr lang="en-US" dirty="0" smtClean="0"/>
              <a:t>after such </a:t>
            </a:r>
            <a:r>
              <a:rPr lang="en-US" dirty="0"/>
              <a:t>surgery have been reported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sz="2200" dirty="0" smtClean="0"/>
              <a:t>After </a:t>
            </a:r>
            <a:r>
              <a:rPr lang="en-US" sz="2200" dirty="0"/>
              <a:t>surgical </a:t>
            </a:r>
            <a:r>
              <a:rPr lang="en-US" sz="2200" dirty="0" err="1"/>
              <a:t>debulking</a:t>
            </a:r>
            <a:r>
              <a:rPr lang="en-US" sz="2200" dirty="0"/>
              <a:t>, a dopamine agonist </a:t>
            </a:r>
            <a:r>
              <a:rPr lang="en-US" sz="2200" dirty="0" smtClean="0"/>
              <a:t>is generally </a:t>
            </a:r>
            <a:r>
              <a:rPr lang="en-US" sz="2200" dirty="0"/>
              <a:t>required to normalize PRL levels and allow ovulation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5027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</a:t>
            </a:r>
            <a:r>
              <a:rPr lang="en-US" sz="3200" dirty="0" err="1"/>
              <a:t>Prolactinoma</a:t>
            </a:r>
            <a:r>
              <a:rPr lang="en-US" sz="3200" dirty="0"/>
              <a:t>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Third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approach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give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 continuously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throughout gestation</a:t>
            </a:r>
            <a:r>
              <a:rPr lang="en-US" dirty="0"/>
              <a:t>, but data </a:t>
            </a:r>
            <a:r>
              <a:rPr lang="en-US" dirty="0" smtClean="0"/>
              <a:t>regarding effects </a:t>
            </a:r>
            <a:r>
              <a:rPr lang="en-US" dirty="0"/>
              <a:t>on the fetus are </a:t>
            </a:r>
            <a:r>
              <a:rPr lang="en-US" dirty="0" smtClean="0"/>
              <a:t>meager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patients with </a:t>
            </a:r>
            <a:r>
              <a:rPr lang="en-US" dirty="0" err="1"/>
              <a:t>macroadenomas</a:t>
            </a:r>
            <a:r>
              <a:rPr lang="en-US" dirty="0"/>
              <a:t> treated with a </a:t>
            </a:r>
            <a:r>
              <a:rPr lang="en-US" dirty="0" smtClean="0"/>
              <a:t>DA alone </a:t>
            </a:r>
            <a:r>
              <a:rPr lang="en-US" dirty="0"/>
              <a:t>or after surgery, careful follow-up with monthly to 3-monthly formal visual field testing is warranted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Repeat MRI scanning is reserved for patients with symptoms of tumor enlargement and/or visual field defect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267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</a:t>
            </a:r>
            <a:r>
              <a:rPr lang="en-US" sz="3200" dirty="0" err="1"/>
              <a:t>Prolactinoma</a:t>
            </a:r>
            <a:r>
              <a:rPr lang="en-US" sz="3200" dirty="0"/>
              <a:t>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Should symptomatic tumor enlargement occur with any of these approaches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reinstitution of </a:t>
            </a:r>
            <a:r>
              <a:rPr lang="en-US" dirty="0"/>
              <a:t>the </a:t>
            </a:r>
            <a:r>
              <a:rPr lang="en-US" dirty="0" smtClean="0"/>
              <a:t>DA is </a:t>
            </a:r>
            <a:r>
              <a:rPr lang="en-US" dirty="0"/>
              <a:t>probably less harmful to the mother and child </a:t>
            </a:r>
            <a:r>
              <a:rPr lang="en-US" dirty="0" smtClean="0"/>
              <a:t>than surgery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Any </a:t>
            </a:r>
            <a:r>
              <a:rPr lang="en-US" dirty="0"/>
              <a:t>type of surgery during pregnancy results in a 1.5-fold and 5-fold </a:t>
            </a:r>
            <a:r>
              <a:rPr lang="en-US" dirty="0" smtClean="0"/>
              <a:t>increase in </a:t>
            </a:r>
            <a:r>
              <a:rPr lang="en-US" dirty="0"/>
              <a:t>fetal loss in the first and second trimester respectively, but without risk of </a:t>
            </a:r>
            <a:r>
              <a:rPr lang="en-US" dirty="0" smtClean="0"/>
              <a:t>congenital malformations.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 addition, pregnant women have significantly increased risks </a:t>
            </a:r>
            <a:r>
              <a:rPr lang="en-US" dirty="0" smtClean="0"/>
              <a:t>of postoperative </a:t>
            </a:r>
            <a:r>
              <a:rPr lang="en-US" dirty="0"/>
              <a:t>complications, including infections and even mortality</a:t>
            </a:r>
          </a:p>
        </p:txBody>
      </p:sp>
    </p:spTree>
    <p:extLst>
      <p:ext uri="{BB962C8B-B14F-4D97-AF65-F5344CB8AC3E}">
        <p14:creationId xmlns:p14="http://schemas.microsoft.com/office/powerpoint/2010/main" val="2082299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Management of </a:t>
            </a:r>
            <a:r>
              <a:rPr lang="en-US" sz="3200" dirty="0" err="1"/>
              <a:t>Prolactinoma</a:t>
            </a:r>
            <a:r>
              <a:rPr lang="en-US" sz="3200" dirty="0"/>
              <a:t>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Although </a:t>
            </a:r>
            <a:r>
              <a:rPr lang="en-US" dirty="0"/>
              <a:t>suckling stimulates PRL secretion in normal women for the first few </a:t>
            </a:r>
            <a:r>
              <a:rPr lang="en-US" dirty="0" smtClean="0"/>
              <a:t>weeks to </a:t>
            </a:r>
            <a:r>
              <a:rPr lang="en-US" dirty="0"/>
              <a:t>months postpartum, there are no data to suggest that breastfeeding can cause </a:t>
            </a:r>
            <a:r>
              <a:rPr lang="en-US" dirty="0" smtClean="0"/>
              <a:t>tumor growth.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Thus, there seems to be no reason to discourage nursing in women </a:t>
            </a:r>
            <a:r>
              <a:rPr lang="en-US" dirty="0" smtClean="0"/>
              <a:t>with </a:t>
            </a:r>
            <a:r>
              <a:rPr lang="en-US" dirty="0" err="1" smtClean="0"/>
              <a:t>prolactinomas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Diagnosis( Clinical consequences of </a:t>
            </a:r>
            <a:r>
              <a:rPr lang="en-US" sz="3200" dirty="0" smtClean="0"/>
              <a:t>hyperprolactinemia)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Mass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Visual </a:t>
            </a:r>
            <a:r>
              <a:rPr lang="en-US" dirty="0"/>
              <a:t>field defects </a:t>
            </a:r>
            <a:r>
              <a:rPr lang="en-US" sz="2000" dirty="0" smtClean="0"/>
              <a:t>(</a:t>
            </a:r>
            <a:r>
              <a:rPr lang="en-US" sz="2000" dirty="0" err="1" smtClean="0"/>
              <a:t>chiasmal</a:t>
            </a:r>
            <a:r>
              <a:rPr lang="en-US" sz="2000" dirty="0" smtClean="0"/>
              <a:t> compression depend </a:t>
            </a:r>
            <a:r>
              <a:rPr lang="en-US" sz="2000" dirty="0"/>
              <a:t>on the extent of </a:t>
            </a:r>
            <a:r>
              <a:rPr lang="en-US" sz="2000" dirty="0" err="1"/>
              <a:t>suprasellar</a:t>
            </a:r>
            <a:r>
              <a:rPr lang="en-US" sz="2000" dirty="0"/>
              <a:t> </a:t>
            </a:r>
            <a:r>
              <a:rPr lang="en-US" sz="2000" dirty="0" smtClean="0"/>
              <a:t>extension</a:t>
            </a:r>
            <a:r>
              <a:rPr lang="en-US" sz="2000" dirty="0"/>
              <a:t>)</a:t>
            </a:r>
            <a:endParaRPr lang="en-US" sz="2000" dirty="0" smtClean="0"/>
          </a:p>
          <a:p>
            <a:r>
              <a:rPr lang="en-US" dirty="0" smtClean="0"/>
              <a:t>Headaches </a:t>
            </a:r>
            <a:r>
              <a:rPr lang="en-US" sz="2000" dirty="0"/>
              <a:t>are a frequent symptom which is </a:t>
            </a:r>
            <a:r>
              <a:rPr lang="en-US" sz="2000" dirty="0" smtClean="0"/>
              <a:t>often associated </a:t>
            </a:r>
            <a:r>
              <a:rPr lang="en-US" sz="2000" dirty="0"/>
              <a:t>with the lateralization of the tumor, and cluster-like headache may also occur as a </a:t>
            </a:r>
            <a:r>
              <a:rPr lang="en-US" sz="2000" dirty="0" smtClean="0"/>
              <a:t>major manifestation</a:t>
            </a:r>
          </a:p>
          <a:p>
            <a:r>
              <a:rPr lang="en-US" dirty="0"/>
              <a:t>Hypopituitarism </a:t>
            </a:r>
            <a:r>
              <a:rPr lang="en-US" sz="2000" dirty="0" smtClean="0"/>
              <a:t>(from </a:t>
            </a:r>
            <a:r>
              <a:rPr lang="en-US" sz="2000" dirty="0"/>
              <a:t>direct pituitary compression or more commonly from </a:t>
            </a:r>
            <a:r>
              <a:rPr lang="en-US" sz="2000" dirty="0" smtClean="0"/>
              <a:t>hypothalamic/stalk dysfunction)</a:t>
            </a:r>
          </a:p>
          <a:p>
            <a:r>
              <a:rPr lang="en-US" dirty="0" smtClean="0"/>
              <a:t>cavernous </a:t>
            </a:r>
            <a:r>
              <a:rPr lang="en-US" dirty="0"/>
              <a:t>sinus syndrome </a:t>
            </a:r>
            <a:r>
              <a:rPr lang="en-US" sz="2000" dirty="0" smtClean="0"/>
              <a:t>is rare </a:t>
            </a:r>
            <a:r>
              <a:rPr lang="en-US" sz="2000" dirty="0"/>
              <a:t>and is generally observed in the context of pituitary apoplexy </a:t>
            </a:r>
            <a:r>
              <a:rPr lang="en-US" sz="2000" dirty="0" smtClean="0"/>
              <a:t>,which </a:t>
            </a:r>
            <a:r>
              <a:rPr lang="en-US" sz="2000" dirty="0"/>
              <a:t>is characterized </a:t>
            </a:r>
            <a:r>
              <a:rPr lang="en-US" sz="2000" dirty="0" smtClean="0"/>
              <a:t>by headache </a:t>
            </a:r>
            <a:r>
              <a:rPr lang="en-US" sz="2000" dirty="0"/>
              <a:t>with a sudden and severe onset that is generally associated with visual disturbances </a:t>
            </a:r>
            <a:r>
              <a:rPr lang="en-US" sz="2000" dirty="0" smtClean="0"/>
              <a:t>or ocular </a:t>
            </a:r>
            <a:r>
              <a:rPr lang="en-US" sz="2000" dirty="0"/>
              <a:t>palsy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8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Diagnosis( Clinical consequences of hyperprolactinemia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Giant </a:t>
            </a:r>
            <a:r>
              <a:rPr lang="en-US" i="1" dirty="0" err="1"/>
              <a:t>prolactinomas</a:t>
            </a:r>
            <a:r>
              <a:rPr lang="en-US" i="1" dirty="0"/>
              <a:t> </a:t>
            </a:r>
            <a:r>
              <a:rPr lang="en-US" dirty="0" smtClean="0"/>
              <a:t>are </a:t>
            </a:r>
            <a:r>
              <a:rPr lang="en-US" dirty="0"/>
              <a:t>associated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 </a:t>
            </a:r>
            <a:r>
              <a:rPr lang="en-US" dirty="0"/>
              <a:t>endocrine symptoms (75</a:t>
            </a:r>
            <a:r>
              <a:rPr lang="en-US" dirty="0" smtClean="0"/>
              <a:t>%)</a:t>
            </a:r>
          </a:p>
          <a:p>
            <a:r>
              <a:rPr lang="en-US" dirty="0" smtClean="0"/>
              <a:t> </a:t>
            </a:r>
            <a:r>
              <a:rPr lang="en-US" dirty="0"/>
              <a:t>visual symptoms (70</a:t>
            </a:r>
            <a:r>
              <a:rPr lang="en-US" dirty="0" smtClean="0"/>
              <a:t>%)</a:t>
            </a:r>
          </a:p>
          <a:p>
            <a:r>
              <a:rPr lang="en-US" dirty="0" smtClean="0"/>
              <a:t>headaches </a:t>
            </a:r>
            <a:r>
              <a:rPr lang="en-US" dirty="0"/>
              <a:t>(60</a:t>
            </a:r>
            <a:r>
              <a:rPr lang="en-US" dirty="0" smtClean="0"/>
              <a:t>%)</a:t>
            </a:r>
          </a:p>
          <a:p>
            <a:r>
              <a:rPr lang="en-US" dirty="0" smtClean="0"/>
              <a:t>The </a:t>
            </a:r>
            <a:r>
              <a:rPr lang="en-US" dirty="0"/>
              <a:t>extensive invasion of the skull floor with bony </a:t>
            </a:r>
            <a:r>
              <a:rPr lang="en-US" dirty="0" smtClean="0"/>
              <a:t>destruction ,occurs </a:t>
            </a:r>
            <a:r>
              <a:rPr lang="en-US" dirty="0"/>
              <a:t>and may cause spontaneous </a:t>
            </a:r>
            <a:r>
              <a:rPr lang="en-US" dirty="0" smtClean="0"/>
              <a:t>CSF </a:t>
            </a:r>
            <a:r>
              <a:rPr lang="en-US" dirty="0"/>
              <a:t>rhinorrhea, </a:t>
            </a:r>
            <a:r>
              <a:rPr lang="en-US" dirty="0" smtClean="0"/>
              <a:t>exophthalmos and </a:t>
            </a:r>
            <a:r>
              <a:rPr lang="en-US" dirty="0"/>
              <a:t>optic nerve compression at the orbital apex, nasal stuffiness and </a:t>
            </a:r>
            <a:r>
              <a:rPr lang="en-US" dirty="0" smtClean="0"/>
              <a:t>epistaxis</a:t>
            </a:r>
          </a:p>
          <a:p>
            <a:r>
              <a:rPr lang="en-US" dirty="0" err="1" smtClean="0"/>
              <a:t>Extrasellar</a:t>
            </a:r>
            <a:r>
              <a:rPr lang="en-US" dirty="0" smtClean="0"/>
              <a:t> </a:t>
            </a:r>
            <a:r>
              <a:rPr lang="en-US" dirty="0"/>
              <a:t>extension in other directions may cause hydrocephalus, </a:t>
            </a:r>
            <a:r>
              <a:rPr lang="en-US" dirty="0" smtClean="0"/>
              <a:t>hearing impairments</a:t>
            </a:r>
            <a:r>
              <a:rPr lang="en-US" dirty="0"/>
              <a:t>, unilateral hemiparesis, temporal epilepsy or dementia due to frontal lobe extension</a:t>
            </a:r>
          </a:p>
        </p:txBody>
      </p:sp>
    </p:spTree>
    <p:extLst>
      <p:ext uri="{BB962C8B-B14F-4D97-AF65-F5344CB8AC3E}">
        <p14:creationId xmlns:p14="http://schemas.microsoft.com/office/powerpoint/2010/main" val="20644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3803</TotalTime>
  <Words>4391</Words>
  <Application>Microsoft Office PowerPoint</Application>
  <PresentationFormat>Widescreen</PresentationFormat>
  <Paragraphs>477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AdvOT863180fb</vt:lpstr>
      <vt:lpstr>AdvP3F4C13</vt:lpstr>
      <vt:lpstr>AdvPSA334</vt:lpstr>
      <vt:lpstr>AdvPSA336</vt:lpstr>
      <vt:lpstr>AdvPSSym</vt:lpstr>
      <vt:lpstr>Arial</vt:lpstr>
      <vt:lpstr>Calibri</vt:lpstr>
      <vt:lpstr>Calibri Light</vt:lpstr>
      <vt:lpstr>ITC Stone Serif Std Medium</vt:lpstr>
      <vt:lpstr>MinionPro-Regular</vt:lpstr>
      <vt:lpstr>Open Sans</vt:lpstr>
      <vt:lpstr>Wingdings</vt:lpstr>
      <vt:lpstr>Office Theme</vt:lpstr>
      <vt:lpstr>IN THE NAME OF ALLAH  PROLACTINOMA  Shahin Nosratzehi  </vt:lpstr>
      <vt:lpstr>PowerPoint Presentation</vt:lpstr>
      <vt:lpstr>Agenda</vt:lpstr>
      <vt:lpstr>Epidemiology</vt:lpstr>
      <vt:lpstr>Agenda</vt:lpstr>
      <vt:lpstr>Diagnosis(Clinical consequences of hyperprolactinemia)</vt:lpstr>
      <vt:lpstr>Diagnosis( Clinical consequences of hyperprolactinemia)</vt:lpstr>
      <vt:lpstr>Diagnosis( Clinical consequences of hyperprolactinemia)</vt:lpstr>
      <vt:lpstr>Diagnosis( Clinical consequences of hyperprolactinemia</vt:lpstr>
      <vt:lpstr>Diagnosis( Clinical consequences of hyperprolactinemia</vt:lpstr>
      <vt:lpstr>Diagnosis( Clinical consequences of hyperprolactinemia</vt:lpstr>
      <vt:lpstr>Biochemical diagnosis</vt:lpstr>
      <vt:lpstr>PowerPoint Presentation</vt:lpstr>
      <vt:lpstr>Pitfalls in the PRL assay</vt:lpstr>
      <vt:lpstr>PowerPoint Presentation</vt:lpstr>
      <vt:lpstr>Pitfalls in the PRL assay</vt:lpstr>
      <vt:lpstr>Pitfalls in the PRL assay</vt:lpstr>
      <vt:lpstr>PowerPoint Presentation</vt:lpstr>
      <vt:lpstr>Pitfalls in the PRL assay</vt:lpstr>
      <vt:lpstr>PowerPoint Presentation</vt:lpstr>
      <vt:lpstr>PowerPoint Presentation</vt:lpstr>
      <vt:lpstr>PowerPoint Presentation</vt:lpstr>
      <vt:lpstr>Pitfalls in the PRL assay</vt:lpstr>
      <vt:lpstr>Diagnosis  (Imaging)</vt:lpstr>
      <vt:lpstr>PowerPoint Presentation</vt:lpstr>
      <vt:lpstr>PowerPoint Presentation</vt:lpstr>
      <vt:lpstr>Diagnosis  (Imaging)</vt:lpstr>
      <vt:lpstr>Agenda</vt:lpstr>
      <vt:lpstr>Medical treatment</vt:lpstr>
      <vt:lpstr>Efficacy of the different DAs</vt:lpstr>
      <vt:lpstr>Efficacy of the different DAs</vt:lpstr>
      <vt:lpstr>Efficacy of the different DAs</vt:lpstr>
      <vt:lpstr>Efficacy of the different DAs</vt:lpstr>
      <vt:lpstr>Efficacy of the different DAs</vt:lpstr>
      <vt:lpstr>Efficacy of the different DAs</vt:lpstr>
      <vt:lpstr>Management of medical treatment</vt:lpstr>
      <vt:lpstr>Management of medical treatment</vt:lpstr>
      <vt:lpstr>PowerPoint Presentation</vt:lpstr>
      <vt:lpstr>Management of medical treatment</vt:lpstr>
      <vt:lpstr>Management of medical treatment</vt:lpstr>
      <vt:lpstr>Discontinuation of DA treatment</vt:lpstr>
      <vt:lpstr>Discontinuation of DA treatment</vt:lpstr>
      <vt:lpstr>Discontinuation of DA treatment</vt:lpstr>
      <vt:lpstr>PowerPoint Presentation</vt:lpstr>
      <vt:lpstr>Short-term side effects</vt:lpstr>
      <vt:lpstr>Short-term side effects</vt:lpstr>
      <vt:lpstr>Long-term side effects</vt:lpstr>
      <vt:lpstr>PowerPoint Presentation</vt:lpstr>
      <vt:lpstr>PowerPoint Presentation</vt:lpstr>
      <vt:lpstr>Current evidence </vt:lpstr>
      <vt:lpstr>PowerPoint Presentation</vt:lpstr>
      <vt:lpstr> </vt:lpstr>
      <vt:lpstr>PowerPoint Presentation</vt:lpstr>
      <vt:lpstr>Long-term side effects</vt:lpstr>
      <vt:lpstr>Long-term side effects</vt:lpstr>
      <vt:lpstr>Agenda</vt:lpstr>
      <vt:lpstr>Surgical treatment</vt:lpstr>
      <vt:lpstr>Surgical treatment</vt:lpstr>
      <vt:lpstr>Surgical treatment</vt:lpstr>
      <vt:lpstr>Neurosurgical outcome</vt:lpstr>
      <vt:lpstr>Neurosurgical outcome</vt:lpstr>
      <vt:lpstr>Radiotherapy</vt:lpstr>
      <vt:lpstr>Agenda</vt:lpstr>
      <vt:lpstr>PowerPoint Presentation</vt:lpstr>
      <vt:lpstr>Prolactinoma and pregnancy</vt:lpstr>
      <vt:lpstr>PowerPoint Presentation</vt:lpstr>
      <vt:lpstr>Effects of Dopamine Agonists on the Developing Fetus</vt:lpstr>
      <vt:lpstr>Effects of Dopamine Agonists on the Developing Fetus</vt:lpstr>
      <vt:lpstr>Effects of Dopamine Agonists on the Developing Fetus</vt:lpstr>
      <vt:lpstr>Effect of Pregnancy on Prolactinoma Size</vt:lpstr>
      <vt:lpstr>Effect of Pregnancy on Prolactinoma Size</vt:lpstr>
      <vt:lpstr>Management of Prolactinoma During Pregnancy</vt:lpstr>
      <vt:lpstr>Management of Prolactinoma During Pregnancy</vt:lpstr>
      <vt:lpstr>Management of Prolactinoma During Pregnancy</vt:lpstr>
      <vt:lpstr>Management of Prolactinoma During Pregnancy</vt:lpstr>
      <vt:lpstr>Management of Prolactinoma During Pregnancy</vt:lpstr>
      <vt:lpstr>Management of Prolactinoma During Pregnancy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shahin nosratzehi</dc:creator>
  <cp:lastModifiedBy>shahin nosratzehi</cp:lastModifiedBy>
  <cp:revision>211</cp:revision>
  <dcterms:created xsi:type="dcterms:W3CDTF">2019-08-20T13:49:28Z</dcterms:created>
  <dcterms:modified xsi:type="dcterms:W3CDTF">2019-08-25T20:00:51Z</dcterms:modified>
</cp:coreProperties>
</file>