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37"/>
  </p:notesMasterIdLst>
  <p:sldIdLst>
    <p:sldId id="256" r:id="rId2"/>
    <p:sldId id="275" r:id="rId3"/>
    <p:sldId id="276" r:id="rId4"/>
    <p:sldId id="257" r:id="rId5"/>
    <p:sldId id="277" r:id="rId6"/>
    <p:sldId id="282" r:id="rId7"/>
    <p:sldId id="281" r:id="rId8"/>
    <p:sldId id="278" r:id="rId9"/>
    <p:sldId id="261" r:id="rId10"/>
    <p:sldId id="264" r:id="rId11"/>
    <p:sldId id="283" r:id="rId12"/>
    <p:sldId id="295" r:id="rId13"/>
    <p:sldId id="262" r:id="rId14"/>
    <p:sldId id="258" r:id="rId15"/>
    <p:sldId id="284" r:id="rId16"/>
    <p:sldId id="259" r:id="rId17"/>
    <p:sldId id="263" r:id="rId18"/>
    <p:sldId id="267" r:id="rId19"/>
    <p:sldId id="270" r:id="rId20"/>
    <p:sldId id="279" r:id="rId21"/>
    <p:sldId id="271" r:id="rId22"/>
    <p:sldId id="265" r:id="rId23"/>
    <p:sldId id="272" r:id="rId24"/>
    <p:sldId id="273" r:id="rId25"/>
    <p:sldId id="274" r:id="rId26"/>
    <p:sldId id="285" r:id="rId27"/>
    <p:sldId id="286" r:id="rId28"/>
    <p:sldId id="289" r:id="rId29"/>
    <p:sldId id="287" r:id="rId30"/>
    <p:sldId id="288" r:id="rId31"/>
    <p:sldId id="290" r:id="rId32"/>
    <p:sldId id="291" r:id="rId33"/>
    <p:sldId id="293" r:id="rId34"/>
    <p:sldId id="294" r:id="rId35"/>
    <p:sldId id="296" r:id="rId3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F47612-DAC4-4A10-8707-40AB529EEBEC}">
          <p14:sldIdLst>
            <p14:sldId id="256"/>
            <p14:sldId id="275"/>
            <p14:sldId id="276"/>
            <p14:sldId id="257"/>
            <p14:sldId id="277"/>
            <p14:sldId id="282"/>
            <p14:sldId id="281"/>
            <p14:sldId id="278"/>
            <p14:sldId id="261"/>
            <p14:sldId id="264"/>
            <p14:sldId id="283"/>
            <p14:sldId id="295"/>
            <p14:sldId id="262"/>
            <p14:sldId id="258"/>
            <p14:sldId id="284"/>
            <p14:sldId id="259"/>
            <p14:sldId id="263"/>
            <p14:sldId id="267"/>
            <p14:sldId id="270"/>
            <p14:sldId id="279"/>
            <p14:sldId id="271"/>
            <p14:sldId id="265"/>
            <p14:sldId id="272"/>
            <p14:sldId id="273"/>
            <p14:sldId id="274"/>
            <p14:sldId id="285"/>
            <p14:sldId id="286"/>
            <p14:sldId id="289"/>
            <p14:sldId id="287"/>
            <p14:sldId id="288"/>
            <p14:sldId id="290"/>
            <p14:sldId id="291"/>
            <p14:sldId id="293"/>
            <p14:sldId id="294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4" d="100"/>
          <a:sy n="74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61F679F-9FC2-460A-AA68-A0CA9FC37951}" type="datetimeFigureOut">
              <a:rPr lang="fa-IR" smtClean="0"/>
              <a:t>07/30/1436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3906597-EF2C-4391-A9E4-4F425A938D9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644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6D5EE3-AAAA-49F4-B53F-6CD5FC24D577}" type="datetimeFigureOut">
              <a:rPr lang="fa-IR" smtClean="0"/>
              <a:t>07/30/1436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1ECE62-B83A-4512-9788-AC9271E7213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6D5EE3-AAAA-49F4-B53F-6CD5FC24D577}" type="datetimeFigureOut">
              <a:rPr lang="fa-IR" smtClean="0"/>
              <a:t>07/30/1436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1ECE62-B83A-4512-9788-AC9271E7213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6D5EE3-AAAA-49F4-B53F-6CD5FC24D577}" type="datetimeFigureOut">
              <a:rPr lang="fa-IR" smtClean="0"/>
              <a:t>07/30/1436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1ECE62-B83A-4512-9788-AC9271E7213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6D5EE3-AAAA-49F4-B53F-6CD5FC24D577}" type="datetimeFigureOut">
              <a:rPr lang="fa-IR" smtClean="0"/>
              <a:t>07/30/1436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1ECE62-B83A-4512-9788-AC9271E7213D}" type="slidenum">
              <a:rPr lang="fa-IR" smtClean="0"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6D5EE3-AAAA-49F4-B53F-6CD5FC24D577}" type="datetimeFigureOut">
              <a:rPr lang="fa-IR" smtClean="0"/>
              <a:t>07/30/1436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1ECE62-B83A-4512-9788-AC9271E7213D}" type="slidenum">
              <a:rPr lang="fa-IR" smtClean="0"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6D5EE3-AAAA-49F4-B53F-6CD5FC24D577}" type="datetimeFigureOut">
              <a:rPr lang="fa-IR" smtClean="0"/>
              <a:t>07/30/1436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1ECE62-B83A-4512-9788-AC9271E7213D}" type="slidenum">
              <a:rPr lang="fa-IR" smtClean="0"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6D5EE3-AAAA-49F4-B53F-6CD5FC24D577}" type="datetimeFigureOut">
              <a:rPr lang="fa-IR" smtClean="0"/>
              <a:t>07/30/1436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1ECE62-B83A-4512-9788-AC9271E7213D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6D5EE3-AAAA-49F4-B53F-6CD5FC24D577}" type="datetimeFigureOut">
              <a:rPr lang="fa-IR" smtClean="0"/>
              <a:t>07/30/1436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1ECE62-B83A-4512-9788-AC9271E7213D}" type="slidenum">
              <a:rPr lang="fa-IR" smtClean="0"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6D5EE3-AAAA-49F4-B53F-6CD5FC24D577}" type="datetimeFigureOut">
              <a:rPr lang="fa-IR" smtClean="0"/>
              <a:t>07/30/1436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1ECE62-B83A-4512-9788-AC9271E7213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36D5EE3-AAAA-49F4-B53F-6CD5FC24D577}" type="datetimeFigureOut">
              <a:rPr lang="fa-IR" smtClean="0"/>
              <a:t>07/30/1436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1ECE62-B83A-4512-9788-AC9271E7213D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6D5EE3-AAAA-49F4-B53F-6CD5FC24D577}" type="datetimeFigureOut">
              <a:rPr lang="fa-IR" smtClean="0"/>
              <a:t>07/30/1436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1ECE62-B83A-4512-9788-AC9271E7213D}" type="slidenum">
              <a:rPr lang="fa-IR" smtClean="0"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6D5EE3-AAAA-49F4-B53F-6CD5FC24D577}" type="datetimeFigureOut">
              <a:rPr lang="fa-IR" smtClean="0"/>
              <a:t>07/30/1436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31ECE62-B83A-4512-9788-AC9271E7213D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4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9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32656"/>
            <a:ext cx="7520940" cy="4347821"/>
          </a:xfrm>
        </p:spPr>
        <p:txBody>
          <a:bodyPr>
            <a:normAutofit/>
          </a:bodyPr>
          <a:lstStyle/>
          <a:p>
            <a:r>
              <a:rPr lang="fa-IR" sz="2400" b="0" dirty="0" smtClean="0">
                <a:cs typeface="B Nazanin" pitchFamily="2" charset="-78"/>
              </a:rPr>
              <a:t>در آزمایش های آن زمان بیمار </a:t>
            </a:r>
            <a:r>
              <a:rPr lang="en-US" sz="2400" b="0" dirty="0" smtClean="0">
                <a:cs typeface="B Nazanin" pitchFamily="2" charset="-78"/>
              </a:rPr>
              <a:t>UFC: 123 </a:t>
            </a:r>
            <a:r>
              <a:rPr lang="fa-IR" sz="2400" b="0" dirty="0" smtClean="0">
                <a:cs typeface="B Nazanin" pitchFamily="2" charset="-78"/>
              </a:rPr>
              <a:t> داشته </a:t>
            </a:r>
            <a:endParaRPr lang="fa-IR" sz="2400" b="0" dirty="0"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12520"/>
            <a:ext cx="8640960" cy="541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3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55677" y="-458924"/>
            <a:ext cx="5832647" cy="91440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fa-IR" sz="2800" dirty="0" smtClean="0">
                <a:cs typeface="B Nazanin" pitchFamily="2" charset="-78"/>
              </a:rPr>
              <a:t>سایر آزمایشات بیمار در آن زمان</a:t>
            </a:r>
            <a:endParaRPr lang="fa-IR" sz="2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07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768752"/>
          </a:xfrm>
        </p:spPr>
      </p:pic>
    </p:spTree>
    <p:extLst>
      <p:ext uri="{BB962C8B-B14F-4D97-AF65-F5344CB8AC3E}">
        <p14:creationId xmlns:p14="http://schemas.microsoft.com/office/powerpoint/2010/main" val="34521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476672"/>
            <a:ext cx="7520940" cy="4419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b="0" dirty="0" smtClean="0">
                <a:cs typeface="B Nazanin" pitchFamily="2" charset="-78"/>
              </a:rPr>
              <a:t>سال 87               در </a:t>
            </a:r>
            <a:r>
              <a:rPr lang="fa-IR" sz="2400" b="0" dirty="0">
                <a:cs typeface="B Nazanin" pitchFamily="2" charset="-78"/>
              </a:rPr>
              <a:t>تاریخ 2 / 87 بیمار به </a:t>
            </a:r>
            <a:r>
              <a:rPr lang="fa-IR" sz="2400" b="0" dirty="0" smtClean="0">
                <a:cs typeface="B Nazanin" pitchFamily="2" charset="-78"/>
              </a:rPr>
              <a:t>دلیل </a:t>
            </a:r>
            <a:r>
              <a:rPr lang="en-US" sz="2400" b="0" dirty="0" smtClean="0">
                <a:cs typeface="B Nazanin" pitchFamily="2" charset="-78"/>
              </a:rPr>
              <a:t>AUB</a:t>
            </a:r>
            <a:r>
              <a:rPr lang="fa-IR" sz="2400" b="0" dirty="0" smtClean="0">
                <a:cs typeface="B Nazanin" pitchFamily="2" charset="-78"/>
              </a:rPr>
              <a:t>  4ساله و </a:t>
            </a:r>
            <a:r>
              <a:rPr lang="fa-IR" sz="2400" b="0" dirty="0">
                <a:cs typeface="B Nazanin" pitchFamily="2" charset="-78"/>
              </a:rPr>
              <a:t>منوراژی </a:t>
            </a:r>
            <a:r>
              <a:rPr lang="fa-IR" sz="2400" b="0" dirty="0" smtClean="0">
                <a:cs typeface="B Nazanin" pitchFamily="2" charset="-78"/>
              </a:rPr>
              <a:t>یک ماهه در </a:t>
            </a:r>
            <a:r>
              <a:rPr lang="fa-IR" sz="2400" b="0" dirty="0">
                <a:cs typeface="B Nazanin" pitchFamily="2" charset="-78"/>
              </a:rPr>
              <a:t>این مرکز بستری و تحت عمل جراحی کورتاژ و </a:t>
            </a:r>
            <a:r>
              <a:rPr lang="fa-IR" sz="2400" b="0" dirty="0" smtClean="0">
                <a:cs typeface="B Nazanin" pitchFamily="2" charset="-78"/>
              </a:rPr>
              <a:t>پولیپکتومی قرار میگیرد.</a:t>
            </a:r>
          </a:p>
          <a:p>
            <a:pPr marL="179388" indent="0">
              <a:buNone/>
            </a:pPr>
            <a:r>
              <a:rPr lang="fa-IR" sz="2400" b="0" dirty="0" smtClean="0">
                <a:cs typeface="B Nazanin" pitchFamily="2" charset="-78"/>
              </a:rPr>
              <a:t>در پرونده آن زمان ذکر شده که بیمار تا آن تاریخ برای کنترل </a:t>
            </a:r>
            <a:r>
              <a:rPr lang="en-US" sz="2400" b="0" dirty="0" smtClean="0">
                <a:cs typeface="B Nazanin" pitchFamily="2" charset="-78"/>
              </a:rPr>
              <a:t>BS</a:t>
            </a:r>
            <a:r>
              <a:rPr lang="fa-IR" sz="2400" b="0" dirty="0" smtClean="0">
                <a:cs typeface="B Nazanin" pitchFamily="2" charset="-78"/>
              </a:rPr>
              <a:t> تحت درمان با گلی بن کلامید 20 میلی در روز بوده است و پذیرش درمان با انسولین را نداشته.</a:t>
            </a:r>
          </a:p>
          <a:p>
            <a:pPr marL="179388" indent="0">
              <a:buNone/>
            </a:pPr>
            <a:r>
              <a:rPr lang="fa-IR" sz="2400" dirty="0" smtClean="0">
                <a:cs typeface="B Nazanin" pitchFamily="2" charset="-78"/>
              </a:rPr>
              <a:t>منوراژی بیمار بعد از ترخیص از این مرکز ادامه پیدا میکند و به همین دلیل 2 سال بعد در سال 89 در بیمارستان چالوس بستری و تحت عمل جراحی </a:t>
            </a:r>
            <a:r>
              <a:rPr lang="en-US" sz="2400" dirty="0" smtClean="0">
                <a:cs typeface="B Nazanin" pitchFamily="2" charset="-78"/>
              </a:rPr>
              <a:t>TAH-ABO</a:t>
            </a:r>
            <a:r>
              <a:rPr lang="fa-IR" sz="2400" dirty="0" smtClean="0">
                <a:cs typeface="B Nazanin" pitchFamily="2" charset="-78"/>
              </a:rPr>
              <a:t> قرار میگیرد.</a:t>
            </a:r>
            <a:endParaRPr lang="fa-IR" sz="2400" b="0" dirty="0" smtClean="0">
              <a:cs typeface="B Nazanin" pitchFamily="2" charset="-78"/>
            </a:endParaRPr>
          </a:p>
          <a:p>
            <a:endParaRPr lang="fa-IR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516216" y="69269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53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720080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Nazanin" pitchFamily="2" charset="-78"/>
              </a:rPr>
              <a:t>سابقه بیماری های قبلی</a:t>
            </a:r>
            <a:endParaRPr lang="fa-IR" sz="32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85800" y="1484784"/>
            <a:ext cx="7772400" cy="367240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a-IR" sz="2400" dirty="0" smtClean="0">
                <a:latin typeface="Agency FB" pitchFamily="34" charset="0"/>
                <a:cs typeface="B Nazanin" pitchFamily="2" charset="-78"/>
              </a:rPr>
              <a:t>بیمار در سن 16 سالگی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mense</a:t>
            </a:r>
            <a:r>
              <a:rPr lang="fa-IR" sz="2400" dirty="0" smtClean="0">
                <a:latin typeface="Agency FB" pitchFamily="34" charset="0"/>
                <a:cs typeface="B Nazanin" pitchFamily="2" charset="-78"/>
              </a:rPr>
              <a:t> شده.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Mense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Agency FB" pitchFamily="34" charset="0"/>
                <a:cs typeface="B Nazanin" pitchFamily="2" charset="-78"/>
              </a:rPr>
              <a:t>های بیمار منظم بوده.</a:t>
            </a:r>
          </a:p>
          <a:p>
            <a:pPr algn="just">
              <a:buFont typeface="Wingdings" pitchFamily="2" charset="2"/>
              <a:buChar char="Ø"/>
            </a:pPr>
            <a:endParaRPr lang="fa-IR" sz="2400" dirty="0">
              <a:latin typeface="Agency FB" pitchFamily="34" charset="0"/>
              <a:cs typeface="B Nazanin" pitchFamily="2" charset="-78"/>
            </a:endParaRPr>
          </a:p>
          <a:p>
            <a:pPr algn="just">
              <a:buFont typeface="Wingdings" pitchFamily="2" charset="2"/>
              <a:buChar char="Ø"/>
            </a:pPr>
            <a:r>
              <a:rPr lang="fa-IR" sz="2400" dirty="0" smtClean="0">
                <a:latin typeface="Agency FB" pitchFamily="34" charset="0"/>
                <a:cs typeface="B Nazanin" pitchFamily="2" charset="-78"/>
              </a:rPr>
              <a:t>بیمار در سن 17 سالگی ازدواج کرده و بعد از چند ماه بدون هیچ مشکلی باردار شده و در سن 18 سالگی فرزند اول خود را به دنیا آورده. قبل و حین بارداری اصلا مراجعه به پزشک نداشته و در خانه به صورت طبیعی زایمان کرده. وزن تولد فرزندش </a:t>
            </a:r>
            <a:r>
              <a:rPr lang="en-US" sz="2400" dirty="0" smtClean="0">
                <a:latin typeface="Agency FB" pitchFamily="34" charset="0"/>
                <a:cs typeface="B Nazanin" pitchFamily="2" charset="-78"/>
              </a:rPr>
              <a:t>gr</a:t>
            </a:r>
            <a:r>
              <a:rPr lang="fa-IR" sz="2400" dirty="0" smtClean="0">
                <a:latin typeface="Agency FB" pitchFamily="34" charset="0"/>
                <a:cs typeface="B Nazanin" pitchFamily="2" charset="-78"/>
              </a:rPr>
              <a:t> 4500 بوده و زایمان دشواری داشته.</a:t>
            </a:r>
          </a:p>
          <a:p>
            <a:pPr marL="109728" indent="0" algn="just">
              <a:buNone/>
            </a:pPr>
            <a:r>
              <a:rPr lang="fa-IR" sz="2400" dirty="0" smtClean="0">
                <a:latin typeface="Agency FB" pitchFamily="34" charset="0"/>
                <a:cs typeface="B Nazanin" pitchFamily="2" charset="-78"/>
              </a:rPr>
              <a:t>  بارداری دوم بیمار در سن 19 سالگی بدون هیچ مشکلی بوده و در سن 20 سالگی فرزند دوم خود را در بیمارستان به صورت طبیعی به دنیا آورده. وزن تولد فرزند دوم </a:t>
            </a:r>
            <a:r>
              <a:rPr lang="en-US" sz="2400" dirty="0" smtClean="0">
                <a:latin typeface="Agency FB" pitchFamily="34" charset="0"/>
                <a:cs typeface="B Nazanin" pitchFamily="2" charset="-78"/>
              </a:rPr>
              <a:t>gr</a:t>
            </a:r>
            <a:r>
              <a:rPr lang="fa-IR" sz="2400" dirty="0" smtClean="0">
                <a:latin typeface="Agency FB" pitchFamily="34" charset="0"/>
                <a:cs typeface="B Nazanin" pitchFamily="2" charset="-78"/>
              </a:rPr>
              <a:t> 3800 بوده.</a:t>
            </a:r>
          </a:p>
          <a:p>
            <a:pPr algn="just"/>
            <a:endParaRPr lang="fa-IR" sz="2400" dirty="0">
              <a:latin typeface="Agency FB" pitchFamily="34" charset="0"/>
              <a:cs typeface="B Nazanin" pitchFamily="2" charset="-78"/>
            </a:endParaRPr>
          </a:p>
          <a:p>
            <a:pPr algn="just">
              <a:buFont typeface="Wingdings" pitchFamily="2" charset="2"/>
              <a:buChar char="Ø"/>
            </a:pPr>
            <a:endParaRPr lang="fa-IR" sz="2400" dirty="0" smtClean="0">
              <a:latin typeface="Agency FB" pitchFamily="34" charset="0"/>
              <a:cs typeface="B Nazanin" pitchFamily="2" charset="-78"/>
            </a:endParaRPr>
          </a:p>
          <a:p>
            <a:pPr algn="just">
              <a:buFont typeface="Wingdings" pitchFamily="2" charset="2"/>
              <a:buChar char="Ø"/>
            </a:pPr>
            <a:endParaRPr lang="fa-IR" sz="2400" dirty="0" smtClean="0">
              <a:latin typeface="Agency FB" pitchFamily="34" charset="0"/>
              <a:cs typeface="B Nazanin" pitchFamily="2" charset="-78"/>
            </a:endParaRPr>
          </a:p>
          <a:p>
            <a:pPr algn="just">
              <a:buFont typeface="Wingdings" pitchFamily="2" charset="2"/>
              <a:buChar char="Ø"/>
            </a:pPr>
            <a:endParaRPr lang="fa-IR" sz="2400" dirty="0" smtClean="0">
              <a:latin typeface="Agency FB" pitchFamily="34" charset="0"/>
              <a:cs typeface="B Nazanin" pitchFamily="2" charset="-78"/>
            </a:endParaRPr>
          </a:p>
          <a:p>
            <a:pPr algn="just">
              <a:buFont typeface="Wingdings" pitchFamily="2" charset="2"/>
              <a:buChar char="Ø"/>
            </a:pPr>
            <a:r>
              <a:rPr lang="fa-IR" sz="2400" dirty="0" smtClean="0">
                <a:latin typeface="Agency FB" pitchFamily="34" charset="0"/>
                <a:cs typeface="B Nazanin" pitchFamily="2" charset="-78"/>
              </a:rPr>
              <a:t> </a:t>
            </a:r>
            <a:endParaRPr lang="fa-IR" sz="2400" dirty="0">
              <a:latin typeface="Agency FB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06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a-IR" sz="2400" dirty="0">
                <a:latin typeface="Agency FB" pitchFamily="34" charset="0"/>
                <a:cs typeface="B Nazanin" pitchFamily="2" charset="-78"/>
              </a:rPr>
              <a:t> سندروم کوشینگ از سال 72 (در سن 25 سالگی) و آدرنالکتومی دو طرفه در همان سال و شروع  احتمالی دیابت چند ماه بعد از آن زمان</a:t>
            </a:r>
          </a:p>
          <a:p>
            <a:pPr>
              <a:buFont typeface="Wingdings" pitchFamily="2" charset="2"/>
              <a:buChar char="Ø"/>
            </a:pPr>
            <a:r>
              <a:rPr lang="fa-IR" sz="2400" dirty="0">
                <a:latin typeface="Agency FB" pitchFamily="34" charset="0"/>
                <a:cs typeface="B Nazanin" pitchFamily="2" charset="-78"/>
              </a:rPr>
              <a:t>جراحی لاپاراتومی به دلیل آبسه پانکراس و آپاندکتومی در سال 82</a:t>
            </a:r>
          </a:p>
          <a:p>
            <a:pPr>
              <a:buFont typeface="Wingdings" pitchFamily="2" charset="2"/>
              <a:buChar char="Ø"/>
            </a:pPr>
            <a:r>
              <a:rPr lang="fa-IR" sz="2400" dirty="0">
                <a:latin typeface="Agency FB" pitchFamily="34" charset="0"/>
                <a:cs typeface="B Nazanin" pitchFamily="2" charset="-78"/>
              </a:rPr>
              <a:t>جراحی کورتاژ و پولیپکتومی به دلیل منوراژی در سال 87</a:t>
            </a:r>
          </a:p>
          <a:p>
            <a:r>
              <a:rPr lang="fa-IR" sz="2400" dirty="0">
                <a:cs typeface="B Nazanin" pitchFamily="2" charset="-78"/>
              </a:rPr>
              <a:t>جراحی </a:t>
            </a:r>
            <a:r>
              <a:rPr lang="en-US" sz="2400" dirty="0">
                <a:cs typeface="B Nazanin" pitchFamily="2" charset="-78"/>
              </a:rPr>
              <a:t>TAH-BAO</a:t>
            </a:r>
            <a:r>
              <a:rPr lang="fa-IR" sz="2400" dirty="0">
                <a:cs typeface="B Nazanin" pitchFamily="2" charset="-78"/>
              </a:rPr>
              <a:t> در سال </a:t>
            </a:r>
            <a:r>
              <a:rPr lang="fa-IR" sz="2400" dirty="0" smtClean="0">
                <a:cs typeface="B Nazanin" pitchFamily="2" charset="-78"/>
              </a:rPr>
              <a:t>89  </a:t>
            </a:r>
          </a:p>
          <a:p>
            <a:r>
              <a:rPr lang="fa-IR" sz="2400" dirty="0" smtClean="0">
                <a:cs typeface="B Nazanin" pitchFamily="2" charset="-78"/>
              </a:rPr>
              <a:t>سابقه رتینوپاتی پرولیفراتیو در زمینه </a:t>
            </a:r>
            <a:r>
              <a:rPr lang="en-US" sz="2400" dirty="0" smtClean="0">
                <a:cs typeface="B Nazanin" pitchFamily="2" charset="-78"/>
              </a:rPr>
              <a:t>DM</a:t>
            </a:r>
            <a:r>
              <a:rPr lang="fa-IR" sz="2400" dirty="0" smtClean="0">
                <a:cs typeface="B Nazanin" pitchFamily="2" charset="-78"/>
              </a:rPr>
              <a:t> از 6 ماه قبل که تحت درمان میباشد</a:t>
            </a:r>
            <a:endParaRPr lang="fa-IR" sz="2400" dirty="0">
              <a:cs typeface="B Nazanin" pitchFamily="2" charset="-78"/>
            </a:endParaRPr>
          </a:p>
          <a:p>
            <a:endParaRPr lang="fa-I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08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fa-IR" sz="2400" b="0" dirty="0">
              <a:latin typeface="Times New Roman" pitchFamily="18" charset="0"/>
              <a:cs typeface="B Nazanin" pitchFamily="2" charset="-78"/>
            </a:endParaRPr>
          </a:p>
          <a:p>
            <a:pPr marL="109728" indent="0" algn="l">
              <a:buNone/>
            </a:pPr>
            <a:r>
              <a:rPr lang="fa-IR" sz="2400" b="0" dirty="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daily</a:t>
            </a:r>
            <a:r>
              <a:rPr lang="fa-IR" sz="2400" b="0" dirty="0" smtClean="0">
                <a:latin typeface="Times New Roman" pitchFamily="18" charset="0"/>
                <a:cs typeface="B Nazanin" pitchFamily="2" charset="-78"/>
              </a:rPr>
              <a:t>  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Tab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dexamethazon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   0.5 mg </a:t>
            </a:r>
            <a:r>
              <a:rPr lang="fa-IR" sz="2400" b="0" dirty="0">
                <a:latin typeface="Times New Roman" pitchFamily="18" charset="0"/>
                <a:cs typeface="B Nazanin" pitchFamily="2" charset="-78"/>
              </a:rPr>
              <a:t> </a:t>
            </a:r>
          </a:p>
          <a:p>
            <a:pPr marL="109728" indent="0" algn="l">
              <a:buNone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Tab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fludrocortizone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0.1 mg   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daily </a:t>
            </a:r>
          </a:p>
          <a:p>
            <a:pPr marL="109728" indent="0" algn="l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Tab atorvastatin 20 mg daily</a:t>
            </a:r>
          </a:p>
          <a:p>
            <a:pPr marL="109728" indent="0" algn="l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fenofibrate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100 mg BD</a:t>
            </a:r>
          </a:p>
          <a:p>
            <a:pPr marL="109728" indent="0" algn="l">
              <a:buNone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nortryptiline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25 mg sometimes</a:t>
            </a:r>
            <a:endParaRPr lang="fa-IR" sz="2400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سابقه مصرف دارو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499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fa-IR" sz="2400" b="0" dirty="0" smtClean="0">
                <a:cs typeface="B Nazanin" pitchFamily="2" charset="-78"/>
              </a:rPr>
              <a:t>شرح حال دیابت در مادر بیمار از 54 سالگی که تحت درمان با داروهای خوراکی می باشد</a:t>
            </a:r>
          </a:p>
          <a:p>
            <a:pPr marL="109728" indent="0" algn="just">
              <a:buNone/>
            </a:pPr>
            <a:r>
              <a:rPr lang="fa-IR" sz="2400" dirty="0" smtClean="0">
                <a:cs typeface="B Nazanin" pitchFamily="2" charset="-78"/>
              </a:rPr>
              <a:t>شرح حال دیابت در خاله بیمار از حدود 50 سالگی که هیچ کنترلی نداشته و دارو مصرف نمیکرده در 75 سالگی با قندهای بالا در بیمارستان بستری و فوت کرده است.</a:t>
            </a:r>
            <a:endParaRPr lang="fa-IR" sz="2400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a-IR" sz="3600" dirty="0" smtClean="0">
                <a:cs typeface="B Nazanin" pitchFamily="2" charset="-78"/>
              </a:rPr>
              <a:t>سابقه فامیلی</a:t>
            </a:r>
            <a:endParaRPr lang="fa-IR" sz="36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71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32656"/>
            <a:ext cx="7848872" cy="5760640"/>
          </a:xfrm>
        </p:spPr>
        <p:txBody>
          <a:bodyPr/>
          <a:lstStyle/>
          <a:p>
            <a:r>
              <a:rPr lang="en-US" dirty="0"/>
              <a:t>Clinical </a:t>
            </a:r>
            <a:r>
              <a:rPr lang="en-US" dirty="0" smtClean="0"/>
              <a:t>Manifestations</a:t>
            </a:r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fa-IR" dirty="0"/>
          </a:p>
          <a:p>
            <a:endParaRPr lang="fa-IR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0" y="961212"/>
            <a:ext cx="9061940" cy="49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648072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200" b="1" dirty="0" smtClean="0">
                <a:latin typeface="Times New Roman" pitchFamily="18" charset="0"/>
                <a:cs typeface="B Nazanin" pitchFamily="2" charset="-78"/>
              </a:rPr>
              <a:t>ROS</a:t>
            </a:r>
            <a:endParaRPr lang="fa-IR" sz="3200" b="1" dirty="0" smtClean="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افزایش</a:t>
            </a:r>
            <a:r>
              <a:rPr lang="fa-IR" sz="2400" b="0" dirty="0" smtClean="0">
                <a:latin typeface="Times New Roman" pitchFamily="18" charset="0"/>
                <a:cs typeface="B Nazanin" pitchFamily="2" charset="-78"/>
              </a:rPr>
              <a:t> وزن قبل از عمل </a:t>
            </a:r>
            <a:r>
              <a:rPr lang="en-US" sz="2400" b="0" dirty="0" smtClean="0">
                <a:latin typeface="Times New Roman" pitchFamily="18" charset="0"/>
                <a:cs typeface="B Nazanin" pitchFamily="2" charset="-78"/>
              </a:rPr>
              <a:t>Bi lateral </a:t>
            </a:r>
            <a:r>
              <a:rPr lang="en-US" sz="2400" b="0" dirty="0" err="1" smtClean="0">
                <a:latin typeface="Times New Roman" pitchFamily="18" charset="0"/>
                <a:cs typeface="B Nazanin" pitchFamily="2" charset="-78"/>
              </a:rPr>
              <a:t>adrenalectomy</a:t>
            </a:r>
            <a:r>
              <a:rPr lang="fa-IR" sz="2400" b="0" dirty="0" smtClean="0">
                <a:latin typeface="Times New Roman" pitchFamily="18" charset="0"/>
                <a:cs typeface="B Nazanin" pitchFamily="2" charset="-78"/>
              </a:rPr>
              <a:t>  در حد </a:t>
            </a:r>
            <a:r>
              <a:rPr lang="en-US" sz="2400" b="0" dirty="0" smtClean="0">
                <a:latin typeface="Times New Roman" pitchFamily="18" charset="0"/>
                <a:cs typeface="B Nazanin" pitchFamily="2" charset="-78"/>
              </a:rPr>
              <a:t>kg</a:t>
            </a:r>
            <a:r>
              <a:rPr lang="fa-IR" sz="2400" b="0" dirty="0" smtClean="0">
                <a:latin typeface="Times New Roman" pitchFamily="18" charset="0"/>
                <a:cs typeface="B Nazanin" pitchFamily="2" charset="-78"/>
              </a:rPr>
              <a:t> 25</a:t>
            </a:r>
          </a:p>
          <a:p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که بعد از عمل به تدریج کاهش پیدا میکند</a:t>
            </a:r>
            <a:r>
              <a:rPr lang="fa-IR" sz="2400" b="0" dirty="0" smtClean="0">
                <a:latin typeface="Times New Roman" pitchFamily="18" charset="0"/>
                <a:cs typeface="B Nazanin" pitchFamily="2" charset="-78"/>
              </a:rPr>
              <a:t>      </a:t>
            </a:r>
            <a:endParaRPr lang="fa-IR" sz="2400" b="0" dirty="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 b="0" dirty="0">
                <a:latin typeface="Times New Roman" pitchFamily="18" charset="0"/>
                <a:cs typeface="B Nazanin" pitchFamily="2" charset="-78"/>
              </a:rPr>
              <a:t> ضعف وخستگی اندام فوقانی </a:t>
            </a:r>
            <a:r>
              <a:rPr lang="fa-IR" sz="2400" b="0" dirty="0" smtClean="0">
                <a:latin typeface="Times New Roman" pitchFamily="18" charset="0"/>
                <a:cs typeface="B Nazanin" pitchFamily="2" charset="-78"/>
              </a:rPr>
              <a:t>وتحتانی</a:t>
            </a:r>
            <a:r>
              <a:rPr lang="fa-IR" sz="2400" dirty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قبل از عمل با شدت بیشتری داشته اما اکنون نیز دارد. </a:t>
            </a:r>
          </a:p>
          <a:p>
            <a:pPr marL="109728" indent="0">
              <a:buNone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سابقه دردهای منتشر استخوانی را از قبل از عمل ذکر میکند که همچنان نیز ادامه دارد.</a:t>
            </a:r>
          </a:p>
          <a:p>
            <a:pPr marL="109728" indent="0">
              <a:buNone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رشد موهای زاید در نواحی چانه ها و روی سینه و شکم را از قبل از عمل داشته که به تدریج بعد از عمل کمتر شده اما کاملا از بین نرفته.</a:t>
            </a:r>
            <a:endParaRPr lang="fa-IR" sz="2400" b="0" dirty="0">
              <a:latin typeface="Times New Roman" pitchFamily="18" charset="0"/>
              <a:cs typeface="B Nazanin" pitchFamily="2" charset="-78"/>
            </a:endParaRPr>
          </a:p>
          <a:p>
            <a:r>
              <a:rPr lang="fa-IR" sz="2400" b="0" dirty="0">
                <a:latin typeface="Times New Roman" pitchFamily="18" charset="0"/>
                <a:cs typeface="B Nazanin" pitchFamily="2" charset="-78"/>
              </a:rPr>
              <a:t>پوست </a:t>
            </a:r>
            <a:r>
              <a:rPr lang="fa-IR" sz="2400" b="0" dirty="0" smtClean="0">
                <a:latin typeface="Times New Roman" pitchFamily="18" charset="0"/>
                <a:cs typeface="B Nazanin" pitchFamily="2" charset="-78"/>
              </a:rPr>
              <a:t>:</a:t>
            </a:r>
          </a:p>
          <a:p>
            <a:r>
              <a:rPr lang="fa-IR" sz="2400" b="0" dirty="0">
                <a:cs typeface="B Nazanin" pitchFamily="2" charset="-78"/>
              </a:rPr>
              <a:t>نواحی </a:t>
            </a:r>
            <a:r>
              <a:rPr lang="en-US" sz="2400" b="0" dirty="0">
                <a:cs typeface="B Nazanin" pitchFamily="2" charset="-78"/>
              </a:rPr>
              <a:t>Hyperpigmentation</a:t>
            </a:r>
            <a:r>
              <a:rPr lang="fa-IR" sz="2400" b="0" dirty="0">
                <a:cs typeface="B Nazanin" pitchFamily="2" charset="-78"/>
              </a:rPr>
              <a:t> </a:t>
            </a:r>
            <a:r>
              <a:rPr lang="fa-IR" sz="2400" b="0" dirty="0" smtClean="0">
                <a:cs typeface="B Nazanin" pitchFamily="2" charset="-78"/>
              </a:rPr>
              <a:t>: در پوست صورت و گردن به صورت                 </a:t>
            </a:r>
          </a:p>
          <a:p>
            <a:pPr marL="109728" indent="0">
              <a:buNone/>
            </a:pPr>
            <a:r>
              <a:rPr lang="fa-IR" sz="2400" dirty="0" smtClean="0">
                <a:cs typeface="B Nazanin" pitchFamily="2" charset="-78"/>
              </a:rPr>
              <a:t>                                                    </a:t>
            </a:r>
            <a:r>
              <a:rPr lang="fa-IR" sz="2400" b="0" dirty="0" smtClean="0">
                <a:cs typeface="B Nazanin" pitchFamily="2" charset="-78"/>
              </a:rPr>
              <a:t>یکنواخت و جنرالیزه</a:t>
            </a:r>
          </a:p>
          <a:p>
            <a:pPr marL="109728" indent="0">
              <a:buNone/>
            </a:pPr>
            <a:r>
              <a:rPr lang="fa-IR" sz="2400" dirty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                                                   نواحی اکستانسور هر دو زانو و آرنج</a:t>
            </a:r>
          </a:p>
          <a:p>
            <a:pPr marL="109728" indent="0">
              <a:buNone/>
            </a:pPr>
            <a:r>
              <a:rPr lang="fa-IR" sz="2400" b="0" dirty="0">
                <a:cs typeface="B Nazanin" pitchFamily="2" charset="-78"/>
              </a:rPr>
              <a:t> </a:t>
            </a:r>
            <a:r>
              <a:rPr lang="fa-IR" sz="2400" b="0" dirty="0" smtClean="0">
                <a:cs typeface="B Nazanin" pitchFamily="2" charset="-78"/>
              </a:rPr>
              <a:t>                                                   چین های کف دست</a:t>
            </a:r>
          </a:p>
          <a:p>
            <a:pPr marL="109728" indent="0">
              <a:buNone/>
            </a:pPr>
            <a:r>
              <a:rPr lang="fa-IR" sz="2400" dirty="0" smtClean="0">
                <a:cs typeface="B Nazanin" pitchFamily="2" charset="-78"/>
              </a:rPr>
              <a:t>                                                    مخاط دهان و لب ها</a:t>
            </a:r>
          </a:p>
          <a:p>
            <a:pPr marL="109728" indent="0">
              <a:buNone/>
            </a:pPr>
            <a:r>
              <a:rPr lang="fa-IR" sz="2400" b="0" dirty="0">
                <a:cs typeface="B Nazanin" pitchFamily="2" charset="-78"/>
              </a:rPr>
              <a:t> </a:t>
            </a:r>
            <a:r>
              <a:rPr lang="fa-IR" sz="2400" b="0" dirty="0" smtClean="0">
                <a:cs typeface="B Nazanin" pitchFamily="2" charset="-78"/>
              </a:rPr>
              <a:t>                                                   چین های زیر بغل</a:t>
            </a:r>
            <a:endParaRPr lang="fa-IR" sz="2400" b="0" dirty="0">
              <a:cs typeface="B Nazanin" pitchFamily="2" charset="-78"/>
            </a:endParaRPr>
          </a:p>
          <a:p>
            <a:endParaRPr lang="fa-IR" sz="2400" b="0" dirty="0">
              <a:latin typeface="Times New Roman" pitchFamily="18" charset="0"/>
              <a:cs typeface="B Nazanin" pitchFamily="2" charset="-78"/>
            </a:endParaRPr>
          </a:p>
          <a:p>
            <a:endParaRPr lang="fa-IR" sz="2400" b="0" dirty="0">
              <a:latin typeface="Times New Roman" pitchFamily="18" charset="0"/>
              <a:cs typeface="B Nazanin" pitchFamily="2" charset="-78"/>
            </a:endParaRPr>
          </a:p>
          <a:p>
            <a:endParaRPr lang="fa-IR" sz="2400" b="0" dirty="0">
              <a:latin typeface="Times New Roman" pitchFamily="18" charset="0"/>
              <a:cs typeface="B Nazanin" pitchFamily="2" charset="-78"/>
            </a:endParaRPr>
          </a:p>
          <a:p>
            <a:endParaRPr lang="fa-IR" sz="2400" b="0" dirty="0">
              <a:latin typeface="Times New Roman" pitchFamily="18" charset="0"/>
              <a:cs typeface="B Nazanin" pitchFamily="2" charset="-78"/>
            </a:endParaRPr>
          </a:p>
          <a:p>
            <a:endParaRPr lang="fa-IR" sz="2400" b="0" dirty="0">
              <a:latin typeface="Times New Roman" pitchFamily="18" charset="0"/>
              <a:cs typeface="B Nazanin" pitchFamily="2" charset="-78"/>
            </a:endParaRPr>
          </a:p>
          <a:p>
            <a:endParaRPr lang="en-US" sz="2400" b="0" dirty="0">
              <a:latin typeface="Times New Roman" pitchFamily="18" charset="0"/>
              <a:cs typeface="B Nazanin" pitchFamily="2" charset="-78"/>
            </a:endParaRPr>
          </a:p>
          <a:p>
            <a:endParaRPr lang="fa-IR" sz="2400" b="0" dirty="0"/>
          </a:p>
        </p:txBody>
      </p:sp>
    </p:spTree>
    <p:extLst>
      <p:ext uri="{BB962C8B-B14F-4D97-AF65-F5344CB8AC3E}">
        <p14:creationId xmlns:p14="http://schemas.microsoft.com/office/powerpoint/2010/main" val="42560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4" descr="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" t="9880" r="5182" b="8250"/>
          <a:stretch>
            <a:fillRect/>
          </a:stretch>
        </p:blipFill>
        <p:spPr bwMode="auto">
          <a:xfrm>
            <a:off x="0" y="27384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3228" y="476672"/>
            <a:ext cx="57839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سندروم کوشینگ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55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sz="2400" dirty="0">
                <a:cs typeface="B Nazanin" pitchFamily="2" charset="-78"/>
              </a:rPr>
              <a:t>Acne </a:t>
            </a:r>
            <a:r>
              <a:rPr lang="fa-IR" sz="2400" dirty="0" smtClean="0">
                <a:cs typeface="B Nazanin" pitchFamily="2" charset="-78"/>
              </a:rPr>
              <a:t> : قبل از عمل داشته که به تدریج برطرف شده</a:t>
            </a:r>
            <a:endParaRPr lang="fa-IR" sz="2400" dirty="0">
              <a:cs typeface="B Nazanin" pitchFamily="2" charset="-78"/>
            </a:endParaRPr>
          </a:p>
          <a:p>
            <a:pPr lvl="0"/>
            <a:r>
              <a:rPr lang="en-AU" sz="2400" dirty="0">
                <a:cs typeface="B Nazanin" pitchFamily="2" charset="-78"/>
              </a:rPr>
              <a:t>skin infections </a:t>
            </a:r>
            <a:r>
              <a:rPr lang="fa-IR" sz="2400" dirty="0" smtClean="0">
                <a:cs typeface="B Nazanin" pitchFamily="2" charset="-78"/>
              </a:rPr>
              <a:t> از قبل از عمل داشته و در این سالها در دوره های متفاوت ضایعات پوستی در حد </a:t>
            </a:r>
            <a:r>
              <a:rPr lang="en-US" sz="2400" dirty="0" smtClean="0">
                <a:cs typeface="B Nazanin" pitchFamily="2" charset="-78"/>
              </a:rPr>
              <a:t>cm</a:t>
            </a:r>
            <a:r>
              <a:rPr lang="fa-IR" sz="2400" dirty="0" smtClean="0">
                <a:cs typeface="B Nazanin" pitchFamily="2" charset="-78"/>
              </a:rPr>
              <a:t>1 با ترشح چرکی ایجاد میشده و خود به خود برطرف میشده</a:t>
            </a:r>
            <a:endParaRPr lang="fa-IR" sz="2400" dirty="0">
              <a:cs typeface="B Nazanin" pitchFamily="2" charset="-78"/>
            </a:endParaRPr>
          </a:p>
          <a:p>
            <a:pPr lvl="0"/>
            <a:r>
              <a:rPr lang="en-AU" sz="2400" dirty="0">
                <a:cs typeface="B Nazanin" pitchFamily="2" charset="-78"/>
              </a:rPr>
              <a:t>easy bruising </a:t>
            </a:r>
            <a:r>
              <a:rPr lang="fa-IR" sz="2400" dirty="0" smtClean="0">
                <a:cs typeface="B Nazanin" pitchFamily="2" charset="-78"/>
              </a:rPr>
              <a:t> قبل از عمل داشته</a:t>
            </a:r>
          </a:p>
          <a:p>
            <a:pPr lvl="0"/>
            <a:r>
              <a:rPr lang="fa-IR" sz="2400" dirty="0" smtClean="0">
                <a:cs typeface="B Nazanin" pitchFamily="2" charset="-78"/>
              </a:rPr>
              <a:t>استریاهای قهوه ای رنگ روی پوست شکم و  زیربغل قبل از جراحی آدرنالکتومی که بعد از عمل به تدریج برطرف شده</a:t>
            </a:r>
            <a:endParaRPr lang="fa-IR" sz="2400" dirty="0">
              <a:cs typeface="B Nazanin" pitchFamily="2" charset="-78"/>
            </a:endParaRPr>
          </a:p>
          <a:p>
            <a:pPr marL="109728" indent="0">
              <a:buNone/>
            </a:pPr>
            <a:endParaRPr lang="fa-IR" sz="2400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491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548680"/>
            <a:ext cx="7520940" cy="5688632"/>
          </a:xfrm>
        </p:spPr>
        <p:txBody>
          <a:bodyPr>
            <a:noAutofit/>
          </a:bodyPr>
          <a:lstStyle/>
          <a:p>
            <a:r>
              <a:rPr lang="en-US" sz="2400" b="0" dirty="0">
                <a:latin typeface="Times New Roman" pitchFamily="18" charset="0"/>
                <a:cs typeface="B Nazanin" pitchFamily="2" charset="-78"/>
              </a:rPr>
              <a:t>H&amp;N</a:t>
            </a:r>
            <a:r>
              <a:rPr lang="fa-IR" sz="2400" b="0" dirty="0" smtClean="0">
                <a:latin typeface="Times New Roman" pitchFamily="18" charset="0"/>
                <a:cs typeface="B Nazanin" pitchFamily="2" charset="-78"/>
              </a:rPr>
              <a:t>:  ضایعات هیپرپیگمانته در مخاط دهان و لب ها از قبل از عمل داشته و همچنان دارد</a:t>
            </a:r>
          </a:p>
          <a:p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سابقه سردرد های گهگاهی را ذکر میکند.</a:t>
            </a:r>
          </a:p>
          <a:p>
            <a:endParaRPr lang="fa-IR" sz="2400" b="0" dirty="0">
              <a:latin typeface="Times New Roman" pitchFamily="18" charset="0"/>
              <a:cs typeface="B Nazanin" pitchFamily="2" charset="-78"/>
            </a:endParaRPr>
          </a:p>
          <a:p>
            <a:pPr marL="109728" indent="0">
              <a:buNone/>
            </a:pPr>
            <a:r>
              <a:rPr lang="fa-IR" sz="2400" b="0" dirty="0" smtClean="0"/>
              <a:t>    </a:t>
            </a:r>
          </a:p>
          <a:p>
            <a:endParaRPr lang="fa-IR" sz="2400" b="0" dirty="0"/>
          </a:p>
          <a:p>
            <a:r>
              <a:rPr lang="en-US" sz="2400" b="0" dirty="0">
                <a:latin typeface="Times New Roman" pitchFamily="18" charset="0"/>
                <a:cs typeface="B Nazanin" pitchFamily="2" charset="-78"/>
              </a:rPr>
              <a:t>Chest</a:t>
            </a:r>
            <a:r>
              <a:rPr lang="fa-IR" sz="2400" b="0" dirty="0" smtClean="0">
                <a:latin typeface="Times New Roman" pitchFamily="18" charset="0"/>
                <a:cs typeface="B Nazanin" pitchFamily="2" charset="-78"/>
              </a:rPr>
              <a:t>:  سابقه گالاکتوره قبل از عمل آدرنالکتومی که بعد از عمل برطرف شده</a:t>
            </a:r>
            <a:endParaRPr lang="fa-IR" sz="2400" b="0" dirty="0">
              <a:latin typeface="Times New Roman" pitchFamily="18" charset="0"/>
              <a:cs typeface="B Nazanin" pitchFamily="2" charset="-78"/>
            </a:endParaRPr>
          </a:p>
          <a:p>
            <a:pPr marL="109728" indent="0">
              <a:buNone/>
            </a:pPr>
            <a:endParaRPr lang="en-US" sz="2400" b="0" dirty="0">
              <a:latin typeface="Times New Roman" pitchFamily="18" charset="0"/>
              <a:cs typeface="B Nazanin" pitchFamily="2" charset="-78"/>
            </a:endParaRPr>
          </a:p>
          <a:p>
            <a:pPr marL="109728" indent="0">
              <a:buNone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سابقه اختلالات خلقی به صورت تحریک پذیری و احساس غم و اندوه و گریه های بی دلیل را از قبل از عمل ذکر میکند که به تدریج در طی این سال ها بدتر شده و اکنون نیز موقع دادن شرح حال گاهی بیمار گریه میکند.</a:t>
            </a:r>
            <a:endParaRPr lang="fa-IR" sz="2400" b="0" dirty="0">
              <a:latin typeface="Times New Roman" pitchFamily="18" charset="0"/>
              <a:cs typeface="B Nazanin" pitchFamily="2" charset="-78"/>
            </a:endParaRPr>
          </a:p>
          <a:p>
            <a:endParaRPr lang="fa-IR" sz="2400" b="0" dirty="0">
              <a:latin typeface="Times New Roman" pitchFamily="18" charset="0"/>
              <a:cs typeface="B Nazanin" pitchFamily="2" charset="-78"/>
            </a:endParaRPr>
          </a:p>
          <a:p>
            <a:endParaRPr lang="fa-IR" sz="2400" b="0" dirty="0">
              <a:latin typeface="Times New Roman" pitchFamily="18" charset="0"/>
              <a:cs typeface="B Nazanin" pitchFamily="2" charset="-78"/>
            </a:endParaRPr>
          </a:p>
          <a:p>
            <a:endParaRPr lang="fa-IR" sz="2400" b="0" dirty="0">
              <a:latin typeface="Times New Roman" pitchFamily="18" charset="0"/>
              <a:cs typeface="B Nazanin" pitchFamily="2" charset="-78"/>
            </a:endParaRPr>
          </a:p>
          <a:p>
            <a:endParaRPr lang="fa-IR" sz="2400" b="0" dirty="0">
              <a:latin typeface="Times New Roman" pitchFamily="18" charset="0"/>
              <a:cs typeface="B Nazanin" pitchFamily="2" charset="-78"/>
            </a:endParaRPr>
          </a:p>
          <a:p>
            <a:endParaRPr lang="en-US" sz="2400" b="0" dirty="0">
              <a:latin typeface="Times New Roman" pitchFamily="18" charset="0"/>
              <a:cs typeface="B Nazanin" pitchFamily="2" charset="-78"/>
            </a:endParaRPr>
          </a:p>
          <a:p>
            <a:endParaRPr lang="fa-IR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29038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404664"/>
            <a:ext cx="7520940" cy="568863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b="1" dirty="0" err="1">
                <a:latin typeface="Times New Roman" pitchFamily="18" charset="0"/>
                <a:cs typeface="B Nazanin" pitchFamily="2" charset="-78"/>
              </a:rPr>
              <a:t>Ph.ex</a:t>
            </a:r>
            <a:r>
              <a:rPr lang="fa-IR" sz="3200" b="1" dirty="0" smtClean="0">
                <a:latin typeface="Times New Roman" pitchFamily="18" charset="0"/>
                <a:cs typeface="B Nazanin" pitchFamily="2" charset="-78"/>
              </a:rPr>
              <a:t>:  </a:t>
            </a:r>
          </a:p>
          <a:p>
            <a:pPr marL="109728" indent="0">
              <a:buNone/>
            </a:pPr>
            <a:r>
              <a:rPr lang="en-US" sz="2400" b="0" dirty="0" smtClean="0">
                <a:latin typeface="Times New Roman" pitchFamily="18" charset="0"/>
                <a:cs typeface="B Nazanin" pitchFamily="2" charset="-78"/>
              </a:rPr>
              <a:t>GA</a:t>
            </a:r>
            <a:r>
              <a:rPr lang="fa-IR" sz="2400" b="0" dirty="0" smtClean="0">
                <a:latin typeface="Times New Roman" pitchFamily="18" charset="0"/>
                <a:cs typeface="B Nazanin" pitchFamily="2" charset="-78"/>
              </a:rPr>
              <a:t>: </a:t>
            </a:r>
            <a:r>
              <a:rPr lang="fa-IR" sz="2400" b="0" dirty="0">
                <a:latin typeface="Times New Roman" pitchFamily="18" charset="0"/>
                <a:cs typeface="B Nazanin" pitchFamily="2" charset="-78"/>
              </a:rPr>
              <a:t>بیمار خانم میانسال </a:t>
            </a:r>
            <a:r>
              <a:rPr lang="fa-IR" sz="2400" b="0" dirty="0" smtClean="0">
                <a:latin typeface="Times New Roman" pitchFamily="18" charset="0"/>
                <a:cs typeface="B Nazanin" pitchFamily="2" charset="-78"/>
              </a:rPr>
              <a:t>که </a:t>
            </a:r>
            <a:r>
              <a:rPr lang="fa-IR" sz="2400" b="0" dirty="0">
                <a:latin typeface="Times New Roman" pitchFamily="18" charset="0"/>
                <a:cs typeface="B Nazanin" pitchFamily="2" charset="-78"/>
              </a:rPr>
              <a:t>در بستر نشسته و هوشیار و ارینته می باشد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و </a:t>
            </a:r>
            <a:r>
              <a:rPr lang="fa-IR" sz="2400" b="0" dirty="0" smtClean="0">
                <a:latin typeface="Times New Roman" pitchFamily="18" charset="0"/>
                <a:cs typeface="B Nazanin" pitchFamily="2" charset="-78"/>
              </a:rPr>
              <a:t>به </a:t>
            </a:r>
            <a:r>
              <a:rPr lang="fa-IR" sz="2400" b="0" dirty="0">
                <a:latin typeface="Times New Roman" pitchFamily="18" charset="0"/>
                <a:cs typeface="B Nazanin" pitchFamily="2" charset="-78"/>
              </a:rPr>
              <a:t>درستی به سوالات پاسخ </a:t>
            </a:r>
            <a:r>
              <a:rPr lang="fa-IR" sz="2400" b="0" dirty="0" smtClean="0">
                <a:latin typeface="Times New Roman" pitchFamily="18" charset="0"/>
                <a:cs typeface="B Nazanin" pitchFamily="2" charset="-78"/>
              </a:rPr>
              <a:t>می دهد</a:t>
            </a:r>
            <a:r>
              <a:rPr lang="fa-IR" sz="2400" dirty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و همکاری مناسبی دارد.</a:t>
            </a:r>
          </a:p>
          <a:p>
            <a:pPr marL="109728" indent="0" algn="l">
              <a:buNone/>
            </a:pP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BW : 65 kg              </a:t>
            </a:r>
          </a:p>
          <a:p>
            <a:pPr marL="109728" indent="0" algn="l">
              <a:buNone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160 cm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height:</a:t>
            </a:r>
          </a:p>
          <a:p>
            <a:pPr marL="109728" indent="0" algn="l">
              <a:buNone/>
            </a:pP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BMI:25.39</a:t>
            </a:r>
          </a:p>
          <a:p>
            <a:pPr marL="109728" indent="0" algn="l">
              <a:buNone/>
            </a:pP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BP:105/60</a:t>
            </a:r>
          </a:p>
          <a:p>
            <a:pPr marL="109728" indent="0" algn="l">
              <a:buNone/>
            </a:pP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PR:83</a:t>
            </a:r>
          </a:p>
          <a:p>
            <a:pPr marL="109728" indent="0" algn="l">
              <a:buNone/>
            </a:pP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RR:14</a:t>
            </a:r>
            <a:endParaRPr lang="fa-IR" sz="2400" dirty="0" smtClean="0">
              <a:latin typeface="Times New Roman" pitchFamily="18" charset="0"/>
              <a:cs typeface="B Nazanin" pitchFamily="2" charset="-78"/>
            </a:endParaRPr>
          </a:p>
          <a:p>
            <a:pPr marL="109728" indent="0" algn="l">
              <a:buNone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           </a:t>
            </a:r>
            <a:endParaRPr lang="fa-IR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31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404664"/>
            <a:ext cx="7520940" cy="532859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B Nazanin" pitchFamily="2" charset="-78"/>
              </a:rPr>
              <a:t>H&amp;N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: ملتحمه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pale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 _                   </a:t>
            </a:r>
          </a:p>
          <a:p>
            <a:pPr marL="1165225" indent="0">
              <a:buNone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اسکلرا ایکتریک -</a:t>
            </a:r>
          </a:p>
          <a:p>
            <a:pPr marL="109728" indent="0">
              <a:buNone/>
            </a:pPr>
            <a:r>
              <a:rPr lang="fa-IR" sz="2400" dirty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            هیپرپیگمانتاسیون منتشر پوست صورت</a:t>
            </a:r>
          </a:p>
          <a:p>
            <a:pPr marL="109728" indent="0">
              <a:buNone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             نواحی هیپرپیگمانته در مخاط دهان و روی لب ها</a:t>
            </a:r>
          </a:p>
          <a:p>
            <a:pPr marL="109728" indent="0">
              <a:buNone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             </a:t>
            </a:r>
            <a:r>
              <a:rPr lang="en-US" sz="2400" dirty="0" err="1" smtClean="0">
                <a:latin typeface="Times New Roman" pitchFamily="18" charset="0"/>
                <a:cs typeface="B Nazanin" pitchFamily="2" charset="-78"/>
              </a:rPr>
              <a:t>Dorsocervical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fat pads( buffalo hump)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–</a:t>
            </a:r>
          </a:p>
          <a:p>
            <a:pPr marL="109728" indent="0">
              <a:buNone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            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Supra </a:t>
            </a:r>
            <a:r>
              <a:rPr lang="en-US" sz="2400" dirty="0" err="1" smtClean="0">
                <a:latin typeface="Times New Roman" pitchFamily="18" charset="0"/>
                <a:cs typeface="B Nazanin" pitchFamily="2" charset="-78"/>
              </a:rPr>
              <a:t>clavicular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fat pads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+</a:t>
            </a:r>
            <a:endParaRPr lang="en-US" sz="2400" dirty="0" smtClean="0">
              <a:latin typeface="Times New Roman" pitchFamily="18" charset="0"/>
              <a:cs typeface="B Nazanin" pitchFamily="2" charset="-78"/>
            </a:endParaRPr>
          </a:p>
          <a:p>
            <a:pPr marL="109728" indent="0">
              <a:buNone/>
            </a:pP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LNP             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-</a:t>
            </a:r>
            <a:endParaRPr lang="en-US" sz="2400" dirty="0" smtClean="0">
              <a:latin typeface="Times New Roman" pitchFamily="18" charset="0"/>
              <a:cs typeface="B Nazanin" pitchFamily="2" charset="-78"/>
            </a:endParaRPr>
          </a:p>
          <a:p>
            <a:pPr marL="109728" indent="0">
              <a:buNone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             تیروئید :</a:t>
            </a:r>
            <a:r>
              <a:rPr lang="fa-IR" sz="2400" dirty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نرمال </a:t>
            </a:r>
            <a:endParaRPr lang="fa-IR" sz="2400" dirty="0">
              <a:latin typeface="Times New Roman" pitchFamily="18" charset="0"/>
              <a:cs typeface="B Nazanin" pitchFamily="2" charset="-78"/>
            </a:endParaRPr>
          </a:p>
          <a:p>
            <a:endParaRPr lang="fa-IR" sz="2400" dirty="0">
              <a:latin typeface="Times New Roman" pitchFamily="18" charset="0"/>
              <a:cs typeface="B Nazanin" pitchFamily="2" charset="-78"/>
            </a:endParaRPr>
          </a:p>
          <a:p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Chest: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  <a:p>
            <a:pPr marL="109728" indent="0">
              <a:buNone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             سمع </a:t>
            </a:r>
            <a:r>
              <a:rPr lang="fa-IR" sz="2400" dirty="0">
                <a:latin typeface="Times New Roman" pitchFamily="18" charset="0"/>
                <a:cs typeface="B Nazanin" pitchFamily="2" charset="-78"/>
              </a:rPr>
              <a:t>قلب و ریه ها نرمال بدون صدای اضافه</a:t>
            </a:r>
          </a:p>
          <a:p>
            <a:pPr marL="0" indent="0"/>
            <a:endParaRPr lang="en-US" sz="2400" dirty="0">
              <a:latin typeface="Times New Roman" pitchFamily="18" charset="0"/>
              <a:cs typeface="B Nazanin" pitchFamily="2" charset="-78"/>
            </a:endParaRPr>
          </a:p>
          <a:p>
            <a:pPr marL="0" indent="0"/>
            <a:endParaRPr lang="fa-IR" sz="2400" dirty="0">
              <a:latin typeface="Times New Roman" pitchFamily="18" charset="0"/>
              <a:cs typeface="B Nazanin" pitchFamily="2" charset="-78"/>
            </a:endParaRPr>
          </a:p>
          <a:p>
            <a:endParaRPr lang="en-US" sz="2400" dirty="0">
              <a:latin typeface="Times New Roman" pitchFamily="18" charset="0"/>
              <a:cs typeface="B Nazanin" pitchFamily="2" charset="-78"/>
            </a:endParaRPr>
          </a:p>
          <a:p>
            <a:pPr marL="0" indent="0"/>
            <a:endParaRPr lang="en-US" sz="2400" dirty="0">
              <a:latin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26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7992888" cy="5544616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sz="2400" dirty="0">
                <a:latin typeface="Times New Roman" pitchFamily="18" charset="0"/>
                <a:cs typeface="B Nazanin" pitchFamily="2" charset="-78"/>
              </a:rPr>
              <a:t>Abdomen</a:t>
            </a:r>
            <a:r>
              <a:rPr lang="fa-IR" sz="2400" dirty="0">
                <a:latin typeface="Times New Roman" pitchFamily="18" charset="0"/>
                <a:cs typeface="B Nazanin" pitchFamily="2" charset="-78"/>
              </a:rPr>
              <a:t>:</a:t>
            </a:r>
          </a:p>
          <a:p>
            <a:pPr marL="109728" indent="0">
              <a:buNone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               نرم </a:t>
            </a:r>
          </a:p>
          <a:p>
            <a:pPr marL="109728" indent="0">
              <a:buNone/>
            </a:pP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Tenderness </a:t>
            </a:r>
            <a:r>
              <a:rPr lang="en-US" sz="2400" dirty="0">
                <a:latin typeface="Times New Roman" pitchFamily="18" charset="0"/>
                <a:cs typeface="B Nazanin" pitchFamily="2" charset="-78"/>
              </a:rPr>
              <a:t>-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            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                 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      </a:t>
            </a:r>
            <a:r>
              <a:rPr lang="en-US" sz="2400" dirty="0" err="1">
                <a:latin typeface="Times New Roman" pitchFamily="18" charset="0"/>
                <a:cs typeface="B Nazanin" pitchFamily="2" charset="-78"/>
              </a:rPr>
              <a:t>organomegaly</a:t>
            </a:r>
            <a:r>
              <a:rPr lang="en-US" sz="2400" dirty="0">
                <a:latin typeface="Times New Roman" pitchFamily="18" charset="0"/>
                <a:cs typeface="B Nazanin" pitchFamily="2" charset="-78"/>
              </a:rPr>
              <a:t> -  </a:t>
            </a:r>
            <a:endParaRPr lang="fa-IR" sz="2400" dirty="0">
              <a:latin typeface="Times New Roman" pitchFamily="18" charset="0"/>
              <a:cs typeface="B Nazanin" pitchFamily="2" charset="-78"/>
            </a:endParaRPr>
          </a:p>
          <a:p>
            <a:pPr marL="109728" indent="0">
              <a:buNone/>
            </a:pPr>
            <a:r>
              <a:rPr lang="en-US" sz="2400" dirty="0">
                <a:latin typeface="Times New Roman" pitchFamily="18" charset="0"/>
                <a:cs typeface="B Nazanin" pitchFamily="2" charset="-78"/>
              </a:rPr>
              <a:t>  NL  bowel  sound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-               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  <a:p>
            <a:pPr marL="109728" indent="0">
              <a:buNone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             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CVA  </a:t>
            </a:r>
            <a:r>
              <a:rPr lang="en-US" sz="2400" dirty="0">
                <a:latin typeface="Times New Roman" pitchFamily="18" charset="0"/>
                <a:cs typeface="B Nazanin" pitchFamily="2" charset="-78"/>
              </a:rPr>
              <a:t>tenderness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–</a:t>
            </a:r>
            <a:endParaRPr lang="fa-IR" sz="2400" dirty="0" smtClean="0">
              <a:latin typeface="Times New Roman" pitchFamily="18" charset="0"/>
              <a:cs typeface="B Nazanin" pitchFamily="2" charset="-78"/>
            </a:endParaRPr>
          </a:p>
          <a:p>
            <a:pPr marL="109728" indent="0">
              <a:buNone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              اسکار جراحی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bilateral </a:t>
            </a:r>
            <a:r>
              <a:rPr lang="en-US" sz="2400" dirty="0" err="1" smtClean="0">
                <a:latin typeface="Times New Roman" pitchFamily="18" charset="0"/>
                <a:cs typeface="B Nazanin" pitchFamily="2" charset="-78"/>
              </a:rPr>
              <a:t>adrenalectomy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در پشت بیمار دو طرف           مهره ها دیده میشود. محل اسکار ها هیپرپیگمانته نمیباشد. </a:t>
            </a:r>
          </a:p>
          <a:p>
            <a:pPr marL="109728" indent="0">
              <a:buNone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اسکار جراحی لاپاراتومی تجسسی در قسمت میانی شکم و اسکار جراحی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TAH-BAO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در ناحیه تحتانی شکم دیده میشود.      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  <a:p>
            <a:pPr marL="109728" indent="0">
              <a:buNone/>
            </a:pPr>
            <a:endParaRPr lang="en-US" sz="2400" dirty="0">
              <a:latin typeface="Times New Roman" pitchFamily="18" charset="0"/>
              <a:cs typeface="B Nazanin" pitchFamily="2" charset="-78"/>
            </a:endParaRPr>
          </a:p>
          <a:p>
            <a:pPr marL="109728" indent="0">
              <a:buNone/>
            </a:pP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Limbs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:</a:t>
            </a:r>
          </a:p>
          <a:p>
            <a:pPr marL="109728" indent="0">
              <a:buNone/>
            </a:pP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Symmetric  </a:t>
            </a:r>
            <a:r>
              <a:rPr lang="en-US" sz="2400" dirty="0">
                <a:latin typeface="Times New Roman" pitchFamily="18" charset="0"/>
                <a:cs typeface="B Nazanin" pitchFamily="2" charset="-78"/>
              </a:rPr>
              <a:t>pulses</a:t>
            </a:r>
            <a:r>
              <a:rPr lang="fa-IR" sz="2400" dirty="0">
                <a:latin typeface="Times New Roman" pitchFamily="18" charset="0"/>
                <a:cs typeface="B Nazanin" pitchFamily="2" charset="-78"/>
              </a:rPr>
              <a:t>&amp;</a:t>
            </a:r>
            <a:r>
              <a:rPr lang="en-US" sz="2400" dirty="0" err="1">
                <a:latin typeface="Times New Roman" pitchFamily="18" charset="0"/>
                <a:cs typeface="B Nazanin" pitchFamily="2" charset="-78"/>
              </a:rPr>
              <a:t>regulare</a:t>
            </a:r>
            <a:r>
              <a:rPr lang="en-US" sz="2400" dirty="0">
                <a:latin typeface="Times New Roman" pitchFamily="18" charset="0"/>
                <a:cs typeface="B Nazanin" pitchFamily="2" charset="-78"/>
              </a:rPr>
              <a:t> </a:t>
            </a:r>
            <a:endParaRPr lang="fa-IR" sz="2400" dirty="0" smtClean="0">
              <a:latin typeface="Times New Roman" pitchFamily="18" charset="0"/>
              <a:cs typeface="B Nazanin" pitchFamily="2" charset="-78"/>
            </a:endParaRPr>
          </a:p>
          <a:p>
            <a:pPr marL="109728" indent="0">
              <a:buNone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هیپرپیگمانتاسیون در چین های کف دست بیمار </a:t>
            </a:r>
          </a:p>
          <a:p>
            <a:pPr marL="109728" indent="0">
              <a:buNone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نواحی هیپرپیگمانته منتشر روی هر دو اندام تحتانی به خصوص در محل اسکار های قدیمی</a:t>
            </a:r>
          </a:p>
          <a:p>
            <a:pPr marL="109728" indent="0">
              <a:buNone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معاینه حس و حرکت و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force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اندام ها  نرمال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  <a:p>
            <a:pPr marL="109728" indent="0">
              <a:buNone/>
            </a:pPr>
            <a:endParaRPr lang="fa-IR" sz="2400" dirty="0" smtClean="0">
              <a:latin typeface="Times New Roman" pitchFamily="18" charset="0"/>
              <a:cs typeface="B Nazanin" pitchFamily="2" charset="-78"/>
            </a:endParaRPr>
          </a:p>
          <a:p>
            <a:pPr marL="109728" indent="0">
              <a:buNone/>
            </a:pP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Nail </a:t>
            </a:r>
            <a:r>
              <a:rPr lang="fa-IR" sz="2400" dirty="0">
                <a:latin typeface="Times New Roman" pitchFamily="18" charset="0"/>
                <a:cs typeface="B Nazanin" pitchFamily="2" charset="-78"/>
              </a:rPr>
              <a:t>:</a:t>
            </a:r>
            <a:r>
              <a:rPr lang="en-US" sz="2400" dirty="0">
                <a:latin typeface="Times New Roman" pitchFamily="18" charset="0"/>
                <a:cs typeface="B Nazanin" pitchFamily="2" charset="-78"/>
              </a:rPr>
              <a:t>NL</a:t>
            </a:r>
          </a:p>
          <a:p>
            <a:pPr marL="109728" indent="0">
              <a:buNone/>
            </a:pPr>
            <a:endParaRPr lang="fa-IR" sz="2400" dirty="0">
              <a:latin typeface="Times New Roman" pitchFamily="18" charset="0"/>
              <a:cs typeface="B Nazanin" pitchFamily="2" charset="-78"/>
            </a:endParaRPr>
          </a:p>
          <a:p>
            <a:pPr marL="109728" indent="0">
              <a:buNone/>
            </a:pPr>
            <a:endParaRPr lang="fa-IR" sz="2400" dirty="0">
              <a:latin typeface="Times New Roman" pitchFamily="18" charset="0"/>
              <a:cs typeface="B Nazanin" pitchFamily="2" charset="-78"/>
            </a:endParaRPr>
          </a:p>
          <a:p>
            <a:pPr marL="109728" indent="0">
              <a:buNone/>
            </a:pPr>
            <a:endParaRPr lang="en-US" sz="2400" dirty="0">
              <a:latin typeface="Times New Roman" pitchFamily="18" charset="0"/>
              <a:cs typeface="B Nazanin" pitchFamily="2" charset="-78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B Nazanin" pitchFamily="2" charset="-78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B Nazanin" pitchFamily="2" charset="-78"/>
            </a:endParaRPr>
          </a:p>
          <a:p>
            <a:pPr marL="109728" indent="0">
              <a:buNone/>
            </a:pPr>
            <a:endParaRPr lang="en-US" sz="2400" dirty="0">
              <a:latin typeface="Times New Roman" pitchFamily="18" charset="0"/>
              <a:cs typeface="B Nazanin" pitchFamily="2" charset="-78"/>
            </a:endParaRPr>
          </a:p>
          <a:p>
            <a:pPr marL="109728" indent="0">
              <a:buNone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6826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80920" cy="532859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itchFamily="18" charset="0"/>
                <a:cs typeface="B Nazanin" pitchFamily="2" charset="-78"/>
              </a:rPr>
              <a:t>Neurologic exam</a:t>
            </a:r>
            <a:r>
              <a:rPr lang="fa-IR" sz="2400" dirty="0">
                <a:latin typeface="Times New Roman" pitchFamily="18" charset="0"/>
                <a:cs typeface="B Nazanin" pitchFamily="2" charset="-78"/>
              </a:rPr>
              <a:t>: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  <a:p>
            <a:pPr marL="109728" indent="0">
              <a:buNone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        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Force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:     5/5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 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قرینه </a:t>
            </a:r>
            <a:endParaRPr lang="fa-IR" sz="2400" dirty="0">
              <a:latin typeface="Times New Roman" pitchFamily="18" charset="0"/>
              <a:cs typeface="B Nazanin" pitchFamily="2" charset="-78"/>
            </a:endParaRPr>
          </a:p>
          <a:p>
            <a:pPr marL="109728" indent="0">
              <a:buNone/>
            </a:pPr>
            <a:r>
              <a:rPr lang="fa-IR" sz="2400" dirty="0">
                <a:latin typeface="Times New Roman" pitchFamily="18" charset="0"/>
                <a:cs typeface="B Nazanin" pitchFamily="2" charset="-78"/>
              </a:rPr>
              <a:t>تست های مخچه ای (</a:t>
            </a:r>
            <a:r>
              <a:rPr lang="en-US" sz="2400" dirty="0">
                <a:latin typeface="Times New Roman" pitchFamily="18" charset="0"/>
                <a:cs typeface="B Nazanin" pitchFamily="2" charset="-78"/>
              </a:rPr>
              <a:t>finger to nose &amp; heel to shin</a:t>
            </a:r>
            <a:r>
              <a:rPr lang="fa-IR" sz="2400" dirty="0">
                <a:latin typeface="Times New Roman" pitchFamily="18" charset="0"/>
                <a:cs typeface="B Nazanin" pitchFamily="2" charset="-78"/>
              </a:rPr>
              <a:t>):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NL</a:t>
            </a:r>
            <a:endParaRPr lang="fa-IR" sz="2400" dirty="0" smtClean="0">
              <a:latin typeface="Times New Roman" pitchFamily="18" charset="0"/>
              <a:cs typeface="B Nazanin" pitchFamily="2" charset="-78"/>
            </a:endParaRPr>
          </a:p>
          <a:p>
            <a:pPr marL="109728" indent="0">
              <a:buNone/>
            </a:pP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Position / vibration / </a:t>
            </a:r>
            <a:r>
              <a:rPr lang="en-US" sz="2400" dirty="0" err="1" smtClean="0">
                <a:latin typeface="Times New Roman" pitchFamily="18" charset="0"/>
                <a:cs typeface="B Nazanin" pitchFamily="2" charset="-78"/>
              </a:rPr>
              <a:t>monofilaman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: normal</a:t>
            </a:r>
            <a:endParaRPr lang="fa-IR" sz="2400" dirty="0" smtClean="0">
              <a:latin typeface="Times New Roman" pitchFamily="18" charset="0"/>
              <a:cs typeface="B Nazanin" pitchFamily="2" charset="-78"/>
            </a:endParaRPr>
          </a:p>
          <a:p>
            <a:pPr marL="109728" indent="0">
              <a:buNone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معاینه چشم: کاهش دید هر دو چشم </a:t>
            </a:r>
          </a:p>
          <a:p>
            <a:pPr marL="109728" indent="0">
              <a:buNone/>
            </a:pPr>
            <a:r>
              <a:rPr lang="fa-IR" sz="2400" dirty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               میدان بینایی هر دو چشم نرمال</a:t>
            </a:r>
          </a:p>
          <a:p>
            <a:pPr marL="109728" indent="0">
              <a:buNone/>
            </a:pPr>
            <a:r>
              <a:rPr lang="fa-IR" sz="2400" dirty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               </a:t>
            </a:r>
            <a:endParaRPr lang="en-US" sz="2400" dirty="0">
              <a:latin typeface="Times New Roman" pitchFamily="18" charset="0"/>
              <a:cs typeface="B Nazanin" pitchFamily="2" charset="-78"/>
            </a:endParaRPr>
          </a:p>
          <a:p>
            <a:pPr marL="109728" indent="0">
              <a:buNone/>
            </a:pPr>
            <a:r>
              <a:rPr lang="fa-IR" sz="2400" dirty="0" smtClean="0">
                <a:cs typeface="B Nazanin" pitchFamily="2" charset="-78"/>
              </a:rPr>
              <a:t>معاینات روانپزشکی: </a:t>
            </a:r>
          </a:p>
          <a:p>
            <a:pPr marL="109728" indent="0">
              <a:buNone/>
            </a:pPr>
            <a:r>
              <a:rPr lang="fa-IR" sz="2400" dirty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mood</a:t>
            </a:r>
            <a:r>
              <a:rPr lang="fa-IR" sz="2400" dirty="0" smtClean="0">
                <a:cs typeface="B Nazanin" pitchFamily="2" charset="-78"/>
              </a:rPr>
              <a:t> بیمار پایین و خلق افسرده دارد.</a:t>
            </a:r>
          </a:p>
          <a:p>
            <a:pPr marL="109728" indent="0">
              <a:buNone/>
            </a:pPr>
            <a:r>
              <a:rPr lang="fa-IR" sz="2400" dirty="0" smtClean="0">
                <a:cs typeface="B Nazanin" pitchFamily="2" charset="-78"/>
              </a:rPr>
              <a:t>        بی انگیزه میباشد و امیدی نسبت به آینده ندارد.</a:t>
            </a:r>
          </a:p>
          <a:p>
            <a:pPr marL="109728" indent="0">
              <a:buNone/>
            </a:pPr>
            <a:r>
              <a:rPr lang="fa-IR" sz="2400" dirty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       افکار خودکشی ندارد اما احساس گناه دارد و فکر میکند همسرش علاقه     اش را نسبت به وی از دست داده است.</a:t>
            </a:r>
          </a:p>
          <a:p>
            <a:pPr marL="109728" indent="0">
              <a:buNone/>
            </a:pPr>
            <a:r>
              <a:rPr lang="fa-IR" sz="2400" dirty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  </a:t>
            </a:r>
            <a:endParaRPr lang="fa-IR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21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44016"/>
            <a:ext cx="9577065" cy="7029400"/>
          </a:xfrm>
        </p:spPr>
      </p:pic>
    </p:spTree>
    <p:extLst>
      <p:ext uri="{BB962C8B-B14F-4D97-AF65-F5344CB8AC3E}">
        <p14:creationId xmlns:p14="http://schemas.microsoft.com/office/powerpoint/2010/main" val="335947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387424"/>
            <a:ext cx="9793088" cy="7245424"/>
          </a:xfrm>
        </p:spPr>
      </p:pic>
    </p:spTree>
    <p:extLst>
      <p:ext uri="{BB962C8B-B14F-4D97-AF65-F5344CB8AC3E}">
        <p14:creationId xmlns:p14="http://schemas.microsoft.com/office/powerpoint/2010/main" val="38483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171400"/>
            <a:ext cx="10081120" cy="7029400"/>
          </a:xfrm>
        </p:spPr>
      </p:pic>
    </p:spTree>
    <p:extLst>
      <p:ext uri="{BB962C8B-B14F-4D97-AF65-F5344CB8AC3E}">
        <p14:creationId xmlns:p14="http://schemas.microsoft.com/office/powerpoint/2010/main" val="31826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793087" cy="7128792"/>
          </a:xfrm>
        </p:spPr>
      </p:pic>
    </p:spTree>
    <p:extLst>
      <p:ext uri="{BB962C8B-B14F-4D97-AF65-F5344CB8AC3E}">
        <p14:creationId xmlns:p14="http://schemas.microsoft.com/office/powerpoint/2010/main" val="13280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شکایت اصلی</a:t>
            </a:r>
            <a:r>
              <a:rPr lang="fa-IR" dirty="0" smtClean="0">
                <a:cs typeface="B Nazanin" pitchFamily="2" charset="-78"/>
              </a:rPr>
              <a:t>:</a:t>
            </a:r>
          </a:p>
          <a:p>
            <a:pPr marL="109728" indent="0">
              <a:buNone/>
            </a:pPr>
            <a:r>
              <a:rPr lang="fa-IR" dirty="0" smtClean="0">
                <a:cs typeface="B Nazanin" pitchFamily="2" charset="-78"/>
              </a:rPr>
              <a:t>         قند خون های بالا</a:t>
            </a:r>
          </a:p>
          <a:p>
            <a:pPr marL="109728" indent="0">
              <a:buNone/>
            </a:pPr>
            <a:endParaRPr lang="fa-IR" dirty="0">
              <a:cs typeface="B Nazanin" pitchFamily="2" charset="-78"/>
            </a:endParaRPr>
          </a:p>
          <a:p>
            <a:pPr marL="109728" indent="0">
              <a:buNone/>
            </a:pPr>
            <a:r>
              <a:rPr lang="fa-IR" b="1" dirty="0" smtClean="0">
                <a:cs typeface="B Nazanin" pitchFamily="2" charset="-78"/>
              </a:rPr>
              <a:t>منبع شرح حال:</a:t>
            </a:r>
          </a:p>
          <a:p>
            <a:pPr marL="109728" indent="0">
              <a:buNone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       خود بیمار و پرونده های موجود از وی در بایگانی بیمارستان</a:t>
            </a:r>
          </a:p>
          <a:p>
            <a:pPr marL="109728" indent="0">
              <a:buNone/>
            </a:pPr>
            <a:endParaRPr lang="fa-IR" dirty="0">
              <a:cs typeface="B Nazanin" pitchFamily="2" charset="-78"/>
            </a:endParaRPr>
          </a:p>
          <a:p>
            <a:pPr marL="109728" indent="0">
              <a:buNone/>
            </a:pPr>
            <a:r>
              <a:rPr lang="fa-IR" b="1" dirty="0" smtClean="0">
                <a:cs typeface="B Nazanin" pitchFamily="2" charset="-78"/>
              </a:rPr>
              <a:t>مشخصات:</a:t>
            </a:r>
          </a:p>
          <a:p>
            <a:pPr marL="109728" indent="0">
              <a:buNone/>
            </a:pPr>
            <a:r>
              <a:rPr lang="fa-IR" dirty="0" smtClean="0">
                <a:cs typeface="B Nazanin" pitchFamily="2" charset="-78"/>
              </a:rPr>
              <a:t>خانم میانسال متولد 19/ 04/ 1346</a:t>
            </a:r>
          </a:p>
          <a:p>
            <a:pPr marL="109728" indent="0">
              <a:buNone/>
            </a:pPr>
            <a:r>
              <a:rPr lang="fa-IR" dirty="0" smtClean="0">
                <a:cs typeface="B Nazanin" pitchFamily="2" charset="-78"/>
              </a:rPr>
              <a:t>اهل و ساکن کلاردشت</a:t>
            </a:r>
          </a:p>
          <a:p>
            <a:pPr marL="109728" indent="0">
              <a:buNone/>
            </a:pPr>
            <a:r>
              <a:rPr lang="fa-IR" dirty="0" smtClean="0">
                <a:cs typeface="B Nazanin" pitchFamily="2" charset="-78"/>
              </a:rPr>
              <a:t>تحصیلات دیپلم</a:t>
            </a:r>
          </a:p>
          <a:p>
            <a:pPr marL="109728" indent="0">
              <a:buNone/>
            </a:pPr>
            <a:r>
              <a:rPr lang="fa-IR" dirty="0" smtClean="0">
                <a:cs typeface="B Nazanin" pitchFamily="2" charset="-78"/>
              </a:rPr>
              <a:t>شغل خانه دار</a:t>
            </a:r>
          </a:p>
          <a:p>
            <a:pPr marL="109728" indent="0">
              <a:buNone/>
            </a:pPr>
            <a:endParaRPr lang="fa-IR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601"/>
            <a:ext cx="8229600" cy="1143000"/>
          </a:xfrm>
        </p:spPr>
        <p:txBody>
          <a:bodyPr/>
          <a:lstStyle/>
          <a:p>
            <a:pPr algn="r"/>
            <a:r>
              <a:rPr lang="fa-IR" dirty="0" smtClean="0">
                <a:latin typeface="Times New Roman" pitchFamily="18" charset="0"/>
                <a:cs typeface="B Nazanin" pitchFamily="2" charset="-78"/>
              </a:rPr>
              <a:t>شرح حال </a:t>
            </a:r>
            <a:endParaRPr lang="fa-IR" dirty="0">
              <a:latin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43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87424"/>
            <a:ext cx="10081120" cy="7344816"/>
          </a:xfrm>
        </p:spPr>
      </p:pic>
    </p:spTree>
    <p:extLst>
      <p:ext uri="{BB962C8B-B14F-4D97-AF65-F5344CB8AC3E}">
        <p14:creationId xmlns:p14="http://schemas.microsoft.com/office/powerpoint/2010/main" val="41599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603448"/>
            <a:ext cx="10009112" cy="7461448"/>
          </a:xfrm>
        </p:spPr>
      </p:pic>
    </p:spTree>
    <p:extLst>
      <p:ext uri="{BB962C8B-B14F-4D97-AF65-F5344CB8AC3E}">
        <p14:creationId xmlns:p14="http://schemas.microsoft.com/office/powerpoint/2010/main" val="201015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16024"/>
            <a:ext cx="9217024" cy="66693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931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23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9045" y="-1147565"/>
            <a:ext cx="6957391" cy="925252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710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5"/>
          <a:stretch/>
        </p:blipFill>
        <p:spPr>
          <a:xfrm>
            <a:off x="107505" y="188640"/>
            <a:ext cx="8928991" cy="64087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9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57131"/>
            <a:ext cx="8496944" cy="5340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b="0" dirty="0" smtClean="0">
                <a:latin typeface="Times New Roman" pitchFamily="18" charset="0"/>
                <a:cs typeface="B Nazanin" pitchFamily="2" charset="-78"/>
              </a:rPr>
              <a:t>بیمار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400" b="0" dirty="0" smtClean="0">
                <a:latin typeface="Times New Roman" pitchFamily="18" charset="0"/>
                <a:cs typeface="B Nazanin" pitchFamily="2" charset="-78"/>
              </a:rPr>
              <a:t>خانم 48 ساله مورد شناخته شده کوشینگ از 22  سال قبل </a:t>
            </a:r>
          </a:p>
          <a:p>
            <a:pPr marL="0" indent="0">
              <a:buNone/>
            </a:pPr>
            <a:endParaRPr lang="fa-IR" sz="2400" dirty="0">
              <a:latin typeface="Times New Roman" pitchFamily="18" charset="0"/>
              <a:cs typeface="B Nazanin" pitchFamily="2" charset="-78"/>
            </a:endParaRPr>
          </a:p>
          <a:p>
            <a:pPr marL="0" indent="0">
              <a:buNone/>
            </a:pPr>
            <a:r>
              <a:rPr lang="fa-IR" sz="2400" b="0" dirty="0" smtClean="0">
                <a:latin typeface="Times New Roman" pitchFamily="18" charset="0"/>
                <a:cs typeface="B Nazanin" pitchFamily="2" charset="-78"/>
              </a:rPr>
              <a:t>سال 72                  بیمار در سن 26 سالگی با آبسه های سینه مکرر که چندین بار درناژ شده کاندید جراحی و تخلیه آبسه در اتاق عمل میشود. در مدت بستری در بخش جراحی شرح حالی از چاق شدن از 4 سال قبل در ناحیه شکم و افزایش وزن از </a:t>
            </a:r>
            <a:r>
              <a:rPr lang="en-US" sz="2400" b="0" dirty="0" smtClean="0">
                <a:latin typeface="Times New Roman" pitchFamily="18" charset="0"/>
                <a:cs typeface="B Nazanin" pitchFamily="2" charset="-78"/>
              </a:rPr>
              <a:t>kg</a:t>
            </a:r>
            <a:r>
              <a:rPr lang="fa-IR" sz="2400" b="0" dirty="0" smtClean="0">
                <a:latin typeface="Times New Roman" pitchFamily="18" charset="0"/>
                <a:cs typeface="B Nazanin" pitchFamily="2" charset="-78"/>
              </a:rPr>
              <a:t> 55 به </a:t>
            </a:r>
            <a:r>
              <a:rPr lang="en-US" sz="2400" b="0" dirty="0" smtClean="0">
                <a:latin typeface="Times New Roman" pitchFamily="18" charset="0"/>
                <a:cs typeface="B Nazanin" pitchFamily="2" charset="-78"/>
              </a:rPr>
              <a:t>kg</a:t>
            </a:r>
            <a:r>
              <a:rPr lang="fa-IR" sz="2400" b="0" dirty="0" smtClean="0">
                <a:latin typeface="Times New Roman" pitchFamily="18" charset="0"/>
                <a:cs typeface="B Nazanin" pitchFamily="2" charset="-78"/>
              </a:rPr>
              <a:t> 80 همچنین سیاه شدن رنگ پوست صورت و گردن و کشاله ران را ذکر میکند. هم چنین ذکر میکند که در طی 3 سال قبل الیگومنوره و هیرسوتیسم در ناحیه چانه داشته. بیمار در آن زمان در معاینات گالاکتوره داشته. </a:t>
            </a:r>
          </a:p>
          <a:p>
            <a:pPr marL="0" indent="0">
              <a:buNone/>
            </a:pPr>
            <a:r>
              <a:rPr lang="fa-IR" sz="2400" b="0" dirty="0" smtClean="0">
                <a:latin typeface="Times New Roman" pitchFamily="18" charset="0"/>
                <a:cs typeface="B Nazanin" pitchFamily="2" charset="-78"/>
              </a:rPr>
              <a:t>بیمار با شک کوشینگ تحت </a:t>
            </a:r>
            <a:r>
              <a:rPr lang="en-US" sz="2400" b="0" dirty="0" smtClean="0">
                <a:latin typeface="Times New Roman" pitchFamily="18" charset="0"/>
                <a:cs typeface="B Nazanin" pitchFamily="2" charset="-78"/>
              </a:rPr>
              <a:t>work up </a:t>
            </a:r>
            <a:r>
              <a:rPr lang="fa-IR" sz="2400" b="0" dirty="0" smtClean="0">
                <a:latin typeface="Times New Roman" pitchFamily="18" charset="0"/>
                <a:cs typeface="B Nazanin" pitchFamily="2" charset="-78"/>
              </a:rPr>
              <a:t> قرار میگیرد و بعد از تایید تشخیص کوشینگ 2 ماه بعد برای وی آدرنالکتومی دو طرفه انجام میشود. در ابتدا بیمار تحت درمان با پردنیزولون و فلودروکورتیزون بوده که بعدها به دگزامتازون و فلودروکورتیزون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تغییر می یابد.</a:t>
            </a:r>
            <a:endParaRPr lang="fa-IR" sz="2400" b="0" dirty="0" smtClean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298"/>
            <a:ext cx="7704856" cy="818414"/>
          </a:xfrm>
        </p:spPr>
        <p:txBody>
          <a:bodyPr>
            <a:noAutofit/>
          </a:bodyPr>
          <a:lstStyle/>
          <a:p>
            <a:pPr algn="r"/>
            <a:r>
              <a:rPr lang="fa-IR" sz="4000" b="1" dirty="0" smtClean="0">
                <a:cs typeface="B Nazanin" pitchFamily="2" charset="-78"/>
              </a:rPr>
              <a:t/>
            </a:r>
            <a:br>
              <a:rPr lang="fa-IR" sz="4000" b="1" dirty="0" smtClean="0">
                <a:cs typeface="B Nazanin" pitchFamily="2" charset="-78"/>
              </a:rPr>
            </a:br>
            <a:r>
              <a:rPr lang="fa-IR" sz="4000" dirty="0" smtClean="0">
                <a:cs typeface="B Nazanin" pitchFamily="2" charset="-78"/>
              </a:rPr>
              <a:t>بیماری کنونی</a:t>
            </a:r>
            <a:endParaRPr lang="fa-IR" sz="6000" dirty="0">
              <a:cs typeface="B Nazanin" pitchFamily="2" charset="-7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912693" y="2348880"/>
            <a:ext cx="71941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2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60040"/>
          </a:xfrm>
          <a:ln>
            <a:noFill/>
          </a:ln>
        </p:spPr>
        <p:txBody>
          <a:bodyPr/>
          <a:lstStyle/>
          <a:p>
            <a:pPr marL="109728" indent="0">
              <a:buNone/>
            </a:pPr>
            <a:r>
              <a:rPr lang="fa-IR" dirty="0" smtClean="0">
                <a:cs typeface="B Nazanin" pitchFamily="2" charset="-78"/>
              </a:rPr>
              <a:t>در آزمایشات آن زمان </a:t>
            </a:r>
          </a:p>
          <a:p>
            <a:pPr marL="109728" indent="0" algn="l">
              <a:buNone/>
            </a:pPr>
            <a:r>
              <a:rPr lang="fa-IR" dirty="0" smtClean="0">
                <a:cs typeface="B Nazanin" pitchFamily="2" charset="-78"/>
              </a:rPr>
              <a:t>      </a:t>
            </a:r>
            <a:r>
              <a:rPr lang="en-US" dirty="0" smtClean="0">
                <a:cs typeface="B Nazanin" pitchFamily="2" charset="-78"/>
              </a:rPr>
              <a:t>             </a:t>
            </a:r>
            <a:r>
              <a:rPr lang="en-US" dirty="0" err="1" smtClean="0">
                <a:cs typeface="B Nazanin" pitchFamily="2" charset="-78"/>
              </a:rPr>
              <a:t>Glu</a:t>
            </a:r>
            <a:r>
              <a:rPr lang="en-US" dirty="0" smtClean="0">
                <a:cs typeface="B Nazanin" pitchFamily="2" charset="-78"/>
              </a:rPr>
              <a:t>: 103</a:t>
            </a:r>
            <a:r>
              <a:rPr lang="fa-IR" dirty="0" smtClean="0">
                <a:cs typeface="B Nazanin" pitchFamily="2" charset="-78"/>
              </a:rPr>
              <a:t>         </a:t>
            </a:r>
            <a:r>
              <a:rPr lang="en-US" dirty="0" smtClean="0">
                <a:cs typeface="B Nazanin" pitchFamily="2" charset="-78"/>
              </a:rPr>
              <a:t>Na: 142</a:t>
            </a:r>
          </a:p>
          <a:p>
            <a:pPr marL="109728" indent="0" algn="l">
              <a:buNone/>
            </a:pPr>
            <a:r>
              <a:rPr lang="en-US" dirty="0">
                <a:cs typeface="B Nazanin" pitchFamily="2" charset="-78"/>
              </a:rPr>
              <a:t> </a:t>
            </a:r>
            <a:r>
              <a:rPr lang="en-US" dirty="0" smtClean="0">
                <a:cs typeface="B Nazanin" pitchFamily="2" charset="-78"/>
              </a:rPr>
              <a:t>                         TG: 172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en-US" dirty="0" smtClean="0">
                <a:cs typeface="B Nazanin" pitchFamily="2" charset="-78"/>
              </a:rPr>
              <a:t>K: 4</a:t>
            </a:r>
          </a:p>
          <a:p>
            <a:pPr marL="109728" indent="0" algn="l">
              <a:buNone/>
            </a:pPr>
            <a:r>
              <a:rPr lang="en-US" dirty="0" smtClean="0">
                <a:cs typeface="B Nazanin" pitchFamily="2" charset="-78"/>
              </a:rPr>
              <a:t>                     </a:t>
            </a:r>
            <a:r>
              <a:rPr lang="en-US" dirty="0" err="1" smtClean="0">
                <a:cs typeface="B Nazanin" pitchFamily="2" charset="-78"/>
              </a:rPr>
              <a:t>Chol</a:t>
            </a:r>
            <a:r>
              <a:rPr lang="en-US" dirty="0" smtClean="0">
                <a:cs typeface="B Nazanin" pitchFamily="2" charset="-78"/>
              </a:rPr>
              <a:t>: 21</a:t>
            </a:r>
            <a:r>
              <a:rPr lang="fa-IR" dirty="0" smtClean="0">
                <a:cs typeface="B Nazanin" pitchFamily="2" charset="-78"/>
              </a:rPr>
              <a:t>   </a:t>
            </a:r>
            <a:r>
              <a:rPr lang="en-US" dirty="0" smtClean="0">
                <a:cs typeface="B Nazanin" pitchFamily="2" charset="-78"/>
              </a:rPr>
              <a:t>Cr: 0.7</a:t>
            </a:r>
          </a:p>
          <a:p>
            <a:pPr marL="109728" indent="0" algn="l">
              <a:buNone/>
            </a:pPr>
            <a:r>
              <a:rPr lang="fa-IR" dirty="0" smtClean="0">
                <a:cs typeface="B Nazanin" pitchFamily="2" charset="-78"/>
              </a:rPr>
              <a:t>    </a:t>
            </a:r>
            <a:r>
              <a:rPr lang="en-US" dirty="0" smtClean="0">
                <a:cs typeface="B Nazanin" pitchFamily="2" charset="-78"/>
              </a:rPr>
              <a:t>BUN: 19</a:t>
            </a:r>
          </a:p>
          <a:p>
            <a:pPr marL="109728" indent="0" algn="l">
              <a:buNone/>
            </a:pPr>
            <a:endParaRPr lang="en-US" dirty="0">
              <a:cs typeface="B Nazanin" pitchFamily="2" charset="-78"/>
            </a:endParaRPr>
          </a:p>
          <a:p>
            <a:pPr marL="109728" indent="0" algn="l">
              <a:buNone/>
            </a:pPr>
            <a:endParaRPr lang="en-US" dirty="0" smtClean="0">
              <a:cs typeface="B Nazanin" pitchFamily="2" charset="-78"/>
            </a:endParaRPr>
          </a:p>
          <a:p>
            <a:pPr marL="109728" indent="0" algn="l">
              <a:buNone/>
            </a:pPr>
            <a:r>
              <a:rPr lang="en-US" dirty="0" smtClean="0">
                <a:cs typeface="B Nazanin" pitchFamily="2" charset="-78"/>
              </a:rPr>
              <a:t>Urinary free cortisol : 289   (normal &lt; 100)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73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28992" cy="64807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79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400" dirty="0" smtClean="0">
                <a:cs typeface="B Nazanin" pitchFamily="2" charset="-78"/>
              </a:rPr>
              <a:t>بعد از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عمل جراحی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bilateral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adrenalectomy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به تدریج چاقی بیمار برطرف میشود و وزن وی به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kg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70 میرسد.</a:t>
            </a:r>
          </a:p>
          <a:p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هیپرپیگمانتاسیون های نواحی مختلف بدن به جز صورت نیز برطرف میشود.</a:t>
            </a:r>
          </a:p>
          <a:p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گالاکتوره بیمار کاملا از بین میرود.</a:t>
            </a:r>
          </a:p>
          <a:p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هیرسوتیسم بیمار کاهش پیدا میکند.</a:t>
            </a:r>
          </a:p>
          <a:p>
            <a:r>
              <a:rPr lang="en-US" sz="2400" dirty="0" err="1" smtClean="0">
                <a:latin typeface="Times New Roman" pitchFamily="18" charset="0"/>
                <a:cs typeface="B Nazanin" pitchFamily="2" charset="-78"/>
              </a:rPr>
              <a:t>Mense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های بیمار منظم میشود.</a:t>
            </a:r>
          </a:p>
          <a:p>
            <a:endParaRPr lang="fa-IR" sz="2400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584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fa-IR" sz="2400" dirty="0" smtClean="0">
                <a:cs typeface="B Nazanin" pitchFamily="2" charset="-78"/>
              </a:rPr>
              <a:t>به گفته بیمار مدتی بعد از شروع دگزامتازون قندهای وی بالا رفته و تحت درمان با متفورمین و گلی بن کلامید قرار گرفته. ابتدا مقدار داروها کمتر بوده اما به تدریج دوز آن ها افزایش پیدا کرده. در این مدت بیمار بارها جهت کنترل قند در بیمارستان بستری و کاندید درمان با انسولین بوده که پذیرش درمان با انسولین را نداشته و بعد از ترخیص از بیمارستان خودش انسولین را قطع میکرده و مجدد از داروهای خوراکی استفاده میکرده.</a:t>
            </a:r>
            <a:endParaRPr lang="fa-IR" sz="2400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05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620688"/>
            <a:ext cx="7565464" cy="47766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a-IR" sz="2400" b="0" dirty="0" smtClean="0">
                <a:latin typeface="Agency FB" pitchFamily="34" charset="0"/>
                <a:cs typeface="B Nazanin" pitchFamily="2" charset="-78"/>
              </a:rPr>
              <a:t>سال 82               4 </a:t>
            </a:r>
            <a:r>
              <a:rPr lang="fa-IR" sz="2400" b="0" dirty="0">
                <a:latin typeface="Agency FB" pitchFamily="34" charset="0"/>
                <a:cs typeface="B Nazanin" pitchFamily="2" charset="-78"/>
              </a:rPr>
              <a:t>/ 82 بیمار به طور ناگهانی دچار درد اپیگاستر با انتشار به </a:t>
            </a:r>
            <a:r>
              <a:rPr lang="fa-IR" sz="2400" b="0" dirty="0" smtClean="0">
                <a:latin typeface="Agency FB" pitchFamily="34" charset="0"/>
                <a:cs typeface="B Nazanin" pitchFamily="2" charset="-78"/>
              </a:rPr>
              <a:t>         پشت </a:t>
            </a:r>
            <a:r>
              <a:rPr lang="fa-IR" sz="2400" b="0" dirty="0">
                <a:latin typeface="Agency FB" pitchFamily="34" charset="0"/>
                <a:cs typeface="B Nazanin" pitchFamily="2" charset="-78"/>
              </a:rPr>
              <a:t>همراه با تهوع و استفراغ میشود که پس از مراجعه به بیمارستان با توجه به </a:t>
            </a:r>
            <a:r>
              <a:rPr lang="en-US" sz="2400" b="0" dirty="0">
                <a:latin typeface="Agency FB" pitchFamily="34" charset="0"/>
                <a:cs typeface="B Nazanin" pitchFamily="2" charset="-78"/>
              </a:rPr>
              <a:t>TG</a:t>
            </a:r>
            <a:r>
              <a:rPr lang="fa-IR" sz="2400" b="0" dirty="0">
                <a:latin typeface="Agency FB" pitchFamily="34" charset="0"/>
                <a:cs typeface="B Nazanin" pitchFamily="2" charset="-78"/>
              </a:rPr>
              <a:t> بالای بیمار </a:t>
            </a:r>
            <a:r>
              <a:rPr lang="fa-IR" sz="2400" b="0" dirty="0" smtClean="0">
                <a:latin typeface="Agency FB" pitchFamily="34" charset="0"/>
                <a:cs typeface="B Nazanin" pitchFamily="2" charset="-78"/>
              </a:rPr>
              <a:t>در حد 1300 برای </a:t>
            </a:r>
            <a:r>
              <a:rPr lang="fa-IR" sz="2400" b="0" dirty="0">
                <a:latin typeface="Agency FB" pitchFamily="34" charset="0"/>
                <a:cs typeface="B Nazanin" pitchFamily="2" charset="-78"/>
              </a:rPr>
              <a:t>وی پانکراتیت مطرح میشود و با درمان نگهدارنده و جمفیبروزیل علایم بیمار تخفیف یافته و ترخیص میشود. اما مجدد بیمار پس از یک هفته با همان علایم به بیمارستان مراجعه میکند که در بررسی هایی که این بار انجام میشود در </a:t>
            </a:r>
            <a:r>
              <a:rPr lang="en-US" sz="2400" b="0" dirty="0">
                <a:latin typeface="Agency FB" pitchFamily="34" charset="0"/>
                <a:cs typeface="B Nazanin" pitchFamily="2" charset="-78"/>
              </a:rPr>
              <a:t>CT SCAN</a:t>
            </a:r>
            <a:r>
              <a:rPr lang="fa-IR" sz="2400" b="0" dirty="0">
                <a:latin typeface="Agency FB" pitchFamily="34" charset="0"/>
                <a:cs typeface="B Nazanin" pitchFamily="2" charset="-78"/>
              </a:rPr>
              <a:t> توده رتروپریتوین در بافت نرم گزارش میشود. بیمار تحت عمل جراحی لاپاراتومی تجسسی قرار میگیرد که در گزارش عمل آن زمان ذکر شده </a:t>
            </a:r>
            <a:r>
              <a:rPr lang="en-US" sz="2400" b="0" dirty="0">
                <a:latin typeface="Agency FB" pitchFamily="34" charset="0"/>
                <a:cs typeface="B Nazanin" pitchFamily="2" charset="-78"/>
              </a:rPr>
              <a:t>30  cc </a:t>
            </a:r>
            <a:r>
              <a:rPr lang="fa-IR" sz="2400" b="0" dirty="0">
                <a:latin typeface="Agency FB" pitchFamily="34" charset="0"/>
                <a:cs typeface="B Nazanin" pitchFamily="2" charset="-78"/>
              </a:rPr>
              <a:t> چرک از فضای رتروپریتوین نزدیک سر پانکراس خارج شده که در کشت آن </a:t>
            </a:r>
            <a:r>
              <a:rPr lang="en-US" sz="2400" b="0" dirty="0" err="1">
                <a:latin typeface="Agency FB" pitchFamily="34" charset="0"/>
                <a:cs typeface="B Nazanin" pitchFamily="2" charset="-78"/>
              </a:rPr>
              <a:t>e.coli</a:t>
            </a:r>
            <a:r>
              <a:rPr lang="en-US" sz="2400" b="0" dirty="0">
                <a:latin typeface="Agency FB" pitchFamily="34" charset="0"/>
                <a:cs typeface="B Nazanin" pitchFamily="2" charset="-78"/>
              </a:rPr>
              <a:t> </a:t>
            </a:r>
            <a:r>
              <a:rPr lang="fa-IR" sz="2400" b="0" dirty="0">
                <a:latin typeface="Agency FB" pitchFamily="34" charset="0"/>
                <a:cs typeface="B Nazanin" pitchFamily="2" charset="-78"/>
              </a:rPr>
              <a:t> رشد کرده و همزمان آپاندکتومی برای بیمار انجام شده.</a:t>
            </a:r>
            <a:endParaRPr lang="en-US" sz="2400" b="0" dirty="0">
              <a:latin typeface="Agency FB" pitchFamily="34" charset="0"/>
              <a:cs typeface="B Nazanin" pitchFamily="2" charset="-78"/>
            </a:endParaRPr>
          </a:p>
          <a:p>
            <a:endParaRPr lang="fa-IR" sz="2400" dirty="0">
              <a:cs typeface="B Nazanin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588224" y="835467"/>
            <a:ext cx="671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04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2672</TotalTime>
  <Words>1462</Words>
  <Application>Microsoft Office PowerPoint</Application>
  <PresentationFormat>On-screen Show (4:3)</PresentationFormat>
  <Paragraphs>154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Concourse</vt:lpstr>
      <vt:lpstr>PowerPoint Presentation</vt:lpstr>
      <vt:lpstr>PowerPoint Presentation</vt:lpstr>
      <vt:lpstr>شرح حال </vt:lpstr>
      <vt:lpstr> بیماری کنونی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سایر آزمایشات بیمار در آن زمان</vt:lpstr>
      <vt:lpstr>PowerPoint Presentation</vt:lpstr>
      <vt:lpstr>PowerPoint Presentation</vt:lpstr>
      <vt:lpstr>سابقه بیماری های قبلی</vt:lpstr>
      <vt:lpstr>PowerPoint Presentation</vt:lpstr>
      <vt:lpstr>سابقه مصرف دارو</vt:lpstr>
      <vt:lpstr>سابقه فامیلی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azadeh</dc:creator>
  <cp:lastModifiedBy>azadeh</cp:lastModifiedBy>
  <cp:revision>80</cp:revision>
  <dcterms:created xsi:type="dcterms:W3CDTF">2015-05-13T16:26:32Z</dcterms:created>
  <dcterms:modified xsi:type="dcterms:W3CDTF">2015-05-18T05:18:33Z</dcterms:modified>
</cp:coreProperties>
</file>