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7818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3CC7-79DA-4938-BC54-CCEC574898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5F6B-6213-47FA-8008-BD141B88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3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D3CC7-79DA-4938-BC54-CCEC5748983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15F6B-6213-47FA-8008-BD141B88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9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97904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i="1" smtClean="0">
                <a:solidFill>
                  <a:srgbClr val="CC3300"/>
                </a:solidFill>
              </a:rPr>
              <a:t>The growing problem of diabetes in Muslim-majority countries</a:t>
            </a:r>
            <a:endParaRPr lang="en-US" altLang="en-US" sz="3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0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smtClean="0">
                <a:solidFill>
                  <a:srgbClr val="CC3300"/>
                </a:solidFill>
              </a:rPr>
              <a:t>Fasting in type 1 diabetics</a:t>
            </a:r>
            <a:endParaRPr lang="en-US" altLang="en-US" sz="4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9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smtClean="0">
                <a:solidFill>
                  <a:srgbClr val="CC3300"/>
                </a:solidFill>
              </a:rPr>
              <a:t>Changing in lifestyle during Ramadan </a:t>
            </a:r>
            <a:endParaRPr lang="en-US" altLang="en-US" sz="4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2968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3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i="1" smtClean="0">
                <a:solidFill>
                  <a:srgbClr val="CC3300"/>
                </a:solidFill>
              </a:rPr>
              <a:t>Up to 79% of Muslims with diabetes fast for at least 15 days during Ramadan</a:t>
            </a:r>
            <a:endParaRPr lang="en-US" altLang="en-US" sz="3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4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i="1" smtClean="0">
                <a:solidFill>
                  <a:srgbClr val="CC3300"/>
                </a:solidFill>
              </a:rPr>
              <a:t>Change in physical activity and food intake during Ramadan in patients with diabetes</a:t>
            </a:r>
            <a:endParaRPr lang="en-US" altLang="en-US" sz="3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2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i="1" smtClean="0">
                <a:solidFill>
                  <a:srgbClr val="CC3300"/>
                </a:solidFill>
              </a:rPr>
              <a:t>Change in dosage of insulin and oral hypoglycemic drugs during Ramadan</a:t>
            </a:r>
            <a:endParaRPr lang="en-US" altLang="en-US" sz="3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smtClean="0">
                <a:solidFill>
                  <a:srgbClr val="CC3300"/>
                </a:solidFill>
              </a:rPr>
              <a:t>Management of diabetes </a:t>
            </a:r>
            <a:br>
              <a:rPr lang="en-US" sz="4000" b="1" i="1" smtClean="0">
                <a:solidFill>
                  <a:srgbClr val="CC3300"/>
                </a:solidFill>
              </a:rPr>
            </a:br>
            <a:r>
              <a:rPr lang="en-US" sz="4000" b="1" i="1" smtClean="0">
                <a:solidFill>
                  <a:srgbClr val="CC3300"/>
                </a:solidFill>
              </a:rPr>
              <a:t>during Ramadan </a:t>
            </a:r>
            <a:r>
              <a:rPr lang="en-US" sz="2800" baseline="-25000" smtClean="0">
                <a:solidFill>
                  <a:srgbClr val="00269E"/>
                </a:solidFill>
              </a:rPr>
              <a:t>(continued</a:t>
            </a:r>
            <a:r>
              <a:rPr lang="en-US" sz="2800" baseline="-2500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n-US" sz="4000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12856"/>
      </p:ext>
    </p:extLst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smtClean="0">
                <a:solidFill>
                  <a:srgbClr val="CC3300"/>
                </a:solidFill>
              </a:rPr>
              <a:t>Key components of a Ramadan-focused educational programme</a:t>
            </a:r>
            <a:endParaRPr lang="en-US" altLang="en-US" sz="4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0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smtClean="0">
                <a:solidFill>
                  <a:srgbClr val="CC3300"/>
                </a:solidFill>
              </a:rPr>
              <a:t>Factors for risk quantification</a:t>
            </a:r>
            <a:endParaRPr lang="en-US" altLang="en-US" sz="4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7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85890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smtClean="0">
                <a:solidFill>
                  <a:srgbClr val="CC3300"/>
                </a:solidFill>
              </a:rPr>
              <a:t>Major risks associated with fasting</a:t>
            </a:r>
            <a:r>
              <a:rPr lang="fa-IR" altLang="en-US" sz="4000" b="1" i="1" smtClean="0">
                <a:solidFill>
                  <a:srgbClr val="CC3300"/>
                </a:solidFill>
              </a:rPr>
              <a:t> </a:t>
            </a:r>
            <a:r>
              <a:rPr lang="en-US" altLang="en-US" sz="4000" b="1" i="1" smtClean="0">
                <a:solidFill>
                  <a:srgbClr val="CC3300"/>
                </a:solidFill>
              </a:rPr>
              <a:t>in patients with diabetes</a:t>
            </a:r>
            <a:endParaRPr lang="en-US" altLang="en-US" sz="4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87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i="1" smtClean="0">
                <a:solidFill>
                  <a:srgbClr val="CC3300"/>
                </a:solidFill>
              </a:rPr>
              <a:t>Categories of risks in patients with type 1 or type 2 diabetes who fast during Ramadan </a:t>
            </a:r>
            <a:endParaRPr lang="en-US" altLang="en-US" sz="32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77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i="1" smtClean="0">
                <a:solidFill>
                  <a:srgbClr val="CC3300"/>
                </a:solidFill>
              </a:rPr>
              <a:t>Categories of risks in patients with type 1 or type 2 diabetes who fast during Ramadan </a:t>
            </a:r>
            <a:endParaRPr lang="en-US" altLang="en-US" sz="32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0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i="1" smtClean="0">
                <a:solidFill>
                  <a:srgbClr val="CC3300"/>
                </a:solidFill>
              </a:rPr>
              <a:t>Categories of risks in patients with type 1 or type 2 diabetes who fast during Ramadan </a:t>
            </a:r>
            <a:endParaRPr lang="en-US" altLang="en-US" sz="32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5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b="1" i="1" smtClean="0">
                <a:solidFill>
                  <a:srgbClr val="CC3300"/>
                </a:solidFill>
              </a:rPr>
              <a:t>Site and mode of action of the most commonly used antidiabetic pharmacological agents, classified by their hypoglycemic risk potential and weight gain/loss characteristics</a:t>
            </a:r>
            <a:endParaRPr lang="en-US" altLang="en-US" sz="2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30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500" b="1" i="1" smtClean="0">
                <a:solidFill>
                  <a:srgbClr val="CC3300"/>
                </a:solidFill>
              </a:rPr>
              <a:t>Recommended changes of treatment regimen in patients with type 2 diabetes who fast during Ramadan</a:t>
            </a:r>
            <a:endParaRPr lang="en-US" altLang="en-US" sz="25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93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500" b="1" i="1" smtClean="0">
                <a:solidFill>
                  <a:srgbClr val="CC3300"/>
                </a:solidFill>
              </a:rPr>
              <a:t>Recommended changes of treatment regimen in patients with type 2 diabetes who fast during Ramadan</a:t>
            </a:r>
            <a:endParaRPr lang="en-US" altLang="en-US" sz="25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56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500" b="1" i="1" smtClean="0">
                <a:solidFill>
                  <a:srgbClr val="CC3300"/>
                </a:solidFill>
              </a:rPr>
              <a:t>Recommended changes of treatment regimen in patients on insulin therapy who fast during Ramadan</a:t>
            </a:r>
            <a:endParaRPr lang="en-US" altLang="en-US" sz="25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3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en-US" sz="2500" b="1" i="1" smtClean="0">
                <a:solidFill>
                  <a:srgbClr val="CC3300"/>
                </a:solidFill>
              </a:rPr>
              <a:t>Algrithm for premixed insuling titration during Ramadan</a:t>
            </a:r>
            <a:endParaRPr lang="en-GB" altLang="en-US" sz="25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90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500" b="1" i="1" smtClean="0">
                <a:solidFill>
                  <a:srgbClr val="CC3300"/>
                </a:solidFill>
              </a:rPr>
              <a:t>Recommended changes of treatment regimen in patients on insulin therapy who fast during Ramadan</a:t>
            </a:r>
            <a:endParaRPr lang="en-US" altLang="en-US" sz="25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smtClean="0">
                <a:solidFill>
                  <a:srgbClr val="CC3300"/>
                </a:solidFill>
              </a:rPr>
              <a:t>OBJECTIVE</a:t>
            </a:r>
            <a:endParaRPr lang="en-US" altLang="en-US" sz="4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16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3300" b="1" i="1" smtClean="0">
                <a:solidFill>
                  <a:srgbClr val="CC3300"/>
                </a:solidFill>
              </a:rPr>
              <a:t>Recommendations for prevention of hypoglycaemia during Ramadan</a:t>
            </a:r>
            <a:endParaRPr lang="en-GB" sz="3300" b="1" i="1" dirty="0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78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smtClean="0">
                <a:solidFill>
                  <a:srgbClr val="CC3300"/>
                </a:solidFill>
              </a:rPr>
              <a:t>When to break the fast</a:t>
            </a:r>
            <a:endParaRPr lang="en-US" altLang="en-US" sz="4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70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i="1" smtClean="0">
                <a:solidFill>
                  <a:srgbClr val="CC3300"/>
                </a:solidFill>
              </a:rPr>
              <a:t>Recommended timings to check blood glucose levels during Ramadan fasting</a:t>
            </a:r>
            <a:endParaRPr lang="en-US" altLang="en-US" sz="35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34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smtClean="0">
                <a:solidFill>
                  <a:srgbClr val="CC3300"/>
                </a:solidFill>
              </a:rPr>
              <a:t>Conclusion</a:t>
            </a:r>
            <a:r>
              <a:rPr lang="fa-IR" altLang="en-US" sz="4000" b="1" i="1" smtClean="0">
                <a:solidFill>
                  <a:srgbClr val="CC3300"/>
                </a:solidFill>
              </a:rPr>
              <a:t> </a:t>
            </a:r>
            <a:r>
              <a:rPr lang="en-US" altLang="en-US" sz="4000" b="1" i="1" smtClean="0">
                <a:solidFill>
                  <a:srgbClr val="CC3300"/>
                </a:solidFill>
              </a:rPr>
              <a:t>(1)</a:t>
            </a:r>
            <a:endParaRPr lang="en-US" altLang="en-US" sz="4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9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smtClean="0">
                <a:solidFill>
                  <a:srgbClr val="CC3300"/>
                </a:solidFill>
              </a:rPr>
              <a:t>Conclusion (2)</a:t>
            </a:r>
            <a:endParaRPr lang="en-US" altLang="en-US" sz="4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56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smtClean="0">
                <a:solidFill>
                  <a:srgbClr val="CC3300"/>
                </a:solidFill>
              </a:rPr>
              <a:t>Conclusion (3)</a:t>
            </a:r>
            <a:endParaRPr lang="en-US" altLang="en-US" sz="4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82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9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19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26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fa-IR" sz="4000" b="1" smtClean="0">
                <a:solidFill>
                  <a:srgbClr val="C00000"/>
                </a:solidFill>
                <a:cs typeface="B Mitra" pitchFamily="2" charset="-78"/>
              </a:rPr>
              <a:t>تفاوت‌هاي  روزه‌داري اسلامي و روزه‌‌داري تجربي</a:t>
            </a:r>
            <a:r>
              <a:rPr lang="en-US" sz="4000" b="1" smtClean="0">
                <a:solidFill>
                  <a:srgbClr val="C00000"/>
                </a:solidFill>
                <a:cs typeface="B Mitra" pitchFamily="2" charset="-78"/>
              </a:rPr>
              <a:t/>
            </a:r>
            <a:br>
              <a:rPr lang="en-US" sz="4000" b="1" smtClean="0">
                <a:solidFill>
                  <a:srgbClr val="C00000"/>
                </a:solidFill>
                <a:cs typeface="B Mitra" pitchFamily="2" charset="-78"/>
              </a:rPr>
            </a:br>
            <a:r>
              <a:rPr lang="fa-IR" sz="3500" b="1" smtClean="0">
                <a:solidFill>
                  <a:srgbClr val="C00000"/>
                </a:solidFill>
                <a:cs typeface="B Mitra" pitchFamily="2" charset="-78"/>
              </a:rPr>
              <a:t> (</a:t>
            </a:r>
            <a:r>
              <a:rPr lang="en-US" b="1" smtClean="0">
                <a:solidFill>
                  <a:srgbClr val="C00000"/>
                </a:solidFill>
                <a:cs typeface="B Mitra" pitchFamily="2" charset="-78"/>
              </a:rPr>
              <a:t>FASTING</a:t>
            </a:r>
            <a:r>
              <a:rPr lang="fa-IR" b="1" smtClean="0">
                <a:solidFill>
                  <a:srgbClr val="C00000"/>
                </a:solidFill>
                <a:cs typeface="B Mitra" pitchFamily="2" charset="-78"/>
              </a:rPr>
              <a:t>)</a:t>
            </a:r>
            <a:endParaRPr lang="en-US" b="1" dirty="0" smtClean="0">
              <a:solidFill>
                <a:srgbClr val="C00000"/>
              </a:solidFill>
              <a:cs typeface="B Mitra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93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13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5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smtClean="0">
                <a:solidFill>
                  <a:srgbClr val="CC3300"/>
                </a:solidFill>
              </a:rPr>
              <a:t>Glucose Turnover</a:t>
            </a:r>
            <a:endParaRPr lang="en-US" altLang="en-US" sz="4000" b="1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6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1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4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500" i="1" smtClean="0">
                <a:solidFill>
                  <a:srgbClr val="CC3300"/>
                </a:solidFill>
              </a:rPr>
              <a:t>Mean continuous glucose monitoring (CGM) profiles from patients with diabetes before and during Ramadanme A rapid rise in blood glucose is seen at iftar time*</a:t>
            </a:r>
            <a:endParaRPr lang="en-US" altLang="en-US" sz="2500" i="1" smtClean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76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On-screen Show (4:3)</PresentationFormat>
  <Paragraphs>29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B Mitra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OBJECTIVE</vt:lpstr>
      <vt:lpstr>تفاوت‌هاي  روزه‌داري اسلامي و روزه‌‌داري تجربي  (FASTING)</vt:lpstr>
      <vt:lpstr>PowerPoint Presentation</vt:lpstr>
      <vt:lpstr>Glucose Turnover</vt:lpstr>
      <vt:lpstr>PowerPoint Presentation</vt:lpstr>
      <vt:lpstr>PowerPoint Presentation</vt:lpstr>
      <vt:lpstr>Mean continuous glucose monitoring (CGM) profiles from patients with diabetes before and during Ramadanme A rapid rise in blood glucose is seen at iftar time*</vt:lpstr>
      <vt:lpstr>The growing problem of diabetes in Muslim-majority countries</vt:lpstr>
      <vt:lpstr>Fasting in type 1 diabetics</vt:lpstr>
      <vt:lpstr>Changing in lifestyle during Ramadan </vt:lpstr>
      <vt:lpstr>PowerPoint Presentation</vt:lpstr>
      <vt:lpstr>Up to 79% of Muslims with diabetes fast for at least 15 days during Ramadan</vt:lpstr>
      <vt:lpstr>Change in physical activity and food intake during Ramadan in patients with diabetes</vt:lpstr>
      <vt:lpstr>Change in dosage of insulin and oral hypoglycemic drugs during Ramadan</vt:lpstr>
      <vt:lpstr>Management of diabetes  during Ramadan (continued) </vt:lpstr>
      <vt:lpstr>Key components of a Ramadan-focused educational programme</vt:lpstr>
      <vt:lpstr>Factors for risk quantification</vt:lpstr>
      <vt:lpstr>Major risks associated with fasting in patients with diabetes</vt:lpstr>
      <vt:lpstr>Categories of risks in patients with type 1 or type 2 diabetes who fast during Ramadan </vt:lpstr>
      <vt:lpstr>Categories of risks in patients with type 1 or type 2 diabetes who fast during Ramadan </vt:lpstr>
      <vt:lpstr>Categories of risks in patients with type 1 or type 2 diabetes who fast during Ramadan </vt:lpstr>
      <vt:lpstr>Site and mode of action of the most commonly used antidiabetic pharmacological agents, classified by their hypoglycemic risk potential and weight gain/loss characteristics</vt:lpstr>
      <vt:lpstr>Recommended changes of treatment regimen in patients with type 2 diabetes who fast during Ramadan</vt:lpstr>
      <vt:lpstr>Recommended changes of treatment regimen in patients with type 2 diabetes who fast during Ramadan</vt:lpstr>
      <vt:lpstr>Recommended changes of treatment regimen in patients on insulin therapy who fast during Ramadan</vt:lpstr>
      <vt:lpstr>Algrithm for premixed insuling titration during Ramadan</vt:lpstr>
      <vt:lpstr>Recommended changes of treatment regimen in patients on insulin therapy who fast during Ramadan</vt:lpstr>
      <vt:lpstr>Recommendations for prevention of hypoglycaemia during Ramadan</vt:lpstr>
      <vt:lpstr>When to break the fast</vt:lpstr>
      <vt:lpstr>Recommended timings to check blood glucose levels during Ramadan fasting</vt:lpstr>
      <vt:lpstr>Conclusion (1)</vt:lpstr>
      <vt:lpstr>Conclusion (2)</vt:lpstr>
      <vt:lpstr>Conclusion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شهناز رنجبر</dc:creator>
  <cp:lastModifiedBy>شهناز رنجبر</cp:lastModifiedBy>
  <cp:revision>1</cp:revision>
  <dcterms:created xsi:type="dcterms:W3CDTF">2019-07-22T07:48:41Z</dcterms:created>
  <dcterms:modified xsi:type="dcterms:W3CDTF">2019-07-22T07:48:42Z</dcterms:modified>
</cp:coreProperties>
</file>