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sldIdLst>
    <p:sldId id="416" r:id="rId2"/>
    <p:sldId id="256" r:id="rId3"/>
    <p:sldId id="257" r:id="rId4"/>
    <p:sldId id="321" r:id="rId5"/>
    <p:sldId id="439" r:id="rId6"/>
    <p:sldId id="440" r:id="rId7"/>
    <p:sldId id="327" r:id="rId8"/>
    <p:sldId id="441" r:id="rId9"/>
    <p:sldId id="591" r:id="rId10"/>
    <p:sldId id="442" r:id="rId11"/>
    <p:sldId id="443" r:id="rId12"/>
    <p:sldId id="444" r:id="rId13"/>
    <p:sldId id="445" r:id="rId14"/>
    <p:sldId id="446" r:id="rId15"/>
    <p:sldId id="599" r:id="rId16"/>
    <p:sldId id="600" r:id="rId17"/>
    <p:sldId id="592" r:id="rId18"/>
    <p:sldId id="450" r:id="rId19"/>
    <p:sldId id="263" r:id="rId20"/>
    <p:sldId id="264" r:id="rId21"/>
    <p:sldId id="585" r:id="rId22"/>
    <p:sldId id="593" r:id="rId23"/>
    <p:sldId id="594" r:id="rId24"/>
    <p:sldId id="315" r:id="rId25"/>
    <p:sldId id="437" r:id="rId26"/>
    <p:sldId id="438" r:id="rId27"/>
    <p:sldId id="601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273" r:id="rId54"/>
    <p:sldId id="485" r:id="rId55"/>
    <p:sldId id="486" r:id="rId56"/>
    <p:sldId id="487" r:id="rId57"/>
    <p:sldId id="488" r:id="rId58"/>
    <p:sldId id="489" r:id="rId59"/>
    <p:sldId id="490" r:id="rId60"/>
    <p:sldId id="492" r:id="rId61"/>
    <p:sldId id="493" r:id="rId62"/>
    <p:sldId id="494" r:id="rId63"/>
    <p:sldId id="495" r:id="rId64"/>
    <p:sldId id="496" r:id="rId65"/>
    <p:sldId id="595" r:id="rId66"/>
    <p:sldId id="596" r:id="rId67"/>
    <p:sldId id="597" r:id="rId68"/>
    <p:sldId id="364" r:id="rId69"/>
    <p:sldId id="511" r:id="rId70"/>
    <p:sldId id="491" r:id="rId71"/>
    <p:sldId id="497" r:id="rId72"/>
    <p:sldId id="506" r:id="rId73"/>
    <p:sldId id="498" r:id="rId74"/>
    <p:sldId id="499" r:id="rId75"/>
    <p:sldId id="500" r:id="rId76"/>
    <p:sldId id="501" r:id="rId77"/>
    <p:sldId id="502" r:id="rId78"/>
    <p:sldId id="503" r:id="rId79"/>
    <p:sldId id="504" r:id="rId80"/>
    <p:sldId id="507" r:id="rId81"/>
    <p:sldId id="508" r:id="rId82"/>
    <p:sldId id="366" r:id="rId83"/>
    <p:sldId id="512" r:id="rId84"/>
    <p:sldId id="509" r:id="rId85"/>
    <p:sldId id="510" r:id="rId86"/>
    <p:sldId id="518" r:id="rId87"/>
    <p:sldId id="519" r:id="rId88"/>
    <p:sldId id="520" r:id="rId89"/>
    <p:sldId id="521" r:id="rId90"/>
    <p:sldId id="522" r:id="rId91"/>
    <p:sldId id="281" r:id="rId92"/>
    <p:sldId id="282" r:id="rId93"/>
    <p:sldId id="367" r:id="rId94"/>
    <p:sldId id="513" r:id="rId95"/>
    <p:sldId id="523" r:id="rId96"/>
    <p:sldId id="524" r:id="rId97"/>
    <p:sldId id="525" r:id="rId98"/>
    <p:sldId id="526" r:id="rId99"/>
    <p:sldId id="528" r:id="rId100"/>
    <p:sldId id="529" r:id="rId101"/>
    <p:sldId id="552" r:id="rId102"/>
    <p:sldId id="530" r:id="rId103"/>
    <p:sldId id="531" r:id="rId104"/>
    <p:sldId id="554" r:id="rId105"/>
    <p:sldId id="555" r:id="rId106"/>
    <p:sldId id="368" r:id="rId107"/>
    <p:sldId id="559" r:id="rId108"/>
    <p:sldId id="556" r:id="rId109"/>
    <p:sldId id="532" r:id="rId110"/>
    <p:sldId id="533" r:id="rId111"/>
    <p:sldId id="534" r:id="rId112"/>
    <p:sldId id="535" r:id="rId113"/>
    <p:sldId id="558" r:id="rId114"/>
    <p:sldId id="536" r:id="rId115"/>
    <p:sldId id="537" r:id="rId116"/>
    <p:sldId id="369" r:id="rId117"/>
    <p:sldId id="515" r:id="rId118"/>
    <p:sldId id="538" r:id="rId119"/>
    <p:sldId id="539" r:id="rId120"/>
    <p:sldId id="540" r:id="rId121"/>
    <p:sldId id="563" r:id="rId122"/>
    <p:sldId id="562" r:id="rId123"/>
    <p:sldId id="370" r:id="rId124"/>
    <p:sldId id="516" r:id="rId125"/>
    <p:sldId id="541" r:id="rId126"/>
    <p:sldId id="542" r:id="rId127"/>
    <p:sldId id="543" r:id="rId128"/>
    <p:sldId id="544" r:id="rId129"/>
    <p:sldId id="545" r:id="rId130"/>
    <p:sldId id="546" r:id="rId131"/>
    <p:sldId id="565" r:id="rId132"/>
    <p:sldId id="566" r:id="rId133"/>
    <p:sldId id="567" r:id="rId134"/>
    <p:sldId id="302" r:id="rId135"/>
    <p:sldId id="517" r:id="rId136"/>
    <p:sldId id="547" r:id="rId137"/>
    <p:sldId id="548" r:id="rId138"/>
    <p:sldId id="549" r:id="rId139"/>
    <p:sldId id="568" r:id="rId140"/>
    <p:sldId id="413" r:id="rId141"/>
    <p:sldId id="602" r:id="rId142"/>
    <p:sldId id="580" r:id="rId143"/>
    <p:sldId id="581" r:id="rId144"/>
    <p:sldId id="582" r:id="rId145"/>
    <p:sldId id="415" r:id="rId1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0" autoAdjust="0"/>
  </p:normalViewPr>
  <p:slideViewPr>
    <p:cSldViewPr>
      <p:cViewPr>
        <p:scale>
          <a:sx n="66" d="100"/>
          <a:sy n="66" d="100"/>
        </p:scale>
        <p:origin x="-209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59721-272F-4276-8992-89717CF33A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D9423-6F95-40E4-9215-0BC4223E70FA}">
      <dgm:prSet phldrT="[Text]" phldr="1"/>
      <dgm:spPr/>
      <dgm:t>
        <a:bodyPr/>
        <a:lstStyle/>
        <a:p>
          <a:endParaRPr lang="en-US" dirty="0"/>
        </a:p>
      </dgm:t>
    </dgm:pt>
    <dgm:pt modelId="{1DF6F00C-F95F-4EC2-9A92-FBB379725F5E}" type="parTrans" cxnId="{5170DA55-081A-42DE-93A7-F732B9423525}">
      <dgm:prSet/>
      <dgm:spPr/>
      <dgm:t>
        <a:bodyPr/>
        <a:lstStyle/>
        <a:p>
          <a:endParaRPr lang="en-US"/>
        </a:p>
      </dgm:t>
    </dgm:pt>
    <dgm:pt modelId="{7241477C-3B7D-486C-B792-2885D91E1C06}" type="sibTrans" cxnId="{5170DA55-081A-42DE-93A7-F732B9423525}">
      <dgm:prSet/>
      <dgm:spPr/>
      <dgm:t>
        <a:bodyPr/>
        <a:lstStyle/>
        <a:p>
          <a:endParaRPr lang="en-US"/>
        </a:p>
      </dgm:t>
    </dgm:pt>
    <dgm:pt modelId="{43BFE2AA-F21B-48E0-8A56-1F6DA21D7E74}">
      <dgm:prSet phldrT="[Text]"/>
      <dgm:spPr/>
      <dgm:t>
        <a:bodyPr/>
        <a:lstStyle/>
        <a:p>
          <a:r>
            <a:rPr lang="en-US" dirty="0" smtClean="0"/>
            <a:t>after 5 to 7 years in low-risk</a:t>
          </a:r>
          <a:r>
            <a:rPr lang="fa-IR" dirty="0" smtClean="0"/>
            <a:t> </a:t>
          </a:r>
          <a:r>
            <a:rPr lang="en-US" dirty="0" smtClean="0"/>
            <a:t>patients</a:t>
          </a:r>
          <a:endParaRPr lang="en-US" dirty="0"/>
        </a:p>
      </dgm:t>
    </dgm:pt>
    <dgm:pt modelId="{C16E6B70-2B1C-4BB1-8CF6-D07427CAD09A}" type="parTrans" cxnId="{99B6F541-3076-4656-8DC6-02723CE17235}">
      <dgm:prSet/>
      <dgm:spPr/>
      <dgm:t>
        <a:bodyPr/>
        <a:lstStyle/>
        <a:p>
          <a:endParaRPr lang="en-US"/>
        </a:p>
      </dgm:t>
    </dgm:pt>
    <dgm:pt modelId="{1DC1689C-0A49-41C6-82D8-A39D0A0CF918}" type="sibTrans" cxnId="{99B6F541-3076-4656-8DC6-02723CE17235}">
      <dgm:prSet/>
      <dgm:spPr/>
      <dgm:t>
        <a:bodyPr/>
        <a:lstStyle/>
        <a:p>
          <a:endParaRPr lang="en-US"/>
        </a:p>
      </dgm:t>
    </dgm:pt>
    <dgm:pt modelId="{4D169874-722F-4E52-807B-587C1A9427C9}">
      <dgm:prSet phldrT="[Text]" phldr="1"/>
      <dgm:spPr/>
      <dgm:t>
        <a:bodyPr/>
        <a:lstStyle/>
        <a:p>
          <a:endParaRPr lang="en-US"/>
        </a:p>
      </dgm:t>
    </dgm:pt>
    <dgm:pt modelId="{1EEECF2C-285D-4FA1-9E16-C6E941B60300}" type="parTrans" cxnId="{43451AFE-3D5E-485D-BFFF-C479A12C4D5A}">
      <dgm:prSet/>
      <dgm:spPr/>
      <dgm:t>
        <a:bodyPr/>
        <a:lstStyle/>
        <a:p>
          <a:endParaRPr lang="en-US"/>
        </a:p>
      </dgm:t>
    </dgm:pt>
    <dgm:pt modelId="{67349803-FA69-4BC6-ABF8-1E23C386DE7E}" type="sibTrans" cxnId="{43451AFE-3D5E-485D-BFFF-C479A12C4D5A}">
      <dgm:prSet/>
      <dgm:spPr/>
      <dgm:t>
        <a:bodyPr/>
        <a:lstStyle/>
        <a:p>
          <a:endParaRPr lang="en-US"/>
        </a:p>
      </dgm:t>
    </dgm:pt>
    <dgm:pt modelId="{F4742059-F9D9-4383-9DF6-A1AE05C4AC01}">
      <dgm:prSet phldrT="[Text]" phldr="1"/>
      <dgm:spPr/>
      <dgm:t>
        <a:bodyPr/>
        <a:lstStyle/>
        <a:p>
          <a:endParaRPr lang="en-US"/>
        </a:p>
      </dgm:t>
    </dgm:pt>
    <dgm:pt modelId="{D8382CD3-D60A-41C2-9FFD-D7D11E300487}" type="parTrans" cxnId="{27E06CE8-1A02-4957-BCBE-097C61D0F9B5}">
      <dgm:prSet/>
      <dgm:spPr/>
      <dgm:t>
        <a:bodyPr/>
        <a:lstStyle/>
        <a:p>
          <a:endParaRPr lang="en-US"/>
        </a:p>
      </dgm:t>
    </dgm:pt>
    <dgm:pt modelId="{9BD9DE28-5177-4B8E-B85D-CC8C113B4204}" type="sibTrans" cxnId="{27E06CE8-1A02-4957-BCBE-097C61D0F9B5}">
      <dgm:prSet/>
      <dgm:spPr/>
      <dgm:t>
        <a:bodyPr/>
        <a:lstStyle/>
        <a:p>
          <a:endParaRPr lang="en-US"/>
        </a:p>
      </dgm:t>
    </dgm:pt>
    <dgm:pt modelId="{860975E1-E785-4CD9-8048-8FAB7DF7290D}">
      <dgm:prSet phldrT="[Text]"/>
      <dgm:spPr/>
      <dgm:t>
        <a:bodyPr/>
        <a:lstStyle/>
        <a:p>
          <a:r>
            <a:rPr lang="en-US" dirty="0" smtClean="0"/>
            <a:t>3 to 5 years in borderline-to-intermediate risk</a:t>
          </a:r>
          <a:r>
            <a:rPr lang="fa-IR" dirty="0" smtClean="0"/>
            <a:t> </a:t>
          </a:r>
          <a:endParaRPr lang="en-US" dirty="0"/>
        </a:p>
      </dgm:t>
    </dgm:pt>
    <dgm:pt modelId="{B1233C41-15D7-4DB3-B5B4-046A9E2C2B1E}" type="parTrans" cxnId="{803C17B0-B508-43FB-BBA5-8F35B073A3DB}">
      <dgm:prSet/>
      <dgm:spPr/>
      <dgm:t>
        <a:bodyPr/>
        <a:lstStyle/>
        <a:p>
          <a:endParaRPr lang="en-US"/>
        </a:p>
      </dgm:t>
    </dgm:pt>
    <dgm:pt modelId="{0F90EA67-6927-424E-89FE-718D3DEA9959}" type="sibTrans" cxnId="{803C17B0-B508-43FB-BBA5-8F35B073A3DB}">
      <dgm:prSet/>
      <dgm:spPr/>
      <dgm:t>
        <a:bodyPr/>
        <a:lstStyle/>
        <a:p>
          <a:endParaRPr lang="en-US"/>
        </a:p>
      </dgm:t>
    </dgm:pt>
    <dgm:pt modelId="{C741EF22-3268-4B28-AD7E-7F2EF153BE0B}">
      <dgm:prSet phldrT="[Text]" phldr="1"/>
      <dgm:spPr/>
      <dgm:t>
        <a:bodyPr/>
        <a:lstStyle/>
        <a:p>
          <a:endParaRPr lang="en-US"/>
        </a:p>
      </dgm:t>
    </dgm:pt>
    <dgm:pt modelId="{5019E7A6-1EA8-4D97-AA98-5216DB92B9BE}" type="parTrans" cxnId="{DDCA183C-A0FF-4247-B260-94D06FAB8EA8}">
      <dgm:prSet/>
      <dgm:spPr/>
      <dgm:t>
        <a:bodyPr/>
        <a:lstStyle/>
        <a:p>
          <a:endParaRPr lang="en-US"/>
        </a:p>
      </dgm:t>
    </dgm:pt>
    <dgm:pt modelId="{5DC1A593-CD66-450C-9786-C9F745E3E28C}" type="sibTrans" cxnId="{DDCA183C-A0FF-4247-B260-94D06FAB8EA8}">
      <dgm:prSet/>
      <dgm:spPr/>
      <dgm:t>
        <a:bodyPr/>
        <a:lstStyle/>
        <a:p>
          <a:endParaRPr lang="en-US"/>
        </a:p>
      </dgm:t>
    </dgm:pt>
    <dgm:pt modelId="{BF201918-661F-4090-B28F-2E5B53DE4D2F}">
      <dgm:prSet phldrT="[Text]" phldr="1"/>
      <dgm:spPr/>
      <dgm:t>
        <a:bodyPr/>
        <a:lstStyle/>
        <a:p>
          <a:endParaRPr lang="en-US"/>
        </a:p>
      </dgm:t>
    </dgm:pt>
    <dgm:pt modelId="{3981F6A2-9B92-473C-8F56-3B8A3CF2F944}" type="parTrans" cxnId="{FF921376-6614-483F-8A8A-74EA1B188DCB}">
      <dgm:prSet/>
      <dgm:spPr/>
      <dgm:t>
        <a:bodyPr/>
        <a:lstStyle/>
        <a:p>
          <a:endParaRPr lang="en-US"/>
        </a:p>
      </dgm:t>
    </dgm:pt>
    <dgm:pt modelId="{3C340D86-DD1F-418E-A720-C7B1E90D9531}" type="sibTrans" cxnId="{FF921376-6614-483F-8A8A-74EA1B188DCB}">
      <dgm:prSet/>
      <dgm:spPr/>
      <dgm:t>
        <a:bodyPr/>
        <a:lstStyle/>
        <a:p>
          <a:endParaRPr lang="en-US"/>
        </a:p>
      </dgm:t>
    </dgm:pt>
    <dgm:pt modelId="{72A446E6-9E69-4240-8B6A-E774513DD93B}">
      <dgm:prSet phldrT="[Text]"/>
      <dgm:spPr/>
      <dgm:t>
        <a:bodyPr/>
        <a:lstStyle/>
        <a:p>
          <a:r>
            <a:rPr lang="en-US" dirty="0" smtClean="0"/>
            <a:t>in 3 years for high-risk patients or those</a:t>
          </a:r>
          <a:r>
            <a:rPr lang="fa-IR" dirty="0" smtClean="0"/>
            <a:t> </a:t>
          </a:r>
          <a:r>
            <a:rPr lang="en-US" dirty="0" smtClean="0"/>
            <a:t>with diabetes.</a:t>
          </a:r>
          <a:endParaRPr lang="en-US" dirty="0"/>
        </a:p>
      </dgm:t>
    </dgm:pt>
    <dgm:pt modelId="{84FF4214-574A-4AA8-8E9F-CD81DDEA3574}" type="parTrans" cxnId="{2A1A70FB-67BF-4ACD-B2ED-3C714A44ABF4}">
      <dgm:prSet/>
      <dgm:spPr/>
      <dgm:t>
        <a:bodyPr/>
        <a:lstStyle/>
        <a:p>
          <a:endParaRPr lang="en-US"/>
        </a:p>
      </dgm:t>
    </dgm:pt>
    <dgm:pt modelId="{3EA39143-F3FE-4B4D-817A-61BD17D39594}" type="sibTrans" cxnId="{2A1A70FB-67BF-4ACD-B2ED-3C714A44ABF4}">
      <dgm:prSet/>
      <dgm:spPr/>
      <dgm:t>
        <a:bodyPr/>
        <a:lstStyle/>
        <a:p>
          <a:endParaRPr lang="en-US"/>
        </a:p>
      </dgm:t>
    </dgm:pt>
    <dgm:pt modelId="{BEA1B09C-4D65-4D10-AC33-E0141485A371}">
      <dgm:prSet phldrT="[Text]" phldr="1"/>
      <dgm:spPr/>
      <dgm:t>
        <a:bodyPr/>
        <a:lstStyle/>
        <a:p>
          <a:endParaRPr lang="en-US"/>
        </a:p>
      </dgm:t>
    </dgm:pt>
    <dgm:pt modelId="{BBA4F132-8A15-4EFF-B53F-CCB075D6A1FD}" type="parTrans" cxnId="{62F3CB28-96E9-4D6B-BBB5-711637F926BC}">
      <dgm:prSet/>
      <dgm:spPr/>
      <dgm:t>
        <a:bodyPr/>
        <a:lstStyle/>
        <a:p>
          <a:endParaRPr lang="en-US"/>
        </a:p>
      </dgm:t>
    </dgm:pt>
    <dgm:pt modelId="{C6AABD2D-905A-4094-9056-E33421F0934E}" type="sibTrans" cxnId="{62F3CB28-96E9-4D6B-BBB5-711637F926BC}">
      <dgm:prSet/>
      <dgm:spPr/>
      <dgm:t>
        <a:bodyPr/>
        <a:lstStyle/>
        <a:p>
          <a:endParaRPr lang="en-US"/>
        </a:p>
      </dgm:t>
    </dgm:pt>
    <dgm:pt modelId="{4488FC2E-27EB-4E67-85FC-311B0CFEE33E}" type="pres">
      <dgm:prSet presAssocID="{B2259721-272F-4276-8992-89717CF33A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FC8-787D-4713-8260-1EC1E600D54E}" type="pres">
      <dgm:prSet presAssocID="{2F8D9423-6F95-40E4-9215-0BC4223E70FA}" presName="composite" presStyleCnt="0"/>
      <dgm:spPr/>
    </dgm:pt>
    <dgm:pt modelId="{54E27A52-BEC3-4955-8687-1A4630345106}" type="pres">
      <dgm:prSet presAssocID="{2F8D9423-6F95-40E4-9215-0BC4223E70F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3CD34-A993-42DA-9347-3988FB5CD6AB}" type="pres">
      <dgm:prSet presAssocID="{2F8D9423-6F95-40E4-9215-0BC4223E70F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BE629-8316-404C-8AF9-2354304236E4}" type="pres">
      <dgm:prSet presAssocID="{7241477C-3B7D-486C-B792-2885D91E1C06}" presName="space" presStyleCnt="0"/>
      <dgm:spPr/>
    </dgm:pt>
    <dgm:pt modelId="{BF42CC39-0548-422E-BFBE-209224AA1431}" type="pres">
      <dgm:prSet presAssocID="{F4742059-F9D9-4383-9DF6-A1AE05C4AC01}" presName="composite" presStyleCnt="0"/>
      <dgm:spPr/>
    </dgm:pt>
    <dgm:pt modelId="{75D838BC-913C-4B0B-9C4B-D85FB1875B34}" type="pres">
      <dgm:prSet presAssocID="{F4742059-F9D9-4383-9DF6-A1AE05C4AC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BBD5C-1305-4756-9095-362037CA3E8E}" type="pres">
      <dgm:prSet presAssocID="{F4742059-F9D9-4383-9DF6-A1AE05C4AC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C6680-38DA-4D84-AE54-4E15DA25D1CF}" type="pres">
      <dgm:prSet presAssocID="{9BD9DE28-5177-4B8E-B85D-CC8C113B4204}" presName="space" presStyleCnt="0"/>
      <dgm:spPr/>
    </dgm:pt>
    <dgm:pt modelId="{9DE7A624-70A8-4CDB-9C98-D731EFCB8A3D}" type="pres">
      <dgm:prSet presAssocID="{BF201918-661F-4090-B28F-2E5B53DE4D2F}" presName="composite" presStyleCnt="0"/>
      <dgm:spPr/>
    </dgm:pt>
    <dgm:pt modelId="{4A61410F-9057-49DD-BDE1-9024C3ABA024}" type="pres">
      <dgm:prSet presAssocID="{BF201918-661F-4090-B28F-2E5B53DE4D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7A73-8354-45AF-B62D-FEA1FCB255EE}" type="pres">
      <dgm:prSet presAssocID="{BF201918-661F-4090-B28F-2E5B53DE4D2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21376-6614-483F-8A8A-74EA1B188DCB}" srcId="{B2259721-272F-4276-8992-89717CF33A4A}" destId="{BF201918-661F-4090-B28F-2E5B53DE4D2F}" srcOrd="2" destOrd="0" parTransId="{3981F6A2-9B92-473C-8F56-3B8A3CF2F944}" sibTransId="{3C340D86-DD1F-418E-A720-C7B1E90D9531}"/>
    <dgm:cxn modelId="{98249600-A6C9-4E76-A1F0-D22F149777D9}" type="presOf" srcId="{B2259721-272F-4276-8992-89717CF33A4A}" destId="{4488FC2E-27EB-4E67-85FC-311B0CFEE33E}" srcOrd="0" destOrd="0" presId="urn:microsoft.com/office/officeart/2005/8/layout/hList1"/>
    <dgm:cxn modelId="{5170DA55-081A-42DE-93A7-F732B9423525}" srcId="{B2259721-272F-4276-8992-89717CF33A4A}" destId="{2F8D9423-6F95-40E4-9215-0BC4223E70FA}" srcOrd="0" destOrd="0" parTransId="{1DF6F00C-F95F-4EC2-9A92-FBB379725F5E}" sibTransId="{7241477C-3B7D-486C-B792-2885D91E1C06}"/>
    <dgm:cxn modelId="{2A1A70FB-67BF-4ACD-B2ED-3C714A44ABF4}" srcId="{BF201918-661F-4090-B28F-2E5B53DE4D2F}" destId="{72A446E6-9E69-4240-8B6A-E774513DD93B}" srcOrd="0" destOrd="0" parTransId="{84FF4214-574A-4AA8-8E9F-CD81DDEA3574}" sibTransId="{3EA39143-F3FE-4B4D-817A-61BD17D39594}"/>
    <dgm:cxn modelId="{614C7AA9-C112-4805-9D14-58C19DE4CF66}" type="presOf" srcId="{BEA1B09C-4D65-4D10-AC33-E0141485A371}" destId="{C4BD7A73-8354-45AF-B62D-FEA1FCB255EE}" srcOrd="0" destOrd="1" presId="urn:microsoft.com/office/officeart/2005/8/layout/hList1"/>
    <dgm:cxn modelId="{F20291AA-0534-4865-BF8A-28F33F61F53C}" type="presOf" srcId="{43BFE2AA-F21B-48E0-8A56-1F6DA21D7E74}" destId="{9473CD34-A993-42DA-9347-3988FB5CD6AB}" srcOrd="0" destOrd="0" presId="urn:microsoft.com/office/officeart/2005/8/layout/hList1"/>
    <dgm:cxn modelId="{D2332EFC-70F0-4071-9508-65D22F287B0A}" type="presOf" srcId="{BF201918-661F-4090-B28F-2E5B53DE4D2F}" destId="{4A61410F-9057-49DD-BDE1-9024C3ABA024}" srcOrd="0" destOrd="0" presId="urn:microsoft.com/office/officeart/2005/8/layout/hList1"/>
    <dgm:cxn modelId="{B3FE0BC7-299C-4C90-8FEA-35CDC29DBF11}" type="presOf" srcId="{4D169874-722F-4E52-807B-587C1A9427C9}" destId="{9473CD34-A993-42DA-9347-3988FB5CD6AB}" srcOrd="0" destOrd="1" presId="urn:microsoft.com/office/officeart/2005/8/layout/hList1"/>
    <dgm:cxn modelId="{D699178B-CADE-4E54-A88C-0C3F99A16DAC}" type="presOf" srcId="{72A446E6-9E69-4240-8B6A-E774513DD93B}" destId="{C4BD7A73-8354-45AF-B62D-FEA1FCB255EE}" srcOrd="0" destOrd="0" presId="urn:microsoft.com/office/officeart/2005/8/layout/hList1"/>
    <dgm:cxn modelId="{99B6F541-3076-4656-8DC6-02723CE17235}" srcId="{2F8D9423-6F95-40E4-9215-0BC4223E70FA}" destId="{43BFE2AA-F21B-48E0-8A56-1F6DA21D7E74}" srcOrd="0" destOrd="0" parTransId="{C16E6B70-2B1C-4BB1-8CF6-D07427CAD09A}" sibTransId="{1DC1689C-0A49-41C6-82D8-A39D0A0CF918}"/>
    <dgm:cxn modelId="{43451AFE-3D5E-485D-BFFF-C479A12C4D5A}" srcId="{2F8D9423-6F95-40E4-9215-0BC4223E70FA}" destId="{4D169874-722F-4E52-807B-587C1A9427C9}" srcOrd="1" destOrd="0" parTransId="{1EEECF2C-285D-4FA1-9E16-C6E941B60300}" sibTransId="{67349803-FA69-4BC6-ABF8-1E23C386DE7E}"/>
    <dgm:cxn modelId="{99468BDC-FCA0-4956-AD1B-8EF5CDE15A5F}" type="presOf" srcId="{F4742059-F9D9-4383-9DF6-A1AE05C4AC01}" destId="{75D838BC-913C-4B0B-9C4B-D85FB1875B34}" srcOrd="0" destOrd="0" presId="urn:microsoft.com/office/officeart/2005/8/layout/hList1"/>
    <dgm:cxn modelId="{36FE67AA-D456-488A-A1AC-B5B95DD28583}" type="presOf" srcId="{2F8D9423-6F95-40E4-9215-0BC4223E70FA}" destId="{54E27A52-BEC3-4955-8687-1A4630345106}" srcOrd="0" destOrd="0" presId="urn:microsoft.com/office/officeart/2005/8/layout/hList1"/>
    <dgm:cxn modelId="{803C17B0-B508-43FB-BBA5-8F35B073A3DB}" srcId="{F4742059-F9D9-4383-9DF6-A1AE05C4AC01}" destId="{860975E1-E785-4CD9-8048-8FAB7DF7290D}" srcOrd="0" destOrd="0" parTransId="{B1233C41-15D7-4DB3-B5B4-046A9E2C2B1E}" sibTransId="{0F90EA67-6927-424E-89FE-718D3DEA9959}"/>
    <dgm:cxn modelId="{C11E776B-5101-43DA-8C93-34537B177F5A}" type="presOf" srcId="{860975E1-E785-4CD9-8048-8FAB7DF7290D}" destId="{C75BBD5C-1305-4756-9095-362037CA3E8E}" srcOrd="0" destOrd="0" presId="urn:microsoft.com/office/officeart/2005/8/layout/hList1"/>
    <dgm:cxn modelId="{62F3CB28-96E9-4D6B-BBB5-711637F926BC}" srcId="{BF201918-661F-4090-B28F-2E5B53DE4D2F}" destId="{BEA1B09C-4D65-4D10-AC33-E0141485A371}" srcOrd="1" destOrd="0" parTransId="{BBA4F132-8A15-4EFF-B53F-CCB075D6A1FD}" sibTransId="{C6AABD2D-905A-4094-9056-E33421F0934E}"/>
    <dgm:cxn modelId="{1B7DFC2D-9C2D-4F69-8176-0B06D835DDF2}" type="presOf" srcId="{C741EF22-3268-4B28-AD7E-7F2EF153BE0B}" destId="{C75BBD5C-1305-4756-9095-362037CA3E8E}" srcOrd="0" destOrd="1" presId="urn:microsoft.com/office/officeart/2005/8/layout/hList1"/>
    <dgm:cxn modelId="{27E06CE8-1A02-4957-BCBE-097C61D0F9B5}" srcId="{B2259721-272F-4276-8992-89717CF33A4A}" destId="{F4742059-F9D9-4383-9DF6-A1AE05C4AC01}" srcOrd="1" destOrd="0" parTransId="{D8382CD3-D60A-41C2-9FFD-D7D11E300487}" sibTransId="{9BD9DE28-5177-4B8E-B85D-CC8C113B4204}"/>
    <dgm:cxn modelId="{DDCA183C-A0FF-4247-B260-94D06FAB8EA8}" srcId="{F4742059-F9D9-4383-9DF6-A1AE05C4AC01}" destId="{C741EF22-3268-4B28-AD7E-7F2EF153BE0B}" srcOrd="1" destOrd="0" parTransId="{5019E7A6-1EA8-4D97-AA98-5216DB92B9BE}" sibTransId="{5DC1A593-CD66-450C-9786-C9F745E3E28C}"/>
    <dgm:cxn modelId="{EB8876B5-9139-4070-82CB-893A5A3CD81D}" type="presParOf" srcId="{4488FC2E-27EB-4E67-85FC-311B0CFEE33E}" destId="{D96E6FC8-787D-4713-8260-1EC1E600D54E}" srcOrd="0" destOrd="0" presId="urn:microsoft.com/office/officeart/2005/8/layout/hList1"/>
    <dgm:cxn modelId="{48C7FE39-D7E8-4FF0-B0C5-02DC74D8171D}" type="presParOf" srcId="{D96E6FC8-787D-4713-8260-1EC1E600D54E}" destId="{54E27A52-BEC3-4955-8687-1A4630345106}" srcOrd="0" destOrd="0" presId="urn:microsoft.com/office/officeart/2005/8/layout/hList1"/>
    <dgm:cxn modelId="{BB8DC4BD-EDBB-448B-979C-6F2F288411EC}" type="presParOf" srcId="{D96E6FC8-787D-4713-8260-1EC1E600D54E}" destId="{9473CD34-A993-42DA-9347-3988FB5CD6AB}" srcOrd="1" destOrd="0" presId="urn:microsoft.com/office/officeart/2005/8/layout/hList1"/>
    <dgm:cxn modelId="{D09FE885-C90C-4416-B2E9-6BBFF0824CF4}" type="presParOf" srcId="{4488FC2E-27EB-4E67-85FC-311B0CFEE33E}" destId="{B14BE629-8316-404C-8AF9-2354304236E4}" srcOrd="1" destOrd="0" presId="urn:microsoft.com/office/officeart/2005/8/layout/hList1"/>
    <dgm:cxn modelId="{375D7A32-FCCD-411E-BED7-1925E9CDA68A}" type="presParOf" srcId="{4488FC2E-27EB-4E67-85FC-311B0CFEE33E}" destId="{BF42CC39-0548-422E-BFBE-209224AA1431}" srcOrd="2" destOrd="0" presId="urn:microsoft.com/office/officeart/2005/8/layout/hList1"/>
    <dgm:cxn modelId="{C207935A-BB7E-40E3-9261-28E98DD44EC5}" type="presParOf" srcId="{BF42CC39-0548-422E-BFBE-209224AA1431}" destId="{75D838BC-913C-4B0B-9C4B-D85FB1875B34}" srcOrd="0" destOrd="0" presId="urn:microsoft.com/office/officeart/2005/8/layout/hList1"/>
    <dgm:cxn modelId="{07725936-0A6E-4DBC-96B4-3D3642154612}" type="presParOf" srcId="{BF42CC39-0548-422E-BFBE-209224AA1431}" destId="{C75BBD5C-1305-4756-9095-362037CA3E8E}" srcOrd="1" destOrd="0" presId="urn:microsoft.com/office/officeart/2005/8/layout/hList1"/>
    <dgm:cxn modelId="{FC329D50-9FE8-4419-9C44-0C72474C58A0}" type="presParOf" srcId="{4488FC2E-27EB-4E67-85FC-311B0CFEE33E}" destId="{DE3C6680-38DA-4D84-AE54-4E15DA25D1CF}" srcOrd="3" destOrd="0" presId="urn:microsoft.com/office/officeart/2005/8/layout/hList1"/>
    <dgm:cxn modelId="{E0571DB7-7159-4122-B3E9-408259CDCFE4}" type="presParOf" srcId="{4488FC2E-27EB-4E67-85FC-311B0CFEE33E}" destId="{9DE7A624-70A8-4CDB-9C98-D731EFCB8A3D}" srcOrd="4" destOrd="0" presId="urn:microsoft.com/office/officeart/2005/8/layout/hList1"/>
    <dgm:cxn modelId="{8FB05E80-7912-42CE-8289-424D1D1CDBB7}" type="presParOf" srcId="{9DE7A624-70A8-4CDB-9C98-D731EFCB8A3D}" destId="{4A61410F-9057-49DD-BDE1-9024C3ABA024}" srcOrd="0" destOrd="0" presId="urn:microsoft.com/office/officeart/2005/8/layout/hList1"/>
    <dgm:cxn modelId="{22FAD010-01FE-49A5-8388-5CCE765CAB7D}" type="presParOf" srcId="{9DE7A624-70A8-4CDB-9C98-D731EFCB8A3D}" destId="{C4BD7A73-8354-45AF-B62D-FEA1FCB25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B8F79-FDC1-4CB2-8811-5635B21FD0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D01EB-B4D8-46CB-8C40-FB186D2D1415}">
      <dgm:prSet phldrT="[Text]"/>
      <dgm:spPr/>
      <dgm:t>
        <a:bodyPr/>
        <a:lstStyle/>
        <a:p>
          <a:r>
            <a:rPr lang="en-US" dirty="0" smtClean="0"/>
            <a:t>Initiation of </a:t>
          </a:r>
          <a:r>
            <a:rPr lang="en-US" dirty="0" err="1" smtClean="0"/>
            <a:t>statin</a:t>
          </a:r>
          <a:endParaRPr lang="en-US" dirty="0"/>
        </a:p>
      </dgm:t>
    </dgm:pt>
    <dgm:pt modelId="{00AC4115-4B04-45B5-802A-D85F6C64EE91}" type="parTrans" cxnId="{FC28D70A-31BB-45BA-98D1-A2694EB3CB74}">
      <dgm:prSet/>
      <dgm:spPr/>
      <dgm:t>
        <a:bodyPr/>
        <a:lstStyle/>
        <a:p>
          <a:endParaRPr lang="en-US"/>
        </a:p>
      </dgm:t>
    </dgm:pt>
    <dgm:pt modelId="{9AF56A53-EB37-445F-9C34-7C618E18E868}" type="sibTrans" cxnId="{FC28D70A-31BB-45BA-98D1-A2694EB3CB74}">
      <dgm:prSet/>
      <dgm:spPr/>
      <dgm:t>
        <a:bodyPr/>
        <a:lstStyle/>
        <a:p>
          <a:endParaRPr lang="en-US"/>
        </a:p>
      </dgm:t>
    </dgm:pt>
    <dgm:pt modelId="{842BAC5E-5DFD-4E7D-A9BA-EB31A633F3F4}">
      <dgm:prSet phldrT="[Text]"/>
      <dgm:spPr/>
      <dgm:t>
        <a:bodyPr/>
        <a:lstStyle/>
        <a:p>
          <a:r>
            <a:rPr lang="en-US" dirty="0" smtClean="0"/>
            <a:t>with</a:t>
          </a:r>
          <a:r>
            <a:rPr lang="fa-IR" dirty="0" smtClean="0"/>
            <a:t> </a:t>
          </a:r>
          <a:r>
            <a:rPr lang="en-US" dirty="0" smtClean="0"/>
            <a:t>LDL-C &gt;70 mg/</a:t>
          </a:r>
          <a:r>
            <a:rPr lang="en-US" dirty="0" err="1" smtClean="0"/>
            <a:t>dL</a:t>
          </a:r>
          <a:r>
            <a:rPr lang="en-US" dirty="0" smtClean="0"/>
            <a:t>  and 10-year ASCVD</a:t>
          </a:r>
          <a:r>
            <a:rPr lang="fa-IR" dirty="0" smtClean="0"/>
            <a:t> </a:t>
          </a:r>
          <a:r>
            <a:rPr lang="en-US" dirty="0" smtClean="0"/>
            <a:t>risk &gt;7.5%    </a:t>
          </a:r>
          <a:endParaRPr lang="en-US" dirty="0"/>
        </a:p>
      </dgm:t>
    </dgm:pt>
    <dgm:pt modelId="{B28072D3-91B5-4BE3-8767-B1C2B5C4F655}" type="parTrans" cxnId="{20E06CE7-D92F-4EE9-801B-7437596E4517}">
      <dgm:prSet/>
      <dgm:spPr/>
      <dgm:t>
        <a:bodyPr/>
        <a:lstStyle/>
        <a:p>
          <a:endParaRPr lang="en-US"/>
        </a:p>
      </dgm:t>
    </dgm:pt>
    <dgm:pt modelId="{5B6C6AD4-B9B2-4242-B52A-8A9D9075A79D}" type="sibTrans" cxnId="{20E06CE7-D92F-4EE9-801B-7437596E4517}">
      <dgm:prSet/>
      <dgm:spPr/>
      <dgm:t>
        <a:bodyPr/>
        <a:lstStyle/>
        <a:p>
          <a:endParaRPr lang="en-US"/>
        </a:p>
      </dgm:t>
    </dgm:pt>
    <dgm:pt modelId="{530B83BC-BA75-4B98-8609-2766841C129F}">
      <dgm:prSet phldrT="[Text]"/>
      <dgm:spPr/>
      <dgm:t>
        <a:bodyPr/>
        <a:lstStyle/>
        <a:p>
          <a:r>
            <a:rPr lang="en-US" dirty="0" smtClean="0"/>
            <a:t>10 year ASCVD risk 5% to 7.4% plus</a:t>
          </a:r>
          <a:r>
            <a:rPr lang="fa-IR" dirty="0" smtClean="0"/>
            <a:t> </a:t>
          </a:r>
          <a:r>
            <a:rPr lang="en-US" dirty="0" smtClean="0"/>
            <a:t>1 or more risk-enhancing factors   </a:t>
          </a:r>
          <a:endParaRPr lang="en-US" dirty="0"/>
        </a:p>
      </dgm:t>
    </dgm:pt>
    <dgm:pt modelId="{7946AE15-076F-4BF1-8A9D-8F888E1D1E34}" type="parTrans" cxnId="{38E30FE6-C35A-4B1D-BDC5-73CD40457B64}">
      <dgm:prSet/>
      <dgm:spPr/>
      <dgm:t>
        <a:bodyPr/>
        <a:lstStyle/>
        <a:p>
          <a:endParaRPr lang="en-US"/>
        </a:p>
      </dgm:t>
    </dgm:pt>
    <dgm:pt modelId="{27AD68EE-E7E6-4F8B-AF60-799F905130A1}" type="sibTrans" cxnId="{38E30FE6-C35A-4B1D-BDC5-73CD40457B64}">
      <dgm:prSet/>
      <dgm:spPr/>
      <dgm:t>
        <a:bodyPr/>
        <a:lstStyle/>
        <a:p>
          <a:endParaRPr lang="en-US"/>
        </a:p>
      </dgm:t>
    </dgm:pt>
    <dgm:pt modelId="{7C674DB5-1327-40CB-9CAE-D1E5FF495984}">
      <dgm:prSet phldrT="[Text]"/>
      <dgm:spPr/>
      <dgm:t>
        <a:bodyPr/>
        <a:lstStyle/>
        <a:p>
          <a:r>
            <a:rPr lang="en-US" dirty="0" smtClean="0"/>
            <a:t>CAC score over 75</a:t>
          </a:r>
          <a:r>
            <a:rPr lang="en-US" baseline="30000" dirty="0" smtClean="0"/>
            <a:t>th</a:t>
          </a:r>
          <a:r>
            <a:rPr lang="en-US" dirty="0" smtClean="0"/>
            <a:t> percentile foe age, sex and race</a:t>
          </a:r>
          <a:endParaRPr lang="en-US" dirty="0"/>
        </a:p>
      </dgm:t>
    </dgm:pt>
    <dgm:pt modelId="{400D6993-A8B7-47D5-ABD2-4A5DDB6EBCEC}" type="parTrans" cxnId="{D53B7A1A-9E5E-414A-8967-672623268810}">
      <dgm:prSet/>
      <dgm:spPr/>
      <dgm:t>
        <a:bodyPr/>
        <a:lstStyle/>
        <a:p>
          <a:endParaRPr lang="en-US"/>
        </a:p>
      </dgm:t>
    </dgm:pt>
    <dgm:pt modelId="{E85200C6-76F8-4FF2-BD89-CCC0CEAA5150}" type="sibTrans" cxnId="{D53B7A1A-9E5E-414A-8967-672623268810}">
      <dgm:prSet/>
      <dgm:spPr/>
      <dgm:t>
        <a:bodyPr/>
        <a:lstStyle/>
        <a:p>
          <a:endParaRPr lang="en-US"/>
        </a:p>
      </dgm:t>
    </dgm:pt>
    <dgm:pt modelId="{F4209A0A-6F4E-4496-859C-4285A31F8A23}">
      <dgm:prSet phldrT="[Text]"/>
      <dgm:spPr/>
      <dgm:t>
        <a:bodyPr/>
        <a:lstStyle/>
        <a:p>
          <a:r>
            <a:rPr lang="en-US" dirty="0" smtClean="0"/>
            <a:t>CAC score&gt;100</a:t>
          </a:r>
          <a:endParaRPr lang="en-US" dirty="0"/>
        </a:p>
      </dgm:t>
    </dgm:pt>
    <dgm:pt modelId="{13B75ED0-1F93-41E8-9B69-FBFC602914DD}" type="parTrans" cxnId="{BDB55E75-D320-4699-B115-E0D13C39A94E}">
      <dgm:prSet/>
      <dgm:spPr/>
      <dgm:t>
        <a:bodyPr/>
        <a:lstStyle/>
        <a:p>
          <a:endParaRPr lang="en-US"/>
        </a:p>
      </dgm:t>
    </dgm:pt>
    <dgm:pt modelId="{E08647A6-C616-4D13-988D-41C984D06E18}" type="sibTrans" cxnId="{BDB55E75-D320-4699-B115-E0D13C39A94E}">
      <dgm:prSet/>
      <dgm:spPr/>
      <dgm:t>
        <a:bodyPr/>
        <a:lstStyle/>
        <a:p>
          <a:endParaRPr lang="en-US"/>
        </a:p>
      </dgm:t>
    </dgm:pt>
    <dgm:pt modelId="{924A6E33-975E-4F7F-A714-952CB37B9B1D}">
      <dgm:prSet/>
      <dgm:spPr/>
      <dgm:t>
        <a:bodyPr/>
        <a:lstStyle/>
        <a:p>
          <a:endParaRPr lang="en-US"/>
        </a:p>
      </dgm:t>
    </dgm:pt>
    <dgm:pt modelId="{3DF6424E-0BC3-47EB-9E35-0448E32D0DA5}" type="parTrans" cxnId="{8F64B744-A466-455F-A375-CB153FD675E5}">
      <dgm:prSet/>
      <dgm:spPr/>
      <dgm:t>
        <a:bodyPr/>
        <a:lstStyle/>
        <a:p>
          <a:endParaRPr lang="en-US"/>
        </a:p>
      </dgm:t>
    </dgm:pt>
    <dgm:pt modelId="{00DD19C3-83E4-437C-AADE-13A292B3A642}" type="sibTrans" cxnId="{8F64B744-A466-455F-A375-CB153FD675E5}">
      <dgm:prSet/>
      <dgm:spPr/>
      <dgm:t>
        <a:bodyPr/>
        <a:lstStyle/>
        <a:p>
          <a:endParaRPr lang="en-US"/>
        </a:p>
      </dgm:t>
    </dgm:pt>
    <dgm:pt modelId="{4EA574E6-57FF-4DC5-909B-14056972A696}" type="pres">
      <dgm:prSet presAssocID="{767B8F79-FDC1-4CB2-8811-5635B21FD0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56529-7389-4CE2-9769-489E6B45732F}" type="pres">
      <dgm:prSet presAssocID="{767B8F79-FDC1-4CB2-8811-5635B21FD027}" presName="matrix" presStyleCnt="0"/>
      <dgm:spPr/>
    </dgm:pt>
    <dgm:pt modelId="{07F1BE08-6423-40DC-BC8E-FB9DA39AB6A4}" type="pres">
      <dgm:prSet presAssocID="{767B8F79-FDC1-4CB2-8811-5635B21FD027}" presName="tile1" presStyleLbl="node1" presStyleIdx="0" presStyleCnt="4"/>
      <dgm:spPr/>
      <dgm:t>
        <a:bodyPr/>
        <a:lstStyle/>
        <a:p>
          <a:endParaRPr lang="en-US"/>
        </a:p>
      </dgm:t>
    </dgm:pt>
    <dgm:pt modelId="{7255840D-9C46-46B2-AEAD-304CC2A9A1F4}" type="pres">
      <dgm:prSet presAssocID="{767B8F79-FDC1-4CB2-8811-5635B21FD0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AFDF7-BFD2-48E6-A98B-CD68C0F52C99}" type="pres">
      <dgm:prSet presAssocID="{767B8F79-FDC1-4CB2-8811-5635B21FD027}" presName="tile2" presStyleLbl="node1" presStyleIdx="1" presStyleCnt="4"/>
      <dgm:spPr/>
      <dgm:t>
        <a:bodyPr/>
        <a:lstStyle/>
        <a:p>
          <a:endParaRPr lang="en-US"/>
        </a:p>
      </dgm:t>
    </dgm:pt>
    <dgm:pt modelId="{9D836F63-0786-449F-B445-43C4D87CA597}" type="pres">
      <dgm:prSet presAssocID="{767B8F79-FDC1-4CB2-8811-5635B21FD0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9C3D1-162B-4179-A11C-D1F28DB558A0}" type="pres">
      <dgm:prSet presAssocID="{767B8F79-FDC1-4CB2-8811-5635B21FD027}" presName="tile3" presStyleLbl="node1" presStyleIdx="2" presStyleCnt="4"/>
      <dgm:spPr/>
      <dgm:t>
        <a:bodyPr/>
        <a:lstStyle/>
        <a:p>
          <a:endParaRPr lang="en-US"/>
        </a:p>
      </dgm:t>
    </dgm:pt>
    <dgm:pt modelId="{B2ADB730-14DC-4E99-B114-40A9BBF55D99}" type="pres">
      <dgm:prSet presAssocID="{767B8F79-FDC1-4CB2-8811-5635B21FD0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07DBF-B0F3-4EEE-9F5F-3CBF5DFD0DD7}" type="pres">
      <dgm:prSet presAssocID="{767B8F79-FDC1-4CB2-8811-5635B21FD027}" presName="tile4" presStyleLbl="node1" presStyleIdx="3" presStyleCnt="4"/>
      <dgm:spPr/>
      <dgm:t>
        <a:bodyPr/>
        <a:lstStyle/>
        <a:p>
          <a:endParaRPr lang="en-US"/>
        </a:p>
      </dgm:t>
    </dgm:pt>
    <dgm:pt modelId="{93C9797C-7D7F-4004-B3BD-AA004FAF94F6}" type="pres">
      <dgm:prSet presAssocID="{767B8F79-FDC1-4CB2-8811-5635B21FD0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8F5B2-F2DC-4181-BC10-6A86C989E18F}" type="pres">
      <dgm:prSet presAssocID="{767B8F79-FDC1-4CB2-8811-5635B21FD02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55E75-D320-4699-B115-E0D13C39A94E}" srcId="{688D01EB-B4D8-46CB-8C40-FB186D2D1415}" destId="{F4209A0A-6F4E-4496-859C-4285A31F8A23}" srcOrd="3" destOrd="0" parTransId="{13B75ED0-1F93-41E8-9B69-FBFC602914DD}" sibTransId="{E08647A6-C616-4D13-988D-41C984D06E18}"/>
    <dgm:cxn modelId="{348ED2B7-D7A4-4922-8DCA-F786E2BA3B1B}" type="presOf" srcId="{F4209A0A-6F4E-4496-859C-4285A31F8A23}" destId="{31F07DBF-B0F3-4EEE-9F5F-3CBF5DFD0DD7}" srcOrd="0" destOrd="0" presId="urn:microsoft.com/office/officeart/2005/8/layout/matrix1"/>
    <dgm:cxn modelId="{FC28D70A-31BB-45BA-98D1-A2694EB3CB74}" srcId="{767B8F79-FDC1-4CB2-8811-5635B21FD027}" destId="{688D01EB-B4D8-46CB-8C40-FB186D2D1415}" srcOrd="0" destOrd="0" parTransId="{00AC4115-4B04-45B5-802A-D85F6C64EE91}" sibTransId="{9AF56A53-EB37-445F-9C34-7C618E18E868}"/>
    <dgm:cxn modelId="{20E06CE7-D92F-4EE9-801B-7437596E4517}" srcId="{688D01EB-B4D8-46CB-8C40-FB186D2D1415}" destId="{842BAC5E-5DFD-4E7D-A9BA-EB31A633F3F4}" srcOrd="0" destOrd="0" parTransId="{B28072D3-91B5-4BE3-8767-B1C2B5C4F655}" sibTransId="{5B6C6AD4-B9B2-4242-B52A-8A9D9075A79D}"/>
    <dgm:cxn modelId="{38E30FE6-C35A-4B1D-BDC5-73CD40457B64}" srcId="{688D01EB-B4D8-46CB-8C40-FB186D2D1415}" destId="{530B83BC-BA75-4B98-8609-2766841C129F}" srcOrd="1" destOrd="0" parTransId="{7946AE15-076F-4BF1-8A9D-8F888E1D1E34}" sibTransId="{27AD68EE-E7E6-4F8B-AF60-799F905130A1}"/>
    <dgm:cxn modelId="{D3754A0D-9A68-43B4-BA54-654E4436B5A7}" type="presOf" srcId="{530B83BC-BA75-4B98-8609-2766841C129F}" destId="{9D836F63-0786-449F-B445-43C4D87CA597}" srcOrd="1" destOrd="0" presId="urn:microsoft.com/office/officeart/2005/8/layout/matrix1"/>
    <dgm:cxn modelId="{A05A4050-3F05-4C97-8CE5-69CCF79A9116}" type="presOf" srcId="{688D01EB-B4D8-46CB-8C40-FB186D2D1415}" destId="{0A58F5B2-F2DC-4181-BC10-6A86C989E18F}" srcOrd="0" destOrd="0" presId="urn:microsoft.com/office/officeart/2005/8/layout/matrix1"/>
    <dgm:cxn modelId="{13E1F163-3E0D-4BBC-B758-3FD4810B9907}" type="presOf" srcId="{842BAC5E-5DFD-4E7D-A9BA-EB31A633F3F4}" destId="{07F1BE08-6423-40DC-BC8E-FB9DA39AB6A4}" srcOrd="0" destOrd="0" presId="urn:microsoft.com/office/officeart/2005/8/layout/matrix1"/>
    <dgm:cxn modelId="{1DAEA30F-AD4D-4E02-90FC-F737D97AA379}" type="presOf" srcId="{7C674DB5-1327-40CB-9CAE-D1E5FF495984}" destId="{B2ADB730-14DC-4E99-B114-40A9BBF55D99}" srcOrd="1" destOrd="0" presId="urn:microsoft.com/office/officeart/2005/8/layout/matrix1"/>
    <dgm:cxn modelId="{6BC6E017-5310-46B8-94C8-21FC702F2424}" type="presOf" srcId="{767B8F79-FDC1-4CB2-8811-5635B21FD027}" destId="{4EA574E6-57FF-4DC5-909B-14056972A696}" srcOrd="0" destOrd="0" presId="urn:microsoft.com/office/officeart/2005/8/layout/matrix1"/>
    <dgm:cxn modelId="{6EF7B9FA-E76D-4063-B42F-2C8EDCD11393}" type="presOf" srcId="{7C674DB5-1327-40CB-9CAE-D1E5FF495984}" destId="{3519C3D1-162B-4179-A11C-D1F28DB558A0}" srcOrd="0" destOrd="0" presId="urn:microsoft.com/office/officeart/2005/8/layout/matrix1"/>
    <dgm:cxn modelId="{8F64B744-A466-455F-A375-CB153FD675E5}" srcId="{767B8F79-FDC1-4CB2-8811-5635B21FD027}" destId="{924A6E33-975E-4F7F-A714-952CB37B9B1D}" srcOrd="1" destOrd="0" parTransId="{3DF6424E-0BC3-47EB-9E35-0448E32D0DA5}" sibTransId="{00DD19C3-83E4-437C-AADE-13A292B3A642}"/>
    <dgm:cxn modelId="{FA2EBEFC-44AA-4938-BB4F-D9681517A634}" type="presOf" srcId="{842BAC5E-5DFD-4E7D-A9BA-EB31A633F3F4}" destId="{7255840D-9C46-46B2-AEAD-304CC2A9A1F4}" srcOrd="1" destOrd="0" presId="urn:microsoft.com/office/officeart/2005/8/layout/matrix1"/>
    <dgm:cxn modelId="{D53B7A1A-9E5E-414A-8967-672623268810}" srcId="{688D01EB-B4D8-46CB-8C40-FB186D2D1415}" destId="{7C674DB5-1327-40CB-9CAE-D1E5FF495984}" srcOrd="2" destOrd="0" parTransId="{400D6993-A8B7-47D5-ABD2-4A5DDB6EBCEC}" sibTransId="{E85200C6-76F8-4FF2-BD89-CCC0CEAA5150}"/>
    <dgm:cxn modelId="{664832EA-526D-4BEA-A802-E363789890F5}" type="presOf" srcId="{530B83BC-BA75-4B98-8609-2766841C129F}" destId="{EADAFDF7-BFD2-48E6-A98B-CD68C0F52C99}" srcOrd="0" destOrd="0" presId="urn:microsoft.com/office/officeart/2005/8/layout/matrix1"/>
    <dgm:cxn modelId="{40197C0D-F439-4EB0-926C-E5945CC1DC00}" type="presOf" srcId="{F4209A0A-6F4E-4496-859C-4285A31F8A23}" destId="{93C9797C-7D7F-4004-B3BD-AA004FAF94F6}" srcOrd="1" destOrd="0" presId="urn:microsoft.com/office/officeart/2005/8/layout/matrix1"/>
    <dgm:cxn modelId="{9D74C9A4-ED83-45D7-A3E8-33CCDFDAB0C0}" type="presParOf" srcId="{4EA574E6-57FF-4DC5-909B-14056972A696}" destId="{C7B56529-7389-4CE2-9769-489E6B45732F}" srcOrd="0" destOrd="0" presId="urn:microsoft.com/office/officeart/2005/8/layout/matrix1"/>
    <dgm:cxn modelId="{93CC6C39-7233-4EA4-9F7C-6CC5EAC01CED}" type="presParOf" srcId="{C7B56529-7389-4CE2-9769-489E6B45732F}" destId="{07F1BE08-6423-40DC-BC8E-FB9DA39AB6A4}" srcOrd="0" destOrd="0" presId="urn:microsoft.com/office/officeart/2005/8/layout/matrix1"/>
    <dgm:cxn modelId="{4E95A859-4F9B-44BF-B401-5AEF6C855865}" type="presParOf" srcId="{C7B56529-7389-4CE2-9769-489E6B45732F}" destId="{7255840D-9C46-46B2-AEAD-304CC2A9A1F4}" srcOrd="1" destOrd="0" presId="urn:microsoft.com/office/officeart/2005/8/layout/matrix1"/>
    <dgm:cxn modelId="{39DB8279-2ADE-4E06-9F2B-DC0D91511762}" type="presParOf" srcId="{C7B56529-7389-4CE2-9769-489E6B45732F}" destId="{EADAFDF7-BFD2-48E6-A98B-CD68C0F52C99}" srcOrd="2" destOrd="0" presId="urn:microsoft.com/office/officeart/2005/8/layout/matrix1"/>
    <dgm:cxn modelId="{3B8237DF-2784-4096-9C71-0B7B9CC8B1FF}" type="presParOf" srcId="{C7B56529-7389-4CE2-9769-489E6B45732F}" destId="{9D836F63-0786-449F-B445-43C4D87CA597}" srcOrd="3" destOrd="0" presId="urn:microsoft.com/office/officeart/2005/8/layout/matrix1"/>
    <dgm:cxn modelId="{6408A1D3-DC23-4D84-9868-20EDDF1187DE}" type="presParOf" srcId="{C7B56529-7389-4CE2-9769-489E6B45732F}" destId="{3519C3D1-162B-4179-A11C-D1F28DB558A0}" srcOrd="4" destOrd="0" presId="urn:microsoft.com/office/officeart/2005/8/layout/matrix1"/>
    <dgm:cxn modelId="{D4BD871C-7C58-49D7-8143-1BBE122D3A1D}" type="presParOf" srcId="{C7B56529-7389-4CE2-9769-489E6B45732F}" destId="{B2ADB730-14DC-4E99-B114-40A9BBF55D99}" srcOrd="5" destOrd="0" presId="urn:microsoft.com/office/officeart/2005/8/layout/matrix1"/>
    <dgm:cxn modelId="{F0488A23-2A98-4D06-919E-0EC8BD95A9FF}" type="presParOf" srcId="{C7B56529-7389-4CE2-9769-489E6B45732F}" destId="{31F07DBF-B0F3-4EEE-9F5F-3CBF5DFD0DD7}" srcOrd="6" destOrd="0" presId="urn:microsoft.com/office/officeart/2005/8/layout/matrix1"/>
    <dgm:cxn modelId="{CAE3FA70-A501-40CC-9D9C-9DA9F4345AAE}" type="presParOf" srcId="{C7B56529-7389-4CE2-9769-489E6B45732F}" destId="{93C9797C-7D7F-4004-B3BD-AA004FAF94F6}" srcOrd="7" destOrd="0" presId="urn:microsoft.com/office/officeart/2005/8/layout/matrix1"/>
    <dgm:cxn modelId="{DA4D8C49-4C6F-4E62-AD8D-5F3AD3943CF9}" type="presParOf" srcId="{4EA574E6-57FF-4DC5-909B-14056972A696}" destId="{0A58F5B2-F2DC-4181-BC10-6A86C989E1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F8B4A-F6F8-4A66-90D3-E7DD3C98C9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A58665-4E7C-4C4C-9476-18DC2079A3D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F2612EB-B330-44D3-8F69-42EA2F84E988}" type="parTrans" cxnId="{300D6517-A5DA-419F-92FE-4D5D5C7564D4}">
      <dgm:prSet/>
      <dgm:spPr/>
      <dgm:t>
        <a:bodyPr/>
        <a:lstStyle/>
        <a:p>
          <a:endParaRPr lang="en-US"/>
        </a:p>
      </dgm:t>
    </dgm:pt>
    <dgm:pt modelId="{2369421A-8B4B-4EB6-9AC0-11E01584E75C}" type="sibTrans" cxnId="{300D6517-A5DA-419F-92FE-4D5D5C7564D4}">
      <dgm:prSet/>
      <dgm:spPr/>
      <dgm:t>
        <a:bodyPr/>
        <a:lstStyle/>
        <a:p>
          <a:endParaRPr lang="en-US"/>
        </a:p>
      </dgm:t>
    </dgm:pt>
    <dgm:pt modelId="{C3F8AD33-8549-4E94-B8F6-B8E662D86F8E}">
      <dgm:prSet phldrT="[Text]"/>
      <dgm:spPr/>
      <dgm:t>
        <a:bodyPr/>
        <a:lstStyle/>
        <a:p>
          <a:r>
            <a:rPr lang="en-US" dirty="0" smtClean="0"/>
            <a:t>Patients with</a:t>
          </a:r>
          <a:r>
            <a:rPr lang="fa-IR" dirty="0" smtClean="0"/>
            <a:t> </a:t>
          </a:r>
          <a:r>
            <a:rPr lang="en-US" dirty="0" smtClean="0"/>
            <a:t>ASCVD</a:t>
          </a:r>
          <a:endParaRPr lang="en-US" dirty="0"/>
        </a:p>
      </dgm:t>
    </dgm:pt>
    <dgm:pt modelId="{20E8B48A-0EF2-44C6-9E16-FD689A01D83B}" type="parTrans" cxnId="{9349AFA6-AE99-4CAF-A64B-EB58CA594B1B}">
      <dgm:prSet/>
      <dgm:spPr/>
      <dgm:t>
        <a:bodyPr/>
        <a:lstStyle/>
        <a:p>
          <a:endParaRPr lang="en-US"/>
        </a:p>
      </dgm:t>
    </dgm:pt>
    <dgm:pt modelId="{17EEF156-17E3-42F7-99FA-A74277BB38E7}" type="sibTrans" cxnId="{9349AFA6-AE99-4CAF-A64B-EB58CA594B1B}">
      <dgm:prSet/>
      <dgm:spPr/>
      <dgm:t>
        <a:bodyPr/>
        <a:lstStyle/>
        <a:p>
          <a:endParaRPr lang="en-US"/>
        </a:p>
      </dgm:t>
    </dgm:pt>
    <dgm:pt modelId="{30BF2CFA-3490-43DF-BF45-EEFCFDB69DDC}">
      <dgm:prSet phldrT="[Text]" phldr="1"/>
      <dgm:spPr/>
      <dgm:t>
        <a:bodyPr/>
        <a:lstStyle/>
        <a:p>
          <a:endParaRPr lang="en-US"/>
        </a:p>
      </dgm:t>
    </dgm:pt>
    <dgm:pt modelId="{317C1772-8E71-4E08-B7A0-EE3A14404D9F}" type="parTrans" cxnId="{AB2DFF5C-0A80-419A-BF6D-05E0C0FBE70E}">
      <dgm:prSet/>
      <dgm:spPr/>
      <dgm:t>
        <a:bodyPr/>
        <a:lstStyle/>
        <a:p>
          <a:endParaRPr lang="en-US"/>
        </a:p>
      </dgm:t>
    </dgm:pt>
    <dgm:pt modelId="{ECD82D88-23EF-4FF4-8542-48C358D9EEF6}" type="sibTrans" cxnId="{AB2DFF5C-0A80-419A-BF6D-05E0C0FBE70E}">
      <dgm:prSet/>
      <dgm:spPr/>
      <dgm:t>
        <a:bodyPr/>
        <a:lstStyle/>
        <a:p>
          <a:endParaRPr lang="en-US"/>
        </a:p>
      </dgm:t>
    </dgm:pt>
    <dgm:pt modelId="{A27821A1-BA93-441E-AF2B-C8294CE6654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4D19DB54-A6F2-47E7-9A99-6FB09009D5D5}" type="parTrans" cxnId="{A725EC6C-F329-420F-983E-368B1054AA04}">
      <dgm:prSet/>
      <dgm:spPr/>
      <dgm:t>
        <a:bodyPr/>
        <a:lstStyle/>
        <a:p>
          <a:endParaRPr lang="en-US"/>
        </a:p>
      </dgm:t>
    </dgm:pt>
    <dgm:pt modelId="{B265CB89-BEA0-4890-A081-588CF6AC7CFC}" type="sibTrans" cxnId="{A725EC6C-F329-420F-983E-368B1054AA04}">
      <dgm:prSet/>
      <dgm:spPr/>
      <dgm:t>
        <a:bodyPr/>
        <a:lstStyle/>
        <a:p>
          <a:endParaRPr lang="en-US"/>
        </a:p>
      </dgm:t>
    </dgm:pt>
    <dgm:pt modelId="{955F587D-0EBE-481C-852D-C94E1E839A3E}">
      <dgm:prSet phldrT="[Text]"/>
      <dgm:spPr/>
      <dgm:t>
        <a:bodyPr/>
        <a:lstStyle/>
        <a:p>
          <a:r>
            <a:rPr lang="en-US" dirty="0" smtClean="0"/>
            <a:t>Those with risk factors for ASCVD</a:t>
          </a:r>
          <a:endParaRPr lang="en-US" dirty="0"/>
        </a:p>
      </dgm:t>
    </dgm:pt>
    <dgm:pt modelId="{B0223F43-95B1-4E74-83B1-C1F4F22EA67B}" type="parTrans" cxnId="{ACE413D5-B647-4B59-BF49-4562FA91DC0D}">
      <dgm:prSet/>
      <dgm:spPr/>
      <dgm:t>
        <a:bodyPr/>
        <a:lstStyle/>
        <a:p>
          <a:endParaRPr lang="en-US"/>
        </a:p>
      </dgm:t>
    </dgm:pt>
    <dgm:pt modelId="{C3F70405-B79F-4682-95A5-5E80BB0E8451}" type="sibTrans" cxnId="{ACE413D5-B647-4B59-BF49-4562FA91DC0D}">
      <dgm:prSet/>
      <dgm:spPr/>
      <dgm:t>
        <a:bodyPr/>
        <a:lstStyle/>
        <a:p>
          <a:endParaRPr lang="en-US"/>
        </a:p>
      </dgm:t>
    </dgm:pt>
    <dgm:pt modelId="{0CCC193A-2BAA-49BD-930D-493DA4427D5E}">
      <dgm:prSet phldrT="[Text]" phldr="1"/>
      <dgm:spPr/>
      <dgm:t>
        <a:bodyPr/>
        <a:lstStyle/>
        <a:p>
          <a:endParaRPr lang="en-US"/>
        </a:p>
      </dgm:t>
    </dgm:pt>
    <dgm:pt modelId="{0E7D4A25-B1A1-4D14-AE89-7CB0DE9E19ED}" type="parTrans" cxnId="{5C95EF1B-B790-4187-A7F9-127D60FDEEB8}">
      <dgm:prSet/>
      <dgm:spPr/>
      <dgm:t>
        <a:bodyPr/>
        <a:lstStyle/>
        <a:p>
          <a:endParaRPr lang="en-US"/>
        </a:p>
      </dgm:t>
    </dgm:pt>
    <dgm:pt modelId="{A0792A9D-B9F4-4CEA-ACD2-40EC066B7D94}" type="sibTrans" cxnId="{5C95EF1B-B790-4187-A7F9-127D60FDEEB8}">
      <dgm:prSet/>
      <dgm:spPr/>
      <dgm:t>
        <a:bodyPr/>
        <a:lstStyle/>
        <a:p>
          <a:endParaRPr lang="en-US"/>
        </a:p>
      </dgm:t>
    </dgm:pt>
    <dgm:pt modelId="{DB5E1A66-0977-4DDE-A850-18802F97B6DA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03E89F3-0271-46CB-8DE3-6D99247BC379}" type="parTrans" cxnId="{430C4429-1FCB-4B71-B0C8-F7EE246E1F7C}">
      <dgm:prSet/>
      <dgm:spPr/>
      <dgm:t>
        <a:bodyPr/>
        <a:lstStyle/>
        <a:p>
          <a:endParaRPr lang="en-US"/>
        </a:p>
      </dgm:t>
    </dgm:pt>
    <dgm:pt modelId="{F86A45E8-E451-4955-836C-4D17AB93A019}" type="sibTrans" cxnId="{430C4429-1FCB-4B71-B0C8-F7EE246E1F7C}">
      <dgm:prSet/>
      <dgm:spPr/>
      <dgm:t>
        <a:bodyPr/>
        <a:lstStyle/>
        <a:p>
          <a:endParaRPr lang="en-US"/>
        </a:p>
      </dgm:t>
    </dgm:pt>
    <dgm:pt modelId="{680EF034-2D47-4EF0-9BCE-BA814873952C}">
      <dgm:prSet phldrT="[Text]"/>
      <dgm:spPr/>
      <dgm:t>
        <a:bodyPr/>
        <a:lstStyle/>
        <a:p>
          <a:r>
            <a:rPr lang="en-US" dirty="0" smtClean="0"/>
            <a:t>Risk</a:t>
          </a:r>
          <a:r>
            <a:rPr lang="fa-IR" dirty="0" smtClean="0"/>
            <a:t> </a:t>
          </a:r>
          <a:r>
            <a:rPr lang="en-US" dirty="0" smtClean="0"/>
            <a:t>enhancing factors</a:t>
          </a:r>
          <a:endParaRPr lang="en-US" dirty="0"/>
        </a:p>
      </dgm:t>
    </dgm:pt>
    <dgm:pt modelId="{1B27A7F5-EC09-47C6-889E-1D4E07024FC3}" type="parTrans" cxnId="{C68CE4DE-0DB7-46E7-B245-52318C74C185}">
      <dgm:prSet/>
      <dgm:spPr/>
      <dgm:t>
        <a:bodyPr/>
        <a:lstStyle/>
        <a:p>
          <a:endParaRPr lang="en-US"/>
        </a:p>
      </dgm:t>
    </dgm:pt>
    <dgm:pt modelId="{2AD39017-73CF-480D-A2AB-ED6473529165}" type="sibTrans" cxnId="{C68CE4DE-0DB7-46E7-B245-52318C74C185}">
      <dgm:prSet/>
      <dgm:spPr/>
      <dgm:t>
        <a:bodyPr/>
        <a:lstStyle/>
        <a:p>
          <a:endParaRPr lang="en-US"/>
        </a:p>
      </dgm:t>
    </dgm:pt>
    <dgm:pt modelId="{3637207F-8DDC-46DA-917B-8320499559C3}">
      <dgm:prSet phldrT="[Text]" phldr="1"/>
      <dgm:spPr/>
      <dgm:t>
        <a:bodyPr/>
        <a:lstStyle/>
        <a:p>
          <a:endParaRPr lang="en-US"/>
        </a:p>
      </dgm:t>
    </dgm:pt>
    <dgm:pt modelId="{FB551DBD-2C53-43BA-832D-DEE954CAAF89}" type="parTrans" cxnId="{8E497A7D-174A-4474-8606-64895BCFDBBC}">
      <dgm:prSet/>
      <dgm:spPr/>
      <dgm:t>
        <a:bodyPr/>
        <a:lstStyle/>
        <a:p>
          <a:endParaRPr lang="en-US"/>
        </a:p>
      </dgm:t>
    </dgm:pt>
    <dgm:pt modelId="{D0E184F0-3640-42B7-BF1C-E58566B8714F}" type="sibTrans" cxnId="{8E497A7D-174A-4474-8606-64895BCFDBBC}">
      <dgm:prSet/>
      <dgm:spPr/>
      <dgm:t>
        <a:bodyPr/>
        <a:lstStyle/>
        <a:p>
          <a:endParaRPr lang="en-US"/>
        </a:p>
      </dgm:t>
    </dgm:pt>
    <dgm:pt modelId="{0EF19BC0-8372-4A80-9F56-B60B270A6917}" type="pres">
      <dgm:prSet presAssocID="{A01F8B4A-F6F8-4A66-90D3-E7DD3C98C9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E35F9E-7890-474E-A6AC-3DAAA55A611B}" type="pres">
      <dgm:prSet presAssocID="{43A58665-4E7C-4C4C-9476-18DC2079A3D2}" presName="composite" presStyleCnt="0"/>
      <dgm:spPr/>
    </dgm:pt>
    <dgm:pt modelId="{28DF90DA-8030-49EF-AA65-85BB7FD63E0C}" type="pres">
      <dgm:prSet presAssocID="{43A58665-4E7C-4C4C-9476-18DC2079A3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80B0-1330-41E9-9529-FCBA44AD3D7B}" type="pres">
      <dgm:prSet presAssocID="{43A58665-4E7C-4C4C-9476-18DC2079A3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76D62-11BF-41A2-A61A-00DC4CD92D08}" type="pres">
      <dgm:prSet presAssocID="{2369421A-8B4B-4EB6-9AC0-11E01584E75C}" presName="sp" presStyleCnt="0"/>
      <dgm:spPr/>
    </dgm:pt>
    <dgm:pt modelId="{0EC4BA91-D2D8-4BBB-ABC8-810F60BD7730}" type="pres">
      <dgm:prSet presAssocID="{A27821A1-BA93-441E-AF2B-C8294CE66542}" presName="composite" presStyleCnt="0"/>
      <dgm:spPr/>
    </dgm:pt>
    <dgm:pt modelId="{205C2452-78B3-4EF4-9DE9-051C3DB12FF8}" type="pres">
      <dgm:prSet presAssocID="{A27821A1-BA93-441E-AF2B-C8294CE665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0E21A-120E-40B5-80AE-34D26677AFCF}" type="pres">
      <dgm:prSet presAssocID="{A27821A1-BA93-441E-AF2B-C8294CE665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03015-BB50-4FD1-83EF-E87EDD0EF0A3}" type="pres">
      <dgm:prSet presAssocID="{B265CB89-BEA0-4890-A081-588CF6AC7CFC}" presName="sp" presStyleCnt="0"/>
      <dgm:spPr/>
    </dgm:pt>
    <dgm:pt modelId="{5EB12735-A21C-485A-A75B-A97FFA70AEC8}" type="pres">
      <dgm:prSet presAssocID="{DB5E1A66-0977-4DDE-A850-18802F97B6DA}" presName="composite" presStyleCnt="0"/>
      <dgm:spPr/>
    </dgm:pt>
    <dgm:pt modelId="{B731696C-6C16-40A6-8E80-48E9F6911688}" type="pres">
      <dgm:prSet presAssocID="{DB5E1A66-0977-4DDE-A850-18802F97B6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021D-DCF9-4865-B84C-8BB3CD3A00E9}" type="pres">
      <dgm:prSet presAssocID="{DB5E1A66-0977-4DDE-A850-18802F97B6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06D0C-9661-4530-81E6-5242BD2233FD}" type="presOf" srcId="{3637207F-8DDC-46DA-917B-8320499559C3}" destId="{796B021D-DCF9-4865-B84C-8BB3CD3A00E9}" srcOrd="0" destOrd="1" presId="urn:microsoft.com/office/officeart/2005/8/layout/chevron2"/>
    <dgm:cxn modelId="{B7CC8A42-A512-42DF-A7ED-145C05C87602}" type="presOf" srcId="{A01F8B4A-F6F8-4A66-90D3-E7DD3C98C94A}" destId="{0EF19BC0-8372-4A80-9F56-B60B270A6917}" srcOrd="0" destOrd="0" presId="urn:microsoft.com/office/officeart/2005/8/layout/chevron2"/>
    <dgm:cxn modelId="{7423F8FF-F4C2-4F22-91BC-D4144FA7B223}" type="presOf" srcId="{43A58665-4E7C-4C4C-9476-18DC2079A3D2}" destId="{28DF90DA-8030-49EF-AA65-85BB7FD63E0C}" srcOrd="0" destOrd="0" presId="urn:microsoft.com/office/officeart/2005/8/layout/chevron2"/>
    <dgm:cxn modelId="{116F5628-77E2-44BA-BD21-540DAFA8DFEA}" type="presOf" srcId="{680EF034-2D47-4EF0-9BCE-BA814873952C}" destId="{796B021D-DCF9-4865-B84C-8BB3CD3A00E9}" srcOrd="0" destOrd="0" presId="urn:microsoft.com/office/officeart/2005/8/layout/chevron2"/>
    <dgm:cxn modelId="{300D6517-A5DA-419F-92FE-4D5D5C7564D4}" srcId="{A01F8B4A-F6F8-4A66-90D3-E7DD3C98C94A}" destId="{43A58665-4E7C-4C4C-9476-18DC2079A3D2}" srcOrd="0" destOrd="0" parTransId="{3F2612EB-B330-44D3-8F69-42EA2F84E988}" sibTransId="{2369421A-8B4B-4EB6-9AC0-11E01584E75C}"/>
    <dgm:cxn modelId="{9349AFA6-AE99-4CAF-A64B-EB58CA594B1B}" srcId="{43A58665-4E7C-4C4C-9476-18DC2079A3D2}" destId="{C3F8AD33-8549-4E94-B8F6-B8E662D86F8E}" srcOrd="0" destOrd="0" parTransId="{20E8B48A-0EF2-44C6-9E16-FD689A01D83B}" sibTransId="{17EEF156-17E3-42F7-99FA-A74277BB38E7}"/>
    <dgm:cxn modelId="{5C95EF1B-B790-4187-A7F9-127D60FDEEB8}" srcId="{A27821A1-BA93-441E-AF2B-C8294CE66542}" destId="{0CCC193A-2BAA-49BD-930D-493DA4427D5E}" srcOrd="1" destOrd="0" parTransId="{0E7D4A25-B1A1-4D14-AE89-7CB0DE9E19ED}" sibTransId="{A0792A9D-B9F4-4CEA-ACD2-40EC066B7D94}"/>
    <dgm:cxn modelId="{ACE413D5-B647-4B59-BF49-4562FA91DC0D}" srcId="{A27821A1-BA93-441E-AF2B-C8294CE66542}" destId="{955F587D-0EBE-481C-852D-C94E1E839A3E}" srcOrd="0" destOrd="0" parTransId="{B0223F43-95B1-4E74-83B1-C1F4F22EA67B}" sibTransId="{C3F70405-B79F-4682-95A5-5E80BB0E8451}"/>
    <dgm:cxn modelId="{FA39BAE0-9ADD-4014-96EB-155A46317DD3}" type="presOf" srcId="{955F587D-0EBE-481C-852D-C94E1E839A3E}" destId="{3C10E21A-120E-40B5-80AE-34D26677AFCF}" srcOrd="0" destOrd="0" presId="urn:microsoft.com/office/officeart/2005/8/layout/chevron2"/>
    <dgm:cxn modelId="{94CD19D7-9CB0-4D6D-B8C2-C94ABC2E3319}" type="presOf" srcId="{DB5E1A66-0977-4DDE-A850-18802F97B6DA}" destId="{B731696C-6C16-40A6-8E80-48E9F6911688}" srcOrd="0" destOrd="0" presId="urn:microsoft.com/office/officeart/2005/8/layout/chevron2"/>
    <dgm:cxn modelId="{430C4429-1FCB-4B71-B0C8-F7EE246E1F7C}" srcId="{A01F8B4A-F6F8-4A66-90D3-E7DD3C98C94A}" destId="{DB5E1A66-0977-4DDE-A850-18802F97B6DA}" srcOrd="2" destOrd="0" parTransId="{403E89F3-0271-46CB-8DE3-6D99247BC379}" sibTransId="{F86A45E8-E451-4955-836C-4D17AB93A019}"/>
    <dgm:cxn modelId="{059F96F2-B1B3-476B-9AF2-C704DD0C6C39}" type="presOf" srcId="{C3F8AD33-8549-4E94-B8F6-B8E662D86F8E}" destId="{529480B0-1330-41E9-9529-FCBA44AD3D7B}" srcOrd="0" destOrd="0" presId="urn:microsoft.com/office/officeart/2005/8/layout/chevron2"/>
    <dgm:cxn modelId="{8E497A7D-174A-4474-8606-64895BCFDBBC}" srcId="{DB5E1A66-0977-4DDE-A850-18802F97B6DA}" destId="{3637207F-8DDC-46DA-917B-8320499559C3}" srcOrd="1" destOrd="0" parTransId="{FB551DBD-2C53-43BA-832D-DEE954CAAF89}" sibTransId="{D0E184F0-3640-42B7-BF1C-E58566B8714F}"/>
    <dgm:cxn modelId="{26DA6A10-3A3B-4274-B13B-22904B794627}" type="presOf" srcId="{A27821A1-BA93-441E-AF2B-C8294CE66542}" destId="{205C2452-78B3-4EF4-9DE9-051C3DB12FF8}" srcOrd="0" destOrd="0" presId="urn:microsoft.com/office/officeart/2005/8/layout/chevron2"/>
    <dgm:cxn modelId="{AB2DFF5C-0A80-419A-BF6D-05E0C0FBE70E}" srcId="{43A58665-4E7C-4C4C-9476-18DC2079A3D2}" destId="{30BF2CFA-3490-43DF-BF45-EEFCFDB69DDC}" srcOrd="1" destOrd="0" parTransId="{317C1772-8E71-4E08-B7A0-EE3A14404D9F}" sibTransId="{ECD82D88-23EF-4FF4-8542-48C358D9EEF6}"/>
    <dgm:cxn modelId="{44427BA9-6301-4C89-9BDA-D5E23AAE3A56}" type="presOf" srcId="{30BF2CFA-3490-43DF-BF45-EEFCFDB69DDC}" destId="{529480B0-1330-41E9-9529-FCBA44AD3D7B}" srcOrd="0" destOrd="1" presId="urn:microsoft.com/office/officeart/2005/8/layout/chevron2"/>
    <dgm:cxn modelId="{C68CE4DE-0DB7-46E7-B245-52318C74C185}" srcId="{DB5E1A66-0977-4DDE-A850-18802F97B6DA}" destId="{680EF034-2D47-4EF0-9BCE-BA814873952C}" srcOrd="0" destOrd="0" parTransId="{1B27A7F5-EC09-47C6-889E-1D4E07024FC3}" sibTransId="{2AD39017-73CF-480D-A2AB-ED6473529165}"/>
    <dgm:cxn modelId="{EB7EA212-CBB5-4259-A2FF-83E427729F47}" type="presOf" srcId="{0CCC193A-2BAA-49BD-930D-493DA4427D5E}" destId="{3C10E21A-120E-40B5-80AE-34D26677AFCF}" srcOrd="0" destOrd="1" presId="urn:microsoft.com/office/officeart/2005/8/layout/chevron2"/>
    <dgm:cxn modelId="{A725EC6C-F329-420F-983E-368B1054AA04}" srcId="{A01F8B4A-F6F8-4A66-90D3-E7DD3C98C94A}" destId="{A27821A1-BA93-441E-AF2B-C8294CE66542}" srcOrd="1" destOrd="0" parTransId="{4D19DB54-A6F2-47E7-9A99-6FB09009D5D5}" sibTransId="{B265CB89-BEA0-4890-A081-588CF6AC7CFC}"/>
    <dgm:cxn modelId="{5199AA18-8F4C-43E8-8BB0-74A7EED5D15B}" type="presParOf" srcId="{0EF19BC0-8372-4A80-9F56-B60B270A6917}" destId="{DEE35F9E-7890-474E-A6AC-3DAAA55A611B}" srcOrd="0" destOrd="0" presId="urn:microsoft.com/office/officeart/2005/8/layout/chevron2"/>
    <dgm:cxn modelId="{1C2506CC-FEAB-4DF4-BBC7-4E35381E908C}" type="presParOf" srcId="{DEE35F9E-7890-474E-A6AC-3DAAA55A611B}" destId="{28DF90DA-8030-49EF-AA65-85BB7FD63E0C}" srcOrd="0" destOrd="0" presId="urn:microsoft.com/office/officeart/2005/8/layout/chevron2"/>
    <dgm:cxn modelId="{D6187260-217B-42B6-9D45-77A77C38DD67}" type="presParOf" srcId="{DEE35F9E-7890-474E-A6AC-3DAAA55A611B}" destId="{529480B0-1330-41E9-9529-FCBA44AD3D7B}" srcOrd="1" destOrd="0" presId="urn:microsoft.com/office/officeart/2005/8/layout/chevron2"/>
    <dgm:cxn modelId="{FF1B0270-2362-4488-8A98-8D59B608ACAB}" type="presParOf" srcId="{0EF19BC0-8372-4A80-9F56-B60B270A6917}" destId="{DDE76D62-11BF-41A2-A61A-00DC4CD92D08}" srcOrd="1" destOrd="0" presId="urn:microsoft.com/office/officeart/2005/8/layout/chevron2"/>
    <dgm:cxn modelId="{15E27705-7148-4A65-82BE-5ACE9AA51F36}" type="presParOf" srcId="{0EF19BC0-8372-4A80-9F56-B60B270A6917}" destId="{0EC4BA91-D2D8-4BBB-ABC8-810F60BD7730}" srcOrd="2" destOrd="0" presId="urn:microsoft.com/office/officeart/2005/8/layout/chevron2"/>
    <dgm:cxn modelId="{267305E4-5D22-4830-9266-BDAB0F0514C1}" type="presParOf" srcId="{0EC4BA91-D2D8-4BBB-ABC8-810F60BD7730}" destId="{205C2452-78B3-4EF4-9DE9-051C3DB12FF8}" srcOrd="0" destOrd="0" presId="urn:microsoft.com/office/officeart/2005/8/layout/chevron2"/>
    <dgm:cxn modelId="{3A0C6BC1-BEEB-4393-8663-A24D06BF3B12}" type="presParOf" srcId="{0EC4BA91-D2D8-4BBB-ABC8-810F60BD7730}" destId="{3C10E21A-120E-40B5-80AE-34D26677AFCF}" srcOrd="1" destOrd="0" presId="urn:microsoft.com/office/officeart/2005/8/layout/chevron2"/>
    <dgm:cxn modelId="{0491C601-C768-4CF2-84CA-8484EFF52B3D}" type="presParOf" srcId="{0EF19BC0-8372-4A80-9F56-B60B270A6917}" destId="{D3403015-BB50-4FD1-83EF-E87EDD0EF0A3}" srcOrd="3" destOrd="0" presId="urn:microsoft.com/office/officeart/2005/8/layout/chevron2"/>
    <dgm:cxn modelId="{692D3D9C-CB96-4F76-BB9E-19A0814FCE14}" type="presParOf" srcId="{0EF19BC0-8372-4A80-9F56-B60B270A6917}" destId="{5EB12735-A21C-485A-A75B-A97FFA70AEC8}" srcOrd="4" destOrd="0" presId="urn:microsoft.com/office/officeart/2005/8/layout/chevron2"/>
    <dgm:cxn modelId="{0F4B6A62-6B63-45C7-A1C9-95079D1C215F}" type="presParOf" srcId="{5EB12735-A21C-485A-A75B-A97FFA70AEC8}" destId="{B731696C-6C16-40A6-8E80-48E9F6911688}" srcOrd="0" destOrd="0" presId="urn:microsoft.com/office/officeart/2005/8/layout/chevron2"/>
    <dgm:cxn modelId="{877A520C-AE1C-43D4-98CF-712EEE551CE6}" type="presParOf" srcId="{5EB12735-A21C-485A-A75B-A97FFA70AEC8}" destId="{796B021D-DCF9-4865-B84C-8BB3CD3A0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4DE8-4953-43B3-87DA-FD99C88E656D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5568-B46D-494D-99C5-D8611E138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568-B46D-494D-99C5-D8611E138F5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568-B46D-494D-99C5-D8611E138F5F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568-B46D-494D-99C5-D8611E138F5F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94D3-15E0-4499-A3BA-D5FAD51A86CB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54DC-4BA0-471C-846C-325C0FA1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599554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entrez/eutils/elink.fcgi?dbfrom=pubmed&amp;retmode=ref&amp;cmd=prlinks&amp;id=241413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 THE NAME OF GOD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6324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5400" dirty="0" smtClean="0"/>
              <a:t>IN THE NAME OF GOD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adults with endocrine disorders at borderline </a:t>
            </a:r>
            <a:r>
              <a:rPr lang="en-US" dirty="0" smtClean="0"/>
              <a:t>or</a:t>
            </a:r>
            <a:r>
              <a:rPr lang="fa-IR" dirty="0" smtClean="0"/>
              <a:t> </a:t>
            </a:r>
            <a:r>
              <a:rPr lang="en-US" dirty="0" smtClean="0"/>
              <a:t>intermediate </a:t>
            </a:r>
            <a:r>
              <a:rPr lang="en-US" dirty="0"/>
              <a:t>risk (10-year ASCVD risk 5–19.9</a:t>
            </a:r>
            <a:r>
              <a:rPr lang="en-US" dirty="0" smtClean="0"/>
              <a:t>%),</a:t>
            </a:r>
            <a:r>
              <a:rPr lang="fa-IR" dirty="0" smtClean="0"/>
              <a:t> </a:t>
            </a:r>
            <a:r>
              <a:rPr lang="en-US" dirty="0" smtClean="0"/>
              <a:t>particularly </a:t>
            </a:r>
            <a:r>
              <a:rPr lang="en-US" dirty="0"/>
              <a:t>those with additional </a:t>
            </a:r>
            <a:r>
              <a:rPr lang="en-US" dirty="0" smtClean="0"/>
              <a:t>risk-enhancing</a:t>
            </a:r>
            <a:r>
              <a:rPr lang="fa-IR" dirty="0" smtClean="0"/>
              <a:t> </a:t>
            </a:r>
            <a:r>
              <a:rPr lang="en-US" dirty="0" smtClean="0"/>
              <a:t>factors</a:t>
            </a:r>
            <a:r>
              <a:rPr lang="en-US" dirty="0"/>
              <a:t>, in whom the decision about </a:t>
            </a:r>
            <a:r>
              <a:rPr lang="en-US" dirty="0" smtClean="0"/>
              <a:t>statin</a:t>
            </a:r>
            <a:r>
              <a:rPr lang="fa-IR" dirty="0" smtClean="0"/>
              <a:t> </a:t>
            </a:r>
            <a:r>
              <a:rPr lang="en-US" dirty="0" smtClean="0"/>
              <a:t>treatment </a:t>
            </a:r>
            <a:r>
              <a:rPr lang="en-US" dirty="0"/>
              <a:t>and/or other preventive interventions </a:t>
            </a:r>
            <a:r>
              <a:rPr lang="en-US" dirty="0" smtClean="0"/>
              <a:t>is</a:t>
            </a:r>
            <a:r>
              <a:rPr lang="fa-IR" dirty="0" smtClean="0"/>
              <a:t> </a:t>
            </a:r>
            <a:r>
              <a:rPr lang="en-US" dirty="0" smtClean="0"/>
              <a:t>uncertain</a:t>
            </a:r>
            <a:r>
              <a:rPr lang="en-US" dirty="0"/>
              <a:t>, we suggest measuring coronary </a:t>
            </a:r>
            <a:r>
              <a:rPr lang="en-US" dirty="0" smtClean="0"/>
              <a:t>artery</a:t>
            </a:r>
            <a:r>
              <a:rPr lang="fa-IR" dirty="0" smtClean="0"/>
              <a:t> </a:t>
            </a:r>
            <a:r>
              <a:rPr lang="en-US" dirty="0" smtClean="0"/>
              <a:t>calcium </a:t>
            </a:r>
            <a:r>
              <a:rPr lang="en-US" dirty="0"/>
              <a:t>(CAC) to inform shared decision-making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  <a:r>
              <a:rPr lang="en-US" dirty="0" smtClean="0"/>
              <a:t>(</a:t>
            </a:r>
            <a:r>
              <a:rPr lang="en-US" dirty="0"/>
              <a:t>2⊕⊕⊕O)</a:t>
            </a:r>
          </a:p>
        </p:txBody>
      </p:sp>
    </p:spTree>
    <p:extLst>
      <p:ext uri="{BB962C8B-B14F-4D97-AF65-F5344CB8AC3E}">
        <p14:creationId xmlns:p14="http://schemas.microsoft.com/office/powerpoint/2010/main" val="1968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adults with cured Cushing syndrome, we advise the approach to CV risk assessment and treatment be the same as in the general population. (Ungraded Good Practice Statement)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09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6324600"/>
          <a:ext cx="746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Metabolic and cardiovascular outcomes in patients with Cushing’s syndrome of different </a:t>
                      </a:r>
                      <a:r>
                        <a:rPr lang="en-US" sz="1200" dirty="0" err="1" smtClean="0"/>
                        <a:t>aetiologies</a:t>
                      </a:r>
                      <a:r>
                        <a:rPr lang="en-US" sz="1200" dirty="0" smtClean="0"/>
                        <a:t> during active disease and 1 year after remission</a:t>
                      </a:r>
                      <a:r>
                        <a:rPr lang="en-US" sz="1200" baseline="0" dirty="0" smtClean="0"/>
                        <a:t> clinical Endocrinology (2011)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6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adults receiving chronic </a:t>
            </a:r>
            <a:r>
              <a:rPr lang="en-US" dirty="0" err="1" smtClean="0"/>
              <a:t>glucocorticoid</a:t>
            </a:r>
            <a:r>
              <a:rPr lang="en-US" dirty="0" smtClean="0"/>
              <a:t> therapy above replacement levels, we suggest the assessment and treatment of lipids and other CV risk factors because of the increased risk of CVD.(2⊕OOO)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glucocorticoid</a:t>
            </a:r>
            <a:r>
              <a:rPr lang="en-US" dirty="0" smtClean="0"/>
              <a:t> therapy on lipids and CV risk will vary based on the dose of </a:t>
            </a:r>
            <a:r>
              <a:rPr lang="en-US" dirty="0" err="1" smtClean="0"/>
              <a:t>glucocorticoid</a:t>
            </a:r>
            <a:r>
              <a:rPr lang="en-US" dirty="0" smtClean="0"/>
              <a:t>, duration of treatment, and underlying disease/indications.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receiving </a:t>
            </a:r>
            <a:r>
              <a:rPr lang="en-US" dirty="0" err="1" smtClean="0"/>
              <a:t>HCeq</a:t>
            </a:r>
            <a:r>
              <a:rPr lang="en-US" dirty="0" smtClean="0"/>
              <a:t> doses of less than 20 mg/d do not differ in metabolic endpoints from patients with an intact hypothalamic-pituitary-adrenal (HPA) axis. Moreover, with increasing </a:t>
            </a:r>
            <a:r>
              <a:rPr lang="en-US" dirty="0" err="1" smtClean="0"/>
              <a:t>HCeq</a:t>
            </a:r>
            <a:r>
              <a:rPr lang="en-US" dirty="0" smtClean="0"/>
              <a:t> dose, higher BMI, TC, LDL-C, and triglycerides are observed.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6172200"/>
          <a:ext cx="6477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Impact of </a:t>
                      </a:r>
                      <a:r>
                        <a:rPr lang="en-US" sz="1200" dirty="0" err="1" smtClean="0"/>
                        <a:t>Glucocorticoid</a:t>
                      </a:r>
                      <a:r>
                        <a:rPr lang="en-US" sz="1200" dirty="0" smtClean="0"/>
                        <a:t> Replacement Regimens on Metabolic Outcome and </a:t>
                      </a:r>
                      <a:r>
                        <a:rPr lang="en-US" sz="1200" dirty="0" err="1" smtClean="0"/>
                        <a:t>Comorbidity</a:t>
                      </a:r>
                      <a:r>
                        <a:rPr lang="en-US" sz="1200" dirty="0" smtClean="0"/>
                        <a:t> in </a:t>
                      </a:r>
                      <a:r>
                        <a:rPr lang="en-US" sz="1200" dirty="0" err="1" smtClean="0"/>
                        <a:t>Hypopituitary</a:t>
                      </a:r>
                      <a:r>
                        <a:rPr lang="en-US" sz="1200" dirty="0" smtClean="0"/>
                        <a:t> Patients J </a:t>
                      </a:r>
                      <a:r>
                        <a:rPr lang="en-US" sz="1200" dirty="0" err="1" smtClean="0"/>
                        <a:t>Clin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Endocrinol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Metab</a:t>
                      </a:r>
                      <a:r>
                        <a:rPr lang="en-US" sz="1200" dirty="0" smtClean="0"/>
                        <a:t>, October 2006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6324600"/>
          <a:ext cx="7162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Impact of </a:t>
                      </a:r>
                      <a:r>
                        <a:rPr lang="en-US" sz="1200" dirty="0" err="1" smtClean="0"/>
                        <a:t>Glucocorticoid</a:t>
                      </a:r>
                      <a:r>
                        <a:rPr lang="en-US" sz="1200" dirty="0" smtClean="0"/>
                        <a:t> Replacement Regimens on Metabolic Outcome and </a:t>
                      </a:r>
                      <a:r>
                        <a:rPr lang="en-US" sz="1200" dirty="0" err="1" smtClean="0"/>
                        <a:t>Comorbidity</a:t>
                      </a:r>
                      <a:r>
                        <a:rPr lang="en-US" sz="1200" dirty="0" smtClean="0"/>
                        <a:t> in </a:t>
                      </a:r>
                      <a:r>
                        <a:rPr lang="en-US" sz="1200" dirty="0" err="1" smtClean="0"/>
                        <a:t>Hypopituitary</a:t>
                      </a:r>
                      <a:r>
                        <a:rPr lang="en-US" sz="1200" dirty="0" smtClean="0"/>
                        <a:t> Patients  J </a:t>
                      </a:r>
                      <a:r>
                        <a:rPr lang="en-US" sz="1200" dirty="0" err="1" smtClean="0"/>
                        <a:t>Clin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Endocrinol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Metab</a:t>
                      </a:r>
                      <a:r>
                        <a:rPr lang="en-US" sz="1200" dirty="0" smtClean="0"/>
                        <a:t>, October 2006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dirty="0" smtClean="0"/>
              <a:t>Disorders </a:t>
            </a:r>
            <a:r>
              <a:rPr lang="en-US" sz="4400" dirty="0"/>
              <a:t>of growth hormone 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    secretion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58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6065520"/>
          <a:ext cx="716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2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Atherogenic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lipoprotein phenotype and low-density </a:t>
                      </a:r>
                      <a:r>
                        <a:rPr lang="en-US" sz="12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lipoproteinsize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subclasses in patients with growth hormone deficiency before and after short-term replacement therapy European Journal of Endocrinology (2007)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adults with GHD, we recommend obtaining a lipid profile at diagnosis to assess for </a:t>
            </a:r>
            <a:r>
              <a:rPr lang="en-US" dirty="0" err="1" smtClean="0"/>
              <a:t>dyslipidemia</a:t>
            </a:r>
            <a:r>
              <a:rPr lang="en-US" dirty="0" smtClean="0"/>
              <a:t>. (1⊕⊕⊕O)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Borderline and intermediate CV risk are defined as </a:t>
            </a:r>
            <a:r>
              <a:rPr lang="en-US" dirty="0" smtClean="0"/>
              <a:t>5%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7.4% and 7.5% to 19.9% 10-year ASCVD risk </a:t>
            </a:r>
            <a:r>
              <a:rPr lang="en-US" dirty="0" smtClean="0"/>
              <a:t>using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Pooled Cohort Equations.</a:t>
            </a:r>
          </a:p>
        </p:txBody>
      </p:sp>
    </p:spTree>
    <p:extLst>
      <p:ext uri="{BB962C8B-B14F-4D97-AF65-F5344CB8AC3E}">
        <p14:creationId xmlns:p14="http://schemas.microsoft.com/office/powerpoint/2010/main" val="31341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adults with GHD associated with </a:t>
            </a:r>
            <a:r>
              <a:rPr lang="en-US" dirty="0" err="1" smtClean="0"/>
              <a:t>hypopituitarism</a:t>
            </a:r>
            <a:r>
              <a:rPr lang="en-US" dirty="0" smtClean="0"/>
              <a:t>, we suggest assessment and treatment of lipids and other CV risk factors.(2⊕OOO)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LDL-C should be the primary target.</a:t>
            </a:r>
          </a:p>
          <a:p>
            <a:r>
              <a:rPr lang="en-US" dirty="0" smtClean="0"/>
              <a:t> Consider therapy if LDL-C is over 70 mg/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 patients with GHD, we recommend against using GH replacement solely to lower LDL-C to reduce CV risk. (1⊕⊕⊕O)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adults with </a:t>
            </a:r>
            <a:r>
              <a:rPr lang="en-US" dirty="0" err="1" smtClean="0"/>
              <a:t>acromegaly</a:t>
            </a:r>
            <a:r>
              <a:rPr lang="en-US" dirty="0" smtClean="0"/>
              <a:t>, we suggest measurement of the usual lipid profile before and after treatment of GH excess.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601980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Prospective Study of Surgical Treatment of </a:t>
                      </a:r>
                      <a:r>
                        <a:rPr lang="en-US" sz="1200" dirty="0" err="1" smtClean="0"/>
                        <a:t>Acromegaly</a:t>
                      </a:r>
                      <a:r>
                        <a:rPr lang="en-US" sz="1200" dirty="0" smtClean="0"/>
                        <a:t>: Effects on </a:t>
                      </a:r>
                      <a:r>
                        <a:rPr lang="en-US" sz="1200" dirty="0" err="1" smtClean="0"/>
                        <a:t>Ghrelin</a:t>
                      </a:r>
                      <a:r>
                        <a:rPr lang="en-US" sz="1200" dirty="0" smtClean="0"/>
                        <a:t>, Weight, Adiposity, and Markers of CV Risk J </a:t>
                      </a:r>
                      <a:r>
                        <a:rPr lang="en-US" sz="1200" dirty="0" err="1" smtClean="0"/>
                        <a:t>Clin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Endocrinol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Metab</a:t>
                      </a:r>
                      <a:r>
                        <a:rPr lang="en-US" sz="1200" dirty="0" smtClean="0"/>
                        <a:t>, November 2014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       Polycystic </a:t>
            </a:r>
            <a:r>
              <a:rPr lang="en-US" sz="4400" dirty="0"/>
              <a:t>ovary syndrome</a:t>
            </a:r>
          </a:p>
        </p:txBody>
      </p:sp>
    </p:spTree>
    <p:extLst>
      <p:ext uri="{BB962C8B-B14F-4D97-AF65-F5344CB8AC3E}">
        <p14:creationId xmlns:p14="http://schemas.microsoft.com/office/powerpoint/2010/main" val="3646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women with PCOS, we recommend obtaining a fasting screening lipid panel at diagnosis to assess CV risk. (1⊕⊕⊕O)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PCOS is associated with CV risk factors.</a:t>
            </a:r>
          </a:p>
          <a:p>
            <a:r>
              <a:rPr lang="en-US" dirty="0" smtClean="0"/>
              <a:t> Conduct a lipid screening both before and intermittently during hormonal therapy.</a:t>
            </a:r>
          </a:p>
          <a:p>
            <a:r>
              <a:rPr lang="en-US" dirty="0" smtClean="0"/>
              <a:t> In PCOS, </a:t>
            </a:r>
            <a:r>
              <a:rPr lang="en-US" dirty="0" err="1" smtClean="0"/>
              <a:t>hypertriglyceridemia</a:t>
            </a:r>
            <a:r>
              <a:rPr lang="en-US" dirty="0" smtClean="0"/>
              <a:t> is the most common lipid abnormality.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Risk-enhancing factors are additional features, </a:t>
            </a:r>
            <a:r>
              <a:rPr lang="en-US" dirty="0" smtClean="0"/>
              <a:t>including</a:t>
            </a:r>
            <a:r>
              <a:rPr lang="fa-IR" dirty="0" smtClean="0"/>
              <a:t> </a:t>
            </a:r>
            <a:r>
              <a:rPr lang="en-US" dirty="0" smtClean="0"/>
              <a:t>diseases</a:t>
            </a:r>
            <a:r>
              <a:rPr lang="en-US" dirty="0"/>
              <a:t>, that enhance the risk of ASCVD beyond the </a:t>
            </a:r>
            <a:r>
              <a:rPr lang="en-US" dirty="0" smtClean="0"/>
              <a:t>risk</a:t>
            </a:r>
            <a:r>
              <a:rPr lang="fa-IR" dirty="0" smtClean="0"/>
              <a:t> </a:t>
            </a:r>
            <a:r>
              <a:rPr lang="en-US" dirty="0" smtClean="0"/>
              <a:t>associated </a:t>
            </a:r>
            <a:r>
              <a:rPr lang="en-US" dirty="0"/>
              <a:t>with major risk factors and/or the </a:t>
            </a:r>
            <a:r>
              <a:rPr lang="en-US" dirty="0" smtClean="0"/>
              <a:t>calculated</a:t>
            </a:r>
            <a:r>
              <a:rPr lang="fa-IR" dirty="0" smtClean="0"/>
              <a:t> </a:t>
            </a:r>
            <a:r>
              <a:rPr lang="en-US" dirty="0" smtClean="0"/>
              <a:t>10-year </a:t>
            </a:r>
            <a:r>
              <a:rPr lang="en-US" dirty="0"/>
              <a:t>risk of ASCVD.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women with PCOS, we suggest against using lipid-lowering therapies to treat </a:t>
            </a:r>
            <a:r>
              <a:rPr lang="en-US" dirty="0" err="1" smtClean="0"/>
              <a:t>hyperandrogenism</a:t>
            </a:r>
            <a:r>
              <a:rPr lang="en-US" dirty="0" smtClean="0"/>
              <a:t> or infertility.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Effects of </a:t>
            </a:r>
            <a:r>
              <a:rPr lang="en-US" sz="2800" dirty="0" err="1" smtClean="0"/>
              <a:t>atorvastatin</a:t>
            </a:r>
            <a:r>
              <a:rPr lang="en-US" sz="2800" dirty="0" smtClean="0"/>
              <a:t> on vascular function, inflammation, and androgens in women with polycystic ovary syndrome: a </a:t>
            </a:r>
            <a:r>
              <a:rPr lang="en-US" sz="2800" dirty="0" err="1" smtClean="0"/>
              <a:t>doubleblind</a:t>
            </a:r>
            <a:r>
              <a:rPr lang="en-US" sz="2800" dirty="0" smtClean="0"/>
              <a:t>, randomized placebo-controlled trial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6324600"/>
          <a:ext cx="335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NIH Public Access Author Manuscript  2011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Effects of </a:t>
            </a:r>
            <a:r>
              <a:rPr lang="en-US" sz="2800" dirty="0" err="1" smtClean="0"/>
              <a:t>atorvastatin</a:t>
            </a:r>
            <a:r>
              <a:rPr lang="en-US" sz="2800" dirty="0" smtClean="0"/>
              <a:t> on vascular function, inflammation, and androgens in women with polycystic ovary syndrome: a </a:t>
            </a:r>
            <a:r>
              <a:rPr lang="en-US" sz="2800" dirty="0" err="1" smtClean="0"/>
              <a:t>doubleblind</a:t>
            </a:r>
            <a:r>
              <a:rPr lang="en-US" sz="2800" dirty="0" smtClean="0"/>
              <a:t>, randomized placebo-controlled trial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2600" y="6487160"/>
          <a:ext cx="358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NIH Public Access Author Manuscript 2011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4400" dirty="0" smtClean="0"/>
              <a:t>Menopause </a:t>
            </a:r>
            <a:r>
              <a:rPr lang="en-US" sz="4400" dirty="0"/>
              <a:t>and hormonal </a:t>
            </a:r>
            <a:r>
              <a:rPr lang="en-US" sz="4400" dirty="0" smtClean="0"/>
              <a:t>           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replacement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62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postmenopausal women, we recommend treating </a:t>
            </a:r>
            <a:r>
              <a:rPr lang="en-US" dirty="0" err="1" smtClean="0"/>
              <a:t>dyslipidemia</a:t>
            </a:r>
            <a:r>
              <a:rPr lang="en-US" dirty="0" smtClean="0"/>
              <a:t> with </a:t>
            </a:r>
            <a:r>
              <a:rPr lang="en-US" dirty="0" err="1" smtClean="0"/>
              <a:t>statin</a:t>
            </a:r>
            <a:r>
              <a:rPr lang="en-US" dirty="0" smtClean="0"/>
              <a:t> therapy rather than hormone therapy. (1⊕⊕OO)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 therapy is a risk factor for increased CVD.</a:t>
            </a:r>
          </a:p>
          <a:p>
            <a:r>
              <a:rPr lang="en-US" dirty="0" smtClean="0"/>
              <a:t>Hormone therapy is described as </a:t>
            </a:r>
            <a:r>
              <a:rPr lang="en-US" dirty="0" err="1" smtClean="0"/>
              <a:t>estroge</a:t>
            </a:r>
            <a:r>
              <a:rPr lang="en-US" dirty="0" smtClean="0"/>
              <a:t> progesterone/a progestin.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postmenopausal women on hormone therapy and with other risk factors for CVD, we recommend </a:t>
            </a:r>
            <a:r>
              <a:rPr lang="en-US" dirty="0" err="1" smtClean="0"/>
              <a:t>statin</a:t>
            </a:r>
            <a:r>
              <a:rPr lang="en-US" dirty="0" smtClean="0"/>
              <a:t> therapy to reduce CV risk. (1⊕⊕⊕⊕)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Menopause may be associated with an increase in LDL-C and a decrease in HDL-C.</a:t>
            </a:r>
          </a:p>
          <a:p>
            <a:r>
              <a:rPr lang="en-US" dirty="0" smtClean="0"/>
              <a:t> Risk factors may be traditional risk factors or risk enhancing factors.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women who enter menopause early (&lt;40 to 45 years old), we recommend assessment and treatment of lipids and other CV risk factors.(1⊕⊕⊕O)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patients with additional risk-enhancing </a:t>
            </a:r>
            <a:r>
              <a:rPr lang="en-US" dirty="0" smtClean="0"/>
              <a:t>factors,</a:t>
            </a:r>
            <a:r>
              <a:rPr lang="fa-IR" dirty="0" smtClean="0"/>
              <a:t> </a:t>
            </a:r>
            <a:r>
              <a:rPr lang="en-US" dirty="0" smtClean="0"/>
              <a:t>including </a:t>
            </a:r>
            <a:r>
              <a:rPr lang="en-US" dirty="0"/>
              <a:t>elevated </a:t>
            </a:r>
            <a:r>
              <a:rPr lang="en-US" dirty="0" err="1"/>
              <a:t>Lp</a:t>
            </a:r>
            <a:r>
              <a:rPr lang="en-US" dirty="0"/>
              <a:t>(a</a:t>
            </a:r>
            <a:r>
              <a:rPr lang="en-US" dirty="0" smtClean="0"/>
              <a:t>), risk</a:t>
            </a:r>
            <a:r>
              <a:rPr lang="fa-IR" dirty="0" smtClean="0"/>
              <a:t> </a:t>
            </a:r>
            <a:r>
              <a:rPr lang="en-US" dirty="0" smtClean="0"/>
              <a:t>assessment </a:t>
            </a:r>
            <a:r>
              <a:rPr lang="en-US" dirty="0"/>
              <a:t>should consider traditional 10-year </a:t>
            </a:r>
            <a:r>
              <a:rPr lang="en-US" dirty="0" smtClean="0"/>
              <a:t>ASCVD</a:t>
            </a:r>
            <a:r>
              <a:rPr lang="fa-IR" dirty="0" smtClean="0"/>
              <a:t> </a:t>
            </a:r>
            <a:r>
              <a:rPr lang="en-US" dirty="0" smtClean="0"/>
              <a:t>risk </a:t>
            </a:r>
            <a:r>
              <a:rPr lang="en-US" dirty="0"/>
              <a:t>assessment and the presence of </a:t>
            </a:r>
            <a:r>
              <a:rPr lang="en-US" dirty="0" smtClean="0"/>
              <a:t>risk-enhancing</a:t>
            </a:r>
            <a:r>
              <a:rPr lang="fa-IR" dirty="0" smtClean="0"/>
              <a:t> </a:t>
            </a:r>
            <a:r>
              <a:rPr lang="en-US" dirty="0" smtClean="0"/>
              <a:t>factors</a:t>
            </a:r>
            <a:r>
              <a:rPr lang="en-US" dirty="0"/>
              <a:t>. The CAC score should be considered when </a:t>
            </a:r>
            <a:r>
              <a:rPr lang="en-US" dirty="0" smtClean="0"/>
              <a:t>risk</a:t>
            </a:r>
            <a:r>
              <a:rPr lang="fa-IR" dirty="0" smtClean="0"/>
              <a:t> </a:t>
            </a:r>
            <a:r>
              <a:rPr lang="en-US" dirty="0" smtClean="0"/>
              <a:t>assessment </a:t>
            </a:r>
            <a:r>
              <a:rPr lang="en-US" dirty="0"/>
              <a:t>and treatment decisions remain uncertain.</a:t>
            </a:r>
          </a:p>
        </p:txBody>
      </p:sp>
    </p:spTree>
    <p:extLst>
      <p:ext uri="{BB962C8B-B14F-4D97-AF65-F5344CB8AC3E}">
        <p14:creationId xmlns:p14="http://schemas.microsoft.com/office/powerpoint/2010/main" val="34752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menopause enhances CVD risk.</a:t>
            </a:r>
          </a:p>
          <a:p>
            <a:r>
              <a:rPr lang="en-US" dirty="0" smtClean="0"/>
              <a:t>ASCVD risk should be calculated and followed after menopause.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Association of menopausal characteristics and risk of coronary heart disease: a pan-European case–cohort analysis</a:t>
            </a:r>
            <a:endParaRPr 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53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6324600"/>
          <a:ext cx="350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 Journal of Epidemiology, 2019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Association of menopausal characteristics and risk of coronary heart disease: a pan-European case–cohort analysis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2200" y="632460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 Journal of Epidemiology, 2019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Association of menopausal characteristics and risk of coronary heart disease: a pan-European case–cohort analysis</a:t>
            </a:r>
            <a:endParaRPr lang="en-US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0" y="648716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 Journal of Epidemiology, 2019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/>
              <a:t>Hypogonadism</a:t>
            </a:r>
            <a:r>
              <a:rPr lang="en-US" sz="4000" dirty="0" smtClean="0"/>
              <a:t> and testosterone replacement and abuse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low testosterone levels, we suggest testosterone therapy as symptomatically indicated, and not as an approach to improve </a:t>
            </a:r>
            <a:r>
              <a:rPr lang="en-US" dirty="0" err="1" smtClean="0"/>
              <a:t>dyslipidemia</a:t>
            </a:r>
            <a:r>
              <a:rPr lang="en-US" dirty="0" smtClean="0"/>
              <a:t> or CVD risk. (2⊕⊕OO)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low HDL (&lt;30 mg/</a:t>
            </a:r>
            <a:r>
              <a:rPr lang="en-US" dirty="0" err="1" smtClean="0"/>
              <a:t>dL</a:t>
            </a:r>
            <a:r>
              <a:rPr lang="en-US" dirty="0" smtClean="0"/>
              <a:t> ), especially in the absence of </a:t>
            </a:r>
            <a:r>
              <a:rPr lang="en-US" dirty="0" err="1" smtClean="0"/>
              <a:t>hypertriglyceridemia</a:t>
            </a:r>
            <a:r>
              <a:rPr lang="en-US" dirty="0" smtClean="0"/>
              <a:t>, we advise clinical or biochemical investigation of anabolic steroid abuse. (Ungraded Good Practice Statement)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Supraphysiological</a:t>
            </a:r>
            <a:r>
              <a:rPr lang="en-US" dirty="0" smtClean="0"/>
              <a:t> doses of androgens </a:t>
            </a:r>
            <a:r>
              <a:rPr lang="en-US" smtClean="0"/>
              <a:t>will reduce HDL-C </a:t>
            </a:r>
            <a:r>
              <a:rPr lang="en-US" dirty="0" smtClean="0"/>
              <a:t>levels.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Comparison of the Effects of Testosterone Gels, Injections, and Pellets on Serum Hormones, </a:t>
            </a:r>
            <a:r>
              <a:rPr lang="en-US" sz="2800" dirty="0" err="1" smtClean="0"/>
              <a:t>Erythrocytosis</a:t>
            </a:r>
            <a:r>
              <a:rPr lang="en-US" sz="2800" dirty="0" smtClean="0"/>
              <a:t>, Lipids, and Prostate-Specific Antigen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0" y="648716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Sex Med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2015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present, we suggest measuring CAC as the </a:t>
            </a:r>
            <a:r>
              <a:rPr lang="en-US" dirty="0" smtClean="0"/>
              <a:t>preferred</a:t>
            </a:r>
            <a:r>
              <a:rPr lang="fa-IR" dirty="0" smtClean="0"/>
              <a:t> </a:t>
            </a:r>
            <a:r>
              <a:rPr lang="en-US" dirty="0" smtClean="0"/>
              <a:t>tool </a:t>
            </a:r>
            <a:r>
              <a:rPr lang="en-US" dirty="0"/>
              <a:t>for assessment of subclinical atherosclerosis. </a:t>
            </a:r>
            <a:r>
              <a:rPr lang="en-US" dirty="0" smtClean="0"/>
              <a:t>Other</a:t>
            </a:r>
            <a:r>
              <a:rPr lang="fa-IR" dirty="0" smtClean="0"/>
              <a:t> </a:t>
            </a:r>
            <a:r>
              <a:rPr lang="en-US" dirty="0" smtClean="0"/>
              <a:t>techniques </a:t>
            </a:r>
            <a:r>
              <a:rPr lang="en-US" dirty="0"/>
              <a:t>to assess atherosclerotic burden are </a:t>
            </a:r>
            <a:r>
              <a:rPr lang="en-US" dirty="0" smtClean="0"/>
              <a:t>being</a:t>
            </a:r>
            <a:r>
              <a:rPr lang="fa-IR" dirty="0" smtClean="0"/>
              <a:t> </a:t>
            </a:r>
            <a:r>
              <a:rPr lang="en-US" dirty="0" smtClean="0"/>
              <a:t>developed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9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            </a:t>
            </a:r>
            <a:r>
              <a:rPr lang="en-US" sz="5400" dirty="0" smtClean="0"/>
              <a:t>TREATMENT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8" name="Picture 4" descr="C:\Users\arian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799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Bempedoic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Bempedoic</a:t>
            </a:r>
            <a:r>
              <a:rPr lang="en-US" dirty="0" smtClean="0"/>
              <a:t> acid was approved by the FDA in 2020, and therefore safety data were limited at the time of writing this guideline. </a:t>
            </a:r>
          </a:p>
          <a:p>
            <a:r>
              <a:rPr lang="en-US" dirty="0" smtClean="0"/>
              <a:t>Drug interactions of </a:t>
            </a:r>
            <a:r>
              <a:rPr lang="en-US" dirty="0" err="1" smtClean="0"/>
              <a:t>bempedoic</a:t>
            </a:r>
            <a:r>
              <a:rPr lang="en-US" dirty="0" smtClean="0"/>
              <a:t> acid with </a:t>
            </a:r>
            <a:r>
              <a:rPr lang="en-US" dirty="0" err="1" smtClean="0"/>
              <a:t>simvastatin</a:t>
            </a:r>
            <a:r>
              <a:rPr lang="en-US" dirty="0" smtClean="0"/>
              <a:t> and </a:t>
            </a:r>
            <a:r>
              <a:rPr lang="en-US" dirty="0" err="1" smtClean="0"/>
              <a:t>pravastatin</a:t>
            </a:r>
            <a:r>
              <a:rPr lang="en-US" dirty="0" smtClean="0"/>
              <a:t> increase concentrations of these </a:t>
            </a:r>
            <a:r>
              <a:rPr lang="en-US" dirty="0" err="1" smtClean="0"/>
              <a:t>statins</a:t>
            </a:r>
            <a:r>
              <a:rPr lang="en-US" dirty="0" smtClean="0"/>
              <a:t>, which could increase the risk of </a:t>
            </a:r>
            <a:r>
              <a:rPr lang="en-US" dirty="0" err="1" smtClean="0"/>
              <a:t>myopathy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Therefore, concomitant </a:t>
            </a:r>
            <a:r>
              <a:rPr lang="en-US" dirty="0" err="1" smtClean="0"/>
              <a:t>simvastatin</a:t>
            </a:r>
            <a:r>
              <a:rPr lang="en-US" dirty="0" smtClean="0"/>
              <a:t> should be limited to a dose of 20 mg, and </a:t>
            </a:r>
            <a:r>
              <a:rPr lang="en-US" dirty="0" err="1" smtClean="0"/>
              <a:t>pravastatin</a:t>
            </a:r>
            <a:r>
              <a:rPr lang="en-US" dirty="0" smtClean="0"/>
              <a:t> to a dose of 40 mg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Bempedoic</a:t>
            </a:r>
            <a:r>
              <a:rPr lang="en-US" dirty="0" smtClean="0"/>
              <a:t> acid increases uric acid levels, and gout was observed in 1.5% of patients taking </a:t>
            </a:r>
            <a:r>
              <a:rPr lang="en-US" dirty="0" err="1" smtClean="0"/>
              <a:t>bempedoic</a:t>
            </a:r>
            <a:r>
              <a:rPr lang="en-US" dirty="0" smtClean="0"/>
              <a:t> acid in clinical trials compared with 0.4% of patients on placebo.</a:t>
            </a:r>
          </a:p>
          <a:p>
            <a:endParaRPr lang="en-US" dirty="0" smtClean="0"/>
          </a:p>
          <a:p>
            <a:r>
              <a:rPr lang="en-US" dirty="0" smtClean="0"/>
              <a:t> The placebo-corrected incidence of other adverse effects in clinical trials were benign prostatic hyperplasia in about 1% of patients and tendon rupture in 0.5% of patients.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increase in hemoglobin of ≥2 g/</a:t>
            </a:r>
            <a:r>
              <a:rPr lang="en-US" dirty="0" err="1" smtClean="0"/>
              <a:t>dL</a:t>
            </a:r>
            <a:r>
              <a:rPr lang="en-US" dirty="0" smtClean="0"/>
              <a:t> in 3% of patients, </a:t>
            </a:r>
          </a:p>
          <a:p>
            <a:r>
              <a:rPr lang="en-US" dirty="0" smtClean="0"/>
              <a:t>an increase in platelet counts of 5% </a:t>
            </a:r>
          </a:p>
          <a:p>
            <a:r>
              <a:rPr lang="en-US" dirty="0" smtClean="0"/>
              <a:t>and transient elevations of AST and/or ALT to above 3 times the upper limit of normal n about 1% of patients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usually resolved or improved with continued treatment or after discontinuation of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            THANKS FOR YOUR ATTETION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CAC = 0 marks very low risk of ASCVD. </a:t>
            </a:r>
          </a:p>
          <a:p>
            <a:pPr marL="0" indent="0">
              <a:buNone/>
            </a:pPr>
            <a:r>
              <a:rPr lang="en-US" dirty="0" smtClean="0"/>
              <a:t>In patients with</a:t>
            </a:r>
            <a:r>
              <a:rPr lang="fa-IR" dirty="0" smtClean="0"/>
              <a:t> </a:t>
            </a:r>
            <a:r>
              <a:rPr lang="en-US" dirty="0" smtClean="0"/>
              <a:t>baseline CAC = 0, evidence suggests that it is reasonable</a:t>
            </a:r>
            <a:r>
              <a:rPr lang="fa-IR" dirty="0" smtClean="0"/>
              <a:t> </a:t>
            </a:r>
            <a:r>
              <a:rPr lang="en-US" dirty="0" smtClean="0"/>
              <a:t>to repeat a CAC scan :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In patients without diabetes and ASCVD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2590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 family history of premature</a:t>
            </a:r>
            <a:r>
              <a:rPr lang="fa-IR" dirty="0" smtClean="0"/>
              <a:t> </a:t>
            </a:r>
            <a:r>
              <a:rPr lang="en-US" dirty="0" smtClean="0"/>
              <a:t>ASCVD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1752600"/>
            <a:ext cx="2743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personal history of ASCVD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1752600"/>
            <a:ext cx="251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family</a:t>
            </a:r>
            <a:r>
              <a:rPr lang="fa-IR" dirty="0" smtClean="0"/>
              <a:t> </a:t>
            </a:r>
            <a:r>
              <a:rPr lang="en-US" dirty="0" smtClean="0"/>
              <a:t>history of high </a:t>
            </a:r>
            <a:r>
              <a:rPr lang="en-US" dirty="0" err="1" smtClean="0"/>
              <a:t>Lp</a:t>
            </a:r>
            <a:r>
              <a:rPr lang="en-US" dirty="0" smtClean="0"/>
              <a:t>(a)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4114800"/>
            <a:ext cx="6019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suggest measuring </a:t>
            </a:r>
            <a:r>
              <a:rPr lang="en-US" dirty="0" err="1" smtClean="0"/>
              <a:t>Lp</a:t>
            </a:r>
            <a:r>
              <a:rPr lang="en-US" dirty="0" smtClean="0"/>
              <a:t>(a)</a:t>
            </a:r>
            <a:r>
              <a:rPr lang="fa-IR" dirty="0" smtClean="0"/>
              <a:t> </a:t>
            </a:r>
            <a:r>
              <a:rPr lang="en-US" dirty="0" smtClean="0"/>
              <a:t>to inform decision-making about short-term and</a:t>
            </a:r>
            <a:r>
              <a:rPr lang="fa-IR" dirty="0" smtClean="0"/>
              <a:t> </a:t>
            </a:r>
            <a:r>
              <a:rPr lang="en-US" dirty="0" smtClean="0"/>
              <a:t>lifetime ASCVD risk and the need to intensify</a:t>
            </a:r>
            <a:r>
              <a:rPr lang="fa-IR" dirty="0" smtClean="0"/>
              <a:t> </a:t>
            </a:r>
            <a:r>
              <a:rPr lang="en-US" dirty="0" smtClean="0"/>
              <a:t>LDL-C–lowering therapy. (2⊕⊕OO)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2"/>
          </p:cNvCxnSpPr>
          <p:nvPr/>
        </p:nvCxnSpPr>
        <p:spPr>
          <a:xfrm rot="5400000">
            <a:off x="4229100" y="3695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 rot="5400000">
            <a:off x="5619750" y="2381250"/>
            <a:ext cx="762000" cy="270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</p:cNvCxnSpPr>
          <p:nvPr/>
        </p:nvCxnSpPr>
        <p:spPr>
          <a:xfrm rot="16200000" flipH="1">
            <a:off x="2819400" y="2286000"/>
            <a:ext cx="762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Lp</a:t>
            </a:r>
            <a:r>
              <a:rPr lang="en-US" dirty="0"/>
              <a:t>(a) ≥50 mg/</a:t>
            </a:r>
            <a:r>
              <a:rPr lang="en-US" dirty="0" err="1"/>
              <a:t>dL</a:t>
            </a:r>
            <a:r>
              <a:rPr lang="en-US" dirty="0"/>
              <a:t> (125 </a:t>
            </a:r>
            <a:r>
              <a:rPr lang="en-US" dirty="0" err="1"/>
              <a:t>nmol</a:t>
            </a:r>
            <a:r>
              <a:rPr lang="en-US" dirty="0"/>
              <a:t>/L) enhances risk of ASCVD.</a:t>
            </a:r>
          </a:p>
          <a:p>
            <a:r>
              <a:rPr lang="en-US" dirty="0" smtClean="0"/>
              <a:t> </a:t>
            </a:r>
            <a:r>
              <a:rPr lang="en-US" dirty="0" err="1"/>
              <a:t>Lp</a:t>
            </a:r>
            <a:r>
              <a:rPr lang="en-US" dirty="0"/>
              <a:t>(a) testing does not need to be repeated if it </a:t>
            </a:r>
            <a:r>
              <a:rPr lang="en-US" dirty="0" smtClean="0"/>
              <a:t>has</a:t>
            </a:r>
            <a:r>
              <a:rPr lang="fa-IR" dirty="0" smtClean="0"/>
              <a:t> </a:t>
            </a:r>
            <a:r>
              <a:rPr lang="en-US" dirty="0" smtClean="0"/>
              <a:t>previously </a:t>
            </a:r>
            <a:r>
              <a:rPr lang="en-US" dirty="0"/>
              <a:t>been measured (</a:t>
            </a:r>
            <a:r>
              <a:rPr lang="en-US" dirty="0" err="1"/>
              <a:t>ie</a:t>
            </a:r>
            <a:r>
              <a:rPr lang="en-US" dirty="0"/>
              <a:t>, in childhood or </a:t>
            </a:r>
            <a:r>
              <a:rPr lang="en-US" dirty="0" smtClean="0"/>
              <a:t>early</a:t>
            </a:r>
            <a:r>
              <a:rPr lang="fa-IR" dirty="0" smtClean="0"/>
              <a:t> </a:t>
            </a:r>
            <a:r>
              <a:rPr lang="en-US" dirty="0" smtClean="0"/>
              <a:t>adulthood).</a:t>
            </a:r>
            <a:r>
              <a:rPr lang="fa-IR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It is not yet known whether reducing </a:t>
            </a:r>
            <a:r>
              <a:rPr lang="en-US" dirty="0" err="1"/>
              <a:t>Lp</a:t>
            </a:r>
            <a:r>
              <a:rPr lang="en-US" dirty="0"/>
              <a:t>(a) </a:t>
            </a:r>
            <a:r>
              <a:rPr lang="en-US" dirty="0" smtClean="0"/>
              <a:t>reduces</a:t>
            </a:r>
            <a:r>
              <a:rPr lang="fa-IR" dirty="0" smtClean="0"/>
              <a:t> </a:t>
            </a:r>
            <a:r>
              <a:rPr lang="en-US" dirty="0" smtClean="0"/>
              <a:t>ASCVD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2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38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340" y="457200"/>
            <a:ext cx="818452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2484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Dyslipidemia</a:t>
                      </a: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Coronary Artery Calcium, and Incident Atherosclerotic Cardiovascular Disease</a:t>
                      </a:r>
                      <a:r>
                        <a:rPr lang="en-US" sz="12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Circulation. 2014 Jan 7; 129(1): 77–86.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Lipid Management in Patients with Endocrine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Disorders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An Endocrine Society Clinical Practice</a:t>
            </a:r>
          </a:p>
          <a:p>
            <a:r>
              <a:rPr lang="en-US" b="1" dirty="0"/>
              <a:t>Guideline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Lipid Management in Patients with Endocrine</a:t>
            </a:r>
            <a:br>
              <a:rPr lang="en-US" sz="2000" b="1" dirty="0"/>
            </a:br>
            <a:r>
              <a:rPr lang="en-US" sz="2000" b="1" dirty="0"/>
              <a:t>Disorders: An Endocrine Society Clinical Practice</a:t>
            </a:r>
            <a:br>
              <a:rPr lang="en-US" sz="2000" b="1" dirty="0"/>
            </a:br>
            <a:r>
              <a:rPr lang="en-US" sz="2000" b="1" dirty="0"/>
              <a:t>Guideline</a:t>
            </a:r>
            <a:endParaRPr lang="en-US" sz="2000" dirty="0"/>
          </a:p>
        </p:txBody>
      </p:sp>
      <p:pic>
        <p:nvPicPr>
          <p:cNvPr id="1026" name="Picture 2" descr="C:\Users\arian\Desktop\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991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b="1" dirty="0" smtClean="0"/>
              <a:t>2019 ACC/AHA Guideline on the Primary Prevention of Cardiovascular Disease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296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488" y="515156"/>
            <a:ext cx="5911403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2019 ACC/A</a:t>
            </a:r>
            <a:r>
              <a:rPr lang="en-US" sz="1800" dirty="0" smtClean="0"/>
              <a:t> </a:t>
            </a:r>
            <a:r>
              <a:rPr lang="en-US" sz="1800" b="1" dirty="0" smtClean="0"/>
              <a:t>HA Guideline on the Primary Prevention of Cardiovascular Disease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</a:p>
          <a:p>
            <a:pPr>
              <a:buNone/>
            </a:pPr>
            <a:r>
              <a:rPr lang="en-US" sz="4800" dirty="0" smtClean="0"/>
              <a:t>     Type 2 diabetes mellitus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5222"/>
            <a:ext cx="8229600" cy="49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adults with T2D and other CV risk factors, </a:t>
            </a:r>
            <a:r>
              <a:rPr lang="en-US" dirty="0" smtClean="0"/>
              <a:t>we</a:t>
            </a:r>
            <a:r>
              <a:rPr lang="fa-IR" dirty="0" smtClean="0"/>
              <a:t> </a:t>
            </a:r>
            <a:r>
              <a:rPr lang="en-US" dirty="0" smtClean="0"/>
              <a:t>recommend </a:t>
            </a:r>
            <a:r>
              <a:rPr lang="en-US" dirty="0"/>
              <a:t>statin therapy in addition to </a:t>
            </a:r>
            <a:r>
              <a:rPr lang="en-US" dirty="0" smtClean="0"/>
              <a:t>lifestyle</a:t>
            </a:r>
            <a:r>
              <a:rPr lang="fa-IR" dirty="0" smtClean="0"/>
              <a:t> </a:t>
            </a:r>
            <a:r>
              <a:rPr lang="en-US" dirty="0" smtClean="0"/>
              <a:t>modification </a:t>
            </a:r>
            <a:r>
              <a:rPr lang="en-US" dirty="0"/>
              <a:t>in order to reduce CV risk. (1⊕⊕⊕⊕)</a:t>
            </a:r>
          </a:p>
        </p:txBody>
      </p:sp>
    </p:spTree>
    <p:extLst>
      <p:ext uri="{BB962C8B-B14F-4D97-AF65-F5344CB8AC3E}">
        <p14:creationId xmlns:p14="http://schemas.microsoft.com/office/powerpoint/2010/main" val="32018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High-intensity </a:t>
            </a:r>
            <a:r>
              <a:rPr lang="en-US" dirty="0" err="1" smtClean="0"/>
              <a:t>statins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Statins should not be used in women who are </a:t>
            </a:r>
            <a:r>
              <a:rPr lang="en-US" dirty="0" smtClean="0"/>
              <a:t>pregnant</a:t>
            </a:r>
            <a:r>
              <a:rPr lang="fa-I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trying to become pregnant.</a:t>
            </a:r>
          </a:p>
        </p:txBody>
      </p:sp>
    </p:spTree>
    <p:extLst>
      <p:ext uri="{BB962C8B-B14F-4D97-AF65-F5344CB8AC3E}">
        <p14:creationId xmlns:p14="http://schemas.microsoft.com/office/powerpoint/2010/main" val="13800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patients over the age of </a:t>
            </a:r>
            <a:r>
              <a:rPr lang="en-US" dirty="0" smtClean="0"/>
              <a:t>75: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continuation of </a:t>
            </a:r>
            <a:r>
              <a:rPr lang="en-US" dirty="0" smtClean="0"/>
              <a:t>statin</a:t>
            </a:r>
            <a:r>
              <a:rPr lang="fa-IR" dirty="0" smtClean="0"/>
              <a:t> </a:t>
            </a:r>
            <a:r>
              <a:rPr lang="en-US" dirty="0" smtClean="0"/>
              <a:t>treatment </a:t>
            </a:r>
            <a:r>
              <a:rPr lang="en-US" dirty="0"/>
              <a:t>or initiation of statin treatment </a:t>
            </a:r>
            <a:r>
              <a:rPr lang="en-US" dirty="0" smtClean="0"/>
              <a:t>depends</a:t>
            </a:r>
            <a:r>
              <a:rPr lang="fa-IR" dirty="0" smtClean="0"/>
              <a:t> </a:t>
            </a:r>
            <a:r>
              <a:rPr lang="en-US" dirty="0" smtClean="0"/>
              <a:t>upon: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ASCVD </a:t>
            </a:r>
            <a:r>
              <a:rPr lang="en-US" dirty="0" smtClean="0"/>
              <a:t>risk</a:t>
            </a:r>
          </a:p>
          <a:p>
            <a:pPr marL="0" indent="0">
              <a:buNone/>
            </a:pPr>
            <a:r>
              <a:rPr lang="en-US" dirty="0" smtClean="0"/>
              <a:t> prognosis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potential </a:t>
            </a:r>
            <a:r>
              <a:rPr lang="en-US" dirty="0" smtClean="0"/>
              <a:t>interacting</a:t>
            </a:r>
            <a:r>
              <a:rPr lang="fa-IR" dirty="0" smtClean="0"/>
              <a:t> </a:t>
            </a:r>
            <a:r>
              <a:rPr lang="en-US" dirty="0" smtClean="0"/>
              <a:t>medications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polypharmacy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mental </a:t>
            </a:r>
            <a:r>
              <a:rPr lang="en-US" dirty="0" smtClean="0"/>
              <a:t>health</a:t>
            </a:r>
          </a:p>
          <a:p>
            <a:pPr marL="0" indent="0">
              <a:buNone/>
            </a:pPr>
            <a:r>
              <a:rPr lang="en-US" dirty="0" smtClean="0"/>
              <a:t>and the</a:t>
            </a:r>
            <a:r>
              <a:rPr lang="fa-IR" dirty="0" smtClean="0"/>
              <a:t> </a:t>
            </a:r>
            <a:r>
              <a:rPr lang="en-US" dirty="0" smtClean="0"/>
              <a:t>wishes </a:t>
            </a:r>
            <a:r>
              <a:rPr lang="en-US" dirty="0"/>
              <a:t>of the </a:t>
            </a:r>
            <a:r>
              <a:rPr lang="en-US" dirty="0" smtClean="0"/>
              <a:t>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Screening and cardiovascular disease risk</a:t>
            </a:r>
          </a:p>
          <a:p>
            <a:pPr>
              <a:buNone/>
            </a:pPr>
            <a:r>
              <a:rPr lang="en-US" sz="2000" dirty="0" smtClean="0"/>
              <a:t>Assessment  </a:t>
            </a:r>
          </a:p>
          <a:p>
            <a:r>
              <a:rPr lang="en-US" sz="2000" dirty="0" smtClean="0"/>
              <a:t>Type 2 diabetes mellitus </a:t>
            </a:r>
          </a:p>
          <a:p>
            <a:r>
              <a:rPr lang="en-US" sz="2000" dirty="0" smtClean="0"/>
              <a:t>Type 1 diabetes mellitus </a:t>
            </a:r>
          </a:p>
          <a:p>
            <a:r>
              <a:rPr lang="en-US" sz="2000" dirty="0" smtClean="0"/>
              <a:t>Obesity  </a:t>
            </a:r>
          </a:p>
          <a:p>
            <a:r>
              <a:rPr lang="en-US" sz="2000" dirty="0" smtClean="0"/>
              <a:t>Thyroid disease </a:t>
            </a:r>
          </a:p>
          <a:p>
            <a:r>
              <a:rPr lang="en-US" sz="2000" dirty="0" smtClean="0"/>
              <a:t> Excess </a:t>
            </a:r>
            <a:r>
              <a:rPr lang="en-US" sz="2000" dirty="0" err="1" smtClean="0"/>
              <a:t>glucocorticoids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Disorders of growth hormone secretion    </a:t>
            </a:r>
          </a:p>
          <a:p>
            <a:r>
              <a:rPr lang="en-US" sz="2000" dirty="0" smtClean="0"/>
              <a:t>Polycystic ovary syndrome  </a:t>
            </a:r>
          </a:p>
          <a:p>
            <a:r>
              <a:rPr lang="en-US" sz="2000" dirty="0"/>
              <a:t>Menopause and hormonal replacemen</a:t>
            </a:r>
            <a:r>
              <a:rPr lang="en-US" sz="2400" dirty="0"/>
              <a:t>t</a:t>
            </a:r>
            <a:r>
              <a:rPr lang="en-US" sz="2400" dirty="0" smtClean="0"/>
              <a:t>  </a:t>
            </a:r>
          </a:p>
          <a:p>
            <a:r>
              <a:rPr lang="en-US" sz="2000" dirty="0" err="1"/>
              <a:t>Hypogonadism</a:t>
            </a:r>
            <a:r>
              <a:rPr lang="en-US" sz="2000" dirty="0"/>
              <a:t> and testosterone replacement</a:t>
            </a:r>
          </a:p>
          <a:p>
            <a:pPr>
              <a:buNone/>
            </a:pPr>
            <a:r>
              <a:rPr lang="en-US" sz="2000" dirty="0"/>
              <a:t>and abuse</a:t>
            </a:r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adults with T2D and other CV risk </a:t>
            </a:r>
            <a:r>
              <a:rPr lang="en-US" dirty="0" smtClean="0"/>
              <a:t>factors,</a:t>
            </a:r>
            <a:r>
              <a:rPr lang="fa-IR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suggest lowering LDL-C to achieve a </a:t>
            </a:r>
            <a:r>
              <a:rPr lang="en-US" dirty="0" smtClean="0"/>
              <a:t>goal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LDL-C &lt;70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fa-IR" dirty="0"/>
              <a:t> </a:t>
            </a:r>
            <a:r>
              <a:rPr lang="en-US" dirty="0" smtClean="0"/>
              <a:t>in </a:t>
            </a:r>
            <a:r>
              <a:rPr lang="en-US" dirty="0"/>
              <a:t>order </a:t>
            </a:r>
            <a:r>
              <a:rPr lang="en-US" dirty="0" smtClean="0"/>
              <a:t>to</a:t>
            </a:r>
            <a:r>
              <a:rPr lang="fa-IR" dirty="0" smtClean="0"/>
              <a:t> </a:t>
            </a:r>
            <a:r>
              <a:rPr lang="en-US" dirty="0" smtClean="0"/>
              <a:t>reduce </a:t>
            </a:r>
            <a:r>
              <a:rPr lang="en-US" dirty="0"/>
              <a:t>CV risk. (2⊕OOO)</a:t>
            </a:r>
          </a:p>
        </p:txBody>
      </p:sp>
    </p:spTree>
    <p:extLst>
      <p:ext uri="{BB962C8B-B14F-4D97-AF65-F5344CB8AC3E}">
        <p14:creationId xmlns:p14="http://schemas.microsoft.com/office/powerpoint/2010/main" val="31408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statin should be added to lifestyle modifications </a:t>
            </a:r>
            <a:r>
              <a:rPr lang="en-US" dirty="0" smtClean="0"/>
              <a:t>if</a:t>
            </a:r>
            <a:r>
              <a:rPr lang="fa-IR" dirty="0" smtClean="0"/>
              <a:t> </a:t>
            </a:r>
            <a:r>
              <a:rPr lang="en-US" dirty="0" smtClean="0"/>
              <a:t>LDL-C </a:t>
            </a:r>
            <a:r>
              <a:rPr lang="en-US" dirty="0"/>
              <a:t>is &gt;70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LDL-C should be &lt;55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patients</a:t>
            </a:r>
            <a:r>
              <a:rPr lang="fa-I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established CVD or multiple risk factors.</a:t>
            </a:r>
          </a:p>
        </p:txBody>
      </p:sp>
    </p:spTree>
    <p:extLst>
      <p:ext uri="{BB962C8B-B14F-4D97-AF65-F5344CB8AC3E}">
        <p14:creationId xmlns:p14="http://schemas.microsoft.com/office/powerpoint/2010/main" val="15232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LDL-lowering therapy (</a:t>
            </a:r>
            <a:r>
              <a:rPr lang="en-US" dirty="0" err="1"/>
              <a:t>ezetimibe</a:t>
            </a:r>
            <a:r>
              <a:rPr lang="en-US" dirty="0"/>
              <a:t>, </a:t>
            </a:r>
            <a:r>
              <a:rPr lang="en-US" dirty="0" smtClean="0"/>
              <a:t>pcsk9 inhibitor) </a:t>
            </a:r>
            <a:r>
              <a:rPr lang="en-US" dirty="0"/>
              <a:t>may </a:t>
            </a:r>
            <a:r>
              <a:rPr lang="en-US" dirty="0" smtClean="0"/>
              <a:t>be needed </a:t>
            </a:r>
            <a:r>
              <a:rPr lang="en-US" dirty="0"/>
              <a:t>if the LDL-C goal is not reached with statins.</a:t>
            </a:r>
          </a:p>
          <a:p>
            <a:r>
              <a:rPr lang="en-US" dirty="0" smtClean="0"/>
              <a:t> </a:t>
            </a:r>
            <a:r>
              <a:rPr lang="en-US" dirty="0"/>
              <a:t>Risk factors include traditional risk factors and </a:t>
            </a:r>
            <a:r>
              <a:rPr lang="en-US" dirty="0" smtClean="0"/>
              <a:t>risk</a:t>
            </a:r>
            <a:r>
              <a:rPr lang="fa-IR" dirty="0" smtClean="0"/>
              <a:t> </a:t>
            </a:r>
            <a:r>
              <a:rPr lang="en-US" dirty="0" smtClean="0"/>
              <a:t>enhancing</a:t>
            </a:r>
            <a:r>
              <a:rPr lang="fa-IR" dirty="0" smtClean="0"/>
              <a:t> </a:t>
            </a:r>
            <a:r>
              <a:rPr lang="en-US" dirty="0" smtClean="0"/>
              <a:t>factors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adults with T2D on a statin at LDL goal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 residual </a:t>
            </a:r>
            <a:r>
              <a:rPr lang="en-US" dirty="0"/>
              <a:t>TG over 150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 and with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2 additional traditional risk factors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 risk enhancing factors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we suggest adding EPA </a:t>
            </a:r>
            <a:r>
              <a:rPr lang="en-US" dirty="0" smtClean="0"/>
              <a:t>ethyl ester </a:t>
            </a:r>
            <a:r>
              <a:rPr lang="en-US" dirty="0"/>
              <a:t>to reduce CV risk. (2⊕⊕⊕O)</a:t>
            </a:r>
          </a:p>
        </p:txBody>
      </p:sp>
    </p:spTree>
    <p:extLst>
      <p:ext uri="{BB962C8B-B14F-4D97-AF65-F5344CB8AC3E}">
        <p14:creationId xmlns:p14="http://schemas.microsoft.com/office/powerpoint/2010/main" val="20212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4g/day of EPA ethyl ester.</a:t>
            </a:r>
          </a:p>
          <a:p>
            <a:r>
              <a:rPr lang="en-US" dirty="0" smtClean="0"/>
              <a:t> </a:t>
            </a:r>
            <a:r>
              <a:rPr lang="en-US" dirty="0"/>
              <a:t>If EPA ethyl ester is not available or accessible, then it </a:t>
            </a:r>
            <a:r>
              <a:rPr lang="en-US" dirty="0" smtClean="0"/>
              <a:t>is reasonable </a:t>
            </a:r>
            <a:r>
              <a:rPr lang="en-US" dirty="0"/>
              <a:t>to consider a fibrate, such as </a:t>
            </a:r>
            <a:r>
              <a:rPr lang="en-US" dirty="0" err="1"/>
              <a:t>fenofibrate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3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adults with T2D with CKD stages 1–4 </a:t>
            </a:r>
            <a:r>
              <a:rPr lang="en-US" dirty="0" smtClean="0"/>
              <a:t>and </a:t>
            </a:r>
            <a:r>
              <a:rPr lang="en-US" dirty="0" err="1" smtClean="0"/>
              <a:t>postrenal</a:t>
            </a:r>
            <a:r>
              <a:rPr lang="en-US" dirty="0" smtClean="0"/>
              <a:t> </a:t>
            </a:r>
            <a:r>
              <a:rPr lang="en-US" dirty="0"/>
              <a:t>transplant, we suggest statin </a:t>
            </a:r>
            <a:r>
              <a:rPr lang="en-US" dirty="0" smtClean="0"/>
              <a:t>therapy, irrespective </a:t>
            </a:r>
            <a:r>
              <a:rPr lang="en-US" dirty="0"/>
              <a:t>of the CV risk score, to reduce </a:t>
            </a:r>
            <a:r>
              <a:rPr lang="en-US" dirty="0" smtClean="0"/>
              <a:t>CV risk</a:t>
            </a:r>
            <a:r>
              <a:rPr lang="en-US" dirty="0"/>
              <a:t>. (2⊕OOO)</a:t>
            </a:r>
          </a:p>
        </p:txBody>
      </p:sp>
    </p:spTree>
    <p:extLst>
      <p:ext uri="{BB962C8B-B14F-4D97-AF65-F5344CB8AC3E}">
        <p14:creationId xmlns:p14="http://schemas.microsoft.com/office/powerpoint/2010/main" val="20477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selecting the statin, consider the renal </a:t>
            </a:r>
            <a:r>
              <a:rPr lang="en-US" dirty="0" smtClean="0"/>
              <a:t>clearance of </a:t>
            </a:r>
            <a:r>
              <a:rPr lang="en-US" dirty="0"/>
              <a:t>the </a:t>
            </a:r>
            <a:r>
              <a:rPr lang="en-US" dirty="0" err="1"/>
              <a:t>statin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Pitavastatin</a:t>
            </a:r>
            <a:r>
              <a:rPr lang="en-US" dirty="0"/>
              <a:t>, pravastatin, and </a:t>
            </a:r>
            <a:r>
              <a:rPr lang="en-US" dirty="0" err="1" smtClean="0"/>
              <a:t>rosuvastatin</a:t>
            </a:r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/>
              <a:t>have at least partial clearance through the </a:t>
            </a:r>
            <a:r>
              <a:rPr lang="en-US" dirty="0" smtClean="0"/>
              <a:t>kidney.</a:t>
            </a:r>
          </a:p>
          <a:p>
            <a:r>
              <a:rPr lang="en-US" dirty="0" smtClean="0"/>
              <a:t> whereas </a:t>
            </a:r>
            <a:r>
              <a:rPr lang="en-US" dirty="0"/>
              <a:t>atorvastatin, </a:t>
            </a:r>
            <a:r>
              <a:rPr lang="en-US" dirty="0" err="1"/>
              <a:t>fluvastatin</a:t>
            </a:r>
            <a:r>
              <a:rPr lang="en-US" dirty="0"/>
              <a:t>, lovastatin, </a:t>
            </a:r>
            <a:r>
              <a:rPr lang="en-US" dirty="0" smtClean="0"/>
              <a:t>and simvastatin </a:t>
            </a:r>
            <a:r>
              <a:rPr lang="en-US" dirty="0"/>
              <a:t>are cleared via the liver.</a:t>
            </a:r>
          </a:p>
          <a:p>
            <a:r>
              <a:rPr lang="en-US" dirty="0" smtClean="0"/>
              <a:t>All </a:t>
            </a:r>
            <a:r>
              <a:rPr lang="en-US" dirty="0"/>
              <a:t>statins require dose adjustments in CKD except </a:t>
            </a:r>
            <a:r>
              <a:rPr lang="en-US" dirty="0" smtClean="0"/>
              <a:t>for atorvastatin </a:t>
            </a:r>
            <a:r>
              <a:rPr lang="en-US" dirty="0"/>
              <a:t>and </a:t>
            </a:r>
            <a:r>
              <a:rPr lang="en-US" dirty="0" err="1"/>
              <a:t>fluvastatin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4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2019 ESC Guidelines on diabetes, pre-diabetes,</a:t>
            </a:r>
            <a:br>
              <a:rPr lang="en-US" sz="1800" dirty="0" smtClean="0"/>
            </a:br>
            <a:r>
              <a:rPr lang="en-US" sz="1800" dirty="0" smtClean="0"/>
              <a:t>and cardiovascular diseases developed in</a:t>
            </a:r>
            <a:br>
              <a:rPr lang="en-US" sz="1800" dirty="0" smtClean="0"/>
            </a:br>
            <a:r>
              <a:rPr lang="en-US" sz="1800" dirty="0" smtClean="0"/>
              <a:t>collaboration with the EASD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2019 ESC Guidelines on diabetes, pre-diabetes,</a:t>
            </a:r>
            <a:br>
              <a:rPr lang="en-US" sz="1800" dirty="0" smtClean="0"/>
            </a:br>
            <a:r>
              <a:rPr lang="en-US" sz="1800" dirty="0" smtClean="0"/>
              <a:t>and cardiovascular diseases developed in</a:t>
            </a:r>
            <a:br>
              <a:rPr lang="en-US" sz="1800" dirty="0" smtClean="0"/>
            </a:br>
            <a:r>
              <a:rPr lang="en-US" sz="1800" dirty="0" smtClean="0"/>
              <a:t>collaboration with the EASD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2019 ESC Guidelines on diabetes, pre-diabetes,</a:t>
            </a:r>
            <a:br>
              <a:rPr lang="en-US" sz="1800" dirty="0" smtClean="0"/>
            </a:br>
            <a:r>
              <a:rPr lang="en-US" sz="1800" dirty="0" smtClean="0"/>
              <a:t>and cardiovascular diseases developed in</a:t>
            </a:r>
            <a:br>
              <a:rPr lang="en-US" sz="1800" dirty="0" smtClean="0"/>
            </a:br>
            <a:r>
              <a:rPr lang="en-US" sz="1800" dirty="0" smtClean="0"/>
              <a:t>collaboration with the EASD</a:t>
            </a:r>
            <a:endParaRPr lang="en-U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Screening and cardiovascular disease </a:t>
            </a:r>
            <a:r>
              <a:rPr lang="en-US" sz="4400" dirty="0" smtClean="0"/>
              <a:t>risk</a:t>
            </a:r>
            <a:r>
              <a:rPr lang="fa-IR" sz="4400" dirty="0" smtClean="0"/>
              <a:t> </a:t>
            </a:r>
            <a:r>
              <a:rPr lang="en-US" sz="4400" dirty="0" smtClean="0"/>
              <a:t>assessment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26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In adults not taking </a:t>
            </a:r>
            <a:r>
              <a:rPr lang="en-US" dirty="0" err="1" smtClean="0"/>
              <a:t>statins</a:t>
            </a:r>
            <a:r>
              <a:rPr lang="en-US" dirty="0" smtClean="0"/>
              <a:t> or other lipid-lowering therapy:</a:t>
            </a:r>
          </a:p>
          <a:p>
            <a:pPr>
              <a:buNone/>
            </a:pPr>
            <a:r>
              <a:rPr lang="en-US" dirty="0" smtClean="0"/>
              <a:t> it is reasonable to obtain a lipid profile at the time of diabetes diagnosis, at an initial medical evaluation, and every 5 years thereafter if under the age of 40 years, or more frequently if indicated. </a:t>
            </a:r>
            <a:r>
              <a:rPr lang="en-US" b="1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Obtain a lipid profile:</a:t>
            </a:r>
          </a:p>
          <a:p>
            <a:pPr>
              <a:buNone/>
            </a:pPr>
            <a:r>
              <a:rPr lang="en-US" dirty="0" smtClean="0"/>
              <a:t> at initiation of </a:t>
            </a:r>
            <a:r>
              <a:rPr lang="en-US" dirty="0" err="1" smtClean="0"/>
              <a:t>statins</a:t>
            </a:r>
            <a:r>
              <a:rPr lang="en-US" dirty="0" smtClean="0"/>
              <a:t> or other lipid-lowering therapy</a:t>
            </a:r>
          </a:p>
          <a:p>
            <a:pPr>
              <a:buNone/>
            </a:pPr>
            <a:r>
              <a:rPr lang="en-US" dirty="0" smtClean="0"/>
              <a:t>4–12 weeks after initiation or a change in dose</a:t>
            </a:r>
          </a:p>
          <a:p>
            <a:pPr>
              <a:buNone/>
            </a:pPr>
            <a:r>
              <a:rPr lang="en-US" dirty="0" smtClean="0"/>
              <a:t> and annually thereafter </a:t>
            </a:r>
          </a:p>
          <a:p>
            <a:pPr>
              <a:buNone/>
            </a:pPr>
            <a:r>
              <a:rPr lang="en-US" dirty="0" smtClean="0"/>
              <a:t> it may help to monitor the response to therapy and inform medication adherence. </a:t>
            </a:r>
            <a:r>
              <a:rPr lang="en-US" b="1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Primary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patients with diabetes aged 40–75 years without atherosclerotic cardiovascular disease</a:t>
            </a:r>
          </a:p>
          <a:p>
            <a:pPr>
              <a:buNone/>
            </a:pPr>
            <a:r>
              <a:rPr lang="en-US" dirty="0" smtClean="0"/>
              <a:t> use moderate-intensity </a:t>
            </a:r>
            <a:r>
              <a:rPr lang="en-US" dirty="0" err="1" smtClean="0"/>
              <a:t>statin</a:t>
            </a:r>
            <a:r>
              <a:rPr lang="en-US" dirty="0" smtClean="0"/>
              <a:t> therapy in addition to lifestyle therapy. </a:t>
            </a:r>
            <a:r>
              <a:rPr lang="en-US" b="1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Primary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For patients with diabetes aged 20–39 years with additional atherosclerotic cardiovascular disease risk factors:</a:t>
            </a:r>
          </a:p>
          <a:p>
            <a:pPr>
              <a:buNone/>
            </a:pPr>
            <a:r>
              <a:rPr lang="en-US" dirty="0" smtClean="0"/>
              <a:t> it may be reasonable to initiate </a:t>
            </a:r>
            <a:r>
              <a:rPr lang="en-US" dirty="0" err="1" smtClean="0"/>
              <a:t>statin</a:t>
            </a:r>
            <a:r>
              <a:rPr lang="en-US" dirty="0" smtClean="0"/>
              <a:t> therapy in addition to lifestyle therapy. </a:t>
            </a:r>
            <a:r>
              <a:rPr lang="en-US" b="1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Primary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In patients with diabetes at higher risk, especially those with multiple atherosclerotic cardiovascular disease risk factors or aged 50–70 years:</a:t>
            </a:r>
          </a:p>
          <a:p>
            <a:pPr>
              <a:buNone/>
            </a:pPr>
            <a:r>
              <a:rPr lang="en-US" dirty="0" smtClean="0"/>
              <a:t> it is reasonable to use high-intensity </a:t>
            </a:r>
            <a:r>
              <a:rPr lang="en-US" dirty="0" err="1" smtClean="0"/>
              <a:t>statin</a:t>
            </a:r>
            <a:r>
              <a:rPr lang="en-US" dirty="0" smtClean="0"/>
              <a:t> therapy. </a:t>
            </a:r>
            <a:r>
              <a:rPr lang="en-US" b="1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Primary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In adults with diabetes and 10-year atherosclerotic cardiovascular disease risk of 20% or higher:</a:t>
            </a:r>
          </a:p>
          <a:p>
            <a:pPr>
              <a:buNone/>
            </a:pPr>
            <a:r>
              <a:rPr lang="en-US" dirty="0" smtClean="0"/>
              <a:t> it may be reasonable to add </a:t>
            </a:r>
            <a:r>
              <a:rPr lang="en-US" dirty="0" err="1" smtClean="0"/>
              <a:t>ezetimibe</a:t>
            </a:r>
            <a:r>
              <a:rPr lang="en-US" dirty="0" smtClean="0"/>
              <a:t> to maximally tolerated </a:t>
            </a:r>
            <a:r>
              <a:rPr lang="en-US" dirty="0" err="1" smtClean="0"/>
              <a:t>statin</a:t>
            </a:r>
            <a:r>
              <a:rPr lang="en-US" dirty="0" smtClean="0"/>
              <a:t> therapy to reduce LDL cholesterol levels by 50% or more. </a:t>
            </a:r>
            <a:r>
              <a:rPr lang="en-US" b="1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Secondary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For patients of all ages with diabetes and atherosclerotic cardiovascular disease:</a:t>
            </a:r>
          </a:p>
          <a:p>
            <a:pPr>
              <a:buNone/>
            </a:pPr>
            <a:r>
              <a:rPr lang="en-US" dirty="0" smtClean="0"/>
              <a:t> high-intensity </a:t>
            </a:r>
            <a:r>
              <a:rPr lang="en-US" dirty="0" err="1" smtClean="0"/>
              <a:t>statin</a:t>
            </a:r>
            <a:r>
              <a:rPr lang="en-US" dirty="0" smtClean="0"/>
              <a:t> therapy should be added to lifestyle therapy. </a:t>
            </a:r>
            <a:r>
              <a:rPr lang="en-US" b="1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Secondary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For patients with diabetes and atherosclerotic cardiovascular disease considered very high risk using specific criteria:</a:t>
            </a:r>
          </a:p>
          <a:p>
            <a:pPr>
              <a:buNone/>
            </a:pPr>
            <a:r>
              <a:rPr lang="en-US" dirty="0" smtClean="0"/>
              <a:t> if LDL cholesterol is ≥70 mg/</a:t>
            </a:r>
            <a:r>
              <a:rPr lang="en-US" dirty="0" err="1" smtClean="0"/>
              <a:t>dL</a:t>
            </a:r>
            <a:r>
              <a:rPr lang="en-US" dirty="0" smtClean="0"/>
              <a:t> on maximally tolerated </a:t>
            </a:r>
            <a:r>
              <a:rPr lang="en-US" dirty="0" err="1" smtClean="0"/>
              <a:t>statin</a:t>
            </a:r>
            <a:r>
              <a:rPr lang="en-US" dirty="0" smtClean="0"/>
              <a:t> dose, consider adding additional LDL-lowering therapy (such as </a:t>
            </a:r>
            <a:r>
              <a:rPr lang="en-US" dirty="0" err="1" smtClean="0"/>
              <a:t>ezetimibe</a:t>
            </a:r>
            <a:r>
              <a:rPr lang="en-US" dirty="0" smtClean="0"/>
              <a:t> or PCSK9 inhibitor). </a:t>
            </a:r>
            <a:r>
              <a:rPr lang="en-US" b="1" dirty="0" smtClean="0"/>
              <a:t>A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 err="1" smtClean="0"/>
              <a:t>Ezetimibe</a:t>
            </a:r>
            <a:r>
              <a:rPr lang="en-US" dirty="0" smtClean="0"/>
              <a:t> may be preferred due to lower cost.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Secondary Prevention: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patients who do not tolerate the intended intensity, the maximally tolerated </a:t>
            </a:r>
            <a:r>
              <a:rPr lang="en-US" dirty="0" err="1" smtClean="0"/>
              <a:t>statin</a:t>
            </a:r>
            <a:r>
              <a:rPr lang="en-US" dirty="0" smtClean="0"/>
              <a:t> dose should be used. </a:t>
            </a:r>
            <a:r>
              <a:rPr lang="en-US" b="1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Secondary Prevention:</a:t>
            </a:r>
          </a:p>
          <a:p>
            <a:pPr>
              <a:buNone/>
            </a:pPr>
            <a:r>
              <a:rPr lang="en-US" dirty="0" smtClean="0"/>
              <a:t>In adults with diabetes aged &gt;75 years already on </a:t>
            </a:r>
            <a:r>
              <a:rPr lang="en-US" dirty="0" err="1" smtClean="0"/>
              <a:t>statin</a:t>
            </a:r>
            <a:r>
              <a:rPr lang="en-US" dirty="0" smtClean="0"/>
              <a:t> therapy, it is reasonable to continue </a:t>
            </a:r>
            <a:r>
              <a:rPr lang="en-US" dirty="0" err="1" smtClean="0"/>
              <a:t>statin</a:t>
            </a:r>
            <a:r>
              <a:rPr lang="en-US" dirty="0" smtClean="0"/>
              <a:t> treatment. </a:t>
            </a:r>
            <a:r>
              <a:rPr lang="en-US" b="1" dirty="0" smtClean="0"/>
              <a:t>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adults with endocrine disorders, we </a:t>
            </a:r>
            <a:r>
              <a:rPr lang="en-US" dirty="0" smtClean="0"/>
              <a:t>recommend</a:t>
            </a:r>
            <a:r>
              <a:rPr lang="fa-I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lipid panel for the assessment of TG levels </a:t>
            </a:r>
            <a:r>
              <a:rPr lang="en-US" dirty="0" smtClean="0"/>
              <a:t>and</a:t>
            </a:r>
            <a:r>
              <a:rPr lang="fa-I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calculating low-density lipoprotein </a:t>
            </a:r>
            <a:r>
              <a:rPr lang="en-US" dirty="0" smtClean="0"/>
              <a:t>cholesterol</a:t>
            </a:r>
            <a:r>
              <a:rPr lang="fa-IR" dirty="0" smtClean="0"/>
              <a:t> </a:t>
            </a:r>
            <a:r>
              <a:rPr lang="en-US" dirty="0" smtClean="0"/>
              <a:t>(LDL-C</a:t>
            </a:r>
            <a:r>
              <a:rPr lang="en-US" dirty="0"/>
              <a:t>). (1⊕⊕⊕O)</a:t>
            </a:r>
          </a:p>
        </p:txBody>
      </p:sp>
    </p:spTree>
    <p:extLst>
      <p:ext uri="{BB962C8B-B14F-4D97-AF65-F5344CB8AC3E}">
        <p14:creationId xmlns:p14="http://schemas.microsoft.com/office/powerpoint/2010/main" val="23196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Secondary Prevention:</a:t>
            </a:r>
          </a:p>
          <a:p>
            <a:pPr>
              <a:buNone/>
            </a:pPr>
            <a:r>
              <a:rPr lang="en-US" dirty="0" smtClean="0"/>
              <a:t>In adults with diabetes aged &gt;75 years, it may be reasonable to initiate </a:t>
            </a:r>
            <a:r>
              <a:rPr lang="en-US" dirty="0" err="1" smtClean="0"/>
              <a:t>statin</a:t>
            </a:r>
            <a:r>
              <a:rPr lang="en-US" dirty="0" smtClean="0"/>
              <a:t> therapy after discussion of potential benefits and risks. </a:t>
            </a:r>
            <a:r>
              <a:rPr lang="en-US" b="1" dirty="0" smtClean="0"/>
              <a:t>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Secondary Prevention:</a:t>
            </a:r>
          </a:p>
          <a:p>
            <a:pPr>
              <a:buNone/>
            </a:pPr>
            <a:r>
              <a:rPr lang="en-US" dirty="0" err="1" smtClean="0"/>
              <a:t>Statin</a:t>
            </a:r>
            <a:r>
              <a:rPr lang="en-US" dirty="0" smtClean="0"/>
              <a:t> therapy is contraindicated in pregnancy. </a:t>
            </a:r>
            <a:r>
              <a:rPr lang="en-US" b="1" dirty="0" smtClean="0"/>
              <a:t>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4400" dirty="0" smtClean="0">
                <a:solidFill>
                  <a:srgbClr val="FFFF00"/>
                </a:solidFill>
              </a:rPr>
              <a:t>     </a:t>
            </a:r>
            <a:r>
              <a:rPr lang="en-US" sz="4400" dirty="0" smtClean="0"/>
              <a:t>Type </a:t>
            </a:r>
            <a:r>
              <a:rPr lang="en-US" sz="4400" dirty="0"/>
              <a:t>1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adults with T1D:</a:t>
            </a:r>
          </a:p>
          <a:p>
            <a:pPr>
              <a:buNone/>
            </a:pPr>
            <a:r>
              <a:rPr lang="en-US" dirty="0" smtClean="0"/>
              <a:t> age 40 years and older and/ or</a:t>
            </a:r>
          </a:p>
          <a:p>
            <a:pPr>
              <a:buNone/>
            </a:pPr>
            <a:r>
              <a:rPr lang="en-US" dirty="0" smtClean="0"/>
              <a:t> with duration of diabetes &gt; 20 years</a:t>
            </a:r>
          </a:p>
          <a:p>
            <a:pPr>
              <a:buNone/>
            </a:pPr>
            <a:r>
              <a:rPr lang="en-US" dirty="0" smtClean="0"/>
              <a:t> and/or </a:t>
            </a:r>
            <a:r>
              <a:rPr lang="en-US" dirty="0" err="1" smtClean="0"/>
              <a:t>microvascular</a:t>
            </a:r>
            <a:r>
              <a:rPr lang="en-US" dirty="0" smtClean="0"/>
              <a:t> complications</a:t>
            </a:r>
          </a:p>
          <a:p>
            <a:pPr>
              <a:buNone/>
            </a:pPr>
            <a:r>
              <a:rPr lang="en-US" dirty="0" smtClean="0"/>
              <a:t> we suggest </a:t>
            </a:r>
            <a:r>
              <a:rPr lang="en-US" dirty="0" err="1" smtClean="0"/>
              <a:t>statin</a:t>
            </a:r>
            <a:r>
              <a:rPr lang="en-US" dirty="0" smtClean="0"/>
              <a:t> therapy, irrespective of the CV risk score, to reduce CV risk.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 should be the primary target for lipid-lowering therapy.</a:t>
            </a:r>
          </a:p>
          <a:p>
            <a:r>
              <a:rPr lang="en-US" dirty="0" smtClean="0"/>
              <a:t> Consider therapy if LDL is over 70 mg/dl (1.8 </a:t>
            </a:r>
            <a:r>
              <a:rPr lang="en-US" dirty="0" err="1" smtClean="0"/>
              <a:t>mmol</a:t>
            </a:r>
            <a:r>
              <a:rPr lang="en-US" dirty="0" smtClean="0"/>
              <a:t>/L).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Statins</a:t>
            </a:r>
            <a:r>
              <a:rPr lang="en-US" dirty="0" smtClean="0"/>
              <a:t> should not be used in women who are pregnant or trying to become pregnant.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adults with T1D with CKD in stages 1 to 4, we suggest </a:t>
            </a:r>
            <a:r>
              <a:rPr lang="en-US" dirty="0" err="1" smtClean="0"/>
              <a:t>statin</a:t>
            </a:r>
            <a:r>
              <a:rPr lang="en-US" dirty="0" smtClean="0"/>
              <a:t> therapy, irrespective of the CV risk score, to reduce CV risk.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 should be the primary target for lipid-lowering therapy.</a:t>
            </a:r>
          </a:p>
          <a:p>
            <a:r>
              <a:rPr lang="en-US" dirty="0" smtClean="0"/>
              <a:t>Consider therapy if LDL is over 70 mg/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selecting the </a:t>
            </a:r>
            <a:r>
              <a:rPr lang="en-US" dirty="0" err="1" smtClean="0"/>
              <a:t>statin</a:t>
            </a:r>
            <a:r>
              <a:rPr lang="en-US" dirty="0" smtClean="0"/>
              <a:t>, consider the renal clearance of the </a:t>
            </a:r>
            <a:r>
              <a:rPr lang="en-US" dirty="0" err="1" smtClean="0"/>
              <a:t>statin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pitavastatin</a:t>
            </a:r>
            <a:r>
              <a:rPr lang="en-US" dirty="0" smtClean="0"/>
              <a:t>, </a:t>
            </a:r>
            <a:r>
              <a:rPr lang="en-US" dirty="0" err="1" smtClean="0"/>
              <a:t>pravastatin</a:t>
            </a:r>
            <a:r>
              <a:rPr lang="en-US" dirty="0" smtClean="0"/>
              <a:t>, and </a:t>
            </a:r>
            <a:r>
              <a:rPr lang="en-US" dirty="0" err="1" smtClean="0"/>
              <a:t>rosuvastatin</a:t>
            </a:r>
            <a:r>
              <a:rPr lang="en-US" dirty="0" smtClean="0"/>
              <a:t> all have at least partial clearance through the kidney</a:t>
            </a:r>
          </a:p>
          <a:p>
            <a:r>
              <a:rPr lang="en-US" dirty="0" smtClean="0"/>
              <a:t> whereas </a:t>
            </a:r>
            <a:r>
              <a:rPr lang="en-US" dirty="0" err="1" smtClean="0"/>
              <a:t>atorvastatin</a:t>
            </a:r>
            <a:r>
              <a:rPr lang="en-US" dirty="0" smtClean="0"/>
              <a:t>, </a:t>
            </a:r>
            <a:r>
              <a:rPr lang="en-US" dirty="0" err="1" smtClean="0"/>
              <a:t>fluvastatin</a:t>
            </a:r>
            <a:r>
              <a:rPr lang="en-US" dirty="0" smtClean="0"/>
              <a:t>, </a:t>
            </a:r>
            <a:r>
              <a:rPr lang="en-US" dirty="0" err="1" smtClean="0"/>
              <a:t>lovastatin</a:t>
            </a:r>
            <a:r>
              <a:rPr lang="en-US" dirty="0" smtClean="0"/>
              <a:t>, and  </a:t>
            </a:r>
            <a:r>
              <a:rPr lang="en-US" dirty="0" err="1" smtClean="0"/>
              <a:t>simvastatin</a:t>
            </a:r>
            <a:r>
              <a:rPr lang="en-US" dirty="0" smtClean="0"/>
              <a:t> are cleared via the liver.</a:t>
            </a:r>
          </a:p>
          <a:p>
            <a:r>
              <a:rPr lang="en-US" dirty="0" smtClean="0"/>
              <a:t> All </a:t>
            </a:r>
            <a:r>
              <a:rPr lang="en-US" dirty="0" err="1" smtClean="0"/>
              <a:t>statins</a:t>
            </a:r>
            <a:r>
              <a:rPr lang="en-US" dirty="0" smtClean="0"/>
              <a:t> require dose adjustments in CKD except for </a:t>
            </a:r>
            <a:r>
              <a:rPr lang="en-US" dirty="0" err="1" smtClean="0"/>
              <a:t>atorvastatin</a:t>
            </a:r>
            <a:r>
              <a:rPr lang="en-US" dirty="0" smtClean="0"/>
              <a:t> and </a:t>
            </a:r>
            <a:r>
              <a:rPr lang="en-US" dirty="0" err="1" smtClean="0"/>
              <a:t>fluvastatin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Nonfasting</a:t>
            </a:r>
            <a:r>
              <a:rPr lang="en-US" dirty="0"/>
              <a:t> lipid panels are acceptable for </a:t>
            </a:r>
            <a:r>
              <a:rPr lang="en-US" dirty="0" smtClean="0"/>
              <a:t>initial</a:t>
            </a:r>
            <a:r>
              <a:rPr lang="fa-IR" dirty="0" smtClean="0"/>
              <a:t> </a:t>
            </a:r>
            <a:r>
              <a:rPr lang="en-US" dirty="0" smtClean="0"/>
              <a:t>screening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TG levels are elevated or if genetic dyslipidemia </a:t>
            </a:r>
            <a:r>
              <a:rPr lang="en-US" dirty="0" smtClean="0"/>
              <a:t>is</a:t>
            </a:r>
            <a:r>
              <a:rPr lang="fa-IR" dirty="0" smtClean="0"/>
              <a:t> </a:t>
            </a:r>
            <a:r>
              <a:rPr lang="en-US" dirty="0" smtClean="0"/>
              <a:t>suspected</a:t>
            </a:r>
            <a:r>
              <a:rPr lang="en-US" dirty="0"/>
              <a:t>, repeat a fasting lipid panel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If lipoprotein(a) </a:t>
            </a:r>
            <a:r>
              <a:rPr lang="en-US" dirty="0" smtClean="0"/>
              <a:t> </a:t>
            </a:r>
            <a:r>
              <a:rPr lang="en-US" dirty="0"/>
              <a:t>levels are measured, fasting </a:t>
            </a:r>
            <a:r>
              <a:rPr lang="en-US" dirty="0" smtClean="0"/>
              <a:t>or</a:t>
            </a:r>
            <a:r>
              <a:rPr lang="fa-IR" dirty="0" smtClean="0"/>
              <a:t> </a:t>
            </a:r>
            <a:r>
              <a:rPr lang="en-US" dirty="0" err="1" smtClean="0"/>
              <a:t>nonfasting</a:t>
            </a:r>
            <a:r>
              <a:rPr lang="en-US" dirty="0" smtClean="0"/>
              <a:t> </a:t>
            </a:r>
            <a:r>
              <a:rPr lang="en-US" dirty="0"/>
              <a:t>samples can be obtained.</a:t>
            </a:r>
          </a:p>
        </p:txBody>
      </p:sp>
    </p:spTree>
    <p:extLst>
      <p:ext uri="{BB962C8B-B14F-4D97-AF65-F5344CB8AC3E}">
        <p14:creationId xmlns:p14="http://schemas.microsoft.com/office/powerpoint/2010/main" val="3075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Ezetimibe</a:t>
            </a:r>
            <a:r>
              <a:rPr lang="en-US" dirty="0" smtClean="0"/>
              <a:t> can be added to the </a:t>
            </a:r>
            <a:r>
              <a:rPr lang="en-US" dirty="0" err="1" smtClean="0"/>
              <a:t>statin</a:t>
            </a:r>
            <a:r>
              <a:rPr lang="en-US" dirty="0" smtClean="0"/>
              <a:t> if required to lower LDL-C further. No dose adjustments of </a:t>
            </a:r>
            <a:r>
              <a:rPr lang="en-US" dirty="0" err="1" smtClean="0"/>
              <a:t>ezetimibe</a:t>
            </a:r>
            <a:r>
              <a:rPr lang="en-US" dirty="0" smtClean="0"/>
              <a:t> are needed in CKD.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adults with T1D with obesity, or with high TG and low HDL-C, we suggest </a:t>
            </a:r>
            <a:r>
              <a:rPr lang="en-US" dirty="0" err="1" smtClean="0"/>
              <a:t>statin</a:t>
            </a:r>
            <a:r>
              <a:rPr lang="en-US" dirty="0" smtClean="0"/>
              <a:t> therapy, irrespective of the CV risk score, to reduce CV risk.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 should be the primary target for lipid-lowering therapy.</a:t>
            </a:r>
          </a:p>
          <a:p>
            <a:r>
              <a:rPr lang="en-US" dirty="0" smtClean="0"/>
              <a:t> Consider therapy if LDL-C is over 70 mg/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adults with T1D and diabetic retinopathy, we suggest </a:t>
            </a:r>
            <a:r>
              <a:rPr lang="en-US" dirty="0" err="1" smtClean="0"/>
              <a:t>statin</a:t>
            </a:r>
            <a:r>
              <a:rPr lang="en-US" dirty="0" smtClean="0"/>
              <a:t> therapy, irrespective of the CV risk score, to reduce CV risk.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 should be the primary target.</a:t>
            </a:r>
          </a:p>
          <a:p>
            <a:r>
              <a:rPr lang="en-US" dirty="0" smtClean="0"/>
              <a:t> Consider therapy if LDL-C is over 70 mg/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though the data are not definitive, similar </a:t>
            </a:r>
            <a:r>
              <a:rPr lang="en-US" dirty="0" err="1" smtClean="0"/>
              <a:t>statin</a:t>
            </a:r>
            <a:r>
              <a:rPr lang="en-US" dirty="0" smtClean="0"/>
              <a:t> treatment approaches should be considered for patients with type 1 or type 2 diabetes, particularly in the presence of other cardiovascular risk factors.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Patients below the age of 40 have lower risk of developing a cardiovascular event over a 10-year horizon; however, their lifetime risk of developing cardiovascular disease and suffering an MI, stroke, or cardiovascular death is high.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Cardiovascular Disease and Risk Management: </a:t>
            </a:r>
            <a:r>
              <a:rPr lang="en-US" sz="1800" b="1" i="1" dirty="0" smtClean="0"/>
              <a:t>Standards of Medical Care in Diabetes—2021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patients who are younger than 40 years of age and/ or have type 1 diabetes with other ASCVD risk factors, it is recommended that the patient and health care provider discuss the relative benefits and risks and consider the use of </a:t>
            </a:r>
            <a:r>
              <a:rPr lang="en-US" dirty="0" smtClean="0">
                <a:solidFill>
                  <a:srgbClr val="FFFF00"/>
                </a:solidFill>
              </a:rPr>
              <a:t>moderate-intensity </a:t>
            </a:r>
            <a:r>
              <a:rPr lang="en-US" dirty="0" err="1" smtClean="0">
                <a:solidFill>
                  <a:srgbClr val="FFFF00"/>
                </a:solidFill>
              </a:rPr>
              <a:t>statin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therapy.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</a:t>
            </a:r>
            <a:r>
              <a:rPr lang="en-US" sz="4800" dirty="0" smtClean="0"/>
              <a:t>Obesity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32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1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4000" b="1" dirty="0" smtClean="0">
                <a:solidFill>
                  <a:srgbClr val="FFFF00"/>
                </a:solidFill>
              </a:rPr>
              <a:t>       </a:t>
            </a:r>
            <a:r>
              <a:rPr lang="en-US" sz="4000" b="1" dirty="0" smtClean="0">
                <a:solidFill>
                  <a:srgbClr val="FFFF00"/>
                </a:solidFill>
              </a:rPr>
              <a:t>Cardiovascular </a:t>
            </a:r>
            <a:r>
              <a:rPr lang="en-US" sz="4000" b="1" dirty="0">
                <a:solidFill>
                  <a:srgbClr val="FFFF00"/>
                </a:solidFill>
              </a:rPr>
              <a:t>risk assessment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16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individuals who have obesity, we suggest lifestyle measures as the first-line treatment to reduce plasma TG to lower CV and pancreatitis risk.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Reductions in LDL-C and increases in HDL-C are modest compared with the decrease in TG with lifestyle measures that produce weight loss.</a:t>
            </a:r>
          </a:p>
          <a:p>
            <a:r>
              <a:rPr lang="en-US" dirty="0" smtClean="0"/>
              <a:t> Lifestyle therapy–induced changes in the lipid profile in obesity have not been shown to reduce CVD events.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individuals who have obesity, we recommend the assessment of 10-year risk for ASCVD to guide the use of lipid-lowering therapy. (1⊕⊕⊕O)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of 10-year risk for ASCVD may be done using the Pooled Cohort Equations.</a:t>
            </a:r>
          </a:p>
          <a:p>
            <a:r>
              <a:rPr lang="en-US" dirty="0" smtClean="0"/>
              <a:t> Elevated LDL-C is predictive of CV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individuals who have obesity and are on</a:t>
            </a:r>
          </a:p>
          <a:p>
            <a:pPr>
              <a:buNone/>
            </a:pPr>
            <a:r>
              <a:rPr lang="en-US" dirty="0" smtClean="0"/>
              <a:t>pharmacological therapy for weight reduction, we suggest reassessment of the lipid profile to evaluate the risk of CVD and pancreatitis.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there are no data on the timing of lipid measurements after weight loss, we suggest reassessment of lipids after 5% weight loss and periodically thereafter, when the weight is stable.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individuals with obesity (BMI &gt;40 or &gt;35 kg/m2 with </a:t>
            </a:r>
            <a:r>
              <a:rPr lang="en-US" dirty="0" err="1" smtClean="0"/>
              <a:t>comorbidities</a:t>
            </a:r>
            <a:r>
              <a:rPr lang="en-US" dirty="0" smtClean="0"/>
              <a:t>), who undergo bariatric surgery, we suggest measurement of the lipid profile after bariatric surgery to assess CV risk.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Malabsorptive</a:t>
            </a:r>
            <a:r>
              <a:rPr lang="en-US" dirty="0" smtClean="0"/>
              <a:t> bariatric surgery procedures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Rouxen</a:t>
            </a:r>
            <a:r>
              <a:rPr lang="en-US" dirty="0" smtClean="0"/>
              <a:t>- Y gastric bypass [RYGB]) are more effective than restrictive procedures (</a:t>
            </a:r>
            <a:r>
              <a:rPr lang="en-US" dirty="0" err="1" smtClean="0"/>
              <a:t>eg</a:t>
            </a:r>
            <a:r>
              <a:rPr lang="en-US" dirty="0" smtClean="0"/>
              <a:t>, banding, sleeve </a:t>
            </a:r>
            <a:r>
              <a:rPr lang="en-US" dirty="0" err="1" smtClean="0"/>
              <a:t>gastrectomy</a:t>
            </a:r>
            <a:r>
              <a:rPr lang="en-US" dirty="0" smtClean="0"/>
              <a:t> [SG]) in decreasing LDL-C levels.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restrictive and </a:t>
            </a:r>
            <a:r>
              <a:rPr lang="en-US" dirty="0" err="1" smtClean="0"/>
              <a:t>malabsorptive</a:t>
            </a:r>
            <a:r>
              <a:rPr lang="en-US" dirty="0" smtClean="0"/>
              <a:t> procedures decrease TG.</a:t>
            </a:r>
          </a:p>
          <a:p>
            <a:r>
              <a:rPr lang="en-US" dirty="0" smtClean="0"/>
              <a:t>Reassess lipid profile:</a:t>
            </a:r>
          </a:p>
          <a:p>
            <a:r>
              <a:rPr lang="en-US" dirty="0" smtClean="0"/>
              <a:t> 1 to 3 months after bariatric surgery and periodically thereafter and when weight is stable.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adults with endocrine disorders, we </a:t>
            </a:r>
            <a:r>
              <a:rPr lang="en-US" dirty="0" smtClean="0"/>
              <a:t>recommend</a:t>
            </a:r>
            <a:r>
              <a:rPr lang="fa-IR" dirty="0" smtClean="0"/>
              <a:t> </a:t>
            </a:r>
            <a:r>
              <a:rPr lang="en-US" dirty="0" smtClean="0"/>
              <a:t>conducting </a:t>
            </a:r>
            <a:r>
              <a:rPr lang="en-US" dirty="0"/>
              <a:t>CV risk assessment by </a:t>
            </a:r>
            <a:r>
              <a:rPr lang="en-US" dirty="0" smtClean="0"/>
              <a:t>evaluating</a:t>
            </a:r>
            <a:r>
              <a:rPr lang="fa-IR" dirty="0" smtClean="0"/>
              <a:t> </a:t>
            </a:r>
            <a:r>
              <a:rPr lang="en-US" dirty="0" smtClean="0"/>
              <a:t>traditional </a:t>
            </a:r>
            <a:r>
              <a:rPr lang="en-US" dirty="0"/>
              <a:t>risk factors, including </a:t>
            </a:r>
            <a:r>
              <a:rPr lang="en-US" dirty="0" smtClean="0"/>
              <a:t>calculation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10-year ASCVD risk using a tool such as </a:t>
            </a:r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Pooled </a:t>
            </a:r>
            <a:r>
              <a:rPr lang="en-US" dirty="0"/>
              <a:t>Cohort Equations. (1⊕⊕⊕O)</a:t>
            </a:r>
          </a:p>
        </p:txBody>
      </p:sp>
    </p:spTree>
    <p:extLst>
      <p:ext uri="{BB962C8B-B14F-4D97-AF65-F5344CB8AC3E}">
        <p14:creationId xmlns:p14="http://schemas.microsoft.com/office/powerpoint/2010/main" val="20221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sz="4800" dirty="0" smtClean="0"/>
              <a:t>Thyroid </a:t>
            </a:r>
            <a:r>
              <a:rPr lang="en-US" sz="4800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25095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</a:t>
            </a:r>
            <a:r>
              <a:rPr lang="en-US" dirty="0" err="1" smtClean="0"/>
              <a:t>hyperlipidemia</a:t>
            </a:r>
            <a:r>
              <a:rPr lang="en-US" dirty="0" smtClean="0"/>
              <a:t>, we recommend ruling out hypothyroidism as the cause of the </a:t>
            </a:r>
            <a:r>
              <a:rPr lang="en-US" dirty="0" err="1" smtClean="0"/>
              <a:t>hyperlipidemia</a:t>
            </a:r>
            <a:r>
              <a:rPr lang="en-US" dirty="0" smtClean="0"/>
              <a:t> before treatment with  lipid lowering medications. (1⊕⊕⊕⊕)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Hypothyroidism can elevate both cholesterol and TG levels, which improve with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hyperthyroidism, we recommend re-evaluating the lipid panel after the patient becomes </a:t>
            </a:r>
            <a:r>
              <a:rPr lang="en-US" dirty="0" err="1" smtClean="0"/>
              <a:t>euthyroid</a:t>
            </a:r>
            <a:r>
              <a:rPr lang="en-US" dirty="0" smtClean="0"/>
              <a:t>. (1⊕⊕⊕⊕)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LDL-C have been observed as early as 3 months after the patient is </a:t>
            </a:r>
            <a:r>
              <a:rPr lang="en-US" dirty="0" err="1" smtClean="0"/>
              <a:t>euthyroid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overt hypothyroidism, we suggest against treating </a:t>
            </a:r>
            <a:r>
              <a:rPr lang="en-US" dirty="0" err="1" smtClean="0"/>
              <a:t>hyperlipidemia</a:t>
            </a:r>
            <a:r>
              <a:rPr lang="en-US" dirty="0" smtClean="0"/>
              <a:t> until the patient becomes </a:t>
            </a:r>
            <a:r>
              <a:rPr lang="en-US" dirty="0" err="1" smtClean="0"/>
              <a:t>euthyroid</a:t>
            </a:r>
            <a:r>
              <a:rPr lang="en-US" dirty="0" smtClean="0"/>
              <a:t> in order to more accurately assess the lipid profile.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SCH (TSH &lt;10 </a:t>
            </a:r>
            <a:r>
              <a:rPr lang="en-US" dirty="0" err="1" smtClean="0"/>
              <a:t>mIU</a:t>
            </a:r>
            <a:r>
              <a:rPr lang="en-US" dirty="0" smtClean="0"/>
              <a:t>/L) with associated </a:t>
            </a:r>
            <a:r>
              <a:rPr lang="en-US" dirty="0" err="1" smtClean="0"/>
              <a:t>hyperlipidemia</a:t>
            </a:r>
            <a:r>
              <a:rPr lang="en-US" dirty="0" smtClean="0"/>
              <a:t>, we suggest considering </a:t>
            </a:r>
            <a:r>
              <a:rPr lang="en-US" dirty="0" err="1" smtClean="0"/>
              <a:t>thyroxine</a:t>
            </a:r>
            <a:r>
              <a:rPr lang="en-US" dirty="0" smtClean="0"/>
              <a:t> treatment as a means of reducing LDL levels.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2019 ACC/A</a:t>
            </a:r>
            <a:r>
              <a:rPr lang="en-US" sz="1800" dirty="0" smtClean="0"/>
              <a:t> </a:t>
            </a:r>
            <a:r>
              <a:rPr lang="en-US" sz="1800" b="1" dirty="0" smtClean="0"/>
              <a:t>HA Guideline on the Primary Prevention of Cardiovascular Disease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8305800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into consideration the patient’s age and general health, the possibility of suppression of TSH, and whether the patient has CVD.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arian\Desktop\123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86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rian\Desktop\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           </a:t>
            </a:r>
            <a:r>
              <a:rPr lang="en-US" sz="4400" dirty="0" smtClean="0"/>
              <a:t>Excess </a:t>
            </a:r>
            <a:r>
              <a:rPr lang="en-US" sz="4400" dirty="0"/>
              <a:t>Glucocorticoids</a:t>
            </a:r>
          </a:p>
        </p:txBody>
      </p:sp>
    </p:spTree>
    <p:extLst>
      <p:ext uri="{BB962C8B-B14F-4D97-AF65-F5344CB8AC3E}">
        <p14:creationId xmlns:p14="http://schemas.microsoft.com/office/powerpoint/2010/main" val="1017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 patients with Cushing syndrome, we recommend monitoring the lipid profile in order to identify cases of </a:t>
            </a:r>
            <a:r>
              <a:rPr lang="en-US" dirty="0" err="1" smtClean="0"/>
              <a:t>dyslipidemia</a:t>
            </a:r>
            <a:r>
              <a:rPr lang="en-US" dirty="0" smtClean="0"/>
              <a:t>. (1⊕⊕OO)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lipid profile at the time of diagnosis and periodically afterwards at the discretion of the treating physician.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adults with persistent endogenous Cushing syndrome, we suggest </a:t>
            </a:r>
            <a:r>
              <a:rPr lang="en-US" dirty="0" err="1" smtClean="0"/>
              <a:t>statin</a:t>
            </a:r>
            <a:r>
              <a:rPr lang="en-US" dirty="0" smtClean="0"/>
              <a:t> therapy, as adjunct to lifestyle modification, to reduce CV risk irrespective of the CV risk score. (2⊕OOO)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LDL-C should be the primary target, and therapy should be considered if LDL-C is over 70 mg/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Technical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Lipid-lowering therapy may not be appropriate for patients with limited life expectancy, such as those with an underlying malignancy.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12642</TotalTime>
  <Words>3453</Words>
  <Application>Microsoft Office PowerPoint</Application>
  <PresentationFormat>On-screen Show (4:3)</PresentationFormat>
  <Paragraphs>307</Paragraphs>
  <Slides>145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46" baseType="lpstr">
      <vt:lpstr>Office Theme</vt:lpstr>
      <vt:lpstr>IN THE NAME OF GOD</vt:lpstr>
      <vt:lpstr>Lipid Management in Patients with Endocrine Disorders</vt:lpstr>
      <vt:lpstr>AGENDA</vt:lpstr>
      <vt:lpstr>PowerPoint Presentation</vt:lpstr>
      <vt:lpstr>PowerPoint Presentation</vt:lpstr>
      <vt:lpstr>Technical Remark</vt:lpstr>
      <vt:lpstr>PowerPoint Presentation</vt:lpstr>
      <vt:lpstr>PowerPoint Presentation</vt:lpstr>
      <vt:lpstr>2019 ACC/A HA Guideline on the Primary Prevention of Cardiovascular Disease</vt:lpstr>
      <vt:lpstr>PowerPoint Presentation</vt:lpstr>
      <vt:lpstr>Technical Remark</vt:lpstr>
      <vt:lpstr>Technical Remark</vt:lpstr>
      <vt:lpstr>Technical Remark</vt:lpstr>
      <vt:lpstr>Technical Remark</vt:lpstr>
      <vt:lpstr>PowerPoint Presentation</vt:lpstr>
      <vt:lpstr>In patients without diabetes and ASCVD </vt:lpstr>
      <vt:lpstr>PowerPoint Presentation</vt:lpstr>
      <vt:lpstr>Technical Remark</vt:lpstr>
      <vt:lpstr>PowerPoint Presentation</vt:lpstr>
      <vt:lpstr>Lipid Management in Patients with Endocrine Disorders: An Endocrine Society Clinical Practice Guideline</vt:lpstr>
      <vt:lpstr>  2019 ACC/AHA Guideline on the Primary Prevention of Cardiovascular Disease</vt:lpstr>
      <vt:lpstr>PowerPoint Presentation</vt:lpstr>
      <vt:lpstr>2019 ACC/A HA Guideline on the Primary Prevention of Cardiovascular Disease</vt:lpstr>
      <vt:lpstr>PowerPoint Presentation</vt:lpstr>
      <vt:lpstr>PowerPoint Presentation</vt:lpstr>
      <vt:lpstr>PowerPoint Presentation</vt:lpstr>
      <vt:lpstr>High-intensity statins</vt:lpstr>
      <vt:lpstr>Technical Remark</vt:lpstr>
      <vt:lpstr>Technical Remark</vt:lpstr>
      <vt:lpstr>PowerPoint Presentation</vt:lpstr>
      <vt:lpstr>Technical Remark</vt:lpstr>
      <vt:lpstr>Technical Remark</vt:lpstr>
      <vt:lpstr>PowerPoint Presentation</vt:lpstr>
      <vt:lpstr>Technical Remark</vt:lpstr>
      <vt:lpstr>PowerPoint Presentation</vt:lpstr>
      <vt:lpstr>Technical Remark</vt:lpstr>
      <vt:lpstr>2019 ESC Guidelines on diabetes, pre-diabetes, and cardiovascular diseases developed in collaboration with the EASD</vt:lpstr>
      <vt:lpstr>2019 ESC Guidelines on diabetes, pre-diabetes, and cardiovascular diseases developed in collaboration with the EASD</vt:lpstr>
      <vt:lpstr>2019 ESC Guidelines on diabetes, pre-diabetes, and cardiovascular diseases developed in collaboration with the EASD</vt:lpstr>
      <vt:lpstr>Cardiovascular Disease and Risk Management: Standards of Medical Care in Diabetes—2021 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PowerPoint Presentation</vt:lpstr>
      <vt:lpstr>PowerPoint Presentation</vt:lpstr>
      <vt:lpstr>PowerPoint Presentation</vt:lpstr>
      <vt:lpstr>Technical Remark</vt:lpstr>
      <vt:lpstr>PowerPoint Presentation</vt:lpstr>
      <vt:lpstr>Technical Remark</vt:lpstr>
      <vt:lpstr>Technical Remark</vt:lpstr>
      <vt:lpstr>Technical Remark</vt:lpstr>
      <vt:lpstr>PowerPoint Presentation</vt:lpstr>
      <vt:lpstr>Technical Remark</vt:lpstr>
      <vt:lpstr>Technical Remark</vt:lpstr>
      <vt:lpstr>Technical Remark</vt:lpstr>
      <vt:lpstr>Cardiovascular Disease and Risk Management: Standards of Medical Care in Diabetes—2021</vt:lpstr>
      <vt:lpstr>Cardiovascular Disease and Risk Management: Standards of Medical Care in Diabetes—2021</vt:lpstr>
      <vt:lpstr>Cardiovascular Disease and Risk Management: Standards of Medical Care in Diabetes—2021</vt:lpstr>
      <vt:lpstr>PowerPoint Presentation</vt:lpstr>
      <vt:lpstr>PowerPoint Presentation</vt:lpstr>
      <vt:lpstr>PowerPoint Presentation</vt:lpstr>
      <vt:lpstr>Technical Remark</vt:lpstr>
      <vt:lpstr>PowerPoint Presentation</vt:lpstr>
      <vt:lpstr>PowerPoint Presentation</vt:lpstr>
      <vt:lpstr>Technical Remark</vt:lpstr>
      <vt:lpstr>PowerPoint Presentation</vt:lpstr>
      <vt:lpstr>Technical Remark</vt:lpstr>
      <vt:lpstr>PowerPoint Presentation</vt:lpstr>
      <vt:lpstr>Technical Remark</vt:lpstr>
      <vt:lpstr>Technical Remark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Remark</vt:lpstr>
      <vt:lpstr>PowerPoint Presentation</vt:lpstr>
      <vt:lpstr>Technical Remark</vt:lpstr>
      <vt:lpstr>PowerPoint Presentation</vt:lpstr>
      <vt:lpstr>PowerPoint Presentation</vt:lpstr>
      <vt:lpstr>Technical Remark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Remark</vt:lpstr>
      <vt:lpstr>PowerPoint Presentation</vt:lpstr>
      <vt:lpstr>Technical Remark</vt:lpstr>
      <vt:lpstr>Technical Remark</vt:lpstr>
      <vt:lpstr>PowerPoint Presentation</vt:lpstr>
      <vt:lpstr> </vt:lpstr>
      <vt:lpstr>PowerPoint Presentation</vt:lpstr>
      <vt:lpstr>Technical Remarks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Remarks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Remarks</vt:lpstr>
      <vt:lpstr>PowerPoint Presentation</vt:lpstr>
      <vt:lpstr>Effects of atorvastatin on vascular function, inflammation, and androgens in women with polycystic ovary syndrome: a doubleblind, randomized placebo-controlled trial</vt:lpstr>
      <vt:lpstr>Effects of atorvastatin on vascular function, inflammation, and androgens in women with polycystic ovary syndrome: a doubleblind, randomized placebo-controlled trial</vt:lpstr>
      <vt:lpstr>PowerPoint Presentation</vt:lpstr>
      <vt:lpstr>PowerPoint Presentation</vt:lpstr>
      <vt:lpstr>PowerPoint Presentation</vt:lpstr>
      <vt:lpstr>Technical Remarks</vt:lpstr>
      <vt:lpstr>PowerPoint Presentation</vt:lpstr>
      <vt:lpstr>Technical Remarks</vt:lpstr>
      <vt:lpstr>PowerPoint Presentation</vt:lpstr>
      <vt:lpstr>Technical Remarks</vt:lpstr>
      <vt:lpstr>Association of menopausal characteristics and risk of coronary heart disease: a pan-European case–cohort analysis</vt:lpstr>
      <vt:lpstr>Association of menopausal characteristics and risk of coronary heart disease: a pan-European case–cohort analysis</vt:lpstr>
      <vt:lpstr>Association of menopausal characteristics and risk of coronary heart disease: a pan-European case–cohort analysis</vt:lpstr>
      <vt:lpstr>PowerPoint Presentation</vt:lpstr>
      <vt:lpstr>PowerPoint Presentation</vt:lpstr>
      <vt:lpstr>PowerPoint Presentation</vt:lpstr>
      <vt:lpstr>PowerPoint Presentation</vt:lpstr>
      <vt:lpstr>Technical Remarks</vt:lpstr>
      <vt:lpstr>Comparison of the Effects of Testosterone Gels, Injections, and Pellets on Serum Hormones, Erythrocytosis, Lipids, and Prostate-Specific Antigen </vt:lpstr>
      <vt:lpstr>PowerPoint Presentation</vt:lpstr>
      <vt:lpstr>PowerPoint Presentation</vt:lpstr>
      <vt:lpstr>Bempedoic acid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Management in Patients with Endocrine Disorders</dc:title>
  <dc:creator>arian</dc:creator>
  <cp:lastModifiedBy>هنگامه عبدی</cp:lastModifiedBy>
  <cp:revision>458</cp:revision>
  <dcterms:created xsi:type="dcterms:W3CDTF">2021-01-01T04:23:02Z</dcterms:created>
  <dcterms:modified xsi:type="dcterms:W3CDTF">2021-05-12T07:13:33Z</dcterms:modified>
</cp:coreProperties>
</file>