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Override6.xml" ContentType="application/vnd.openxmlformats-officedocument.themeOverr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4.xml" ContentType="application/vnd.openxmlformats-officedocument.drawingml.chart+xml"/>
  <Override PartName="/ppt/slides/slide8.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6" r:id="rId2"/>
    <p:sldMasterId id="2147483710" r:id="rId3"/>
  </p:sldMasterIdLst>
  <p:notesMasterIdLst>
    <p:notesMasterId r:id="rId37"/>
  </p:notesMasterIdLst>
  <p:sldIdLst>
    <p:sldId id="268" r:id="rId4"/>
    <p:sldId id="269" r:id="rId5"/>
    <p:sldId id="270" r:id="rId6"/>
    <p:sldId id="271" r:id="rId7"/>
    <p:sldId id="272" r:id="rId8"/>
    <p:sldId id="273" r:id="rId9"/>
    <p:sldId id="274" r:id="rId10"/>
    <p:sldId id="275" r:id="rId11"/>
    <p:sldId id="276" r:id="rId12"/>
    <p:sldId id="327" r:id="rId13"/>
    <p:sldId id="284" r:id="rId14"/>
    <p:sldId id="285" r:id="rId15"/>
    <p:sldId id="286" r:id="rId16"/>
    <p:sldId id="330" r:id="rId17"/>
    <p:sldId id="332" r:id="rId18"/>
    <p:sldId id="331" r:id="rId19"/>
    <p:sldId id="287" r:id="rId20"/>
    <p:sldId id="320" r:id="rId21"/>
    <p:sldId id="294" r:id="rId22"/>
    <p:sldId id="293" r:id="rId23"/>
    <p:sldId id="315" r:id="rId24"/>
    <p:sldId id="316" r:id="rId25"/>
    <p:sldId id="321" r:id="rId26"/>
    <p:sldId id="322" r:id="rId27"/>
    <p:sldId id="323" r:id="rId28"/>
    <p:sldId id="333" r:id="rId29"/>
    <p:sldId id="307" r:id="rId30"/>
    <p:sldId id="328" r:id="rId31"/>
    <p:sldId id="324" r:id="rId32"/>
    <p:sldId id="326" r:id="rId33"/>
    <p:sldId id="329" r:id="rId34"/>
    <p:sldId id="312" r:id="rId35"/>
    <p:sldId id="313" r:id="rId36"/>
  </p:sldIdLst>
  <p:sldSz cx="9144000" cy="5715000" type="screen16x1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00FF"/>
  </p:clrMru>
  <p:extLst>
    <p:ext uri="{E76CE94A-603C-4142-B9EB-6D1370010A27}">
      <p14:discardImageEditData xmlns:p14="http://schemas.microsoft.com/office/powerpoint/2010/main" xmlns="" val="1"/>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706" autoAdjust="0"/>
    <p:restoredTop sz="93907" autoAdjust="0"/>
  </p:normalViewPr>
  <p:slideViewPr>
    <p:cSldViewPr>
      <p:cViewPr>
        <p:scale>
          <a:sx n="90" d="100"/>
          <a:sy n="90" d="100"/>
        </p:scale>
        <p:origin x="-30" y="-7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image" Target="../media/image12.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image" Target="../media/image12.png"/></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Office_Excel_Worksheet3.xlsx"/><Relationship Id="rId2" Type="http://schemas.openxmlformats.org/officeDocument/2006/relationships/image" Target="../media/image13.png"/><Relationship Id="rId1" Type="http://schemas.openxmlformats.org/officeDocument/2006/relationships/themeOverride" Target="../theme/themeOverride7.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a-IR"/>
  <c:style val="34"/>
  <c:chart>
    <c:autoTitleDeleted val="1"/>
    <c:view3D>
      <c:rAngAx val="1"/>
    </c:view3D>
    <c:backWall>
      <c:spPr>
        <a:blipFill dpi="0" rotWithShape="1">
          <a:blip xmlns:r="http://schemas.openxmlformats.org/officeDocument/2006/relationships" r:embed="rId1">
            <a:alphaModFix amt="38000"/>
          </a:blip>
          <a:srcRect/>
          <a:stretch>
            <a:fillRect/>
          </a:stretch>
        </a:blipFill>
      </c:spPr>
    </c:backWall>
    <c:plotArea>
      <c:layout/>
      <c:bar3DChart>
        <c:barDir val="col"/>
        <c:grouping val="clustered"/>
        <c:ser>
          <c:idx val="0"/>
          <c:order val="0"/>
          <c:tx>
            <c:strRef>
              <c:f>Sheet1!$B$1</c:f>
              <c:strCache>
                <c:ptCount val="1"/>
                <c:pt idx="0">
                  <c:v>دختر</c:v>
                </c:pt>
              </c:strCache>
            </c:strRef>
          </c:tx>
          <c:spPr>
            <a:solidFill>
              <a:srgbClr val="FF3399"/>
            </a:solidFill>
          </c:spPr>
          <c:dLbls>
            <c:txPr>
              <a:bodyPr/>
              <a:lstStyle/>
              <a:p>
                <a:pPr>
                  <a:defRPr lang="en-US" sz="1200" b="1"/>
                </a:pPr>
                <a:endParaRPr lang="fa-IR"/>
              </a:p>
            </c:txPr>
            <c:showVal val="1"/>
          </c:dLbls>
          <c:cat>
            <c:strRef>
              <c:f>Sheet1!$A$2:$A$6</c:f>
              <c:strCache>
                <c:ptCount val="5"/>
                <c:pt idx="0">
                  <c:v>هرگز</c:v>
                </c:pt>
                <c:pt idx="1">
                  <c:v>هرچندماه یکبار</c:v>
                </c:pt>
                <c:pt idx="2">
                  <c:v>یکبار در ماه</c:v>
                </c:pt>
                <c:pt idx="3">
                  <c:v>هردوهفته یکبار</c:v>
                </c:pt>
                <c:pt idx="4">
                  <c:v> یکبار و بیشتر در هفته</c:v>
                </c:pt>
              </c:strCache>
            </c:strRef>
          </c:cat>
          <c:val>
            <c:numRef>
              <c:f>Sheet1!$B$2:$B$6</c:f>
              <c:numCache>
                <c:formatCode>General</c:formatCode>
                <c:ptCount val="5"/>
                <c:pt idx="0">
                  <c:v>5.0999999999999996</c:v>
                </c:pt>
                <c:pt idx="1">
                  <c:v>17.5</c:v>
                </c:pt>
                <c:pt idx="2">
                  <c:v>31.3</c:v>
                </c:pt>
                <c:pt idx="3">
                  <c:v>29.5</c:v>
                </c:pt>
                <c:pt idx="4">
                  <c:v>14.5</c:v>
                </c:pt>
              </c:numCache>
            </c:numRef>
          </c:val>
        </c:ser>
        <c:ser>
          <c:idx val="1"/>
          <c:order val="1"/>
          <c:tx>
            <c:strRef>
              <c:f>Sheet1!$C$1</c:f>
              <c:strCache>
                <c:ptCount val="1"/>
                <c:pt idx="0">
                  <c:v>پسر</c:v>
                </c:pt>
              </c:strCache>
            </c:strRef>
          </c:tx>
          <c:spPr>
            <a:solidFill>
              <a:schemeClr val="tx2">
                <a:lumMod val="40000"/>
                <a:lumOff val="60000"/>
              </a:schemeClr>
            </a:solidFill>
          </c:spPr>
          <c:dLbls>
            <c:txPr>
              <a:bodyPr/>
              <a:lstStyle/>
              <a:p>
                <a:pPr rtl="1">
                  <a:defRPr lang="en-US" sz="1200" b="1">
                    <a:cs typeface="B Titr" pitchFamily="2" charset="-78"/>
                  </a:defRPr>
                </a:pPr>
                <a:endParaRPr lang="fa-IR"/>
              </a:p>
            </c:txPr>
            <c:showVal val="1"/>
          </c:dLbls>
          <c:cat>
            <c:strRef>
              <c:f>Sheet1!$A$2:$A$6</c:f>
              <c:strCache>
                <c:ptCount val="5"/>
                <c:pt idx="0">
                  <c:v>هرگز</c:v>
                </c:pt>
                <c:pt idx="1">
                  <c:v>هرچندماه یکبار</c:v>
                </c:pt>
                <c:pt idx="2">
                  <c:v>یکبار در ماه</c:v>
                </c:pt>
                <c:pt idx="3">
                  <c:v>هردوهفته یکبار</c:v>
                </c:pt>
                <c:pt idx="4">
                  <c:v> یکبار و بیشتر در هفته</c:v>
                </c:pt>
              </c:strCache>
            </c:strRef>
          </c:cat>
          <c:val>
            <c:numRef>
              <c:f>Sheet1!$C$2:$C$6</c:f>
              <c:numCache>
                <c:formatCode>General</c:formatCode>
                <c:ptCount val="5"/>
                <c:pt idx="0">
                  <c:v>10.200000000000001</c:v>
                </c:pt>
                <c:pt idx="1">
                  <c:v>28.9</c:v>
                </c:pt>
                <c:pt idx="2">
                  <c:v>20.7</c:v>
                </c:pt>
                <c:pt idx="3">
                  <c:v>24.2</c:v>
                </c:pt>
                <c:pt idx="4">
                  <c:v>14.9</c:v>
                </c:pt>
              </c:numCache>
            </c:numRef>
          </c:val>
        </c:ser>
        <c:dLbls>
          <c:showVal val="1"/>
        </c:dLbls>
        <c:gapWidth val="75"/>
        <c:shape val="cylinder"/>
        <c:axId val="113417216"/>
        <c:axId val="113427200"/>
        <c:axId val="0"/>
      </c:bar3DChart>
      <c:catAx>
        <c:axId val="113417216"/>
        <c:scaling>
          <c:orientation val="minMax"/>
        </c:scaling>
        <c:axPos val="b"/>
        <c:majorTickMark val="none"/>
        <c:tickLblPos val="nextTo"/>
        <c:txPr>
          <a:bodyPr/>
          <a:lstStyle/>
          <a:p>
            <a:pPr>
              <a:defRPr lang="en-US" sz="1400" b="1">
                <a:cs typeface="B Koodak" pitchFamily="2" charset="-78"/>
              </a:defRPr>
            </a:pPr>
            <a:endParaRPr lang="fa-IR"/>
          </a:p>
        </c:txPr>
        <c:crossAx val="113427200"/>
        <c:crosses val="autoZero"/>
        <c:auto val="1"/>
        <c:lblAlgn val="ctr"/>
        <c:lblOffset val="100"/>
      </c:catAx>
      <c:valAx>
        <c:axId val="113427200"/>
        <c:scaling>
          <c:orientation val="minMax"/>
          <c:max val="100"/>
        </c:scaling>
        <c:axPos val="l"/>
        <c:numFmt formatCode="General" sourceLinked="1"/>
        <c:majorTickMark val="none"/>
        <c:tickLblPos val="nextTo"/>
        <c:txPr>
          <a:bodyPr/>
          <a:lstStyle/>
          <a:p>
            <a:pPr>
              <a:defRPr lang="en-US"/>
            </a:pPr>
            <a:endParaRPr lang="fa-IR"/>
          </a:p>
        </c:txPr>
        <c:crossAx val="113417216"/>
        <c:crosses val="autoZero"/>
        <c:crossBetween val="between"/>
      </c:valAx>
    </c:plotArea>
    <c:legend>
      <c:legendPos val="b"/>
      <c:legendEntry>
        <c:idx val="0"/>
        <c:txPr>
          <a:bodyPr/>
          <a:lstStyle/>
          <a:p>
            <a:pPr>
              <a:defRPr lang="en-US" sz="2000"/>
            </a:pPr>
            <a:endParaRPr lang="fa-IR"/>
          </a:p>
        </c:txPr>
      </c:legendEntry>
      <c:legendEntry>
        <c:idx val="1"/>
        <c:txPr>
          <a:bodyPr/>
          <a:lstStyle/>
          <a:p>
            <a:pPr>
              <a:defRPr lang="en-US" sz="2000"/>
            </a:pPr>
            <a:endParaRPr lang="fa-IR"/>
          </a:p>
        </c:txPr>
      </c:legendEntry>
      <c:layout>
        <c:manualLayout>
          <c:xMode val="edge"/>
          <c:yMode val="edge"/>
          <c:x val="0.81215944881889823"/>
          <c:y val="2.3924669672701161E-2"/>
          <c:w val="0.16871161417322852"/>
          <c:h val="8.5956659263745877E-2"/>
        </c:manualLayout>
      </c:layout>
      <c:txPr>
        <a:bodyPr/>
        <a:lstStyle/>
        <a:p>
          <a:pPr>
            <a:defRPr lang="en-US"/>
          </a:pPr>
          <a:endParaRPr lang="fa-IR"/>
        </a:p>
      </c:txPr>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a-IR"/>
  <c:style val="34"/>
  <c:chart>
    <c:autoTitleDeleted val="1"/>
    <c:plotArea>
      <c:layout/>
      <c:barChart>
        <c:barDir val="col"/>
        <c:grouping val="clustered"/>
        <c:ser>
          <c:idx val="0"/>
          <c:order val="0"/>
          <c:tx>
            <c:strRef>
              <c:f>Sheet1!$B$1</c:f>
              <c:strCache>
                <c:ptCount val="1"/>
                <c:pt idx="0">
                  <c:v>دختر</c:v>
                </c:pt>
              </c:strCache>
            </c:strRef>
          </c:tx>
          <c:spPr>
            <a:solidFill>
              <a:srgbClr val="FF3399"/>
            </a:solidFill>
          </c:spPr>
          <c:dLbls>
            <c:txPr>
              <a:bodyPr/>
              <a:lstStyle/>
              <a:p>
                <a:pPr>
                  <a:defRPr lang="en-US" sz="1200" b="1"/>
                </a:pPr>
                <a:endParaRPr lang="fa-IR"/>
              </a:p>
            </c:txPr>
            <c:showVal val="1"/>
          </c:dLbls>
          <c:cat>
            <c:strRef>
              <c:f>Sheet1!$A$2:$A$4</c:f>
              <c:strCache>
                <c:ptCount val="3"/>
                <c:pt idx="0">
                  <c:v>یکبار</c:v>
                </c:pt>
                <c:pt idx="1">
                  <c:v>دوبار</c:v>
                </c:pt>
                <c:pt idx="2">
                  <c:v>سه بار و بیشتر</c:v>
                </c:pt>
              </c:strCache>
            </c:strRef>
          </c:cat>
          <c:val>
            <c:numRef>
              <c:f>Sheet1!$B$2:$B$4</c:f>
              <c:numCache>
                <c:formatCode>General</c:formatCode>
                <c:ptCount val="3"/>
                <c:pt idx="0">
                  <c:v>37.1</c:v>
                </c:pt>
                <c:pt idx="1">
                  <c:v>21.8</c:v>
                </c:pt>
                <c:pt idx="2">
                  <c:v>8.2000000000000011</c:v>
                </c:pt>
              </c:numCache>
            </c:numRef>
          </c:val>
        </c:ser>
        <c:ser>
          <c:idx val="1"/>
          <c:order val="1"/>
          <c:tx>
            <c:strRef>
              <c:f>Sheet1!$C$1</c:f>
              <c:strCache>
                <c:ptCount val="1"/>
                <c:pt idx="0">
                  <c:v>پسر</c:v>
                </c:pt>
              </c:strCache>
            </c:strRef>
          </c:tx>
          <c:spPr>
            <a:solidFill>
              <a:schemeClr val="tx2">
                <a:lumMod val="40000"/>
                <a:lumOff val="60000"/>
              </a:schemeClr>
            </a:solidFill>
          </c:spPr>
          <c:dLbls>
            <c:txPr>
              <a:bodyPr/>
              <a:lstStyle/>
              <a:p>
                <a:pPr rtl="1">
                  <a:defRPr lang="en-US" sz="1200" b="1">
                    <a:cs typeface="B Titr" pitchFamily="2" charset="-78"/>
                  </a:defRPr>
                </a:pPr>
                <a:endParaRPr lang="fa-IR"/>
              </a:p>
            </c:txPr>
            <c:showVal val="1"/>
          </c:dLbls>
          <c:cat>
            <c:strRef>
              <c:f>Sheet1!$A$2:$A$4</c:f>
              <c:strCache>
                <c:ptCount val="3"/>
                <c:pt idx="0">
                  <c:v>یکبار</c:v>
                </c:pt>
                <c:pt idx="1">
                  <c:v>دوبار</c:v>
                </c:pt>
                <c:pt idx="2">
                  <c:v>سه بار و بیشتر</c:v>
                </c:pt>
              </c:strCache>
            </c:strRef>
          </c:cat>
          <c:val>
            <c:numRef>
              <c:f>Sheet1!$C$2:$C$4</c:f>
              <c:numCache>
                <c:formatCode>General</c:formatCode>
                <c:ptCount val="3"/>
                <c:pt idx="0">
                  <c:v>24.8</c:v>
                </c:pt>
                <c:pt idx="1">
                  <c:v>16.7</c:v>
                </c:pt>
                <c:pt idx="2">
                  <c:v>8.1</c:v>
                </c:pt>
              </c:numCache>
            </c:numRef>
          </c:val>
        </c:ser>
        <c:dLbls>
          <c:showVal val="1"/>
        </c:dLbls>
        <c:gapWidth val="75"/>
        <c:axId val="113470080"/>
        <c:axId val="113488256"/>
      </c:barChart>
      <c:catAx>
        <c:axId val="113470080"/>
        <c:scaling>
          <c:orientation val="minMax"/>
        </c:scaling>
        <c:axPos val="b"/>
        <c:majorTickMark val="none"/>
        <c:tickLblPos val="nextTo"/>
        <c:txPr>
          <a:bodyPr/>
          <a:lstStyle/>
          <a:p>
            <a:pPr>
              <a:defRPr lang="en-US" sz="1600" b="1">
                <a:cs typeface="B Koodak" pitchFamily="2" charset="-78"/>
              </a:defRPr>
            </a:pPr>
            <a:endParaRPr lang="fa-IR"/>
          </a:p>
        </c:txPr>
        <c:crossAx val="113488256"/>
        <c:crosses val="autoZero"/>
        <c:auto val="1"/>
        <c:lblAlgn val="ctr"/>
        <c:lblOffset val="100"/>
      </c:catAx>
      <c:valAx>
        <c:axId val="113488256"/>
        <c:scaling>
          <c:orientation val="minMax"/>
          <c:max val="100"/>
        </c:scaling>
        <c:axPos val="l"/>
        <c:numFmt formatCode="General" sourceLinked="1"/>
        <c:majorTickMark val="none"/>
        <c:tickLblPos val="nextTo"/>
        <c:txPr>
          <a:bodyPr/>
          <a:lstStyle/>
          <a:p>
            <a:pPr>
              <a:defRPr lang="en-US"/>
            </a:pPr>
            <a:endParaRPr lang="fa-IR"/>
          </a:p>
        </c:txPr>
        <c:crossAx val="113470080"/>
        <c:crosses val="autoZero"/>
        <c:crossBetween val="between"/>
      </c:valAx>
      <c:spPr>
        <a:blipFill dpi="0" rotWithShape="1">
          <a:blip xmlns:r="http://schemas.openxmlformats.org/officeDocument/2006/relationships" r:embed="rId1">
            <a:alphaModFix amt="38000"/>
          </a:blip>
          <a:srcRect/>
          <a:stretch>
            <a:fillRect/>
          </a:stretch>
        </a:blipFill>
      </c:spPr>
    </c:plotArea>
    <c:legend>
      <c:legendPos val="b"/>
      <c:legendEntry>
        <c:idx val="0"/>
        <c:txPr>
          <a:bodyPr/>
          <a:lstStyle/>
          <a:p>
            <a:pPr>
              <a:defRPr lang="en-US" sz="2000"/>
            </a:pPr>
            <a:endParaRPr lang="fa-IR"/>
          </a:p>
        </c:txPr>
      </c:legendEntry>
      <c:legendEntry>
        <c:idx val="1"/>
        <c:txPr>
          <a:bodyPr/>
          <a:lstStyle/>
          <a:p>
            <a:pPr>
              <a:defRPr lang="en-US" sz="2000"/>
            </a:pPr>
            <a:endParaRPr lang="fa-IR"/>
          </a:p>
        </c:txPr>
      </c:legendEntry>
      <c:layout>
        <c:manualLayout>
          <c:xMode val="edge"/>
          <c:yMode val="edge"/>
          <c:x val="0.81215944881889846"/>
          <c:y val="2.3924669672701161E-2"/>
          <c:w val="0.16871161417322841"/>
          <c:h val="8.9394717072692767E-2"/>
        </c:manualLayout>
      </c:layout>
      <c:txPr>
        <a:bodyPr/>
        <a:lstStyle/>
        <a:p>
          <a:pPr>
            <a:defRPr lang="en-US"/>
          </a:pPr>
          <a:endParaRPr lang="fa-IR"/>
        </a:p>
      </c:txPr>
    </c:legend>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a-IR"/>
  <c:clrMapOvr bg1="lt1" tx1="dk1" bg2="lt2" tx2="dk2" accent1="accent1" accent2="accent2" accent3="accent3" accent4="accent4" accent5="accent5" accent6="accent6" hlink="hlink" folHlink="folHlink"/>
  <c:chart>
    <c:view3D>
      <c:rAngAx val="1"/>
    </c:view3D>
    <c:sideWall>
      <c:spPr>
        <a:blipFill dpi="0" rotWithShape="1">
          <a:blip xmlns:r="http://schemas.openxmlformats.org/officeDocument/2006/relationships" r:embed="rId2">
            <a:alphaModFix amt="60000"/>
          </a:blip>
          <a:srcRect/>
          <a:stretch>
            <a:fillRect/>
          </a:stretch>
        </a:blipFill>
      </c:spPr>
    </c:sideWall>
    <c:backWall>
      <c:spPr>
        <a:blipFill dpi="0" rotWithShape="1">
          <a:blip xmlns:r="http://schemas.openxmlformats.org/officeDocument/2006/relationships" r:embed="rId2">
            <a:alphaModFix amt="39000"/>
          </a:blip>
          <a:srcRect/>
          <a:stretch>
            <a:fillRect/>
          </a:stretch>
        </a:blipFill>
      </c:spPr>
    </c:backWall>
    <c:plotArea>
      <c:layout/>
      <c:bar3DChart>
        <c:barDir val="col"/>
        <c:grouping val="clustered"/>
        <c:ser>
          <c:idx val="0"/>
          <c:order val="0"/>
          <c:tx>
            <c:strRef>
              <c:f>Sheet1!$B$1</c:f>
              <c:strCache>
                <c:ptCount val="1"/>
                <c:pt idx="0">
                  <c:v>دختر</c:v>
                </c:pt>
              </c:strCache>
            </c:strRef>
          </c:tx>
          <c:spPr>
            <a:solidFill>
              <a:srgbClr val="FF3399"/>
            </a:solidFill>
          </c:spPr>
          <c:dLbls>
            <c:txPr>
              <a:bodyPr/>
              <a:lstStyle/>
              <a:p>
                <a:pPr>
                  <a:defRPr lang="en-US" sz="1200" b="1"/>
                </a:pPr>
                <a:endParaRPr lang="fa-IR"/>
              </a:p>
            </c:txPr>
            <c:showVal val="1"/>
          </c:dLbls>
          <c:cat>
            <c:strRef>
              <c:f>Sheet1!$A$2:$A$8</c:f>
              <c:strCache>
                <c:ptCount val="7"/>
                <c:pt idx="0">
                  <c:v>انواع ساندویج</c:v>
                </c:pt>
                <c:pt idx="1">
                  <c:v>اسنک</c:v>
                </c:pt>
                <c:pt idx="2">
                  <c:v>برگر و همبرگر</c:v>
                </c:pt>
                <c:pt idx="3">
                  <c:v>پیتزا</c:v>
                </c:pt>
                <c:pt idx="4">
                  <c:v>پیراشکی</c:v>
                </c:pt>
                <c:pt idx="5">
                  <c:v>ناگت مرغ</c:v>
                </c:pt>
                <c:pt idx="6">
                  <c:v>هات داگ</c:v>
                </c:pt>
              </c:strCache>
            </c:strRef>
          </c:cat>
          <c:val>
            <c:numRef>
              <c:f>Sheet1!$B$2:$B$8</c:f>
              <c:numCache>
                <c:formatCode>General</c:formatCode>
                <c:ptCount val="7"/>
                <c:pt idx="0">
                  <c:v>23.8</c:v>
                </c:pt>
                <c:pt idx="1">
                  <c:v>23.1</c:v>
                </c:pt>
                <c:pt idx="2">
                  <c:v>15.5</c:v>
                </c:pt>
                <c:pt idx="3">
                  <c:v>14.8</c:v>
                </c:pt>
                <c:pt idx="4">
                  <c:v>6.1</c:v>
                </c:pt>
                <c:pt idx="5">
                  <c:v>9.7000000000000011</c:v>
                </c:pt>
                <c:pt idx="6">
                  <c:v>5.4</c:v>
                </c:pt>
              </c:numCache>
            </c:numRef>
          </c:val>
        </c:ser>
        <c:ser>
          <c:idx val="1"/>
          <c:order val="1"/>
          <c:tx>
            <c:strRef>
              <c:f>Sheet1!$C$1</c:f>
              <c:strCache>
                <c:ptCount val="1"/>
                <c:pt idx="0">
                  <c:v>پسر</c:v>
                </c:pt>
              </c:strCache>
            </c:strRef>
          </c:tx>
          <c:spPr>
            <a:solidFill>
              <a:srgbClr val="4F81BD">
                <a:lumMod val="60000"/>
                <a:lumOff val="40000"/>
              </a:srgbClr>
            </a:solidFill>
          </c:spPr>
          <c:dLbls>
            <c:txPr>
              <a:bodyPr/>
              <a:lstStyle/>
              <a:p>
                <a:pPr>
                  <a:defRPr lang="en-US" sz="1200" b="1"/>
                </a:pPr>
                <a:endParaRPr lang="fa-IR"/>
              </a:p>
            </c:txPr>
            <c:showVal val="1"/>
          </c:dLbls>
          <c:cat>
            <c:strRef>
              <c:f>Sheet1!$A$2:$A$8</c:f>
              <c:strCache>
                <c:ptCount val="7"/>
                <c:pt idx="0">
                  <c:v>انواع ساندویج</c:v>
                </c:pt>
                <c:pt idx="1">
                  <c:v>اسنک</c:v>
                </c:pt>
                <c:pt idx="2">
                  <c:v>برگر و همبرگر</c:v>
                </c:pt>
                <c:pt idx="3">
                  <c:v>پیتزا</c:v>
                </c:pt>
                <c:pt idx="4">
                  <c:v>پیراشکی</c:v>
                </c:pt>
                <c:pt idx="5">
                  <c:v>ناگت مرغ</c:v>
                </c:pt>
                <c:pt idx="6">
                  <c:v>هات داگ</c:v>
                </c:pt>
              </c:strCache>
            </c:strRef>
          </c:cat>
          <c:val>
            <c:numRef>
              <c:f>Sheet1!$C$2:$C$8</c:f>
              <c:numCache>
                <c:formatCode>General</c:formatCode>
                <c:ptCount val="7"/>
                <c:pt idx="0">
                  <c:v>24.2</c:v>
                </c:pt>
                <c:pt idx="1">
                  <c:v>17.2</c:v>
                </c:pt>
                <c:pt idx="2">
                  <c:v>13.5</c:v>
                </c:pt>
                <c:pt idx="3">
                  <c:v>12.7</c:v>
                </c:pt>
                <c:pt idx="4">
                  <c:v>13.9</c:v>
                </c:pt>
                <c:pt idx="5">
                  <c:v>7.4</c:v>
                </c:pt>
                <c:pt idx="6">
                  <c:v>7</c:v>
                </c:pt>
              </c:numCache>
            </c:numRef>
          </c:val>
        </c:ser>
        <c:dLbls>
          <c:showVal val="1"/>
        </c:dLbls>
        <c:gapWidth val="75"/>
        <c:shape val="box"/>
        <c:axId val="113724032"/>
        <c:axId val="113729920"/>
        <c:axId val="0"/>
      </c:bar3DChart>
      <c:catAx>
        <c:axId val="113724032"/>
        <c:scaling>
          <c:orientation val="minMax"/>
        </c:scaling>
        <c:axPos val="b"/>
        <c:majorTickMark val="none"/>
        <c:tickLblPos val="nextTo"/>
        <c:txPr>
          <a:bodyPr/>
          <a:lstStyle/>
          <a:p>
            <a:pPr>
              <a:defRPr lang="en-US" sz="1400" b="1">
                <a:cs typeface="B Koodak" pitchFamily="2" charset="-78"/>
              </a:defRPr>
            </a:pPr>
            <a:endParaRPr lang="fa-IR"/>
          </a:p>
        </c:txPr>
        <c:crossAx val="113729920"/>
        <c:crosses val="autoZero"/>
        <c:auto val="1"/>
        <c:lblAlgn val="ctr"/>
        <c:lblOffset val="100"/>
      </c:catAx>
      <c:valAx>
        <c:axId val="113729920"/>
        <c:scaling>
          <c:orientation val="minMax"/>
          <c:max val="50"/>
        </c:scaling>
        <c:axPos val="l"/>
        <c:numFmt formatCode="General" sourceLinked="1"/>
        <c:majorTickMark val="none"/>
        <c:tickLblPos val="nextTo"/>
        <c:txPr>
          <a:bodyPr/>
          <a:lstStyle/>
          <a:p>
            <a:pPr>
              <a:defRPr lang="en-US"/>
            </a:pPr>
            <a:endParaRPr lang="fa-IR"/>
          </a:p>
        </c:txPr>
        <c:crossAx val="113724032"/>
        <c:crosses val="autoZero"/>
        <c:crossBetween val="between"/>
      </c:valAx>
    </c:plotArea>
    <c:legend>
      <c:legendPos val="b"/>
      <c:legendEntry>
        <c:idx val="0"/>
        <c:txPr>
          <a:bodyPr/>
          <a:lstStyle/>
          <a:p>
            <a:pPr>
              <a:defRPr lang="en-US" sz="2000">
                <a:cs typeface="B Koodak" pitchFamily="2" charset="-78"/>
              </a:defRPr>
            </a:pPr>
            <a:endParaRPr lang="fa-IR"/>
          </a:p>
        </c:txPr>
      </c:legendEntry>
      <c:legendEntry>
        <c:idx val="1"/>
        <c:txPr>
          <a:bodyPr/>
          <a:lstStyle/>
          <a:p>
            <a:pPr>
              <a:defRPr lang="en-US" sz="1800">
                <a:cs typeface="B Koodak" pitchFamily="2" charset="-78"/>
              </a:defRPr>
            </a:pPr>
            <a:endParaRPr lang="fa-IR"/>
          </a:p>
        </c:txPr>
      </c:legendEntry>
      <c:layout>
        <c:manualLayout>
          <c:xMode val="edge"/>
          <c:yMode val="edge"/>
          <c:x val="0.78170975503062112"/>
          <c:y val="6.419605158050902E-2"/>
          <c:w val="0.17331988188976397"/>
          <c:h val="8.7451557685724005E-2"/>
        </c:manualLayout>
      </c:layout>
      <c:txPr>
        <a:bodyPr/>
        <a:lstStyle/>
        <a:p>
          <a:pPr>
            <a:defRPr lang="en-US">
              <a:cs typeface="B Koodak" pitchFamily="2" charset="-78"/>
            </a:defRPr>
          </a:pPr>
          <a:endParaRPr lang="fa-IR"/>
        </a:p>
      </c:txPr>
    </c:legend>
    <c:plotVisOnly val="1"/>
    <c:dispBlanksAs val="gap"/>
  </c:chart>
  <c:spPr>
    <a:solidFill>
      <a:sysClr val="window" lastClr="FFFFFF"/>
    </a:solidFill>
  </c:spPr>
  <c:externalData r:id="rId3"/>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a-IR"/>
  <c:style val="34"/>
  <c:chart>
    <c:autoTitleDeleted val="1"/>
    <c:view3D>
      <c:rAngAx val="1"/>
    </c:view3D>
    <c:backWall>
      <c:spPr>
        <a:solidFill>
          <a:schemeClr val="accent6">
            <a:lumMod val="20000"/>
            <a:lumOff val="80000"/>
          </a:schemeClr>
        </a:solidFill>
      </c:spPr>
    </c:backWall>
    <c:plotArea>
      <c:layout/>
      <c:bar3DChart>
        <c:barDir val="col"/>
        <c:grouping val="clustered"/>
        <c:ser>
          <c:idx val="0"/>
          <c:order val="0"/>
          <c:tx>
            <c:strRef>
              <c:f>Sheet1!$B$1</c:f>
              <c:strCache>
                <c:ptCount val="1"/>
                <c:pt idx="0">
                  <c:v>دختر</c:v>
                </c:pt>
              </c:strCache>
            </c:strRef>
          </c:tx>
          <c:spPr>
            <a:solidFill>
              <a:srgbClr val="FF3399"/>
            </a:solidFill>
          </c:spPr>
          <c:dLbls>
            <c:txPr>
              <a:bodyPr/>
              <a:lstStyle/>
              <a:p>
                <a:pPr>
                  <a:defRPr lang="en-US" sz="1400"/>
                </a:pPr>
                <a:endParaRPr lang="fa-IR"/>
              </a:p>
            </c:txPr>
            <c:showVal val="1"/>
          </c:dLbls>
          <c:cat>
            <c:strRef>
              <c:f>Sheet1!$A$2:$A$5</c:f>
              <c:strCache>
                <c:ptCount val="4"/>
                <c:pt idx="0">
                  <c:v>خوشمزه</c:v>
                </c:pt>
                <c:pt idx="1">
                  <c:v>صرفه جویی در وقت</c:v>
                </c:pt>
                <c:pt idx="2">
                  <c:v>غذا را هرکجا که می خواهم بخورم</c:v>
                </c:pt>
                <c:pt idx="3">
                  <c:v>ارزان تر از غذای رستوران</c:v>
                </c:pt>
              </c:strCache>
            </c:strRef>
          </c:cat>
          <c:val>
            <c:numRef>
              <c:f>Sheet1!$B$2:$B$5</c:f>
              <c:numCache>
                <c:formatCode>General</c:formatCode>
                <c:ptCount val="4"/>
                <c:pt idx="0">
                  <c:v>83</c:v>
                </c:pt>
                <c:pt idx="1">
                  <c:v>57.4</c:v>
                </c:pt>
                <c:pt idx="2">
                  <c:v>74</c:v>
                </c:pt>
                <c:pt idx="3">
                  <c:v>72.5</c:v>
                </c:pt>
              </c:numCache>
            </c:numRef>
          </c:val>
        </c:ser>
        <c:ser>
          <c:idx val="1"/>
          <c:order val="1"/>
          <c:tx>
            <c:strRef>
              <c:f>Sheet1!$C$1</c:f>
              <c:strCache>
                <c:ptCount val="1"/>
                <c:pt idx="0">
                  <c:v>پسر</c:v>
                </c:pt>
              </c:strCache>
            </c:strRef>
          </c:tx>
          <c:spPr>
            <a:solidFill>
              <a:schemeClr val="accent5">
                <a:lumMod val="60000"/>
                <a:lumOff val="40000"/>
              </a:schemeClr>
            </a:solidFill>
          </c:spPr>
          <c:dLbls>
            <c:txPr>
              <a:bodyPr/>
              <a:lstStyle/>
              <a:p>
                <a:pPr>
                  <a:defRPr lang="en-US" sz="1400"/>
                </a:pPr>
                <a:endParaRPr lang="fa-IR"/>
              </a:p>
            </c:txPr>
            <c:showVal val="1"/>
          </c:dLbls>
          <c:cat>
            <c:strRef>
              <c:f>Sheet1!$A$2:$A$5</c:f>
              <c:strCache>
                <c:ptCount val="4"/>
                <c:pt idx="0">
                  <c:v>خوشمزه</c:v>
                </c:pt>
                <c:pt idx="1">
                  <c:v>صرفه جویی در وقت</c:v>
                </c:pt>
                <c:pt idx="2">
                  <c:v>غذا را هرکجا که می خواهم بخورم</c:v>
                </c:pt>
                <c:pt idx="3">
                  <c:v>ارزان تر از غذای رستوران</c:v>
                </c:pt>
              </c:strCache>
            </c:strRef>
          </c:cat>
          <c:val>
            <c:numRef>
              <c:f>Sheet1!$C$2:$C$5</c:f>
              <c:numCache>
                <c:formatCode>General</c:formatCode>
                <c:ptCount val="4"/>
                <c:pt idx="0">
                  <c:v>86</c:v>
                </c:pt>
                <c:pt idx="1">
                  <c:v>57</c:v>
                </c:pt>
                <c:pt idx="2">
                  <c:v>74.5</c:v>
                </c:pt>
                <c:pt idx="3">
                  <c:v>71</c:v>
                </c:pt>
              </c:numCache>
            </c:numRef>
          </c:val>
        </c:ser>
        <c:ser>
          <c:idx val="2"/>
          <c:order val="2"/>
          <c:tx>
            <c:strRef>
              <c:f>Sheet1!$D$1</c:f>
              <c:strCache>
                <c:ptCount val="1"/>
                <c:pt idx="0">
                  <c:v>Column1</c:v>
                </c:pt>
              </c:strCache>
            </c:strRef>
          </c:tx>
          <c:dLbls>
            <c:txPr>
              <a:bodyPr/>
              <a:lstStyle/>
              <a:p>
                <a:pPr>
                  <a:defRPr lang="en-US"/>
                </a:pPr>
                <a:endParaRPr lang="fa-IR"/>
              </a:p>
            </c:txPr>
            <c:showVal val="1"/>
          </c:dLbls>
          <c:cat>
            <c:strRef>
              <c:f>Sheet1!$A$2:$A$5</c:f>
              <c:strCache>
                <c:ptCount val="4"/>
                <c:pt idx="0">
                  <c:v>خوشمزه</c:v>
                </c:pt>
                <c:pt idx="1">
                  <c:v>صرفه جویی در وقت</c:v>
                </c:pt>
                <c:pt idx="2">
                  <c:v>غذا را هرکجا که می خواهم بخورم</c:v>
                </c:pt>
                <c:pt idx="3">
                  <c:v>ارزان تر از غذای رستوران</c:v>
                </c:pt>
              </c:strCache>
            </c:strRef>
          </c:cat>
          <c:val>
            <c:numRef>
              <c:f>Sheet1!$D$2:$D$5</c:f>
              <c:numCache>
                <c:formatCode>General</c:formatCode>
                <c:ptCount val="4"/>
              </c:numCache>
            </c:numRef>
          </c:val>
        </c:ser>
        <c:dLbls>
          <c:showVal val="1"/>
        </c:dLbls>
        <c:gapWidth val="75"/>
        <c:shape val="cylinder"/>
        <c:axId val="119935744"/>
        <c:axId val="119937280"/>
        <c:axId val="0"/>
      </c:bar3DChart>
      <c:catAx>
        <c:axId val="119935744"/>
        <c:scaling>
          <c:orientation val="minMax"/>
        </c:scaling>
        <c:axPos val="b"/>
        <c:majorTickMark val="none"/>
        <c:tickLblPos val="nextTo"/>
        <c:txPr>
          <a:bodyPr/>
          <a:lstStyle/>
          <a:p>
            <a:pPr>
              <a:defRPr lang="en-US" sz="900">
                <a:cs typeface="B Koodak" pitchFamily="2" charset="-78"/>
              </a:defRPr>
            </a:pPr>
            <a:endParaRPr lang="fa-IR"/>
          </a:p>
        </c:txPr>
        <c:crossAx val="119937280"/>
        <c:crosses val="autoZero"/>
        <c:auto val="1"/>
        <c:lblAlgn val="ctr"/>
        <c:lblOffset val="100"/>
      </c:catAx>
      <c:valAx>
        <c:axId val="119937280"/>
        <c:scaling>
          <c:orientation val="minMax"/>
          <c:max val="100"/>
        </c:scaling>
        <c:axPos val="l"/>
        <c:numFmt formatCode="General" sourceLinked="1"/>
        <c:majorTickMark val="none"/>
        <c:tickLblPos val="nextTo"/>
        <c:txPr>
          <a:bodyPr/>
          <a:lstStyle/>
          <a:p>
            <a:pPr>
              <a:defRPr lang="en-US"/>
            </a:pPr>
            <a:endParaRPr lang="fa-IR"/>
          </a:p>
        </c:txPr>
        <c:crossAx val="119935744"/>
        <c:crosses val="autoZero"/>
        <c:crossBetween val="between"/>
      </c:valAx>
    </c:plotArea>
    <c:legend>
      <c:legendPos val="b"/>
      <c:legendEntry>
        <c:idx val="2"/>
        <c:delete val="1"/>
      </c:legendEntry>
      <c:layout>
        <c:manualLayout>
          <c:xMode val="edge"/>
          <c:yMode val="edge"/>
          <c:x val="0.81056769466316703"/>
          <c:y val="3.3078888626870816E-3"/>
          <c:w val="0.11781015781871687"/>
          <c:h val="0.10731318098175913"/>
        </c:manualLayout>
      </c:layout>
      <c:txPr>
        <a:bodyPr/>
        <a:lstStyle/>
        <a:p>
          <a:pPr>
            <a:defRPr lang="en-US" sz="1400"/>
          </a:pPr>
          <a:endParaRPr lang="fa-IR"/>
        </a:p>
      </c:txPr>
    </c:legend>
    <c:plotVisOnly val="1"/>
    <c:dispBlanksAs val="gap"/>
  </c:chart>
  <c:externalData r:id="rId1"/>
</c:chartSpace>
</file>

<file path=ppt/drawings/drawing1.xml><?xml version="1.0" encoding="utf-8"?>
<c:userShapes xmlns:c="http://schemas.openxmlformats.org/drawingml/2006/chart">
  <cdr:relSizeAnchor xmlns:cdr="http://schemas.openxmlformats.org/drawingml/2006/chartDrawing">
    <cdr:from>
      <cdr:x>0.36719</cdr:x>
      <cdr:y>0.88587</cdr:y>
    </cdr:from>
    <cdr:to>
      <cdr:x>0.61719</cdr:x>
      <cdr:y>0.9674</cdr:y>
    </cdr:to>
    <cdr:sp macro="" textlink="">
      <cdr:nvSpPr>
        <cdr:cNvPr id="2" name="Rectangle 1"/>
        <cdr:cNvSpPr/>
      </cdr:nvSpPr>
      <cdr:spPr>
        <a:xfrm xmlns:a="http://schemas.openxmlformats.org/drawingml/2006/main">
          <a:off x="3357554" y="3881454"/>
          <a:ext cx="2286016" cy="357190"/>
        </a:xfrm>
        <a:prstGeom xmlns:a="http://schemas.openxmlformats.org/drawingml/2006/main" prst="rect">
          <a:avLst/>
        </a:prstGeom>
        <a:solidFill xmlns:a="http://schemas.openxmlformats.org/drawingml/2006/main">
          <a:sysClr val="window" lastClr="FFFFFF">
            <a:alpha val="65000"/>
          </a:sysClr>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1" anchor="ctr"/>
        <a:lstStyle xmlns:a="http://schemas.openxmlformats.org/drawingml/2006/main">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r>
            <a:rPr lang="fa-IR" sz="1600" dirty="0" smtClean="0">
              <a:solidFill>
                <a:sysClr val="windowText" lastClr="000000"/>
              </a:solidFill>
              <a:cs typeface="B Farnaz" pitchFamily="2" charset="-78"/>
            </a:rPr>
            <a:t>محبوب ترین </a:t>
          </a:r>
        </a:p>
        <a:p xmlns:a="http://schemas.openxmlformats.org/drawingml/2006/main">
          <a:pPr algn="ctr"/>
          <a:r>
            <a:rPr lang="fa-IR" sz="1600" dirty="0" smtClean="0">
              <a:solidFill>
                <a:srgbClr val="C00000"/>
              </a:solidFill>
              <a:cs typeface="B Farnaz" pitchFamily="2" charset="-78"/>
            </a:rPr>
            <a:t>پیتزا مخصوص </a:t>
          </a:r>
          <a:r>
            <a:rPr lang="fa-IR" sz="1600" dirty="0" smtClean="0">
              <a:solidFill>
                <a:sysClr val="windowText" lastClr="000000"/>
              </a:solidFill>
              <a:cs typeface="B Farnaz" pitchFamily="2" charset="-78"/>
            </a:rPr>
            <a:t>بود</a:t>
          </a:r>
          <a:endParaRPr lang="fa-IR" sz="1600" dirty="0">
            <a:solidFill>
              <a:sysClr val="windowText" lastClr="000000"/>
            </a:solidFill>
            <a:cs typeface="B Farnaz" pitchFamily="2" charset="-7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7E601C-A15D-48DA-B30C-9D772EEA2011}" type="datetimeFigureOut">
              <a:rPr lang="en-US" smtClean="0"/>
              <a:pPr/>
              <a:t>5/17/2013</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8B318C-84F6-44FB-9EB1-04E06FF9C8CF}" type="slidenum">
              <a:rPr lang="en-US" smtClean="0"/>
              <a:pPr/>
              <a:t>‹#›</a:t>
            </a:fld>
            <a:endParaRPr lang="en-US"/>
          </a:p>
        </p:txBody>
      </p:sp>
    </p:spTree>
    <p:extLst>
      <p:ext uri="{BB962C8B-B14F-4D97-AF65-F5344CB8AC3E}">
        <p14:creationId xmlns:p14="http://schemas.microsoft.com/office/powerpoint/2010/main" xmlns="" val="34391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a:t>
            </a:r>
            <a:r>
              <a:rPr lang="en-US" sz="1400" b="1" baseline="0" dirty="0" smtClean="0"/>
              <a:t> picture </a:t>
            </a:r>
            <a:r>
              <a:rPr lang="en-US" sz="1400" b="1" dirty="0" smtClean="0"/>
              <a:t>buttons grow and turn on path</a:t>
            </a:r>
          </a:p>
          <a:p>
            <a:r>
              <a:rPr lang="en-US" sz="1400" dirty="0" smtClean="0"/>
              <a:t>(Advanced)</a:t>
            </a:r>
          </a:p>
          <a:p>
            <a:endParaRPr lang="en-US" sz="1200" dirty="0" smtClean="0">
              <a:latin typeface="+mn-lt"/>
            </a:endParaRPr>
          </a:p>
          <a:p>
            <a:endParaRPr lang="en-US" sz="120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T</a:t>
            </a:r>
            <a:r>
              <a:rPr lang="en-US" sz="1200" baseline="0" dirty="0" smtClean="0">
                <a:latin typeface="+mn-lt"/>
              </a:rPr>
              <a:t>o reproduce the curved shape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Slides</a:t>
            </a:r>
            <a:r>
              <a:rPr lang="en-US" sz="1200" baseline="0" dirty="0" smtClean="0">
                <a:latin typeface="+mn-lt"/>
              </a:rPr>
              <a:t> group, click </a:t>
            </a:r>
            <a:r>
              <a:rPr lang="en-US" sz="1200" b="1" baseline="0" dirty="0" smtClean="0">
                <a:latin typeface="+mn-lt"/>
              </a:rPr>
              <a:t>Layout</a:t>
            </a:r>
            <a:r>
              <a:rPr lang="en-US" sz="1200" baseline="0" dirty="0" smtClean="0">
                <a:latin typeface="+mn-lt"/>
              </a:rPr>
              <a:t>, and then click </a:t>
            </a:r>
            <a:r>
              <a:rPr lang="en-US" sz="1200" b="1" baseline="0" dirty="0" smtClean="0">
                <a:latin typeface="+mn-lt"/>
              </a:rPr>
              <a:t>Blank</a:t>
            </a:r>
            <a:r>
              <a:rPr lang="en-US" sz="120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On the </a:t>
            </a:r>
            <a:r>
              <a:rPr lang="en-US" sz="1200" b="1" baseline="0" dirty="0" smtClean="0">
                <a:latin typeface="+mn-lt"/>
              </a:rPr>
              <a:t>Home</a:t>
            </a:r>
            <a:r>
              <a:rPr lang="en-US" sz="1200" b="0" baseline="0" dirty="0" smtClean="0">
                <a:latin typeface="+mn-lt"/>
              </a:rPr>
              <a:t> tab, in the </a:t>
            </a:r>
            <a:r>
              <a:rPr lang="en-US" sz="1200" b="1" baseline="0" dirty="0" smtClean="0">
                <a:latin typeface="+mn-lt"/>
              </a:rPr>
              <a:t>Drawing</a:t>
            </a:r>
            <a:r>
              <a:rPr lang="en-US" sz="1200" b="0" baseline="0" dirty="0" smtClean="0">
                <a:latin typeface="+mn-lt"/>
              </a:rPr>
              <a:t> group, click </a:t>
            </a:r>
            <a:r>
              <a:rPr lang="en-US" sz="1200" b="1" baseline="0" dirty="0" smtClean="0">
                <a:latin typeface="+mn-lt"/>
              </a:rPr>
              <a:t>Shapes</a:t>
            </a:r>
            <a:r>
              <a:rPr lang="en-US" sz="1200" b="0" baseline="0" dirty="0" smtClean="0">
                <a:latin typeface="+mn-lt"/>
              </a:rPr>
              <a:t>, and then under </a:t>
            </a:r>
            <a:r>
              <a:rPr lang="en-US" sz="1200" b="1" baseline="0" dirty="0" smtClean="0">
                <a:latin typeface="+mn-lt"/>
              </a:rPr>
              <a:t>Basic Shapes </a:t>
            </a:r>
            <a:r>
              <a:rPr lang="en-US" sz="1200" b="0" baseline="0" dirty="0" smtClean="0">
                <a:latin typeface="+mn-lt"/>
              </a:rPr>
              <a:t>click </a:t>
            </a:r>
            <a:r>
              <a:rPr lang="en-US" sz="1200" b="1" baseline="0" dirty="0" smtClean="0">
                <a:latin typeface="+mn-lt"/>
              </a:rPr>
              <a:t>Right Triangle </a:t>
            </a:r>
            <a:r>
              <a:rPr lang="en-US" sz="1200" b="0" baseline="0" dirty="0" smtClean="0">
                <a:latin typeface="+mn-lt"/>
              </a:rPr>
              <a:t>(first row, fourth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latin typeface="+mn-lt"/>
              </a:rPr>
              <a:t>On the slide, draw a triangle. </a:t>
            </a:r>
            <a:r>
              <a:rPr lang="en-US" sz="1200" baseline="0" dirty="0" smtClean="0">
                <a:latin typeface="+mn-lt"/>
              </a:rPr>
              <a:t>Under </a:t>
            </a:r>
            <a:r>
              <a:rPr lang="en-US" sz="1200" b="1" baseline="0" dirty="0" smtClean="0">
                <a:latin typeface="+mn-lt"/>
              </a:rPr>
              <a:t>Drawing Tools</a:t>
            </a:r>
            <a:r>
              <a:rPr lang="en-US" sz="1200" baseline="0" dirty="0" smtClean="0">
                <a:latin typeface="+mn-lt"/>
              </a:rPr>
              <a:t>, on the </a:t>
            </a:r>
            <a:r>
              <a:rPr lang="en-US" sz="1200" b="1" baseline="0" dirty="0" smtClean="0">
                <a:latin typeface="+mn-lt"/>
              </a:rPr>
              <a:t>Format</a:t>
            </a:r>
            <a:r>
              <a:rPr lang="en-US" sz="1200" baseline="0" dirty="0" smtClean="0">
                <a:latin typeface="+mn-lt"/>
              </a:rPr>
              <a:t> tab, in the </a:t>
            </a:r>
            <a:r>
              <a:rPr lang="en-US" sz="1200" b="1" baseline="0" dirty="0" smtClean="0">
                <a:latin typeface="+mn-lt"/>
              </a:rPr>
              <a:t>Size</a:t>
            </a:r>
            <a:r>
              <a:rPr lang="en-US" sz="1200" baseline="0" dirty="0" smtClean="0">
                <a:latin typeface="+mn-lt"/>
              </a:rPr>
              <a:t> group, enter </a:t>
            </a:r>
            <a:r>
              <a:rPr lang="en-US" sz="1200" b="1" baseline="0" dirty="0" smtClean="0">
                <a:latin typeface="+mn-lt"/>
              </a:rPr>
              <a:t>7.5”</a:t>
            </a:r>
            <a:r>
              <a:rPr lang="en-US" sz="1200" baseline="0" dirty="0" smtClean="0">
                <a:latin typeface="+mn-lt"/>
              </a:rPr>
              <a:t> into the </a:t>
            </a:r>
            <a:r>
              <a:rPr lang="en-US" sz="1200" b="1" baseline="0" dirty="0" smtClean="0">
                <a:latin typeface="+mn-lt"/>
              </a:rPr>
              <a:t>Height</a:t>
            </a:r>
            <a:r>
              <a:rPr lang="en-US" sz="1200" baseline="0" dirty="0" smtClean="0">
                <a:latin typeface="+mn-lt"/>
              </a:rPr>
              <a:t> box and enter </a:t>
            </a:r>
            <a:r>
              <a:rPr lang="en-US" sz="1200" b="1" baseline="0" dirty="0" smtClean="0">
                <a:latin typeface="+mn-lt"/>
              </a:rPr>
              <a:t>4.75”</a:t>
            </a:r>
            <a:r>
              <a:rPr lang="en-US" sz="1200" baseline="0" dirty="0" smtClean="0">
                <a:latin typeface="+mn-lt"/>
              </a:rPr>
              <a:t> into the </a:t>
            </a:r>
            <a:r>
              <a:rPr lang="en-US" sz="1200" b="1" baseline="0" dirty="0" smtClean="0">
                <a:latin typeface="+mn-lt"/>
              </a:rPr>
              <a:t>Width</a:t>
            </a:r>
            <a:r>
              <a:rPr lang="en-US" sz="1200" baseline="0" dirty="0" smtClean="0">
                <a:latin typeface="+mn-lt"/>
              </a:rPr>
              <a:t> box.</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 </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Left</a:t>
            </a:r>
            <a:r>
              <a:rPr lang="en-US" sz="1200" kern="1200" dirty="0" smtClean="0">
                <a:solidFill>
                  <a:schemeClr val="tx1"/>
                </a:solidFill>
                <a:effectLst/>
                <a:latin typeface="+mn-lt"/>
                <a:ea typeface="+mn-ea"/>
                <a:cs typeface="+mn-cs"/>
              </a:rPr>
              <a:t>.</a:t>
            </a:r>
            <a:endParaRPr lang="en-US" sz="1200" b="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On the slide, select the triangle. Under </a:t>
            </a:r>
            <a:r>
              <a:rPr lang="en-US" sz="1200" b="1" baseline="0" dirty="0" smtClean="0">
                <a:latin typeface="+mn-lt"/>
              </a:rPr>
              <a:t>Drawing Tools</a:t>
            </a:r>
            <a:r>
              <a:rPr lang="en-US" sz="1200" baseline="0" dirty="0" smtClean="0">
                <a:latin typeface="+mn-lt"/>
              </a:rPr>
              <a:t>, on the </a:t>
            </a:r>
            <a:r>
              <a:rPr lang="en-US" sz="1200" b="1" baseline="0" dirty="0" smtClean="0">
                <a:latin typeface="+mn-lt"/>
              </a:rPr>
              <a:t>Format</a:t>
            </a:r>
            <a:r>
              <a:rPr lang="en-US" sz="1200" baseline="0" dirty="0" smtClean="0">
                <a:latin typeface="+mn-lt"/>
              </a:rPr>
              <a:t> tab, in the </a:t>
            </a:r>
            <a:r>
              <a:rPr lang="en-US" sz="1200" b="1" baseline="0" dirty="0" smtClean="0">
                <a:latin typeface="+mn-lt"/>
              </a:rPr>
              <a:t>Insert Shapes </a:t>
            </a:r>
            <a:r>
              <a:rPr lang="en-US" sz="1200" baseline="0" dirty="0" smtClean="0">
                <a:latin typeface="+mn-lt"/>
              </a:rPr>
              <a:t>group, click </a:t>
            </a:r>
            <a:r>
              <a:rPr lang="en-US" sz="1200" b="1" baseline="0" dirty="0" smtClean="0">
                <a:latin typeface="+mn-lt"/>
              </a:rPr>
              <a:t>Edit Shape</a:t>
            </a:r>
            <a:r>
              <a:rPr lang="en-US" sz="1200" baseline="0" dirty="0" smtClean="0">
                <a:latin typeface="+mn-lt"/>
              </a:rPr>
              <a:t>, and then click </a:t>
            </a:r>
            <a:r>
              <a:rPr lang="en-US" sz="1200" b="1" baseline="0" dirty="0" smtClean="0">
                <a:latin typeface="+mn-lt"/>
              </a:rPr>
              <a:t>Edit Points</a:t>
            </a:r>
            <a:r>
              <a:rPr lang="en-US" sz="1200" baseline="0" dirty="0" smtClean="0">
                <a:latin typeface="+mn-lt"/>
              </a:rPr>
              <a:t>. Right-click the diagonal side of the triangle, and then click </a:t>
            </a:r>
            <a:r>
              <a:rPr lang="en-US" sz="1200" b="1" baseline="0" dirty="0" smtClean="0">
                <a:latin typeface="+mn-lt"/>
              </a:rPr>
              <a:t>Curved Segment</a:t>
            </a:r>
            <a:r>
              <a:rPr lang="en-US" sz="1200" baseline="0" dirty="0" smtClean="0">
                <a:latin typeface="+mn-lt"/>
              </a:rPr>
              <a:t>. Click the bottom right corner of the triangle and then move the curve adjustment handle to create a consistent curve.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Also on the </a:t>
            </a:r>
            <a:r>
              <a:rPr lang="en-US" sz="1200" b="1" baseline="0" dirty="0" smtClean="0">
                <a:latin typeface="+mn-lt"/>
              </a:rPr>
              <a:t>Format</a:t>
            </a:r>
            <a:r>
              <a:rPr lang="en-US" sz="1200" baseline="0" dirty="0" smtClean="0">
                <a:latin typeface="+mn-lt"/>
              </a:rPr>
              <a:t> tab, in the </a:t>
            </a:r>
            <a:r>
              <a:rPr lang="en-US" sz="1200" b="1" baseline="0" dirty="0" smtClean="0">
                <a:latin typeface="+mn-lt"/>
              </a:rPr>
              <a:t>Shape Styles </a:t>
            </a:r>
            <a:r>
              <a:rPr lang="en-US" sz="1200" baseline="0" dirty="0" smtClean="0">
                <a:latin typeface="+mn-lt"/>
              </a:rPr>
              <a:t>group, click </a:t>
            </a:r>
            <a:r>
              <a:rPr lang="en-US" sz="1200" b="1" baseline="0" dirty="0" smtClean="0">
                <a:latin typeface="+mn-lt"/>
              </a:rPr>
              <a:t>Shape Fill</a:t>
            </a:r>
            <a:r>
              <a:rPr lang="en-US" sz="1200" b="0" baseline="0" dirty="0" smtClean="0">
                <a:latin typeface="+mn-lt"/>
              </a:rPr>
              <a:t>, and then under </a:t>
            </a:r>
            <a:r>
              <a:rPr lang="en-US" sz="1200" b="1" baseline="0" dirty="0" smtClean="0">
                <a:latin typeface="+mn-lt"/>
              </a:rPr>
              <a:t>Theme Colors </a:t>
            </a:r>
            <a:r>
              <a:rPr lang="en-US" sz="1200" b="0" baseline="0" dirty="0" smtClean="0">
                <a:latin typeface="+mn-lt"/>
              </a:rPr>
              <a:t>click </a:t>
            </a:r>
            <a:r>
              <a:rPr lang="en-US" sz="1200" b="1" baseline="0" dirty="0" smtClean="0">
                <a:latin typeface="+mn-lt"/>
              </a:rPr>
              <a:t>White, Background 1 </a:t>
            </a:r>
            <a:r>
              <a:rPr lang="en-US" sz="1200" b="0" baseline="0" dirty="0" smtClean="0">
                <a:latin typeface="+mn-lt"/>
              </a:rPr>
              <a:t>(first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Also on the </a:t>
            </a:r>
            <a:r>
              <a:rPr lang="en-US" sz="1200" b="1" baseline="0" dirty="0" smtClean="0">
                <a:latin typeface="+mn-lt"/>
              </a:rPr>
              <a:t>Format</a:t>
            </a:r>
            <a:r>
              <a:rPr lang="en-US" sz="1200" baseline="0" dirty="0" smtClean="0">
                <a:latin typeface="+mn-lt"/>
              </a:rPr>
              <a:t> tab, in the </a:t>
            </a:r>
            <a:r>
              <a:rPr lang="en-US" sz="1200" b="1" baseline="0" dirty="0" smtClean="0">
                <a:latin typeface="+mn-lt"/>
              </a:rPr>
              <a:t>Shape Styles </a:t>
            </a:r>
            <a:r>
              <a:rPr lang="en-US" sz="1200" baseline="0" dirty="0" smtClean="0">
                <a:latin typeface="+mn-lt"/>
              </a:rPr>
              <a:t>group,  click </a:t>
            </a:r>
            <a:r>
              <a:rPr lang="en-US" sz="1200" b="1" baseline="0" dirty="0" smtClean="0">
                <a:latin typeface="+mn-lt"/>
              </a:rPr>
              <a:t>Shape Outline</a:t>
            </a:r>
            <a:r>
              <a:rPr lang="en-US" sz="1200" b="0" baseline="0" dirty="0" smtClean="0">
                <a:latin typeface="+mn-lt"/>
              </a:rPr>
              <a:t>, and then click </a:t>
            </a:r>
            <a:r>
              <a:rPr lang="en-US" sz="1200" b="1" baseline="0" dirty="0" smtClean="0">
                <a:latin typeface="+mn-lt"/>
              </a:rPr>
              <a:t>No Outline</a:t>
            </a:r>
            <a:r>
              <a:rPr lang="en-US" sz="1200" b="0" baseline="0" dirty="0" smtClean="0">
                <a:latin typeface="+mn-lt"/>
              </a:rPr>
              <a:t>.</a:t>
            </a:r>
            <a:endParaRPr lang="en-US" sz="1200" dirty="0" smtClean="0">
              <a:latin typeface="+mn-lt"/>
            </a:endParaRPr>
          </a:p>
          <a:p>
            <a:endParaRPr lang="en-US" sz="1200" dirty="0" smtClean="0">
              <a:latin typeface="+mn-lt"/>
            </a:endParaRPr>
          </a:p>
          <a:p>
            <a:endParaRPr lang="en-US" sz="1200" dirty="0" smtClean="0">
              <a:latin typeface="+mn-lt"/>
            </a:endParaRPr>
          </a:p>
          <a:p>
            <a:r>
              <a:rPr lang="en-US" sz="1200" b="0" baseline="0" dirty="0" smtClean="0">
                <a:latin typeface="+mn-lt"/>
              </a:rPr>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Design</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Background</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Background Styles</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Angle</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225</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 </a:t>
            </a:r>
            <a:r>
              <a:rPr lang="en-US" sz="1200" kern="1200" dirty="0" smtClean="0">
                <a:solidFill>
                  <a:schemeClr val="tx1"/>
                </a:solidFill>
                <a:effectLst/>
                <a:latin typeface="+mn-lt"/>
                <a:ea typeface="+mn-ea"/>
                <a:cs typeface="+mn-cs"/>
              </a:rPr>
              <a:t>(first row, first option from the left).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0%. </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t>
            </a:r>
            <a:r>
              <a:rPr lang="en-US" sz="1200" dirty="0" smtClean="0">
                <a:latin typeface="+mn-lt"/>
              </a:rPr>
              <a:t>click </a:t>
            </a:r>
            <a:r>
              <a:rPr lang="en-US" sz="1200" b="1" dirty="0" smtClean="0">
                <a:latin typeface="+mn-lt"/>
              </a:rPr>
              <a:t>More Colors</a:t>
            </a:r>
            <a:r>
              <a:rPr lang="en-US" sz="1200" dirty="0" smtClean="0">
                <a:latin typeface="+mn-lt"/>
              </a:rPr>
              <a:t>, and then in the </a:t>
            </a:r>
            <a:r>
              <a:rPr lang="en-US" sz="1200" b="1" dirty="0" smtClean="0">
                <a:latin typeface="+mn-lt"/>
              </a:rPr>
              <a:t>Colors</a:t>
            </a:r>
            <a:r>
              <a:rPr lang="en-US" sz="1200" dirty="0" smtClean="0">
                <a:latin typeface="+mn-lt"/>
              </a:rPr>
              <a:t> dialog box, on the </a:t>
            </a:r>
            <a:r>
              <a:rPr lang="en-US" sz="1200" b="1" dirty="0" smtClean="0">
                <a:latin typeface="+mn-lt"/>
              </a:rPr>
              <a:t>Custom</a:t>
            </a:r>
            <a:r>
              <a:rPr lang="en-US" sz="1200" dirty="0" smtClean="0">
                <a:latin typeface="+mn-lt"/>
              </a:rPr>
              <a:t> tab, enter values for </a:t>
            </a:r>
            <a:r>
              <a:rPr lang="en-US" sz="1200" b="0" dirty="0" smtClean="0">
                <a:latin typeface="+mn-lt"/>
              </a:rPr>
              <a:t>Red:</a:t>
            </a:r>
            <a:r>
              <a:rPr lang="en-US" sz="1200" b="1" dirty="0" smtClean="0">
                <a:latin typeface="+mn-lt"/>
              </a:rPr>
              <a:t> 230</a:t>
            </a:r>
            <a:r>
              <a:rPr lang="en-US" sz="1200" b="0" dirty="0" smtClean="0">
                <a:latin typeface="+mn-lt"/>
              </a:rPr>
              <a:t>, Green: </a:t>
            </a:r>
            <a:r>
              <a:rPr lang="en-US" sz="1200" b="1" dirty="0" smtClean="0">
                <a:latin typeface="+mn-lt"/>
              </a:rPr>
              <a:t>230</a:t>
            </a:r>
            <a:r>
              <a:rPr lang="en-US" sz="1200" b="0" dirty="0" smtClean="0">
                <a:latin typeface="+mn-lt"/>
              </a:rPr>
              <a:t>, Blue: </a:t>
            </a:r>
            <a:r>
              <a:rPr lang="en-US" sz="1200" b="1" dirty="0" smtClean="0">
                <a:latin typeface="+mn-lt"/>
              </a:rPr>
              <a:t>230</a:t>
            </a:r>
            <a:r>
              <a:rPr lang="en-US" sz="1200" dirty="0" smtClean="0">
                <a:latin typeface="+mn-lt"/>
              </a:rPr>
              <a:t>.</a:t>
            </a:r>
            <a:endParaRPr lang="en-US" sz="1200" kern="1200" dirty="0" smtClean="0">
              <a:solidFill>
                <a:schemeClr val="tx1"/>
              </a:solidFill>
              <a:latin typeface="+mn-lt"/>
              <a:ea typeface="+mn-ea"/>
              <a:cs typeface="+mn-cs"/>
            </a:endParaRPr>
          </a:p>
          <a:p>
            <a:endParaRPr lang="en-US" sz="1200" dirty="0" smtClean="0">
              <a:latin typeface="+mn-lt"/>
            </a:endParaRPr>
          </a:p>
          <a:p>
            <a:endParaRPr lang="en-US" sz="1200" dirty="0" smtClean="0">
              <a:latin typeface="+mn-lt"/>
            </a:endParaRPr>
          </a:p>
          <a:p>
            <a:r>
              <a:rPr lang="en-US" sz="1200" dirty="0" smtClean="0">
                <a:latin typeface="+mn-lt"/>
              </a:rPr>
              <a:t>To</a:t>
            </a:r>
            <a:r>
              <a:rPr lang="en-US" sz="1200" baseline="0" dirty="0" smtClean="0">
                <a:latin typeface="+mn-lt"/>
              </a:rPr>
              <a:t> reproduce the picture and text effects on this slide, do the following:</a:t>
            </a:r>
            <a:endParaRPr lang="en-US" sz="120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a:t>
            </a:r>
            <a:r>
              <a:rPr lang="en-US" sz="1200" b="1" i="0" baseline="0" dirty="0" smtClean="0">
                <a:latin typeface="+mn-lt"/>
              </a:rPr>
              <a:t>Insert</a:t>
            </a:r>
            <a:r>
              <a:rPr lang="en-US" sz="1200" i="0" baseline="0" dirty="0" smtClean="0">
                <a:latin typeface="+mn-lt"/>
              </a:rPr>
              <a:t> tab, in the </a:t>
            </a:r>
            <a:r>
              <a:rPr lang="en-US" sz="1200" b="1" i="0" baseline="0" dirty="0" smtClean="0">
                <a:latin typeface="+mn-lt"/>
              </a:rPr>
              <a:t>Images </a:t>
            </a:r>
            <a:r>
              <a:rPr lang="en-US" sz="1200" i="0" baseline="0" dirty="0" smtClean="0">
                <a:latin typeface="+mn-lt"/>
              </a:rPr>
              <a:t>group, click </a:t>
            </a:r>
            <a:r>
              <a:rPr lang="en-US" sz="1200" b="1" i="0" baseline="0" dirty="0" smtClean="0">
                <a:latin typeface="+mn-lt"/>
              </a:rPr>
              <a:t>Picture</a:t>
            </a:r>
            <a:r>
              <a:rPr lang="en-US" sz="1200" i="0" baseline="0" dirty="0" smtClean="0">
                <a:latin typeface="+mn-lt"/>
              </a:rPr>
              <a:t>. In the </a:t>
            </a:r>
            <a:r>
              <a:rPr lang="en-US" sz="1200" b="1" i="0" baseline="0" dirty="0" smtClean="0">
                <a:latin typeface="+mn-lt"/>
              </a:rPr>
              <a:t>Insert Picture </a:t>
            </a:r>
            <a:r>
              <a:rPr lang="en-US" sz="1200" i="0" baseline="0" dirty="0" smtClean="0">
                <a:latin typeface="+mn-lt"/>
              </a:rPr>
              <a:t>dialog box, select a picture, and then click </a:t>
            </a:r>
            <a:r>
              <a:rPr lang="en-US" sz="1200" b="1" i="0" baseline="0" dirty="0" smtClean="0">
                <a:latin typeface="+mn-lt"/>
              </a:rPr>
              <a:t>Insert</a:t>
            </a:r>
            <a:r>
              <a:rPr lang="en-US" sz="120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slide, select the picture. </a:t>
            </a:r>
            <a:r>
              <a:rPr lang="en-US" sz="1200" baseline="0" dirty="0" smtClean="0">
                <a:latin typeface="+mn-lt"/>
              </a:rPr>
              <a:t>Under </a:t>
            </a:r>
            <a:r>
              <a:rPr lang="en-US" sz="1200" b="1" baseline="0" dirty="0" smtClean="0">
                <a:latin typeface="+mn-lt"/>
              </a:rPr>
              <a:t>Picture Tools</a:t>
            </a:r>
            <a:r>
              <a:rPr lang="en-US" sz="1200" b="0" baseline="0" dirty="0" smtClean="0">
                <a:latin typeface="+mn-lt"/>
              </a:rPr>
              <a:t>, on the </a:t>
            </a:r>
            <a:r>
              <a:rPr lang="en-US" sz="1200" b="1" baseline="0" dirty="0" smtClean="0">
                <a:latin typeface="+mn-lt"/>
              </a:rPr>
              <a:t>Format</a:t>
            </a:r>
            <a:r>
              <a:rPr lang="en-US" sz="1200" b="0" baseline="0" dirty="0" smtClean="0">
                <a:latin typeface="+mn-lt"/>
              </a:rPr>
              <a:t> tab, in the </a:t>
            </a:r>
            <a:r>
              <a:rPr lang="en-US" sz="1200" b="1" baseline="0" dirty="0" smtClean="0">
                <a:latin typeface="+mn-lt"/>
              </a:rPr>
              <a:t>Size </a:t>
            </a:r>
            <a:r>
              <a:rPr lang="en-US" sz="1200" b="0" baseline="0" dirty="0" smtClean="0">
                <a:latin typeface="+mn-lt"/>
              </a:rPr>
              <a:t>group, click the arrow under Crop, click </a:t>
            </a:r>
            <a:r>
              <a:rPr lang="en-US" sz="1200" b="1" baseline="0" dirty="0" smtClean="0">
                <a:latin typeface="+mn-lt"/>
              </a:rPr>
              <a:t>Crop to Shape</a:t>
            </a:r>
            <a:r>
              <a:rPr lang="en-US" sz="1200" b="0" baseline="0" dirty="0" smtClean="0">
                <a:latin typeface="+mn-lt"/>
              </a:rPr>
              <a:t>, and then under </a:t>
            </a:r>
            <a:r>
              <a:rPr lang="en-US" sz="1200" b="1" baseline="0" dirty="0" smtClean="0">
                <a:latin typeface="+mn-lt"/>
              </a:rPr>
              <a:t>Basic Shapes </a:t>
            </a:r>
            <a:r>
              <a:rPr lang="en-US" sz="1200" b="0" baseline="0" dirty="0" smtClean="0">
                <a:latin typeface="+mn-lt"/>
              </a:rPr>
              <a:t>click </a:t>
            </a:r>
            <a:r>
              <a:rPr lang="en-US" sz="1200" b="1" baseline="0" dirty="0" smtClean="0">
                <a:latin typeface="+mn-lt"/>
              </a:rPr>
              <a:t>Oval</a:t>
            </a:r>
            <a:r>
              <a:rPr lang="en-US" sz="1200" b="0" baseline="0" dirty="0" smtClean="0">
                <a:latin typeface="+mn-lt"/>
              </a:rPr>
              <a:t>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With the picture still selected, </a:t>
            </a:r>
            <a:r>
              <a:rPr lang="en-US" sz="1200" kern="1200" baseline="0" dirty="0" smtClean="0">
                <a:solidFill>
                  <a:schemeClr val="tx1"/>
                </a:solidFill>
                <a:effectLst/>
                <a:latin typeface="+mn-lt"/>
                <a:ea typeface="+mn-ea"/>
                <a:cs typeface="+mn-cs"/>
              </a:rPr>
              <a:t>u</a:t>
            </a:r>
            <a:r>
              <a:rPr lang="en-US" sz="1200" kern="1200" dirty="0" smtClean="0">
                <a:solidFill>
                  <a:schemeClr val="tx1"/>
                </a:solidFill>
                <a:effectLst/>
                <a:latin typeface="+mn-lt"/>
                <a:ea typeface="+mn-ea"/>
                <a:cs typeface="+mn-cs"/>
              </a:rPr>
              <a:t>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1.2”</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1.2”</a:t>
            </a:r>
            <a:r>
              <a:rPr lang="en-US" sz="1200" kern="1200" dirty="0" smtClean="0">
                <a:solidFill>
                  <a:schemeClr val="tx1"/>
                </a:solidFill>
                <a:effectLst/>
                <a:latin typeface="+mn-lt"/>
                <a:ea typeface="+mn-ea"/>
                <a:cs typeface="+mn-cs"/>
              </a:rPr>
              <a:t>. 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Also in the </a:t>
            </a:r>
            <a:r>
              <a:rPr lang="en-US" sz="1200" b="1" baseline="0" dirty="0" smtClean="0">
                <a:latin typeface="+mn-lt"/>
              </a:rPr>
              <a:t>Format Picture </a:t>
            </a:r>
            <a:r>
              <a:rPr lang="en-US" sz="1200" baseline="0" dirty="0" smtClean="0">
                <a:latin typeface="+mn-lt"/>
              </a:rPr>
              <a:t>dialog box, click </a:t>
            </a:r>
            <a:r>
              <a:rPr lang="en-US" sz="1200" b="1" baseline="0" dirty="0" smtClean="0">
                <a:latin typeface="+mn-lt"/>
              </a:rPr>
              <a:t>3-D Format </a:t>
            </a:r>
            <a:r>
              <a:rPr lang="en-US" sz="1200" baseline="0" dirty="0" smtClean="0">
                <a:latin typeface="+mn-lt"/>
              </a:rPr>
              <a:t>in the left pane, and then, in the </a:t>
            </a:r>
            <a:r>
              <a:rPr lang="en-US" sz="1200" b="1" baseline="0" dirty="0" smtClean="0">
                <a:latin typeface="+mn-lt"/>
              </a:rPr>
              <a:t>3-D Format </a:t>
            </a:r>
            <a:r>
              <a:rPr lang="en-US" sz="1200" baseline="0" dirty="0" smtClean="0">
                <a:latin typeface="+mn-lt"/>
              </a:rPr>
              <a:t>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Under </a:t>
            </a:r>
            <a:r>
              <a:rPr lang="en-US" sz="1200" b="1" baseline="0" dirty="0" smtClean="0">
                <a:latin typeface="+mn-lt"/>
              </a:rPr>
              <a:t>Bevel</a:t>
            </a:r>
            <a:r>
              <a:rPr lang="en-US" sz="1200" baseline="0" dirty="0" smtClean="0">
                <a:latin typeface="+mn-lt"/>
              </a:rPr>
              <a:t>, click the button next to </a:t>
            </a:r>
            <a:r>
              <a:rPr lang="en-US" sz="1200" b="1" baseline="0" dirty="0" smtClean="0">
                <a:latin typeface="+mn-lt"/>
              </a:rPr>
              <a:t>Top</a:t>
            </a:r>
            <a:r>
              <a:rPr lang="en-US" sz="1200" baseline="0" dirty="0" smtClean="0">
                <a:latin typeface="+mn-lt"/>
              </a:rPr>
              <a:t> and click </a:t>
            </a:r>
            <a:r>
              <a:rPr lang="en-US" sz="1200" b="1" baseline="0" dirty="0" smtClean="0">
                <a:latin typeface="+mn-lt"/>
              </a:rPr>
              <a:t>Circle</a:t>
            </a:r>
            <a:r>
              <a:rPr lang="en-US" sz="1200" baseline="0" dirty="0" smtClean="0">
                <a:latin typeface="+mn-lt"/>
              </a:rPr>
              <a:t> (</a:t>
            </a:r>
            <a:r>
              <a:rPr lang="en-US" sz="1200" b="0" baseline="0" dirty="0" smtClean="0">
                <a:latin typeface="+mn-lt"/>
              </a:rPr>
              <a:t>first row, first option from the left).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Under </a:t>
            </a:r>
            <a:r>
              <a:rPr lang="en-US" sz="1200" b="1" baseline="0" dirty="0" smtClean="0">
                <a:latin typeface="+mn-lt"/>
              </a:rPr>
              <a:t>Surface</a:t>
            </a:r>
            <a:r>
              <a:rPr lang="en-US" sz="1200" baseline="0" dirty="0" smtClean="0">
                <a:latin typeface="+mn-lt"/>
              </a:rPr>
              <a:t>, c</a:t>
            </a:r>
            <a:r>
              <a:rPr lang="en-US" sz="1200" b="0" baseline="0" dirty="0" smtClean="0">
                <a:latin typeface="+mn-lt"/>
              </a:rPr>
              <a:t>lick the button next to </a:t>
            </a:r>
            <a:r>
              <a:rPr lang="en-US" sz="1200" b="1" baseline="0" dirty="0" smtClean="0">
                <a:latin typeface="+mn-lt"/>
              </a:rPr>
              <a:t>Material</a:t>
            </a:r>
            <a:r>
              <a:rPr lang="en-US" sz="1200" b="0" baseline="0" dirty="0" smtClean="0">
                <a:latin typeface="+mn-lt"/>
              </a:rPr>
              <a:t>, and then under </a:t>
            </a:r>
            <a:r>
              <a:rPr lang="en-US" sz="1200" b="1" baseline="0" dirty="0" smtClean="0">
                <a:latin typeface="+mn-lt"/>
              </a:rPr>
              <a:t>Standard</a:t>
            </a:r>
            <a:r>
              <a:rPr lang="en-US" sz="1200" b="0" baseline="0" dirty="0" smtClean="0">
                <a:latin typeface="+mn-lt"/>
              </a:rPr>
              <a:t> click </a:t>
            </a:r>
            <a:r>
              <a:rPr lang="en-US" sz="1200" b="1" baseline="0" dirty="0" smtClean="0">
                <a:latin typeface="+mn-lt"/>
              </a:rPr>
              <a:t>Metal</a:t>
            </a:r>
            <a:r>
              <a:rPr lang="en-US" sz="1200" b="0" baseline="0" dirty="0" smtClean="0">
                <a:latin typeface="+mn-lt"/>
              </a:rPr>
              <a:t> (fourth option from the left).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Click the button next to </a:t>
            </a:r>
            <a:r>
              <a:rPr lang="en-US" sz="1200" b="1" baseline="0" dirty="0" smtClean="0">
                <a:latin typeface="+mn-lt"/>
              </a:rPr>
              <a:t>Lighting</a:t>
            </a:r>
            <a:r>
              <a:rPr lang="en-US" sz="1200" b="0" baseline="0" dirty="0" smtClean="0">
                <a:latin typeface="+mn-lt"/>
              </a:rPr>
              <a:t>, and then under </a:t>
            </a:r>
            <a:r>
              <a:rPr lang="en-US" sz="1200" b="1" baseline="0" dirty="0" smtClean="0">
                <a:latin typeface="+mn-lt"/>
              </a:rPr>
              <a:t>Neutral</a:t>
            </a:r>
            <a:r>
              <a:rPr lang="en-US" sz="1200" b="0" baseline="0" dirty="0" smtClean="0">
                <a:latin typeface="+mn-lt"/>
              </a:rPr>
              <a:t> click </a:t>
            </a:r>
            <a:r>
              <a:rPr lang="en-US" sz="1200" b="1" baseline="0" dirty="0" smtClean="0">
                <a:latin typeface="+mn-lt"/>
              </a:rPr>
              <a:t>Contrasting</a:t>
            </a:r>
            <a:r>
              <a:rPr lang="en-US" sz="1200" b="0" baseline="0" dirty="0" smtClean="0">
                <a:latin typeface="+mn-lt"/>
              </a:rPr>
              <a:t> (second row, second option from the left).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In the </a:t>
            </a:r>
            <a:r>
              <a:rPr lang="en-US" sz="1200" b="1" baseline="0" dirty="0" smtClean="0">
                <a:latin typeface="+mn-lt"/>
              </a:rPr>
              <a:t>Angle</a:t>
            </a:r>
            <a:r>
              <a:rPr lang="en-US" sz="1200" b="0" baseline="0" dirty="0" smtClean="0">
                <a:latin typeface="+mn-lt"/>
              </a:rPr>
              <a:t> box, enter </a:t>
            </a:r>
            <a:r>
              <a:rPr lang="en-US" sz="1200" b="1" baseline="0" dirty="0" smtClean="0">
                <a:latin typeface="+mn-lt"/>
              </a:rPr>
              <a:t>25</a:t>
            </a:r>
            <a:r>
              <a:rPr lang="en-US" sz="1200" b="1" baseline="0" dirty="0" smtClean="0">
                <a:latin typeface="+mn-lt"/>
                <a:ea typeface="Verdana"/>
                <a:cs typeface="Verdana"/>
              </a:rPr>
              <a:t>°</a:t>
            </a:r>
            <a:r>
              <a:rPr lang="en-US" sz="1200" b="0" baseline="0" dirty="0" smtClean="0">
                <a:latin typeface="+mn-lt"/>
                <a:ea typeface="Verdana"/>
                <a:cs typeface="Verdana"/>
              </a:rPr>
              <a:t>.</a:t>
            </a:r>
            <a:endParaRPr lang="en-US" sz="1200" b="0" baseline="0" dirty="0" smtClean="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Also</a:t>
            </a:r>
            <a:r>
              <a:rPr lang="en-US" sz="1200" i="0" baseline="0" dirty="0" smtClean="0">
                <a:latin typeface="+mn-lt"/>
              </a:rPr>
              <a:t> in the </a:t>
            </a:r>
            <a:r>
              <a:rPr lang="en-US" sz="1200" b="1" i="0" baseline="0" dirty="0" smtClean="0">
                <a:latin typeface="+mn-lt"/>
              </a:rPr>
              <a:t>Format Picture </a:t>
            </a:r>
            <a:r>
              <a:rPr lang="en-US" sz="1200" i="0" baseline="0" dirty="0" smtClean="0">
                <a:latin typeface="+mn-lt"/>
              </a:rPr>
              <a:t>dialog box, click </a:t>
            </a:r>
            <a:r>
              <a:rPr lang="en-US" sz="1200" b="1" i="0" baseline="0" dirty="0" smtClean="0">
                <a:latin typeface="+mn-lt"/>
              </a:rPr>
              <a:t>Shadow </a:t>
            </a:r>
            <a:r>
              <a:rPr lang="en-US" sz="1200" i="0" baseline="0" dirty="0" smtClean="0">
                <a:latin typeface="+mn-lt"/>
              </a:rPr>
              <a:t>in the left pane. I</a:t>
            </a:r>
            <a:r>
              <a:rPr lang="en-US" sz="1200" i="0" dirty="0" smtClean="0">
                <a:latin typeface="+mn-lt"/>
              </a:rPr>
              <a:t>n the </a:t>
            </a:r>
            <a:r>
              <a:rPr lang="en-US" sz="1200" b="1" i="0" dirty="0" smtClean="0">
                <a:latin typeface="+mn-lt"/>
              </a:rPr>
              <a:t>Shadow</a:t>
            </a:r>
            <a:r>
              <a:rPr lang="en-US" sz="1200" b="0" i="0" dirty="0" smtClean="0">
                <a:latin typeface="+mn-lt"/>
              </a:rPr>
              <a:t> pane, click the button next to </a:t>
            </a:r>
            <a:r>
              <a:rPr lang="en-US" sz="1200" b="1" i="0" baseline="0" dirty="0" smtClean="0">
                <a:latin typeface="+mn-lt"/>
              </a:rPr>
              <a:t>Presets</a:t>
            </a:r>
            <a:r>
              <a:rPr lang="en-US" sz="1200" b="0" i="0" baseline="0" dirty="0" smtClean="0">
                <a:latin typeface="+mn-lt"/>
              </a:rPr>
              <a:t>, under </a:t>
            </a:r>
            <a:r>
              <a:rPr lang="en-US" sz="1200" b="1" i="0" baseline="0" dirty="0" smtClean="0">
                <a:latin typeface="+mn-lt"/>
              </a:rPr>
              <a:t>Outer</a:t>
            </a:r>
            <a:r>
              <a:rPr lang="en-US" sz="1200" b="0" i="0" baseline="0" dirty="0" smtClean="0">
                <a:latin typeface="+mn-lt"/>
              </a:rPr>
              <a:t> click </a:t>
            </a:r>
            <a:r>
              <a:rPr lang="en-US" sz="1200" b="1" i="0" baseline="0" dirty="0" smtClean="0">
                <a:latin typeface="+mn-lt"/>
              </a:rPr>
              <a:t>Offset Diagonal Bottom Left </a:t>
            </a:r>
            <a:r>
              <a:rPr lang="en-US" sz="1200" b="0" i="0" baseline="0" dirty="0" smtClean="0">
                <a:latin typeface="+mn-lt"/>
              </a:rPr>
              <a:t>(first row, third option from the left), and then do the following:</a:t>
            </a:r>
            <a:endParaRPr lang="en-US" sz="1200" i="0" dirty="0" smtClean="0">
              <a:latin typeface="+mn-lt"/>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77%</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 pt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141</a:t>
            </a:r>
            <a:r>
              <a:rPr lang="en-US" sz="1200" b="1" kern="1200" dirty="0" smtClean="0">
                <a:solidFill>
                  <a:schemeClr val="tx1"/>
                </a:solidFill>
                <a:latin typeface="+mn-lt"/>
                <a:ea typeface="Verdana"/>
                <a:cs typeface="Verdana"/>
              </a:rPr>
              <a: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a:t>
            </a:r>
            <a:r>
              <a:rPr lang="en-US" sz="1200" b="1" kern="1200" baseline="0" dirty="0" smtClean="0">
                <a:solidFill>
                  <a:schemeClr val="tx1"/>
                </a:solidFill>
                <a:latin typeface="+mn-lt"/>
                <a:ea typeface="+mn-ea"/>
                <a:cs typeface="+mn-cs"/>
              </a:rPr>
              <a:t> pt</a:t>
            </a:r>
            <a:r>
              <a:rPr lang="en-US" sz="1200" b="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drag the picture onto the curve, near the top. </a:t>
            </a:r>
            <a:endParaRPr lang="en-US" sz="120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Insert</a:t>
            </a:r>
            <a:r>
              <a:rPr lang="en-US" sz="1200" i="0" baseline="0" dirty="0" smtClean="0">
                <a:latin typeface="+mn-lt"/>
              </a:rPr>
              <a:t> tab, in the </a:t>
            </a:r>
            <a:r>
              <a:rPr lang="en-US" sz="1200" b="1" i="0" baseline="0" dirty="0" smtClean="0">
                <a:latin typeface="+mn-lt"/>
              </a:rPr>
              <a:t>Text</a:t>
            </a:r>
            <a:r>
              <a:rPr lang="en-US" sz="1200" i="0" baseline="0" dirty="0" smtClean="0">
                <a:latin typeface="+mn-lt"/>
              </a:rPr>
              <a:t> group, click </a:t>
            </a:r>
            <a:r>
              <a:rPr lang="en-US" sz="1200" b="1" i="0" baseline="0" dirty="0" smtClean="0">
                <a:latin typeface="+mn-lt"/>
              </a:rPr>
              <a:t>Text Box</a:t>
            </a:r>
            <a:r>
              <a:rPr lang="en-US" sz="1200" b="0" i="0" baseline="0" dirty="0" smtClean="0">
                <a:latin typeface="+mn-lt"/>
              </a:rPr>
              <a:t>.</a:t>
            </a:r>
            <a:r>
              <a:rPr lang="en-US" sz="1200" i="0" baseline="0" dirty="0" smtClean="0">
                <a:latin typeface="+mn-lt"/>
              </a:rPr>
              <a:t> On the slide, drag to draw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Enter text in the text box and select it. O</a:t>
            </a:r>
            <a:r>
              <a:rPr lang="en-US" sz="1200" i="0" dirty="0" smtClean="0">
                <a:latin typeface="+mn-lt"/>
              </a:rPr>
              <a:t>n the </a:t>
            </a:r>
            <a:r>
              <a:rPr lang="en-US" sz="1200" b="1" i="0" dirty="0" smtClean="0">
                <a:latin typeface="+mn-lt"/>
              </a:rPr>
              <a:t>Home</a:t>
            </a:r>
            <a:r>
              <a:rPr lang="en-US" sz="1200" i="0" baseline="0" dirty="0" smtClean="0">
                <a:latin typeface="+mn-lt"/>
              </a:rPr>
              <a:t> tab, in the </a:t>
            </a:r>
            <a:r>
              <a:rPr lang="en-US" sz="1200" b="1" i="0" baseline="0" dirty="0" smtClean="0">
                <a:latin typeface="+mn-lt"/>
              </a:rPr>
              <a:t>Font</a:t>
            </a:r>
            <a:r>
              <a:rPr lang="en-US" sz="120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Font</a:t>
            </a:r>
            <a:r>
              <a:rPr lang="en-US" sz="1200" i="0" baseline="0" dirty="0" smtClean="0">
                <a:latin typeface="+mn-lt"/>
              </a:rPr>
              <a:t> list, select </a:t>
            </a:r>
            <a:r>
              <a:rPr lang="en-US" sz="1200" b="1" baseline="0" dirty="0" smtClean="0">
                <a:latin typeface="+mn-lt"/>
              </a:rPr>
              <a:t>Corbel</a:t>
            </a:r>
            <a:r>
              <a:rPr lang="en-US" sz="1200" b="0" baseline="0" dirty="0" smtClean="0">
                <a:latin typeface="+mn-lt"/>
              </a:rPr>
              <a:t>.</a:t>
            </a:r>
            <a:endParaRPr lang="en-US" sz="1200" i="0" baseline="0" dirty="0" smtClean="0">
              <a:latin typeface="+mn-lt"/>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Font Size </a:t>
            </a:r>
            <a:r>
              <a:rPr lang="en-US" sz="1200" i="0" baseline="0" dirty="0" smtClean="0">
                <a:latin typeface="+mn-lt"/>
              </a:rPr>
              <a:t>box, enter </a:t>
            </a:r>
            <a:r>
              <a:rPr lang="en-US" sz="1200" b="1" i="0" baseline="0" dirty="0" smtClean="0">
                <a:latin typeface="+mn-lt"/>
              </a:rPr>
              <a:t>22</a:t>
            </a:r>
            <a:r>
              <a:rPr lang="en-US" sz="1200" b="0" i="0" baseline="0" dirty="0" smtClean="0">
                <a:latin typeface="+mn-lt"/>
              </a:rPr>
              <a:t>.</a:t>
            </a:r>
            <a:r>
              <a:rPr lang="en-US" sz="1200" i="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Click the arrow next to </a:t>
            </a:r>
            <a:r>
              <a:rPr lang="en-US" sz="1200" b="1" i="0" baseline="0" dirty="0" smtClean="0">
                <a:latin typeface="+mn-lt"/>
              </a:rPr>
              <a:t>Font Color</a:t>
            </a:r>
            <a:r>
              <a:rPr lang="en-US" sz="1200" b="0" i="0" baseline="0" dirty="0" smtClean="0">
                <a:latin typeface="+mn-lt"/>
              </a:rPr>
              <a:t>,</a:t>
            </a:r>
            <a:r>
              <a:rPr lang="en-US" sz="1200" b="1" i="0" baseline="0" dirty="0" smtClean="0">
                <a:latin typeface="+mn-lt"/>
              </a:rPr>
              <a:t> </a:t>
            </a:r>
            <a:r>
              <a:rPr lang="en-US" sz="1200" i="0" baseline="0" dirty="0" smtClean="0">
                <a:latin typeface="+mn-lt"/>
              </a:rPr>
              <a:t>and then under </a:t>
            </a:r>
            <a:r>
              <a:rPr lang="en-US" sz="1200" b="1" i="0" baseline="0" dirty="0" smtClean="0">
                <a:latin typeface="+mn-lt"/>
              </a:rPr>
              <a:t>Theme Colors </a:t>
            </a:r>
            <a:r>
              <a:rPr lang="en-US" sz="1200" i="0" baseline="0" dirty="0" smtClean="0">
                <a:latin typeface="+mn-lt"/>
              </a:rPr>
              <a:t>click </a:t>
            </a:r>
            <a:r>
              <a:rPr lang="en-US" sz="1200" b="1" i="0" baseline="0" dirty="0" smtClean="0">
                <a:latin typeface="+mn-lt"/>
              </a:rPr>
              <a:t>White, Background 1, Darker 50% </a:t>
            </a:r>
            <a:r>
              <a:rPr lang="en-US" sz="1200" b="0" i="0" baseline="0" dirty="0" smtClean="0">
                <a:latin typeface="+mn-lt"/>
              </a:rPr>
              <a:t>(sixth row, first option from the left).</a:t>
            </a:r>
            <a:endParaRPr lang="en-US" sz="120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Paragraph</a:t>
            </a:r>
            <a:r>
              <a:rPr lang="en-US" sz="1200" i="0" baseline="0" dirty="0" smtClean="0">
                <a:latin typeface="+mn-lt"/>
              </a:rPr>
              <a:t> group, click </a:t>
            </a:r>
            <a:r>
              <a:rPr lang="en-US" sz="1200" b="1" i="0" baseline="0" dirty="0" smtClean="0">
                <a:latin typeface="+mn-lt"/>
              </a:rPr>
              <a:t>Align Text Left</a:t>
            </a:r>
            <a:r>
              <a:rPr lang="en-US" sz="1200" b="0" i="0" baseline="0" dirty="0" smtClean="0">
                <a:latin typeface="+mn-lt"/>
              </a:rPr>
              <a:t> to align the text left in the text box.</a:t>
            </a:r>
            <a:endParaRPr lang="en-US" sz="120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slide, drag the text box to the right of the picture. </a:t>
            </a:r>
          </a:p>
          <a:p>
            <a:pPr marL="228600" indent="-228600">
              <a:buFont typeface="+mj-lt"/>
              <a:buAutoNum type="arabicPeriod"/>
            </a:pPr>
            <a:endParaRPr lang="en-US" sz="1200" b="0" baseline="0" dirty="0" smtClean="0">
              <a:latin typeface="+mn-lt"/>
            </a:endParaRPr>
          </a:p>
          <a:p>
            <a:endParaRPr lang="en-US" sz="1200" baseline="0" dirty="0" smtClean="0">
              <a:latin typeface="+mn-lt"/>
            </a:endParaRPr>
          </a:p>
          <a:p>
            <a:r>
              <a:rPr lang="en-US" sz="1200" baseline="0" dirty="0" smtClean="0">
                <a:latin typeface="+mn-lt"/>
              </a:rPr>
              <a:t>To reproduce the animation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It will help to zoom out in order to view the area off the slide. On the </a:t>
            </a:r>
            <a:r>
              <a:rPr lang="en-US" sz="1200" b="1" baseline="0" dirty="0" smtClean="0">
                <a:latin typeface="+mn-lt"/>
              </a:rPr>
              <a:t>View</a:t>
            </a:r>
            <a:r>
              <a:rPr lang="en-US" sz="1200" b="0" baseline="0" dirty="0" smtClean="0">
                <a:latin typeface="+mn-lt"/>
              </a:rPr>
              <a:t> tab, in the </a:t>
            </a:r>
            <a:r>
              <a:rPr lang="en-US" sz="1200" b="1" baseline="0" dirty="0" smtClean="0">
                <a:latin typeface="+mn-lt"/>
              </a:rPr>
              <a:t>Zoom</a:t>
            </a:r>
            <a:r>
              <a:rPr lang="en-US" sz="1200" b="0" baseline="0" dirty="0" smtClean="0">
                <a:latin typeface="+mn-lt"/>
              </a:rPr>
              <a:t> group, click </a:t>
            </a:r>
            <a:r>
              <a:rPr lang="en-US" sz="1200" b="1" baseline="0" dirty="0" smtClean="0">
                <a:latin typeface="+mn-lt"/>
              </a:rPr>
              <a:t>Zoom</a:t>
            </a:r>
            <a:r>
              <a:rPr lang="en-US" sz="1200" b="0" baseline="0" dirty="0" smtClean="0">
                <a:latin typeface="+mn-lt"/>
              </a:rPr>
              <a:t>. In the </a:t>
            </a:r>
            <a:r>
              <a:rPr lang="en-US" sz="1200" b="1" baseline="0" dirty="0" smtClean="0">
                <a:latin typeface="+mn-lt"/>
              </a:rPr>
              <a:t>Zoom </a:t>
            </a:r>
            <a:r>
              <a:rPr lang="en-US" sz="1200" b="0" baseline="0" dirty="0" smtClean="0">
                <a:latin typeface="+mn-lt"/>
              </a:rPr>
              <a:t>dialog box, select </a:t>
            </a:r>
            <a:r>
              <a:rPr lang="en-US" sz="1200" b="1" baseline="0" dirty="0" smtClean="0">
                <a:latin typeface="+mn-lt"/>
              </a:rPr>
              <a:t>65%</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 Entrance Effects.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Add Entrance Effect</a:t>
            </a:r>
            <a:r>
              <a:rPr lang="en-US" sz="1200" kern="1200" dirty="0" smtClean="0">
                <a:solidFill>
                  <a:schemeClr val="tx1"/>
                </a:solidFill>
                <a:effectLst/>
                <a:latin typeface="+mn-lt"/>
                <a:ea typeface="+mn-ea"/>
                <a:cs typeface="+mn-cs"/>
              </a:rPr>
              <a:t> dialog box, under </a:t>
            </a:r>
            <a:r>
              <a:rPr lang="en-US" sz="1200" b="1" kern="1200" dirty="0" smtClean="0">
                <a:solidFill>
                  <a:schemeClr val="tx1"/>
                </a:solidFill>
                <a:effectLst/>
                <a:latin typeface="+mn-lt"/>
                <a:ea typeface="+mn-ea"/>
                <a:cs typeface="+mn-cs"/>
              </a:rPr>
              <a:t>Moderate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Grow &amp; Turn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OK.</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Previous</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Motion Paths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Arcs.</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Previous</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Effect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Options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Right</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Effect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Options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slide, select the arc effect path, and then drag the bottom sizing handle below the bottom of the slide. Drag</a:t>
            </a:r>
            <a:r>
              <a:rPr lang="en-US" sz="1200" kern="1200" baseline="0" dirty="0" smtClean="0">
                <a:solidFill>
                  <a:schemeClr val="tx1"/>
                </a:solidFill>
                <a:effectLst/>
                <a:latin typeface="+mn-lt"/>
                <a:ea typeface="+mn-ea"/>
                <a:cs typeface="+mn-cs"/>
              </a:rPr>
              <a:t> the right side sizing handle to the left until the path curve approximately matches the curve of the modified triangle. Drag the green rotation handle to the left to rotate the arc path to match the curve of the modified triangle. Drag the arc path so that the red arrow is in the center of the picture. You may need to make further adjustments to the length, width, and angle of the arc path to match the curve of the modified triangle.</a:t>
            </a:r>
          </a:p>
          <a:p>
            <a:pPr marL="228600" indent="-228600">
              <a:buFont typeface="+mj-lt"/>
              <a:buAutoNum type="arabicPeriod"/>
            </a:pPr>
            <a:r>
              <a:rPr lang="en-US" sz="1200" dirty="0" smtClean="0">
                <a:latin typeface="+mn-lt"/>
              </a:rPr>
              <a:t>On the slide, select the text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dirty="0" smtClean="0">
              <a:latin typeface="+mn-lt"/>
            </a:endParaRPr>
          </a:p>
          <a:p>
            <a:endParaRPr lang="en-US" sz="1200" baseline="0" dirty="0" smtClean="0">
              <a:latin typeface="+mn-lt"/>
            </a:endParaRPr>
          </a:p>
          <a:p>
            <a:r>
              <a:rPr lang="en-US" sz="1200" baseline="0" dirty="0" smtClean="0">
                <a:latin typeface="+mn-lt"/>
              </a:rPr>
              <a:t>To  reproduce the other animated pictures and text boxes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a:t>
            </a:r>
            <a:r>
              <a:rPr lang="en-US" sz="1200" b="1" baseline="0" dirty="0" smtClean="0">
                <a:latin typeface="+mn-lt"/>
              </a:rPr>
              <a:t>Animations</a:t>
            </a:r>
            <a:r>
              <a:rPr lang="en-US" sz="1200" b="0" baseline="0" dirty="0" smtClean="0">
                <a:latin typeface="+mn-lt"/>
              </a:rPr>
              <a:t> tab, in the </a:t>
            </a:r>
            <a:r>
              <a:rPr lang="en-US" sz="1200" b="1" baseline="0" dirty="0" smtClean="0">
                <a:latin typeface="+mn-lt"/>
              </a:rPr>
              <a:t>Advanced Animation </a:t>
            </a:r>
            <a:r>
              <a:rPr lang="en-US" sz="1200" b="0" baseline="0" dirty="0" smtClean="0">
                <a:latin typeface="+mn-lt"/>
              </a:rPr>
              <a:t>group, click </a:t>
            </a:r>
            <a:r>
              <a:rPr lang="en-US" sz="1200" b="1" baseline="0" dirty="0" smtClean="0">
                <a:latin typeface="+mn-lt"/>
              </a:rPr>
              <a:t>Animation Pane</a:t>
            </a:r>
            <a:r>
              <a:rPr lang="en-US" sz="1200" b="0" baseline="0" dirty="0" smtClean="0">
                <a:latin typeface="+mn-lt"/>
              </a:rPr>
              <a:t>. </a:t>
            </a:r>
          </a:p>
          <a:p>
            <a:pPr marL="228600" indent="-228600">
              <a:buFont typeface="+mj-lt"/>
              <a:buAutoNum type="arabicPeriod"/>
            </a:pPr>
            <a:r>
              <a:rPr lang="en-US" sz="1200" baseline="0" dirty="0" smtClean="0">
                <a:latin typeface="+mn-lt"/>
              </a:rPr>
              <a:t>On the slide, press and hold CTRL and then select the picture and the text box. On the </a:t>
            </a:r>
            <a:r>
              <a:rPr lang="en-US" sz="1200" b="1" baseline="0" dirty="0" smtClean="0">
                <a:latin typeface="+mn-lt"/>
              </a:rPr>
              <a:t>Home</a:t>
            </a:r>
            <a:r>
              <a:rPr lang="en-US" sz="1200" b="0" baseline="0" dirty="0" smtClean="0">
                <a:latin typeface="+mn-lt"/>
              </a:rPr>
              <a:t> tab, in the </a:t>
            </a:r>
            <a:r>
              <a:rPr lang="en-US" sz="1200" b="1" baseline="0" dirty="0" smtClean="0">
                <a:latin typeface="+mn-lt"/>
              </a:rPr>
              <a:t>Clipboard</a:t>
            </a:r>
            <a:r>
              <a:rPr lang="en-US" sz="1200" b="0" baseline="0" dirty="0" smtClean="0">
                <a:latin typeface="+mn-lt"/>
              </a:rPr>
              <a:t> group, click the arrow next to </a:t>
            </a:r>
            <a:r>
              <a:rPr lang="en-US" sz="1200" b="1" baseline="0" dirty="0" smtClean="0">
                <a:latin typeface="+mn-lt"/>
              </a:rPr>
              <a:t>Copy</a:t>
            </a:r>
            <a:r>
              <a:rPr lang="en-US" sz="1200" b="0" baseline="0" dirty="0" smtClean="0">
                <a:latin typeface="+mn-lt"/>
              </a:rPr>
              <a:t>, and then click </a:t>
            </a:r>
            <a:r>
              <a:rPr lang="en-US" sz="1200" b="1" baseline="0" dirty="0" smtClean="0">
                <a:latin typeface="+mn-lt"/>
              </a:rPr>
              <a:t>Duplicate</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On the slide, drag the duplicate picture and text onto the curve below the first group.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latin typeface="+mn-lt"/>
              </a:rPr>
              <a:t>On the slide, select the duplicate picture. Under </a:t>
            </a:r>
            <a:r>
              <a:rPr lang="en-US" sz="1200" b="1" dirty="0" smtClean="0">
                <a:latin typeface="+mn-lt"/>
              </a:rPr>
              <a:t>Picture Tools</a:t>
            </a:r>
            <a:r>
              <a:rPr lang="en-US" sz="1200" dirty="0" smtClean="0">
                <a:latin typeface="+mn-lt"/>
              </a:rPr>
              <a:t>, on the </a:t>
            </a:r>
            <a:r>
              <a:rPr lang="en-US" sz="1200" b="1" dirty="0" smtClean="0">
                <a:latin typeface="+mn-lt"/>
              </a:rPr>
              <a:t>Format</a:t>
            </a:r>
            <a:r>
              <a:rPr lang="en-US" sz="1200" dirty="0" smtClean="0">
                <a:latin typeface="+mn-lt"/>
              </a:rPr>
              <a:t> tab, in the </a:t>
            </a:r>
            <a:r>
              <a:rPr lang="en-US" sz="1200" b="1" dirty="0" smtClean="0">
                <a:latin typeface="+mn-lt"/>
              </a:rPr>
              <a:t>Adjust</a:t>
            </a:r>
            <a:r>
              <a:rPr lang="en-US" sz="1200" dirty="0" smtClean="0">
                <a:latin typeface="+mn-lt"/>
              </a:rPr>
              <a:t> group, </a:t>
            </a:r>
            <a:r>
              <a:rPr lang="en-US" sz="1200" baseline="0" dirty="0" smtClean="0">
                <a:latin typeface="+mn-lt"/>
              </a:rPr>
              <a:t>click </a:t>
            </a:r>
            <a:r>
              <a:rPr lang="en-US" sz="1200" b="1" baseline="0" dirty="0" smtClean="0">
                <a:latin typeface="+mn-lt"/>
              </a:rPr>
              <a:t>Change</a:t>
            </a:r>
            <a:r>
              <a:rPr lang="en-US" sz="1200" b="0" baseline="0" dirty="0" smtClean="0">
                <a:latin typeface="+mn-lt"/>
              </a:rPr>
              <a:t> </a:t>
            </a:r>
            <a:r>
              <a:rPr lang="en-US" sz="1200" b="1" baseline="0" dirty="0" smtClean="0">
                <a:latin typeface="+mn-lt"/>
              </a:rPr>
              <a:t>Picture</a:t>
            </a:r>
            <a:r>
              <a:rPr lang="en-US" sz="1200" b="0" baseline="0" dirty="0" smtClean="0">
                <a:latin typeface="+mn-lt"/>
              </a:rPr>
              <a:t>. In the </a:t>
            </a:r>
            <a:r>
              <a:rPr lang="en-US" sz="1200" b="1" baseline="0" dirty="0" smtClean="0">
                <a:latin typeface="+mn-lt"/>
              </a:rPr>
              <a:t>Insert Picture</a:t>
            </a:r>
            <a:r>
              <a:rPr lang="en-US" sz="1200" b="0" baseline="0" dirty="0" smtClean="0">
                <a:latin typeface="+mn-lt"/>
              </a:rPr>
              <a:t> dialog box, select a picture, and then click </a:t>
            </a:r>
            <a:r>
              <a:rPr lang="en-US" sz="1200" b="1" baseline="0" dirty="0" smtClean="0">
                <a:latin typeface="+mn-lt"/>
              </a:rPr>
              <a:t>Insert</a:t>
            </a:r>
            <a:r>
              <a:rPr lang="en-US" sz="1200" b="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1.2”</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1.2”</a:t>
            </a:r>
            <a:r>
              <a:rPr lang="en-US" sz="1200" kern="1200" dirty="0" smtClean="0">
                <a:solidFill>
                  <a:schemeClr val="tx1"/>
                </a:solidFill>
                <a:effectLst/>
                <a:latin typeface="+mn-lt"/>
                <a:ea typeface="+mn-ea"/>
                <a:cs typeface="+mn-cs"/>
              </a:rPr>
              <a:t>. 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endParaRPr lang="en-US" sz="1200" b="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In the </a:t>
            </a:r>
            <a:r>
              <a:rPr lang="en-US" sz="1200" b="1" baseline="0" dirty="0" smtClean="0">
                <a:latin typeface="+mn-lt"/>
              </a:rPr>
              <a:t>Animation</a:t>
            </a:r>
            <a:r>
              <a:rPr lang="en-US" sz="1200" b="0" baseline="0" dirty="0" smtClean="0">
                <a:latin typeface="+mn-lt"/>
              </a:rPr>
              <a:t> </a:t>
            </a:r>
            <a:r>
              <a:rPr lang="en-US" sz="1200" b="1" baseline="0" dirty="0" smtClean="0">
                <a:latin typeface="+mn-lt"/>
              </a:rPr>
              <a:t>Pane</a:t>
            </a:r>
            <a:r>
              <a:rPr lang="en-US" sz="1200" b="0" baseline="0" dirty="0" smtClean="0">
                <a:latin typeface="+mn-lt"/>
              </a:rPr>
              <a:t>, click the Arc animation effect for the new picture. Drag the green rotation handle to the right to rotate the arc path to match the curve of the modified triangle. Drag the arc path so that the red arrow is in the center of the picture.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Click in the duplicate text box and edit the text.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Repeat steps 2-7 two more times to reproduce the third and fourth pictures and text boxes with animation effects.</a:t>
            </a:r>
            <a:endParaRPr lang="en-US" sz="120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latin typeface="+mn-lt"/>
            </a:endParaRPr>
          </a:p>
        </p:txBody>
      </p:sp>
      <p:sp>
        <p:nvSpPr>
          <p:cNvPr id="6" name="Slide Image Placeholder 5"/>
          <p:cNvSpPr>
            <a:spLocks noGrp="1" noRot="1" noChangeAspect="1"/>
          </p:cNvSpPr>
          <p:nvPr>
            <p:ph type="sldImg"/>
          </p:nvPr>
        </p:nvSpPr>
        <p:spPr>
          <a:xfrm>
            <a:off x="219075" y="460375"/>
            <a:ext cx="3773488" cy="2359025"/>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Animated 3-D cube with changing pictures</a:t>
            </a:r>
            <a:r>
              <a:rPr lang="en-US" sz="1400" b="1" baseline="0" dirty="0" smtClean="0"/>
              <a:t> </a:t>
            </a:r>
          </a:p>
          <a:p>
            <a:r>
              <a:rPr lang="en-US" sz="1400" b="0" dirty="0" smtClean="0"/>
              <a:t>(Basic)</a:t>
            </a:r>
          </a:p>
          <a:p>
            <a:endParaRPr lang="en-US" sz="1200" dirty="0" smtClean="0"/>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Tip</a:t>
            </a:r>
            <a:r>
              <a:rPr lang="en-US" sz="1200" b="0" dirty="0" smtClean="0"/>
              <a:t>: This</a:t>
            </a:r>
            <a:r>
              <a:rPr lang="en-US" sz="1200" dirty="0" smtClean="0"/>
              <a:t> example uses six pictures</a:t>
            </a:r>
            <a:r>
              <a:rPr lang="en-US" sz="1200" baseline="0" dirty="0" smtClean="0"/>
              <a:t> grouped in four sets of three, so that during the animation, various pictures appear on the cube.</a:t>
            </a:r>
          </a:p>
          <a:p>
            <a:endParaRPr lang="en-US" sz="1200" dirty="0" smtClean="0"/>
          </a:p>
          <a:p>
            <a:endParaRPr lang="en-US" sz="1200" dirty="0" smtClean="0"/>
          </a:p>
          <a:p>
            <a:r>
              <a:rPr lang="en-US" sz="1200" dirty="0" smtClean="0"/>
              <a:t>To reproduce the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On the </a:t>
            </a:r>
            <a:r>
              <a:rPr lang="en-US" b="1" dirty="0" smtClean="0"/>
              <a:t>Home</a:t>
            </a:r>
            <a:r>
              <a:rPr lang="en-US" dirty="0" smtClean="0"/>
              <a:t> tab, in the </a:t>
            </a:r>
            <a:r>
              <a:rPr lang="en-US" b="1" dirty="0" smtClean="0"/>
              <a:t>Slides</a:t>
            </a:r>
            <a:r>
              <a:rPr lang="en-US" baseline="0" dirty="0" smtClean="0"/>
              <a:t> group, click </a:t>
            </a:r>
            <a:r>
              <a:rPr lang="en-US" b="1" baseline="0" dirty="0" smtClean="0"/>
              <a:t>Layout</a:t>
            </a:r>
            <a:r>
              <a:rPr lang="en-US" baseline="0" dirty="0" smtClean="0"/>
              <a:t>, and then click </a:t>
            </a:r>
            <a:r>
              <a:rPr lang="en-US" b="1" baseline="0" dirty="0" smtClean="0"/>
              <a:t>Blank</a:t>
            </a:r>
            <a:r>
              <a:rPr lang="en-US" baseline="0" dirty="0" smtClean="0"/>
              <a:t>.</a:t>
            </a:r>
            <a:endParaRPr lang="en-US" dirty="0" smtClean="0"/>
          </a:p>
          <a:p>
            <a:pPr marL="228600" indent="-228600">
              <a:buFont typeface="+mj-lt"/>
              <a:buAutoNum type="arabicPeriod"/>
            </a:pPr>
            <a:r>
              <a:rPr lang="en-US" sz="1200" dirty="0" smtClean="0"/>
              <a:t>On the </a:t>
            </a:r>
            <a:r>
              <a:rPr lang="en-US" sz="1200" b="1" dirty="0" smtClean="0"/>
              <a:t>Insert</a:t>
            </a:r>
            <a:r>
              <a:rPr lang="en-US" sz="1200" dirty="0" smtClean="0"/>
              <a:t> tab, in the </a:t>
            </a:r>
            <a:r>
              <a:rPr lang="en-US" sz="1200" b="1" dirty="0" smtClean="0"/>
              <a:t>Illustrations</a:t>
            </a:r>
            <a:r>
              <a:rPr lang="en-US" sz="1200" dirty="0" smtClean="0"/>
              <a:t> group, click</a:t>
            </a:r>
            <a:r>
              <a:rPr lang="en-US" sz="1200" baseline="0" dirty="0" smtClean="0"/>
              <a:t> </a:t>
            </a:r>
            <a:r>
              <a:rPr lang="en-US" sz="1200" b="1" dirty="0" smtClean="0"/>
              <a:t>Picture</a:t>
            </a:r>
            <a:r>
              <a:rPr lang="en-US" sz="1200" dirty="0" smtClean="0"/>
              <a:t>. In the </a:t>
            </a:r>
            <a:r>
              <a:rPr lang="en-US" sz="1200" b="1" dirty="0" smtClean="0"/>
              <a:t>Insert</a:t>
            </a:r>
            <a:r>
              <a:rPr lang="en-US" sz="1200" b="1" baseline="0" dirty="0" smtClean="0"/>
              <a:t> Picture </a:t>
            </a:r>
            <a:r>
              <a:rPr lang="en-US" sz="1200" baseline="0" dirty="0" smtClean="0"/>
              <a:t>dialog box, s</a:t>
            </a:r>
            <a:r>
              <a:rPr lang="en-US" sz="1200" dirty="0" smtClean="0"/>
              <a:t>elect a picture, and then click </a:t>
            </a:r>
            <a:r>
              <a:rPr lang="en-US" sz="1200" b="1" dirty="0" smtClean="0"/>
              <a:t>Insert</a:t>
            </a:r>
            <a:r>
              <a:rPr lang="en-US" sz="1200" dirty="0" smtClean="0"/>
              <a:t>.</a:t>
            </a:r>
          </a:p>
          <a:p>
            <a:pPr marL="228600" indent="-228600">
              <a:buFont typeface="+mj-lt"/>
              <a:buAutoNum type="arabicPeriod"/>
            </a:pPr>
            <a:r>
              <a:rPr lang="en-US" sz="1200" i="0" baseline="0" dirty="0" smtClean="0"/>
              <a:t>Select the picture. </a:t>
            </a: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3.42”</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3.42”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Under </a:t>
            </a:r>
            <a:r>
              <a:rPr lang="en-US" sz="1200" b="1" dirty="0" smtClean="0"/>
              <a:t>Picture</a:t>
            </a:r>
            <a:r>
              <a:rPr lang="en-US" sz="1200" dirty="0" smtClean="0"/>
              <a:t> </a:t>
            </a:r>
            <a:r>
              <a:rPr lang="en-US" sz="1200" b="1" dirty="0" smtClean="0"/>
              <a:t>Tools</a:t>
            </a:r>
            <a:r>
              <a:rPr lang="en-US" sz="1200" dirty="0" smtClean="0"/>
              <a:t> , on the </a:t>
            </a:r>
            <a:r>
              <a:rPr lang="en-US" sz="1200" b="1" dirty="0" smtClean="0"/>
              <a:t>Format</a:t>
            </a:r>
            <a:r>
              <a:rPr lang="en-US" sz="1200" dirty="0" smtClean="0"/>
              <a:t> tab, in the </a:t>
            </a:r>
            <a:r>
              <a:rPr lang="en-US" sz="1200" b="1" dirty="0" smtClean="0"/>
              <a:t>Picture Styles</a:t>
            </a:r>
            <a:r>
              <a:rPr lang="en-US" sz="1200" dirty="0" smtClean="0"/>
              <a:t> group, in the bottom right corner click the </a:t>
            </a:r>
            <a:r>
              <a:rPr lang="en-US" sz="1200" b="1" dirty="0" smtClean="0"/>
              <a:t>Format Shape </a:t>
            </a:r>
            <a:r>
              <a:rPr lang="en-US" sz="1200" b="0" dirty="0" smtClean="0"/>
              <a:t>dialog box launcher. In the</a:t>
            </a:r>
            <a:r>
              <a:rPr lang="en-US" sz="1200" b="0" baseline="0" dirty="0" smtClean="0"/>
              <a:t> </a:t>
            </a:r>
            <a:r>
              <a:rPr lang="en-US" sz="1200" b="1" baseline="0" dirty="0" smtClean="0"/>
              <a:t>Format Picture </a:t>
            </a:r>
            <a:r>
              <a:rPr lang="en-US" sz="1200" b="0" baseline="0" dirty="0" smtClean="0"/>
              <a:t>dialog box, i</a:t>
            </a:r>
            <a:r>
              <a:rPr lang="en-US" sz="1200" dirty="0" smtClean="0"/>
              <a:t>n</a:t>
            </a:r>
            <a:r>
              <a:rPr lang="en-US" sz="1200" baseline="0" dirty="0" smtClean="0"/>
              <a:t> the left pane, click </a:t>
            </a:r>
            <a:r>
              <a:rPr lang="en-US" sz="1200" b="1" dirty="0" smtClean="0"/>
              <a:t>3-D Format</a:t>
            </a:r>
            <a:r>
              <a:rPr lang="en-US" sz="1200" b="0" dirty="0" smtClean="0"/>
              <a:t>, and then i</a:t>
            </a:r>
            <a:r>
              <a:rPr lang="en-US" sz="1200" dirty="0" smtClean="0"/>
              <a:t>n</a:t>
            </a:r>
            <a:r>
              <a:rPr lang="en-US" sz="1200" baseline="0" dirty="0" smtClean="0"/>
              <a:t> the </a:t>
            </a:r>
            <a:r>
              <a:rPr lang="en-US" sz="1200" b="1" baseline="0" dirty="0" smtClean="0"/>
              <a:t>3-D Format </a:t>
            </a:r>
            <a:r>
              <a:rPr lang="en-US" sz="1200" baseline="0" dirty="0" smtClean="0"/>
              <a:t>pane, under </a:t>
            </a:r>
            <a:r>
              <a:rPr lang="en-US" sz="1200" b="1" baseline="0" dirty="0" smtClean="0"/>
              <a:t>Bevel</a:t>
            </a:r>
            <a:r>
              <a:rPr lang="en-US" sz="1200" b="0" baseline="0" dirty="0" smtClean="0"/>
              <a:t>, in the</a:t>
            </a:r>
            <a:r>
              <a:rPr lang="en-US" sz="1200" b="1" baseline="0" dirty="0" smtClean="0"/>
              <a:t> Top</a:t>
            </a:r>
            <a:r>
              <a:rPr lang="en-US" sz="1200" b="0" baseline="0" dirty="0" smtClean="0"/>
              <a:t> section</a:t>
            </a:r>
            <a:r>
              <a:rPr lang="en-US" sz="1200" baseline="0" dirty="0" smtClean="0"/>
              <a:t>, do the following:</a:t>
            </a: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the button next to </a:t>
            </a:r>
            <a:r>
              <a:rPr lang="en-US" sz="1200" b="1" baseline="0" dirty="0" smtClean="0"/>
              <a:t>Top</a:t>
            </a:r>
            <a:r>
              <a:rPr lang="en-US" sz="1200" baseline="0" dirty="0" smtClean="0"/>
              <a:t> and then select</a:t>
            </a:r>
            <a:r>
              <a:rPr lang="en-US" sz="1200" dirty="0" smtClean="0"/>
              <a:t> </a:t>
            </a:r>
            <a:r>
              <a:rPr lang="en-US" sz="1200" b="1" dirty="0" smtClean="0"/>
              <a:t>Convex</a:t>
            </a:r>
            <a:r>
              <a:rPr lang="en-US" sz="1200" dirty="0" smtClean="0"/>
              <a:t> (second row, third from the left)</a:t>
            </a:r>
          </a:p>
          <a:p>
            <a:pPr marL="800100" lvl="1" indent="-342900">
              <a:buFont typeface="Arial" pitchFamily="34" charset="0"/>
              <a:buChar char="•"/>
            </a:pPr>
            <a:r>
              <a:rPr lang="en-US" sz="1200" baseline="0" dirty="0" smtClean="0"/>
              <a:t>In</a:t>
            </a:r>
            <a:r>
              <a:rPr lang="en-US" sz="1200" dirty="0" smtClean="0"/>
              <a:t> the </a:t>
            </a:r>
            <a:r>
              <a:rPr lang="en-US" sz="1200" b="1" dirty="0" smtClean="0"/>
              <a:t>Width</a:t>
            </a:r>
            <a:r>
              <a:rPr lang="en-US" sz="1200" dirty="0" smtClean="0"/>
              <a:t> box,</a:t>
            </a:r>
            <a:r>
              <a:rPr lang="en-US" sz="1200" baseline="0" dirty="0" smtClean="0"/>
              <a:t> enter</a:t>
            </a:r>
            <a:r>
              <a:rPr lang="en-US" sz="1200" dirty="0" smtClean="0"/>
              <a:t> </a:t>
            </a:r>
            <a:r>
              <a:rPr lang="en-US" sz="1200" b="1" dirty="0" smtClean="0"/>
              <a:t>6 pt</a:t>
            </a:r>
            <a:r>
              <a:rPr lang="en-US" sz="1200" b="0" dirty="0" smtClean="0"/>
              <a:t>.</a:t>
            </a:r>
            <a:r>
              <a:rPr lang="en-US" sz="1200" b="0" baseline="0" dirty="0" smtClean="0"/>
              <a:t> </a:t>
            </a:r>
          </a:p>
          <a:p>
            <a:pPr marL="800100" lvl="1" indent="-342900">
              <a:buFont typeface="Arial" pitchFamily="34" charset="0"/>
              <a:buChar char="•"/>
            </a:pPr>
            <a:r>
              <a:rPr lang="en-US" sz="1200" dirty="0" smtClean="0"/>
              <a:t>In </a:t>
            </a:r>
            <a:r>
              <a:rPr lang="en-US" sz="1200" b="0" baseline="0" dirty="0" smtClean="0"/>
              <a:t>t</a:t>
            </a:r>
            <a:r>
              <a:rPr lang="en-US" sz="1200" baseline="0" dirty="0" smtClean="0"/>
              <a:t>he </a:t>
            </a:r>
            <a:r>
              <a:rPr lang="en-US" sz="1200" b="1" baseline="0" dirty="0" smtClean="0"/>
              <a:t>Height </a:t>
            </a:r>
            <a:r>
              <a:rPr lang="en-US" sz="1200" baseline="0" dirty="0" smtClean="0"/>
              <a:t>box, enter</a:t>
            </a:r>
            <a:r>
              <a:rPr lang="en-US" sz="1200" dirty="0" smtClean="0"/>
              <a:t> </a:t>
            </a:r>
            <a:r>
              <a:rPr lang="en-US" sz="1200" b="1" dirty="0" smtClean="0"/>
              <a:t>6 pt.</a:t>
            </a:r>
          </a:p>
          <a:p>
            <a:pPr marL="228600" lvl="0" indent="-228600">
              <a:buFont typeface="+mj-lt"/>
              <a:buAutoNum type="arabicPeriod"/>
            </a:pPr>
            <a:r>
              <a:rPr lang="en-US" sz="1200" dirty="0" smtClean="0"/>
              <a:t>Also</a:t>
            </a:r>
            <a:r>
              <a:rPr lang="en-US" sz="1200" baseline="0" dirty="0" smtClean="0"/>
              <a:t> in the </a:t>
            </a:r>
            <a:r>
              <a:rPr lang="en-US" sz="1200" b="1" baseline="0" dirty="0" smtClean="0"/>
              <a:t>Format Shape </a:t>
            </a:r>
            <a:r>
              <a:rPr lang="en-US" sz="1200" baseline="0" dirty="0" smtClean="0"/>
              <a:t>dialog box, i</a:t>
            </a:r>
            <a:r>
              <a:rPr lang="en-US" sz="1200" dirty="0" smtClean="0"/>
              <a:t>n the left pane, click </a:t>
            </a:r>
            <a:r>
              <a:rPr lang="en-US" sz="1200" b="1" dirty="0" smtClean="0"/>
              <a:t>Line Color</a:t>
            </a:r>
            <a:r>
              <a:rPr lang="en-US" sz="1200" b="0" dirty="0" smtClean="0"/>
              <a:t>,</a:t>
            </a:r>
            <a:r>
              <a:rPr lang="en-US" sz="1200" b="0" baseline="0" dirty="0" smtClean="0"/>
              <a:t> and then i</a:t>
            </a:r>
            <a:r>
              <a:rPr lang="en-US" sz="1200" baseline="0" dirty="0" smtClean="0"/>
              <a:t>n the </a:t>
            </a:r>
            <a:r>
              <a:rPr lang="en-US" sz="1200" b="1" baseline="0" dirty="0" smtClean="0"/>
              <a:t>Line Color </a:t>
            </a:r>
            <a:r>
              <a:rPr lang="en-US" sz="1200" baseline="0" dirty="0" smtClean="0"/>
              <a:t>pane, do the following:</a:t>
            </a:r>
          </a:p>
          <a:p>
            <a:pPr marL="800100" lvl="1" indent="-342900">
              <a:buFont typeface="Arial" pitchFamily="34" charset="0"/>
              <a:buChar char="•"/>
            </a:pPr>
            <a:r>
              <a:rPr lang="en-US" sz="1200" baseline="0" dirty="0" smtClean="0"/>
              <a:t>Click</a:t>
            </a:r>
            <a:r>
              <a:rPr lang="en-US" sz="1200" dirty="0" smtClean="0"/>
              <a:t> </a:t>
            </a:r>
            <a:r>
              <a:rPr lang="en-US" sz="1200" b="1" dirty="0" smtClean="0"/>
              <a:t>Solid line</a:t>
            </a:r>
            <a:r>
              <a:rPr lang="en-US" sz="1200" dirty="0" smtClean="0"/>
              <a:t>.</a:t>
            </a:r>
          </a:p>
          <a:p>
            <a:pPr marL="800100" lvl="1" indent="-342900">
              <a:buFont typeface="Arial" pitchFamily="34" charset="0"/>
              <a:buChar char="•"/>
            </a:pPr>
            <a:r>
              <a:rPr lang="en-US" sz="1200" b="0" dirty="0" smtClean="0"/>
              <a:t>Click the button next to </a:t>
            </a:r>
            <a:r>
              <a:rPr lang="en-US" sz="1200" b="1" baseline="0" dirty="0" smtClean="0"/>
              <a:t>Color</a:t>
            </a:r>
            <a:r>
              <a:rPr lang="en-US" sz="1200" b="0" baseline="0" dirty="0" smtClean="0"/>
              <a:t>, and then click </a:t>
            </a:r>
            <a:r>
              <a:rPr lang="en-US" sz="1200" b="1" baseline="0" dirty="0" smtClean="0"/>
              <a:t>More</a:t>
            </a:r>
            <a:r>
              <a:rPr lang="en-US" sz="1200" baseline="0" dirty="0" smtClean="0"/>
              <a:t> </a:t>
            </a:r>
            <a:r>
              <a:rPr lang="en-US" sz="1200" b="1" baseline="0" dirty="0" smtClean="0"/>
              <a:t>Colors</a:t>
            </a:r>
            <a:r>
              <a:rPr lang="en-US" sz="1200" b="0" baseline="0" dirty="0" smtClean="0"/>
              <a:t>. In the </a:t>
            </a:r>
            <a:r>
              <a:rPr lang="en-US" sz="1200" b="1" baseline="0" dirty="0" smtClean="0"/>
              <a:t>Colors</a:t>
            </a:r>
            <a:r>
              <a:rPr lang="en-US" sz="1200" b="0" baseline="0" dirty="0" smtClean="0"/>
              <a:t> dialog box, on the </a:t>
            </a:r>
            <a:r>
              <a:rPr lang="en-US" sz="1200" b="1" baseline="0" dirty="0" smtClean="0"/>
              <a:t>Custom</a:t>
            </a:r>
            <a:r>
              <a:rPr lang="en-US" sz="1200" baseline="0" dirty="0" smtClean="0"/>
              <a:t> tab, enter </a:t>
            </a:r>
            <a:r>
              <a:rPr lang="en-US" sz="1200" b="0" baseline="0" dirty="0" smtClean="0"/>
              <a:t>Red</a:t>
            </a:r>
            <a:r>
              <a:rPr lang="en-US" sz="1200" b="1" baseline="0" dirty="0" smtClean="0"/>
              <a:t>:</a:t>
            </a:r>
            <a:r>
              <a:rPr lang="en-US" sz="1200" baseline="0" dirty="0" smtClean="0"/>
              <a:t> </a:t>
            </a:r>
            <a:r>
              <a:rPr lang="en-US" sz="1200" b="1" baseline="0" dirty="0" smtClean="0"/>
              <a:t>8, </a:t>
            </a:r>
            <a:r>
              <a:rPr lang="en-US" sz="1200" b="0" baseline="0" dirty="0" smtClean="0"/>
              <a:t>Green</a:t>
            </a:r>
            <a:r>
              <a:rPr lang="en-US" sz="1200" b="1" baseline="0" dirty="0" smtClean="0"/>
              <a:t>: 18, </a:t>
            </a:r>
            <a:r>
              <a:rPr lang="en-US" sz="1200" b="0" baseline="0" dirty="0" smtClean="0"/>
              <a:t>Blue</a:t>
            </a:r>
            <a:r>
              <a:rPr lang="en-US" sz="1200" b="1" baseline="0" dirty="0" smtClean="0"/>
              <a:t>:</a:t>
            </a:r>
            <a:r>
              <a:rPr lang="en-US" sz="1200" baseline="0" dirty="0" smtClean="0"/>
              <a:t> </a:t>
            </a:r>
            <a:r>
              <a:rPr lang="en-US" sz="1200" b="1" baseline="0" dirty="0" smtClean="0"/>
              <a:t>31</a:t>
            </a:r>
            <a:r>
              <a:rPr lang="en-US" sz="1200" baseline="0" dirty="0" smtClean="0"/>
              <a:t>.</a:t>
            </a:r>
          </a:p>
          <a:p>
            <a:pPr marL="228600" indent="-228600">
              <a:buFont typeface="+mj-lt"/>
              <a:buAutoNum type="arabicPeriod"/>
            </a:pPr>
            <a:r>
              <a:rPr lang="en-US" sz="1200" dirty="0" smtClean="0"/>
              <a:t>Also</a:t>
            </a:r>
            <a:r>
              <a:rPr lang="en-US" sz="1200" baseline="0" dirty="0" smtClean="0"/>
              <a:t> </a:t>
            </a:r>
            <a:r>
              <a:rPr lang="en-US" sz="1200" b="0" baseline="0" dirty="0" smtClean="0"/>
              <a:t>i</a:t>
            </a:r>
            <a:r>
              <a:rPr lang="en-US" sz="1200" b="0" dirty="0" smtClean="0"/>
              <a:t>n the</a:t>
            </a:r>
            <a:r>
              <a:rPr lang="en-US" sz="1200" b="0" baseline="0" dirty="0" smtClean="0"/>
              <a:t> </a:t>
            </a:r>
            <a:r>
              <a:rPr lang="en-US" sz="1200" b="1" baseline="0" dirty="0" smtClean="0"/>
              <a:t>Format Shape </a:t>
            </a:r>
            <a:r>
              <a:rPr lang="en-US" sz="1200" b="0" baseline="0" dirty="0" smtClean="0"/>
              <a:t>dialog box, </a:t>
            </a:r>
            <a:r>
              <a:rPr lang="en-US" sz="1200" baseline="0" dirty="0" smtClean="0"/>
              <a:t>in the </a:t>
            </a:r>
            <a:r>
              <a:rPr lang="en-US" sz="1200" dirty="0" smtClean="0"/>
              <a:t>left pane, click </a:t>
            </a:r>
            <a:r>
              <a:rPr lang="en-US" sz="1200" b="1" dirty="0" smtClean="0"/>
              <a:t>Line Style</a:t>
            </a:r>
            <a:r>
              <a:rPr lang="en-US" sz="1200" b="0" dirty="0" smtClean="0"/>
              <a:t>,</a:t>
            </a:r>
            <a:r>
              <a:rPr lang="en-US" sz="1200" b="0" baseline="0" dirty="0" smtClean="0"/>
              <a:t> and then i</a:t>
            </a:r>
            <a:r>
              <a:rPr lang="en-US" sz="1200" baseline="0" dirty="0" smtClean="0"/>
              <a:t>n the </a:t>
            </a:r>
            <a:r>
              <a:rPr lang="en-US" sz="1200" b="1" baseline="0" dirty="0" smtClean="0"/>
              <a:t>Line Style </a:t>
            </a:r>
            <a:r>
              <a:rPr lang="en-US" sz="1200" baseline="0" dirty="0" smtClean="0"/>
              <a:t>pane, in </a:t>
            </a:r>
            <a:r>
              <a:rPr lang="en-US" sz="1200" b="1" dirty="0" smtClean="0"/>
              <a:t>Width</a:t>
            </a:r>
            <a:r>
              <a:rPr lang="en-US" sz="1200" baseline="0" dirty="0" smtClean="0"/>
              <a:t> box, enter</a:t>
            </a:r>
            <a:r>
              <a:rPr lang="en-US" sz="1200" dirty="0" smtClean="0"/>
              <a:t> </a:t>
            </a:r>
            <a:r>
              <a:rPr lang="en-US" sz="1200" b="1" dirty="0" smtClean="0"/>
              <a:t>0.75 pt</a:t>
            </a:r>
            <a:r>
              <a:rPr lang="en-US" sz="1200" dirty="0" smtClean="0"/>
              <a:t>.</a:t>
            </a:r>
          </a:p>
          <a:p>
            <a:pPr marL="342900" indent="-342900">
              <a:buFont typeface="+mj-lt"/>
              <a:buAutoNum type="arabicPeriod"/>
            </a:pPr>
            <a:endParaRPr lang="en-US" sz="1200" dirty="0" smtClean="0"/>
          </a:p>
          <a:p>
            <a:r>
              <a:rPr lang="en-US" sz="1200" dirty="0" smtClean="0"/>
              <a:t>To reproduce two additional pictures </a:t>
            </a:r>
            <a:r>
              <a:rPr lang="en-US" sz="1200" baseline="0" dirty="0" smtClean="0"/>
              <a:t>and the cube, do the following:</a:t>
            </a:r>
            <a:endParaRPr lang="en-US" sz="1200" dirty="0" smtClean="0"/>
          </a:p>
          <a:p>
            <a:pPr marL="228600" indent="-228600">
              <a:buFont typeface="+mj-lt"/>
              <a:buAutoNum type="arabicPeriod"/>
            </a:pPr>
            <a:r>
              <a:rPr lang="en-US" sz="1200" dirty="0" smtClean="0"/>
              <a:t>Select the picture on the slide. On the </a:t>
            </a:r>
            <a:r>
              <a:rPr lang="en-US" sz="1200" b="1" dirty="0" smtClean="0"/>
              <a:t>Home </a:t>
            </a:r>
            <a:r>
              <a:rPr lang="en-US" sz="1200" dirty="0" smtClean="0"/>
              <a:t>tab, in the </a:t>
            </a:r>
            <a:r>
              <a:rPr lang="en-US" sz="1200" b="1" dirty="0" smtClean="0"/>
              <a:t>Clipboard</a:t>
            </a:r>
            <a:r>
              <a:rPr lang="en-US" sz="1200" dirty="0" smtClean="0"/>
              <a:t> group, click the arrow next</a:t>
            </a:r>
            <a:r>
              <a:rPr lang="en-US" sz="1200" baseline="0" dirty="0" smtClean="0"/>
              <a:t> to </a:t>
            </a:r>
            <a:r>
              <a:rPr lang="en-US" sz="1200" b="1" baseline="0" dirty="0" smtClean="0"/>
              <a:t>Copy</a:t>
            </a:r>
            <a:r>
              <a:rPr lang="en-US" sz="1200" dirty="0" smtClean="0"/>
              <a:t>, and then</a:t>
            </a:r>
            <a:r>
              <a:rPr lang="en-US" sz="1200" baseline="0" dirty="0" smtClean="0"/>
              <a:t> click </a:t>
            </a:r>
            <a:r>
              <a:rPr lang="en-US" sz="1200" b="1" dirty="0" smtClean="0"/>
              <a:t>Duplicate</a:t>
            </a:r>
            <a:r>
              <a:rPr lang="en-US" sz="1200" dirty="0" smtClean="0"/>
              <a:t>.</a:t>
            </a:r>
            <a:r>
              <a:rPr lang="en-US" sz="1200" baseline="0" dirty="0" smtClean="0"/>
              <a:t> </a:t>
            </a:r>
            <a:r>
              <a:rPr lang="en-US" sz="1200" dirty="0" smtClean="0"/>
              <a:t>Repeat this</a:t>
            </a:r>
            <a:r>
              <a:rPr lang="en-US" sz="1200" baseline="0" dirty="0" smtClean="0"/>
              <a:t> step again for a total of three pictures. </a:t>
            </a:r>
            <a:r>
              <a:rPr lang="en-US" sz="1200" dirty="0" smtClean="0"/>
              <a:t>Position the pictures on the slide so</a:t>
            </a:r>
            <a:r>
              <a:rPr lang="en-US" sz="1200" baseline="0" dirty="0" smtClean="0"/>
              <a:t> that each one is visible.</a:t>
            </a:r>
            <a:endParaRPr lang="en-US" sz="1200" dirty="0" smtClean="0"/>
          </a:p>
          <a:p>
            <a:pPr marL="228600" indent="-228600">
              <a:buFont typeface="+mj-lt"/>
              <a:buAutoNum type="arabicPeriod"/>
            </a:pPr>
            <a:r>
              <a:rPr lang="en-US" sz="1200" dirty="0" smtClean="0"/>
              <a:t>Select one</a:t>
            </a:r>
            <a:r>
              <a:rPr lang="en-US" sz="1200" baseline="0" dirty="0" smtClean="0"/>
              <a:t> of the </a:t>
            </a:r>
            <a:r>
              <a:rPr lang="en-US" sz="1200" dirty="0" smtClean="0"/>
              <a:t>duplicate pictures.</a:t>
            </a:r>
            <a:r>
              <a:rPr lang="en-US" sz="1200" baseline="0" dirty="0" smtClean="0"/>
              <a:t> </a:t>
            </a:r>
            <a:r>
              <a:rPr lang="en-US" sz="1200" dirty="0" smtClean="0"/>
              <a:t>Under </a:t>
            </a:r>
            <a:r>
              <a:rPr lang="en-US" sz="1200" b="1" dirty="0" smtClean="0"/>
              <a:t>Picture Tools</a:t>
            </a:r>
            <a:r>
              <a:rPr lang="en-US" sz="1200" dirty="0" smtClean="0"/>
              <a:t>, on the </a:t>
            </a:r>
            <a:r>
              <a:rPr lang="en-US" sz="1200" b="1" dirty="0" smtClean="0"/>
              <a:t>Format </a:t>
            </a:r>
            <a:r>
              <a:rPr lang="en-US" sz="1200" dirty="0" smtClean="0"/>
              <a:t>tab, in the </a:t>
            </a:r>
            <a:r>
              <a:rPr lang="en-US" sz="1200" b="1" dirty="0" smtClean="0"/>
              <a:t>Adjust</a:t>
            </a:r>
            <a:r>
              <a:rPr lang="en-US" sz="1200" dirty="0" smtClean="0"/>
              <a:t> group, click </a:t>
            </a:r>
            <a:r>
              <a:rPr lang="en-US" sz="1200" b="1" dirty="0" smtClean="0"/>
              <a:t>Change Picture</a:t>
            </a:r>
            <a:r>
              <a:rPr lang="en-US" sz="1200" dirty="0" smtClean="0"/>
              <a:t>. In the </a:t>
            </a:r>
            <a:r>
              <a:rPr lang="en-US" sz="1200" b="1" dirty="0" smtClean="0"/>
              <a:t>Insert</a:t>
            </a:r>
            <a:r>
              <a:rPr lang="en-US" sz="1200" b="1" baseline="0" dirty="0" smtClean="0"/>
              <a:t> Picture </a:t>
            </a:r>
            <a:r>
              <a:rPr lang="en-US" sz="1200" baseline="0" dirty="0" smtClean="0"/>
              <a:t>dialog box, s</a:t>
            </a:r>
            <a:r>
              <a:rPr lang="en-US" sz="1200" dirty="0" smtClean="0"/>
              <a:t>elect a picture, and then click </a:t>
            </a:r>
            <a:r>
              <a:rPr lang="en-US" sz="1200" b="1" dirty="0" smtClean="0"/>
              <a:t>Insert</a:t>
            </a:r>
            <a:r>
              <a:rPr lang="en-US" sz="1200" dirty="0" smtClean="0"/>
              <a:t>.</a:t>
            </a:r>
          </a:p>
          <a:p>
            <a:pPr marL="228600" indent="-228600">
              <a:buFont typeface="+mj-lt"/>
              <a:buAutoNum type="arabicPeriod"/>
            </a:pPr>
            <a:r>
              <a:rPr lang="en-US" sz="1200" i="0" baseline="0" dirty="0" smtClean="0"/>
              <a:t>Select the picture. </a:t>
            </a: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3.42”</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3.42”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Repeat steps 1 -3 to reproduce another picture.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Select the picture that will appear on the top of the cube. Under </a:t>
            </a:r>
            <a:r>
              <a:rPr lang="en-US" sz="1200" b="1" i="0" baseline="0" dirty="0" smtClean="0"/>
              <a:t>Picture Tools</a:t>
            </a:r>
            <a:r>
              <a:rPr lang="en-US" sz="1200" b="0" i="0" baseline="0" dirty="0" smtClean="0"/>
              <a:t>, on the </a:t>
            </a:r>
            <a:r>
              <a:rPr lang="en-US" sz="1200" b="1" i="0" baseline="0" dirty="0" smtClean="0"/>
              <a:t>Format</a:t>
            </a:r>
            <a:r>
              <a:rPr lang="en-US" sz="1200" b="0" i="0" baseline="0" dirty="0" smtClean="0"/>
              <a:t> tab, in the </a:t>
            </a:r>
            <a:r>
              <a:rPr lang="en-US" sz="1200" b="1" i="0" baseline="0" dirty="0" smtClean="0"/>
              <a:t>Picture Styles </a:t>
            </a:r>
            <a:r>
              <a:rPr lang="en-US" sz="1200" b="0" i="0" baseline="0" dirty="0" smtClean="0"/>
              <a:t>group, click </a:t>
            </a:r>
            <a:r>
              <a:rPr lang="en-US" sz="1200" b="1" i="0" baseline="0" dirty="0" smtClean="0"/>
              <a:t>Picture Effects</a:t>
            </a:r>
            <a:r>
              <a:rPr lang="en-US" sz="1200" b="0" i="0" baseline="0" dirty="0" smtClean="0"/>
              <a:t>, point to </a:t>
            </a:r>
            <a:r>
              <a:rPr lang="en-US" sz="1200" b="1" i="0" baseline="0" dirty="0" smtClean="0"/>
              <a:t>3-D Rotation</a:t>
            </a:r>
            <a:r>
              <a:rPr lang="en-US" sz="1200" b="0" i="0" baseline="0" dirty="0" smtClean="0"/>
              <a:t>, and then under </a:t>
            </a:r>
            <a:r>
              <a:rPr lang="en-US" sz="1200" b="1" i="0" baseline="0" dirty="0" smtClean="0"/>
              <a:t>Parallel</a:t>
            </a:r>
            <a:r>
              <a:rPr lang="en-US" sz="1200" b="0" i="0" baseline="0" dirty="0" smtClean="0"/>
              <a:t>, click </a:t>
            </a:r>
            <a:r>
              <a:rPr lang="en-US" sz="1200" b="1" i="0" baseline="0" dirty="0" smtClean="0"/>
              <a:t>Off Axis 1 Top</a:t>
            </a:r>
            <a:r>
              <a:rPr lang="en-US" sz="1200" b="0" i="0" baseline="0" dirty="0" smtClean="0"/>
              <a:t> (second row, third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Select the picture that will appear on the left side of the cube. Under </a:t>
            </a:r>
            <a:r>
              <a:rPr lang="en-US" sz="1200" b="1" i="0" baseline="0" dirty="0" smtClean="0"/>
              <a:t>Picture Tools</a:t>
            </a:r>
            <a:r>
              <a:rPr lang="en-US" sz="1200" b="0" i="0" baseline="0" dirty="0" smtClean="0"/>
              <a:t>, on the </a:t>
            </a:r>
            <a:r>
              <a:rPr lang="en-US" sz="1200" b="1" i="0" baseline="0" dirty="0" smtClean="0"/>
              <a:t>Format</a:t>
            </a:r>
            <a:r>
              <a:rPr lang="en-US" sz="1200" b="0" i="0" baseline="0" dirty="0" smtClean="0"/>
              <a:t> tab, in the </a:t>
            </a:r>
            <a:r>
              <a:rPr lang="en-US" sz="1200" b="1" i="0" baseline="0" dirty="0" smtClean="0"/>
              <a:t>Picture Styles </a:t>
            </a:r>
            <a:r>
              <a:rPr lang="en-US" sz="1200" b="0" i="0" baseline="0" dirty="0" smtClean="0"/>
              <a:t>group, click </a:t>
            </a:r>
            <a:r>
              <a:rPr lang="en-US" sz="1200" b="1" i="0" baseline="0" dirty="0" smtClean="0"/>
              <a:t>Picture Effects</a:t>
            </a:r>
            <a:r>
              <a:rPr lang="en-US" sz="1200" b="0" i="0" baseline="0" dirty="0" smtClean="0"/>
              <a:t>, point to </a:t>
            </a:r>
            <a:r>
              <a:rPr lang="en-US" sz="1200" b="1" i="0" baseline="0" dirty="0" smtClean="0"/>
              <a:t>3-D Rotation</a:t>
            </a:r>
            <a:r>
              <a:rPr lang="en-US" sz="1200" b="0" i="0" baseline="0" dirty="0" smtClean="0"/>
              <a:t>, and then under </a:t>
            </a:r>
            <a:r>
              <a:rPr lang="en-US" sz="1200" b="1" i="0" baseline="0" dirty="0" smtClean="0"/>
              <a:t>Parallel</a:t>
            </a:r>
            <a:r>
              <a:rPr lang="en-US" sz="1200" b="0" i="0" baseline="0" dirty="0" smtClean="0"/>
              <a:t>, click </a:t>
            </a:r>
            <a:r>
              <a:rPr lang="en-US" sz="1200" b="1" i="0" baseline="0" dirty="0" smtClean="0"/>
              <a:t>Off Axis 1 Left </a:t>
            </a:r>
            <a:r>
              <a:rPr lang="en-US" sz="1200" b="0" i="0" baseline="0" dirty="0" smtClean="0"/>
              <a:t>(second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Select the picture that will appear on the right side of the cube. Under </a:t>
            </a:r>
            <a:r>
              <a:rPr lang="en-US" sz="1200" b="1" i="0" baseline="0" dirty="0" smtClean="0"/>
              <a:t>Picture Tools</a:t>
            </a:r>
            <a:r>
              <a:rPr lang="en-US" sz="1200" b="0" i="0" baseline="0" dirty="0" smtClean="0"/>
              <a:t>, on the </a:t>
            </a:r>
            <a:r>
              <a:rPr lang="en-US" sz="1200" b="1" i="0" baseline="0" dirty="0" smtClean="0"/>
              <a:t>Format</a:t>
            </a:r>
            <a:r>
              <a:rPr lang="en-US" sz="1200" b="0" i="0" baseline="0" dirty="0" smtClean="0"/>
              <a:t> tab, in the </a:t>
            </a:r>
            <a:r>
              <a:rPr lang="en-US" sz="1200" b="1" i="0" baseline="0" dirty="0" smtClean="0"/>
              <a:t>Picture Styles </a:t>
            </a:r>
            <a:r>
              <a:rPr lang="en-US" sz="1200" b="0" i="0" baseline="0" dirty="0" smtClean="0"/>
              <a:t>group, click </a:t>
            </a:r>
            <a:r>
              <a:rPr lang="en-US" sz="1200" b="1" i="0" baseline="0" dirty="0" smtClean="0"/>
              <a:t>Picture Effects</a:t>
            </a:r>
            <a:r>
              <a:rPr lang="en-US" sz="1200" b="0" i="0" baseline="0" dirty="0" smtClean="0"/>
              <a:t>, point to </a:t>
            </a:r>
            <a:r>
              <a:rPr lang="en-US" sz="1200" b="1" i="0" baseline="0" dirty="0" smtClean="0"/>
              <a:t>3-D Rotation</a:t>
            </a:r>
            <a:r>
              <a:rPr lang="en-US" sz="1200" b="0" i="0" baseline="0" dirty="0" smtClean="0"/>
              <a:t>, and then under </a:t>
            </a:r>
            <a:r>
              <a:rPr lang="en-US" sz="1200" b="1" i="0" baseline="0" dirty="0" smtClean="0"/>
              <a:t>Parallel</a:t>
            </a:r>
            <a:r>
              <a:rPr lang="en-US" sz="1200" b="0" i="0" baseline="0" dirty="0" smtClean="0"/>
              <a:t>, click </a:t>
            </a:r>
            <a:r>
              <a:rPr lang="en-US" sz="1200" b="1" i="0" baseline="0" dirty="0" smtClean="0"/>
              <a:t>Off Axis 1 Right </a:t>
            </a:r>
            <a:r>
              <a:rPr lang="en-US" sz="1200" b="0" i="0" baseline="0" dirty="0" smtClean="0"/>
              <a:t>(second row, second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Drag the pictures on the slide to create a cube. The edges of each picture may not line up exactly. To align the pictures as closely as possible, on the </a:t>
            </a:r>
            <a:r>
              <a:rPr lang="en-US" sz="1200" b="1" i="0" baseline="0" dirty="0" smtClean="0"/>
              <a:t>View</a:t>
            </a:r>
            <a:r>
              <a:rPr lang="en-US" sz="1200" b="0" i="0" baseline="0" dirty="0" smtClean="0"/>
              <a:t> tab, click </a:t>
            </a:r>
            <a:r>
              <a:rPr lang="en-US" sz="1200" b="1" i="0" baseline="0" dirty="0" smtClean="0"/>
              <a:t>Zoom</a:t>
            </a:r>
            <a:r>
              <a:rPr lang="en-US" sz="1200" b="0" i="0" baseline="0" dirty="0" smtClean="0"/>
              <a:t>. In the </a:t>
            </a:r>
            <a:r>
              <a:rPr lang="en-US" sz="1200" b="1" i="0" baseline="0" dirty="0" smtClean="0"/>
              <a:t>Zoom</a:t>
            </a:r>
            <a:r>
              <a:rPr lang="en-US" sz="1200" b="0" i="0" baseline="0" dirty="0" smtClean="0"/>
              <a:t> dialog box, click </a:t>
            </a:r>
            <a:r>
              <a:rPr lang="en-US" sz="1200" b="1" i="0" baseline="0" dirty="0" smtClean="0"/>
              <a:t>400%</a:t>
            </a:r>
            <a:r>
              <a:rPr lang="en-US" sz="1200" b="0" i="0" baseline="0" dirty="0" smtClean="0"/>
              <a:t>, and then drag the pictures on the slide.  </a:t>
            </a:r>
            <a:br>
              <a:rPr lang="en-US" sz="1200" b="0" i="0" baseline="0" dirty="0" smtClean="0"/>
            </a:br>
            <a:r>
              <a:rPr lang="en-US" sz="1200" b="1" i="0" baseline="0" dirty="0" smtClean="0"/>
              <a:t>Tip</a:t>
            </a:r>
            <a:r>
              <a:rPr lang="en-US" sz="1200" b="0" i="0" baseline="0" dirty="0" smtClean="0"/>
              <a:t>: To help more precisely place the pictures, select the picture that you want to move, then hold down the CTRL key and use the keyboard direction arrow keys.</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Press and hold SHIFT and select all three pictures on the slide.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and then click </a:t>
            </a:r>
            <a:r>
              <a:rPr lang="en-US" sz="1200" b="1" i="0" baseline="0" dirty="0" smtClean="0"/>
              <a:t>Group</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Editing</a:t>
            </a:r>
            <a:r>
              <a:rPr lang="en-US" sz="1200" i="0" baseline="0" dirty="0" smtClean="0"/>
              <a:t> group, click </a:t>
            </a:r>
            <a:r>
              <a:rPr lang="en-US" sz="1200" b="1" i="0" baseline="0" dirty="0" smtClean="0"/>
              <a:t>Select</a:t>
            </a:r>
            <a:r>
              <a:rPr lang="en-US" sz="1200" i="0" baseline="0" dirty="0" smtClean="0"/>
              <a:t>, and then click </a:t>
            </a:r>
            <a:r>
              <a:rPr lang="en-US" sz="1200" b="1" i="0" baseline="0" dirty="0" smtClean="0"/>
              <a:t>Selection Pane</a:t>
            </a:r>
            <a:r>
              <a:rPr lang="en-US" sz="1200" i="0" baseline="0" dirty="0" smtClean="0"/>
              <a:t>. Edit the name of the group in the </a:t>
            </a:r>
            <a:r>
              <a:rPr lang="en-US" sz="1200" b="1" i="0" baseline="0" dirty="0" smtClean="0"/>
              <a:t>Selection and Visibility</a:t>
            </a:r>
            <a:r>
              <a:rPr lang="en-US" sz="1200" i="0" baseline="0" dirty="0" smtClean="0"/>
              <a:t> pane, by double-clicking the group and then entering </a:t>
            </a:r>
            <a:r>
              <a:rPr lang="en-US" sz="1200" b="1" i="0" baseline="0" dirty="0" smtClean="0"/>
              <a:t>Cube Group</a:t>
            </a:r>
            <a:r>
              <a:rPr lang="en-US" sz="1200" i="0" baseline="0" dirty="0" smtClean="0"/>
              <a:t>.</a:t>
            </a:r>
            <a:endParaRPr lang="en-US" sz="1200" i="1"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1" baseline="0" dirty="0" smtClean="0"/>
          </a:p>
          <a:p>
            <a:endParaRPr lang="en-US" sz="1200" i="1" baseline="0" dirty="0" smtClean="0"/>
          </a:p>
          <a:p>
            <a:r>
              <a:rPr lang="en-US" sz="1200" dirty="0" smtClean="0"/>
              <a:t>To reproduce the shadow</a:t>
            </a:r>
            <a:r>
              <a:rPr lang="en-US" sz="1200" baseline="0" dirty="0" smtClean="0"/>
              <a:t> effects on this slide, do the following:</a:t>
            </a:r>
            <a:endParaRPr lang="en-US" sz="1200" dirty="0" smtClean="0"/>
          </a:p>
          <a:p>
            <a:pPr marL="228600" indent="-228600">
              <a:buFont typeface="+mj-lt"/>
              <a:buAutoNum type="arabicPeriod"/>
            </a:pPr>
            <a:r>
              <a:rPr lang="en-US" sz="1200" dirty="0" smtClean="0"/>
              <a:t>On the </a:t>
            </a:r>
            <a:r>
              <a:rPr lang="en-US" sz="1200" b="1" dirty="0" smtClean="0"/>
              <a:t>Home</a:t>
            </a:r>
            <a:r>
              <a:rPr lang="en-US" sz="1200" dirty="0" smtClean="0"/>
              <a:t> tab, in the </a:t>
            </a:r>
            <a:r>
              <a:rPr lang="en-US" sz="1200" b="1" dirty="0" smtClean="0"/>
              <a:t>Drawing</a:t>
            </a:r>
            <a:r>
              <a:rPr lang="en-US" sz="1200" dirty="0" smtClean="0"/>
              <a:t> group, click </a:t>
            </a:r>
            <a:r>
              <a:rPr lang="en-US" sz="1200" b="1" dirty="0" smtClean="0"/>
              <a:t>Shapes</a:t>
            </a:r>
            <a:r>
              <a:rPr lang="en-US" sz="1200" dirty="0" smtClean="0"/>
              <a:t>, and then under </a:t>
            </a:r>
            <a:r>
              <a:rPr lang="en-US" sz="1200" b="1" dirty="0" smtClean="0"/>
              <a:t>Rectangles</a:t>
            </a:r>
            <a:r>
              <a:rPr lang="en-US" sz="1200" dirty="0" smtClean="0"/>
              <a:t> click </a:t>
            </a:r>
            <a:r>
              <a:rPr lang="en-US" sz="1200" b="1" dirty="0" smtClean="0"/>
              <a:t>Rectangle</a:t>
            </a:r>
            <a:r>
              <a:rPr lang="en-US" sz="1200" dirty="0" smtClean="0"/>
              <a:t> (first option from the left). On the slide, drag to draw a rectangle. </a:t>
            </a:r>
          </a:p>
          <a:p>
            <a:pPr marL="228600" indent="-228600">
              <a:buFont typeface="+mj-lt"/>
              <a:buAutoNum type="arabicPeriod"/>
            </a:pPr>
            <a:r>
              <a:rPr lang="en-US" sz="1200" dirty="0" smtClean="0"/>
              <a:t>Select the rectangle. Under </a:t>
            </a:r>
            <a:r>
              <a:rPr lang="en-US" sz="1200" b="1" dirty="0" smtClean="0"/>
              <a:t>Drawing</a:t>
            </a:r>
            <a:r>
              <a:rPr lang="en-US" sz="1200" dirty="0" smtClean="0"/>
              <a:t> </a:t>
            </a:r>
            <a:r>
              <a:rPr lang="en-US" sz="1200" b="1" dirty="0" smtClean="0"/>
              <a:t>Tools</a:t>
            </a:r>
            <a:r>
              <a:rPr lang="en-US" sz="1200" dirty="0" smtClean="0"/>
              <a:t>, on the</a:t>
            </a:r>
            <a:r>
              <a:rPr lang="en-US" sz="1200" baseline="0" dirty="0" smtClean="0"/>
              <a:t> </a:t>
            </a:r>
            <a:r>
              <a:rPr lang="en-US" sz="1200" b="1" baseline="0" dirty="0" smtClean="0"/>
              <a:t>Format tab</a:t>
            </a:r>
            <a:r>
              <a:rPr lang="en-US" sz="1200" baseline="0" dirty="0" smtClean="0"/>
              <a:t>, in the </a:t>
            </a:r>
            <a:r>
              <a:rPr lang="en-US" sz="1200" b="1" baseline="0" dirty="0" smtClean="0"/>
              <a:t>Size</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Shape Height </a:t>
            </a:r>
            <a:r>
              <a:rPr lang="en-US" sz="1200" baseline="0" dirty="0" smtClean="0"/>
              <a:t>box, enter </a:t>
            </a:r>
            <a:r>
              <a:rPr lang="en-US" sz="1200" b="1" baseline="0" dirty="0" smtClean="0"/>
              <a:t>3.42”</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Shape Width </a:t>
            </a:r>
            <a:r>
              <a:rPr lang="en-US" sz="1200" baseline="0" dirty="0" smtClean="0"/>
              <a:t>box, enter </a:t>
            </a:r>
            <a:r>
              <a:rPr lang="en-US" sz="1200" b="1" baseline="0" dirty="0" smtClean="0"/>
              <a:t>3.42</a:t>
            </a:r>
            <a:r>
              <a:rPr lang="en-US" sz="1200" baseline="0" dirty="0" smtClean="0"/>
              <a:t>”.</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the arrow next to </a:t>
            </a:r>
            <a:r>
              <a:rPr lang="en-US" sz="1200" b="1" baseline="0" dirty="0" smtClean="0"/>
              <a:t>Shape Fill</a:t>
            </a:r>
            <a:r>
              <a:rPr lang="en-US" sz="1200" baseline="0" dirty="0" smtClean="0"/>
              <a:t>, and then under </a:t>
            </a:r>
            <a:r>
              <a:rPr lang="en-US" sz="1200" b="1" baseline="0" dirty="0" smtClean="0"/>
              <a:t>Theme Colors </a:t>
            </a:r>
            <a:r>
              <a:rPr lang="en-US" sz="1200" baseline="0" dirty="0" smtClean="0"/>
              <a:t>click </a:t>
            </a:r>
            <a:r>
              <a:rPr lang="en-US" sz="1200" b="1" baseline="0" dirty="0" smtClean="0"/>
              <a:t>White, Text 1 </a:t>
            </a:r>
            <a:r>
              <a:rPr lang="en-US" sz="1200" baseline="0" dirty="0" smtClean="0"/>
              <a:t>(first row, second option from the left).</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the arrow next to </a:t>
            </a:r>
            <a:r>
              <a:rPr lang="en-US" sz="1200" b="1" baseline="0" dirty="0" smtClean="0"/>
              <a:t>Shape Outline</a:t>
            </a:r>
            <a:r>
              <a:rPr lang="en-US" sz="1200" baseline="0" dirty="0" smtClean="0"/>
              <a:t>, and then click </a:t>
            </a:r>
            <a:r>
              <a:rPr lang="en-US" sz="1200" b="1" baseline="0" dirty="0" smtClean="0"/>
              <a:t>No Outline</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baseline="0" dirty="0" smtClean="0"/>
              <a:t>Format Shape </a:t>
            </a:r>
            <a:r>
              <a:rPr lang="en-US" sz="1200" baseline="0" dirty="0" smtClean="0"/>
              <a:t>dialog box launcher. In the </a:t>
            </a:r>
            <a:r>
              <a:rPr lang="en-US" sz="1200" b="1" baseline="0" dirty="0" smtClean="0"/>
              <a:t>Format Shape </a:t>
            </a:r>
            <a:r>
              <a:rPr lang="en-US" sz="1200" baseline="0" dirty="0" smtClean="0"/>
              <a:t>dialog box, click </a:t>
            </a:r>
            <a:r>
              <a:rPr lang="en-US" sz="1200" b="1" baseline="0" dirty="0" smtClean="0"/>
              <a:t>3-D Rotation </a:t>
            </a:r>
            <a:r>
              <a:rPr lang="en-US" sz="1200" baseline="0" dirty="0" smtClean="0"/>
              <a:t>in the left pane. In the </a:t>
            </a:r>
            <a:r>
              <a:rPr lang="en-US" sz="1200" b="1" baseline="0" dirty="0" smtClean="0"/>
              <a:t>3-D Rotation </a:t>
            </a:r>
            <a:r>
              <a:rPr lang="en-US" sz="1200" baseline="0" dirty="0" smtClean="0"/>
              <a:t>pane, click the button next to </a:t>
            </a:r>
            <a:r>
              <a:rPr lang="en-US" sz="1200" b="1" baseline="0" dirty="0" smtClean="0"/>
              <a:t>Presets</a:t>
            </a:r>
            <a:r>
              <a:rPr lang="en-US" sz="1200" baseline="0" dirty="0" smtClean="0"/>
              <a:t>, and then under </a:t>
            </a:r>
            <a:r>
              <a:rPr lang="en-US" sz="1200" b="1" baseline="0" dirty="0" smtClean="0"/>
              <a:t>Parallel</a:t>
            </a:r>
            <a:r>
              <a:rPr lang="en-US" sz="1200" baseline="0" dirty="0" smtClean="0"/>
              <a:t> click </a:t>
            </a:r>
            <a:r>
              <a:rPr lang="en-US" sz="1200" b="1" baseline="0" dirty="0" smtClean="0"/>
              <a:t>Off Axis 1 Top </a:t>
            </a:r>
            <a:r>
              <a:rPr lang="en-US" sz="1200" baseline="0" dirty="0" smtClean="0"/>
              <a:t>(second row, third option from the left).</a:t>
            </a:r>
          </a:p>
          <a:p>
            <a:pPr marL="228600" indent="-228600">
              <a:buFont typeface="+mj-lt"/>
              <a:buAutoNum type="arabicPeriod"/>
            </a:pPr>
            <a:r>
              <a:rPr lang="en-US" sz="1200" baseline="0" dirty="0" smtClean="0"/>
              <a:t>Also in the </a:t>
            </a:r>
            <a:r>
              <a:rPr lang="en-US" sz="1200" b="1" baseline="0" dirty="0" smtClean="0"/>
              <a:t>Format Shape </a:t>
            </a:r>
            <a:r>
              <a:rPr lang="en-US" sz="1200" baseline="0" dirty="0" smtClean="0"/>
              <a:t>dialog box, click </a:t>
            </a:r>
            <a:r>
              <a:rPr lang="en-US" sz="1200" b="1" baseline="0" dirty="0" smtClean="0"/>
              <a:t>Shadow</a:t>
            </a:r>
            <a:r>
              <a:rPr lang="en-US" sz="1200" baseline="0" dirty="0" smtClean="0"/>
              <a:t> in the left pane, and then do the following in the </a:t>
            </a:r>
            <a:r>
              <a:rPr lang="en-US" sz="1200" b="1" baseline="0" dirty="0" smtClean="0"/>
              <a:t>Shadow</a:t>
            </a:r>
            <a:r>
              <a:rPr lang="en-US" sz="1200" baseline="0" dirty="0" smtClean="0"/>
              <a:t> pane: </a:t>
            </a:r>
          </a:p>
          <a:p>
            <a:pPr marL="685800" lvl="1" indent="-228600">
              <a:buFont typeface="Arial" pitchFamily="34" charset="0"/>
              <a:buChar char="•"/>
            </a:pPr>
            <a:r>
              <a:rPr lang="en-US" sz="1200" baseline="0" dirty="0" smtClean="0"/>
              <a:t>Click the button next to </a:t>
            </a:r>
            <a:r>
              <a:rPr lang="en-US" sz="1200" b="1" baseline="0" dirty="0" smtClean="0"/>
              <a:t>Presets</a:t>
            </a:r>
            <a:r>
              <a:rPr lang="en-US" sz="1200" baseline="0" dirty="0" smtClean="0"/>
              <a:t>, and then under </a:t>
            </a:r>
            <a:r>
              <a:rPr lang="en-US" sz="1200" b="1" baseline="0" dirty="0" smtClean="0"/>
              <a:t>Perspective</a:t>
            </a:r>
            <a:r>
              <a:rPr lang="en-US" sz="1200" baseline="0" dirty="0" smtClean="0"/>
              <a:t> click </a:t>
            </a:r>
            <a:r>
              <a:rPr lang="en-US" sz="1200" b="1" baseline="0" dirty="0" smtClean="0"/>
              <a:t>Below</a:t>
            </a:r>
            <a:r>
              <a:rPr lang="en-US" sz="1200" baseline="0" dirty="0" smtClean="0"/>
              <a:t> (first row, third option from the left).</a:t>
            </a:r>
          </a:p>
          <a:p>
            <a:pPr marL="685800" lvl="1" indent="-228600">
              <a:buFont typeface="Arial" pitchFamily="34" charset="0"/>
              <a:buChar char="•"/>
            </a:pPr>
            <a:r>
              <a:rPr lang="en-US" sz="1200" baseline="0" dirty="0" smtClean="0"/>
              <a:t>In the </a:t>
            </a:r>
            <a:r>
              <a:rPr lang="en-US" sz="1200" b="1" baseline="0" dirty="0" smtClean="0"/>
              <a:t>Transparency </a:t>
            </a:r>
            <a:r>
              <a:rPr lang="en-US" sz="1200" baseline="0" dirty="0" smtClean="0"/>
              <a:t>box, enter </a:t>
            </a:r>
            <a:r>
              <a:rPr lang="en-US" sz="1200" b="1" baseline="0" dirty="0" smtClean="0"/>
              <a:t>72%</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Size</a:t>
            </a:r>
            <a:r>
              <a:rPr lang="en-US" sz="1200" baseline="0" dirty="0" smtClean="0"/>
              <a:t> box, enter </a:t>
            </a:r>
            <a:r>
              <a:rPr lang="en-US" sz="1200" b="1" baseline="0" dirty="0" smtClean="0"/>
              <a:t>110%</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41 pt</a:t>
            </a:r>
            <a:r>
              <a:rPr lang="en-US" sz="1200" baseline="0" dirty="0" smtClean="0"/>
              <a:t>. </a:t>
            </a:r>
          </a:p>
          <a:p>
            <a:pPr marL="685800" lvl="1" indent="-228600">
              <a:buFont typeface="Arial" pitchFamily="34" charset="0"/>
              <a:buChar char="•"/>
            </a:pPr>
            <a:r>
              <a:rPr lang="en-US" sz="1200" baseline="0" dirty="0" smtClean="0"/>
              <a:t>In the </a:t>
            </a:r>
            <a:r>
              <a:rPr lang="en-US" sz="1200" b="1" baseline="0" dirty="0" smtClean="0"/>
              <a:t>Angle</a:t>
            </a:r>
            <a:r>
              <a:rPr lang="en-US" sz="1200" baseline="0" dirty="0" smtClean="0"/>
              <a:t> box, enter </a:t>
            </a:r>
            <a:r>
              <a:rPr lang="en-US" sz="1200" b="1" dirty="0" smtClean="0"/>
              <a:t>115°</a:t>
            </a:r>
            <a:r>
              <a:rPr lang="en-US" sz="1200" dirty="0" smtClean="0"/>
              <a:t>.</a:t>
            </a:r>
          </a:p>
          <a:p>
            <a:pPr marL="685800" lvl="1" indent="-228600">
              <a:buFont typeface="Arial" pitchFamily="34" charset="0"/>
              <a:buChar char="•"/>
            </a:pPr>
            <a:r>
              <a:rPr lang="en-US" sz="1200" dirty="0" smtClean="0"/>
              <a:t>In the </a:t>
            </a:r>
            <a:r>
              <a:rPr lang="en-US" sz="1200" b="1" dirty="0" smtClean="0"/>
              <a:t>Distance</a:t>
            </a:r>
            <a:r>
              <a:rPr lang="en-US" sz="1200" baseline="0" dirty="0" smtClean="0"/>
              <a:t> box, enter </a:t>
            </a:r>
            <a:r>
              <a:rPr lang="en-US" sz="1200" b="1" baseline="0" dirty="0" smtClean="0"/>
              <a:t>111 pt</a:t>
            </a:r>
            <a:r>
              <a:rPr lang="en-US" sz="1200" baseline="0" dirty="0" smtClean="0"/>
              <a:t>. </a:t>
            </a:r>
            <a:endParaRPr lang="en-US" sz="1200" dirty="0" smtClean="0"/>
          </a:p>
          <a:p>
            <a:pPr marL="228600" indent="-228600">
              <a:buFont typeface="+mj-lt"/>
              <a:buAutoNum type="arabicPeriod"/>
            </a:pPr>
            <a:r>
              <a:rPr lang="en-US" sz="1200" dirty="0" smtClean="0"/>
              <a:t>On the </a:t>
            </a:r>
            <a:r>
              <a:rPr lang="en-US" sz="1200" b="1"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Send to Back</a:t>
            </a:r>
            <a:r>
              <a:rPr lang="en-US" sz="1200" baseline="0" dirty="0" smtClean="0"/>
              <a:t>. </a:t>
            </a:r>
          </a:p>
          <a:p>
            <a:pPr marL="228600" indent="-228600">
              <a:buFont typeface="+mj-lt"/>
              <a:buAutoNum type="arabicPeriod"/>
            </a:pPr>
            <a:r>
              <a:rPr lang="en-US" sz="1200" baseline="0" dirty="0" smtClean="0"/>
              <a:t>Drag the rectangle under the cube so that it looks like the cube is floating.</a:t>
            </a:r>
          </a:p>
          <a:p>
            <a:pPr marL="228600" indent="-228600">
              <a:buFont typeface="+mj-lt"/>
              <a:buAutoNum type="arabicPeriod"/>
            </a:pPr>
            <a:r>
              <a:rPr lang="en-US" sz="1200" i="0" baseline="0" dirty="0" smtClean="0"/>
              <a:t>On the </a:t>
            </a:r>
            <a:r>
              <a:rPr lang="en-US" sz="1200" b="1" i="0" baseline="0" dirty="0" smtClean="0"/>
              <a:t>Home</a:t>
            </a:r>
            <a:r>
              <a:rPr lang="en-US" sz="1200" i="0" baseline="0" dirty="0" smtClean="0"/>
              <a:t> tab, in the </a:t>
            </a:r>
            <a:r>
              <a:rPr lang="en-US" sz="1200" b="1" i="0" baseline="0" dirty="0" smtClean="0"/>
              <a:t>Editing</a:t>
            </a:r>
            <a:r>
              <a:rPr lang="en-US" sz="1200" i="0" baseline="0" dirty="0" smtClean="0"/>
              <a:t> group, click </a:t>
            </a:r>
            <a:r>
              <a:rPr lang="en-US" sz="1200" b="1" i="0" baseline="0" dirty="0" smtClean="0"/>
              <a:t>Select</a:t>
            </a:r>
            <a:r>
              <a:rPr lang="en-US" sz="1200" i="0" baseline="0" dirty="0" smtClean="0"/>
              <a:t>, and then click </a:t>
            </a:r>
            <a:r>
              <a:rPr lang="en-US" sz="1200" b="1" i="0" baseline="0" dirty="0" smtClean="0"/>
              <a:t>Selection Pane</a:t>
            </a:r>
            <a:r>
              <a:rPr lang="en-US" sz="1200" i="0" baseline="0" dirty="0" smtClean="0"/>
              <a:t>. In the </a:t>
            </a:r>
            <a:r>
              <a:rPr lang="en-US" sz="1200" b="1" i="0" baseline="0" dirty="0" smtClean="0"/>
              <a:t>Selection and Visibility</a:t>
            </a:r>
            <a:r>
              <a:rPr lang="en-US" sz="1200" i="0" baseline="0" dirty="0" smtClean="0"/>
              <a:t> pane, press and hold</a:t>
            </a:r>
            <a:r>
              <a:rPr lang="en-US" sz="1200" baseline="0" dirty="0" smtClean="0"/>
              <a:t> CTRL and select both </a:t>
            </a:r>
            <a:r>
              <a:rPr lang="en-US" sz="1200" b="1" baseline="0" dirty="0" smtClean="0"/>
              <a:t>Cube Group </a:t>
            </a:r>
            <a:r>
              <a:rPr lang="en-US" sz="1200" baseline="0" dirty="0" smtClean="0"/>
              <a:t>and the rectangle.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do the following:</a:t>
            </a:r>
          </a:p>
          <a:p>
            <a:pPr marL="685800" lvl="1" indent="-228600">
              <a:buFont typeface="+mj-lt"/>
              <a:buAutoNum type="arabicPeriod"/>
            </a:pPr>
            <a:r>
              <a:rPr lang="en-US" sz="1200" baseline="0" dirty="0" smtClean="0"/>
              <a:t>Click </a:t>
            </a:r>
            <a:r>
              <a:rPr lang="en-US" sz="1200" b="1" baseline="0" dirty="0" smtClean="0"/>
              <a:t>Group</a:t>
            </a:r>
            <a:r>
              <a:rPr lang="en-US" sz="1200" baseline="0" dirty="0" smtClean="0"/>
              <a:t>.</a:t>
            </a:r>
          </a:p>
          <a:p>
            <a:pPr marL="685800" lvl="1" indent="-228600">
              <a:buFont typeface="+mj-lt"/>
              <a:buAutoNum type="arabicPeriod"/>
            </a:pPr>
            <a:r>
              <a:rPr lang="en-US" sz="1200" baseline="0" dirty="0" smtClean="0"/>
              <a:t>Point to </a:t>
            </a:r>
            <a:r>
              <a:rPr lang="en-US" sz="1200" b="1" baseline="0" dirty="0" smtClean="0"/>
              <a:t>Align</a:t>
            </a:r>
            <a:r>
              <a:rPr lang="en-US" sz="1200" baseline="0" dirty="0" smtClean="0"/>
              <a:t>, and then 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Point to </a:t>
            </a:r>
            <a:r>
              <a:rPr lang="en-US" sz="1200" b="1" baseline="0" dirty="0" smtClean="0"/>
              <a:t>Align</a:t>
            </a:r>
            <a:r>
              <a:rPr lang="en-US" sz="1200" baseline="0" dirty="0" smtClean="0"/>
              <a:t>, and then click </a:t>
            </a:r>
            <a:r>
              <a:rPr lang="en-US" sz="1200" b="1" baseline="0" dirty="0" smtClean="0"/>
              <a:t>Align Center</a:t>
            </a:r>
            <a:r>
              <a:rPr lang="en-US" sz="1200" baseline="0" dirty="0" smtClean="0"/>
              <a:t>.</a:t>
            </a:r>
          </a:p>
          <a:p>
            <a:pPr marL="685800" lvl="1" indent="-228600">
              <a:buFont typeface="+mj-lt"/>
              <a:buAutoNum type="arabicPeriod"/>
            </a:pPr>
            <a:r>
              <a:rPr lang="en-US" sz="1200" baseline="0" dirty="0" smtClean="0"/>
              <a:t>Point to </a:t>
            </a:r>
            <a:r>
              <a:rPr lang="en-US" sz="1200" b="1" baseline="0" dirty="0" smtClean="0"/>
              <a:t>Align</a:t>
            </a:r>
            <a:r>
              <a:rPr lang="en-US" sz="1200" baseline="0" dirty="0" smtClean="0"/>
              <a:t>, and then click </a:t>
            </a:r>
            <a:r>
              <a:rPr lang="en-US" sz="1200" b="1" baseline="0" dirty="0" smtClean="0"/>
              <a:t>Align Middle</a:t>
            </a:r>
            <a:r>
              <a:rPr lang="en-US" sz="1200" baseline="0" dirty="0" smtClean="0"/>
              <a:t>.</a:t>
            </a:r>
            <a:endParaRPr lang="en-US" sz="1400" dirty="0" smtClean="0"/>
          </a:p>
          <a:p>
            <a:endParaRPr lang="en-US" sz="1200" dirty="0" smtClean="0"/>
          </a:p>
          <a:p>
            <a:endParaRPr lang="en-US" sz="1200" dirty="0" smtClean="0"/>
          </a:p>
          <a:p>
            <a:r>
              <a:rPr lang="en-US" sz="1200" dirty="0" smtClean="0"/>
              <a:t>To reproduce</a:t>
            </a:r>
            <a:r>
              <a:rPr lang="en-US" sz="1200" baseline="0" dirty="0" smtClean="0"/>
              <a:t> </a:t>
            </a:r>
            <a:r>
              <a:rPr lang="en-US" sz="1200" dirty="0" smtClean="0"/>
              <a:t>the animation effects on this slide, do the following:</a:t>
            </a:r>
          </a:p>
          <a:p>
            <a:pPr marL="228600" indent="-228600">
              <a:buFont typeface="+mj-lt"/>
              <a:buAutoNum type="arabicPeriod"/>
            </a:pPr>
            <a:r>
              <a:rPr lang="en-US" sz="1200" dirty="0" smtClean="0"/>
              <a:t>Select the cube.</a:t>
            </a:r>
            <a:r>
              <a:rPr lang="en-US" sz="1200" baseline="0" dirty="0" smtClean="0"/>
              <a:t> </a:t>
            </a:r>
            <a:r>
              <a:rPr lang="en-US" sz="1200" dirty="0" smtClean="0"/>
              <a:t>On the </a:t>
            </a:r>
            <a:r>
              <a:rPr lang="en-US" sz="1200" b="1" dirty="0" smtClean="0"/>
              <a:t>Home</a:t>
            </a:r>
            <a:r>
              <a:rPr lang="en-US" sz="1200" dirty="0" smtClean="0"/>
              <a:t> tab,</a:t>
            </a:r>
            <a:r>
              <a:rPr lang="en-US" sz="1200" baseline="0" dirty="0" smtClean="0"/>
              <a:t> in the </a:t>
            </a:r>
            <a:r>
              <a:rPr lang="en-US" sz="1200" b="1" dirty="0" smtClean="0"/>
              <a:t>Drawing </a:t>
            </a:r>
            <a:r>
              <a:rPr lang="en-US" sz="1200" dirty="0" smtClean="0"/>
              <a:t>group,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p>
          <a:p>
            <a:pPr marL="228600" indent="-228600">
              <a:buFont typeface="+mj-lt"/>
              <a:buAutoNum type="arabicPeriod"/>
            </a:pPr>
            <a:r>
              <a:rPr lang="en-US" sz="1200" dirty="0" smtClean="0"/>
              <a:t>Click</a:t>
            </a:r>
            <a:r>
              <a:rPr lang="en-US" sz="1200" baseline="0" dirty="0" smtClean="0"/>
              <a:t> </a:t>
            </a:r>
            <a:r>
              <a:rPr lang="en-US" sz="1200" dirty="0" smtClean="0"/>
              <a:t>one of the pictures in the new</a:t>
            </a:r>
            <a:r>
              <a:rPr lang="en-US" sz="1200" baseline="0" dirty="0" smtClean="0"/>
              <a:t> group of pictures and </a:t>
            </a:r>
            <a:r>
              <a:rPr lang="en-US" sz="1200" b="0" baseline="0" dirty="0" smtClean="0"/>
              <a:t>u</a:t>
            </a:r>
            <a:r>
              <a:rPr lang="en-US" sz="1200" i="0" baseline="0" dirty="0" smtClean="0"/>
              <a:t>nder </a:t>
            </a:r>
            <a:r>
              <a:rPr lang="en-US" sz="1200" b="1" i="0" baseline="0" dirty="0" smtClean="0"/>
              <a:t>Picture Tools</a:t>
            </a:r>
            <a:r>
              <a:rPr lang="en-US" sz="1200" i="0" baseline="0" dirty="0" smtClean="0"/>
              <a:t>, on the </a:t>
            </a:r>
            <a:r>
              <a:rPr lang="en-US" sz="1200" b="1" i="0" baseline="0" dirty="0" smtClean="0"/>
              <a:t>Format</a:t>
            </a:r>
            <a:r>
              <a:rPr lang="en-US" sz="1200" i="0" baseline="0" dirty="0" smtClean="0"/>
              <a:t> tab, in the group, click </a:t>
            </a:r>
            <a:r>
              <a:rPr lang="en-US" sz="1200" b="1" baseline="0" dirty="0" smtClean="0"/>
              <a:t>Change</a:t>
            </a:r>
            <a:r>
              <a:rPr lang="en-US" sz="1200" b="0" baseline="0" dirty="0" smtClean="0"/>
              <a:t> </a:t>
            </a:r>
            <a:r>
              <a:rPr lang="en-US" sz="1200" b="1" baseline="0" dirty="0" smtClean="0"/>
              <a:t>Picture</a:t>
            </a:r>
            <a:r>
              <a:rPr lang="en-US" sz="1200" b="0" baseline="0" dirty="0" smtClean="0"/>
              <a:t>. In the </a:t>
            </a:r>
            <a:r>
              <a:rPr lang="en-US" sz="1200" b="1" baseline="0" dirty="0" smtClean="0"/>
              <a:t>Insert Picture</a:t>
            </a:r>
            <a:r>
              <a:rPr lang="en-US" sz="1200" b="0" baseline="0" dirty="0" smtClean="0"/>
              <a:t> dialog box, select another picture and click </a:t>
            </a:r>
            <a:r>
              <a:rPr lang="en-US" sz="1200" b="1" baseline="0" dirty="0" smtClean="0"/>
              <a:t>Insert</a:t>
            </a:r>
            <a:r>
              <a:rPr lang="en-US" sz="1200" b="0" baseline="0" dirty="0" smtClean="0"/>
              <a:t>. If necessary resize the picture –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3.42”</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3.42”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dirty="0" smtClean="0"/>
              <a:t>Right-click</a:t>
            </a:r>
            <a:r>
              <a:rPr lang="en-US" sz="1200" baseline="0" dirty="0" smtClean="0"/>
              <a:t> </a:t>
            </a:r>
            <a:r>
              <a:rPr lang="en-US" sz="1200" dirty="0" smtClean="0"/>
              <a:t>another picture in the new</a:t>
            </a:r>
            <a:r>
              <a:rPr lang="en-US" sz="1200" baseline="0" dirty="0" smtClean="0"/>
              <a:t> group of pictures and repeat step 2</a:t>
            </a:r>
            <a:r>
              <a:rPr lang="en-US" sz="1200" b="0" baseline="0" dirty="0" smtClean="0"/>
              <a:t>.</a:t>
            </a:r>
            <a:br>
              <a:rPr lang="en-US" sz="1200" b="0" baseline="0" dirty="0" smtClean="0"/>
            </a:br>
            <a:r>
              <a:rPr lang="en-US" sz="1200" b="1" baseline="0" dirty="0" smtClean="0"/>
              <a:t>Note</a:t>
            </a:r>
            <a:r>
              <a:rPr lang="en-US" sz="1200" b="0" baseline="0" dirty="0" smtClean="0"/>
              <a:t>: If necessary, reposition the new pictures so they form a cube.</a:t>
            </a:r>
          </a:p>
          <a:p>
            <a:pPr marL="228600" indent="-228600">
              <a:buFont typeface="+mj-lt"/>
              <a:buAutoNum type="arabicPeriod"/>
            </a:pPr>
            <a:r>
              <a:rPr lang="en-US" sz="1200" dirty="0" smtClean="0"/>
              <a:t>Select the second cube</a:t>
            </a:r>
            <a:r>
              <a:rPr lang="en-US" sz="1200" baseline="0" dirty="0" smtClean="0"/>
              <a:t>. </a:t>
            </a:r>
            <a:r>
              <a:rPr lang="en-US" sz="1200" dirty="0" smtClean="0"/>
              <a:t>On the </a:t>
            </a:r>
            <a:r>
              <a:rPr lang="en-US" sz="1200" b="1" dirty="0" smtClean="0"/>
              <a:t>Animations</a:t>
            </a:r>
            <a:r>
              <a:rPr lang="en-US" sz="1200" dirty="0" smtClean="0"/>
              <a:t> tab, in the </a:t>
            </a:r>
            <a:r>
              <a:rPr lang="en-US" sz="1200" b="1" dirty="0" smtClean="0"/>
              <a:t>Animations</a:t>
            </a:r>
            <a:r>
              <a:rPr lang="en-US" sz="1200" dirty="0" smtClean="0"/>
              <a:t> group</a:t>
            </a:r>
            <a:r>
              <a:rPr lang="en-US" sz="1200" baseline="0" dirty="0" smtClean="0"/>
              <a:t> gallery of animation effects,</a:t>
            </a:r>
            <a:r>
              <a:rPr lang="en-US" sz="1200" dirty="0" smtClean="0"/>
              <a:t> under </a:t>
            </a:r>
            <a:r>
              <a:rPr lang="en-US" sz="1200" b="1" dirty="0" smtClean="0"/>
              <a:t>Entrance</a:t>
            </a:r>
            <a:r>
              <a:rPr lang="en-US" sz="1200" dirty="0" smtClean="0"/>
              <a:t>,</a:t>
            </a:r>
            <a:r>
              <a:rPr lang="en-US" sz="1200" baseline="0" dirty="0" smtClean="0"/>
              <a:t> </a:t>
            </a:r>
            <a:r>
              <a:rPr lang="en-US" sz="1200" dirty="0" smtClean="0"/>
              <a:t>click </a:t>
            </a:r>
            <a:r>
              <a:rPr lang="en-US" sz="1200" b="1" dirty="0" smtClean="0"/>
              <a:t>Fade</a:t>
            </a:r>
            <a:r>
              <a:rPr lang="en-US" sz="1200" dirty="0" smtClean="0"/>
              <a:t>.</a:t>
            </a:r>
          </a:p>
          <a:p>
            <a:pPr marL="228600" indent="-228600">
              <a:buFont typeface="+mj-lt"/>
              <a:buAutoNum type="arabicPeriod"/>
            </a:pPr>
            <a:r>
              <a:rPr lang="en-US" sz="1200" b="0" baseline="0" dirty="0" smtClean="0"/>
              <a:t>In the </a:t>
            </a:r>
            <a:r>
              <a:rPr lang="en-US" sz="1200" b="1" baseline="0" dirty="0" smtClean="0"/>
              <a:t>Animation Pane</a:t>
            </a:r>
            <a:r>
              <a:rPr lang="en-US" sz="1200" baseline="0" dirty="0" smtClean="0"/>
              <a:t>, click the arrow next to the animation, and then click </a:t>
            </a:r>
            <a:r>
              <a:rPr lang="en-US" sz="1200" b="1" dirty="0" smtClean="0"/>
              <a:t>Timing</a:t>
            </a:r>
            <a:r>
              <a:rPr lang="en-US" sz="1200" b="0" dirty="0" smtClean="0"/>
              <a:t>.</a:t>
            </a:r>
            <a:r>
              <a:rPr lang="en-US" sz="1200" b="0" baseline="0" dirty="0" smtClean="0"/>
              <a:t> In the </a:t>
            </a:r>
            <a:r>
              <a:rPr lang="en-US" sz="1200" b="1" baseline="0" dirty="0" smtClean="0"/>
              <a:t>Fade </a:t>
            </a:r>
            <a:r>
              <a:rPr lang="en-US" sz="1200" b="0" baseline="0" dirty="0" smtClean="0"/>
              <a:t>dialog box, o</a:t>
            </a:r>
            <a:r>
              <a:rPr lang="en-US" sz="1200" b="0" dirty="0" smtClean="0"/>
              <a:t>n the </a:t>
            </a:r>
            <a:r>
              <a:rPr lang="en-US" sz="1200" b="1" dirty="0" smtClean="0"/>
              <a:t>Timing</a:t>
            </a:r>
            <a:r>
              <a:rPr lang="en-US" sz="1200" dirty="0" smtClean="0"/>
              <a:t> tab, in the </a:t>
            </a:r>
            <a:r>
              <a:rPr lang="en-US" sz="1200" b="1" dirty="0" smtClean="0"/>
              <a:t>Delay</a:t>
            </a:r>
            <a:r>
              <a:rPr lang="en-US" sz="1200" dirty="0" smtClean="0"/>
              <a:t> box, enter </a:t>
            </a:r>
            <a:r>
              <a:rPr lang="en-US" sz="1200" b="1" dirty="0" smtClean="0"/>
              <a:t>0.5</a:t>
            </a:r>
            <a:r>
              <a:rPr lang="en-US" sz="1200" dirty="0" smtClean="0"/>
              <a:t> seconds, and then click </a:t>
            </a:r>
            <a:r>
              <a:rPr lang="en-US" sz="1200" b="1" dirty="0" smtClean="0"/>
              <a:t>OK</a:t>
            </a:r>
            <a:r>
              <a:rPr lang="en-US" sz="1200" dirty="0" smtClean="0"/>
              <a:t>.</a:t>
            </a:r>
          </a:p>
          <a:p>
            <a:pPr marL="228600" indent="-228600">
              <a:buFont typeface="+mj-lt"/>
              <a:buAutoNum type="arabicPeriod"/>
            </a:pPr>
            <a:r>
              <a:rPr lang="en-US" dirty="0" smtClean="0"/>
              <a:t>Select both cubes. On</a:t>
            </a:r>
            <a:r>
              <a:rPr lang="en-US" baseline="0" dirty="0" smtClean="0"/>
              <a:t> the </a:t>
            </a:r>
            <a:r>
              <a:rPr lang="en-US" b="1" dirty="0" smtClean="0"/>
              <a:t>Home</a:t>
            </a:r>
            <a:r>
              <a:rPr lang="en-US" dirty="0" smtClean="0"/>
              <a:t> tab, in the </a:t>
            </a:r>
            <a:r>
              <a:rPr lang="en-US" b="1" dirty="0" smtClean="0"/>
              <a:t>Drawing</a:t>
            </a:r>
            <a:r>
              <a:rPr lang="en-US" dirty="0" smtClean="0"/>
              <a:t> group, click the arrow below </a:t>
            </a:r>
            <a:r>
              <a:rPr lang="en-US" b="1" dirty="0" smtClean="0"/>
              <a:t>Arrange</a:t>
            </a:r>
            <a:r>
              <a:rPr lang="en-US" dirty="0" smtClean="0"/>
              <a:t>, and under </a:t>
            </a:r>
            <a:r>
              <a:rPr lang="en-US" b="1" dirty="0" smtClean="0"/>
              <a:t>Position</a:t>
            </a:r>
            <a:r>
              <a:rPr lang="en-US" dirty="0" smtClean="0"/>
              <a:t> </a:t>
            </a:r>
            <a:r>
              <a:rPr lang="en-US" b="1" dirty="0" smtClean="0"/>
              <a:t>Objects</a:t>
            </a:r>
            <a:r>
              <a:rPr lang="en-US" dirty="0" smtClean="0"/>
              <a:t>,</a:t>
            </a:r>
            <a:r>
              <a:rPr lang="en-US" baseline="0" dirty="0" smtClean="0"/>
              <a:t> point to</a:t>
            </a:r>
            <a:r>
              <a:rPr lang="en-US" dirty="0" smtClean="0"/>
              <a:t> </a:t>
            </a:r>
            <a:r>
              <a:rPr lang="en-US" b="1" dirty="0" smtClean="0"/>
              <a:t>Align</a:t>
            </a:r>
            <a:r>
              <a:rPr lang="en-US" b="0" dirty="0" smtClean="0"/>
              <a:t>, and do</a:t>
            </a:r>
            <a:r>
              <a:rPr lang="en-US" b="0" baseline="0" dirty="0" smtClean="0"/>
              <a:t> the following:</a:t>
            </a:r>
          </a:p>
          <a:p>
            <a:pPr marL="685800" lvl="1" indent="-228600">
              <a:buFont typeface="Arial" pitchFamily="34" charset="0"/>
              <a:buChar char="•"/>
            </a:pPr>
            <a:r>
              <a:rPr lang="en-US" baseline="0" dirty="0" smtClean="0"/>
              <a:t>Select</a:t>
            </a:r>
            <a:r>
              <a:rPr lang="en-US" dirty="0" smtClean="0"/>
              <a:t> </a:t>
            </a:r>
            <a:r>
              <a:rPr lang="en-US" b="1" dirty="0" smtClean="0"/>
              <a:t>Align</a:t>
            </a:r>
            <a:r>
              <a:rPr lang="en-US" dirty="0" smtClean="0"/>
              <a:t> </a:t>
            </a:r>
            <a:r>
              <a:rPr lang="en-US" b="1" dirty="0" smtClean="0"/>
              <a:t>Center</a:t>
            </a:r>
            <a:r>
              <a:rPr lang="en-US" dirty="0" smtClean="0"/>
              <a:t>.</a:t>
            </a:r>
          </a:p>
          <a:p>
            <a:pPr marL="685800" lvl="1" indent="-228600">
              <a:buFont typeface="Arial" pitchFamily="34" charset="0"/>
              <a:buChar char="•"/>
            </a:pPr>
            <a:r>
              <a:rPr lang="en-US" baseline="0" dirty="0" smtClean="0"/>
              <a:t>Select</a:t>
            </a:r>
            <a:r>
              <a:rPr lang="en-US" dirty="0" smtClean="0"/>
              <a:t> </a:t>
            </a:r>
            <a:r>
              <a:rPr lang="en-US" b="1" dirty="0" smtClean="0"/>
              <a:t>Align</a:t>
            </a:r>
            <a:r>
              <a:rPr lang="en-US" dirty="0" smtClean="0"/>
              <a:t> </a:t>
            </a:r>
            <a:r>
              <a:rPr lang="en-US" b="1" dirty="0" smtClean="0"/>
              <a:t>Middle</a:t>
            </a:r>
            <a:r>
              <a:rPr lang="en-US" dirty="0" smtClean="0"/>
              <a:t>.</a:t>
            </a:r>
          </a:p>
          <a:p>
            <a:pPr marL="228600" lvl="0" indent="-228600">
              <a:buFont typeface="+mj-lt"/>
              <a:buAutoNum type="arabicPeriod"/>
            </a:pPr>
            <a:r>
              <a:rPr lang="en-US" sz="1200" dirty="0" smtClean="0"/>
              <a:t>Repeat steps 1 through</a:t>
            </a:r>
            <a:r>
              <a:rPr lang="en-US" sz="1200" baseline="0" dirty="0" smtClean="0"/>
              <a:t> 6 two more times to reproduce the third and fourth cube, which improves the animation effect.</a:t>
            </a:r>
            <a:endParaRPr lang="en-US" sz="1200" dirty="0" smtClean="0"/>
          </a:p>
          <a:p>
            <a:endParaRPr lang="en-US" sz="1200" dirty="0" smtClean="0"/>
          </a:p>
          <a:p>
            <a:endParaRPr lang="en-US" sz="1200" dirty="0" smtClean="0"/>
          </a:p>
          <a:p>
            <a:r>
              <a:rPr lang="en-US" sz="1200" dirty="0" smtClean="0"/>
              <a:t>To reproduce the background effects on this slide,</a:t>
            </a:r>
            <a:r>
              <a:rPr lang="en-US" sz="1200" baseline="0" dirty="0" smtClean="0"/>
              <a:t> do the following:</a:t>
            </a:r>
          </a:p>
          <a:p>
            <a:pPr marL="0" indent="0">
              <a:buFontTx/>
              <a:buNone/>
            </a:pPr>
            <a:r>
              <a:rPr lang="en-US" sz="1200" b="0" baseline="0" dirty="0" smtClean="0"/>
              <a:t>On the </a:t>
            </a:r>
            <a:r>
              <a:rPr lang="en-US" sz="1200" b="1" baseline="0" dirty="0" smtClean="0"/>
              <a:t>Design</a:t>
            </a:r>
            <a:r>
              <a:rPr lang="en-US" sz="1200" baseline="0" dirty="0" smtClean="0"/>
              <a:t> tab, in the </a:t>
            </a:r>
            <a:r>
              <a:rPr lang="en-US" sz="1200" b="1" baseline="0" dirty="0" smtClean="0"/>
              <a:t>Background</a:t>
            </a:r>
            <a:r>
              <a:rPr lang="en-US" sz="1200" baseline="0" dirty="0" smtClean="0"/>
              <a:t> group, click </a:t>
            </a:r>
            <a:r>
              <a:rPr lang="en-US" sz="1200" b="1" baseline="0" dirty="0" smtClean="0"/>
              <a:t>Background</a:t>
            </a:r>
            <a:r>
              <a:rPr lang="en-US" sz="1200" baseline="0" dirty="0" smtClean="0"/>
              <a:t> </a:t>
            </a:r>
            <a:r>
              <a:rPr lang="en-US" sz="1200" b="1" baseline="0" dirty="0" smtClean="0"/>
              <a:t>Styles, </a:t>
            </a:r>
            <a:r>
              <a:rPr lang="en-US" sz="1200" b="0" baseline="0" dirty="0" smtClean="0"/>
              <a:t>and then select </a:t>
            </a:r>
            <a:r>
              <a:rPr lang="en-US" sz="1200" b="1" baseline="0" dirty="0" smtClean="0"/>
              <a:t>Style 8 </a:t>
            </a:r>
            <a:r>
              <a:rPr lang="en-US" sz="1200" b="0" baseline="0" dirty="0" smtClean="0"/>
              <a:t>(second row, fourth from the left). </a:t>
            </a:r>
          </a:p>
          <a:p>
            <a:pPr marL="0" indent="0">
              <a:buFontTx/>
              <a:buNone/>
            </a:pPr>
            <a:r>
              <a:rPr lang="en-US" sz="1200" b="1" baseline="0" dirty="0" smtClean="0"/>
              <a:t>Note</a:t>
            </a:r>
            <a:r>
              <a:rPr lang="en-US" sz="1200" b="0" baseline="0" dirty="0" smtClean="0"/>
              <a:t>: If this action is taken in a PowerPoint presentation containing more than one slide, the background style will be applied to all of the slides.</a:t>
            </a:r>
            <a:endParaRPr lang="en-US" sz="1200" b="0" dirty="0" smtClean="0"/>
          </a:p>
          <a:p>
            <a:endParaRPr lang="en-US" sz="1400" dirty="0" smtClean="0"/>
          </a:p>
          <a:p>
            <a:endParaRPr lang="en-US" sz="1400" dirty="0"/>
          </a:p>
        </p:txBody>
      </p:sp>
      <p:sp>
        <p:nvSpPr>
          <p:cNvPr id="6" name="Slide Image Placeholder 5"/>
          <p:cNvSpPr>
            <a:spLocks noGrp="1" noRot="1" noChangeAspect="1"/>
          </p:cNvSpPr>
          <p:nvPr>
            <p:ph type="sldImg"/>
          </p:nvPr>
        </p:nvSpPr>
        <p:spPr>
          <a:xfrm>
            <a:off x="685800" y="685800"/>
            <a:ext cx="5486400" cy="3429000"/>
          </a:xfr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9"/>
            <a:ext cx="7772400" cy="122502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83618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14988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70"/>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70"/>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84946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5/17/2013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5/17/2013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5/17/2013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F5EF05EF-6168-407F-8025-E41839E12504}" type="datetimeFigureOut">
              <a:rPr lang="en-US" smtClean="0">
                <a:solidFill>
                  <a:prstClr val="black">
                    <a:tint val="75000"/>
                  </a:prstClr>
                </a:solidFill>
              </a:rPr>
              <a:pPr/>
              <a:t>5/17/2013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1C692C-4F2D-45F6-A9A8-8A3A8FE278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F5EF05EF-6168-407F-8025-E41839E12504}" type="datetimeFigureOut">
              <a:rPr lang="en-US" smtClean="0">
                <a:solidFill>
                  <a:prstClr val="black">
                    <a:tint val="75000"/>
                  </a:prstClr>
                </a:solidFill>
              </a:rPr>
              <a:pPr/>
              <a:t>5/17/2013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A1C692C-4F2D-45F6-A9A8-8A3A8FE278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F5EF05EF-6168-407F-8025-E41839E12504}" type="datetimeFigureOut">
              <a:rPr lang="en-US" smtClean="0">
                <a:solidFill>
                  <a:prstClr val="black">
                    <a:tint val="75000"/>
                  </a:prstClr>
                </a:solidFill>
              </a:rPr>
              <a:pPr/>
              <a:t>5/17/2013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A1C692C-4F2D-45F6-A9A8-8A3A8FE278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F05EF-6168-407F-8025-E41839E12504}" type="datetimeFigureOut">
              <a:rPr lang="en-US" smtClean="0">
                <a:solidFill>
                  <a:prstClr val="black">
                    <a:tint val="75000"/>
                  </a:prstClr>
                </a:solidFill>
              </a:rPr>
              <a:pPr/>
              <a:t>5/17/2013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A1C692C-4F2D-45F6-A9A8-8A3A8FE278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EF05EF-6168-407F-8025-E41839E12504}" type="datetimeFigureOut">
              <a:rPr lang="en-US" smtClean="0">
                <a:solidFill>
                  <a:prstClr val="black">
                    <a:tint val="75000"/>
                  </a:prstClr>
                </a:solidFill>
              </a:rPr>
              <a:pPr/>
              <a:t>5/17/2013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1C692C-4F2D-45F6-A9A8-8A3A8FE278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IranNastaliq" pitchFamily="18" charset="0"/>
                <a:cs typeface="IranNastaliq"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33501"/>
            <a:ext cx="7010400" cy="3771636"/>
          </a:xfrm>
        </p:spPr>
        <p:txBody>
          <a:bodyPr>
            <a:normAutofit/>
          </a:bodyPr>
          <a:lstStyle>
            <a:lvl1pPr algn="just">
              <a:lnSpc>
                <a:spcPct val="130000"/>
              </a:lnSpc>
              <a:buFont typeface="Wingdings" pitchFamily="2" charset="2"/>
              <a:buChar char="v"/>
              <a:defRPr sz="2400" b="1">
                <a:solidFill>
                  <a:srgbClr val="006600"/>
                </a:solidFill>
                <a:effectLst/>
                <a:cs typeface="B Roya" pitchFamily="2" charset="-78"/>
              </a:defRPr>
            </a:lvl1pPr>
            <a:lvl2pPr algn="just">
              <a:lnSpc>
                <a:spcPct val="130000"/>
              </a:lnSpc>
              <a:buFont typeface="Wingdings" pitchFamily="2" charset="2"/>
              <a:buChar char="v"/>
              <a:defRPr sz="2400" b="1">
                <a:solidFill>
                  <a:srgbClr val="006600"/>
                </a:solidFill>
                <a:effectLst/>
                <a:cs typeface="B Roya" pitchFamily="2" charset="-78"/>
              </a:defRPr>
            </a:lvl2pPr>
            <a:lvl3pPr algn="just">
              <a:lnSpc>
                <a:spcPct val="130000"/>
              </a:lnSpc>
              <a:buFont typeface="Wingdings" pitchFamily="2" charset="2"/>
              <a:buChar char="v"/>
              <a:defRPr sz="2400" b="1">
                <a:solidFill>
                  <a:srgbClr val="006600"/>
                </a:solidFill>
                <a:effectLst/>
                <a:cs typeface="B Roya" pitchFamily="2" charset="-78"/>
              </a:defRPr>
            </a:lvl3pPr>
            <a:lvl4pPr algn="just">
              <a:lnSpc>
                <a:spcPct val="130000"/>
              </a:lnSpc>
              <a:buFont typeface="Wingdings" pitchFamily="2" charset="2"/>
              <a:buChar char="v"/>
              <a:defRPr sz="2400" b="1">
                <a:solidFill>
                  <a:srgbClr val="006600"/>
                </a:solidFill>
                <a:effectLst/>
                <a:cs typeface="B Roya" pitchFamily="2" charset="-78"/>
              </a:defRPr>
            </a:lvl4pPr>
            <a:lvl5pPr algn="just">
              <a:lnSpc>
                <a:spcPct val="130000"/>
              </a:lnSpc>
              <a:buFont typeface="Wingdings" pitchFamily="2" charset="2"/>
              <a:buChar char="v"/>
              <a:defRPr sz="2400" b="1">
                <a:solidFill>
                  <a:srgbClr val="006600"/>
                </a:solidFill>
                <a:effectLst/>
                <a:cs typeface="B Roya"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712778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EF05EF-6168-407F-8025-E41839E12504}" type="datetimeFigureOut">
              <a:rPr lang="en-US" smtClean="0">
                <a:solidFill>
                  <a:prstClr val="black">
                    <a:tint val="75000"/>
                  </a:prstClr>
                </a:solidFill>
              </a:rPr>
              <a:pPr/>
              <a:t>5/17/2013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1C692C-4F2D-45F6-A9A8-8A3A8FE278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5/17/2013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5/17/2013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143000"/>
            <a:ext cx="8229600" cy="15240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9FDB0C2-1F3D-4594-BC97-D21C5CE96C4E}" type="datetimeFigureOut">
              <a:rPr lang="en-US" smtClean="0">
                <a:solidFill>
                  <a:prstClr val="black">
                    <a:tint val="75000"/>
                  </a:prstClr>
                </a:solidFill>
              </a:rPr>
              <a:pPr/>
              <a:t>5/17/2013</a:t>
            </a:fld>
            <a:endParaRPr lang="en-US">
              <a:solidFill>
                <a:prstClr val="black">
                  <a:tint val="75000"/>
                </a:prstClr>
              </a:solidFill>
            </a:endParaRPr>
          </a:p>
        </p:txBody>
      </p:sp>
      <p:sp>
        <p:nvSpPr>
          <p:cNvPr id="17" name="Footer Placeholder 16"/>
          <p:cNvSpPr>
            <a:spLocks noGrp="1"/>
          </p:cNvSpPr>
          <p:nvPr>
            <p:ph type="ftr" sz="quarter" idx="11"/>
          </p:nvPr>
        </p:nvSpPr>
        <p:spPr/>
        <p:txBody>
          <a:bodyPr/>
          <a:lstStyle/>
          <a:p>
            <a:endParaRPr lang="en-US">
              <a:solidFill>
                <a:prstClr val="black">
                  <a:tint val="75000"/>
                </a:prstClr>
              </a:solidFill>
            </a:endParaRPr>
          </a:p>
        </p:txBody>
      </p:sp>
      <p:sp>
        <p:nvSpPr>
          <p:cNvPr id="29" name="Slide Number Placeholder 28"/>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
        <p:nvSpPr>
          <p:cNvPr id="9" name="Subtitle 8"/>
          <p:cNvSpPr>
            <a:spLocks noGrp="1"/>
          </p:cNvSpPr>
          <p:nvPr>
            <p:ph type="subTitle" idx="1"/>
          </p:nvPr>
        </p:nvSpPr>
        <p:spPr>
          <a:xfrm>
            <a:off x="1371600" y="2776415"/>
            <a:ext cx="6400800" cy="14605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FDB0C2-1F3D-4594-BC97-D21C5CE96C4E}" type="datetimeFigureOut">
              <a:rPr lang="en-US" smtClean="0">
                <a:solidFill>
                  <a:prstClr val="black">
                    <a:tint val="75000"/>
                  </a:prstClr>
                </a:solidFill>
              </a:rPr>
              <a:pPr/>
              <a:t>5/17/2013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508000"/>
            <a:ext cx="7086600" cy="15240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089822"/>
            <a:ext cx="7086600" cy="1258093"/>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9FDB0C2-1F3D-4594-BC97-D21C5CE96C4E}" type="datetimeFigureOut">
              <a:rPr lang="en-US" smtClean="0">
                <a:solidFill>
                  <a:prstClr val="black">
                    <a:tint val="75000"/>
                  </a:prstClr>
                </a:solidFill>
              </a:rPr>
              <a:pPr/>
              <a:t>5/17/2013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924800" y="5347230"/>
            <a:ext cx="762000" cy="304271"/>
          </a:xfrm>
        </p:spPr>
        <p:txBody>
          <a:body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333500"/>
            <a:ext cx="4038600" cy="3771636"/>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333500"/>
            <a:ext cx="4038600" cy="3771636"/>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9FDB0C2-1F3D-4594-BC97-D21C5CE96C4E}" type="datetimeFigureOut">
              <a:rPr lang="en-US" smtClean="0">
                <a:solidFill>
                  <a:prstClr val="black">
                    <a:tint val="75000"/>
                  </a:prstClr>
                </a:solidFill>
              </a:rPr>
              <a:pPr/>
              <a:t>5/17/2013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542"/>
            <a:ext cx="8229600" cy="9525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79261"/>
            <a:ext cx="4040188" cy="625739"/>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279261"/>
            <a:ext cx="4041775" cy="625739"/>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968500"/>
            <a:ext cx="4040188" cy="3136636"/>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968500"/>
            <a:ext cx="4041775" cy="3136636"/>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9FDB0C2-1F3D-4594-BC97-D21C5CE96C4E}" type="datetimeFigureOut">
              <a:rPr lang="en-US" smtClean="0">
                <a:solidFill>
                  <a:prstClr val="black">
                    <a:tint val="75000"/>
                  </a:prstClr>
                </a:solidFill>
              </a:rPr>
              <a:pPr/>
              <a:t>5/17/2013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9FDB0C2-1F3D-4594-BC97-D21C5CE96C4E}" type="datetimeFigureOut">
              <a:rPr lang="en-US" smtClean="0">
                <a:solidFill>
                  <a:prstClr val="black">
                    <a:tint val="75000"/>
                  </a:prstClr>
                </a:solidFill>
              </a:rPr>
              <a:pPr/>
              <a:t>5/17/2013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97BA3-0C82-444B-A4B2-FCAD7792873B}" type="datetimeFigureOut">
              <a:rPr lang="en-US" smtClean="0">
                <a:solidFill>
                  <a:prstClr val="black">
                    <a:tint val="75000"/>
                  </a:prstClr>
                </a:solidFill>
              </a:rPr>
              <a:pPr/>
              <a:t>5/17/2013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4A1CBCD-77BC-4849-BDFB-B55CA0D317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20"/>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5"/>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733249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270000"/>
            <a:ext cx="3008313" cy="3835136"/>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27542"/>
            <a:ext cx="5111750" cy="4877594"/>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9FDB0C2-1F3D-4594-BC97-D21C5CE96C4E}" type="datetimeFigureOut">
              <a:rPr lang="en-US" smtClean="0">
                <a:solidFill>
                  <a:prstClr val="black">
                    <a:tint val="75000"/>
                  </a:prstClr>
                </a:solidFill>
              </a:rPr>
              <a:pPr/>
              <a:t>5/17/2013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08000"/>
            <a:ext cx="5486400" cy="435240"/>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526646"/>
            <a:ext cx="5486400" cy="33020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972323"/>
            <a:ext cx="5486400" cy="44196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FDB0C2-1F3D-4594-BC97-D21C5CE96C4E}" type="datetimeFigureOut">
              <a:rPr lang="en-US" smtClean="0">
                <a:solidFill>
                  <a:prstClr val="black">
                    <a:tint val="75000"/>
                  </a:prstClr>
                </a:solidFill>
              </a:rPr>
              <a:pPr/>
              <a:t>5/17/2013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FDB0C2-1F3D-4594-BC97-D21C5CE96C4E}" type="datetimeFigureOut">
              <a:rPr lang="en-US" smtClean="0">
                <a:solidFill>
                  <a:prstClr val="black">
                    <a:tint val="75000"/>
                  </a:prstClr>
                </a:solidFill>
              </a:rPr>
              <a:pPr/>
              <a:t>5/17/2013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FDB0C2-1F3D-4594-BC97-D21C5CE96C4E}" type="datetimeFigureOut">
              <a:rPr lang="en-US" smtClean="0">
                <a:solidFill>
                  <a:prstClr val="black">
                    <a:tint val="75000"/>
                  </a:prstClr>
                </a:solidFill>
              </a:rPr>
              <a:pPr/>
              <a:t>5/17/2013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24259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279264"/>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4"/>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5/17/2013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70437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5/17/2013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52645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5/17/2013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71201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8" y="227546"/>
            <a:ext cx="5111751"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0"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55958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4"/>
            <a:ext cx="5486400" cy="47228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7"/>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5"/>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95922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4"/>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4"/>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5/17/2013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64"/>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64"/>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13281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5296960"/>
            <a:ext cx="2133600" cy="304271"/>
          </a:xfrm>
          <a:prstGeom prst="rect">
            <a:avLst/>
          </a:prstGeom>
        </p:spPr>
        <p:txBody>
          <a:bodyPr vert="horz" lIns="91440" tIns="45720" rIns="91440" bIns="45720" rtlCol="1" anchor="ctr"/>
          <a:lstStyle>
            <a:lvl1pPr algn="r">
              <a:defRPr sz="1200">
                <a:solidFill>
                  <a:schemeClr val="tx1">
                    <a:tint val="75000"/>
                  </a:schemeClr>
                </a:solidFill>
              </a:defRPr>
            </a:lvl1pPr>
          </a:lstStyle>
          <a:p>
            <a:fld id="{1D8BD707-D9CF-40AE-B4C6-C98DA3205C09}" type="datetimeFigureOut">
              <a:rPr lang="en-US" smtClean="0">
                <a:solidFill>
                  <a:prstClr val="black">
                    <a:tint val="75000"/>
                  </a:prstClr>
                </a:solidFill>
              </a:rPr>
              <a:pPr/>
              <a:t>5/17/2013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57200" y="5296960"/>
            <a:ext cx="2133600" cy="304271"/>
          </a:xfrm>
          <a:prstGeom prst="rect">
            <a:avLst/>
          </a:prstGeom>
        </p:spPr>
        <p:txBody>
          <a:bodyPr vert="horz" lIns="91440" tIns="45720" rIns="91440" bIns="45720" rtlCol="1" anchor="ctr"/>
          <a:lstStyle>
            <a:lvl1pPr algn="l">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28865"/>
            <a:ext cx="8229600" cy="9525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333500"/>
            <a:ext cx="8229600" cy="39243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5347230"/>
            <a:ext cx="2133600" cy="304271"/>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solidFill>
                  <a:prstClr val="black">
                    <a:tint val="75000"/>
                  </a:prstClr>
                </a:solidFill>
              </a:rPr>
              <a:pPr/>
              <a:t>5/17/2013</a:t>
            </a:fld>
            <a:endParaRPr lang="en-US">
              <a:solidFill>
                <a:prstClr val="black">
                  <a:tint val="75000"/>
                </a:prstClr>
              </a:solidFill>
            </a:endParaRPr>
          </a:p>
        </p:txBody>
      </p:sp>
      <p:sp>
        <p:nvSpPr>
          <p:cNvPr id="3" name="Footer Placeholder 2"/>
          <p:cNvSpPr>
            <a:spLocks noGrp="1"/>
          </p:cNvSpPr>
          <p:nvPr>
            <p:ph type="ftr" sz="quarter" idx="3"/>
          </p:nvPr>
        </p:nvSpPr>
        <p:spPr>
          <a:xfrm>
            <a:off x="3124200" y="5347230"/>
            <a:ext cx="2895600" cy="304271"/>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black">
                  <a:tint val="75000"/>
                </a:prstClr>
              </a:solidFill>
            </a:endParaRPr>
          </a:p>
        </p:txBody>
      </p:sp>
      <p:sp>
        <p:nvSpPr>
          <p:cNvPr id="23" name="Slide Number Placeholder 22"/>
          <p:cNvSpPr>
            <a:spLocks noGrp="1"/>
          </p:cNvSpPr>
          <p:nvPr>
            <p:ph type="sldNum" sz="quarter" idx="4"/>
          </p:nvPr>
        </p:nvSpPr>
        <p:spPr>
          <a:xfrm>
            <a:off x="7924800" y="5347230"/>
            <a:ext cx="762000" cy="304271"/>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gi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pn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34.jpeg"/><Relationship Id="rId17" Type="http://schemas.openxmlformats.org/officeDocument/2006/relationships/image" Target="../media/image39.jpeg"/><Relationship Id="rId2" Type="http://schemas.openxmlformats.org/officeDocument/2006/relationships/notesSlide" Target="../notesSlides/notesSlide2.xml"/><Relationship Id="rId16" Type="http://schemas.openxmlformats.org/officeDocument/2006/relationships/image" Target="../media/image38.png"/><Relationship Id="rId1" Type="http://schemas.openxmlformats.org/officeDocument/2006/relationships/slideLayout" Target="../slideLayouts/slideLayout29.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5" Type="http://schemas.openxmlformats.org/officeDocument/2006/relationships/image" Target="../media/image37.jpe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3"/>
            <a:ext cx="9144000" cy="5715000"/>
          </a:xfrm>
          <a:prstGeom prst="rect">
            <a:avLst/>
          </a:prstGeom>
          <a:noFill/>
          <a:ln w="9525">
            <a:noFill/>
            <a:miter lim="800000"/>
            <a:headEnd/>
            <a:tailEnd/>
          </a:ln>
          <a:effectLst/>
        </p:spPr>
      </p:pic>
      <p:pic>
        <p:nvPicPr>
          <p:cNvPr id="3" name="Picture 2" descr="182.jpg"/>
          <p:cNvPicPr>
            <a:picLocks noChangeAspect="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blip>
          <a:stretch>
            <a:fillRect/>
          </a:stretch>
        </p:blipFill>
        <p:spPr>
          <a:xfrm>
            <a:off x="2971816" y="317501"/>
            <a:ext cx="2981831" cy="5080000"/>
          </a:xfrm>
          <a:prstGeom prst="rect">
            <a:avLst/>
          </a:prstGeom>
        </p:spPr>
      </p:pic>
      <p:pic>
        <p:nvPicPr>
          <p:cNvPr id="4" name="Picture 4" descr="E:\parisa\pic\pic0\pic\00D0D70A02A7_209.17.73.36_10.133.229.20_000139.gif"/>
          <p:cNvPicPr>
            <a:picLocks noChangeAspect="1" noChangeArrowheads="1" noCrop="1"/>
          </p:cNvPicPr>
          <p:nvPr/>
        </p:nvPicPr>
        <p:blipFill>
          <a:blip r:embed="rId4">
            <a:clrChange>
              <a:clrFrom>
                <a:srgbClr val="FFFFFF"/>
              </a:clrFrom>
              <a:clrTo>
                <a:srgbClr val="FFFFFF">
                  <a:alpha val="0"/>
                </a:srgbClr>
              </a:clrTo>
            </a:clrChange>
          </a:blip>
          <a:srcRect/>
          <a:stretch>
            <a:fillRect/>
          </a:stretch>
        </p:blipFill>
        <p:spPr bwMode="auto">
          <a:xfrm>
            <a:off x="685800" y="2286000"/>
            <a:ext cx="2209800" cy="1449200"/>
          </a:xfrm>
          <a:prstGeom prst="rect">
            <a:avLst/>
          </a:prstGeom>
          <a:noFill/>
        </p:spPr>
      </p:pic>
      <p:pic>
        <p:nvPicPr>
          <p:cNvPr id="6" name="Picture 4" descr="E:\parisa\pic\pic0\pic\00D0D70A02A7_209.17.73.36_10.133.229.20_000139.gif"/>
          <p:cNvPicPr>
            <a:picLocks noChangeAspect="1" noChangeArrowheads="1" noCrop="1"/>
          </p:cNvPicPr>
          <p:nvPr/>
        </p:nvPicPr>
        <p:blipFill>
          <a:blip r:embed="rId4">
            <a:clrChange>
              <a:clrFrom>
                <a:srgbClr val="FFFFFF"/>
              </a:clrFrom>
              <a:clrTo>
                <a:srgbClr val="FFFFFF">
                  <a:alpha val="0"/>
                </a:srgbClr>
              </a:clrTo>
            </a:clrChange>
          </a:blip>
          <a:srcRect/>
          <a:stretch>
            <a:fillRect/>
          </a:stretch>
        </p:blipFill>
        <p:spPr bwMode="auto">
          <a:xfrm flipH="1">
            <a:off x="6172200" y="2349500"/>
            <a:ext cx="2209800" cy="1449200"/>
          </a:xfrm>
          <a:prstGeom prst="rect">
            <a:avLst/>
          </a:prstGeom>
          <a:noFill/>
        </p:spPr>
      </p:pic>
    </p:spTree>
    <p:extLst>
      <p:ext uri="{BB962C8B-B14F-4D97-AF65-F5344CB8AC3E}">
        <p14:creationId xmlns:p14="http://schemas.microsoft.com/office/powerpoint/2010/main" xmlns="" val="2769445650"/>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333501"/>
            <a:ext cx="7315200" cy="3771636"/>
          </a:xfrm>
        </p:spPr>
        <p:txBody>
          <a:bodyPr>
            <a:normAutofit/>
          </a:bodyPr>
          <a:lstStyle/>
          <a:p>
            <a:pPr rtl="1">
              <a:buNone/>
            </a:pPr>
            <a:r>
              <a:rPr lang="fa-IR" dirty="0" smtClean="0"/>
              <a:t>با توجه به اینکه دوران نوجوانی  یکی از مهم ترین دوران زندگی بوده که عادات و شیوه های زندگی در آن شکل گرفته و به دوره های بعد انتقال می یابد لذا شناخت عادات و رفتارهای بهداشتی در این دوران حائز اهمیت بوده و تلاش ها بایددر جهت اتخاذ رفتارهای بهداشتی سالم در این دوران باشد.</a:t>
            </a:r>
            <a:endParaRPr lang="en-US" dirty="0" smtClean="0"/>
          </a:p>
          <a:p>
            <a:pPr marL="0" indent="0" algn="r" rtl="1">
              <a:lnSpc>
                <a:spcPct val="150000"/>
              </a:lnSpc>
              <a:buNone/>
            </a:pPr>
            <a:endParaRPr lang="ar-EG" dirty="0"/>
          </a:p>
        </p:txBody>
      </p:sp>
      <p:sp>
        <p:nvSpPr>
          <p:cNvPr id="5" name="Title 1"/>
          <p:cNvSpPr txBox="1">
            <a:spLocks/>
          </p:cNvSpPr>
          <p:nvPr/>
        </p:nvSpPr>
        <p:spPr>
          <a:xfrm>
            <a:off x="457200" y="304800"/>
            <a:ext cx="8229600" cy="952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IranNastaliq" pitchFamily="18" charset="0"/>
                <a:ea typeface="+mj-ea"/>
                <a:cs typeface="IranNastaliq" pitchFamily="18" charset="0"/>
              </a:defRPr>
            </a:lvl1pPr>
          </a:lstStyle>
          <a:p>
            <a:pPr algn="r"/>
            <a:r>
              <a:rPr lang="fa-IR" sz="7200" dirty="0" smtClean="0">
                <a:effectLst>
                  <a:reflection blurRad="6350" stA="55000" endA="300" endPos="45500" dir="5400000" sy="-100000" algn="bl" rotWithShape="0"/>
                </a:effectLst>
                <a:cs typeface="B Ferdosi" pitchFamily="2" charset="-78"/>
              </a:rPr>
              <a:t>مقدمه</a:t>
            </a:r>
            <a:endParaRPr lang="ar-EG" sz="7200" dirty="0">
              <a:effectLst>
                <a:reflection blurRad="6350" stA="55000" endA="300" endPos="45500" dir="5400000" sy="-100000" algn="bl" rotWithShape="0"/>
              </a:effectLst>
              <a:cs typeface="B Ferdosi" pitchFamily="2" charset="-78"/>
            </a:endParaRPr>
          </a:p>
        </p:txBody>
      </p:sp>
    </p:spTree>
    <p:extLst>
      <p:ext uri="{BB962C8B-B14F-4D97-AF65-F5344CB8AC3E}">
        <p14:creationId xmlns:p14="http://schemas.microsoft.com/office/powerpoint/2010/main" xmlns="" val="10009642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38200" y="2089680"/>
            <a:ext cx="7772400" cy="12250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11600" dirty="0" smtClean="0">
                <a:effectLst>
                  <a:reflection blurRad="6350" stA="55000" endA="300" endPos="45500" dir="5400000" sy="-100000" algn="bl" rotWithShape="0"/>
                </a:effectLst>
                <a:latin typeface="IranNastaliq" pitchFamily="18" charset="0"/>
                <a:cs typeface="B Ferdosi" pitchFamily="2" charset="-78"/>
              </a:rPr>
              <a:t>مواد و روش ها :</a:t>
            </a:r>
            <a:endParaRPr lang="ar-EG" sz="11600" dirty="0">
              <a:effectLst>
                <a:reflection blurRad="6350" stA="55000" endA="300" endPos="45500" dir="5400000" sy="-100000" algn="bl" rotWithShape="0"/>
              </a:effectLst>
              <a:latin typeface="IranNastaliq" pitchFamily="18" charset="0"/>
              <a:cs typeface="B Ferdosi" pitchFamily="2" charset="-78"/>
            </a:endParaRPr>
          </a:p>
        </p:txBody>
      </p:sp>
    </p:spTree>
    <p:extLst>
      <p:ext uri="{BB962C8B-B14F-4D97-AF65-F5344CB8AC3E}">
        <p14:creationId xmlns:p14="http://schemas.microsoft.com/office/powerpoint/2010/main" xmlns="" val="3225447245"/>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96"/>
          <p:cNvGrpSpPr>
            <a:grpSpLocks/>
          </p:cNvGrpSpPr>
          <p:nvPr/>
        </p:nvGrpSpPr>
        <p:grpSpPr bwMode="auto">
          <a:xfrm>
            <a:off x="5876925" y="2382838"/>
            <a:ext cx="1041400" cy="1039812"/>
            <a:chOff x="1016388" y="754824"/>
            <a:chExt cx="731924" cy="731924"/>
          </a:xfrm>
        </p:grpSpPr>
        <p:grpSp>
          <p:nvGrpSpPr>
            <p:cNvPr id="6" name="Group 51"/>
            <p:cNvGrpSpPr>
              <a:grpSpLocks/>
            </p:cNvGrpSpPr>
            <p:nvPr/>
          </p:nvGrpSpPr>
          <p:grpSpPr bwMode="auto">
            <a:xfrm>
              <a:off x="1016388" y="754824"/>
              <a:ext cx="731924" cy="731924"/>
              <a:chOff x="1704975" y="1095375"/>
              <a:chExt cx="1514475" cy="1514475"/>
            </a:xfrm>
          </p:grpSpPr>
          <p:sp>
            <p:nvSpPr>
              <p:cNvPr id="8" name="Oval 7"/>
              <p:cNvSpPr/>
              <p:nvPr/>
            </p:nvSpPr>
            <p:spPr>
              <a:xfrm>
                <a:off x="1704975" y="1095375"/>
                <a:ext cx="1514475" cy="1514475"/>
              </a:xfrm>
              <a:prstGeom prst="ellipse">
                <a:avLst/>
              </a:prstGeom>
              <a:gradFill flip="none" rotWithShape="1">
                <a:gsLst>
                  <a:gs pos="0">
                    <a:srgbClr val="5AF300"/>
                  </a:gs>
                  <a:gs pos="100000">
                    <a:srgbClr val="208A00"/>
                  </a:gs>
                </a:gsLst>
                <a:path path="shape">
                  <a:fillToRect l="50000" t="50000" r="50000" b="50000"/>
                </a:path>
                <a:tileRect/>
              </a:gradFill>
              <a:ln w="25400" cap="flat" cmpd="sng" algn="ctr">
                <a:solidFill>
                  <a:srgbClr val="208A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171717"/>
                  </a:solidFill>
                  <a:effectLst/>
                  <a:uLnTx/>
                  <a:uFillTx/>
                  <a:latin typeface="Calibri"/>
                  <a:ea typeface="+mn-ea"/>
                  <a:cs typeface="+mn-cs"/>
                </a:endParaRPr>
              </a:p>
            </p:txBody>
          </p:sp>
          <p:sp>
            <p:nvSpPr>
              <p:cNvPr id="9" name="Oval 4"/>
              <p:cNvSpPr/>
              <p:nvPr/>
            </p:nvSpPr>
            <p:spPr>
              <a:xfrm>
                <a:off x="1781186" y="1143011"/>
                <a:ext cx="1362054" cy="1362054"/>
              </a:xfrm>
              <a:prstGeom prst="ellipse">
                <a:avLst/>
              </a:prstGeom>
              <a:gradFill rotWithShape="1">
                <a:gsLst>
                  <a:gs pos="6000">
                    <a:sysClr val="window" lastClr="FFFFFF"/>
                  </a:gs>
                  <a:gs pos="61000">
                    <a:srgbClr val="0070C0">
                      <a:alpha val="0"/>
                    </a:srgbClr>
                  </a:gs>
                </a:gsLst>
                <a:lin ang="6000000" scaled="0"/>
              </a:gradFill>
              <a:ln w="349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171717"/>
                  </a:solidFill>
                  <a:effectLst/>
                  <a:uLnTx/>
                  <a:uFillTx/>
                  <a:latin typeface="Calibri"/>
                  <a:ea typeface="+mn-ea"/>
                  <a:cs typeface="+mn-cs"/>
                </a:endParaRPr>
              </a:p>
            </p:txBody>
          </p:sp>
        </p:grpSp>
        <p:sp>
          <p:nvSpPr>
            <p:cNvPr id="7" name="TextBox 7"/>
            <p:cNvSpPr txBox="1">
              <a:spLocks noChangeArrowheads="1"/>
            </p:cNvSpPr>
            <p:nvPr/>
          </p:nvSpPr>
          <p:spPr bwMode="auto">
            <a:xfrm>
              <a:off x="1246510" y="778983"/>
              <a:ext cx="342624" cy="41162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3200" b="0" i="0" u="none" strike="noStrike" kern="0" cap="none" spc="0" normalizeH="0" baseline="0" noProof="0" dirty="0" smtClean="0">
                  <a:ln>
                    <a:noFill/>
                  </a:ln>
                  <a:solidFill>
                    <a:srgbClr val="171717"/>
                  </a:solidFill>
                  <a:effectLst/>
                  <a:uLnTx/>
                  <a:uFillTx/>
                  <a:latin typeface="Calibri" pitchFamily="-108" charset="0"/>
                  <a:cs typeface="B Roya" pitchFamily="2" charset="-78"/>
                </a:rPr>
                <a:t>3</a:t>
              </a:r>
              <a:endParaRPr kumimoji="0" lang="en-US" sz="3200" b="0" i="0" u="none" strike="noStrike" kern="0" cap="none" spc="0" normalizeH="0" baseline="0" noProof="0" dirty="0">
                <a:ln>
                  <a:noFill/>
                </a:ln>
                <a:solidFill>
                  <a:srgbClr val="171717"/>
                </a:solidFill>
                <a:effectLst/>
                <a:uLnTx/>
                <a:uFillTx/>
                <a:latin typeface="Calibri" pitchFamily="-108" charset="0"/>
                <a:cs typeface="B Roya" pitchFamily="2" charset="-78"/>
              </a:endParaRPr>
            </a:p>
          </p:txBody>
        </p:sp>
      </p:grpSp>
      <p:grpSp>
        <p:nvGrpSpPr>
          <p:cNvPr id="10" name="Group 96"/>
          <p:cNvGrpSpPr>
            <a:grpSpLocks/>
          </p:cNvGrpSpPr>
          <p:nvPr/>
        </p:nvGrpSpPr>
        <p:grpSpPr bwMode="auto">
          <a:xfrm>
            <a:off x="4673600" y="3087688"/>
            <a:ext cx="1041400" cy="1039812"/>
            <a:chOff x="1016388" y="754824"/>
            <a:chExt cx="731924" cy="731924"/>
          </a:xfrm>
        </p:grpSpPr>
        <p:grpSp>
          <p:nvGrpSpPr>
            <p:cNvPr id="11" name="Group 51"/>
            <p:cNvGrpSpPr>
              <a:grpSpLocks/>
            </p:cNvGrpSpPr>
            <p:nvPr/>
          </p:nvGrpSpPr>
          <p:grpSpPr bwMode="auto">
            <a:xfrm>
              <a:off x="1016388" y="754824"/>
              <a:ext cx="731924" cy="731924"/>
              <a:chOff x="1704975" y="1095375"/>
              <a:chExt cx="1514475" cy="1514475"/>
            </a:xfrm>
          </p:grpSpPr>
          <p:sp>
            <p:nvSpPr>
              <p:cNvPr id="13" name="Oval 12"/>
              <p:cNvSpPr/>
              <p:nvPr/>
            </p:nvSpPr>
            <p:spPr>
              <a:xfrm>
                <a:off x="1704975" y="1095375"/>
                <a:ext cx="1514475" cy="1514475"/>
              </a:xfrm>
              <a:prstGeom prst="ellipse">
                <a:avLst/>
              </a:prstGeom>
              <a:gradFill flip="none" rotWithShape="1">
                <a:gsLst>
                  <a:gs pos="0">
                    <a:srgbClr val="5AF300"/>
                  </a:gs>
                  <a:gs pos="100000">
                    <a:srgbClr val="208A00"/>
                  </a:gs>
                </a:gsLst>
                <a:path path="shape">
                  <a:fillToRect l="50000" t="50000" r="50000" b="50000"/>
                </a:path>
                <a:tileRect/>
              </a:gradFill>
              <a:ln w="25400" cap="flat" cmpd="sng" algn="ctr">
                <a:solidFill>
                  <a:srgbClr val="208A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171717"/>
                  </a:solidFill>
                  <a:effectLst/>
                  <a:uLnTx/>
                  <a:uFillTx/>
                  <a:latin typeface="Calibri"/>
                  <a:ea typeface="+mn-ea"/>
                  <a:cs typeface="+mn-cs"/>
                </a:endParaRPr>
              </a:p>
            </p:txBody>
          </p:sp>
          <p:sp>
            <p:nvSpPr>
              <p:cNvPr id="14" name="Oval 4"/>
              <p:cNvSpPr/>
              <p:nvPr/>
            </p:nvSpPr>
            <p:spPr>
              <a:xfrm>
                <a:off x="1781186" y="1143011"/>
                <a:ext cx="1362054" cy="1362054"/>
              </a:xfrm>
              <a:prstGeom prst="ellipse">
                <a:avLst/>
              </a:prstGeom>
              <a:gradFill rotWithShape="1">
                <a:gsLst>
                  <a:gs pos="6000">
                    <a:sysClr val="window" lastClr="FFFFFF"/>
                  </a:gs>
                  <a:gs pos="61000">
                    <a:srgbClr val="0070C0">
                      <a:alpha val="0"/>
                    </a:srgbClr>
                  </a:gs>
                </a:gsLst>
                <a:lin ang="6000000" scaled="0"/>
              </a:gradFill>
              <a:ln w="349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171717"/>
                  </a:solidFill>
                  <a:effectLst/>
                  <a:uLnTx/>
                  <a:uFillTx/>
                  <a:latin typeface="Calibri"/>
                  <a:ea typeface="+mn-ea"/>
                  <a:cs typeface="+mn-cs"/>
                </a:endParaRPr>
              </a:p>
            </p:txBody>
          </p:sp>
        </p:grpSp>
        <p:sp>
          <p:nvSpPr>
            <p:cNvPr id="12" name="TextBox 7"/>
            <p:cNvSpPr txBox="1">
              <a:spLocks noChangeArrowheads="1"/>
            </p:cNvSpPr>
            <p:nvPr/>
          </p:nvSpPr>
          <p:spPr bwMode="auto">
            <a:xfrm>
              <a:off x="1246510" y="778983"/>
              <a:ext cx="342624" cy="41162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a-IR" sz="3200" kern="0" dirty="0">
                  <a:solidFill>
                    <a:srgbClr val="171717"/>
                  </a:solidFill>
                  <a:latin typeface="Calibri" pitchFamily="-108" charset="0"/>
                  <a:cs typeface="B Roya" pitchFamily="2" charset="-78"/>
                </a:rPr>
                <a:t>2</a:t>
              </a:r>
              <a:endParaRPr kumimoji="0" lang="en-US" sz="3200" b="0" i="0" u="none" strike="noStrike" kern="0" cap="none" spc="0" normalizeH="0" baseline="0" noProof="0" dirty="0">
                <a:ln>
                  <a:noFill/>
                </a:ln>
                <a:solidFill>
                  <a:srgbClr val="171717"/>
                </a:solidFill>
                <a:effectLst/>
                <a:uLnTx/>
                <a:uFillTx/>
                <a:latin typeface="Calibri" pitchFamily="-108" charset="0"/>
                <a:cs typeface="B Roya" pitchFamily="2" charset="-78"/>
              </a:endParaRPr>
            </a:p>
          </p:txBody>
        </p:sp>
      </p:grpSp>
      <p:grpSp>
        <p:nvGrpSpPr>
          <p:cNvPr id="15" name="Group 96"/>
          <p:cNvGrpSpPr>
            <a:grpSpLocks/>
          </p:cNvGrpSpPr>
          <p:nvPr/>
        </p:nvGrpSpPr>
        <p:grpSpPr bwMode="auto">
          <a:xfrm>
            <a:off x="3133725" y="3883025"/>
            <a:ext cx="1041400" cy="1039813"/>
            <a:chOff x="1016388" y="754824"/>
            <a:chExt cx="731924" cy="731924"/>
          </a:xfrm>
        </p:grpSpPr>
        <p:grpSp>
          <p:nvGrpSpPr>
            <p:cNvPr id="16" name="Group 51"/>
            <p:cNvGrpSpPr>
              <a:grpSpLocks/>
            </p:cNvGrpSpPr>
            <p:nvPr/>
          </p:nvGrpSpPr>
          <p:grpSpPr bwMode="auto">
            <a:xfrm>
              <a:off x="1016388" y="754824"/>
              <a:ext cx="731924" cy="731924"/>
              <a:chOff x="1704975" y="1095375"/>
              <a:chExt cx="1514475" cy="1514475"/>
            </a:xfrm>
          </p:grpSpPr>
          <p:sp>
            <p:nvSpPr>
              <p:cNvPr id="18" name="Oval 17"/>
              <p:cNvSpPr/>
              <p:nvPr/>
            </p:nvSpPr>
            <p:spPr>
              <a:xfrm>
                <a:off x="1704975" y="1095375"/>
                <a:ext cx="1514475" cy="1514475"/>
              </a:xfrm>
              <a:prstGeom prst="ellipse">
                <a:avLst/>
              </a:prstGeom>
              <a:gradFill flip="none" rotWithShape="1">
                <a:gsLst>
                  <a:gs pos="0">
                    <a:srgbClr val="5AF300"/>
                  </a:gs>
                  <a:gs pos="100000">
                    <a:srgbClr val="208A00"/>
                  </a:gs>
                </a:gsLst>
                <a:path path="shape">
                  <a:fillToRect l="50000" t="50000" r="50000" b="50000"/>
                </a:path>
                <a:tileRect/>
              </a:gradFill>
              <a:ln w="25400" cap="flat" cmpd="sng" algn="ctr">
                <a:solidFill>
                  <a:srgbClr val="208A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171717"/>
                  </a:solidFill>
                  <a:effectLst/>
                  <a:uLnTx/>
                  <a:uFillTx/>
                  <a:latin typeface="Calibri"/>
                  <a:ea typeface="+mn-ea"/>
                  <a:cs typeface="+mn-cs"/>
                </a:endParaRPr>
              </a:p>
            </p:txBody>
          </p:sp>
          <p:sp>
            <p:nvSpPr>
              <p:cNvPr id="19" name="Oval 4"/>
              <p:cNvSpPr/>
              <p:nvPr/>
            </p:nvSpPr>
            <p:spPr>
              <a:xfrm>
                <a:off x="1781186" y="1143011"/>
                <a:ext cx="1362054" cy="1362054"/>
              </a:xfrm>
              <a:prstGeom prst="ellipse">
                <a:avLst/>
              </a:prstGeom>
              <a:gradFill rotWithShape="1">
                <a:gsLst>
                  <a:gs pos="6000">
                    <a:sysClr val="window" lastClr="FFFFFF"/>
                  </a:gs>
                  <a:gs pos="61000">
                    <a:srgbClr val="0070C0">
                      <a:alpha val="0"/>
                    </a:srgbClr>
                  </a:gs>
                </a:gsLst>
                <a:lin ang="6000000" scaled="0"/>
              </a:gradFill>
              <a:ln w="349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171717"/>
                  </a:solidFill>
                  <a:effectLst/>
                  <a:uLnTx/>
                  <a:uFillTx/>
                  <a:latin typeface="Calibri"/>
                  <a:ea typeface="+mn-ea"/>
                  <a:cs typeface="+mn-cs"/>
                </a:endParaRPr>
              </a:p>
            </p:txBody>
          </p:sp>
        </p:grpSp>
        <p:sp>
          <p:nvSpPr>
            <p:cNvPr id="17" name="TextBox 7"/>
            <p:cNvSpPr txBox="1">
              <a:spLocks noChangeArrowheads="1"/>
            </p:cNvSpPr>
            <p:nvPr/>
          </p:nvSpPr>
          <p:spPr bwMode="auto">
            <a:xfrm>
              <a:off x="1246510" y="778983"/>
              <a:ext cx="342624" cy="41162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a-IR" sz="3200" kern="0" dirty="0">
                  <a:solidFill>
                    <a:srgbClr val="171717"/>
                  </a:solidFill>
                  <a:latin typeface="Calibri" pitchFamily="-108" charset="0"/>
                  <a:cs typeface="B Roya" pitchFamily="2" charset="-78"/>
                </a:rPr>
                <a:t>1</a:t>
              </a:r>
              <a:endParaRPr kumimoji="0" lang="en-US" sz="3200" b="0" i="0" u="none" strike="noStrike" kern="0" cap="none" spc="0" normalizeH="0" baseline="0" noProof="0" dirty="0">
                <a:ln>
                  <a:noFill/>
                </a:ln>
                <a:solidFill>
                  <a:srgbClr val="171717"/>
                </a:solidFill>
                <a:effectLst/>
                <a:uLnTx/>
                <a:uFillTx/>
                <a:latin typeface="Calibri" pitchFamily="-108" charset="0"/>
                <a:cs typeface="B Roya" pitchFamily="2" charset="-78"/>
              </a:endParaRPr>
            </a:p>
          </p:txBody>
        </p:sp>
      </p:grpSp>
      <p:sp>
        <p:nvSpPr>
          <p:cNvPr id="20" name="Rectangle 19"/>
          <p:cNvSpPr/>
          <p:nvPr/>
        </p:nvSpPr>
        <p:spPr bwMode="auto">
          <a:xfrm>
            <a:off x="3124200" y="4362568"/>
            <a:ext cx="6019800" cy="742832"/>
          </a:xfrm>
          <a:prstGeom prst="rect">
            <a:avLst/>
          </a:prstGeom>
          <a:gradFill flip="none" rotWithShape="1">
            <a:gsLst>
              <a:gs pos="55000">
                <a:sysClr val="window" lastClr="FFFFFF">
                  <a:lumMod val="95000"/>
                </a:sysClr>
              </a:gs>
              <a:gs pos="100000">
                <a:sysClr val="windowText" lastClr="000000">
                  <a:lumMod val="65000"/>
                  <a:lumOff val="35000"/>
                </a:sysClr>
              </a:gs>
            </a:gsLst>
            <a:lin ang="5400000" scaled="0"/>
            <a:tileRect/>
          </a:gradFill>
          <a:ln w="3175" cap="flat" cmpd="sng" algn="ctr">
            <a:noFill/>
            <a:prstDash val="solid"/>
          </a:ln>
          <a:effectLst>
            <a:innerShdw blurRad="63500" dist="50800" dir="13500000">
              <a:prstClr val="black">
                <a:alpha val="36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71717"/>
              </a:solidFill>
              <a:effectLst/>
              <a:uLnTx/>
              <a:uFillTx/>
              <a:latin typeface="Calibri"/>
              <a:ea typeface="+mn-ea"/>
              <a:cs typeface="+mn-cs"/>
            </a:endParaRPr>
          </a:p>
        </p:txBody>
      </p:sp>
      <p:sp>
        <p:nvSpPr>
          <p:cNvPr id="21" name="Rektangel 76"/>
          <p:cNvSpPr>
            <a:spLocks noChangeArrowheads="1"/>
          </p:cNvSpPr>
          <p:nvPr/>
        </p:nvSpPr>
        <p:spPr bwMode="auto">
          <a:xfrm>
            <a:off x="3205163" y="4478338"/>
            <a:ext cx="5700712" cy="400110"/>
          </a:xfrm>
          <a:prstGeom prst="rect">
            <a:avLst/>
          </a:prstGeom>
          <a:noFill/>
          <a:ln w="9525">
            <a:noFill/>
            <a:miter lim="800000"/>
            <a:headEnd/>
            <a:tailEnd/>
          </a:ln>
        </p:spPr>
        <p:txBody>
          <a:bodyPr>
            <a:spAutoFit/>
          </a:bodyPr>
          <a:lstStyle/>
          <a:p>
            <a:pPr algn="ctr"/>
            <a:r>
              <a:rPr lang="fa-IR" sz="2000" b="1" dirty="0">
                <a:cs typeface="B Roya" pitchFamily="2" charset="-78"/>
              </a:rPr>
              <a:t>مطالعه توصیفی –تحلیلی و به صورت مقطعی </a:t>
            </a:r>
            <a:endParaRPr lang="da-DK" sz="2000" b="1" dirty="0">
              <a:solidFill>
                <a:srgbClr val="171717"/>
              </a:solidFill>
              <a:latin typeface="Calibri" pitchFamily="-108" charset="0"/>
              <a:cs typeface="B Roya" pitchFamily="2" charset="-78"/>
            </a:endParaRPr>
          </a:p>
        </p:txBody>
      </p:sp>
      <p:sp>
        <p:nvSpPr>
          <p:cNvPr id="22" name="Rectangle 21"/>
          <p:cNvSpPr/>
          <p:nvPr/>
        </p:nvSpPr>
        <p:spPr bwMode="auto">
          <a:xfrm>
            <a:off x="4657728" y="3607861"/>
            <a:ext cx="4486275" cy="742832"/>
          </a:xfrm>
          <a:prstGeom prst="rect">
            <a:avLst/>
          </a:prstGeom>
          <a:gradFill flip="none" rotWithShape="1">
            <a:gsLst>
              <a:gs pos="55000">
                <a:sysClr val="window" lastClr="FFFFFF">
                  <a:lumMod val="95000"/>
                </a:sysClr>
              </a:gs>
              <a:gs pos="100000">
                <a:sysClr val="windowText" lastClr="000000">
                  <a:lumMod val="65000"/>
                  <a:lumOff val="35000"/>
                </a:sysClr>
              </a:gs>
            </a:gsLst>
            <a:lin ang="5400000" scaled="0"/>
            <a:tileRect/>
          </a:gradFill>
          <a:ln w="3175" cap="flat" cmpd="sng" algn="ctr">
            <a:noFill/>
            <a:prstDash val="solid"/>
          </a:ln>
          <a:effectLst>
            <a:innerShdw blurRad="63500" dist="50800" dir="13500000">
              <a:prstClr val="black">
                <a:alpha val="36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71717"/>
              </a:solidFill>
              <a:effectLst/>
              <a:uLnTx/>
              <a:uFillTx/>
              <a:latin typeface="Calibri"/>
              <a:ea typeface="+mn-ea"/>
              <a:cs typeface="+mn-cs"/>
            </a:endParaRPr>
          </a:p>
        </p:txBody>
      </p:sp>
      <p:sp>
        <p:nvSpPr>
          <p:cNvPr id="23" name="Rektangel 76"/>
          <p:cNvSpPr>
            <a:spLocks noChangeArrowheads="1"/>
          </p:cNvSpPr>
          <p:nvPr/>
        </p:nvSpPr>
        <p:spPr bwMode="auto">
          <a:xfrm>
            <a:off x="4800600" y="3702050"/>
            <a:ext cx="4262438" cy="707886"/>
          </a:xfrm>
          <a:prstGeom prst="rect">
            <a:avLst/>
          </a:prstGeom>
          <a:noFill/>
          <a:ln w="9525">
            <a:noFill/>
            <a:miter lim="800000"/>
            <a:headEnd/>
            <a:tailEnd/>
          </a:ln>
        </p:spPr>
        <p:txBody>
          <a:bodyPr>
            <a:spAutoFit/>
          </a:bodyPr>
          <a:lstStyle/>
          <a:p>
            <a:pPr algn="ctr" rtl="1"/>
            <a:r>
              <a:rPr lang="fa-IR" sz="2000" b="1" dirty="0" smtClean="0">
                <a:cs typeface="B Roya" pitchFamily="2" charset="-78"/>
              </a:rPr>
              <a:t> 521 دانش آموز دختر و پسر </a:t>
            </a:r>
            <a:r>
              <a:rPr lang="fa-IR" sz="2000" b="1" dirty="0">
                <a:cs typeface="B Roya" pitchFamily="2" charset="-78"/>
              </a:rPr>
              <a:t>مقطع متوسطه </a:t>
            </a:r>
            <a:r>
              <a:rPr lang="fa-IR" sz="2000" b="1" dirty="0" smtClean="0">
                <a:cs typeface="B Roya" pitchFamily="2" charset="-78"/>
              </a:rPr>
              <a:t> شهر اصفهان</a:t>
            </a:r>
            <a:endParaRPr lang="da-DK" sz="2000" b="1" dirty="0">
              <a:solidFill>
                <a:srgbClr val="171717"/>
              </a:solidFill>
              <a:latin typeface="Calibri" pitchFamily="-108" charset="0"/>
              <a:cs typeface="B Roya" pitchFamily="2" charset="-78"/>
            </a:endParaRPr>
          </a:p>
        </p:txBody>
      </p:sp>
      <p:sp>
        <p:nvSpPr>
          <p:cNvPr id="24" name="Rectangle 23"/>
          <p:cNvSpPr/>
          <p:nvPr/>
        </p:nvSpPr>
        <p:spPr bwMode="auto">
          <a:xfrm>
            <a:off x="5867404" y="2865029"/>
            <a:ext cx="3276599" cy="742832"/>
          </a:xfrm>
          <a:prstGeom prst="rect">
            <a:avLst/>
          </a:prstGeom>
          <a:gradFill flip="none" rotWithShape="1">
            <a:gsLst>
              <a:gs pos="55000">
                <a:sysClr val="window" lastClr="FFFFFF">
                  <a:lumMod val="95000"/>
                </a:sysClr>
              </a:gs>
              <a:gs pos="100000">
                <a:sysClr val="windowText" lastClr="000000">
                  <a:lumMod val="65000"/>
                  <a:lumOff val="35000"/>
                </a:sysClr>
              </a:gs>
            </a:gsLst>
            <a:lin ang="5400000" scaled="0"/>
            <a:tileRect/>
          </a:gradFill>
          <a:ln w="3175" cap="flat" cmpd="sng" algn="ctr">
            <a:noFill/>
            <a:prstDash val="solid"/>
          </a:ln>
          <a:effectLst>
            <a:innerShdw blurRad="63500" dist="50800" dir="13500000">
              <a:prstClr val="black">
                <a:alpha val="36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71717"/>
              </a:solidFill>
              <a:effectLst/>
              <a:uLnTx/>
              <a:uFillTx/>
              <a:latin typeface="Calibri"/>
              <a:ea typeface="+mn-ea"/>
              <a:cs typeface="+mn-cs"/>
            </a:endParaRPr>
          </a:p>
        </p:txBody>
      </p:sp>
      <p:sp>
        <p:nvSpPr>
          <p:cNvPr id="25" name="Rektangel 76"/>
          <p:cNvSpPr>
            <a:spLocks noChangeArrowheads="1"/>
          </p:cNvSpPr>
          <p:nvPr/>
        </p:nvSpPr>
        <p:spPr bwMode="auto">
          <a:xfrm>
            <a:off x="6086479" y="2979895"/>
            <a:ext cx="2905125" cy="400110"/>
          </a:xfrm>
          <a:prstGeom prst="rect">
            <a:avLst/>
          </a:prstGeom>
          <a:noFill/>
          <a:ln w="9525">
            <a:noFill/>
            <a:miter lim="800000"/>
            <a:headEnd/>
            <a:tailEnd/>
          </a:ln>
        </p:spPr>
        <p:txBody>
          <a:bodyPr>
            <a:spAutoFit/>
          </a:bodyPr>
          <a:lstStyle/>
          <a:p>
            <a:pPr algn="ctr"/>
            <a:r>
              <a:rPr lang="fa-IR" sz="2000" b="1" noProof="1" smtClean="0">
                <a:solidFill>
                  <a:srgbClr val="171717"/>
                </a:solidFill>
                <a:latin typeface="Calibri" pitchFamily="-108" charset="0"/>
                <a:cs typeface="B Roya" pitchFamily="2" charset="-78"/>
              </a:rPr>
              <a:t>تصادفی </a:t>
            </a:r>
            <a:r>
              <a:rPr lang="fa-IR" sz="2000" b="1" noProof="1">
                <a:solidFill>
                  <a:srgbClr val="171717"/>
                </a:solidFill>
                <a:latin typeface="Calibri" pitchFamily="-108" charset="0"/>
                <a:cs typeface="B Roya" pitchFamily="2" charset="-78"/>
              </a:rPr>
              <a:t>چند مرحله ای</a:t>
            </a:r>
            <a:endParaRPr lang="da-DK" sz="2000" b="1" dirty="0">
              <a:solidFill>
                <a:srgbClr val="171717"/>
              </a:solidFill>
              <a:latin typeface="Calibri" pitchFamily="-108" charset="0"/>
              <a:cs typeface="B Roya" pitchFamily="2" charset="-78"/>
            </a:endParaRPr>
          </a:p>
        </p:txBody>
      </p:sp>
      <p:grpSp>
        <p:nvGrpSpPr>
          <p:cNvPr id="27" name="Gruppe 26"/>
          <p:cNvGrpSpPr>
            <a:grpSpLocks/>
          </p:cNvGrpSpPr>
          <p:nvPr/>
        </p:nvGrpSpPr>
        <p:grpSpPr bwMode="auto">
          <a:xfrm>
            <a:off x="1373188" y="1171862"/>
            <a:ext cx="3073400" cy="4357688"/>
            <a:chOff x="268288" y="1312760"/>
            <a:chExt cx="3770311" cy="5345533"/>
          </a:xfrm>
        </p:grpSpPr>
        <p:grpSp>
          <p:nvGrpSpPr>
            <p:cNvPr id="28" name="Gruppe 23"/>
            <p:cNvGrpSpPr>
              <a:grpSpLocks/>
            </p:cNvGrpSpPr>
            <p:nvPr/>
          </p:nvGrpSpPr>
          <p:grpSpPr bwMode="auto">
            <a:xfrm>
              <a:off x="715962" y="1312760"/>
              <a:ext cx="3322637" cy="5142016"/>
              <a:chOff x="715962" y="1312760"/>
              <a:chExt cx="3322637" cy="5142016"/>
            </a:xfrm>
          </p:grpSpPr>
          <p:grpSp>
            <p:nvGrpSpPr>
              <p:cNvPr id="31" name="Gruppe 19"/>
              <p:cNvGrpSpPr>
                <a:grpSpLocks/>
              </p:cNvGrpSpPr>
              <p:nvPr/>
            </p:nvGrpSpPr>
            <p:grpSpPr bwMode="auto">
              <a:xfrm>
                <a:off x="715962" y="1312760"/>
                <a:ext cx="3322637" cy="5142016"/>
                <a:chOff x="8240713" y="-3600450"/>
                <a:chExt cx="3136900" cy="4854575"/>
              </a:xfrm>
            </p:grpSpPr>
            <p:sp>
              <p:nvSpPr>
                <p:cNvPr id="38" name="Freeform 55"/>
                <p:cNvSpPr>
                  <a:spLocks/>
                </p:cNvSpPr>
                <p:nvPr/>
              </p:nvSpPr>
              <p:spPr bwMode="auto">
                <a:xfrm>
                  <a:off x="8240713" y="-3600450"/>
                  <a:ext cx="3136900" cy="4854575"/>
                </a:xfrm>
                <a:custGeom>
                  <a:avLst/>
                  <a:gdLst>
                    <a:gd name="T0" fmla="*/ 2147483647 w 1976"/>
                    <a:gd name="T1" fmla="*/ 2147483647 h 3058"/>
                    <a:gd name="T2" fmla="*/ 2147483647 w 1976"/>
                    <a:gd name="T3" fmla="*/ 2147483647 h 3058"/>
                    <a:gd name="T4" fmla="*/ 2147483647 w 1976"/>
                    <a:gd name="T5" fmla="*/ 2147483647 h 3058"/>
                    <a:gd name="T6" fmla="*/ 2147483647 w 1976"/>
                    <a:gd name="T7" fmla="*/ 2147483647 h 3058"/>
                    <a:gd name="T8" fmla="*/ 2147483647 w 1976"/>
                    <a:gd name="T9" fmla="*/ 2147483647 h 3058"/>
                    <a:gd name="T10" fmla="*/ 2147483647 w 1976"/>
                    <a:gd name="T11" fmla="*/ 2147483647 h 3058"/>
                    <a:gd name="T12" fmla="*/ 2147483647 w 1976"/>
                    <a:gd name="T13" fmla="*/ 2147483647 h 3058"/>
                    <a:gd name="T14" fmla="*/ 2147483647 w 1976"/>
                    <a:gd name="T15" fmla="*/ 2147483647 h 3058"/>
                    <a:gd name="T16" fmla="*/ 2147483647 w 1976"/>
                    <a:gd name="T17" fmla="*/ 2147483647 h 3058"/>
                    <a:gd name="T18" fmla="*/ 2147483647 w 1976"/>
                    <a:gd name="T19" fmla="*/ 2147483647 h 3058"/>
                    <a:gd name="T20" fmla="*/ 2147483647 w 1976"/>
                    <a:gd name="T21" fmla="*/ 2147483647 h 3058"/>
                    <a:gd name="T22" fmla="*/ 2147483647 w 1976"/>
                    <a:gd name="T23" fmla="*/ 2147483647 h 3058"/>
                    <a:gd name="T24" fmla="*/ 2147483647 w 1976"/>
                    <a:gd name="T25" fmla="*/ 2147483647 h 3058"/>
                    <a:gd name="T26" fmla="*/ 2147483647 w 1976"/>
                    <a:gd name="T27" fmla="*/ 2147483647 h 3058"/>
                    <a:gd name="T28" fmla="*/ 2147483647 w 1976"/>
                    <a:gd name="T29" fmla="*/ 2147483647 h 3058"/>
                    <a:gd name="T30" fmla="*/ 2147483647 w 1976"/>
                    <a:gd name="T31" fmla="*/ 2147483647 h 3058"/>
                    <a:gd name="T32" fmla="*/ 2147483647 w 1976"/>
                    <a:gd name="T33" fmla="*/ 2147483647 h 3058"/>
                    <a:gd name="T34" fmla="*/ 2147483647 w 1976"/>
                    <a:gd name="T35" fmla="*/ 2147483647 h 3058"/>
                    <a:gd name="T36" fmla="*/ 2147483647 w 1976"/>
                    <a:gd name="T37" fmla="*/ 2147483647 h 3058"/>
                    <a:gd name="T38" fmla="*/ 2147483647 w 1976"/>
                    <a:gd name="T39" fmla="*/ 2147483647 h 3058"/>
                    <a:gd name="T40" fmla="*/ 2147483647 w 1976"/>
                    <a:gd name="T41" fmla="*/ 2147483647 h 3058"/>
                    <a:gd name="T42" fmla="*/ 2147483647 w 1976"/>
                    <a:gd name="T43" fmla="*/ 2147483647 h 3058"/>
                    <a:gd name="T44" fmla="*/ 2147483647 w 1976"/>
                    <a:gd name="T45" fmla="*/ 2147483647 h 3058"/>
                    <a:gd name="T46" fmla="*/ 2147483647 w 1976"/>
                    <a:gd name="T47" fmla="*/ 2147483647 h 3058"/>
                    <a:gd name="T48" fmla="*/ 2147483647 w 1976"/>
                    <a:gd name="T49" fmla="*/ 2147483647 h 3058"/>
                    <a:gd name="T50" fmla="*/ 2147483647 w 1976"/>
                    <a:gd name="T51" fmla="*/ 2147483647 h 3058"/>
                    <a:gd name="T52" fmla="*/ 2147483647 w 1976"/>
                    <a:gd name="T53" fmla="*/ 2147483647 h 3058"/>
                    <a:gd name="T54" fmla="*/ 2147483647 w 1976"/>
                    <a:gd name="T55" fmla="*/ 2147483647 h 3058"/>
                    <a:gd name="T56" fmla="*/ 2147483647 w 1976"/>
                    <a:gd name="T57" fmla="*/ 2147483647 h 3058"/>
                    <a:gd name="T58" fmla="*/ 2147483647 w 1976"/>
                    <a:gd name="T59" fmla="*/ 2147483647 h 3058"/>
                    <a:gd name="T60" fmla="*/ 2147483647 w 1976"/>
                    <a:gd name="T61" fmla="*/ 2147483647 h 3058"/>
                    <a:gd name="T62" fmla="*/ 2147483647 w 1976"/>
                    <a:gd name="T63" fmla="*/ 2147483647 h 3058"/>
                    <a:gd name="T64" fmla="*/ 2147483647 w 1976"/>
                    <a:gd name="T65" fmla="*/ 2147483647 h 3058"/>
                    <a:gd name="T66" fmla="*/ 2147483647 w 1976"/>
                    <a:gd name="T67" fmla="*/ 2147483647 h 3058"/>
                    <a:gd name="T68" fmla="*/ 2147483647 w 1976"/>
                    <a:gd name="T69" fmla="*/ 2147483647 h 3058"/>
                    <a:gd name="T70" fmla="*/ 2147483647 w 1976"/>
                    <a:gd name="T71" fmla="*/ 2147483647 h 3058"/>
                    <a:gd name="T72" fmla="*/ 2147483647 w 1976"/>
                    <a:gd name="T73" fmla="*/ 2147483647 h 3058"/>
                    <a:gd name="T74" fmla="*/ 2147483647 w 1976"/>
                    <a:gd name="T75" fmla="*/ 2147483647 h 3058"/>
                    <a:gd name="T76" fmla="*/ 2147483647 w 1976"/>
                    <a:gd name="T77" fmla="*/ 2147483647 h 3058"/>
                    <a:gd name="T78" fmla="*/ 2147483647 w 1976"/>
                    <a:gd name="T79" fmla="*/ 2147483647 h 3058"/>
                    <a:gd name="T80" fmla="*/ 2147483647 w 1976"/>
                    <a:gd name="T81" fmla="*/ 2147483647 h 3058"/>
                    <a:gd name="T82" fmla="*/ 2147483647 w 1976"/>
                    <a:gd name="T83" fmla="*/ 2147483647 h 3058"/>
                    <a:gd name="T84" fmla="*/ 2147483647 w 1976"/>
                    <a:gd name="T85" fmla="*/ 2147483647 h 3058"/>
                    <a:gd name="T86" fmla="*/ 2147483647 w 1976"/>
                    <a:gd name="T87" fmla="*/ 2147483647 h 3058"/>
                    <a:gd name="T88" fmla="*/ 2147483647 w 1976"/>
                    <a:gd name="T89" fmla="*/ 2147483647 h 3058"/>
                    <a:gd name="T90" fmla="*/ 2147483647 w 1976"/>
                    <a:gd name="T91" fmla="*/ 2147483647 h 3058"/>
                    <a:gd name="T92" fmla="*/ 2147483647 w 1976"/>
                    <a:gd name="T93" fmla="*/ 2147483647 h 3058"/>
                    <a:gd name="T94" fmla="*/ 2147483647 w 1976"/>
                    <a:gd name="T95" fmla="*/ 2147483647 h 3058"/>
                    <a:gd name="T96" fmla="*/ 2147483647 w 1976"/>
                    <a:gd name="T97" fmla="*/ 2147483647 h 3058"/>
                    <a:gd name="T98" fmla="*/ 2147483647 w 1976"/>
                    <a:gd name="T99" fmla="*/ 2147483647 h 3058"/>
                    <a:gd name="T100" fmla="*/ 2147483647 w 1976"/>
                    <a:gd name="T101" fmla="*/ 2147483647 h 3058"/>
                    <a:gd name="T102" fmla="*/ 2147483647 w 1976"/>
                    <a:gd name="T103" fmla="*/ 2147483647 h 3058"/>
                    <a:gd name="T104" fmla="*/ 2147483647 w 1976"/>
                    <a:gd name="T105" fmla="*/ 2147483647 h 3058"/>
                    <a:gd name="T106" fmla="*/ 2147483647 w 1976"/>
                    <a:gd name="T107" fmla="*/ 2147483647 h 3058"/>
                    <a:gd name="T108" fmla="*/ 2147483647 w 1976"/>
                    <a:gd name="T109" fmla="*/ 2147483647 h 3058"/>
                    <a:gd name="T110" fmla="*/ 2147483647 w 1976"/>
                    <a:gd name="T111" fmla="*/ 2147483647 h 3058"/>
                    <a:gd name="T112" fmla="*/ 2147483647 w 1976"/>
                    <a:gd name="T113" fmla="*/ 2147483647 h 3058"/>
                    <a:gd name="T114" fmla="*/ 2147483647 w 1976"/>
                    <a:gd name="T115" fmla="*/ 2147483647 h 30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76"/>
                    <a:gd name="T175" fmla="*/ 0 h 3058"/>
                    <a:gd name="T176" fmla="*/ 1976 w 1976"/>
                    <a:gd name="T177" fmla="*/ 3058 h 30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76" h="3058">
                      <a:moveTo>
                        <a:pt x="588" y="4"/>
                      </a:moveTo>
                      <a:lnTo>
                        <a:pt x="566" y="8"/>
                      </a:lnTo>
                      <a:lnTo>
                        <a:pt x="558" y="12"/>
                      </a:lnTo>
                      <a:lnTo>
                        <a:pt x="550" y="16"/>
                      </a:lnTo>
                      <a:lnTo>
                        <a:pt x="542" y="20"/>
                      </a:lnTo>
                      <a:lnTo>
                        <a:pt x="534" y="24"/>
                      </a:lnTo>
                      <a:lnTo>
                        <a:pt x="526" y="28"/>
                      </a:lnTo>
                      <a:lnTo>
                        <a:pt x="514" y="30"/>
                      </a:lnTo>
                      <a:lnTo>
                        <a:pt x="510" y="34"/>
                      </a:lnTo>
                      <a:lnTo>
                        <a:pt x="506" y="38"/>
                      </a:lnTo>
                      <a:lnTo>
                        <a:pt x="502" y="42"/>
                      </a:lnTo>
                      <a:lnTo>
                        <a:pt x="500" y="46"/>
                      </a:lnTo>
                      <a:lnTo>
                        <a:pt x="492" y="50"/>
                      </a:lnTo>
                      <a:lnTo>
                        <a:pt x="488" y="54"/>
                      </a:lnTo>
                      <a:lnTo>
                        <a:pt x="484" y="58"/>
                      </a:lnTo>
                      <a:lnTo>
                        <a:pt x="476" y="62"/>
                      </a:lnTo>
                      <a:lnTo>
                        <a:pt x="476" y="70"/>
                      </a:lnTo>
                      <a:lnTo>
                        <a:pt x="468" y="70"/>
                      </a:lnTo>
                      <a:lnTo>
                        <a:pt x="464" y="82"/>
                      </a:lnTo>
                      <a:lnTo>
                        <a:pt x="464" y="90"/>
                      </a:lnTo>
                      <a:lnTo>
                        <a:pt x="464" y="94"/>
                      </a:lnTo>
                      <a:lnTo>
                        <a:pt x="460" y="98"/>
                      </a:lnTo>
                      <a:lnTo>
                        <a:pt x="460" y="104"/>
                      </a:lnTo>
                      <a:lnTo>
                        <a:pt x="460" y="116"/>
                      </a:lnTo>
                      <a:lnTo>
                        <a:pt x="456" y="168"/>
                      </a:lnTo>
                      <a:lnTo>
                        <a:pt x="452" y="178"/>
                      </a:lnTo>
                      <a:lnTo>
                        <a:pt x="452" y="182"/>
                      </a:lnTo>
                      <a:lnTo>
                        <a:pt x="456" y="256"/>
                      </a:lnTo>
                      <a:lnTo>
                        <a:pt x="460" y="260"/>
                      </a:lnTo>
                      <a:lnTo>
                        <a:pt x="464" y="264"/>
                      </a:lnTo>
                      <a:lnTo>
                        <a:pt x="468" y="276"/>
                      </a:lnTo>
                      <a:lnTo>
                        <a:pt x="472" y="284"/>
                      </a:lnTo>
                      <a:lnTo>
                        <a:pt x="444" y="284"/>
                      </a:lnTo>
                      <a:lnTo>
                        <a:pt x="436" y="288"/>
                      </a:lnTo>
                      <a:lnTo>
                        <a:pt x="428" y="292"/>
                      </a:lnTo>
                      <a:lnTo>
                        <a:pt x="424" y="296"/>
                      </a:lnTo>
                      <a:lnTo>
                        <a:pt x="422" y="304"/>
                      </a:lnTo>
                      <a:lnTo>
                        <a:pt x="418" y="308"/>
                      </a:lnTo>
                      <a:lnTo>
                        <a:pt x="414" y="312"/>
                      </a:lnTo>
                      <a:lnTo>
                        <a:pt x="410" y="320"/>
                      </a:lnTo>
                      <a:lnTo>
                        <a:pt x="406" y="324"/>
                      </a:lnTo>
                      <a:lnTo>
                        <a:pt x="402" y="332"/>
                      </a:lnTo>
                      <a:lnTo>
                        <a:pt x="398" y="334"/>
                      </a:lnTo>
                      <a:lnTo>
                        <a:pt x="394" y="338"/>
                      </a:lnTo>
                      <a:lnTo>
                        <a:pt x="390" y="342"/>
                      </a:lnTo>
                      <a:lnTo>
                        <a:pt x="386" y="350"/>
                      </a:lnTo>
                      <a:lnTo>
                        <a:pt x="382" y="354"/>
                      </a:lnTo>
                      <a:lnTo>
                        <a:pt x="378" y="358"/>
                      </a:lnTo>
                      <a:lnTo>
                        <a:pt x="348" y="362"/>
                      </a:lnTo>
                      <a:lnTo>
                        <a:pt x="320" y="366"/>
                      </a:lnTo>
                      <a:lnTo>
                        <a:pt x="300" y="370"/>
                      </a:lnTo>
                      <a:lnTo>
                        <a:pt x="292" y="374"/>
                      </a:lnTo>
                      <a:lnTo>
                        <a:pt x="284" y="378"/>
                      </a:lnTo>
                      <a:lnTo>
                        <a:pt x="276" y="382"/>
                      </a:lnTo>
                      <a:lnTo>
                        <a:pt x="230" y="386"/>
                      </a:lnTo>
                      <a:lnTo>
                        <a:pt x="210" y="390"/>
                      </a:lnTo>
                      <a:lnTo>
                        <a:pt x="196" y="394"/>
                      </a:lnTo>
                      <a:lnTo>
                        <a:pt x="184" y="398"/>
                      </a:lnTo>
                      <a:lnTo>
                        <a:pt x="168" y="402"/>
                      </a:lnTo>
                      <a:lnTo>
                        <a:pt x="156" y="406"/>
                      </a:lnTo>
                      <a:lnTo>
                        <a:pt x="144" y="408"/>
                      </a:lnTo>
                      <a:lnTo>
                        <a:pt x="140" y="412"/>
                      </a:lnTo>
                      <a:lnTo>
                        <a:pt x="128" y="416"/>
                      </a:lnTo>
                      <a:lnTo>
                        <a:pt x="118" y="420"/>
                      </a:lnTo>
                      <a:lnTo>
                        <a:pt x="114" y="424"/>
                      </a:lnTo>
                      <a:lnTo>
                        <a:pt x="110" y="428"/>
                      </a:lnTo>
                      <a:lnTo>
                        <a:pt x="106" y="436"/>
                      </a:lnTo>
                      <a:lnTo>
                        <a:pt x="102" y="448"/>
                      </a:lnTo>
                      <a:lnTo>
                        <a:pt x="98" y="468"/>
                      </a:lnTo>
                      <a:lnTo>
                        <a:pt x="94" y="526"/>
                      </a:lnTo>
                      <a:lnTo>
                        <a:pt x="94" y="542"/>
                      </a:lnTo>
                      <a:lnTo>
                        <a:pt x="98" y="550"/>
                      </a:lnTo>
                      <a:lnTo>
                        <a:pt x="102" y="558"/>
                      </a:lnTo>
                      <a:lnTo>
                        <a:pt x="102" y="600"/>
                      </a:lnTo>
                      <a:lnTo>
                        <a:pt x="94" y="604"/>
                      </a:lnTo>
                      <a:lnTo>
                        <a:pt x="90" y="608"/>
                      </a:lnTo>
                      <a:lnTo>
                        <a:pt x="86" y="612"/>
                      </a:lnTo>
                      <a:lnTo>
                        <a:pt x="82" y="616"/>
                      </a:lnTo>
                      <a:lnTo>
                        <a:pt x="78" y="646"/>
                      </a:lnTo>
                      <a:lnTo>
                        <a:pt x="66" y="650"/>
                      </a:lnTo>
                      <a:lnTo>
                        <a:pt x="62" y="654"/>
                      </a:lnTo>
                      <a:lnTo>
                        <a:pt x="58" y="658"/>
                      </a:lnTo>
                      <a:lnTo>
                        <a:pt x="54" y="662"/>
                      </a:lnTo>
                      <a:lnTo>
                        <a:pt x="50" y="678"/>
                      </a:lnTo>
                      <a:lnTo>
                        <a:pt x="46" y="694"/>
                      </a:lnTo>
                      <a:lnTo>
                        <a:pt x="44" y="706"/>
                      </a:lnTo>
                      <a:lnTo>
                        <a:pt x="40" y="712"/>
                      </a:lnTo>
                      <a:lnTo>
                        <a:pt x="36" y="724"/>
                      </a:lnTo>
                      <a:lnTo>
                        <a:pt x="32" y="732"/>
                      </a:lnTo>
                      <a:lnTo>
                        <a:pt x="28" y="744"/>
                      </a:lnTo>
                      <a:lnTo>
                        <a:pt x="24" y="752"/>
                      </a:lnTo>
                      <a:lnTo>
                        <a:pt x="20" y="760"/>
                      </a:lnTo>
                      <a:lnTo>
                        <a:pt x="16" y="772"/>
                      </a:lnTo>
                      <a:lnTo>
                        <a:pt x="12" y="780"/>
                      </a:lnTo>
                      <a:lnTo>
                        <a:pt x="8" y="790"/>
                      </a:lnTo>
                      <a:lnTo>
                        <a:pt x="4" y="802"/>
                      </a:lnTo>
                      <a:lnTo>
                        <a:pt x="0" y="826"/>
                      </a:lnTo>
                      <a:lnTo>
                        <a:pt x="0" y="884"/>
                      </a:lnTo>
                      <a:lnTo>
                        <a:pt x="4" y="912"/>
                      </a:lnTo>
                      <a:lnTo>
                        <a:pt x="8" y="920"/>
                      </a:lnTo>
                      <a:lnTo>
                        <a:pt x="12" y="928"/>
                      </a:lnTo>
                      <a:lnTo>
                        <a:pt x="16" y="936"/>
                      </a:lnTo>
                      <a:lnTo>
                        <a:pt x="20" y="938"/>
                      </a:lnTo>
                      <a:lnTo>
                        <a:pt x="24" y="946"/>
                      </a:lnTo>
                      <a:lnTo>
                        <a:pt x="28" y="950"/>
                      </a:lnTo>
                      <a:lnTo>
                        <a:pt x="32" y="954"/>
                      </a:lnTo>
                      <a:lnTo>
                        <a:pt x="40" y="958"/>
                      </a:lnTo>
                      <a:lnTo>
                        <a:pt x="44" y="962"/>
                      </a:lnTo>
                      <a:lnTo>
                        <a:pt x="46" y="966"/>
                      </a:lnTo>
                      <a:lnTo>
                        <a:pt x="50" y="970"/>
                      </a:lnTo>
                      <a:lnTo>
                        <a:pt x="66" y="974"/>
                      </a:lnTo>
                      <a:lnTo>
                        <a:pt x="118" y="978"/>
                      </a:lnTo>
                      <a:lnTo>
                        <a:pt x="128" y="982"/>
                      </a:lnTo>
                      <a:lnTo>
                        <a:pt x="148" y="986"/>
                      </a:lnTo>
                      <a:lnTo>
                        <a:pt x="164" y="990"/>
                      </a:lnTo>
                      <a:lnTo>
                        <a:pt x="176" y="990"/>
                      </a:lnTo>
                      <a:lnTo>
                        <a:pt x="176" y="1012"/>
                      </a:lnTo>
                      <a:lnTo>
                        <a:pt x="180" y="1028"/>
                      </a:lnTo>
                      <a:lnTo>
                        <a:pt x="180" y="1044"/>
                      </a:lnTo>
                      <a:lnTo>
                        <a:pt x="176" y="1106"/>
                      </a:lnTo>
                      <a:lnTo>
                        <a:pt x="172" y="1126"/>
                      </a:lnTo>
                      <a:lnTo>
                        <a:pt x="168" y="1146"/>
                      </a:lnTo>
                      <a:lnTo>
                        <a:pt x="164" y="1164"/>
                      </a:lnTo>
                      <a:lnTo>
                        <a:pt x="160" y="1192"/>
                      </a:lnTo>
                      <a:lnTo>
                        <a:pt x="156" y="1208"/>
                      </a:lnTo>
                      <a:lnTo>
                        <a:pt x="152" y="1220"/>
                      </a:lnTo>
                      <a:lnTo>
                        <a:pt x="148" y="1236"/>
                      </a:lnTo>
                      <a:lnTo>
                        <a:pt x="144" y="1246"/>
                      </a:lnTo>
                      <a:lnTo>
                        <a:pt x="140" y="1332"/>
                      </a:lnTo>
                      <a:lnTo>
                        <a:pt x="136" y="1462"/>
                      </a:lnTo>
                      <a:lnTo>
                        <a:pt x="132" y="1628"/>
                      </a:lnTo>
                      <a:lnTo>
                        <a:pt x="132" y="1640"/>
                      </a:lnTo>
                      <a:lnTo>
                        <a:pt x="152" y="1644"/>
                      </a:lnTo>
                      <a:lnTo>
                        <a:pt x="160" y="1644"/>
                      </a:lnTo>
                      <a:lnTo>
                        <a:pt x="156" y="1660"/>
                      </a:lnTo>
                      <a:lnTo>
                        <a:pt x="156" y="1726"/>
                      </a:lnTo>
                      <a:lnTo>
                        <a:pt x="160" y="1758"/>
                      </a:lnTo>
                      <a:lnTo>
                        <a:pt x="164" y="1788"/>
                      </a:lnTo>
                      <a:lnTo>
                        <a:pt x="168" y="1816"/>
                      </a:lnTo>
                      <a:lnTo>
                        <a:pt x="172" y="1844"/>
                      </a:lnTo>
                      <a:lnTo>
                        <a:pt x="176" y="1932"/>
                      </a:lnTo>
                      <a:lnTo>
                        <a:pt x="180" y="1948"/>
                      </a:lnTo>
                      <a:lnTo>
                        <a:pt x="184" y="1960"/>
                      </a:lnTo>
                      <a:lnTo>
                        <a:pt x="188" y="1968"/>
                      </a:lnTo>
                      <a:lnTo>
                        <a:pt x="192" y="2018"/>
                      </a:lnTo>
                      <a:lnTo>
                        <a:pt x="196" y="2038"/>
                      </a:lnTo>
                      <a:lnTo>
                        <a:pt x="196" y="2062"/>
                      </a:lnTo>
                      <a:lnTo>
                        <a:pt x="192" y="2080"/>
                      </a:lnTo>
                      <a:lnTo>
                        <a:pt x="188" y="2096"/>
                      </a:lnTo>
                      <a:lnTo>
                        <a:pt x="184" y="2112"/>
                      </a:lnTo>
                      <a:lnTo>
                        <a:pt x="180" y="2128"/>
                      </a:lnTo>
                      <a:lnTo>
                        <a:pt x="176" y="2178"/>
                      </a:lnTo>
                      <a:lnTo>
                        <a:pt x="172" y="2198"/>
                      </a:lnTo>
                      <a:lnTo>
                        <a:pt x="168" y="2220"/>
                      </a:lnTo>
                      <a:lnTo>
                        <a:pt x="164" y="2244"/>
                      </a:lnTo>
                      <a:lnTo>
                        <a:pt x="160" y="2272"/>
                      </a:lnTo>
                      <a:lnTo>
                        <a:pt x="156" y="2298"/>
                      </a:lnTo>
                      <a:lnTo>
                        <a:pt x="152" y="2322"/>
                      </a:lnTo>
                      <a:lnTo>
                        <a:pt x="148" y="2354"/>
                      </a:lnTo>
                      <a:lnTo>
                        <a:pt x="148" y="2466"/>
                      </a:lnTo>
                      <a:lnTo>
                        <a:pt x="152" y="2518"/>
                      </a:lnTo>
                      <a:lnTo>
                        <a:pt x="156" y="2548"/>
                      </a:lnTo>
                      <a:lnTo>
                        <a:pt x="160" y="2572"/>
                      </a:lnTo>
                      <a:lnTo>
                        <a:pt x="160" y="2626"/>
                      </a:lnTo>
                      <a:lnTo>
                        <a:pt x="160" y="2744"/>
                      </a:lnTo>
                      <a:lnTo>
                        <a:pt x="164" y="2774"/>
                      </a:lnTo>
                      <a:lnTo>
                        <a:pt x="168" y="2798"/>
                      </a:lnTo>
                      <a:lnTo>
                        <a:pt x="172" y="2826"/>
                      </a:lnTo>
                      <a:lnTo>
                        <a:pt x="176" y="2872"/>
                      </a:lnTo>
                      <a:lnTo>
                        <a:pt x="176" y="2914"/>
                      </a:lnTo>
                      <a:lnTo>
                        <a:pt x="172" y="2918"/>
                      </a:lnTo>
                      <a:lnTo>
                        <a:pt x="168" y="2926"/>
                      </a:lnTo>
                      <a:lnTo>
                        <a:pt x="164" y="2930"/>
                      </a:lnTo>
                      <a:lnTo>
                        <a:pt x="160" y="2934"/>
                      </a:lnTo>
                      <a:lnTo>
                        <a:pt x="156" y="2938"/>
                      </a:lnTo>
                      <a:lnTo>
                        <a:pt x="152" y="2942"/>
                      </a:lnTo>
                      <a:lnTo>
                        <a:pt x="148" y="2946"/>
                      </a:lnTo>
                      <a:lnTo>
                        <a:pt x="144" y="2950"/>
                      </a:lnTo>
                      <a:lnTo>
                        <a:pt x="140" y="2954"/>
                      </a:lnTo>
                      <a:lnTo>
                        <a:pt x="136" y="2958"/>
                      </a:lnTo>
                      <a:lnTo>
                        <a:pt x="132" y="2966"/>
                      </a:lnTo>
                      <a:lnTo>
                        <a:pt x="128" y="2970"/>
                      </a:lnTo>
                      <a:lnTo>
                        <a:pt x="124" y="2974"/>
                      </a:lnTo>
                      <a:lnTo>
                        <a:pt x="122" y="2980"/>
                      </a:lnTo>
                      <a:lnTo>
                        <a:pt x="118" y="3012"/>
                      </a:lnTo>
                      <a:lnTo>
                        <a:pt x="114" y="3020"/>
                      </a:lnTo>
                      <a:lnTo>
                        <a:pt x="114" y="3052"/>
                      </a:lnTo>
                      <a:lnTo>
                        <a:pt x="118" y="3054"/>
                      </a:lnTo>
                      <a:lnTo>
                        <a:pt x="124" y="3058"/>
                      </a:lnTo>
                      <a:lnTo>
                        <a:pt x="160" y="3058"/>
                      </a:lnTo>
                      <a:lnTo>
                        <a:pt x="234" y="3054"/>
                      </a:lnTo>
                      <a:lnTo>
                        <a:pt x="276" y="3052"/>
                      </a:lnTo>
                      <a:lnTo>
                        <a:pt x="288" y="3048"/>
                      </a:lnTo>
                      <a:lnTo>
                        <a:pt x="300" y="3044"/>
                      </a:lnTo>
                      <a:lnTo>
                        <a:pt x="308" y="3040"/>
                      </a:lnTo>
                      <a:lnTo>
                        <a:pt x="312" y="3036"/>
                      </a:lnTo>
                      <a:lnTo>
                        <a:pt x="316" y="3032"/>
                      </a:lnTo>
                      <a:lnTo>
                        <a:pt x="320" y="3028"/>
                      </a:lnTo>
                      <a:lnTo>
                        <a:pt x="324" y="3024"/>
                      </a:lnTo>
                      <a:lnTo>
                        <a:pt x="328" y="3020"/>
                      </a:lnTo>
                      <a:lnTo>
                        <a:pt x="332" y="3012"/>
                      </a:lnTo>
                      <a:lnTo>
                        <a:pt x="332" y="3000"/>
                      </a:lnTo>
                      <a:lnTo>
                        <a:pt x="348" y="2996"/>
                      </a:lnTo>
                      <a:lnTo>
                        <a:pt x="358" y="2992"/>
                      </a:lnTo>
                      <a:lnTo>
                        <a:pt x="366" y="2988"/>
                      </a:lnTo>
                      <a:lnTo>
                        <a:pt x="370" y="2984"/>
                      </a:lnTo>
                      <a:lnTo>
                        <a:pt x="374" y="2980"/>
                      </a:lnTo>
                      <a:lnTo>
                        <a:pt x="382" y="2978"/>
                      </a:lnTo>
                      <a:lnTo>
                        <a:pt x="386" y="2970"/>
                      </a:lnTo>
                      <a:lnTo>
                        <a:pt x="386" y="2962"/>
                      </a:lnTo>
                      <a:lnTo>
                        <a:pt x="382" y="2926"/>
                      </a:lnTo>
                      <a:lnTo>
                        <a:pt x="378" y="2910"/>
                      </a:lnTo>
                      <a:lnTo>
                        <a:pt x="374" y="2896"/>
                      </a:lnTo>
                      <a:lnTo>
                        <a:pt x="382" y="2896"/>
                      </a:lnTo>
                      <a:lnTo>
                        <a:pt x="386" y="2864"/>
                      </a:lnTo>
                      <a:lnTo>
                        <a:pt x="390" y="2848"/>
                      </a:lnTo>
                      <a:lnTo>
                        <a:pt x="394" y="2826"/>
                      </a:lnTo>
                      <a:lnTo>
                        <a:pt x="398" y="2818"/>
                      </a:lnTo>
                      <a:lnTo>
                        <a:pt x="402" y="2806"/>
                      </a:lnTo>
                      <a:lnTo>
                        <a:pt x="406" y="2790"/>
                      </a:lnTo>
                      <a:lnTo>
                        <a:pt x="410" y="2778"/>
                      </a:lnTo>
                      <a:lnTo>
                        <a:pt x="414" y="2762"/>
                      </a:lnTo>
                      <a:lnTo>
                        <a:pt x="418" y="2750"/>
                      </a:lnTo>
                      <a:lnTo>
                        <a:pt x="422" y="2736"/>
                      </a:lnTo>
                      <a:lnTo>
                        <a:pt x="424" y="2720"/>
                      </a:lnTo>
                      <a:lnTo>
                        <a:pt x="428" y="2700"/>
                      </a:lnTo>
                      <a:lnTo>
                        <a:pt x="432" y="2676"/>
                      </a:lnTo>
                      <a:lnTo>
                        <a:pt x="436" y="2654"/>
                      </a:lnTo>
                      <a:lnTo>
                        <a:pt x="440" y="2630"/>
                      </a:lnTo>
                      <a:lnTo>
                        <a:pt x="444" y="2588"/>
                      </a:lnTo>
                      <a:lnTo>
                        <a:pt x="448" y="2514"/>
                      </a:lnTo>
                      <a:lnTo>
                        <a:pt x="448" y="2408"/>
                      </a:lnTo>
                      <a:lnTo>
                        <a:pt x="444" y="2272"/>
                      </a:lnTo>
                      <a:lnTo>
                        <a:pt x="440" y="2162"/>
                      </a:lnTo>
                      <a:lnTo>
                        <a:pt x="440" y="1948"/>
                      </a:lnTo>
                      <a:lnTo>
                        <a:pt x="444" y="1918"/>
                      </a:lnTo>
                      <a:lnTo>
                        <a:pt x="448" y="1906"/>
                      </a:lnTo>
                      <a:lnTo>
                        <a:pt x="452" y="1894"/>
                      </a:lnTo>
                      <a:lnTo>
                        <a:pt x="456" y="1878"/>
                      </a:lnTo>
                      <a:lnTo>
                        <a:pt x="460" y="1866"/>
                      </a:lnTo>
                      <a:lnTo>
                        <a:pt x="464" y="1850"/>
                      </a:lnTo>
                      <a:lnTo>
                        <a:pt x="468" y="1840"/>
                      </a:lnTo>
                      <a:lnTo>
                        <a:pt x="472" y="1832"/>
                      </a:lnTo>
                      <a:lnTo>
                        <a:pt x="476" y="1824"/>
                      </a:lnTo>
                      <a:lnTo>
                        <a:pt x="480" y="1816"/>
                      </a:lnTo>
                      <a:lnTo>
                        <a:pt x="484" y="1808"/>
                      </a:lnTo>
                      <a:lnTo>
                        <a:pt x="488" y="1792"/>
                      </a:lnTo>
                      <a:lnTo>
                        <a:pt x="492" y="1780"/>
                      </a:lnTo>
                      <a:lnTo>
                        <a:pt x="496" y="1764"/>
                      </a:lnTo>
                      <a:lnTo>
                        <a:pt x="500" y="1746"/>
                      </a:lnTo>
                      <a:lnTo>
                        <a:pt x="502" y="1730"/>
                      </a:lnTo>
                      <a:lnTo>
                        <a:pt x="502" y="1754"/>
                      </a:lnTo>
                      <a:lnTo>
                        <a:pt x="506" y="1784"/>
                      </a:lnTo>
                      <a:lnTo>
                        <a:pt x="510" y="1812"/>
                      </a:lnTo>
                      <a:lnTo>
                        <a:pt x="514" y="1836"/>
                      </a:lnTo>
                      <a:lnTo>
                        <a:pt x="518" y="1854"/>
                      </a:lnTo>
                      <a:lnTo>
                        <a:pt x="522" y="1878"/>
                      </a:lnTo>
                      <a:lnTo>
                        <a:pt x="526" y="1898"/>
                      </a:lnTo>
                      <a:lnTo>
                        <a:pt x="530" y="1918"/>
                      </a:lnTo>
                      <a:lnTo>
                        <a:pt x="534" y="1936"/>
                      </a:lnTo>
                      <a:lnTo>
                        <a:pt x="538" y="1952"/>
                      </a:lnTo>
                      <a:lnTo>
                        <a:pt x="542" y="1968"/>
                      </a:lnTo>
                      <a:lnTo>
                        <a:pt x="546" y="2038"/>
                      </a:lnTo>
                      <a:lnTo>
                        <a:pt x="550" y="2140"/>
                      </a:lnTo>
                      <a:lnTo>
                        <a:pt x="550" y="2182"/>
                      </a:lnTo>
                      <a:lnTo>
                        <a:pt x="546" y="2220"/>
                      </a:lnTo>
                      <a:lnTo>
                        <a:pt x="542" y="2264"/>
                      </a:lnTo>
                      <a:lnTo>
                        <a:pt x="538" y="2338"/>
                      </a:lnTo>
                      <a:lnTo>
                        <a:pt x="538" y="2580"/>
                      </a:lnTo>
                      <a:lnTo>
                        <a:pt x="542" y="2626"/>
                      </a:lnTo>
                      <a:lnTo>
                        <a:pt x="546" y="2658"/>
                      </a:lnTo>
                      <a:lnTo>
                        <a:pt x="550" y="2680"/>
                      </a:lnTo>
                      <a:lnTo>
                        <a:pt x="554" y="2704"/>
                      </a:lnTo>
                      <a:lnTo>
                        <a:pt x="558" y="2732"/>
                      </a:lnTo>
                      <a:lnTo>
                        <a:pt x="562" y="2748"/>
                      </a:lnTo>
                      <a:lnTo>
                        <a:pt x="566" y="2762"/>
                      </a:lnTo>
                      <a:lnTo>
                        <a:pt x="570" y="2778"/>
                      </a:lnTo>
                      <a:lnTo>
                        <a:pt x="574" y="2794"/>
                      </a:lnTo>
                      <a:lnTo>
                        <a:pt x="576" y="2806"/>
                      </a:lnTo>
                      <a:lnTo>
                        <a:pt x="580" y="2826"/>
                      </a:lnTo>
                      <a:lnTo>
                        <a:pt x="584" y="2840"/>
                      </a:lnTo>
                      <a:lnTo>
                        <a:pt x="588" y="2848"/>
                      </a:lnTo>
                      <a:lnTo>
                        <a:pt x="592" y="2860"/>
                      </a:lnTo>
                      <a:lnTo>
                        <a:pt x="596" y="2868"/>
                      </a:lnTo>
                      <a:lnTo>
                        <a:pt x="596" y="2884"/>
                      </a:lnTo>
                      <a:lnTo>
                        <a:pt x="592" y="2922"/>
                      </a:lnTo>
                      <a:lnTo>
                        <a:pt x="592" y="2938"/>
                      </a:lnTo>
                      <a:lnTo>
                        <a:pt x="596" y="2942"/>
                      </a:lnTo>
                      <a:lnTo>
                        <a:pt x="600" y="2946"/>
                      </a:lnTo>
                      <a:lnTo>
                        <a:pt x="608" y="2950"/>
                      </a:lnTo>
                      <a:lnTo>
                        <a:pt x="620" y="2954"/>
                      </a:lnTo>
                      <a:lnTo>
                        <a:pt x="640" y="2954"/>
                      </a:lnTo>
                      <a:lnTo>
                        <a:pt x="640" y="2974"/>
                      </a:lnTo>
                      <a:lnTo>
                        <a:pt x="644" y="2980"/>
                      </a:lnTo>
                      <a:lnTo>
                        <a:pt x="652" y="2984"/>
                      </a:lnTo>
                      <a:lnTo>
                        <a:pt x="654" y="2988"/>
                      </a:lnTo>
                      <a:lnTo>
                        <a:pt x="658" y="2992"/>
                      </a:lnTo>
                      <a:lnTo>
                        <a:pt x="666" y="2996"/>
                      </a:lnTo>
                      <a:lnTo>
                        <a:pt x="686" y="3000"/>
                      </a:lnTo>
                      <a:lnTo>
                        <a:pt x="698" y="3000"/>
                      </a:lnTo>
                      <a:lnTo>
                        <a:pt x="752" y="2996"/>
                      </a:lnTo>
                      <a:lnTo>
                        <a:pt x="796" y="2992"/>
                      </a:lnTo>
                      <a:lnTo>
                        <a:pt x="826" y="2988"/>
                      </a:lnTo>
                      <a:lnTo>
                        <a:pt x="838" y="2984"/>
                      </a:lnTo>
                      <a:lnTo>
                        <a:pt x="842" y="2980"/>
                      </a:lnTo>
                      <a:lnTo>
                        <a:pt x="846" y="2974"/>
                      </a:lnTo>
                      <a:lnTo>
                        <a:pt x="846" y="2962"/>
                      </a:lnTo>
                      <a:lnTo>
                        <a:pt x="842" y="2942"/>
                      </a:lnTo>
                      <a:lnTo>
                        <a:pt x="838" y="2938"/>
                      </a:lnTo>
                      <a:lnTo>
                        <a:pt x="834" y="2914"/>
                      </a:lnTo>
                      <a:lnTo>
                        <a:pt x="830" y="2906"/>
                      </a:lnTo>
                      <a:lnTo>
                        <a:pt x="826" y="2902"/>
                      </a:lnTo>
                      <a:lnTo>
                        <a:pt x="822" y="2900"/>
                      </a:lnTo>
                      <a:lnTo>
                        <a:pt x="818" y="2896"/>
                      </a:lnTo>
                      <a:lnTo>
                        <a:pt x="814" y="2892"/>
                      </a:lnTo>
                      <a:lnTo>
                        <a:pt x="810" y="2888"/>
                      </a:lnTo>
                      <a:lnTo>
                        <a:pt x="806" y="2884"/>
                      </a:lnTo>
                      <a:lnTo>
                        <a:pt x="804" y="2880"/>
                      </a:lnTo>
                      <a:lnTo>
                        <a:pt x="800" y="2876"/>
                      </a:lnTo>
                      <a:lnTo>
                        <a:pt x="796" y="2872"/>
                      </a:lnTo>
                      <a:lnTo>
                        <a:pt x="796" y="2860"/>
                      </a:lnTo>
                      <a:lnTo>
                        <a:pt x="800" y="2844"/>
                      </a:lnTo>
                      <a:lnTo>
                        <a:pt x="804" y="2828"/>
                      </a:lnTo>
                      <a:lnTo>
                        <a:pt x="806" y="2822"/>
                      </a:lnTo>
                      <a:lnTo>
                        <a:pt x="810" y="2810"/>
                      </a:lnTo>
                      <a:lnTo>
                        <a:pt x="814" y="2798"/>
                      </a:lnTo>
                      <a:lnTo>
                        <a:pt x="818" y="2790"/>
                      </a:lnTo>
                      <a:lnTo>
                        <a:pt x="822" y="2778"/>
                      </a:lnTo>
                      <a:lnTo>
                        <a:pt x="826" y="2766"/>
                      </a:lnTo>
                      <a:lnTo>
                        <a:pt x="830" y="2744"/>
                      </a:lnTo>
                      <a:lnTo>
                        <a:pt x="830" y="2528"/>
                      </a:lnTo>
                      <a:lnTo>
                        <a:pt x="830" y="2502"/>
                      </a:lnTo>
                      <a:lnTo>
                        <a:pt x="834" y="2482"/>
                      </a:lnTo>
                      <a:lnTo>
                        <a:pt x="838" y="2458"/>
                      </a:lnTo>
                      <a:lnTo>
                        <a:pt x="842" y="2428"/>
                      </a:lnTo>
                      <a:lnTo>
                        <a:pt x="842" y="2268"/>
                      </a:lnTo>
                      <a:lnTo>
                        <a:pt x="838" y="2236"/>
                      </a:lnTo>
                      <a:lnTo>
                        <a:pt x="838" y="1968"/>
                      </a:lnTo>
                      <a:lnTo>
                        <a:pt x="842" y="1932"/>
                      </a:lnTo>
                      <a:lnTo>
                        <a:pt x="846" y="1902"/>
                      </a:lnTo>
                      <a:lnTo>
                        <a:pt x="850" y="1866"/>
                      </a:lnTo>
                      <a:lnTo>
                        <a:pt x="854" y="1824"/>
                      </a:lnTo>
                      <a:lnTo>
                        <a:pt x="854" y="1628"/>
                      </a:lnTo>
                      <a:lnTo>
                        <a:pt x="850" y="1578"/>
                      </a:lnTo>
                      <a:lnTo>
                        <a:pt x="870" y="1578"/>
                      </a:lnTo>
                      <a:lnTo>
                        <a:pt x="912" y="1578"/>
                      </a:lnTo>
                      <a:lnTo>
                        <a:pt x="920" y="1582"/>
                      </a:lnTo>
                      <a:lnTo>
                        <a:pt x="928" y="1586"/>
                      </a:lnTo>
                      <a:lnTo>
                        <a:pt x="940" y="1590"/>
                      </a:lnTo>
                      <a:lnTo>
                        <a:pt x="948" y="1594"/>
                      </a:lnTo>
                      <a:lnTo>
                        <a:pt x="954" y="1598"/>
                      </a:lnTo>
                      <a:lnTo>
                        <a:pt x="962" y="1602"/>
                      </a:lnTo>
                      <a:lnTo>
                        <a:pt x="974" y="1606"/>
                      </a:lnTo>
                      <a:lnTo>
                        <a:pt x="986" y="1610"/>
                      </a:lnTo>
                      <a:lnTo>
                        <a:pt x="998" y="1614"/>
                      </a:lnTo>
                      <a:lnTo>
                        <a:pt x="1010" y="1616"/>
                      </a:lnTo>
                      <a:lnTo>
                        <a:pt x="1022" y="1620"/>
                      </a:lnTo>
                      <a:lnTo>
                        <a:pt x="1032" y="1624"/>
                      </a:lnTo>
                      <a:lnTo>
                        <a:pt x="1048" y="1628"/>
                      </a:lnTo>
                      <a:lnTo>
                        <a:pt x="1060" y="1632"/>
                      </a:lnTo>
                      <a:lnTo>
                        <a:pt x="1076" y="1636"/>
                      </a:lnTo>
                      <a:lnTo>
                        <a:pt x="1092" y="1640"/>
                      </a:lnTo>
                      <a:lnTo>
                        <a:pt x="1096" y="1644"/>
                      </a:lnTo>
                      <a:lnTo>
                        <a:pt x="1104" y="1648"/>
                      </a:lnTo>
                      <a:lnTo>
                        <a:pt x="1106" y="1652"/>
                      </a:lnTo>
                      <a:lnTo>
                        <a:pt x="1114" y="1656"/>
                      </a:lnTo>
                      <a:lnTo>
                        <a:pt x="1126" y="1656"/>
                      </a:lnTo>
                      <a:lnTo>
                        <a:pt x="1130" y="1652"/>
                      </a:lnTo>
                      <a:lnTo>
                        <a:pt x="1130" y="1640"/>
                      </a:lnTo>
                      <a:lnTo>
                        <a:pt x="1126" y="1620"/>
                      </a:lnTo>
                      <a:lnTo>
                        <a:pt x="1122" y="1610"/>
                      </a:lnTo>
                      <a:lnTo>
                        <a:pt x="1118" y="1598"/>
                      </a:lnTo>
                      <a:lnTo>
                        <a:pt x="1114" y="1582"/>
                      </a:lnTo>
                      <a:lnTo>
                        <a:pt x="1110" y="1562"/>
                      </a:lnTo>
                      <a:lnTo>
                        <a:pt x="1106" y="1542"/>
                      </a:lnTo>
                      <a:lnTo>
                        <a:pt x="1104" y="1524"/>
                      </a:lnTo>
                      <a:lnTo>
                        <a:pt x="1100" y="1504"/>
                      </a:lnTo>
                      <a:lnTo>
                        <a:pt x="1096" y="1480"/>
                      </a:lnTo>
                      <a:lnTo>
                        <a:pt x="1092" y="1462"/>
                      </a:lnTo>
                      <a:lnTo>
                        <a:pt x="1088" y="1438"/>
                      </a:lnTo>
                      <a:lnTo>
                        <a:pt x="1084" y="1414"/>
                      </a:lnTo>
                      <a:lnTo>
                        <a:pt x="1080" y="1392"/>
                      </a:lnTo>
                      <a:lnTo>
                        <a:pt x="1076" y="1364"/>
                      </a:lnTo>
                      <a:lnTo>
                        <a:pt x="1072" y="1348"/>
                      </a:lnTo>
                      <a:lnTo>
                        <a:pt x="1080" y="1348"/>
                      </a:lnTo>
                      <a:lnTo>
                        <a:pt x="1154" y="1344"/>
                      </a:lnTo>
                      <a:lnTo>
                        <a:pt x="1228" y="1340"/>
                      </a:lnTo>
                      <a:lnTo>
                        <a:pt x="1302" y="1336"/>
                      </a:lnTo>
                      <a:lnTo>
                        <a:pt x="1384" y="1332"/>
                      </a:lnTo>
                      <a:lnTo>
                        <a:pt x="1466" y="1328"/>
                      </a:lnTo>
                      <a:lnTo>
                        <a:pt x="1536" y="1324"/>
                      </a:lnTo>
                      <a:lnTo>
                        <a:pt x="1606" y="1320"/>
                      </a:lnTo>
                      <a:lnTo>
                        <a:pt x="1688" y="1316"/>
                      </a:lnTo>
                      <a:lnTo>
                        <a:pt x="1774" y="1314"/>
                      </a:lnTo>
                      <a:lnTo>
                        <a:pt x="1836" y="1310"/>
                      </a:lnTo>
                      <a:lnTo>
                        <a:pt x="1898" y="1306"/>
                      </a:lnTo>
                      <a:lnTo>
                        <a:pt x="1976" y="1302"/>
                      </a:lnTo>
                      <a:lnTo>
                        <a:pt x="1976" y="1278"/>
                      </a:lnTo>
                      <a:lnTo>
                        <a:pt x="1972" y="1246"/>
                      </a:lnTo>
                      <a:lnTo>
                        <a:pt x="1968" y="1216"/>
                      </a:lnTo>
                      <a:lnTo>
                        <a:pt x="1964" y="1180"/>
                      </a:lnTo>
                      <a:lnTo>
                        <a:pt x="1960" y="1150"/>
                      </a:lnTo>
                      <a:lnTo>
                        <a:pt x="1956" y="1114"/>
                      </a:lnTo>
                      <a:lnTo>
                        <a:pt x="1952" y="1084"/>
                      </a:lnTo>
                      <a:lnTo>
                        <a:pt x="1948" y="1048"/>
                      </a:lnTo>
                      <a:lnTo>
                        <a:pt x="1944" y="1016"/>
                      </a:lnTo>
                      <a:lnTo>
                        <a:pt x="1940" y="982"/>
                      </a:lnTo>
                      <a:lnTo>
                        <a:pt x="1938" y="950"/>
                      </a:lnTo>
                      <a:lnTo>
                        <a:pt x="1934" y="916"/>
                      </a:lnTo>
                      <a:lnTo>
                        <a:pt x="1930" y="884"/>
                      </a:lnTo>
                      <a:lnTo>
                        <a:pt x="1926" y="850"/>
                      </a:lnTo>
                      <a:lnTo>
                        <a:pt x="1926" y="826"/>
                      </a:lnTo>
                      <a:lnTo>
                        <a:pt x="1930" y="822"/>
                      </a:lnTo>
                      <a:lnTo>
                        <a:pt x="1930" y="806"/>
                      </a:lnTo>
                      <a:lnTo>
                        <a:pt x="1926" y="802"/>
                      </a:lnTo>
                      <a:lnTo>
                        <a:pt x="1918" y="802"/>
                      </a:lnTo>
                      <a:lnTo>
                        <a:pt x="1922" y="790"/>
                      </a:lnTo>
                      <a:lnTo>
                        <a:pt x="1934" y="786"/>
                      </a:lnTo>
                      <a:lnTo>
                        <a:pt x="1938" y="784"/>
                      </a:lnTo>
                      <a:lnTo>
                        <a:pt x="1938" y="764"/>
                      </a:lnTo>
                      <a:lnTo>
                        <a:pt x="1934" y="760"/>
                      </a:lnTo>
                      <a:lnTo>
                        <a:pt x="1930" y="756"/>
                      </a:lnTo>
                      <a:lnTo>
                        <a:pt x="1914" y="756"/>
                      </a:lnTo>
                      <a:lnTo>
                        <a:pt x="1914" y="744"/>
                      </a:lnTo>
                      <a:lnTo>
                        <a:pt x="1910" y="724"/>
                      </a:lnTo>
                      <a:lnTo>
                        <a:pt x="1922" y="724"/>
                      </a:lnTo>
                      <a:lnTo>
                        <a:pt x="1926" y="720"/>
                      </a:lnTo>
                      <a:lnTo>
                        <a:pt x="1930" y="716"/>
                      </a:lnTo>
                      <a:lnTo>
                        <a:pt x="1930" y="702"/>
                      </a:lnTo>
                      <a:lnTo>
                        <a:pt x="1926" y="698"/>
                      </a:lnTo>
                      <a:lnTo>
                        <a:pt x="1918" y="694"/>
                      </a:lnTo>
                      <a:lnTo>
                        <a:pt x="1906" y="694"/>
                      </a:lnTo>
                      <a:lnTo>
                        <a:pt x="1906" y="670"/>
                      </a:lnTo>
                      <a:lnTo>
                        <a:pt x="1902" y="632"/>
                      </a:lnTo>
                      <a:lnTo>
                        <a:pt x="1898" y="588"/>
                      </a:lnTo>
                      <a:lnTo>
                        <a:pt x="1894" y="550"/>
                      </a:lnTo>
                      <a:lnTo>
                        <a:pt x="1890" y="518"/>
                      </a:lnTo>
                      <a:lnTo>
                        <a:pt x="1886" y="502"/>
                      </a:lnTo>
                      <a:lnTo>
                        <a:pt x="1824" y="502"/>
                      </a:lnTo>
                      <a:lnTo>
                        <a:pt x="1726" y="506"/>
                      </a:lnTo>
                      <a:lnTo>
                        <a:pt x="1626" y="510"/>
                      </a:lnTo>
                      <a:lnTo>
                        <a:pt x="1524" y="514"/>
                      </a:lnTo>
                      <a:lnTo>
                        <a:pt x="1410" y="518"/>
                      </a:lnTo>
                      <a:lnTo>
                        <a:pt x="1302" y="522"/>
                      </a:lnTo>
                      <a:lnTo>
                        <a:pt x="1200" y="526"/>
                      </a:lnTo>
                      <a:lnTo>
                        <a:pt x="1064" y="530"/>
                      </a:lnTo>
                      <a:lnTo>
                        <a:pt x="962" y="534"/>
                      </a:lnTo>
                      <a:lnTo>
                        <a:pt x="962" y="526"/>
                      </a:lnTo>
                      <a:lnTo>
                        <a:pt x="958" y="518"/>
                      </a:lnTo>
                      <a:lnTo>
                        <a:pt x="954" y="510"/>
                      </a:lnTo>
                      <a:lnTo>
                        <a:pt x="952" y="506"/>
                      </a:lnTo>
                      <a:lnTo>
                        <a:pt x="948" y="498"/>
                      </a:lnTo>
                      <a:lnTo>
                        <a:pt x="944" y="490"/>
                      </a:lnTo>
                      <a:lnTo>
                        <a:pt x="940" y="486"/>
                      </a:lnTo>
                      <a:lnTo>
                        <a:pt x="936" y="484"/>
                      </a:lnTo>
                      <a:lnTo>
                        <a:pt x="932" y="480"/>
                      </a:lnTo>
                      <a:lnTo>
                        <a:pt x="928" y="476"/>
                      </a:lnTo>
                      <a:lnTo>
                        <a:pt x="924" y="472"/>
                      </a:lnTo>
                      <a:lnTo>
                        <a:pt x="920" y="468"/>
                      </a:lnTo>
                      <a:lnTo>
                        <a:pt x="916" y="464"/>
                      </a:lnTo>
                      <a:lnTo>
                        <a:pt x="908" y="460"/>
                      </a:lnTo>
                      <a:lnTo>
                        <a:pt x="892" y="456"/>
                      </a:lnTo>
                      <a:lnTo>
                        <a:pt x="888" y="452"/>
                      </a:lnTo>
                      <a:lnTo>
                        <a:pt x="880" y="448"/>
                      </a:lnTo>
                      <a:lnTo>
                        <a:pt x="874" y="444"/>
                      </a:lnTo>
                      <a:lnTo>
                        <a:pt x="866" y="440"/>
                      </a:lnTo>
                      <a:lnTo>
                        <a:pt x="854" y="436"/>
                      </a:lnTo>
                      <a:lnTo>
                        <a:pt x="842" y="432"/>
                      </a:lnTo>
                      <a:lnTo>
                        <a:pt x="822" y="428"/>
                      </a:lnTo>
                      <a:lnTo>
                        <a:pt x="806" y="424"/>
                      </a:lnTo>
                      <a:lnTo>
                        <a:pt x="796" y="420"/>
                      </a:lnTo>
                      <a:lnTo>
                        <a:pt x="776" y="416"/>
                      </a:lnTo>
                      <a:lnTo>
                        <a:pt x="760" y="412"/>
                      </a:lnTo>
                      <a:lnTo>
                        <a:pt x="744" y="408"/>
                      </a:lnTo>
                      <a:lnTo>
                        <a:pt x="744" y="402"/>
                      </a:lnTo>
                      <a:lnTo>
                        <a:pt x="748" y="386"/>
                      </a:lnTo>
                      <a:lnTo>
                        <a:pt x="748" y="378"/>
                      </a:lnTo>
                      <a:lnTo>
                        <a:pt x="760" y="378"/>
                      </a:lnTo>
                      <a:lnTo>
                        <a:pt x="768" y="374"/>
                      </a:lnTo>
                      <a:lnTo>
                        <a:pt x="772" y="366"/>
                      </a:lnTo>
                      <a:lnTo>
                        <a:pt x="772" y="354"/>
                      </a:lnTo>
                      <a:lnTo>
                        <a:pt x="768" y="342"/>
                      </a:lnTo>
                      <a:lnTo>
                        <a:pt x="768" y="334"/>
                      </a:lnTo>
                      <a:lnTo>
                        <a:pt x="772" y="320"/>
                      </a:lnTo>
                      <a:lnTo>
                        <a:pt x="772" y="292"/>
                      </a:lnTo>
                      <a:lnTo>
                        <a:pt x="772" y="288"/>
                      </a:lnTo>
                      <a:lnTo>
                        <a:pt x="772" y="276"/>
                      </a:lnTo>
                      <a:lnTo>
                        <a:pt x="780" y="280"/>
                      </a:lnTo>
                      <a:lnTo>
                        <a:pt x="788" y="280"/>
                      </a:lnTo>
                      <a:lnTo>
                        <a:pt x="788" y="276"/>
                      </a:lnTo>
                      <a:lnTo>
                        <a:pt x="784" y="272"/>
                      </a:lnTo>
                      <a:lnTo>
                        <a:pt x="780" y="264"/>
                      </a:lnTo>
                      <a:lnTo>
                        <a:pt x="784" y="260"/>
                      </a:lnTo>
                      <a:lnTo>
                        <a:pt x="788" y="256"/>
                      </a:lnTo>
                      <a:lnTo>
                        <a:pt x="792" y="254"/>
                      </a:lnTo>
                      <a:lnTo>
                        <a:pt x="796" y="250"/>
                      </a:lnTo>
                      <a:lnTo>
                        <a:pt x="800" y="246"/>
                      </a:lnTo>
                      <a:lnTo>
                        <a:pt x="800" y="238"/>
                      </a:lnTo>
                      <a:lnTo>
                        <a:pt x="796" y="194"/>
                      </a:lnTo>
                      <a:lnTo>
                        <a:pt x="792" y="164"/>
                      </a:lnTo>
                      <a:lnTo>
                        <a:pt x="788" y="152"/>
                      </a:lnTo>
                      <a:lnTo>
                        <a:pt x="784" y="120"/>
                      </a:lnTo>
                      <a:lnTo>
                        <a:pt x="780" y="108"/>
                      </a:lnTo>
                      <a:lnTo>
                        <a:pt x="776" y="98"/>
                      </a:lnTo>
                      <a:lnTo>
                        <a:pt x="772" y="90"/>
                      </a:lnTo>
                      <a:lnTo>
                        <a:pt x="768" y="82"/>
                      </a:lnTo>
                      <a:lnTo>
                        <a:pt x="764" y="78"/>
                      </a:lnTo>
                      <a:lnTo>
                        <a:pt x="760" y="70"/>
                      </a:lnTo>
                      <a:lnTo>
                        <a:pt x="756" y="66"/>
                      </a:lnTo>
                      <a:lnTo>
                        <a:pt x="752" y="58"/>
                      </a:lnTo>
                      <a:lnTo>
                        <a:pt x="748" y="54"/>
                      </a:lnTo>
                      <a:lnTo>
                        <a:pt x="744" y="50"/>
                      </a:lnTo>
                      <a:lnTo>
                        <a:pt x="740" y="46"/>
                      </a:lnTo>
                      <a:lnTo>
                        <a:pt x="736" y="42"/>
                      </a:lnTo>
                      <a:lnTo>
                        <a:pt x="732" y="38"/>
                      </a:lnTo>
                      <a:lnTo>
                        <a:pt x="726" y="34"/>
                      </a:lnTo>
                      <a:lnTo>
                        <a:pt x="722" y="30"/>
                      </a:lnTo>
                      <a:lnTo>
                        <a:pt x="714" y="28"/>
                      </a:lnTo>
                      <a:lnTo>
                        <a:pt x="710" y="24"/>
                      </a:lnTo>
                      <a:lnTo>
                        <a:pt x="702" y="20"/>
                      </a:lnTo>
                      <a:lnTo>
                        <a:pt x="694" y="16"/>
                      </a:lnTo>
                      <a:lnTo>
                        <a:pt x="686" y="12"/>
                      </a:lnTo>
                      <a:lnTo>
                        <a:pt x="674" y="8"/>
                      </a:lnTo>
                      <a:lnTo>
                        <a:pt x="654" y="4"/>
                      </a:lnTo>
                      <a:lnTo>
                        <a:pt x="640" y="0"/>
                      </a:lnTo>
                      <a:lnTo>
                        <a:pt x="600" y="0"/>
                      </a:lnTo>
                      <a:lnTo>
                        <a:pt x="588" y="4"/>
                      </a:lnTo>
                      <a:close/>
                    </a:path>
                  </a:pathLst>
                </a:custGeom>
                <a:solidFill>
                  <a:srgbClr val="000000"/>
                </a:solidFill>
                <a:ln w="9525">
                  <a:noFill/>
                  <a:round/>
                  <a:headEnd/>
                  <a:tailEnd/>
                </a:ln>
              </p:spPr>
              <p:txBody>
                <a:bodyPr/>
                <a:lstStyle/>
                <a:p>
                  <a:endParaRPr lang="en-US">
                    <a:latin typeface="Calibri" pitchFamily="-108" charset="0"/>
                  </a:endParaRPr>
                </a:p>
              </p:txBody>
            </p:sp>
            <p:sp>
              <p:nvSpPr>
                <p:cNvPr id="39" name="Freeform 60"/>
                <p:cNvSpPr>
                  <a:spLocks/>
                </p:cNvSpPr>
                <p:nvPr/>
              </p:nvSpPr>
              <p:spPr bwMode="auto">
                <a:xfrm>
                  <a:off x="9345298" y="-2756583"/>
                  <a:ext cx="1981357" cy="1257558"/>
                </a:xfrm>
                <a:custGeom>
                  <a:avLst/>
                  <a:gdLst>
                    <a:gd name="T0" fmla="*/ 2147483647 w 1248"/>
                    <a:gd name="T1" fmla="*/ 2147483647 h 792"/>
                    <a:gd name="T2" fmla="*/ 2147483647 w 1248"/>
                    <a:gd name="T3" fmla="*/ 2147483647 h 792"/>
                    <a:gd name="T4" fmla="*/ 2147483647 w 1248"/>
                    <a:gd name="T5" fmla="*/ 0 h 792"/>
                    <a:gd name="T6" fmla="*/ 0 w 1248"/>
                    <a:gd name="T7" fmla="*/ 2147483647 h 792"/>
                    <a:gd name="T8" fmla="*/ 2147483647 w 1248"/>
                    <a:gd name="T9" fmla="*/ 2147483647 h 792"/>
                    <a:gd name="T10" fmla="*/ 2147483647 w 1248"/>
                    <a:gd name="T11" fmla="*/ 2147483647 h 792"/>
                    <a:gd name="T12" fmla="*/ 2147483647 w 1248"/>
                    <a:gd name="T13" fmla="*/ 2147483647 h 792"/>
                    <a:gd name="T14" fmla="*/ 2147483647 w 1248"/>
                    <a:gd name="T15" fmla="*/ 2147483647 h 792"/>
                    <a:gd name="T16" fmla="*/ 2147483647 w 1248"/>
                    <a:gd name="T17" fmla="*/ 2147483647 h 792"/>
                    <a:gd name="T18" fmla="*/ 2147483647 w 1248"/>
                    <a:gd name="T19" fmla="*/ 2147483647 h 792"/>
                    <a:gd name="T20" fmla="*/ 2147483647 w 1248"/>
                    <a:gd name="T21" fmla="*/ 2147483647 h 792"/>
                    <a:gd name="T22" fmla="*/ 2147483647 w 1248"/>
                    <a:gd name="T23" fmla="*/ 2147483647 h 792"/>
                    <a:gd name="T24" fmla="*/ 2147483647 w 1248"/>
                    <a:gd name="T25" fmla="*/ 2147483647 h 792"/>
                    <a:gd name="T26" fmla="*/ 2147483647 w 1248"/>
                    <a:gd name="T27" fmla="*/ 2147483647 h 792"/>
                    <a:gd name="T28" fmla="*/ 2147483647 w 1248"/>
                    <a:gd name="T29" fmla="*/ 2147483647 h 792"/>
                    <a:gd name="T30" fmla="*/ 2147483647 w 1248"/>
                    <a:gd name="T31" fmla="*/ 2147483647 h 792"/>
                    <a:gd name="T32" fmla="*/ 2147483647 w 1248"/>
                    <a:gd name="T33" fmla="*/ 2147483647 h 792"/>
                    <a:gd name="T34" fmla="*/ 2147483647 w 1248"/>
                    <a:gd name="T35" fmla="*/ 2147483647 h 792"/>
                    <a:gd name="T36" fmla="*/ 2147483647 w 1248"/>
                    <a:gd name="T37" fmla="*/ 2147483647 h 792"/>
                    <a:gd name="T38" fmla="*/ 2147483647 w 1248"/>
                    <a:gd name="T39" fmla="*/ 2147483647 h 792"/>
                    <a:gd name="T40" fmla="*/ 2147483647 w 1248"/>
                    <a:gd name="T41" fmla="*/ 2147483647 h 792"/>
                    <a:gd name="T42" fmla="*/ 2147483647 w 1248"/>
                    <a:gd name="T43" fmla="*/ 2147483647 h 792"/>
                    <a:gd name="T44" fmla="*/ 2147483647 w 1248"/>
                    <a:gd name="T45" fmla="*/ 2147483647 h 792"/>
                    <a:gd name="T46" fmla="*/ 2147483647 w 1248"/>
                    <a:gd name="T47" fmla="*/ 2147483647 h 792"/>
                    <a:gd name="T48" fmla="*/ 2147483647 w 1248"/>
                    <a:gd name="T49" fmla="*/ 2147483647 h 792"/>
                    <a:gd name="T50" fmla="*/ 2147483647 w 1248"/>
                    <a:gd name="T51" fmla="*/ 2147483647 h 792"/>
                    <a:gd name="T52" fmla="*/ 2147483647 w 1248"/>
                    <a:gd name="T53" fmla="*/ 2147483647 h 792"/>
                    <a:gd name="T54" fmla="*/ 2147483647 w 1248"/>
                    <a:gd name="T55" fmla="*/ 2147483647 h 792"/>
                    <a:gd name="T56" fmla="*/ 2147483647 w 1248"/>
                    <a:gd name="T57" fmla="*/ 2147483647 h 792"/>
                    <a:gd name="T58" fmla="*/ 2147483647 w 1248"/>
                    <a:gd name="T59" fmla="*/ 2147483647 h 792"/>
                    <a:gd name="T60" fmla="*/ 2147483647 w 1248"/>
                    <a:gd name="T61" fmla="*/ 2147483647 h 792"/>
                    <a:gd name="T62" fmla="*/ 2147483647 w 1248"/>
                    <a:gd name="T63" fmla="*/ 2147483647 h 792"/>
                    <a:gd name="T64" fmla="*/ 2147483647 w 1248"/>
                    <a:gd name="T65" fmla="*/ 2147483647 h 792"/>
                    <a:gd name="T66" fmla="*/ 2147483647 w 1248"/>
                    <a:gd name="T67" fmla="*/ 2147483647 h 792"/>
                    <a:gd name="T68" fmla="*/ 2147483647 w 1248"/>
                    <a:gd name="T69" fmla="*/ 2147483647 h 792"/>
                    <a:gd name="T70" fmla="*/ 2147483647 w 1248"/>
                    <a:gd name="T71" fmla="*/ 2147483647 h 792"/>
                    <a:gd name="T72" fmla="*/ 2147483647 w 1248"/>
                    <a:gd name="T73" fmla="*/ 2147483647 h 792"/>
                    <a:gd name="T74" fmla="*/ 2147483647 w 1248"/>
                    <a:gd name="T75" fmla="*/ 2147483647 h 792"/>
                    <a:gd name="T76" fmla="*/ 2147483647 w 1248"/>
                    <a:gd name="T77" fmla="*/ 2147483647 h 792"/>
                    <a:gd name="T78" fmla="*/ 2147483647 w 1248"/>
                    <a:gd name="T79" fmla="*/ 2147483647 h 792"/>
                    <a:gd name="T80" fmla="*/ 2147483647 w 1248"/>
                    <a:gd name="T81" fmla="*/ 2147483647 h 792"/>
                    <a:gd name="T82" fmla="*/ 2147483647 w 1248"/>
                    <a:gd name="T83" fmla="*/ 2147483647 h 7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48"/>
                    <a:gd name="T127" fmla="*/ 0 h 792"/>
                    <a:gd name="T128" fmla="*/ 1248 w 1248"/>
                    <a:gd name="T129" fmla="*/ 792 h 7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48" h="792">
                      <a:moveTo>
                        <a:pt x="60" y="792"/>
                      </a:moveTo>
                      <a:lnTo>
                        <a:pt x="1248" y="734"/>
                      </a:lnTo>
                      <a:lnTo>
                        <a:pt x="1164" y="0"/>
                      </a:lnTo>
                      <a:lnTo>
                        <a:pt x="0" y="38"/>
                      </a:lnTo>
                      <a:lnTo>
                        <a:pt x="12" y="212"/>
                      </a:lnTo>
                      <a:lnTo>
                        <a:pt x="18" y="218"/>
                      </a:lnTo>
                      <a:lnTo>
                        <a:pt x="22" y="218"/>
                      </a:lnTo>
                      <a:lnTo>
                        <a:pt x="26" y="218"/>
                      </a:lnTo>
                      <a:lnTo>
                        <a:pt x="32" y="220"/>
                      </a:lnTo>
                      <a:lnTo>
                        <a:pt x="38" y="224"/>
                      </a:lnTo>
                      <a:lnTo>
                        <a:pt x="44" y="226"/>
                      </a:lnTo>
                      <a:lnTo>
                        <a:pt x="60" y="228"/>
                      </a:lnTo>
                      <a:lnTo>
                        <a:pt x="68" y="230"/>
                      </a:lnTo>
                      <a:lnTo>
                        <a:pt x="72" y="234"/>
                      </a:lnTo>
                      <a:lnTo>
                        <a:pt x="76" y="236"/>
                      </a:lnTo>
                      <a:lnTo>
                        <a:pt x="78" y="240"/>
                      </a:lnTo>
                      <a:lnTo>
                        <a:pt x="78" y="244"/>
                      </a:lnTo>
                      <a:lnTo>
                        <a:pt x="76" y="250"/>
                      </a:lnTo>
                      <a:lnTo>
                        <a:pt x="72" y="254"/>
                      </a:lnTo>
                      <a:lnTo>
                        <a:pt x="68" y="256"/>
                      </a:lnTo>
                      <a:lnTo>
                        <a:pt x="62" y="258"/>
                      </a:lnTo>
                      <a:lnTo>
                        <a:pt x="60" y="258"/>
                      </a:lnTo>
                      <a:lnTo>
                        <a:pt x="58" y="258"/>
                      </a:lnTo>
                      <a:lnTo>
                        <a:pt x="54" y="264"/>
                      </a:lnTo>
                      <a:lnTo>
                        <a:pt x="52" y="272"/>
                      </a:lnTo>
                      <a:lnTo>
                        <a:pt x="50" y="286"/>
                      </a:lnTo>
                      <a:lnTo>
                        <a:pt x="46" y="294"/>
                      </a:lnTo>
                      <a:lnTo>
                        <a:pt x="40" y="302"/>
                      </a:lnTo>
                      <a:lnTo>
                        <a:pt x="32" y="310"/>
                      </a:lnTo>
                      <a:lnTo>
                        <a:pt x="24" y="312"/>
                      </a:lnTo>
                      <a:lnTo>
                        <a:pt x="20" y="316"/>
                      </a:lnTo>
                      <a:lnTo>
                        <a:pt x="60" y="792"/>
                      </a:lnTo>
                      <a:close/>
                    </a:path>
                  </a:pathLst>
                </a:custGeom>
                <a:gradFill rotWithShape="1">
                  <a:gsLst>
                    <a:gs pos="0">
                      <a:srgbClr val="5AF300"/>
                    </a:gs>
                    <a:gs pos="100000">
                      <a:srgbClr val="208A00"/>
                    </a:gs>
                  </a:gsLst>
                  <a:lin ang="5400000" scaled="1"/>
                </a:gradFill>
                <a:ln w="9525">
                  <a:noFill/>
                  <a:round/>
                  <a:headEnd/>
                  <a:tailEnd/>
                </a:ln>
              </p:spPr>
              <p:txBody>
                <a:bodyPr/>
                <a:lstStyle/>
                <a:p>
                  <a:endParaRPr lang="en-US">
                    <a:latin typeface="Calibri" pitchFamily="-108" charset="0"/>
                  </a:endParaRPr>
                </a:p>
              </p:txBody>
            </p:sp>
          </p:grpSp>
          <p:grpSp>
            <p:nvGrpSpPr>
              <p:cNvPr id="32" name="Gruppe 20"/>
              <p:cNvGrpSpPr>
                <a:grpSpLocks/>
              </p:cNvGrpSpPr>
              <p:nvPr/>
            </p:nvGrpSpPr>
            <p:grpSpPr bwMode="auto">
              <a:xfrm>
                <a:off x="1477963" y="1831975"/>
                <a:ext cx="400050" cy="1581150"/>
                <a:chOff x="8945563" y="-3140075"/>
                <a:chExt cx="400050" cy="1581150"/>
              </a:xfrm>
            </p:grpSpPr>
            <p:sp>
              <p:nvSpPr>
                <p:cNvPr id="34" name="Freeform 56"/>
                <p:cNvSpPr>
                  <a:spLocks/>
                </p:cNvSpPr>
                <p:nvPr/>
              </p:nvSpPr>
              <p:spPr bwMode="auto">
                <a:xfrm>
                  <a:off x="8945563" y="-3140075"/>
                  <a:ext cx="241300" cy="768350"/>
                </a:xfrm>
                <a:custGeom>
                  <a:avLst/>
                  <a:gdLst>
                    <a:gd name="T0" fmla="*/ 2147483647 w 152"/>
                    <a:gd name="T1" fmla="*/ 2147483647 h 484"/>
                    <a:gd name="T2" fmla="*/ 2147483647 w 152"/>
                    <a:gd name="T3" fmla="*/ 2147483647 h 484"/>
                    <a:gd name="T4" fmla="*/ 2147483647 w 152"/>
                    <a:gd name="T5" fmla="*/ 2147483647 h 484"/>
                    <a:gd name="T6" fmla="*/ 2147483647 w 152"/>
                    <a:gd name="T7" fmla="*/ 2147483647 h 484"/>
                    <a:gd name="T8" fmla="*/ 2147483647 w 152"/>
                    <a:gd name="T9" fmla="*/ 2147483647 h 484"/>
                    <a:gd name="T10" fmla="*/ 2147483647 w 152"/>
                    <a:gd name="T11" fmla="*/ 2147483647 h 484"/>
                    <a:gd name="T12" fmla="*/ 2147483647 w 152"/>
                    <a:gd name="T13" fmla="*/ 2147483647 h 484"/>
                    <a:gd name="T14" fmla="*/ 2147483647 w 152"/>
                    <a:gd name="T15" fmla="*/ 2147483647 h 484"/>
                    <a:gd name="T16" fmla="*/ 2147483647 w 152"/>
                    <a:gd name="T17" fmla="*/ 2147483647 h 484"/>
                    <a:gd name="T18" fmla="*/ 2147483647 w 152"/>
                    <a:gd name="T19" fmla="*/ 2147483647 h 484"/>
                    <a:gd name="T20" fmla="*/ 2147483647 w 152"/>
                    <a:gd name="T21" fmla="*/ 2147483647 h 484"/>
                    <a:gd name="T22" fmla="*/ 2147483647 w 152"/>
                    <a:gd name="T23" fmla="*/ 2147483647 h 484"/>
                    <a:gd name="T24" fmla="*/ 2147483647 w 152"/>
                    <a:gd name="T25" fmla="*/ 2147483647 h 484"/>
                    <a:gd name="T26" fmla="*/ 2147483647 w 152"/>
                    <a:gd name="T27" fmla="*/ 2147483647 h 484"/>
                    <a:gd name="T28" fmla="*/ 2147483647 w 152"/>
                    <a:gd name="T29" fmla="*/ 2147483647 h 484"/>
                    <a:gd name="T30" fmla="*/ 2147483647 w 152"/>
                    <a:gd name="T31" fmla="*/ 2147483647 h 484"/>
                    <a:gd name="T32" fmla="*/ 2147483647 w 152"/>
                    <a:gd name="T33" fmla="*/ 2147483647 h 484"/>
                    <a:gd name="T34" fmla="*/ 2147483647 w 152"/>
                    <a:gd name="T35" fmla="*/ 2147483647 h 484"/>
                    <a:gd name="T36" fmla="*/ 2147483647 w 152"/>
                    <a:gd name="T37" fmla="*/ 2147483647 h 484"/>
                    <a:gd name="T38" fmla="*/ 2147483647 w 152"/>
                    <a:gd name="T39" fmla="*/ 2147483647 h 484"/>
                    <a:gd name="T40" fmla="*/ 2147483647 w 152"/>
                    <a:gd name="T41" fmla="*/ 2147483647 h 484"/>
                    <a:gd name="T42" fmla="*/ 2147483647 w 152"/>
                    <a:gd name="T43" fmla="*/ 2147483647 h 484"/>
                    <a:gd name="T44" fmla="*/ 2147483647 w 152"/>
                    <a:gd name="T45" fmla="*/ 2147483647 h 484"/>
                    <a:gd name="T46" fmla="*/ 2147483647 w 152"/>
                    <a:gd name="T47" fmla="*/ 2147483647 h 484"/>
                    <a:gd name="T48" fmla="*/ 2147483647 w 152"/>
                    <a:gd name="T49" fmla="*/ 2147483647 h 484"/>
                    <a:gd name="T50" fmla="*/ 2147483647 w 152"/>
                    <a:gd name="T51" fmla="*/ 2147483647 h 484"/>
                    <a:gd name="T52" fmla="*/ 2147483647 w 152"/>
                    <a:gd name="T53" fmla="*/ 2147483647 h 484"/>
                    <a:gd name="T54" fmla="*/ 2147483647 w 152"/>
                    <a:gd name="T55" fmla="*/ 2147483647 h 484"/>
                    <a:gd name="T56" fmla="*/ 0 w 152"/>
                    <a:gd name="T57" fmla="*/ 2147483647 h 484"/>
                    <a:gd name="T58" fmla="*/ 2147483647 w 152"/>
                    <a:gd name="T59" fmla="*/ 2147483647 h 484"/>
                    <a:gd name="T60" fmla="*/ 2147483647 w 152"/>
                    <a:gd name="T61" fmla="*/ 2147483647 h 484"/>
                    <a:gd name="T62" fmla="*/ 2147483647 w 152"/>
                    <a:gd name="T63" fmla="*/ 2147483647 h 484"/>
                    <a:gd name="T64" fmla="*/ 2147483647 w 152"/>
                    <a:gd name="T65" fmla="*/ 0 h 484"/>
                    <a:gd name="T66" fmla="*/ 2147483647 w 152"/>
                    <a:gd name="T67" fmla="*/ 0 h 4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484"/>
                    <a:gd name="T104" fmla="*/ 152 w 152"/>
                    <a:gd name="T105" fmla="*/ 484 h 4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484">
                      <a:moveTo>
                        <a:pt x="30" y="2"/>
                      </a:moveTo>
                      <a:lnTo>
                        <a:pt x="30" y="2"/>
                      </a:lnTo>
                      <a:lnTo>
                        <a:pt x="24" y="4"/>
                      </a:lnTo>
                      <a:lnTo>
                        <a:pt x="18" y="8"/>
                      </a:lnTo>
                      <a:lnTo>
                        <a:pt x="14" y="12"/>
                      </a:lnTo>
                      <a:lnTo>
                        <a:pt x="12" y="18"/>
                      </a:lnTo>
                      <a:lnTo>
                        <a:pt x="10" y="24"/>
                      </a:lnTo>
                      <a:lnTo>
                        <a:pt x="12" y="34"/>
                      </a:lnTo>
                      <a:lnTo>
                        <a:pt x="18" y="56"/>
                      </a:lnTo>
                      <a:lnTo>
                        <a:pt x="34" y="88"/>
                      </a:lnTo>
                      <a:lnTo>
                        <a:pt x="46" y="104"/>
                      </a:lnTo>
                      <a:lnTo>
                        <a:pt x="58" y="122"/>
                      </a:lnTo>
                      <a:lnTo>
                        <a:pt x="74" y="140"/>
                      </a:lnTo>
                      <a:lnTo>
                        <a:pt x="92" y="160"/>
                      </a:lnTo>
                      <a:lnTo>
                        <a:pt x="112" y="180"/>
                      </a:lnTo>
                      <a:lnTo>
                        <a:pt x="138" y="204"/>
                      </a:lnTo>
                      <a:lnTo>
                        <a:pt x="120" y="230"/>
                      </a:lnTo>
                      <a:lnTo>
                        <a:pt x="118" y="232"/>
                      </a:lnTo>
                      <a:lnTo>
                        <a:pt x="118" y="234"/>
                      </a:lnTo>
                      <a:lnTo>
                        <a:pt x="120" y="236"/>
                      </a:lnTo>
                      <a:lnTo>
                        <a:pt x="132" y="248"/>
                      </a:lnTo>
                      <a:lnTo>
                        <a:pt x="142" y="258"/>
                      </a:lnTo>
                      <a:lnTo>
                        <a:pt x="146" y="264"/>
                      </a:lnTo>
                      <a:lnTo>
                        <a:pt x="148" y="270"/>
                      </a:lnTo>
                      <a:lnTo>
                        <a:pt x="150" y="278"/>
                      </a:lnTo>
                      <a:lnTo>
                        <a:pt x="152" y="284"/>
                      </a:lnTo>
                      <a:lnTo>
                        <a:pt x="152" y="286"/>
                      </a:lnTo>
                      <a:lnTo>
                        <a:pt x="150" y="288"/>
                      </a:lnTo>
                      <a:lnTo>
                        <a:pt x="148" y="294"/>
                      </a:lnTo>
                      <a:lnTo>
                        <a:pt x="146" y="308"/>
                      </a:lnTo>
                      <a:lnTo>
                        <a:pt x="144" y="358"/>
                      </a:lnTo>
                      <a:lnTo>
                        <a:pt x="144" y="388"/>
                      </a:lnTo>
                      <a:lnTo>
                        <a:pt x="144" y="420"/>
                      </a:lnTo>
                      <a:lnTo>
                        <a:pt x="146" y="450"/>
                      </a:lnTo>
                      <a:lnTo>
                        <a:pt x="150" y="480"/>
                      </a:lnTo>
                      <a:lnTo>
                        <a:pt x="146" y="484"/>
                      </a:lnTo>
                      <a:lnTo>
                        <a:pt x="140" y="484"/>
                      </a:lnTo>
                      <a:lnTo>
                        <a:pt x="118" y="390"/>
                      </a:lnTo>
                      <a:lnTo>
                        <a:pt x="94" y="296"/>
                      </a:lnTo>
                      <a:lnTo>
                        <a:pt x="82" y="250"/>
                      </a:lnTo>
                      <a:lnTo>
                        <a:pt x="66" y="202"/>
                      </a:lnTo>
                      <a:lnTo>
                        <a:pt x="50" y="158"/>
                      </a:lnTo>
                      <a:lnTo>
                        <a:pt x="30" y="114"/>
                      </a:lnTo>
                      <a:lnTo>
                        <a:pt x="18" y="92"/>
                      </a:lnTo>
                      <a:lnTo>
                        <a:pt x="6" y="68"/>
                      </a:lnTo>
                      <a:lnTo>
                        <a:pt x="2" y="58"/>
                      </a:lnTo>
                      <a:lnTo>
                        <a:pt x="0" y="44"/>
                      </a:lnTo>
                      <a:lnTo>
                        <a:pt x="0" y="32"/>
                      </a:lnTo>
                      <a:lnTo>
                        <a:pt x="2" y="18"/>
                      </a:lnTo>
                      <a:lnTo>
                        <a:pt x="10" y="8"/>
                      </a:lnTo>
                      <a:lnTo>
                        <a:pt x="12" y="4"/>
                      </a:lnTo>
                      <a:lnTo>
                        <a:pt x="10" y="2"/>
                      </a:lnTo>
                      <a:lnTo>
                        <a:pt x="12" y="2"/>
                      </a:lnTo>
                      <a:lnTo>
                        <a:pt x="14" y="0"/>
                      </a:lnTo>
                      <a:lnTo>
                        <a:pt x="26" y="0"/>
                      </a:lnTo>
                      <a:lnTo>
                        <a:pt x="32" y="0"/>
                      </a:lnTo>
                      <a:lnTo>
                        <a:pt x="30" y="2"/>
                      </a:lnTo>
                      <a:close/>
                    </a:path>
                  </a:pathLst>
                </a:custGeom>
                <a:solidFill>
                  <a:srgbClr val="FFFFFF"/>
                </a:solidFill>
                <a:ln w="9525">
                  <a:noFill/>
                  <a:round/>
                  <a:headEnd/>
                  <a:tailEnd/>
                </a:ln>
              </p:spPr>
              <p:txBody>
                <a:bodyPr/>
                <a:lstStyle/>
                <a:p>
                  <a:endParaRPr lang="en-US">
                    <a:latin typeface="Calibri" pitchFamily="-108" charset="0"/>
                  </a:endParaRPr>
                </a:p>
              </p:txBody>
            </p:sp>
            <p:sp>
              <p:nvSpPr>
                <p:cNvPr id="35" name="Freeform 57"/>
                <p:cNvSpPr>
                  <a:spLocks/>
                </p:cNvSpPr>
                <p:nvPr/>
              </p:nvSpPr>
              <p:spPr bwMode="auto">
                <a:xfrm>
                  <a:off x="9301163" y="-2806700"/>
                  <a:ext cx="44450" cy="66675"/>
                </a:xfrm>
                <a:custGeom>
                  <a:avLst/>
                  <a:gdLst>
                    <a:gd name="T0" fmla="*/ 0 w 28"/>
                    <a:gd name="T1" fmla="*/ 2147483647 h 42"/>
                    <a:gd name="T2" fmla="*/ 0 w 28"/>
                    <a:gd name="T3" fmla="*/ 2147483647 h 42"/>
                    <a:gd name="T4" fmla="*/ 2147483647 w 28"/>
                    <a:gd name="T5" fmla="*/ 2147483647 h 42"/>
                    <a:gd name="T6" fmla="*/ 2147483647 w 28"/>
                    <a:gd name="T7" fmla="*/ 2147483647 h 42"/>
                    <a:gd name="T8" fmla="*/ 2147483647 w 28"/>
                    <a:gd name="T9" fmla="*/ 2147483647 h 42"/>
                    <a:gd name="T10" fmla="*/ 2147483647 w 28"/>
                    <a:gd name="T11" fmla="*/ 2147483647 h 42"/>
                    <a:gd name="T12" fmla="*/ 2147483647 w 28"/>
                    <a:gd name="T13" fmla="*/ 2147483647 h 42"/>
                    <a:gd name="T14" fmla="*/ 2147483647 w 28"/>
                    <a:gd name="T15" fmla="*/ 2147483647 h 42"/>
                    <a:gd name="T16" fmla="*/ 2147483647 w 28"/>
                    <a:gd name="T17" fmla="*/ 2147483647 h 42"/>
                    <a:gd name="T18" fmla="*/ 2147483647 w 28"/>
                    <a:gd name="T19" fmla="*/ 2147483647 h 42"/>
                    <a:gd name="T20" fmla="*/ 2147483647 w 28"/>
                    <a:gd name="T21" fmla="*/ 0 h 42"/>
                    <a:gd name="T22" fmla="*/ 2147483647 w 28"/>
                    <a:gd name="T23" fmla="*/ 0 h 42"/>
                    <a:gd name="T24" fmla="*/ 2147483647 w 28"/>
                    <a:gd name="T25" fmla="*/ 2147483647 h 42"/>
                    <a:gd name="T26" fmla="*/ 2147483647 w 28"/>
                    <a:gd name="T27" fmla="*/ 2147483647 h 42"/>
                    <a:gd name="T28" fmla="*/ 2147483647 w 28"/>
                    <a:gd name="T29" fmla="*/ 2147483647 h 42"/>
                    <a:gd name="T30" fmla="*/ 2147483647 w 28"/>
                    <a:gd name="T31" fmla="*/ 2147483647 h 42"/>
                    <a:gd name="T32" fmla="*/ 2147483647 w 28"/>
                    <a:gd name="T33" fmla="*/ 2147483647 h 42"/>
                    <a:gd name="T34" fmla="*/ 0 w 28"/>
                    <a:gd name="T35" fmla="*/ 2147483647 h 42"/>
                    <a:gd name="T36" fmla="*/ 0 w 28"/>
                    <a:gd name="T37" fmla="*/ 2147483647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42"/>
                    <a:gd name="T59" fmla="*/ 28 w 28"/>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42">
                      <a:moveTo>
                        <a:pt x="0" y="10"/>
                      </a:moveTo>
                      <a:lnTo>
                        <a:pt x="0" y="10"/>
                      </a:lnTo>
                      <a:lnTo>
                        <a:pt x="10" y="24"/>
                      </a:lnTo>
                      <a:lnTo>
                        <a:pt x="16" y="32"/>
                      </a:lnTo>
                      <a:lnTo>
                        <a:pt x="18" y="42"/>
                      </a:lnTo>
                      <a:lnTo>
                        <a:pt x="24" y="40"/>
                      </a:lnTo>
                      <a:lnTo>
                        <a:pt x="24" y="30"/>
                      </a:lnTo>
                      <a:lnTo>
                        <a:pt x="24" y="20"/>
                      </a:lnTo>
                      <a:lnTo>
                        <a:pt x="24" y="10"/>
                      </a:lnTo>
                      <a:lnTo>
                        <a:pt x="28" y="0"/>
                      </a:lnTo>
                      <a:lnTo>
                        <a:pt x="22" y="0"/>
                      </a:lnTo>
                      <a:lnTo>
                        <a:pt x="16" y="2"/>
                      </a:lnTo>
                      <a:lnTo>
                        <a:pt x="14" y="4"/>
                      </a:lnTo>
                      <a:lnTo>
                        <a:pt x="10" y="6"/>
                      </a:lnTo>
                      <a:lnTo>
                        <a:pt x="0" y="10"/>
                      </a:lnTo>
                      <a:close/>
                    </a:path>
                  </a:pathLst>
                </a:custGeom>
                <a:solidFill>
                  <a:srgbClr val="FFFFFF"/>
                </a:solidFill>
                <a:ln w="9525">
                  <a:noFill/>
                  <a:round/>
                  <a:headEnd/>
                  <a:tailEnd/>
                </a:ln>
              </p:spPr>
              <p:txBody>
                <a:bodyPr/>
                <a:lstStyle/>
                <a:p>
                  <a:endParaRPr lang="en-US">
                    <a:latin typeface="Calibri" pitchFamily="-108" charset="0"/>
                  </a:endParaRPr>
                </a:p>
              </p:txBody>
            </p:sp>
            <p:sp>
              <p:nvSpPr>
                <p:cNvPr id="36" name="Freeform 58"/>
                <p:cNvSpPr>
                  <a:spLocks/>
                </p:cNvSpPr>
                <p:nvPr/>
              </p:nvSpPr>
              <p:spPr bwMode="auto">
                <a:xfrm>
                  <a:off x="9263063" y="-2743200"/>
                  <a:ext cx="41275" cy="104775"/>
                </a:xfrm>
                <a:custGeom>
                  <a:avLst/>
                  <a:gdLst>
                    <a:gd name="T0" fmla="*/ 2147483647 w 26"/>
                    <a:gd name="T1" fmla="*/ 0 h 66"/>
                    <a:gd name="T2" fmla="*/ 2147483647 w 26"/>
                    <a:gd name="T3" fmla="*/ 0 h 66"/>
                    <a:gd name="T4" fmla="*/ 2147483647 w 26"/>
                    <a:gd name="T5" fmla="*/ 2147483647 h 66"/>
                    <a:gd name="T6" fmla="*/ 2147483647 w 26"/>
                    <a:gd name="T7" fmla="*/ 2147483647 h 66"/>
                    <a:gd name="T8" fmla="*/ 2147483647 w 26"/>
                    <a:gd name="T9" fmla="*/ 2147483647 h 66"/>
                    <a:gd name="T10" fmla="*/ 2147483647 w 26"/>
                    <a:gd name="T11" fmla="*/ 2147483647 h 66"/>
                    <a:gd name="T12" fmla="*/ 2147483647 w 26"/>
                    <a:gd name="T13" fmla="*/ 2147483647 h 66"/>
                    <a:gd name="T14" fmla="*/ 2147483647 w 26"/>
                    <a:gd name="T15" fmla="*/ 2147483647 h 66"/>
                    <a:gd name="T16" fmla="*/ 2147483647 w 26"/>
                    <a:gd name="T17" fmla="*/ 2147483647 h 66"/>
                    <a:gd name="T18" fmla="*/ 2147483647 w 26"/>
                    <a:gd name="T19" fmla="*/ 2147483647 h 66"/>
                    <a:gd name="T20" fmla="*/ 2147483647 w 26"/>
                    <a:gd name="T21" fmla="*/ 2147483647 h 66"/>
                    <a:gd name="T22" fmla="*/ 2147483647 w 26"/>
                    <a:gd name="T23" fmla="*/ 2147483647 h 66"/>
                    <a:gd name="T24" fmla="*/ 2147483647 w 26"/>
                    <a:gd name="T25" fmla="*/ 2147483647 h 66"/>
                    <a:gd name="T26" fmla="*/ 2147483647 w 26"/>
                    <a:gd name="T27" fmla="*/ 2147483647 h 66"/>
                    <a:gd name="T28" fmla="*/ 2147483647 w 26"/>
                    <a:gd name="T29" fmla="*/ 2147483647 h 66"/>
                    <a:gd name="T30" fmla="*/ 2147483647 w 26"/>
                    <a:gd name="T31" fmla="*/ 2147483647 h 66"/>
                    <a:gd name="T32" fmla="*/ 2147483647 w 26"/>
                    <a:gd name="T33" fmla="*/ 2147483647 h 66"/>
                    <a:gd name="T34" fmla="*/ 2147483647 w 26"/>
                    <a:gd name="T35" fmla="*/ 2147483647 h 66"/>
                    <a:gd name="T36" fmla="*/ 2147483647 w 26"/>
                    <a:gd name="T37" fmla="*/ 2147483647 h 66"/>
                    <a:gd name="T38" fmla="*/ 0 w 26"/>
                    <a:gd name="T39" fmla="*/ 2147483647 h 66"/>
                    <a:gd name="T40" fmla="*/ 0 w 26"/>
                    <a:gd name="T41" fmla="*/ 2147483647 h 66"/>
                    <a:gd name="T42" fmla="*/ 2147483647 w 26"/>
                    <a:gd name="T43" fmla="*/ 2147483647 h 66"/>
                    <a:gd name="T44" fmla="*/ 2147483647 w 26"/>
                    <a:gd name="T45" fmla="*/ 2147483647 h 66"/>
                    <a:gd name="T46" fmla="*/ 2147483647 w 26"/>
                    <a:gd name="T47" fmla="*/ 2147483647 h 66"/>
                    <a:gd name="T48" fmla="*/ 2147483647 w 26"/>
                    <a:gd name="T49" fmla="*/ 2147483647 h 66"/>
                    <a:gd name="T50" fmla="*/ 2147483647 w 26"/>
                    <a:gd name="T51" fmla="*/ 2147483647 h 66"/>
                    <a:gd name="T52" fmla="*/ 2147483647 w 26"/>
                    <a:gd name="T53" fmla="*/ 2147483647 h 66"/>
                    <a:gd name="T54" fmla="*/ 2147483647 w 26"/>
                    <a:gd name="T55" fmla="*/ 2147483647 h 66"/>
                    <a:gd name="T56" fmla="*/ 2147483647 w 26"/>
                    <a:gd name="T57" fmla="*/ 0 h 66"/>
                    <a:gd name="T58" fmla="*/ 2147483647 w 26"/>
                    <a:gd name="T59" fmla="*/ 0 h 66"/>
                    <a:gd name="T60" fmla="*/ 2147483647 w 26"/>
                    <a:gd name="T61" fmla="*/ 0 h 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
                    <a:gd name="T94" fmla="*/ 0 h 66"/>
                    <a:gd name="T95" fmla="*/ 26 w 26"/>
                    <a:gd name="T96" fmla="*/ 66 h 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 h="66">
                      <a:moveTo>
                        <a:pt x="22" y="0"/>
                      </a:moveTo>
                      <a:lnTo>
                        <a:pt x="22" y="0"/>
                      </a:lnTo>
                      <a:lnTo>
                        <a:pt x="24" y="32"/>
                      </a:lnTo>
                      <a:lnTo>
                        <a:pt x="24" y="42"/>
                      </a:lnTo>
                      <a:lnTo>
                        <a:pt x="26" y="56"/>
                      </a:lnTo>
                      <a:lnTo>
                        <a:pt x="26" y="66"/>
                      </a:lnTo>
                      <a:lnTo>
                        <a:pt x="24" y="66"/>
                      </a:lnTo>
                      <a:lnTo>
                        <a:pt x="20" y="66"/>
                      </a:lnTo>
                      <a:lnTo>
                        <a:pt x="10" y="56"/>
                      </a:lnTo>
                      <a:lnTo>
                        <a:pt x="8" y="52"/>
                      </a:lnTo>
                      <a:lnTo>
                        <a:pt x="6" y="46"/>
                      </a:lnTo>
                      <a:lnTo>
                        <a:pt x="2" y="36"/>
                      </a:lnTo>
                      <a:lnTo>
                        <a:pt x="0" y="30"/>
                      </a:lnTo>
                      <a:lnTo>
                        <a:pt x="4" y="20"/>
                      </a:lnTo>
                      <a:lnTo>
                        <a:pt x="6" y="10"/>
                      </a:lnTo>
                      <a:lnTo>
                        <a:pt x="10" y="4"/>
                      </a:lnTo>
                      <a:lnTo>
                        <a:pt x="14" y="2"/>
                      </a:lnTo>
                      <a:lnTo>
                        <a:pt x="18" y="0"/>
                      </a:lnTo>
                      <a:lnTo>
                        <a:pt x="22" y="0"/>
                      </a:lnTo>
                      <a:close/>
                    </a:path>
                  </a:pathLst>
                </a:custGeom>
                <a:solidFill>
                  <a:srgbClr val="FFFFFF"/>
                </a:solidFill>
                <a:ln w="9525">
                  <a:noFill/>
                  <a:round/>
                  <a:headEnd/>
                  <a:tailEnd/>
                </a:ln>
              </p:spPr>
              <p:txBody>
                <a:bodyPr/>
                <a:lstStyle/>
                <a:p>
                  <a:endParaRPr lang="en-US">
                    <a:latin typeface="Calibri" pitchFamily="-108" charset="0"/>
                  </a:endParaRPr>
                </a:p>
              </p:txBody>
            </p:sp>
            <p:sp>
              <p:nvSpPr>
                <p:cNvPr id="37" name="Freeform 59"/>
                <p:cNvSpPr>
                  <a:spLocks/>
                </p:cNvSpPr>
                <p:nvPr/>
              </p:nvSpPr>
              <p:spPr bwMode="auto">
                <a:xfrm>
                  <a:off x="9174163" y="-1793875"/>
                  <a:ext cx="34925" cy="234950"/>
                </a:xfrm>
                <a:custGeom>
                  <a:avLst/>
                  <a:gdLst>
                    <a:gd name="T0" fmla="*/ 2147483647 w 22"/>
                    <a:gd name="T1" fmla="*/ 2147483647 h 148"/>
                    <a:gd name="T2" fmla="*/ 2147483647 w 22"/>
                    <a:gd name="T3" fmla="*/ 2147483647 h 148"/>
                    <a:gd name="T4" fmla="*/ 2147483647 w 22"/>
                    <a:gd name="T5" fmla="*/ 2147483647 h 148"/>
                    <a:gd name="T6" fmla="*/ 0 w 22"/>
                    <a:gd name="T7" fmla="*/ 2147483647 h 148"/>
                    <a:gd name="T8" fmla="*/ 0 w 22"/>
                    <a:gd name="T9" fmla="*/ 2147483647 h 148"/>
                    <a:gd name="T10" fmla="*/ 2147483647 w 22"/>
                    <a:gd name="T11" fmla="*/ 2147483647 h 148"/>
                    <a:gd name="T12" fmla="*/ 2147483647 w 22"/>
                    <a:gd name="T13" fmla="*/ 0 h 148"/>
                    <a:gd name="T14" fmla="*/ 2147483647 w 22"/>
                    <a:gd name="T15" fmla="*/ 2147483647 h 148"/>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48"/>
                    <a:gd name="T26" fmla="*/ 22 w 22"/>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48">
                      <a:moveTo>
                        <a:pt x="18" y="148"/>
                      </a:moveTo>
                      <a:lnTo>
                        <a:pt x="10" y="148"/>
                      </a:lnTo>
                      <a:lnTo>
                        <a:pt x="4" y="146"/>
                      </a:lnTo>
                      <a:lnTo>
                        <a:pt x="0" y="146"/>
                      </a:lnTo>
                      <a:lnTo>
                        <a:pt x="12" y="72"/>
                      </a:lnTo>
                      <a:lnTo>
                        <a:pt x="22" y="0"/>
                      </a:lnTo>
                      <a:lnTo>
                        <a:pt x="18" y="148"/>
                      </a:lnTo>
                      <a:close/>
                    </a:path>
                  </a:pathLst>
                </a:custGeom>
                <a:solidFill>
                  <a:srgbClr val="FFFFFF"/>
                </a:solidFill>
                <a:ln w="9525">
                  <a:noFill/>
                  <a:round/>
                  <a:headEnd/>
                  <a:tailEnd/>
                </a:ln>
              </p:spPr>
              <p:txBody>
                <a:bodyPr/>
                <a:lstStyle/>
                <a:p>
                  <a:endParaRPr lang="en-US">
                    <a:latin typeface="Calibri" pitchFamily="-108" charset="0"/>
                  </a:endParaRPr>
                </a:p>
              </p:txBody>
            </p:sp>
          </p:grpSp>
          <p:sp>
            <p:nvSpPr>
              <p:cNvPr id="33" name="Kombinationstegning 22"/>
              <p:cNvSpPr>
                <a:spLocks noChangeArrowheads="1"/>
              </p:cNvSpPr>
              <p:nvPr/>
            </p:nvSpPr>
            <p:spPr bwMode="auto">
              <a:xfrm>
                <a:off x="1639310" y="2142340"/>
                <a:ext cx="208380" cy="496580"/>
              </a:xfrm>
              <a:custGeom>
                <a:avLst/>
                <a:gdLst>
                  <a:gd name="T0" fmla="*/ 142077 w 209550"/>
                  <a:gd name="T1" fmla="*/ 124155 h 495300"/>
                  <a:gd name="T2" fmla="*/ 208380 w 209550"/>
                  <a:gd name="T3" fmla="*/ 248310 h 495300"/>
                  <a:gd name="T4" fmla="*/ 208380 w 209550"/>
                  <a:gd name="T5" fmla="*/ 429767 h 495300"/>
                  <a:gd name="T6" fmla="*/ 75775 w 209550"/>
                  <a:gd name="T7" fmla="*/ 496619 h 495300"/>
                  <a:gd name="T8" fmla="*/ 75775 w 209550"/>
                  <a:gd name="T9" fmla="*/ 496619 h 495300"/>
                  <a:gd name="T10" fmla="*/ 56831 w 209550"/>
                  <a:gd name="T11" fmla="*/ 152806 h 495300"/>
                  <a:gd name="T12" fmla="*/ 56831 w 209550"/>
                  <a:gd name="T13" fmla="*/ 114604 h 495300"/>
                  <a:gd name="T14" fmla="*/ 0 w 209550"/>
                  <a:gd name="T15" fmla="*/ 66852 h 495300"/>
                  <a:gd name="T16" fmla="*/ 47359 w 209550"/>
                  <a:gd name="T17" fmla="*/ 0 h 495300"/>
                  <a:gd name="T18" fmla="*/ 151549 w 209550"/>
                  <a:gd name="T19" fmla="*/ 19101 h 495300"/>
                  <a:gd name="T20" fmla="*/ 198908 w 209550"/>
                  <a:gd name="T21" fmla="*/ 66852 h 495300"/>
                  <a:gd name="T22" fmla="*/ 142077 w 209550"/>
                  <a:gd name="T23" fmla="*/ 124155 h 495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9550"/>
                  <a:gd name="T37" fmla="*/ 0 h 495300"/>
                  <a:gd name="T38" fmla="*/ 209550 w 209550"/>
                  <a:gd name="T39" fmla="*/ 495300 h 4953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9550" h="495300">
                    <a:moveTo>
                      <a:pt x="142875" y="123825"/>
                    </a:moveTo>
                    <a:lnTo>
                      <a:pt x="209550" y="247650"/>
                    </a:lnTo>
                    <a:lnTo>
                      <a:pt x="209550" y="428625"/>
                    </a:lnTo>
                    <a:lnTo>
                      <a:pt x="76200" y="495300"/>
                    </a:lnTo>
                    <a:lnTo>
                      <a:pt x="57150" y="152400"/>
                    </a:lnTo>
                    <a:lnTo>
                      <a:pt x="57150" y="114300"/>
                    </a:lnTo>
                    <a:lnTo>
                      <a:pt x="0" y="66675"/>
                    </a:lnTo>
                    <a:lnTo>
                      <a:pt x="47625" y="0"/>
                    </a:lnTo>
                    <a:lnTo>
                      <a:pt x="152400" y="19050"/>
                    </a:lnTo>
                    <a:lnTo>
                      <a:pt x="200025" y="66675"/>
                    </a:lnTo>
                    <a:lnTo>
                      <a:pt x="142875" y="123825"/>
                    </a:lnTo>
                    <a:close/>
                  </a:path>
                </a:pathLst>
              </a:custGeom>
              <a:gradFill rotWithShape="1">
                <a:gsLst>
                  <a:gs pos="0">
                    <a:srgbClr val="208A00"/>
                  </a:gs>
                  <a:gs pos="100000">
                    <a:srgbClr val="5AF300"/>
                  </a:gs>
                </a:gsLst>
                <a:lin ang="16200000" scaled="1"/>
              </a:gradFill>
              <a:ln w="9525">
                <a:noFill/>
                <a:miter lim="800000"/>
                <a:headEnd/>
                <a:tailEnd/>
              </a:ln>
              <a:effectLst>
                <a:outerShdw blurRad="63500" dist="38100" dir="2700000" algn="tl" rotWithShape="0">
                  <a:srgbClr val="000000">
                    <a:alpha val="39998"/>
                  </a:srgbClr>
                </a:outerShdw>
              </a:effectLst>
            </p:spPr>
            <p:txBody>
              <a:bodyPr anchor="ctr"/>
              <a:lstStyle/>
              <a:p>
                <a:pPr indent="-342900" algn="ctr">
                  <a:buFont typeface="Calibri" pitchFamily="-108" charset="0"/>
                  <a:buAutoNum type="arabicPeriod"/>
                </a:pPr>
                <a:endParaRPr lang="en-US" noProof="1">
                  <a:solidFill>
                    <a:srgbClr val="FFFFFF"/>
                  </a:solidFill>
                  <a:latin typeface="Calibri" pitchFamily="-108" charset="0"/>
                </a:endParaRPr>
              </a:p>
            </p:txBody>
          </p:sp>
        </p:grpSp>
        <p:sp>
          <p:nvSpPr>
            <p:cNvPr id="29" name="Ellipse 24"/>
            <p:cNvSpPr/>
            <p:nvPr/>
          </p:nvSpPr>
          <p:spPr bwMode="auto">
            <a:xfrm>
              <a:off x="268288" y="6215727"/>
              <a:ext cx="1517332" cy="44256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Calibri" pitchFamily="-109" charset="0"/>
                <a:ea typeface="+mn-ea"/>
              </a:endParaRPr>
            </a:p>
          </p:txBody>
        </p:sp>
        <p:sp>
          <p:nvSpPr>
            <p:cNvPr id="30" name="Ellipse 25"/>
            <p:cNvSpPr/>
            <p:nvPr/>
          </p:nvSpPr>
          <p:spPr bwMode="auto">
            <a:xfrm>
              <a:off x="1238568" y="5945534"/>
              <a:ext cx="1517332" cy="44256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Calibri" pitchFamily="-109" charset="0"/>
                <a:ea typeface="+mn-ea"/>
              </a:endParaRPr>
            </a:p>
          </p:txBody>
        </p:sp>
      </p:grpSp>
      <p:sp>
        <p:nvSpPr>
          <p:cNvPr id="40" name="Tekstboks 27"/>
          <p:cNvSpPr txBox="1">
            <a:spLocks noChangeArrowheads="1"/>
          </p:cNvSpPr>
          <p:nvPr/>
        </p:nvSpPr>
        <p:spPr bwMode="auto">
          <a:xfrm rot="-178500">
            <a:off x="2752084" y="2181505"/>
            <a:ext cx="1502463" cy="369332"/>
          </a:xfrm>
          <a:prstGeom prst="rect">
            <a:avLst/>
          </a:prstGeom>
          <a:noFill/>
          <a:ln w="9525">
            <a:noFill/>
            <a:miter lim="800000"/>
            <a:headEnd/>
            <a:tailEnd/>
          </a:ln>
        </p:spPr>
        <p:txBody>
          <a:bodyPr wrap="none">
            <a:spAutoFit/>
          </a:bodyPr>
          <a:lstStyle/>
          <a:p>
            <a:pPr algn="ctr"/>
            <a:r>
              <a:rPr lang="da-DK" dirty="0">
                <a:solidFill>
                  <a:srgbClr val="FFFFFF"/>
                </a:solidFill>
                <a:latin typeface="Calibri" pitchFamily="-108" charset="0"/>
              </a:rPr>
              <a:t>Your text here</a:t>
            </a:r>
          </a:p>
        </p:txBody>
      </p:sp>
      <p:pic>
        <p:nvPicPr>
          <p:cNvPr id="41" name="Picture 24" descr="slideshoplogo.png"/>
          <p:cNvPicPr>
            <a:picLocks noChangeAspect="1"/>
          </p:cNvPicPr>
          <p:nvPr/>
        </p:nvPicPr>
        <p:blipFill>
          <a:blip r:embed="rId2"/>
          <a:srcRect/>
          <a:stretch>
            <a:fillRect/>
          </a:stretch>
        </p:blipFill>
        <p:spPr bwMode="auto">
          <a:xfrm>
            <a:off x="230188" y="6173788"/>
            <a:ext cx="1689100" cy="495300"/>
          </a:xfrm>
          <a:prstGeom prst="rect">
            <a:avLst/>
          </a:prstGeom>
          <a:noFill/>
          <a:ln w="9525">
            <a:noFill/>
            <a:miter lim="800000"/>
            <a:headEnd/>
            <a:tailEnd/>
          </a:ln>
        </p:spPr>
      </p:pic>
      <p:sp>
        <p:nvSpPr>
          <p:cNvPr id="42" name="Title 1"/>
          <p:cNvSpPr txBox="1">
            <a:spLocks/>
          </p:cNvSpPr>
          <p:nvPr/>
        </p:nvSpPr>
        <p:spPr>
          <a:xfrm>
            <a:off x="457200" y="304800"/>
            <a:ext cx="8229600" cy="952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IranNastaliq" pitchFamily="18" charset="0"/>
                <a:ea typeface="+mj-ea"/>
                <a:cs typeface="IranNastaliq" pitchFamily="18" charset="0"/>
              </a:defRPr>
            </a:lvl1pPr>
          </a:lstStyle>
          <a:p>
            <a:pPr algn="r" rtl="1"/>
            <a:r>
              <a:rPr lang="fa-IR" sz="7200" dirty="0" smtClean="0">
                <a:effectLst>
                  <a:reflection blurRad="6350" stA="55000" endA="300" endPos="45500" dir="5400000" sy="-100000" algn="bl" rotWithShape="0"/>
                </a:effectLst>
                <a:cs typeface="B Ferdosi" pitchFamily="2" charset="-78"/>
              </a:rPr>
              <a:t>مواد و روش ها</a:t>
            </a:r>
            <a:endParaRPr lang="ar-EG" sz="7200" dirty="0">
              <a:effectLst>
                <a:reflection blurRad="6350" stA="55000" endA="300" endPos="45500" dir="5400000" sy="-100000" algn="bl" rotWithShape="0"/>
              </a:effectLst>
              <a:cs typeface="B Ferdosi" pitchFamily="2" charset="-78"/>
            </a:endParaRPr>
          </a:p>
        </p:txBody>
      </p:sp>
      <p:pic>
        <p:nvPicPr>
          <p:cNvPr id="43" name="Picture 2" descr="C:\Users\shekoofe\Desktop\desk_mordad\Documents\12052011(00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21420845">
            <a:off x="2705076" y="1910099"/>
            <a:ext cx="1687146" cy="1095118"/>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shekoofe\Desktop\desk_mordad\Documents\Photo0317.jpg"/>
          <p:cNvPicPr>
            <a:picLocks noGrp="1" noChangeAspect="1" noChangeArrowheads="1"/>
          </p:cNvPicPr>
          <p:nvPr>
            <p:ph idx="1"/>
          </p:nvPr>
        </p:nvPicPr>
        <p:blipFill rotWithShape="1">
          <a:blip r:embed="rId4">
            <a:extLst>
              <a:ext uri="{28A0092B-C50C-407E-A947-70E740481C1C}">
                <a14:useLocalDpi xmlns:a14="http://schemas.microsoft.com/office/drawing/2010/main" xmlns="" val="0"/>
              </a:ext>
            </a:extLst>
          </a:blip>
          <a:srcRect/>
          <a:stretch/>
        </p:blipFill>
        <p:spPr bwMode="auto">
          <a:xfrm rot="21373418">
            <a:off x="2713815" y="1885861"/>
            <a:ext cx="2050788" cy="13203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426903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38200" y="2089680"/>
            <a:ext cx="7772400" cy="12250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11600" dirty="0" smtClean="0">
                <a:effectLst>
                  <a:reflection blurRad="6350" stA="55000" endA="300" endPos="45500" dir="5400000" sy="-100000" algn="bl" rotWithShape="0"/>
                </a:effectLst>
                <a:latin typeface="IranNastaliq" pitchFamily="18" charset="0"/>
                <a:cs typeface="B Ferdosi" pitchFamily="2" charset="-78"/>
              </a:rPr>
              <a:t>یافته ها و بحث:</a:t>
            </a:r>
            <a:endParaRPr lang="ar-EG" sz="11600" dirty="0">
              <a:effectLst>
                <a:reflection blurRad="6350" stA="55000" endA="300" endPos="45500" dir="5400000" sy="-100000" algn="bl" rotWithShape="0"/>
              </a:effectLst>
              <a:latin typeface="IranNastaliq" pitchFamily="18" charset="0"/>
              <a:cs typeface="B Ferdosi" pitchFamily="2" charset="-78"/>
            </a:endParaRPr>
          </a:p>
        </p:txBody>
      </p:sp>
    </p:spTree>
    <p:extLst>
      <p:ext uri="{BB962C8B-B14F-4D97-AF65-F5344CB8AC3E}">
        <p14:creationId xmlns:p14="http://schemas.microsoft.com/office/powerpoint/2010/main" xmlns="" val="3428970594"/>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r="49771" b="51220"/>
          <a:stretch/>
        </p:blipFill>
        <p:spPr bwMode="auto">
          <a:xfrm>
            <a:off x="2214547" y="1857368"/>
            <a:ext cx="5929354" cy="30003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Oval 3"/>
          <p:cNvSpPr/>
          <p:nvPr/>
        </p:nvSpPr>
        <p:spPr>
          <a:xfrm>
            <a:off x="4429124" y="2428872"/>
            <a:ext cx="738190" cy="1143008"/>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TextBox 4"/>
          <p:cNvSpPr txBox="1"/>
          <p:nvPr/>
        </p:nvSpPr>
        <p:spPr>
          <a:xfrm rot="19857774">
            <a:off x="-1721327" y="1575257"/>
            <a:ext cx="6095999" cy="430887"/>
          </a:xfrm>
          <a:prstGeom prst="rect">
            <a:avLst/>
          </a:prstGeom>
          <a:noFill/>
          <a:ln>
            <a:solidFill>
              <a:schemeClr val="accent2"/>
            </a:solidFill>
          </a:ln>
        </p:spPr>
        <p:txBody>
          <a:bodyPr wrap="square" rtlCol="0">
            <a:spAutoFit/>
          </a:bodyPr>
          <a:lstStyle/>
          <a:p>
            <a:pPr marL="285750" indent="-285750" algn="r" rtl="1">
              <a:lnSpc>
                <a:spcPct val="150000"/>
              </a:lnSpc>
              <a:buFont typeface="Wingdings" pitchFamily="2" charset="2"/>
              <a:buChar char="ü"/>
            </a:pPr>
            <a:r>
              <a:rPr lang="ar-SA" sz="1600" b="1" dirty="0" smtClean="0">
                <a:solidFill>
                  <a:srgbClr val="000000"/>
                </a:solidFill>
                <a:latin typeface="Najah"/>
                <a:ea typeface="Times New Roman"/>
                <a:cs typeface="B Lotus"/>
              </a:rPr>
              <a:t>توزيع </a:t>
            </a:r>
            <a:r>
              <a:rPr lang="ar-SA" sz="1600" b="1" dirty="0">
                <a:solidFill>
                  <a:srgbClr val="000000"/>
                </a:solidFill>
                <a:latin typeface="Najah"/>
                <a:ea typeface="Times New Roman"/>
                <a:cs typeface="B Lotus"/>
              </a:rPr>
              <a:t>فراواني </a:t>
            </a:r>
            <a:r>
              <a:rPr lang="ar-SA" sz="1600" b="1" dirty="0" smtClean="0">
                <a:solidFill>
                  <a:srgbClr val="000000"/>
                </a:solidFill>
                <a:latin typeface="Najah"/>
                <a:ea typeface="Times New Roman"/>
                <a:cs typeface="B Lotus"/>
              </a:rPr>
              <a:t>متغیرهای دموگرافيك</a:t>
            </a:r>
            <a:r>
              <a:rPr lang="fa-IR" sz="1600" b="1" dirty="0" smtClean="0">
                <a:solidFill>
                  <a:srgbClr val="000000"/>
                </a:solidFill>
                <a:latin typeface="Najah"/>
                <a:ea typeface="Times New Roman"/>
                <a:cs typeface="B Lotus"/>
              </a:rPr>
              <a:t> </a:t>
            </a:r>
            <a:r>
              <a:rPr lang="fa-IR" sz="1600" b="1" dirty="0" smtClean="0">
                <a:solidFill>
                  <a:srgbClr val="000000"/>
                </a:solidFill>
                <a:latin typeface="Najah"/>
                <a:ea typeface="Times New Roman"/>
                <a:cs typeface="B Lotus"/>
              </a:rPr>
              <a:t>نوجوانان</a:t>
            </a:r>
            <a:endParaRPr lang="en-US" sz="1600" dirty="0">
              <a:effectLst/>
              <a:latin typeface="Times New Roman"/>
              <a:ea typeface="Times New Roman"/>
            </a:endParaRPr>
          </a:p>
        </p:txBody>
      </p:sp>
    </p:spTree>
    <p:extLst>
      <p:ext uri="{BB962C8B-B14F-4D97-AF65-F5344CB8AC3E}">
        <p14:creationId xmlns="" xmlns:p14="http://schemas.microsoft.com/office/powerpoint/2010/main" val="1119835708"/>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50229"/>
          <a:stretch/>
        </p:blipFill>
        <p:spPr bwMode="auto">
          <a:xfrm>
            <a:off x="2857488" y="1142988"/>
            <a:ext cx="5324483" cy="43967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Oval 5"/>
          <p:cNvSpPr/>
          <p:nvPr/>
        </p:nvSpPr>
        <p:spPr>
          <a:xfrm rot="5400000">
            <a:off x="3728177" y="1415307"/>
            <a:ext cx="381002" cy="836497"/>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TextBox 4"/>
          <p:cNvSpPr txBox="1"/>
          <p:nvPr/>
        </p:nvSpPr>
        <p:spPr>
          <a:xfrm rot="19857774">
            <a:off x="-1721327" y="1575257"/>
            <a:ext cx="6095999" cy="430887"/>
          </a:xfrm>
          <a:prstGeom prst="rect">
            <a:avLst/>
          </a:prstGeom>
          <a:noFill/>
          <a:ln>
            <a:solidFill>
              <a:schemeClr val="accent2"/>
            </a:solidFill>
          </a:ln>
        </p:spPr>
        <p:txBody>
          <a:bodyPr wrap="square" rtlCol="0">
            <a:spAutoFit/>
          </a:bodyPr>
          <a:lstStyle/>
          <a:p>
            <a:pPr marL="285750" indent="-285750" algn="r" rtl="1">
              <a:lnSpc>
                <a:spcPct val="150000"/>
              </a:lnSpc>
              <a:buFont typeface="Wingdings" pitchFamily="2" charset="2"/>
              <a:buChar char="ü"/>
            </a:pPr>
            <a:r>
              <a:rPr lang="ar-SA" sz="1600" b="1" dirty="0" smtClean="0">
                <a:solidFill>
                  <a:srgbClr val="000000"/>
                </a:solidFill>
                <a:latin typeface="Najah"/>
                <a:ea typeface="Times New Roman"/>
                <a:cs typeface="B Lotus"/>
              </a:rPr>
              <a:t>توزيع </a:t>
            </a:r>
            <a:r>
              <a:rPr lang="ar-SA" sz="1600" b="1" dirty="0">
                <a:solidFill>
                  <a:srgbClr val="000000"/>
                </a:solidFill>
                <a:latin typeface="Najah"/>
                <a:ea typeface="Times New Roman"/>
                <a:cs typeface="B Lotus"/>
              </a:rPr>
              <a:t>فراواني </a:t>
            </a:r>
            <a:r>
              <a:rPr lang="ar-SA" sz="1600" b="1" dirty="0" smtClean="0">
                <a:solidFill>
                  <a:srgbClr val="000000"/>
                </a:solidFill>
                <a:latin typeface="Najah"/>
                <a:ea typeface="Times New Roman"/>
                <a:cs typeface="B Lotus"/>
              </a:rPr>
              <a:t>متغیرهای دموگرافيك</a:t>
            </a:r>
            <a:r>
              <a:rPr lang="fa-IR" sz="1600" b="1" dirty="0" smtClean="0">
                <a:solidFill>
                  <a:srgbClr val="000000"/>
                </a:solidFill>
                <a:latin typeface="Najah"/>
                <a:ea typeface="Times New Roman"/>
                <a:cs typeface="B Lotus"/>
              </a:rPr>
              <a:t> </a:t>
            </a:r>
            <a:r>
              <a:rPr lang="fa-IR" sz="1600" b="1" dirty="0" smtClean="0">
                <a:solidFill>
                  <a:srgbClr val="000000"/>
                </a:solidFill>
                <a:latin typeface="Najah"/>
                <a:ea typeface="Times New Roman"/>
                <a:cs typeface="B Lotus"/>
              </a:rPr>
              <a:t>نوجوانا</a:t>
            </a:r>
            <a:r>
              <a:rPr lang="fa-IR" sz="1600" b="1" dirty="0" smtClean="0">
                <a:solidFill>
                  <a:srgbClr val="000000"/>
                </a:solidFill>
                <a:latin typeface="Najah"/>
                <a:ea typeface="Times New Roman"/>
                <a:cs typeface="B Lotus"/>
              </a:rPr>
              <a:t>ن</a:t>
            </a:r>
            <a:endParaRPr lang="en-US" sz="1600" dirty="0">
              <a:effectLst/>
              <a:latin typeface="Times New Roman"/>
              <a:ea typeface="Times New Roman"/>
            </a:endParaRPr>
          </a:p>
        </p:txBody>
      </p:sp>
    </p:spTree>
    <p:extLst>
      <p:ext uri="{BB962C8B-B14F-4D97-AF65-F5344CB8AC3E}">
        <p14:creationId xmlns="" xmlns:p14="http://schemas.microsoft.com/office/powerpoint/2010/main" val="1119835708"/>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a:stretch/>
        </p:blipFill>
        <p:spPr bwMode="auto">
          <a:xfrm>
            <a:off x="2162172" y="347173"/>
            <a:ext cx="6910422" cy="50106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76368367"/>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xmlns="" val="3684228653"/>
              </p:ext>
            </p:extLst>
          </p:nvPr>
        </p:nvGraphicFramePr>
        <p:xfrm>
          <a:off x="0" y="1257300"/>
          <a:ext cx="9144000" cy="44577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rot="19857774">
            <a:off x="-707206" y="1574043"/>
            <a:ext cx="6095999" cy="473206"/>
          </a:xfrm>
          <a:prstGeom prst="rect">
            <a:avLst/>
          </a:prstGeom>
          <a:noFill/>
          <a:ln>
            <a:solidFill>
              <a:schemeClr val="accent2"/>
            </a:solidFill>
          </a:ln>
        </p:spPr>
        <p:txBody>
          <a:bodyPr wrap="square" rtlCol="0">
            <a:spAutoFit/>
          </a:bodyPr>
          <a:lstStyle/>
          <a:p>
            <a:pPr marL="285750" indent="-285750" algn="r" rtl="1">
              <a:lnSpc>
                <a:spcPct val="150000"/>
              </a:lnSpc>
              <a:buFont typeface="Wingdings" pitchFamily="2" charset="2"/>
              <a:buChar char="ü"/>
            </a:pPr>
            <a:r>
              <a:rPr lang="fa-IR" b="1" dirty="0" smtClean="0">
                <a:solidFill>
                  <a:srgbClr val="000000"/>
                </a:solidFill>
                <a:latin typeface="Najah"/>
                <a:ea typeface="Times New Roman"/>
                <a:cs typeface="B Lotus"/>
              </a:rPr>
              <a:t>درصد فراوانی مصرف فست فود ها در نوجوانان دختر و پسر</a:t>
            </a:r>
            <a:endParaRPr lang="en-US" dirty="0">
              <a:effectLst/>
              <a:latin typeface="Times New Roman"/>
              <a:ea typeface="Times New Roman"/>
            </a:endParaRPr>
          </a:p>
        </p:txBody>
      </p:sp>
      <p:sp>
        <p:nvSpPr>
          <p:cNvPr id="7" name="Rectangle 6"/>
          <p:cNvSpPr/>
          <p:nvPr/>
        </p:nvSpPr>
        <p:spPr>
          <a:xfrm>
            <a:off x="8001024" y="1857368"/>
            <a:ext cx="714380" cy="357190"/>
          </a:xfrm>
          <a:prstGeom prst="rect">
            <a:avLst/>
          </a:prstGeom>
          <a:solidFill>
            <a:schemeClr val="tx1">
              <a:lumMod val="65000"/>
              <a:lumOff val="3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smtClean="0">
                <a:solidFill>
                  <a:srgbClr val="FFFF00"/>
                </a:solidFill>
              </a:rPr>
              <a:t>P=0.001</a:t>
            </a:r>
            <a:endParaRPr lang="fa-IR" sz="1200" dirty="0">
              <a:solidFill>
                <a:srgbClr val="FFFF00"/>
              </a:solidFill>
            </a:endParaRPr>
          </a:p>
        </p:txBody>
      </p:sp>
    </p:spTree>
    <p:extLst>
      <p:ext uri="{BB962C8B-B14F-4D97-AF65-F5344CB8AC3E}">
        <p14:creationId xmlns:p14="http://schemas.microsoft.com/office/powerpoint/2010/main" xmlns="" val="755371572"/>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xmlns="" val="3684228653"/>
              </p:ext>
            </p:extLst>
          </p:nvPr>
        </p:nvGraphicFramePr>
        <p:xfrm>
          <a:off x="0" y="1428740"/>
          <a:ext cx="9144000" cy="428626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rot="19857774">
            <a:off x="-1258168" y="1589881"/>
            <a:ext cx="6095999" cy="515526"/>
          </a:xfrm>
          <a:prstGeom prst="rect">
            <a:avLst/>
          </a:prstGeom>
          <a:noFill/>
          <a:ln>
            <a:solidFill>
              <a:schemeClr val="accent2"/>
            </a:solidFill>
          </a:ln>
        </p:spPr>
        <p:txBody>
          <a:bodyPr wrap="square" rtlCol="0">
            <a:spAutoFit/>
          </a:bodyPr>
          <a:lstStyle/>
          <a:p>
            <a:pPr marL="285750" indent="-285750" algn="r" rtl="1">
              <a:lnSpc>
                <a:spcPct val="150000"/>
              </a:lnSpc>
              <a:buFont typeface="Wingdings" pitchFamily="2" charset="2"/>
              <a:buChar char="ü"/>
            </a:pPr>
            <a:r>
              <a:rPr lang="fa-IR" sz="2000" b="1" dirty="0" smtClean="0">
                <a:solidFill>
                  <a:srgbClr val="000000"/>
                </a:solidFill>
                <a:latin typeface="Najah"/>
                <a:ea typeface="Times New Roman"/>
                <a:cs typeface="B Lotus"/>
              </a:rPr>
              <a:t>درصد فراوانی مصرف فست فودها در هفته گذشته</a:t>
            </a:r>
            <a:endParaRPr lang="en-US" sz="2000" dirty="0">
              <a:effectLst/>
              <a:latin typeface="Times New Roman"/>
              <a:ea typeface="Times New Roman"/>
            </a:endParaRPr>
          </a:p>
        </p:txBody>
      </p:sp>
      <p:sp>
        <p:nvSpPr>
          <p:cNvPr id="4" name="Rectangle 3"/>
          <p:cNvSpPr/>
          <p:nvPr/>
        </p:nvSpPr>
        <p:spPr>
          <a:xfrm>
            <a:off x="7929586" y="2071682"/>
            <a:ext cx="714380" cy="357190"/>
          </a:xfrm>
          <a:prstGeom prst="rect">
            <a:avLst/>
          </a:prstGeom>
          <a:solidFill>
            <a:schemeClr val="tx1">
              <a:lumMod val="65000"/>
              <a:lumOff val="3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smtClean="0">
                <a:solidFill>
                  <a:srgbClr val="FFFF00"/>
                </a:solidFill>
              </a:rPr>
              <a:t>P=0.002</a:t>
            </a:r>
            <a:endParaRPr lang="fa-IR" sz="1200" dirty="0">
              <a:solidFill>
                <a:srgbClr val="FFFF00"/>
              </a:solidFill>
            </a:endParaRPr>
          </a:p>
        </p:txBody>
      </p:sp>
    </p:spTree>
    <p:extLst>
      <p:ext uri="{BB962C8B-B14F-4D97-AF65-F5344CB8AC3E}">
        <p14:creationId xmlns:p14="http://schemas.microsoft.com/office/powerpoint/2010/main" xmlns="" val="755371572"/>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xmlns="" val="2003070632"/>
              </p:ext>
            </p:extLst>
          </p:nvPr>
        </p:nvGraphicFramePr>
        <p:xfrm>
          <a:off x="0" y="1333500"/>
          <a:ext cx="9144000" cy="43815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rot="19857774">
            <a:off x="-268274" y="1306790"/>
            <a:ext cx="6095999" cy="473206"/>
          </a:xfrm>
          <a:prstGeom prst="rect">
            <a:avLst/>
          </a:prstGeom>
          <a:noFill/>
          <a:ln>
            <a:solidFill>
              <a:schemeClr val="accent2"/>
            </a:solidFill>
          </a:ln>
        </p:spPr>
        <p:txBody>
          <a:bodyPr wrap="square" rtlCol="0">
            <a:spAutoFit/>
          </a:bodyPr>
          <a:lstStyle/>
          <a:p>
            <a:pPr marL="285750" indent="-285750" algn="r" rtl="1">
              <a:lnSpc>
                <a:spcPct val="150000"/>
              </a:lnSpc>
              <a:buFont typeface="Wingdings" pitchFamily="2" charset="2"/>
              <a:buChar char="ü"/>
            </a:pPr>
            <a:r>
              <a:rPr lang="fa-IR" b="1" dirty="0" smtClean="0">
                <a:solidFill>
                  <a:srgbClr val="000000"/>
                </a:solidFill>
                <a:latin typeface="Najah"/>
                <a:ea typeface="Times New Roman"/>
                <a:cs typeface="B Lotus"/>
              </a:rPr>
              <a:t>درصد مصرف انواع فست </a:t>
            </a:r>
            <a:r>
              <a:rPr lang="fa-IR" b="1" dirty="0">
                <a:solidFill>
                  <a:srgbClr val="000000"/>
                </a:solidFill>
                <a:latin typeface="Najah"/>
                <a:ea typeface="Times New Roman"/>
                <a:cs typeface="B Lotus"/>
              </a:rPr>
              <a:t>فود </a:t>
            </a:r>
            <a:r>
              <a:rPr lang="fa-IR" b="1" dirty="0" smtClean="0">
                <a:solidFill>
                  <a:srgbClr val="000000"/>
                </a:solidFill>
                <a:latin typeface="Najah"/>
                <a:ea typeface="Times New Roman"/>
                <a:cs typeface="B Lotus"/>
              </a:rPr>
              <a:t>ها به صورت هفتگی (یکبار و بیشتر در هفته)</a:t>
            </a:r>
            <a:endParaRPr lang="en-US" dirty="0">
              <a:latin typeface="Times New Roman"/>
              <a:ea typeface="Times New Roman"/>
            </a:endParaRPr>
          </a:p>
        </p:txBody>
      </p:sp>
      <p:sp>
        <p:nvSpPr>
          <p:cNvPr id="8" name="5-Point Star 7"/>
          <p:cNvSpPr/>
          <p:nvPr/>
        </p:nvSpPr>
        <p:spPr>
          <a:xfrm>
            <a:off x="5500694" y="3286128"/>
            <a:ext cx="304800" cy="304800"/>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Rectangle 6"/>
          <p:cNvSpPr/>
          <p:nvPr/>
        </p:nvSpPr>
        <p:spPr>
          <a:xfrm>
            <a:off x="5357818" y="2857500"/>
            <a:ext cx="714380" cy="357190"/>
          </a:xfrm>
          <a:prstGeom prst="rect">
            <a:avLst/>
          </a:prstGeom>
          <a:solidFill>
            <a:schemeClr val="tx1">
              <a:lumMod val="65000"/>
              <a:lumOff val="3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smtClean="0">
                <a:solidFill>
                  <a:srgbClr val="FFFF00"/>
                </a:solidFill>
              </a:rPr>
              <a:t>P=0.03</a:t>
            </a:r>
            <a:endParaRPr lang="fa-IR" sz="1200" dirty="0">
              <a:solidFill>
                <a:srgbClr val="FFFF00"/>
              </a:solidFill>
            </a:endParaRPr>
          </a:p>
        </p:txBody>
      </p:sp>
      <p:sp>
        <p:nvSpPr>
          <p:cNvPr id="10" name="Rectangle 9"/>
          <p:cNvSpPr/>
          <p:nvPr/>
        </p:nvSpPr>
        <p:spPr>
          <a:xfrm>
            <a:off x="0" y="5214954"/>
            <a:ext cx="2286016" cy="35719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chemeClr val="tx1"/>
                </a:solidFill>
                <a:cs typeface="B Farnaz" pitchFamily="2" charset="-78"/>
              </a:rPr>
              <a:t>محبوب ترین </a:t>
            </a:r>
          </a:p>
          <a:p>
            <a:pPr algn="ctr"/>
            <a:r>
              <a:rPr lang="fa-IR" sz="1600" dirty="0" smtClean="0">
                <a:solidFill>
                  <a:srgbClr val="C00000"/>
                </a:solidFill>
                <a:cs typeface="B Farnaz" pitchFamily="2" charset="-78"/>
              </a:rPr>
              <a:t>ساندویچ کالباس </a:t>
            </a:r>
            <a:r>
              <a:rPr lang="fa-IR" sz="1600" dirty="0" smtClean="0">
                <a:solidFill>
                  <a:schemeClr val="tx1"/>
                </a:solidFill>
                <a:cs typeface="B Farnaz" pitchFamily="2" charset="-78"/>
              </a:rPr>
              <a:t>بود</a:t>
            </a:r>
            <a:endParaRPr lang="fa-IR" sz="1600" dirty="0">
              <a:solidFill>
                <a:schemeClr val="tx1"/>
              </a:solidFill>
              <a:cs typeface="B Farnaz" pitchFamily="2" charset="-78"/>
            </a:endParaRPr>
          </a:p>
        </p:txBody>
      </p:sp>
    </p:spTree>
    <p:extLst>
      <p:ext uri="{BB962C8B-B14F-4D97-AF65-F5344CB8AC3E}">
        <p14:creationId xmlns:p14="http://schemas.microsoft.com/office/powerpoint/2010/main" xmlns="" val="401078475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3"/>
            <a:ext cx="9144000" cy="5715000"/>
          </a:xfrm>
          <a:prstGeom prst="rect">
            <a:avLst/>
          </a:prstGeom>
          <a:noFill/>
          <a:ln w="9525">
            <a:noFill/>
            <a:miter lim="800000"/>
            <a:headEnd/>
            <a:tailEnd/>
          </a:ln>
          <a:effectLst/>
        </p:spPr>
      </p:pic>
      <p:pic>
        <p:nvPicPr>
          <p:cNvPr id="4" name="Picture 4" descr="E:\parisa\pic\pic0\pic\00D0D70A02A7_209.17.73.36_10.133.229.20_000139.gif"/>
          <p:cNvPicPr>
            <a:picLocks noChangeAspect="1" noChangeArrowheads="1" noCrop="1"/>
          </p:cNvPicPr>
          <p:nvPr/>
        </p:nvPicPr>
        <p:blipFill>
          <a:blip r:embed="rId3">
            <a:clrChange>
              <a:clrFrom>
                <a:srgbClr val="FFFFFF"/>
              </a:clrFrom>
              <a:clrTo>
                <a:srgbClr val="FFFFFF">
                  <a:alpha val="0"/>
                </a:srgbClr>
              </a:clrTo>
            </a:clrChange>
          </a:blip>
          <a:srcRect/>
          <a:stretch>
            <a:fillRect/>
          </a:stretch>
        </p:blipFill>
        <p:spPr bwMode="auto">
          <a:xfrm>
            <a:off x="685800" y="2286000"/>
            <a:ext cx="2209800" cy="1449200"/>
          </a:xfrm>
          <a:prstGeom prst="rect">
            <a:avLst/>
          </a:prstGeom>
          <a:noFill/>
        </p:spPr>
      </p:pic>
      <p:pic>
        <p:nvPicPr>
          <p:cNvPr id="6" name="Picture 4" descr="E:\parisa\pic\pic0\pic\00D0D70A02A7_209.17.73.36_10.133.229.20_000139.gif"/>
          <p:cNvPicPr>
            <a:picLocks noChangeAspect="1" noChangeArrowheads="1" noCrop="1"/>
          </p:cNvPicPr>
          <p:nvPr/>
        </p:nvPicPr>
        <p:blipFill>
          <a:blip r:embed="rId3">
            <a:clrChange>
              <a:clrFrom>
                <a:srgbClr val="FFFFFF"/>
              </a:clrFrom>
              <a:clrTo>
                <a:srgbClr val="FFFFFF">
                  <a:alpha val="0"/>
                </a:srgbClr>
              </a:clrTo>
            </a:clrChange>
          </a:blip>
          <a:srcRect/>
          <a:stretch>
            <a:fillRect/>
          </a:stretch>
        </p:blipFill>
        <p:spPr bwMode="auto">
          <a:xfrm flipH="1">
            <a:off x="6172200" y="2349500"/>
            <a:ext cx="2209800" cy="1449200"/>
          </a:xfrm>
          <a:prstGeom prst="rect">
            <a:avLst/>
          </a:prstGeom>
          <a:noFill/>
        </p:spPr>
      </p:pic>
      <p:sp>
        <p:nvSpPr>
          <p:cNvPr id="7" name="TextBox 6"/>
          <p:cNvSpPr txBox="1"/>
          <p:nvPr/>
        </p:nvSpPr>
        <p:spPr>
          <a:xfrm>
            <a:off x="1905000" y="114301"/>
            <a:ext cx="5486400" cy="4708981"/>
          </a:xfrm>
          <a:prstGeom prst="rect">
            <a:avLst/>
          </a:prstGeom>
          <a:noFill/>
        </p:spPr>
        <p:txBody>
          <a:bodyPr wrap="square" rtlCol="1">
            <a:spAutoFit/>
          </a:bodyPr>
          <a:lstStyle/>
          <a:p>
            <a:pPr algn="ctr" rtl="1">
              <a:lnSpc>
                <a:spcPct val="150000"/>
              </a:lnSpc>
            </a:pPr>
            <a:r>
              <a:rPr lang="fa-IR" sz="4000" spc="100" dirty="0" smtClean="0">
                <a:solidFill>
                  <a:srgbClr val="D16309"/>
                </a:solidFill>
                <a:effectLst>
                  <a:glow rad="228600">
                    <a:prstClr val="white"/>
                  </a:glow>
                </a:effectLst>
                <a:latin typeface="IranNastaliq" pitchFamily="18" charset="0"/>
                <a:cs typeface="B Ferdosi" pitchFamily="2" charset="-78"/>
              </a:rPr>
              <a:t>به نام نور، ایمان و عشق</a:t>
            </a:r>
          </a:p>
          <a:p>
            <a:pPr algn="ctr" rtl="1">
              <a:lnSpc>
                <a:spcPct val="150000"/>
              </a:lnSpc>
            </a:pPr>
            <a:r>
              <a:rPr lang="fa-IR" sz="4000" spc="100" dirty="0" smtClean="0">
                <a:solidFill>
                  <a:srgbClr val="D16309"/>
                </a:solidFill>
                <a:effectLst>
                  <a:glow rad="228600">
                    <a:prstClr val="white"/>
                  </a:glow>
                </a:effectLst>
                <a:latin typeface="IranNastaliq" pitchFamily="18" charset="0"/>
                <a:cs typeface="B Ferdosi" pitchFamily="2" charset="-78"/>
              </a:rPr>
              <a:t>و خدایی که در این نزدیکی است</a:t>
            </a:r>
          </a:p>
          <a:p>
            <a:pPr algn="ctr" rtl="1">
              <a:lnSpc>
                <a:spcPct val="150000"/>
              </a:lnSpc>
            </a:pPr>
            <a:r>
              <a:rPr lang="fa-IR" sz="4000" spc="100" dirty="0" smtClean="0">
                <a:solidFill>
                  <a:srgbClr val="D16309"/>
                </a:solidFill>
                <a:effectLst>
                  <a:glow rad="228600">
                    <a:prstClr val="white"/>
                  </a:glow>
                </a:effectLst>
                <a:latin typeface="IranNastaliq" pitchFamily="18" charset="0"/>
                <a:cs typeface="B Ferdosi" pitchFamily="2" charset="-78"/>
              </a:rPr>
              <a:t>لای این شب بوها</a:t>
            </a:r>
          </a:p>
          <a:p>
            <a:pPr algn="ctr" rtl="1">
              <a:lnSpc>
                <a:spcPct val="150000"/>
              </a:lnSpc>
            </a:pPr>
            <a:r>
              <a:rPr lang="fa-IR" sz="4000" spc="100" dirty="0" smtClean="0">
                <a:solidFill>
                  <a:srgbClr val="D16309"/>
                </a:solidFill>
                <a:effectLst>
                  <a:glow rad="228600">
                    <a:prstClr val="white"/>
                  </a:glow>
                </a:effectLst>
                <a:latin typeface="IranNastaliq" pitchFamily="18" charset="0"/>
                <a:cs typeface="B Ferdosi" pitchFamily="2" charset="-78"/>
              </a:rPr>
              <a:t>پای آن سرو بلند</a:t>
            </a:r>
          </a:p>
          <a:p>
            <a:pPr algn="ctr" rtl="1">
              <a:lnSpc>
                <a:spcPct val="150000"/>
              </a:lnSpc>
            </a:pPr>
            <a:r>
              <a:rPr lang="fa-IR" sz="4000" spc="100" dirty="0" smtClean="0">
                <a:solidFill>
                  <a:srgbClr val="D16309"/>
                </a:solidFill>
                <a:effectLst>
                  <a:glow rad="228600">
                    <a:prstClr val="white"/>
                  </a:glow>
                </a:effectLst>
                <a:latin typeface="IranNastaliq" pitchFamily="18" charset="0"/>
                <a:cs typeface="B Ferdosi" pitchFamily="2" charset="-78"/>
              </a:rPr>
              <a:t>روی آگاهی آب، روی قانون گیاه</a:t>
            </a:r>
            <a:endParaRPr lang="ar-EG" sz="4000" spc="100" dirty="0">
              <a:solidFill>
                <a:srgbClr val="D16309"/>
              </a:solidFill>
              <a:effectLst>
                <a:glow rad="228600">
                  <a:prstClr val="white"/>
                </a:glow>
              </a:effectLst>
              <a:latin typeface="IranNastaliq" pitchFamily="18" charset="0"/>
              <a:cs typeface="B Ferdosi" pitchFamily="2" charset="-78"/>
            </a:endParaRPr>
          </a:p>
        </p:txBody>
      </p:sp>
    </p:spTree>
    <p:extLst>
      <p:ext uri="{BB962C8B-B14F-4D97-AF65-F5344CB8AC3E}">
        <p14:creationId xmlns:p14="http://schemas.microsoft.com/office/powerpoint/2010/main" xmlns="" val="2753134865"/>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5572132" y="642922"/>
            <a:ext cx="3158268" cy="7210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1142976" y="642922"/>
            <a:ext cx="7439028" cy="4500594"/>
          </a:xfrm>
        </p:spPr>
        <p:txBody>
          <a:bodyPr/>
          <a:lstStyle/>
          <a:p>
            <a:pPr marL="0" indent="0" rtl="1">
              <a:buNone/>
            </a:pPr>
            <a:r>
              <a:rPr lang="ar-EG" dirty="0" smtClean="0"/>
              <a:t>نواحی </a:t>
            </a:r>
            <a:r>
              <a:rPr lang="fa-IR" dirty="0" smtClean="0"/>
              <a:t>(1،2 و3)</a:t>
            </a:r>
            <a:r>
              <a:rPr lang="ar-EG" dirty="0" smtClean="0"/>
              <a:t>شهر اصفهان </a:t>
            </a:r>
            <a:r>
              <a:rPr lang="fa-IR" dirty="0" smtClean="0"/>
              <a:t>                         </a:t>
            </a:r>
            <a:r>
              <a:rPr lang="fa-IR" dirty="0" smtClean="0">
                <a:solidFill>
                  <a:srgbClr val="FF0000"/>
                </a:solidFill>
              </a:rPr>
              <a:t>مصرف فست فودها</a:t>
            </a:r>
            <a:endParaRPr lang="fa-IR" dirty="0" smtClean="0"/>
          </a:p>
          <a:p>
            <a:pPr marL="0" indent="0" rtl="1">
              <a:buNone/>
            </a:pPr>
            <a:endParaRPr lang="fa-IR" dirty="0" smtClean="0"/>
          </a:p>
          <a:p>
            <a:pPr marL="0" indent="0" rtl="1">
              <a:buNone/>
            </a:pPr>
            <a:r>
              <a:rPr lang="fa-IR" dirty="0" smtClean="0"/>
              <a:t>   </a:t>
            </a:r>
          </a:p>
          <a:p>
            <a:pPr marL="0" indent="0" rtl="1">
              <a:buNone/>
            </a:pPr>
            <a:r>
              <a:rPr lang="fa-IR" dirty="0" smtClean="0"/>
              <a:t>                  </a:t>
            </a:r>
          </a:p>
          <a:p>
            <a:pPr marL="0" indent="0" rtl="1">
              <a:buNone/>
            </a:pPr>
            <a:r>
              <a:rPr lang="fa-IR" dirty="0" smtClean="0"/>
              <a:t>                                       </a:t>
            </a:r>
          </a:p>
          <a:p>
            <a:pPr marL="0" indent="0" rtl="1">
              <a:buNone/>
            </a:pPr>
            <a:r>
              <a:rPr lang="fa-IR" dirty="0" smtClean="0"/>
              <a:t>                                                    </a:t>
            </a:r>
          </a:p>
          <a:p>
            <a:pPr marL="0" indent="0" rtl="1">
              <a:buNone/>
            </a:pPr>
            <a:r>
              <a:rPr lang="fa-IR" dirty="0"/>
              <a:t> </a:t>
            </a:r>
            <a:r>
              <a:rPr lang="fa-IR" dirty="0" smtClean="0"/>
              <a:t>                                                </a:t>
            </a:r>
            <a:endParaRPr lang="ar-EG" dirty="0"/>
          </a:p>
        </p:txBody>
      </p:sp>
      <p:sp>
        <p:nvSpPr>
          <p:cNvPr id="5" name="Up Arrow 4"/>
          <p:cNvSpPr/>
          <p:nvPr/>
        </p:nvSpPr>
        <p:spPr>
          <a:xfrm rot="16200000">
            <a:off x="4604800" y="419560"/>
            <a:ext cx="323436" cy="1246291"/>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Up Arrow 5"/>
          <p:cNvSpPr/>
          <p:nvPr/>
        </p:nvSpPr>
        <p:spPr>
          <a:xfrm rot="10800000">
            <a:off x="2714612" y="1285863"/>
            <a:ext cx="466312" cy="1000132"/>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1" name="Rectangle 20"/>
          <p:cNvSpPr/>
          <p:nvPr/>
        </p:nvSpPr>
        <p:spPr>
          <a:xfrm>
            <a:off x="4429124" y="571484"/>
            <a:ext cx="714380" cy="357190"/>
          </a:xfrm>
          <a:prstGeom prst="rect">
            <a:avLst/>
          </a:prstGeom>
          <a:solidFill>
            <a:schemeClr val="tx1">
              <a:lumMod val="65000"/>
              <a:lumOff val="3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smtClean="0">
                <a:solidFill>
                  <a:srgbClr val="FFFF00"/>
                </a:solidFill>
              </a:rPr>
              <a:t>P=0.001</a:t>
            </a:r>
            <a:endParaRPr lang="fa-IR" sz="1200" dirty="0">
              <a:solidFill>
                <a:srgbClr val="FFFF00"/>
              </a:solidFill>
            </a:endParaRPr>
          </a:p>
        </p:txBody>
      </p:sp>
      <p:sp>
        <p:nvSpPr>
          <p:cNvPr id="22" name="Rectangle 21"/>
          <p:cNvSpPr/>
          <p:nvPr/>
        </p:nvSpPr>
        <p:spPr>
          <a:xfrm>
            <a:off x="3857620" y="1285864"/>
            <a:ext cx="1785950"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buFont typeface="Wingdings" pitchFamily="2" charset="2"/>
              <a:buChar char="v"/>
            </a:pPr>
            <a:r>
              <a:rPr lang="ar-EG" sz="3600" dirty="0" smtClean="0">
                <a:solidFill>
                  <a:schemeClr val="accent3">
                    <a:lumMod val="50000"/>
                  </a:schemeClr>
                </a:solidFill>
                <a:cs typeface="B Koodak" pitchFamily="2" charset="-78"/>
              </a:rPr>
              <a:t>ناحیه </a:t>
            </a:r>
            <a:r>
              <a:rPr lang="fa-IR" sz="3600" dirty="0" smtClean="0">
                <a:solidFill>
                  <a:schemeClr val="accent3">
                    <a:lumMod val="50000"/>
                  </a:schemeClr>
                </a:solidFill>
                <a:cs typeface="B Koodak" pitchFamily="2" charset="-78"/>
              </a:rPr>
              <a:t>3</a:t>
            </a:r>
            <a:endParaRPr lang="fa-IR" sz="3600" dirty="0">
              <a:solidFill>
                <a:schemeClr val="accent3">
                  <a:lumMod val="50000"/>
                </a:schemeClr>
              </a:solidFill>
              <a:cs typeface="B Koodak" pitchFamily="2" charset="-78"/>
            </a:endParaRPr>
          </a:p>
        </p:txBody>
      </p:sp>
      <p:pic>
        <p:nvPicPr>
          <p:cNvPr id="9" name="Picture 8" descr="8602_992.jpg"/>
          <p:cNvPicPr>
            <a:picLocks noChangeAspect="1"/>
          </p:cNvPicPr>
          <p:nvPr/>
        </p:nvPicPr>
        <p:blipFill>
          <a:blip r:embed="rId2"/>
          <a:stretch>
            <a:fillRect/>
          </a:stretch>
        </p:blipFill>
        <p:spPr>
          <a:xfrm>
            <a:off x="1500166" y="2393136"/>
            <a:ext cx="2786082" cy="1393041"/>
          </a:xfrm>
          <a:prstGeom prst="rect">
            <a:avLst/>
          </a:prstGeom>
        </p:spPr>
      </p:pic>
      <p:pic>
        <p:nvPicPr>
          <p:cNvPr id="10" name="Picture 9" descr="sandvich.jpg"/>
          <p:cNvPicPr>
            <a:picLocks noChangeAspect="1"/>
          </p:cNvPicPr>
          <p:nvPr/>
        </p:nvPicPr>
        <p:blipFill>
          <a:blip r:embed="rId3"/>
          <a:stretch>
            <a:fillRect/>
          </a:stretch>
        </p:blipFill>
        <p:spPr>
          <a:xfrm>
            <a:off x="4429124" y="2500310"/>
            <a:ext cx="2071702" cy="1328747"/>
          </a:xfrm>
          <a:prstGeom prst="rect">
            <a:avLst/>
          </a:prstGeom>
        </p:spPr>
      </p:pic>
      <p:pic>
        <p:nvPicPr>
          <p:cNvPr id="11" name="Picture 10" descr="54.jpg"/>
          <p:cNvPicPr>
            <a:picLocks noChangeAspect="1"/>
          </p:cNvPicPr>
          <p:nvPr/>
        </p:nvPicPr>
        <p:blipFill>
          <a:blip r:embed="rId4"/>
          <a:stretch>
            <a:fillRect/>
          </a:stretch>
        </p:blipFill>
        <p:spPr>
          <a:xfrm>
            <a:off x="4500561" y="3929070"/>
            <a:ext cx="1976451" cy="1482339"/>
          </a:xfrm>
          <a:prstGeom prst="rect">
            <a:avLst/>
          </a:prstGeom>
          <a:ln>
            <a:noFill/>
          </a:ln>
          <a:effectLst>
            <a:softEdge rad="112500"/>
          </a:effectLst>
        </p:spPr>
      </p:pic>
      <p:pic>
        <p:nvPicPr>
          <p:cNvPr id="12" name="Picture 11" descr="th.jpg"/>
          <p:cNvPicPr>
            <a:picLocks noChangeAspect="1"/>
          </p:cNvPicPr>
          <p:nvPr/>
        </p:nvPicPr>
        <p:blipFill>
          <a:blip r:embed="rId5"/>
          <a:stretch>
            <a:fillRect/>
          </a:stretch>
        </p:blipFill>
        <p:spPr>
          <a:xfrm>
            <a:off x="6715140" y="2428872"/>
            <a:ext cx="1905013" cy="1428760"/>
          </a:xfrm>
          <a:prstGeom prst="rect">
            <a:avLst/>
          </a:prstGeom>
          <a:ln>
            <a:noFill/>
          </a:ln>
          <a:effectLst>
            <a:softEdge rad="112500"/>
          </a:effectLst>
        </p:spPr>
      </p:pic>
      <p:pic>
        <p:nvPicPr>
          <p:cNvPr id="13" name="Picture 12" descr="1317763656_21.jpg"/>
          <p:cNvPicPr>
            <a:picLocks noChangeAspect="1"/>
          </p:cNvPicPr>
          <p:nvPr/>
        </p:nvPicPr>
        <p:blipFill>
          <a:blip r:embed="rId6"/>
          <a:stretch>
            <a:fillRect/>
          </a:stretch>
        </p:blipFill>
        <p:spPr>
          <a:xfrm>
            <a:off x="2285984" y="3571880"/>
            <a:ext cx="1785950" cy="1785950"/>
          </a:xfrm>
          <a:prstGeom prst="rect">
            <a:avLst/>
          </a:prstGeom>
          <a:ln>
            <a:noFill/>
          </a:ln>
          <a:effectLst>
            <a:softEdge rad="112500"/>
          </a:effectLst>
        </p:spPr>
      </p:pic>
      <p:sp>
        <p:nvSpPr>
          <p:cNvPr id="14" name="Oval 13"/>
          <p:cNvSpPr/>
          <p:nvPr/>
        </p:nvSpPr>
        <p:spPr>
          <a:xfrm>
            <a:off x="1785918" y="2285996"/>
            <a:ext cx="428628" cy="42862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800" b="1" dirty="0" smtClean="0">
                <a:solidFill>
                  <a:srgbClr val="FFFF00"/>
                </a:solidFill>
              </a:rPr>
              <a:t>1</a:t>
            </a:r>
            <a:endParaRPr lang="fa-IR" b="1" dirty="0">
              <a:solidFill>
                <a:srgbClr val="FFFF00"/>
              </a:solidFill>
            </a:endParaRPr>
          </a:p>
        </p:txBody>
      </p:sp>
      <p:sp>
        <p:nvSpPr>
          <p:cNvPr id="17" name="Oval 16"/>
          <p:cNvSpPr/>
          <p:nvPr/>
        </p:nvSpPr>
        <p:spPr>
          <a:xfrm>
            <a:off x="4286248" y="3857632"/>
            <a:ext cx="428628" cy="42862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800" dirty="0" smtClean="0">
                <a:solidFill>
                  <a:srgbClr val="FFFF00"/>
                </a:solidFill>
              </a:rPr>
              <a:t>5</a:t>
            </a:r>
            <a:endParaRPr lang="fa-IR" dirty="0">
              <a:solidFill>
                <a:srgbClr val="FFFF00"/>
              </a:solidFill>
            </a:endParaRPr>
          </a:p>
        </p:txBody>
      </p:sp>
      <p:sp>
        <p:nvSpPr>
          <p:cNvPr id="18" name="Oval 17"/>
          <p:cNvSpPr/>
          <p:nvPr/>
        </p:nvSpPr>
        <p:spPr>
          <a:xfrm>
            <a:off x="2000232" y="3877244"/>
            <a:ext cx="428628" cy="42862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800" dirty="0" smtClean="0">
                <a:solidFill>
                  <a:srgbClr val="FFFF00"/>
                </a:solidFill>
              </a:rPr>
              <a:t>4</a:t>
            </a:r>
            <a:endParaRPr lang="fa-IR" dirty="0">
              <a:solidFill>
                <a:srgbClr val="FFFF00"/>
              </a:solidFill>
            </a:endParaRPr>
          </a:p>
        </p:txBody>
      </p:sp>
      <p:sp>
        <p:nvSpPr>
          <p:cNvPr id="20" name="Oval 19"/>
          <p:cNvSpPr/>
          <p:nvPr/>
        </p:nvSpPr>
        <p:spPr>
          <a:xfrm>
            <a:off x="6572264" y="2410599"/>
            <a:ext cx="428628" cy="42862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800" dirty="0" smtClean="0">
                <a:solidFill>
                  <a:srgbClr val="FFFF00"/>
                </a:solidFill>
              </a:rPr>
              <a:t>3</a:t>
            </a:r>
            <a:endParaRPr lang="fa-IR" dirty="0">
              <a:solidFill>
                <a:srgbClr val="FFFF00"/>
              </a:solidFill>
            </a:endParaRPr>
          </a:p>
        </p:txBody>
      </p:sp>
      <p:sp>
        <p:nvSpPr>
          <p:cNvPr id="23" name="Oval 22"/>
          <p:cNvSpPr/>
          <p:nvPr/>
        </p:nvSpPr>
        <p:spPr>
          <a:xfrm>
            <a:off x="4429124" y="2428872"/>
            <a:ext cx="428628" cy="42862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800" dirty="0" smtClean="0">
                <a:solidFill>
                  <a:srgbClr val="FFFF00"/>
                </a:solidFill>
              </a:rPr>
              <a:t>2</a:t>
            </a:r>
            <a:endParaRPr lang="fa-IR" dirty="0">
              <a:solidFill>
                <a:srgbClr val="FFFF00"/>
              </a:solidFill>
            </a:endParaRPr>
          </a:p>
        </p:txBody>
      </p:sp>
    </p:spTree>
    <p:extLst>
      <p:ext uri="{BB962C8B-B14F-4D97-AF65-F5344CB8AC3E}">
        <p14:creationId xmlns:p14="http://schemas.microsoft.com/office/powerpoint/2010/main" xmlns="" val="401078475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5429256" y="642922"/>
            <a:ext cx="3158268" cy="7210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1142976" y="642922"/>
            <a:ext cx="7439028" cy="4500594"/>
          </a:xfrm>
        </p:spPr>
        <p:txBody>
          <a:bodyPr/>
          <a:lstStyle/>
          <a:p>
            <a:pPr marL="0" indent="0" rtl="1">
              <a:buNone/>
            </a:pPr>
            <a:r>
              <a:rPr lang="fa-IR" dirty="0" smtClean="0"/>
              <a:t>پایه تحصیلی(اول ، دوم و سوم)                     </a:t>
            </a:r>
            <a:r>
              <a:rPr lang="fa-IR" dirty="0" smtClean="0">
                <a:solidFill>
                  <a:srgbClr val="FF0000"/>
                </a:solidFill>
              </a:rPr>
              <a:t>مصرف فست فودها</a:t>
            </a:r>
            <a:endParaRPr lang="fa-IR" dirty="0" smtClean="0"/>
          </a:p>
          <a:p>
            <a:pPr marL="0" indent="0" rtl="1">
              <a:buNone/>
            </a:pPr>
            <a:endParaRPr lang="fa-IR" dirty="0" smtClean="0"/>
          </a:p>
          <a:p>
            <a:pPr marL="0" indent="0" rtl="1">
              <a:buNone/>
            </a:pPr>
            <a:r>
              <a:rPr lang="fa-IR" dirty="0" smtClean="0"/>
              <a:t>   </a:t>
            </a:r>
          </a:p>
          <a:p>
            <a:pPr marL="0" indent="0" rtl="1">
              <a:buNone/>
            </a:pPr>
            <a:r>
              <a:rPr lang="fa-IR" dirty="0" smtClean="0"/>
              <a:t>                  </a:t>
            </a:r>
          </a:p>
          <a:p>
            <a:pPr marL="0" indent="0" rtl="1">
              <a:buNone/>
            </a:pPr>
            <a:r>
              <a:rPr lang="fa-IR" dirty="0" smtClean="0"/>
              <a:t>                                       </a:t>
            </a:r>
          </a:p>
          <a:p>
            <a:pPr marL="0" indent="0" rtl="1">
              <a:buNone/>
            </a:pPr>
            <a:r>
              <a:rPr lang="fa-IR" dirty="0" smtClean="0"/>
              <a:t>                                                    </a:t>
            </a:r>
          </a:p>
          <a:p>
            <a:pPr marL="0" indent="0" rtl="1">
              <a:buNone/>
            </a:pPr>
            <a:r>
              <a:rPr lang="fa-IR" dirty="0"/>
              <a:t> </a:t>
            </a:r>
            <a:r>
              <a:rPr lang="fa-IR" dirty="0" smtClean="0"/>
              <a:t>                                                </a:t>
            </a:r>
            <a:endParaRPr lang="ar-EG" dirty="0"/>
          </a:p>
        </p:txBody>
      </p:sp>
      <p:sp>
        <p:nvSpPr>
          <p:cNvPr id="5" name="Up Arrow 4"/>
          <p:cNvSpPr/>
          <p:nvPr/>
        </p:nvSpPr>
        <p:spPr>
          <a:xfrm rot="16200000">
            <a:off x="4604800" y="419560"/>
            <a:ext cx="323436" cy="1246291"/>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Up Arrow 5"/>
          <p:cNvSpPr/>
          <p:nvPr/>
        </p:nvSpPr>
        <p:spPr>
          <a:xfrm rot="10800000">
            <a:off x="2714612" y="1285863"/>
            <a:ext cx="466312" cy="1500199"/>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1" name="Rectangle 20"/>
          <p:cNvSpPr/>
          <p:nvPr/>
        </p:nvSpPr>
        <p:spPr>
          <a:xfrm>
            <a:off x="4429124" y="571484"/>
            <a:ext cx="714380" cy="357190"/>
          </a:xfrm>
          <a:prstGeom prst="rect">
            <a:avLst/>
          </a:prstGeom>
          <a:solidFill>
            <a:schemeClr val="tx1">
              <a:lumMod val="65000"/>
              <a:lumOff val="3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smtClean="0">
                <a:solidFill>
                  <a:srgbClr val="FFFF00"/>
                </a:solidFill>
              </a:rPr>
              <a:t>P=0.05</a:t>
            </a:r>
            <a:endParaRPr lang="fa-IR" sz="1200" dirty="0">
              <a:solidFill>
                <a:srgbClr val="FFFF00"/>
              </a:solidFill>
            </a:endParaRPr>
          </a:p>
        </p:txBody>
      </p:sp>
      <p:sp>
        <p:nvSpPr>
          <p:cNvPr id="22" name="Rectangle 21"/>
          <p:cNvSpPr/>
          <p:nvPr/>
        </p:nvSpPr>
        <p:spPr>
          <a:xfrm>
            <a:off x="3500430" y="1714492"/>
            <a:ext cx="3429024"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buFont typeface="Wingdings" pitchFamily="2" charset="2"/>
              <a:buChar char="v"/>
            </a:pPr>
            <a:r>
              <a:rPr lang="fa-IR" sz="3200" dirty="0" smtClean="0">
                <a:solidFill>
                  <a:schemeClr val="accent3">
                    <a:lumMod val="50000"/>
                  </a:schemeClr>
                </a:solidFill>
                <a:cs typeface="B Koodak" pitchFamily="2" charset="-78"/>
              </a:rPr>
              <a:t>کلاس دوم دبیرستان</a:t>
            </a:r>
            <a:endParaRPr lang="fa-IR" sz="3200" dirty="0">
              <a:solidFill>
                <a:schemeClr val="accent3">
                  <a:lumMod val="50000"/>
                </a:schemeClr>
              </a:solidFill>
              <a:cs typeface="B Koodak" pitchFamily="2" charset="-78"/>
            </a:endParaRPr>
          </a:p>
        </p:txBody>
      </p:sp>
      <p:pic>
        <p:nvPicPr>
          <p:cNvPr id="9" name="Picture 8" descr="th.jpg"/>
          <p:cNvPicPr>
            <a:picLocks noChangeAspect="1"/>
          </p:cNvPicPr>
          <p:nvPr/>
        </p:nvPicPr>
        <p:blipFill>
          <a:blip r:embed="rId2"/>
          <a:stretch>
            <a:fillRect/>
          </a:stretch>
        </p:blipFill>
        <p:spPr>
          <a:xfrm>
            <a:off x="5214942" y="3214690"/>
            <a:ext cx="1905013" cy="1428760"/>
          </a:xfrm>
          <a:prstGeom prst="rect">
            <a:avLst/>
          </a:prstGeom>
          <a:ln>
            <a:noFill/>
          </a:ln>
          <a:effectLst>
            <a:softEdge rad="112500"/>
          </a:effectLst>
        </p:spPr>
      </p:pic>
      <p:pic>
        <p:nvPicPr>
          <p:cNvPr id="10" name="Picture 9" descr="1317763656_21.jpg"/>
          <p:cNvPicPr>
            <a:picLocks noChangeAspect="1"/>
          </p:cNvPicPr>
          <p:nvPr/>
        </p:nvPicPr>
        <p:blipFill>
          <a:blip r:embed="rId3"/>
          <a:stretch>
            <a:fillRect/>
          </a:stretch>
        </p:blipFill>
        <p:spPr>
          <a:xfrm>
            <a:off x="2500298" y="3071814"/>
            <a:ext cx="1785950" cy="1785950"/>
          </a:xfrm>
          <a:prstGeom prst="rect">
            <a:avLst/>
          </a:prstGeom>
          <a:ln>
            <a:noFill/>
          </a:ln>
          <a:effectLst>
            <a:softEdge rad="112500"/>
          </a:effectLst>
        </p:spPr>
      </p:pic>
      <p:sp>
        <p:nvSpPr>
          <p:cNvPr id="11" name="Oval 10"/>
          <p:cNvSpPr/>
          <p:nvPr/>
        </p:nvSpPr>
        <p:spPr>
          <a:xfrm>
            <a:off x="2214546" y="3377178"/>
            <a:ext cx="428628" cy="42862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800" dirty="0" smtClean="0">
                <a:solidFill>
                  <a:srgbClr val="FFFF00"/>
                </a:solidFill>
              </a:rPr>
              <a:t>1</a:t>
            </a:r>
            <a:endParaRPr lang="fa-IR" dirty="0">
              <a:solidFill>
                <a:srgbClr val="FFFF00"/>
              </a:solidFill>
            </a:endParaRPr>
          </a:p>
        </p:txBody>
      </p:sp>
      <p:sp>
        <p:nvSpPr>
          <p:cNvPr id="12" name="Oval 11"/>
          <p:cNvSpPr/>
          <p:nvPr/>
        </p:nvSpPr>
        <p:spPr>
          <a:xfrm>
            <a:off x="5072066" y="3196417"/>
            <a:ext cx="428628" cy="42862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800" dirty="0" smtClean="0">
                <a:solidFill>
                  <a:srgbClr val="FFFF00"/>
                </a:solidFill>
              </a:rPr>
              <a:t>2</a:t>
            </a:r>
            <a:endParaRPr lang="fa-IR" dirty="0">
              <a:solidFill>
                <a:srgbClr val="FFFF00"/>
              </a:solidFill>
            </a:endParaRPr>
          </a:p>
        </p:txBody>
      </p:sp>
    </p:spTree>
    <p:extLst>
      <p:ext uri="{BB962C8B-B14F-4D97-AF65-F5344CB8AC3E}">
        <p14:creationId xmlns:p14="http://schemas.microsoft.com/office/powerpoint/2010/main" xmlns="" val="401078475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5429256" y="642922"/>
            <a:ext cx="3158268" cy="7210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1142976" y="642922"/>
            <a:ext cx="7439028" cy="4500594"/>
          </a:xfrm>
        </p:spPr>
        <p:txBody>
          <a:bodyPr/>
          <a:lstStyle/>
          <a:p>
            <a:pPr marL="0" indent="0" rtl="1">
              <a:buNone/>
            </a:pPr>
            <a:r>
              <a:rPr lang="fa-IR" dirty="0" smtClean="0"/>
              <a:t>    رشته تحصیلی                                        </a:t>
            </a:r>
            <a:r>
              <a:rPr lang="fa-IR" dirty="0" smtClean="0">
                <a:solidFill>
                  <a:srgbClr val="FF0000"/>
                </a:solidFill>
              </a:rPr>
              <a:t>مصرف فست فودها</a:t>
            </a:r>
            <a:endParaRPr lang="fa-IR" dirty="0" smtClean="0"/>
          </a:p>
          <a:p>
            <a:pPr marL="0" indent="0" rtl="1">
              <a:buNone/>
            </a:pPr>
            <a:endParaRPr lang="fa-IR" dirty="0" smtClean="0"/>
          </a:p>
          <a:p>
            <a:pPr marL="0" indent="0" rtl="1">
              <a:buNone/>
            </a:pPr>
            <a:r>
              <a:rPr lang="fa-IR" dirty="0" smtClean="0"/>
              <a:t>   </a:t>
            </a:r>
          </a:p>
          <a:p>
            <a:pPr marL="0" indent="0" rtl="1">
              <a:buNone/>
            </a:pPr>
            <a:r>
              <a:rPr lang="fa-IR" dirty="0" smtClean="0"/>
              <a:t>                  </a:t>
            </a:r>
          </a:p>
          <a:p>
            <a:pPr marL="0" indent="0" rtl="1">
              <a:buNone/>
            </a:pPr>
            <a:r>
              <a:rPr lang="fa-IR" dirty="0" smtClean="0"/>
              <a:t>                                       </a:t>
            </a:r>
          </a:p>
          <a:p>
            <a:pPr marL="0" indent="0" rtl="1">
              <a:buNone/>
            </a:pPr>
            <a:r>
              <a:rPr lang="fa-IR" dirty="0" smtClean="0"/>
              <a:t>                                                    </a:t>
            </a:r>
          </a:p>
          <a:p>
            <a:pPr marL="0" indent="0" rtl="1">
              <a:buNone/>
            </a:pPr>
            <a:r>
              <a:rPr lang="fa-IR" dirty="0"/>
              <a:t> </a:t>
            </a:r>
            <a:r>
              <a:rPr lang="fa-IR" dirty="0" smtClean="0"/>
              <a:t>                                                </a:t>
            </a:r>
            <a:endParaRPr lang="ar-EG" dirty="0"/>
          </a:p>
        </p:txBody>
      </p:sp>
      <p:sp>
        <p:nvSpPr>
          <p:cNvPr id="5" name="Up Arrow 4"/>
          <p:cNvSpPr/>
          <p:nvPr/>
        </p:nvSpPr>
        <p:spPr>
          <a:xfrm rot="16200000">
            <a:off x="4604800" y="419560"/>
            <a:ext cx="323436" cy="1246291"/>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Up Arrow 5"/>
          <p:cNvSpPr/>
          <p:nvPr/>
        </p:nvSpPr>
        <p:spPr>
          <a:xfrm rot="10800000">
            <a:off x="2714612" y="1285863"/>
            <a:ext cx="466312" cy="1500199"/>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1" name="Rectangle 20"/>
          <p:cNvSpPr/>
          <p:nvPr/>
        </p:nvSpPr>
        <p:spPr>
          <a:xfrm>
            <a:off x="4429124" y="571484"/>
            <a:ext cx="714380" cy="357190"/>
          </a:xfrm>
          <a:prstGeom prst="rect">
            <a:avLst/>
          </a:prstGeom>
          <a:solidFill>
            <a:schemeClr val="tx1">
              <a:lumMod val="65000"/>
              <a:lumOff val="3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smtClean="0">
                <a:solidFill>
                  <a:srgbClr val="FFFF00"/>
                </a:solidFill>
              </a:rPr>
              <a:t>P=0.001</a:t>
            </a:r>
            <a:endParaRPr lang="fa-IR" sz="1200" dirty="0">
              <a:solidFill>
                <a:srgbClr val="FFFF00"/>
              </a:solidFill>
            </a:endParaRPr>
          </a:p>
        </p:txBody>
      </p:sp>
      <p:sp>
        <p:nvSpPr>
          <p:cNvPr id="22" name="Rectangle 21"/>
          <p:cNvSpPr/>
          <p:nvPr/>
        </p:nvSpPr>
        <p:spPr>
          <a:xfrm>
            <a:off x="3500430" y="1714492"/>
            <a:ext cx="3214710"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buFont typeface="Wingdings" pitchFamily="2" charset="2"/>
              <a:buChar char="v"/>
            </a:pPr>
            <a:r>
              <a:rPr lang="fa-IR" sz="3200" dirty="0" smtClean="0">
                <a:solidFill>
                  <a:schemeClr val="accent3">
                    <a:lumMod val="50000"/>
                  </a:schemeClr>
                </a:solidFill>
                <a:cs typeface="B Koodak" pitchFamily="2" charset="-78"/>
              </a:rPr>
              <a:t>علوم تجربی</a:t>
            </a:r>
            <a:endParaRPr lang="fa-IR" sz="3200" dirty="0">
              <a:solidFill>
                <a:schemeClr val="accent3">
                  <a:lumMod val="50000"/>
                </a:schemeClr>
              </a:solidFill>
              <a:cs typeface="B Koodak" pitchFamily="2" charset="-78"/>
            </a:endParaRPr>
          </a:p>
        </p:txBody>
      </p:sp>
      <p:pic>
        <p:nvPicPr>
          <p:cNvPr id="9" name="Picture 8" descr="th.jpg"/>
          <p:cNvPicPr>
            <a:picLocks noChangeAspect="1"/>
          </p:cNvPicPr>
          <p:nvPr/>
        </p:nvPicPr>
        <p:blipFill>
          <a:blip r:embed="rId2"/>
          <a:stretch>
            <a:fillRect/>
          </a:stretch>
        </p:blipFill>
        <p:spPr>
          <a:xfrm>
            <a:off x="2143108" y="3357566"/>
            <a:ext cx="1905013" cy="1428760"/>
          </a:xfrm>
          <a:prstGeom prst="rect">
            <a:avLst/>
          </a:prstGeom>
          <a:ln>
            <a:noFill/>
          </a:ln>
          <a:effectLst>
            <a:softEdge rad="112500"/>
          </a:effectLst>
        </p:spPr>
      </p:pic>
      <p:pic>
        <p:nvPicPr>
          <p:cNvPr id="10" name="Picture 9" descr="1317763656_21.jpg"/>
          <p:cNvPicPr>
            <a:picLocks noChangeAspect="1"/>
          </p:cNvPicPr>
          <p:nvPr/>
        </p:nvPicPr>
        <p:blipFill>
          <a:blip r:embed="rId3"/>
          <a:stretch>
            <a:fillRect/>
          </a:stretch>
        </p:blipFill>
        <p:spPr>
          <a:xfrm>
            <a:off x="4572000" y="3071814"/>
            <a:ext cx="1785950" cy="1785950"/>
          </a:xfrm>
          <a:prstGeom prst="rect">
            <a:avLst/>
          </a:prstGeom>
          <a:ln>
            <a:noFill/>
          </a:ln>
          <a:effectLst>
            <a:softEdge rad="112500"/>
          </a:effectLst>
        </p:spPr>
      </p:pic>
      <p:sp>
        <p:nvSpPr>
          <p:cNvPr id="11" name="Oval 10"/>
          <p:cNvSpPr/>
          <p:nvPr/>
        </p:nvSpPr>
        <p:spPr>
          <a:xfrm>
            <a:off x="4286248" y="3377178"/>
            <a:ext cx="428628" cy="42862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800" dirty="0" smtClean="0">
                <a:solidFill>
                  <a:srgbClr val="FFFF00"/>
                </a:solidFill>
              </a:rPr>
              <a:t>2</a:t>
            </a:r>
            <a:endParaRPr lang="fa-IR" dirty="0">
              <a:solidFill>
                <a:srgbClr val="FFFF00"/>
              </a:solidFill>
            </a:endParaRPr>
          </a:p>
        </p:txBody>
      </p:sp>
      <p:sp>
        <p:nvSpPr>
          <p:cNvPr id="12" name="Oval 11"/>
          <p:cNvSpPr/>
          <p:nvPr/>
        </p:nvSpPr>
        <p:spPr>
          <a:xfrm>
            <a:off x="2000232" y="3339293"/>
            <a:ext cx="428628" cy="42862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800" dirty="0" smtClean="0">
                <a:solidFill>
                  <a:srgbClr val="FFFF00"/>
                </a:solidFill>
              </a:rPr>
              <a:t>1</a:t>
            </a:r>
            <a:endParaRPr lang="fa-IR" dirty="0">
              <a:solidFill>
                <a:srgbClr val="FFFF00"/>
              </a:solidFill>
            </a:endParaRPr>
          </a:p>
        </p:txBody>
      </p:sp>
      <p:pic>
        <p:nvPicPr>
          <p:cNvPr id="13" name="Picture 12" descr="54.jpg"/>
          <p:cNvPicPr>
            <a:picLocks noChangeAspect="1"/>
          </p:cNvPicPr>
          <p:nvPr/>
        </p:nvPicPr>
        <p:blipFill>
          <a:blip r:embed="rId4"/>
          <a:stretch>
            <a:fillRect/>
          </a:stretch>
        </p:blipFill>
        <p:spPr>
          <a:xfrm>
            <a:off x="6929454" y="3286128"/>
            <a:ext cx="1976451" cy="1482339"/>
          </a:xfrm>
          <a:prstGeom prst="rect">
            <a:avLst/>
          </a:prstGeom>
          <a:ln>
            <a:noFill/>
          </a:ln>
          <a:effectLst>
            <a:softEdge rad="112500"/>
          </a:effectLst>
        </p:spPr>
      </p:pic>
      <p:sp>
        <p:nvSpPr>
          <p:cNvPr id="14" name="Oval 13"/>
          <p:cNvSpPr/>
          <p:nvPr/>
        </p:nvSpPr>
        <p:spPr>
          <a:xfrm>
            <a:off x="6715141" y="3214690"/>
            <a:ext cx="428628" cy="42862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800" dirty="0" smtClean="0">
                <a:solidFill>
                  <a:srgbClr val="FFFF00"/>
                </a:solidFill>
              </a:rPr>
              <a:t>3</a:t>
            </a:r>
            <a:endParaRPr lang="fa-IR" dirty="0">
              <a:solidFill>
                <a:srgbClr val="FFFF00"/>
              </a:solidFill>
            </a:endParaRPr>
          </a:p>
        </p:txBody>
      </p:sp>
    </p:spTree>
    <p:extLst>
      <p:ext uri="{BB962C8B-B14F-4D97-AF65-F5344CB8AC3E}">
        <p14:creationId xmlns:p14="http://schemas.microsoft.com/office/powerpoint/2010/main" xmlns="" val="401078475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5429256" y="642922"/>
            <a:ext cx="3158268" cy="7210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1142976" y="642922"/>
            <a:ext cx="7439028" cy="4500594"/>
          </a:xfrm>
        </p:spPr>
        <p:txBody>
          <a:bodyPr/>
          <a:lstStyle/>
          <a:p>
            <a:pPr marL="0" indent="0" rtl="1">
              <a:buNone/>
            </a:pPr>
            <a:r>
              <a:rPr lang="fa-IR" dirty="0" smtClean="0"/>
              <a:t>  تحصیلات مادر و پدر                                     </a:t>
            </a:r>
            <a:r>
              <a:rPr lang="fa-IR" dirty="0" smtClean="0">
                <a:solidFill>
                  <a:srgbClr val="FF0000"/>
                </a:solidFill>
              </a:rPr>
              <a:t>مصرف فست فودها</a:t>
            </a:r>
            <a:endParaRPr lang="fa-IR" dirty="0" smtClean="0"/>
          </a:p>
          <a:p>
            <a:pPr marL="0" indent="0" rtl="1">
              <a:buNone/>
            </a:pPr>
            <a:endParaRPr lang="fa-IR" dirty="0" smtClean="0"/>
          </a:p>
          <a:p>
            <a:pPr marL="0" indent="0" rtl="1">
              <a:buNone/>
            </a:pPr>
            <a:r>
              <a:rPr lang="fa-IR" dirty="0" smtClean="0"/>
              <a:t>   </a:t>
            </a:r>
          </a:p>
          <a:p>
            <a:pPr marL="0" indent="0" rtl="1">
              <a:buNone/>
            </a:pPr>
            <a:r>
              <a:rPr lang="fa-IR" dirty="0" smtClean="0"/>
              <a:t>                  </a:t>
            </a:r>
          </a:p>
          <a:p>
            <a:pPr marL="0" indent="0" rtl="1">
              <a:buNone/>
            </a:pPr>
            <a:r>
              <a:rPr lang="fa-IR" dirty="0" smtClean="0"/>
              <a:t>                                       </a:t>
            </a:r>
          </a:p>
          <a:p>
            <a:pPr marL="0" indent="0" rtl="1">
              <a:buNone/>
            </a:pPr>
            <a:r>
              <a:rPr lang="fa-IR" dirty="0" smtClean="0"/>
              <a:t>                                                    </a:t>
            </a:r>
          </a:p>
          <a:p>
            <a:pPr marL="0" indent="0" rtl="1">
              <a:buNone/>
            </a:pPr>
            <a:r>
              <a:rPr lang="fa-IR" dirty="0"/>
              <a:t> </a:t>
            </a:r>
            <a:r>
              <a:rPr lang="fa-IR" dirty="0" smtClean="0"/>
              <a:t>                                                </a:t>
            </a:r>
            <a:endParaRPr lang="ar-EG" dirty="0"/>
          </a:p>
        </p:txBody>
      </p:sp>
      <p:sp>
        <p:nvSpPr>
          <p:cNvPr id="5" name="Up Arrow 4"/>
          <p:cNvSpPr/>
          <p:nvPr/>
        </p:nvSpPr>
        <p:spPr>
          <a:xfrm rot="16200000">
            <a:off x="4604800" y="419560"/>
            <a:ext cx="323436" cy="1246291"/>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Up Arrow 5"/>
          <p:cNvSpPr/>
          <p:nvPr/>
        </p:nvSpPr>
        <p:spPr>
          <a:xfrm rot="10800000">
            <a:off x="2714612" y="1285863"/>
            <a:ext cx="466312" cy="1500199"/>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1" name="Rectangle 20"/>
          <p:cNvSpPr/>
          <p:nvPr/>
        </p:nvSpPr>
        <p:spPr>
          <a:xfrm>
            <a:off x="4429124" y="571484"/>
            <a:ext cx="714380" cy="357190"/>
          </a:xfrm>
          <a:prstGeom prst="rect">
            <a:avLst/>
          </a:prstGeom>
          <a:solidFill>
            <a:schemeClr val="tx1">
              <a:lumMod val="65000"/>
              <a:lumOff val="3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smtClean="0">
                <a:solidFill>
                  <a:srgbClr val="FFFF00"/>
                </a:solidFill>
              </a:rPr>
              <a:t>P&lt;0.001</a:t>
            </a:r>
            <a:endParaRPr lang="fa-IR" sz="1200" dirty="0">
              <a:solidFill>
                <a:srgbClr val="FFFF00"/>
              </a:solidFill>
            </a:endParaRPr>
          </a:p>
        </p:txBody>
      </p:sp>
      <p:sp>
        <p:nvSpPr>
          <p:cNvPr id="22" name="Rectangle 21"/>
          <p:cNvSpPr/>
          <p:nvPr/>
        </p:nvSpPr>
        <p:spPr>
          <a:xfrm>
            <a:off x="3500430" y="1714492"/>
            <a:ext cx="3214710"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buFont typeface="Wingdings" pitchFamily="2" charset="2"/>
              <a:buChar char="v"/>
            </a:pPr>
            <a:r>
              <a:rPr lang="fa-IR" sz="3200" dirty="0" smtClean="0">
                <a:solidFill>
                  <a:schemeClr val="accent3">
                    <a:lumMod val="50000"/>
                  </a:schemeClr>
                </a:solidFill>
                <a:cs typeface="B Koodak" pitchFamily="2" charset="-78"/>
              </a:rPr>
              <a:t>دیپلم و بالاتر</a:t>
            </a:r>
            <a:endParaRPr lang="fa-IR" sz="3200" dirty="0">
              <a:solidFill>
                <a:schemeClr val="accent3">
                  <a:lumMod val="50000"/>
                </a:schemeClr>
              </a:solidFill>
              <a:cs typeface="B Koodak" pitchFamily="2" charset="-78"/>
            </a:endParaRPr>
          </a:p>
        </p:txBody>
      </p:sp>
      <p:pic>
        <p:nvPicPr>
          <p:cNvPr id="9" name="Picture 8" descr="th.jpg"/>
          <p:cNvPicPr>
            <a:picLocks noChangeAspect="1"/>
          </p:cNvPicPr>
          <p:nvPr/>
        </p:nvPicPr>
        <p:blipFill>
          <a:blip r:embed="rId2"/>
          <a:stretch>
            <a:fillRect/>
          </a:stretch>
        </p:blipFill>
        <p:spPr>
          <a:xfrm>
            <a:off x="5143504" y="3357566"/>
            <a:ext cx="1905013" cy="1428760"/>
          </a:xfrm>
          <a:prstGeom prst="rect">
            <a:avLst/>
          </a:prstGeom>
          <a:ln>
            <a:noFill/>
          </a:ln>
          <a:effectLst>
            <a:softEdge rad="112500"/>
          </a:effectLst>
        </p:spPr>
      </p:pic>
      <p:pic>
        <p:nvPicPr>
          <p:cNvPr id="10" name="Picture 9" descr="1317763656_21.jpg"/>
          <p:cNvPicPr>
            <a:picLocks noChangeAspect="1"/>
          </p:cNvPicPr>
          <p:nvPr/>
        </p:nvPicPr>
        <p:blipFill>
          <a:blip r:embed="rId3"/>
          <a:stretch>
            <a:fillRect/>
          </a:stretch>
        </p:blipFill>
        <p:spPr>
          <a:xfrm>
            <a:off x="2500298" y="3143252"/>
            <a:ext cx="1785950" cy="1785950"/>
          </a:xfrm>
          <a:prstGeom prst="rect">
            <a:avLst/>
          </a:prstGeom>
          <a:ln>
            <a:noFill/>
          </a:ln>
          <a:effectLst>
            <a:softEdge rad="112500"/>
          </a:effectLst>
        </p:spPr>
      </p:pic>
      <p:sp>
        <p:nvSpPr>
          <p:cNvPr id="11" name="Oval 10"/>
          <p:cNvSpPr/>
          <p:nvPr/>
        </p:nvSpPr>
        <p:spPr>
          <a:xfrm>
            <a:off x="2214546" y="3448616"/>
            <a:ext cx="428628" cy="42862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800" dirty="0" smtClean="0">
                <a:solidFill>
                  <a:srgbClr val="FFFF00"/>
                </a:solidFill>
              </a:rPr>
              <a:t>1</a:t>
            </a:r>
            <a:endParaRPr lang="fa-IR" dirty="0">
              <a:solidFill>
                <a:srgbClr val="FFFF00"/>
              </a:solidFill>
            </a:endParaRPr>
          </a:p>
        </p:txBody>
      </p:sp>
      <p:sp>
        <p:nvSpPr>
          <p:cNvPr id="12" name="Oval 11"/>
          <p:cNvSpPr/>
          <p:nvPr/>
        </p:nvSpPr>
        <p:spPr>
          <a:xfrm>
            <a:off x="5000628" y="3339293"/>
            <a:ext cx="428628" cy="42862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800" dirty="0" smtClean="0">
                <a:solidFill>
                  <a:srgbClr val="FFFF00"/>
                </a:solidFill>
              </a:rPr>
              <a:t>2</a:t>
            </a:r>
            <a:endParaRPr lang="fa-IR" dirty="0">
              <a:solidFill>
                <a:srgbClr val="FFFF00"/>
              </a:solidFill>
            </a:endParaRPr>
          </a:p>
        </p:txBody>
      </p:sp>
    </p:spTree>
    <p:extLst>
      <p:ext uri="{BB962C8B-B14F-4D97-AF65-F5344CB8AC3E}">
        <p14:creationId xmlns:p14="http://schemas.microsoft.com/office/powerpoint/2010/main" xmlns="" val="401078475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5429256" y="642922"/>
            <a:ext cx="3158268" cy="7210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1142976" y="642922"/>
            <a:ext cx="7439028" cy="4500594"/>
          </a:xfrm>
        </p:spPr>
        <p:txBody>
          <a:bodyPr/>
          <a:lstStyle/>
          <a:p>
            <a:pPr marL="0" indent="0" rtl="1">
              <a:buNone/>
            </a:pPr>
            <a:r>
              <a:rPr lang="fa-IR" dirty="0" smtClean="0"/>
              <a:t>  ارزیابی وضعیت اقتصادی                            </a:t>
            </a:r>
            <a:r>
              <a:rPr lang="fa-IR" dirty="0" smtClean="0">
                <a:solidFill>
                  <a:srgbClr val="FF0000"/>
                </a:solidFill>
              </a:rPr>
              <a:t>مصرف فست فودها</a:t>
            </a:r>
            <a:endParaRPr lang="fa-IR" dirty="0" smtClean="0"/>
          </a:p>
          <a:p>
            <a:pPr marL="0" indent="0" rtl="1">
              <a:buNone/>
            </a:pPr>
            <a:endParaRPr lang="fa-IR" dirty="0" smtClean="0"/>
          </a:p>
          <a:p>
            <a:pPr marL="0" indent="0" rtl="1">
              <a:buNone/>
            </a:pPr>
            <a:r>
              <a:rPr lang="fa-IR" dirty="0" smtClean="0"/>
              <a:t>   </a:t>
            </a:r>
          </a:p>
          <a:p>
            <a:pPr marL="0" indent="0" rtl="1">
              <a:buNone/>
            </a:pPr>
            <a:r>
              <a:rPr lang="fa-IR" dirty="0" smtClean="0"/>
              <a:t>                  </a:t>
            </a:r>
          </a:p>
          <a:p>
            <a:pPr marL="0" indent="0" rtl="1">
              <a:buNone/>
            </a:pPr>
            <a:r>
              <a:rPr lang="fa-IR" dirty="0" smtClean="0"/>
              <a:t>                                       </a:t>
            </a:r>
          </a:p>
          <a:p>
            <a:pPr marL="0" indent="0" rtl="1">
              <a:buNone/>
            </a:pPr>
            <a:r>
              <a:rPr lang="fa-IR" dirty="0" smtClean="0"/>
              <a:t>                                                    </a:t>
            </a:r>
          </a:p>
          <a:p>
            <a:pPr marL="0" indent="0" rtl="1">
              <a:buNone/>
            </a:pPr>
            <a:r>
              <a:rPr lang="fa-IR" dirty="0"/>
              <a:t> </a:t>
            </a:r>
            <a:r>
              <a:rPr lang="fa-IR" dirty="0" smtClean="0"/>
              <a:t>                                                </a:t>
            </a:r>
            <a:endParaRPr lang="ar-EG" dirty="0"/>
          </a:p>
        </p:txBody>
      </p:sp>
      <p:sp>
        <p:nvSpPr>
          <p:cNvPr id="5" name="Up Arrow 4"/>
          <p:cNvSpPr/>
          <p:nvPr/>
        </p:nvSpPr>
        <p:spPr>
          <a:xfrm rot="16200000">
            <a:off x="4604800" y="419560"/>
            <a:ext cx="323436" cy="1246291"/>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Up Arrow 5"/>
          <p:cNvSpPr/>
          <p:nvPr/>
        </p:nvSpPr>
        <p:spPr>
          <a:xfrm rot="10800000">
            <a:off x="2714612" y="1285863"/>
            <a:ext cx="466312" cy="1500199"/>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1" name="Rectangle 20"/>
          <p:cNvSpPr/>
          <p:nvPr/>
        </p:nvSpPr>
        <p:spPr>
          <a:xfrm>
            <a:off x="4429124" y="571484"/>
            <a:ext cx="714380" cy="357190"/>
          </a:xfrm>
          <a:prstGeom prst="rect">
            <a:avLst/>
          </a:prstGeom>
          <a:solidFill>
            <a:schemeClr val="tx1">
              <a:lumMod val="65000"/>
              <a:lumOff val="3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smtClean="0">
                <a:solidFill>
                  <a:srgbClr val="FFFF00"/>
                </a:solidFill>
              </a:rPr>
              <a:t>P&lt;0.001</a:t>
            </a:r>
            <a:endParaRPr lang="fa-IR" sz="1200" dirty="0">
              <a:solidFill>
                <a:srgbClr val="FFFF00"/>
              </a:solidFill>
            </a:endParaRPr>
          </a:p>
        </p:txBody>
      </p:sp>
      <p:sp>
        <p:nvSpPr>
          <p:cNvPr id="22" name="Rectangle 21"/>
          <p:cNvSpPr/>
          <p:nvPr/>
        </p:nvSpPr>
        <p:spPr>
          <a:xfrm>
            <a:off x="3500430" y="1714492"/>
            <a:ext cx="3214710"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buFont typeface="Wingdings" pitchFamily="2" charset="2"/>
              <a:buChar char="v"/>
            </a:pPr>
            <a:r>
              <a:rPr lang="fa-IR" sz="3200" dirty="0" smtClean="0">
                <a:solidFill>
                  <a:schemeClr val="accent3">
                    <a:lumMod val="50000"/>
                  </a:schemeClr>
                </a:solidFill>
                <a:cs typeface="B Koodak" pitchFamily="2" charset="-78"/>
              </a:rPr>
              <a:t>متوسط به بالا</a:t>
            </a:r>
            <a:endParaRPr lang="fa-IR" sz="3200" dirty="0">
              <a:solidFill>
                <a:schemeClr val="accent3">
                  <a:lumMod val="50000"/>
                </a:schemeClr>
              </a:solidFill>
              <a:cs typeface="B Koodak" pitchFamily="2" charset="-78"/>
            </a:endParaRPr>
          </a:p>
        </p:txBody>
      </p:sp>
      <p:pic>
        <p:nvPicPr>
          <p:cNvPr id="9" name="Picture 8" descr="8602_992.jpg"/>
          <p:cNvPicPr>
            <a:picLocks noChangeAspect="1"/>
          </p:cNvPicPr>
          <p:nvPr/>
        </p:nvPicPr>
        <p:blipFill>
          <a:blip r:embed="rId2"/>
          <a:stretch>
            <a:fillRect/>
          </a:stretch>
        </p:blipFill>
        <p:spPr>
          <a:xfrm>
            <a:off x="2643174" y="4321959"/>
            <a:ext cx="2786082" cy="1393041"/>
          </a:xfrm>
          <a:prstGeom prst="rect">
            <a:avLst/>
          </a:prstGeom>
        </p:spPr>
      </p:pic>
      <p:pic>
        <p:nvPicPr>
          <p:cNvPr id="10" name="Picture 9" descr="sandvich.jpg"/>
          <p:cNvPicPr>
            <a:picLocks noChangeAspect="1"/>
          </p:cNvPicPr>
          <p:nvPr/>
        </p:nvPicPr>
        <p:blipFill>
          <a:blip r:embed="rId3"/>
          <a:stretch>
            <a:fillRect/>
          </a:stretch>
        </p:blipFill>
        <p:spPr>
          <a:xfrm>
            <a:off x="4429124" y="3000376"/>
            <a:ext cx="2071702" cy="1328747"/>
          </a:xfrm>
          <a:prstGeom prst="rect">
            <a:avLst/>
          </a:prstGeom>
        </p:spPr>
      </p:pic>
      <p:pic>
        <p:nvPicPr>
          <p:cNvPr id="11" name="Picture 10" descr="54.jpg"/>
          <p:cNvPicPr>
            <a:picLocks noChangeAspect="1"/>
          </p:cNvPicPr>
          <p:nvPr/>
        </p:nvPicPr>
        <p:blipFill>
          <a:blip r:embed="rId4"/>
          <a:stretch>
            <a:fillRect/>
          </a:stretch>
        </p:blipFill>
        <p:spPr>
          <a:xfrm>
            <a:off x="6786578" y="2857500"/>
            <a:ext cx="1976451" cy="1482339"/>
          </a:xfrm>
          <a:prstGeom prst="rect">
            <a:avLst/>
          </a:prstGeom>
          <a:ln>
            <a:noFill/>
          </a:ln>
          <a:effectLst>
            <a:softEdge rad="112500"/>
          </a:effectLst>
        </p:spPr>
      </p:pic>
      <p:pic>
        <p:nvPicPr>
          <p:cNvPr id="12" name="Picture 11" descr="th.jpg"/>
          <p:cNvPicPr>
            <a:picLocks noChangeAspect="1"/>
          </p:cNvPicPr>
          <p:nvPr/>
        </p:nvPicPr>
        <p:blipFill>
          <a:blip r:embed="rId5"/>
          <a:stretch>
            <a:fillRect/>
          </a:stretch>
        </p:blipFill>
        <p:spPr>
          <a:xfrm>
            <a:off x="2214546" y="3000376"/>
            <a:ext cx="1905013" cy="1428760"/>
          </a:xfrm>
          <a:prstGeom prst="rect">
            <a:avLst/>
          </a:prstGeom>
          <a:ln>
            <a:noFill/>
          </a:ln>
          <a:effectLst>
            <a:softEdge rad="112500"/>
          </a:effectLst>
        </p:spPr>
      </p:pic>
      <p:sp>
        <p:nvSpPr>
          <p:cNvPr id="13" name="Oval 12"/>
          <p:cNvSpPr/>
          <p:nvPr/>
        </p:nvSpPr>
        <p:spPr>
          <a:xfrm>
            <a:off x="2857488" y="4464835"/>
            <a:ext cx="428628" cy="42862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800" b="1" dirty="0" smtClean="0">
                <a:solidFill>
                  <a:srgbClr val="FFFF00"/>
                </a:solidFill>
              </a:rPr>
              <a:t>4</a:t>
            </a:r>
            <a:endParaRPr lang="fa-IR" b="1" dirty="0">
              <a:solidFill>
                <a:srgbClr val="FFFF00"/>
              </a:solidFill>
            </a:endParaRPr>
          </a:p>
        </p:txBody>
      </p:sp>
      <p:sp>
        <p:nvSpPr>
          <p:cNvPr id="15" name="Oval 14"/>
          <p:cNvSpPr/>
          <p:nvPr/>
        </p:nvSpPr>
        <p:spPr>
          <a:xfrm>
            <a:off x="2071670" y="2982103"/>
            <a:ext cx="428628" cy="42862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800" dirty="0" smtClean="0">
                <a:solidFill>
                  <a:srgbClr val="FFFF00"/>
                </a:solidFill>
              </a:rPr>
              <a:t>1</a:t>
            </a:r>
            <a:endParaRPr lang="fa-IR" dirty="0">
              <a:solidFill>
                <a:srgbClr val="FFFF00"/>
              </a:solidFill>
            </a:endParaRPr>
          </a:p>
        </p:txBody>
      </p:sp>
      <p:sp>
        <p:nvSpPr>
          <p:cNvPr id="16" name="Oval 15"/>
          <p:cNvSpPr/>
          <p:nvPr/>
        </p:nvSpPr>
        <p:spPr>
          <a:xfrm>
            <a:off x="4429124" y="2928938"/>
            <a:ext cx="428628" cy="42862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800" dirty="0" smtClean="0">
                <a:solidFill>
                  <a:srgbClr val="FFFF00"/>
                </a:solidFill>
              </a:rPr>
              <a:t>2</a:t>
            </a:r>
            <a:endParaRPr lang="fa-IR" dirty="0">
              <a:solidFill>
                <a:srgbClr val="FFFF00"/>
              </a:solidFill>
            </a:endParaRPr>
          </a:p>
        </p:txBody>
      </p:sp>
      <p:pic>
        <p:nvPicPr>
          <p:cNvPr id="17" name="Picture 16" descr="54.jpg"/>
          <p:cNvPicPr>
            <a:picLocks noChangeAspect="1"/>
          </p:cNvPicPr>
          <p:nvPr/>
        </p:nvPicPr>
        <p:blipFill>
          <a:blip r:embed="rId4"/>
          <a:stretch>
            <a:fillRect/>
          </a:stretch>
        </p:blipFill>
        <p:spPr>
          <a:xfrm>
            <a:off x="6786577" y="3000376"/>
            <a:ext cx="1976451" cy="1482339"/>
          </a:xfrm>
          <a:prstGeom prst="rect">
            <a:avLst/>
          </a:prstGeom>
          <a:ln>
            <a:noFill/>
          </a:ln>
          <a:effectLst>
            <a:softEdge rad="112500"/>
          </a:effectLst>
        </p:spPr>
      </p:pic>
      <p:sp>
        <p:nvSpPr>
          <p:cNvPr id="18" name="Oval 17"/>
          <p:cNvSpPr/>
          <p:nvPr/>
        </p:nvSpPr>
        <p:spPr>
          <a:xfrm>
            <a:off x="6572264" y="2928938"/>
            <a:ext cx="428628" cy="42862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800" dirty="0" smtClean="0">
                <a:solidFill>
                  <a:srgbClr val="FFFF00"/>
                </a:solidFill>
              </a:rPr>
              <a:t>3</a:t>
            </a:r>
            <a:endParaRPr lang="fa-IR" dirty="0">
              <a:solidFill>
                <a:srgbClr val="FFFF00"/>
              </a:solidFill>
            </a:endParaRPr>
          </a:p>
        </p:txBody>
      </p:sp>
    </p:spTree>
    <p:extLst>
      <p:ext uri="{BB962C8B-B14F-4D97-AF65-F5344CB8AC3E}">
        <p14:creationId xmlns:p14="http://schemas.microsoft.com/office/powerpoint/2010/main" xmlns="" val="401078475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5429256" y="642922"/>
            <a:ext cx="3158268" cy="7210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1142976" y="642922"/>
            <a:ext cx="7439028" cy="4500594"/>
          </a:xfrm>
        </p:spPr>
        <p:txBody>
          <a:bodyPr/>
          <a:lstStyle/>
          <a:p>
            <a:pPr marL="0" indent="0" rtl="1">
              <a:buNone/>
            </a:pPr>
            <a:r>
              <a:rPr lang="fa-IR" dirty="0" smtClean="0"/>
              <a:t>  میزان درآمد                                               </a:t>
            </a:r>
            <a:r>
              <a:rPr lang="fa-IR" dirty="0" smtClean="0">
                <a:solidFill>
                  <a:srgbClr val="FF0000"/>
                </a:solidFill>
              </a:rPr>
              <a:t>مصرف فست فودها</a:t>
            </a:r>
            <a:endParaRPr lang="fa-IR" dirty="0" smtClean="0"/>
          </a:p>
          <a:p>
            <a:pPr marL="0" indent="0" rtl="1">
              <a:buNone/>
            </a:pPr>
            <a:endParaRPr lang="fa-IR" dirty="0" smtClean="0"/>
          </a:p>
          <a:p>
            <a:pPr marL="0" indent="0" rtl="1">
              <a:buNone/>
            </a:pPr>
            <a:r>
              <a:rPr lang="fa-IR" dirty="0" smtClean="0"/>
              <a:t>   </a:t>
            </a:r>
          </a:p>
          <a:p>
            <a:pPr marL="0" indent="0" rtl="1">
              <a:buNone/>
            </a:pPr>
            <a:r>
              <a:rPr lang="fa-IR" dirty="0" smtClean="0"/>
              <a:t>                  </a:t>
            </a:r>
          </a:p>
          <a:p>
            <a:pPr marL="0" indent="0" rtl="1">
              <a:buNone/>
            </a:pPr>
            <a:r>
              <a:rPr lang="fa-IR" dirty="0" smtClean="0"/>
              <a:t>                                       </a:t>
            </a:r>
          </a:p>
          <a:p>
            <a:pPr marL="0" indent="0" rtl="1">
              <a:buNone/>
            </a:pPr>
            <a:r>
              <a:rPr lang="fa-IR" dirty="0" smtClean="0"/>
              <a:t>                                                    </a:t>
            </a:r>
          </a:p>
          <a:p>
            <a:pPr marL="0" indent="0" rtl="1">
              <a:buNone/>
            </a:pPr>
            <a:r>
              <a:rPr lang="fa-IR" dirty="0"/>
              <a:t> </a:t>
            </a:r>
            <a:r>
              <a:rPr lang="fa-IR" dirty="0" smtClean="0"/>
              <a:t>                                                </a:t>
            </a:r>
            <a:endParaRPr lang="ar-EG" dirty="0"/>
          </a:p>
        </p:txBody>
      </p:sp>
      <p:sp>
        <p:nvSpPr>
          <p:cNvPr id="5" name="Up Arrow 4"/>
          <p:cNvSpPr/>
          <p:nvPr/>
        </p:nvSpPr>
        <p:spPr>
          <a:xfrm rot="16200000">
            <a:off x="4604800" y="419560"/>
            <a:ext cx="323436" cy="1246291"/>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Up Arrow 5"/>
          <p:cNvSpPr/>
          <p:nvPr/>
        </p:nvSpPr>
        <p:spPr>
          <a:xfrm rot="10800000">
            <a:off x="2714612" y="1285863"/>
            <a:ext cx="466312" cy="1500199"/>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1" name="Rectangle 20"/>
          <p:cNvSpPr/>
          <p:nvPr/>
        </p:nvSpPr>
        <p:spPr>
          <a:xfrm>
            <a:off x="4429124" y="571484"/>
            <a:ext cx="714380" cy="357190"/>
          </a:xfrm>
          <a:prstGeom prst="rect">
            <a:avLst/>
          </a:prstGeom>
          <a:solidFill>
            <a:schemeClr val="tx1">
              <a:lumMod val="65000"/>
              <a:lumOff val="3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smtClean="0">
                <a:solidFill>
                  <a:srgbClr val="FFFF00"/>
                </a:solidFill>
              </a:rPr>
              <a:t>P&lt;0.001</a:t>
            </a:r>
            <a:endParaRPr lang="fa-IR" sz="1200" dirty="0">
              <a:solidFill>
                <a:srgbClr val="FFFF00"/>
              </a:solidFill>
            </a:endParaRPr>
          </a:p>
        </p:txBody>
      </p:sp>
      <p:sp>
        <p:nvSpPr>
          <p:cNvPr id="22" name="Rectangle 21"/>
          <p:cNvSpPr/>
          <p:nvPr/>
        </p:nvSpPr>
        <p:spPr>
          <a:xfrm>
            <a:off x="3500430" y="1714492"/>
            <a:ext cx="3643338"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buFont typeface="Wingdings" pitchFamily="2" charset="2"/>
              <a:buChar char="v"/>
            </a:pPr>
            <a:r>
              <a:rPr lang="fa-IR" sz="3200" dirty="0" smtClean="0">
                <a:solidFill>
                  <a:schemeClr val="accent3">
                    <a:lumMod val="50000"/>
                  </a:schemeClr>
                </a:solidFill>
                <a:cs typeface="B Koodak" pitchFamily="2" charset="-78"/>
              </a:rPr>
              <a:t>600هزار تومان به بالا</a:t>
            </a:r>
            <a:endParaRPr lang="fa-IR" sz="3200" dirty="0">
              <a:solidFill>
                <a:schemeClr val="accent3">
                  <a:lumMod val="50000"/>
                </a:schemeClr>
              </a:solidFill>
              <a:cs typeface="B Koodak" pitchFamily="2" charset="-78"/>
            </a:endParaRPr>
          </a:p>
        </p:txBody>
      </p:sp>
      <p:pic>
        <p:nvPicPr>
          <p:cNvPr id="9" name="Picture 8" descr="sandvich.jpg"/>
          <p:cNvPicPr>
            <a:picLocks noChangeAspect="1"/>
          </p:cNvPicPr>
          <p:nvPr/>
        </p:nvPicPr>
        <p:blipFill>
          <a:blip r:embed="rId2"/>
          <a:stretch>
            <a:fillRect/>
          </a:stretch>
        </p:blipFill>
        <p:spPr>
          <a:xfrm>
            <a:off x="4429124" y="3286128"/>
            <a:ext cx="2071702" cy="1328747"/>
          </a:xfrm>
          <a:prstGeom prst="rect">
            <a:avLst/>
          </a:prstGeom>
        </p:spPr>
      </p:pic>
      <p:pic>
        <p:nvPicPr>
          <p:cNvPr id="10" name="Picture 9" descr="th.jpg"/>
          <p:cNvPicPr>
            <a:picLocks noChangeAspect="1"/>
          </p:cNvPicPr>
          <p:nvPr/>
        </p:nvPicPr>
        <p:blipFill>
          <a:blip r:embed="rId3"/>
          <a:stretch>
            <a:fillRect/>
          </a:stretch>
        </p:blipFill>
        <p:spPr>
          <a:xfrm>
            <a:off x="2214546" y="3286128"/>
            <a:ext cx="1905013" cy="1428760"/>
          </a:xfrm>
          <a:prstGeom prst="rect">
            <a:avLst/>
          </a:prstGeom>
          <a:ln>
            <a:noFill/>
          </a:ln>
          <a:effectLst>
            <a:softEdge rad="112500"/>
          </a:effectLst>
        </p:spPr>
      </p:pic>
      <p:sp>
        <p:nvSpPr>
          <p:cNvPr id="11" name="Oval 10"/>
          <p:cNvSpPr/>
          <p:nvPr/>
        </p:nvSpPr>
        <p:spPr>
          <a:xfrm>
            <a:off x="2071670" y="3267855"/>
            <a:ext cx="428628" cy="42862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800" dirty="0" smtClean="0">
                <a:solidFill>
                  <a:srgbClr val="FFFF00"/>
                </a:solidFill>
              </a:rPr>
              <a:t>1</a:t>
            </a:r>
            <a:endParaRPr lang="fa-IR" dirty="0">
              <a:solidFill>
                <a:srgbClr val="FFFF00"/>
              </a:solidFill>
            </a:endParaRPr>
          </a:p>
        </p:txBody>
      </p:sp>
      <p:sp>
        <p:nvSpPr>
          <p:cNvPr id="12" name="Oval 11"/>
          <p:cNvSpPr/>
          <p:nvPr/>
        </p:nvSpPr>
        <p:spPr>
          <a:xfrm>
            <a:off x="4429124" y="3214690"/>
            <a:ext cx="428628" cy="42862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800" dirty="0" smtClean="0">
                <a:solidFill>
                  <a:srgbClr val="FFFF00"/>
                </a:solidFill>
              </a:rPr>
              <a:t>2</a:t>
            </a:r>
            <a:endParaRPr lang="fa-IR" dirty="0">
              <a:solidFill>
                <a:srgbClr val="FFFF00"/>
              </a:solidFill>
            </a:endParaRPr>
          </a:p>
        </p:txBody>
      </p:sp>
      <p:pic>
        <p:nvPicPr>
          <p:cNvPr id="13" name="Picture 12" descr="54.jpg"/>
          <p:cNvPicPr>
            <a:picLocks noChangeAspect="1"/>
          </p:cNvPicPr>
          <p:nvPr/>
        </p:nvPicPr>
        <p:blipFill>
          <a:blip r:embed="rId4"/>
          <a:stretch>
            <a:fillRect/>
          </a:stretch>
        </p:blipFill>
        <p:spPr>
          <a:xfrm>
            <a:off x="6786577" y="3286128"/>
            <a:ext cx="1976451" cy="1482339"/>
          </a:xfrm>
          <a:prstGeom prst="rect">
            <a:avLst/>
          </a:prstGeom>
          <a:ln>
            <a:noFill/>
          </a:ln>
          <a:effectLst>
            <a:softEdge rad="112500"/>
          </a:effectLst>
        </p:spPr>
      </p:pic>
      <p:sp>
        <p:nvSpPr>
          <p:cNvPr id="14" name="Oval 13"/>
          <p:cNvSpPr/>
          <p:nvPr/>
        </p:nvSpPr>
        <p:spPr>
          <a:xfrm>
            <a:off x="6572264" y="3214690"/>
            <a:ext cx="428628" cy="42862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800" dirty="0" smtClean="0">
                <a:solidFill>
                  <a:srgbClr val="FFFF00"/>
                </a:solidFill>
              </a:rPr>
              <a:t>3</a:t>
            </a:r>
            <a:endParaRPr lang="fa-IR" dirty="0">
              <a:solidFill>
                <a:srgbClr val="FFFF00"/>
              </a:solidFill>
            </a:endParaRPr>
          </a:p>
        </p:txBody>
      </p:sp>
    </p:spTree>
    <p:extLst>
      <p:ext uri="{BB962C8B-B14F-4D97-AF65-F5344CB8AC3E}">
        <p14:creationId xmlns:p14="http://schemas.microsoft.com/office/powerpoint/2010/main" xmlns="" val="401078475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5429256" y="642922"/>
            <a:ext cx="3158268" cy="7210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1142976" y="642922"/>
            <a:ext cx="7439028" cy="4500594"/>
          </a:xfrm>
        </p:spPr>
        <p:txBody>
          <a:bodyPr/>
          <a:lstStyle/>
          <a:p>
            <a:pPr marL="0" indent="0" rtl="1">
              <a:buNone/>
            </a:pPr>
            <a:r>
              <a:rPr lang="fa-IR" dirty="0" smtClean="0"/>
              <a:t>  تماشای تلویزیون                                          </a:t>
            </a:r>
            <a:r>
              <a:rPr lang="fa-IR" dirty="0" smtClean="0">
                <a:solidFill>
                  <a:srgbClr val="FF0000"/>
                </a:solidFill>
              </a:rPr>
              <a:t>مصرف فست فودها</a:t>
            </a:r>
            <a:endParaRPr lang="fa-IR" dirty="0" smtClean="0"/>
          </a:p>
          <a:p>
            <a:pPr marL="0" indent="0" rtl="1">
              <a:buNone/>
            </a:pPr>
            <a:endParaRPr lang="fa-IR" dirty="0" smtClean="0"/>
          </a:p>
          <a:p>
            <a:pPr marL="0" indent="0" rtl="1">
              <a:buNone/>
            </a:pPr>
            <a:r>
              <a:rPr lang="fa-IR" dirty="0" smtClean="0"/>
              <a:t>   </a:t>
            </a:r>
          </a:p>
          <a:p>
            <a:pPr marL="0" indent="0" rtl="1">
              <a:buNone/>
            </a:pPr>
            <a:r>
              <a:rPr lang="fa-IR" dirty="0" smtClean="0"/>
              <a:t>                  </a:t>
            </a:r>
          </a:p>
          <a:p>
            <a:pPr marL="0" indent="0" rtl="1">
              <a:buNone/>
            </a:pPr>
            <a:r>
              <a:rPr lang="fa-IR" dirty="0" smtClean="0"/>
              <a:t>                                       </a:t>
            </a:r>
          </a:p>
          <a:p>
            <a:pPr marL="0" indent="0" rtl="1">
              <a:buNone/>
            </a:pPr>
            <a:r>
              <a:rPr lang="fa-IR" dirty="0" smtClean="0"/>
              <a:t>                                                    </a:t>
            </a:r>
          </a:p>
          <a:p>
            <a:pPr marL="0" indent="0" rtl="1">
              <a:buNone/>
            </a:pPr>
            <a:r>
              <a:rPr lang="fa-IR" dirty="0"/>
              <a:t> </a:t>
            </a:r>
            <a:r>
              <a:rPr lang="fa-IR" dirty="0" smtClean="0"/>
              <a:t>                                                </a:t>
            </a:r>
            <a:endParaRPr lang="ar-EG" dirty="0"/>
          </a:p>
        </p:txBody>
      </p:sp>
      <p:sp>
        <p:nvSpPr>
          <p:cNvPr id="5" name="Up Arrow 4"/>
          <p:cNvSpPr/>
          <p:nvPr/>
        </p:nvSpPr>
        <p:spPr>
          <a:xfrm rot="16200000">
            <a:off x="4604800" y="419560"/>
            <a:ext cx="323436" cy="1246291"/>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Up Arrow 5"/>
          <p:cNvSpPr/>
          <p:nvPr/>
        </p:nvSpPr>
        <p:spPr>
          <a:xfrm rot="10800000">
            <a:off x="2714612" y="1285863"/>
            <a:ext cx="466312" cy="1500199"/>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1" name="Rectangle 20"/>
          <p:cNvSpPr/>
          <p:nvPr/>
        </p:nvSpPr>
        <p:spPr>
          <a:xfrm>
            <a:off x="4429124" y="571484"/>
            <a:ext cx="714380" cy="357190"/>
          </a:xfrm>
          <a:prstGeom prst="rect">
            <a:avLst/>
          </a:prstGeom>
          <a:solidFill>
            <a:schemeClr val="tx1">
              <a:lumMod val="65000"/>
              <a:lumOff val="3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smtClean="0">
                <a:solidFill>
                  <a:srgbClr val="FFFF00"/>
                </a:solidFill>
              </a:rPr>
              <a:t>P&lt;0.05</a:t>
            </a:r>
            <a:endParaRPr lang="fa-IR" sz="1200" dirty="0">
              <a:solidFill>
                <a:srgbClr val="FFFF00"/>
              </a:solidFill>
            </a:endParaRPr>
          </a:p>
        </p:txBody>
      </p:sp>
      <p:sp>
        <p:nvSpPr>
          <p:cNvPr id="22" name="Rectangle 21"/>
          <p:cNvSpPr/>
          <p:nvPr/>
        </p:nvSpPr>
        <p:spPr>
          <a:xfrm>
            <a:off x="3500430" y="1714492"/>
            <a:ext cx="3786214"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buFont typeface="Wingdings" pitchFamily="2" charset="2"/>
              <a:buChar char="v"/>
            </a:pPr>
            <a:r>
              <a:rPr lang="fa-IR" sz="2800" dirty="0" smtClean="0">
                <a:solidFill>
                  <a:schemeClr val="accent3">
                    <a:lumMod val="50000"/>
                  </a:schemeClr>
                </a:solidFill>
                <a:cs typeface="B Koodak" pitchFamily="2" charset="-78"/>
              </a:rPr>
              <a:t>بیشتر </a:t>
            </a:r>
            <a:r>
              <a:rPr lang="fa-IR" sz="2800" dirty="0" smtClean="0">
                <a:solidFill>
                  <a:schemeClr val="accent3">
                    <a:lumMod val="50000"/>
                  </a:schemeClr>
                </a:solidFill>
                <a:cs typeface="B Koodak" pitchFamily="2" charset="-78"/>
              </a:rPr>
              <a:t>از یک ساعت در روز</a:t>
            </a:r>
            <a:endParaRPr lang="fa-IR" sz="3200" dirty="0">
              <a:solidFill>
                <a:schemeClr val="accent3">
                  <a:lumMod val="50000"/>
                </a:schemeClr>
              </a:solidFill>
              <a:cs typeface="B Koodak" pitchFamily="2" charset="-78"/>
            </a:endParaRPr>
          </a:p>
        </p:txBody>
      </p:sp>
      <p:pic>
        <p:nvPicPr>
          <p:cNvPr id="9" name="Picture 8" descr="sandvich.jpg"/>
          <p:cNvPicPr>
            <a:picLocks noChangeAspect="1"/>
          </p:cNvPicPr>
          <p:nvPr/>
        </p:nvPicPr>
        <p:blipFill>
          <a:blip r:embed="rId2"/>
          <a:stretch>
            <a:fillRect/>
          </a:stretch>
        </p:blipFill>
        <p:spPr>
          <a:xfrm>
            <a:off x="4429124" y="3286128"/>
            <a:ext cx="2071702" cy="1328747"/>
          </a:xfrm>
          <a:prstGeom prst="rect">
            <a:avLst/>
          </a:prstGeom>
        </p:spPr>
      </p:pic>
      <p:pic>
        <p:nvPicPr>
          <p:cNvPr id="10" name="Picture 9" descr="th.jpg"/>
          <p:cNvPicPr>
            <a:picLocks noChangeAspect="1"/>
          </p:cNvPicPr>
          <p:nvPr/>
        </p:nvPicPr>
        <p:blipFill>
          <a:blip r:embed="rId3"/>
          <a:stretch>
            <a:fillRect/>
          </a:stretch>
        </p:blipFill>
        <p:spPr>
          <a:xfrm>
            <a:off x="2214546" y="3286128"/>
            <a:ext cx="1905013" cy="1428760"/>
          </a:xfrm>
          <a:prstGeom prst="rect">
            <a:avLst/>
          </a:prstGeom>
          <a:ln>
            <a:noFill/>
          </a:ln>
          <a:effectLst>
            <a:softEdge rad="112500"/>
          </a:effectLst>
        </p:spPr>
      </p:pic>
      <p:sp>
        <p:nvSpPr>
          <p:cNvPr id="11" name="Oval 10"/>
          <p:cNvSpPr/>
          <p:nvPr/>
        </p:nvSpPr>
        <p:spPr>
          <a:xfrm>
            <a:off x="2071670" y="3267855"/>
            <a:ext cx="428628" cy="42862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800" dirty="0" smtClean="0">
                <a:solidFill>
                  <a:srgbClr val="FFFF00"/>
                </a:solidFill>
              </a:rPr>
              <a:t>1</a:t>
            </a:r>
            <a:endParaRPr lang="fa-IR" dirty="0">
              <a:solidFill>
                <a:srgbClr val="FFFF00"/>
              </a:solidFill>
            </a:endParaRPr>
          </a:p>
        </p:txBody>
      </p:sp>
      <p:sp>
        <p:nvSpPr>
          <p:cNvPr id="12" name="Oval 11"/>
          <p:cNvSpPr/>
          <p:nvPr/>
        </p:nvSpPr>
        <p:spPr>
          <a:xfrm>
            <a:off x="4429124" y="3214690"/>
            <a:ext cx="428628" cy="42862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800" dirty="0" smtClean="0">
                <a:solidFill>
                  <a:srgbClr val="FFFF00"/>
                </a:solidFill>
              </a:rPr>
              <a:t>2</a:t>
            </a:r>
            <a:endParaRPr lang="fa-IR" dirty="0">
              <a:solidFill>
                <a:srgbClr val="FFFF00"/>
              </a:solidFill>
            </a:endParaRPr>
          </a:p>
        </p:txBody>
      </p:sp>
    </p:spTree>
    <p:extLst>
      <p:ext uri="{BB962C8B-B14F-4D97-AF65-F5344CB8AC3E}">
        <p14:creationId xmlns:p14="http://schemas.microsoft.com/office/powerpoint/2010/main" xmlns="" val="401078475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xmlns="" val="4079673200"/>
              </p:ext>
            </p:extLst>
          </p:nvPr>
        </p:nvGraphicFramePr>
        <p:xfrm>
          <a:off x="0" y="1785930"/>
          <a:ext cx="9144000" cy="392907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rot="19857774">
            <a:off x="-635768" y="1452345"/>
            <a:ext cx="6095999" cy="430887"/>
          </a:xfrm>
          <a:prstGeom prst="rect">
            <a:avLst/>
          </a:prstGeom>
          <a:noFill/>
          <a:ln>
            <a:solidFill>
              <a:schemeClr val="accent2"/>
            </a:solidFill>
          </a:ln>
        </p:spPr>
        <p:txBody>
          <a:bodyPr wrap="square" rtlCol="0">
            <a:spAutoFit/>
          </a:bodyPr>
          <a:lstStyle/>
          <a:p>
            <a:pPr marL="285750" indent="-285750" algn="r" rtl="1">
              <a:lnSpc>
                <a:spcPct val="150000"/>
              </a:lnSpc>
              <a:buFont typeface="Wingdings" pitchFamily="2" charset="2"/>
              <a:buChar char="ü"/>
            </a:pPr>
            <a:r>
              <a:rPr lang="fa-IR" sz="1600" b="1" dirty="0" smtClean="0">
                <a:solidFill>
                  <a:srgbClr val="000000"/>
                </a:solidFill>
                <a:latin typeface="Najah"/>
                <a:ea typeface="Times New Roman"/>
                <a:cs typeface="B Lotus"/>
              </a:rPr>
              <a:t>درصد فراوانی علل مصرف فست فود ها در نوجوانان دختر و پسر</a:t>
            </a:r>
            <a:endParaRPr lang="en-US" sz="1600" dirty="0">
              <a:effectLst/>
              <a:latin typeface="Times New Roman"/>
              <a:ea typeface="Times New Roman"/>
            </a:endParaRPr>
          </a:p>
        </p:txBody>
      </p:sp>
    </p:spTree>
    <p:extLst>
      <p:ext uri="{BB962C8B-B14F-4D97-AF65-F5344CB8AC3E}">
        <p14:creationId xmlns:p14="http://schemas.microsoft.com/office/powerpoint/2010/main" xmlns="" val="62371940"/>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981200" y="1333500"/>
            <a:ext cx="6477000" cy="3771636"/>
          </a:xfrm>
          <a:prstGeom prst="rect">
            <a:avLst/>
          </a:prstGeom>
        </p:spPr>
        <p:txBody>
          <a:bodyPr vert="horz" lIns="91440" tIns="45720" rIns="91440" bIns="45720" rtlCol="0">
            <a:noAutofit/>
          </a:bodyPr>
          <a:lstStyle/>
          <a:p>
            <a:pPr algn="just" rtl="1"/>
            <a:r>
              <a:rPr lang="fa-IR" sz="2400" b="1" dirty="0" smtClean="0">
                <a:solidFill>
                  <a:srgbClr val="C00000"/>
                </a:solidFill>
                <a:cs typeface="B Roya" pitchFamily="2" charset="-78"/>
              </a:rPr>
              <a:t>با توجه به اینکه امروزه خرید و مصرف فست فود ها در میان خانواده های پر مشغله رواج یافته است لذا این خانواده ها باید در مورد مضرات استفاده از مواد غذایی سریع و نحوه انتخاب مواد غذایی سالم ومناسب آموزش داده شوند</a:t>
            </a:r>
            <a:r>
              <a:rPr lang="en-US" sz="2400" b="1" dirty="0" smtClean="0">
                <a:solidFill>
                  <a:srgbClr val="C00000"/>
                </a:solidFill>
                <a:cs typeface="B Roya" pitchFamily="2" charset="-78"/>
              </a:rPr>
              <a:t> .</a:t>
            </a:r>
            <a:r>
              <a:rPr lang="fa-IR" sz="2400" b="1" dirty="0" smtClean="0">
                <a:solidFill>
                  <a:srgbClr val="C00000"/>
                </a:solidFill>
                <a:cs typeface="B Roya" pitchFamily="2" charset="-78"/>
              </a:rPr>
              <a:t>همچنین والدین و معلمان باید به طور فعال در سیاست گذاری ها  و پرورش محیط سالم برای نوجوانان درگیر شوند.</a:t>
            </a:r>
            <a:endParaRPr lang="en-US" sz="2400" b="1" dirty="0" smtClean="0">
              <a:solidFill>
                <a:srgbClr val="C00000"/>
              </a:solidFill>
              <a:cs typeface="B Roya" pitchFamily="2" charset="-78"/>
            </a:endParaRPr>
          </a:p>
          <a:p>
            <a:pPr algn="just" rtl="1"/>
            <a:r>
              <a:rPr lang="fa-IR" sz="2400" b="1" dirty="0" smtClean="0">
                <a:solidFill>
                  <a:srgbClr val="C00000"/>
                </a:solidFill>
                <a:cs typeface="B Roya" pitchFamily="2" charset="-78"/>
              </a:rPr>
              <a:t>طبق یافته های مطالعات </a:t>
            </a:r>
            <a:r>
              <a:rPr lang="fa-IR" sz="2400" b="1" dirty="0" smtClean="0">
                <a:solidFill>
                  <a:srgbClr val="0070C0"/>
                </a:solidFill>
                <a:cs typeface="B Roya" pitchFamily="2" charset="-78"/>
              </a:rPr>
              <a:t>برچسب زدن روی مواد غذایی </a:t>
            </a:r>
            <a:r>
              <a:rPr lang="fa-IR" sz="2400" b="1" dirty="0" smtClean="0">
                <a:solidFill>
                  <a:srgbClr val="C00000"/>
                </a:solidFill>
                <a:cs typeface="B Roya" pitchFamily="2" charset="-78"/>
              </a:rPr>
              <a:t>و اطلاع رسانی در خصوص کالری و چربی موجود در فست فود ها انتخاب </a:t>
            </a:r>
            <a:r>
              <a:rPr lang="fa-IR" sz="2400" b="1" dirty="0" smtClean="0">
                <a:solidFill>
                  <a:srgbClr val="C00000"/>
                </a:solidFill>
                <a:cs typeface="B Roya" pitchFamily="2" charset="-78"/>
              </a:rPr>
              <a:t>فست فود ها را </a:t>
            </a:r>
            <a:r>
              <a:rPr lang="fa-IR" sz="2400" b="1" dirty="0" smtClean="0">
                <a:solidFill>
                  <a:srgbClr val="C00000"/>
                </a:solidFill>
                <a:cs typeface="B Roya" pitchFamily="2" charset="-78"/>
              </a:rPr>
              <a:t>برای نوجوان و یا والدین کودکان تحت تأثیر قرار</a:t>
            </a:r>
            <a:r>
              <a:rPr lang="en-US" sz="2400" b="1" dirty="0" smtClean="0">
                <a:solidFill>
                  <a:srgbClr val="C00000"/>
                </a:solidFill>
                <a:cs typeface="B Roya" pitchFamily="2" charset="-78"/>
              </a:rPr>
              <a:t> </a:t>
            </a:r>
            <a:r>
              <a:rPr lang="fa-IR" sz="2400" b="1" dirty="0" smtClean="0">
                <a:solidFill>
                  <a:srgbClr val="C00000"/>
                </a:solidFill>
                <a:cs typeface="B Roya" pitchFamily="2" charset="-78"/>
              </a:rPr>
              <a:t>داده و در برخی موارد موجب کاهش مصرف این مواد غذایی شده است.</a:t>
            </a:r>
            <a:endParaRPr lang="en-US" sz="2400" b="1" dirty="0" smtClean="0">
              <a:solidFill>
                <a:srgbClr val="C00000"/>
              </a:solidFill>
              <a:cs typeface="B Roya" pitchFamily="2" charset="-78"/>
            </a:endParaRPr>
          </a:p>
        </p:txBody>
      </p:sp>
      <p:sp>
        <p:nvSpPr>
          <p:cNvPr id="6" name="Title 1"/>
          <p:cNvSpPr txBox="1">
            <a:spLocks/>
          </p:cNvSpPr>
          <p:nvPr/>
        </p:nvSpPr>
        <p:spPr>
          <a:xfrm>
            <a:off x="457200" y="304800"/>
            <a:ext cx="8229600" cy="952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IranNastaliq" pitchFamily="18" charset="0"/>
                <a:ea typeface="+mj-ea"/>
                <a:cs typeface="IranNastaliq" pitchFamily="18" charset="0"/>
              </a:defRPr>
            </a:lvl1pPr>
          </a:lstStyle>
          <a:p>
            <a:pPr algn="r" rtl="1"/>
            <a:r>
              <a:rPr lang="fa-IR" sz="7200" dirty="0" smtClean="0">
                <a:effectLst>
                  <a:reflection blurRad="6350" stA="55000" endA="300" endPos="45500" dir="5400000" sy="-100000" algn="bl" rotWithShape="0"/>
                </a:effectLst>
                <a:cs typeface="B Ferdosi" pitchFamily="2" charset="-78"/>
              </a:rPr>
              <a:t>پیشنهادات:</a:t>
            </a:r>
            <a:endParaRPr lang="ar-EG" sz="7200" dirty="0">
              <a:effectLst>
                <a:reflection blurRad="6350" stA="55000" endA="300" endPos="45500" dir="5400000" sy="-100000" algn="bl" rotWithShape="0"/>
              </a:effectLst>
              <a:cs typeface="B Ferdosi"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857356" y="1333520"/>
            <a:ext cx="6948518" cy="4381500"/>
          </a:xfrm>
          <a:prstGeom prst="rect">
            <a:avLst/>
          </a:prstGeom>
        </p:spPr>
        <p:txBody>
          <a:bodyPr vert="horz" lIns="91440" tIns="45720" rIns="91440" bIns="45720" rtlCol="0">
            <a:normAutofit fontScale="62500" lnSpcReduction="20000"/>
          </a:bodyPr>
          <a:lstStyle/>
          <a:p>
            <a:pPr algn="just" rtl="1"/>
            <a:endParaRPr lang="en-US" sz="3800" b="1" dirty="0" smtClean="0">
              <a:solidFill>
                <a:srgbClr val="C00000"/>
              </a:solidFill>
              <a:cs typeface="B Roya" pitchFamily="2" charset="-78"/>
            </a:endParaRPr>
          </a:p>
          <a:p>
            <a:pPr algn="just" rtl="1"/>
            <a:r>
              <a:rPr lang="fa-IR" sz="3800" b="1" dirty="0" smtClean="0">
                <a:solidFill>
                  <a:srgbClr val="C00000"/>
                </a:solidFill>
                <a:cs typeface="B Roya" pitchFamily="2" charset="-78"/>
              </a:rPr>
              <a:t>با توجه به رابطه مستقیم میان </a:t>
            </a:r>
            <a:r>
              <a:rPr lang="fa-IR" sz="3800" b="1" dirty="0" smtClean="0">
                <a:solidFill>
                  <a:srgbClr val="0070C0"/>
                </a:solidFill>
                <a:cs typeface="B Roya" pitchFamily="2" charset="-78"/>
              </a:rPr>
              <a:t>نزدیک بودن </a:t>
            </a:r>
            <a:r>
              <a:rPr lang="fa-IR" sz="3800" b="1" dirty="0" smtClean="0">
                <a:solidFill>
                  <a:srgbClr val="0070C0"/>
                </a:solidFill>
                <a:cs typeface="B Roya" pitchFamily="2" charset="-78"/>
              </a:rPr>
              <a:t>رستوران های فست فود به مدارس</a:t>
            </a:r>
            <a:r>
              <a:rPr lang="fa-IR" sz="3800" b="1" dirty="0" smtClean="0">
                <a:solidFill>
                  <a:srgbClr val="C00000"/>
                </a:solidFill>
                <a:cs typeface="B Roya" pitchFamily="2" charset="-78"/>
              </a:rPr>
              <a:t> و مصرف فست فود بیشتر در نوجوانان، پیشنهاد می شود سیاست های دولت با محدود کردن رستوران های فست فود در اطراف مدارس موجب کاهش چاقی در نوجوانان شوند.</a:t>
            </a:r>
          </a:p>
          <a:p>
            <a:pPr algn="just" rtl="1"/>
            <a:endParaRPr lang="fa-IR" sz="3800" b="1" dirty="0" smtClean="0">
              <a:solidFill>
                <a:srgbClr val="C00000"/>
              </a:solidFill>
              <a:cs typeface="B Roya" pitchFamily="2" charset="-78"/>
            </a:endParaRPr>
          </a:p>
          <a:p>
            <a:pPr algn="just" rtl="1"/>
            <a:r>
              <a:rPr lang="fa-IR" sz="3800" b="1" dirty="0" smtClean="0">
                <a:solidFill>
                  <a:srgbClr val="C00000"/>
                </a:solidFill>
                <a:cs typeface="B Roya" pitchFamily="2" charset="-78"/>
              </a:rPr>
              <a:t>نتایج گزارشات حاکی از آن است که </a:t>
            </a:r>
            <a:r>
              <a:rPr lang="fa-IR" sz="3800" b="1" dirty="0" smtClean="0">
                <a:solidFill>
                  <a:srgbClr val="0070C0"/>
                </a:solidFill>
                <a:cs typeface="B Roya" pitchFamily="2" charset="-78"/>
              </a:rPr>
              <a:t>مصرف یک وعده غذایی سالم در در مدرسه برای ناهار </a:t>
            </a:r>
            <a:r>
              <a:rPr lang="fa-IR" sz="3800" b="1" dirty="0" smtClean="0">
                <a:solidFill>
                  <a:srgbClr val="C00000"/>
                </a:solidFill>
                <a:cs typeface="B Roya" pitchFamily="2" charset="-78"/>
              </a:rPr>
              <a:t>موجب کاهش خرید فست فود های مسیر مدرسه تا خانه می شود.</a:t>
            </a:r>
          </a:p>
          <a:p>
            <a:pPr algn="just" rtl="1"/>
            <a:endParaRPr lang="fa-IR" sz="3800" b="1" dirty="0" smtClean="0">
              <a:solidFill>
                <a:srgbClr val="C00000"/>
              </a:solidFill>
              <a:cs typeface="B Roya" pitchFamily="2" charset="-78"/>
            </a:endParaRPr>
          </a:p>
          <a:p>
            <a:pPr algn="just" rtl="1"/>
            <a:r>
              <a:rPr lang="fa-IR" sz="3800" b="1" dirty="0" smtClean="0">
                <a:solidFill>
                  <a:srgbClr val="C00000"/>
                </a:solidFill>
                <a:cs typeface="B Roya" pitchFamily="2" charset="-78"/>
              </a:rPr>
              <a:t>همچنین با توجه به رابطه مستقیم بین </a:t>
            </a:r>
            <a:r>
              <a:rPr lang="fa-IR" sz="3800" b="1" dirty="0" smtClean="0">
                <a:solidFill>
                  <a:srgbClr val="0070C0"/>
                </a:solidFill>
                <a:cs typeface="B Roya" pitchFamily="2" charset="-78"/>
              </a:rPr>
              <a:t>تماشای تلویزیون </a:t>
            </a:r>
            <a:r>
              <a:rPr lang="fa-IR" sz="3800" b="1" dirty="0" smtClean="0">
                <a:solidFill>
                  <a:srgbClr val="C00000"/>
                </a:solidFill>
                <a:cs typeface="B Roya" pitchFamily="2" charset="-78"/>
              </a:rPr>
              <a:t>و مصرف بیشتر فست فود ها، پیشنهاد می شود تبلیغات </a:t>
            </a:r>
            <a:r>
              <a:rPr lang="fa-IR" sz="3800" b="1" dirty="0" smtClean="0">
                <a:solidFill>
                  <a:srgbClr val="C00000"/>
                </a:solidFill>
                <a:cs typeface="B Roya" pitchFamily="2" charset="-78"/>
              </a:rPr>
              <a:t>فست </a:t>
            </a:r>
            <a:r>
              <a:rPr lang="fa-IR" sz="3800" b="1" dirty="0" smtClean="0">
                <a:solidFill>
                  <a:srgbClr val="C00000"/>
                </a:solidFill>
                <a:cs typeface="B Roya" pitchFamily="2" charset="-78"/>
              </a:rPr>
              <a:t>فود ها کم شده و تبلیغات تلویزیون به سمت توصیه به مصرف مواد غذایی سالم ، مناسب و ورزش منظم سوق داده شوند. </a:t>
            </a:r>
            <a:endParaRPr lang="en-US" sz="3800" b="1" dirty="0" smtClean="0">
              <a:solidFill>
                <a:srgbClr val="C00000"/>
              </a:solidFill>
              <a:cs typeface="B Roya" pitchFamily="2" charset="-78"/>
            </a:endParaRPr>
          </a:p>
          <a:p>
            <a:pPr algn="just" rtl="1"/>
            <a:endParaRPr lang="fa-IR" sz="4000" b="1" dirty="0" smtClean="0">
              <a:solidFill>
                <a:srgbClr val="C00000"/>
              </a:solidFill>
              <a:cs typeface="B Roya" pitchFamily="2" charset="-78"/>
            </a:endParaRPr>
          </a:p>
          <a:p>
            <a:pPr algn="just" rtl="1"/>
            <a:endParaRPr lang="en-US" sz="4000" b="1" dirty="0" smtClean="0">
              <a:solidFill>
                <a:srgbClr val="C00000"/>
              </a:solidFill>
              <a:cs typeface="B Roya" pitchFamily="2" charset="-78"/>
            </a:endParaRPr>
          </a:p>
          <a:p>
            <a:pPr algn="just" rtl="1"/>
            <a:endParaRPr lang="fa-IR" sz="3800" b="1" dirty="0" smtClean="0">
              <a:solidFill>
                <a:srgbClr val="C00000"/>
              </a:solidFill>
              <a:cs typeface="B Roya" pitchFamily="2" charset="-78"/>
            </a:endParaRPr>
          </a:p>
          <a:p>
            <a:pPr algn="just" rtl="1"/>
            <a:endParaRPr lang="en-US" sz="3800" b="1" dirty="0" smtClean="0">
              <a:solidFill>
                <a:srgbClr val="C00000"/>
              </a:solidFill>
              <a:cs typeface="B Roya" pitchFamily="2" charset="-78"/>
            </a:endParaRPr>
          </a:p>
        </p:txBody>
      </p:sp>
      <p:sp>
        <p:nvSpPr>
          <p:cNvPr id="6" name="Title 1"/>
          <p:cNvSpPr txBox="1">
            <a:spLocks/>
          </p:cNvSpPr>
          <p:nvPr/>
        </p:nvSpPr>
        <p:spPr>
          <a:xfrm>
            <a:off x="457200" y="304800"/>
            <a:ext cx="8229600" cy="952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IranNastaliq" pitchFamily="18" charset="0"/>
                <a:ea typeface="+mj-ea"/>
                <a:cs typeface="IranNastaliq" pitchFamily="18" charset="0"/>
              </a:defRPr>
            </a:lvl1pPr>
          </a:lstStyle>
          <a:p>
            <a:pPr algn="r" rtl="1"/>
            <a:r>
              <a:rPr lang="fa-IR" sz="7200" dirty="0" smtClean="0">
                <a:effectLst>
                  <a:reflection blurRad="6350" stA="55000" endA="300" endPos="45500" dir="5400000" sy="-100000" algn="bl" rotWithShape="0"/>
                </a:effectLst>
                <a:cs typeface="B Ferdosi" pitchFamily="2" charset="-78"/>
              </a:rPr>
              <a:t>پیشنهادات:</a:t>
            </a:r>
            <a:endParaRPr lang="ar-EG" sz="7200" dirty="0">
              <a:effectLst>
                <a:reflection blurRad="6350" stA="55000" endA="300" endPos="45500" dir="5400000" sy="-100000" algn="bl" rotWithShape="0"/>
              </a:effectLst>
              <a:cs typeface="B Ferdosi"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a:p>
        </p:txBody>
      </p:sp>
      <p:pic>
        <p:nvPicPr>
          <p:cNvPr id="1026" name="Picture 2"/>
          <p:cNvPicPr>
            <a:picLocks noChangeAspect="1" noChangeArrowheads="1"/>
          </p:cNvPicPr>
          <p:nvPr/>
        </p:nvPicPr>
        <p:blipFill>
          <a:blip r:embed="rId3"/>
          <a:srcRect/>
          <a:stretch>
            <a:fillRect/>
          </a:stretch>
        </p:blipFill>
        <p:spPr bwMode="auto">
          <a:xfrm>
            <a:off x="0" y="3"/>
            <a:ext cx="9144000" cy="5715000"/>
          </a:xfrm>
          <a:prstGeom prst="rect">
            <a:avLst/>
          </a:prstGeom>
          <a:noFill/>
          <a:ln w="9525">
            <a:noFill/>
            <a:miter lim="800000"/>
            <a:headEnd/>
            <a:tailEnd/>
          </a:ln>
          <a:effectLst/>
        </p:spPr>
      </p:pic>
      <p:sp>
        <p:nvSpPr>
          <p:cNvPr id="5" name="Title 1"/>
          <p:cNvSpPr txBox="1">
            <a:spLocks/>
          </p:cNvSpPr>
          <p:nvPr/>
        </p:nvSpPr>
        <p:spPr>
          <a:xfrm>
            <a:off x="857224" y="1857369"/>
            <a:ext cx="7315200" cy="1844141"/>
          </a:xfrm>
          <a:prstGeom prst="rect">
            <a:avLst/>
          </a:prstGeom>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IranNastaliq" pitchFamily="18" charset="0"/>
                <a:ea typeface="+mj-ea"/>
                <a:cs typeface="IranNastaliq" pitchFamily="18" charset="0"/>
              </a:defRPr>
            </a:lvl1pPr>
          </a:lstStyle>
          <a:p>
            <a:pPr rtl="1"/>
            <a:r>
              <a:rPr lang="fa-I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Farnaz" pitchFamily="2" charset="-78"/>
              </a:rPr>
              <a:t>بررسی  </a:t>
            </a:r>
            <a: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Farnaz" pitchFamily="2" charset="-78"/>
              </a:rPr>
              <a:t>مصرف انواع      </a:t>
            </a:r>
            <a:r>
              <a:rPr lang="fa-IR" sz="5400" b="1" spc="50" dirty="0" smtClean="0">
                <a:ln w="11430"/>
                <a:solidFill>
                  <a:schemeClr val="accent2">
                    <a:lumMod val="75000"/>
                  </a:schemeClr>
                </a:solidFill>
                <a:effectLst>
                  <a:outerShdw blurRad="76200" dist="50800" dir="5400000" algn="tl" rotWithShape="0">
                    <a:srgbClr val="000000">
                      <a:alpha val="65000"/>
                    </a:srgbClr>
                  </a:outerShdw>
                </a:effectLst>
                <a:cs typeface="B Farnaz" pitchFamily="2" charset="-78"/>
              </a:rPr>
              <a:t>فست فود ها </a:t>
            </a:r>
            <a: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Farnaz" pitchFamily="2" charset="-78"/>
              </a:rPr>
              <a:t>در نوجوانان شهر اصفهان</a:t>
            </a:r>
            <a:endPar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Farnaz" pitchFamily="2" charset="-78"/>
            </a:endParaRPr>
          </a:p>
          <a:p>
            <a:pPr rtl="1"/>
            <a:endPar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Farnaz" pitchFamily="2" charset="-78"/>
            </a:endParaRPr>
          </a:p>
        </p:txBody>
      </p:sp>
    </p:spTree>
    <p:extLst>
      <p:ext uri="{BB962C8B-B14F-4D97-AF65-F5344CB8AC3E}">
        <p14:creationId xmlns:p14="http://schemas.microsoft.com/office/powerpoint/2010/main" xmlns="" val="40995792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785918" y="1071550"/>
            <a:ext cx="7019956" cy="3771636"/>
          </a:xfrm>
          <a:prstGeom prst="rect">
            <a:avLst/>
          </a:prstGeom>
        </p:spPr>
        <p:txBody>
          <a:bodyPr vert="horz" lIns="91440" tIns="45720" rIns="91440" bIns="45720" rtlCol="0">
            <a:noAutofit/>
          </a:bodyPr>
          <a:lstStyle/>
          <a:p>
            <a:pPr algn="r" rtl="1"/>
            <a:r>
              <a:rPr lang="fa-IR" sz="2100" b="1" dirty="0" smtClean="0">
                <a:solidFill>
                  <a:srgbClr val="C00000"/>
                </a:solidFill>
                <a:cs typeface="B Roya" pitchFamily="2" charset="-78"/>
              </a:rPr>
              <a:t> </a:t>
            </a:r>
            <a:endParaRPr lang="en-US" sz="2400" b="1" dirty="0" smtClean="0">
              <a:solidFill>
                <a:srgbClr val="C00000"/>
              </a:solidFill>
              <a:cs typeface="B Roya" pitchFamily="2" charset="-78"/>
            </a:endParaRPr>
          </a:p>
          <a:p>
            <a:pPr algn="just" rtl="1"/>
            <a:r>
              <a:rPr lang="fa-IR" sz="2400" b="1" dirty="0" smtClean="0">
                <a:solidFill>
                  <a:srgbClr val="C00000"/>
                </a:solidFill>
                <a:cs typeface="B Roya" pitchFamily="2" charset="-78"/>
              </a:rPr>
              <a:t>گفته می شود </a:t>
            </a:r>
            <a:r>
              <a:rPr lang="fa-IR" sz="2400" b="1" dirty="0" smtClean="0">
                <a:solidFill>
                  <a:srgbClr val="0070C0"/>
                </a:solidFill>
                <a:cs typeface="B Roya" pitchFamily="2" charset="-78"/>
              </a:rPr>
              <a:t>قیمت فست فودها </a:t>
            </a:r>
            <a:r>
              <a:rPr lang="fa-IR" sz="2400" b="1" dirty="0" smtClean="0">
                <a:solidFill>
                  <a:srgbClr val="C00000"/>
                </a:solidFill>
                <a:cs typeface="B Roya" pitchFamily="2" charset="-78"/>
              </a:rPr>
              <a:t>عامل تعیین کننده مهمی درعادات غذایی کودکان و تعیین وزن آنان است. طبق یافته های مطالعات  افزایش 10 ٪ قیمت فست فودها منجر به افزایش  0/3٪ مصرف میوه وسبزیجات ، کاهش 0/4٪ در</a:t>
            </a:r>
            <a:r>
              <a:rPr lang="en-US" sz="2400" b="1" dirty="0" smtClean="0">
                <a:solidFill>
                  <a:srgbClr val="C00000"/>
                </a:solidFill>
                <a:cs typeface="B Roya" pitchFamily="2" charset="-78"/>
              </a:rPr>
              <a:t> BMI </a:t>
            </a:r>
            <a:r>
              <a:rPr lang="fa-IR" sz="2400" b="1" dirty="0" smtClean="0">
                <a:solidFill>
                  <a:srgbClr val="C00000"/>
                </a:solidFill>
                <a:cs typeface="B Roya" pitchFamily="2" charset="-78"/>
              </a:rPr>
              <a:t>، و کاهش 9/5٪ احتمال اضافه وزن می شود.</a:t>
            </a:r>
          </a:p>
          <a:p>
            <a:pPr algn="just" rtl="1"/>
            <a:endParaRPr lang="fa-IR" sz="2400" b="1" dirty="0" smtClean="0">
              <a:solidFill>
                <a:srgbClr val="C00000"/>
              </a:solidFill>
              <a:cs typeface="B Roya" pitchFamily="2" charset="-78"/>
            </a:endParaRPr>
          </a:p>
          <a:p>
            <a:pPr algn="just" rtl="1"/>
            <a:r>
              <a:rPr lang="fa-IR" sz="2400" b="1" dirty="0" smtClean="0">
                <a:solidFill>
                  <a:srgbClr val="C00000"/>
                </a:solidFill>
                <a:cs typeface="B Roya" pitchFamily="2" charset="-78"/>
              </a:rPr>
              <a:t>بکارگیری استراتژی های مداخله ای برای هر دو جنس دختر وپسر، از جمله تشویق </a:t>
            </a:r>
            <a:r>
              <a:rPr lang="fa-IR" sz="2400" b="1" dirty="0" smtClean="0">
                <a:solidFill>
                  <a:srgbClr val="C00000"/>
                </a:solidFill>
                <a:cs typeface="B Roya" pitchFamily="2" charset="-78"/>
              </a:rPr>
              <a:t>نوجوانان </a:t>
            </a:r>
            <a:r>
              <a:rPr lang="fa-IR" sz="2400" b="1" dirty="0" smtClean="0">
                <a:solidFill>
                  <a:srgbClr val="C00000"/>
                </a:solidFill>
                <a:cs typeface="B Roya" pitchFamily="2" charset="-78"/>
              </a:rPr>
              <a:t>برای وارد شدن به تیم های ورزشی و آموزش اعضای خانواده و گروه همسالان برای دختران ، با تاکید بر اهمیت کنترل وزن و انتخاب مواد غذایی طعم دار و سالم در رژیم غذایی نیز می تواند در کاهش مصرف فست فود ها موثر باشند</a:t>
            </a:r>
            <a:r>
              <a:rPr lang="en-US" sz="2400" b="1" dirty="0" smtClean="0">
                <a:solidFill>
                  <a:srgbClr val="C00000"/>
                </a:solidFill>
                <a:cs typeface="B Roya" pitchFamily="2" charset="-78"/>
              </a:rPr>
              <a:t>.</a:t>
            </a:r>
            <a:endParaRPr lang="fa-IR" sz="2400" b="1" dirty="0" smtClean="0">
              <a:solidFill>
                <a:srgbClr val="C00000"/>
              </a:solidFill>
              <a:cs typeface="B Roya" pitchFamily="2" charset="-78"/>
            </a:endParaRPr>
          </a:p>
          <a:p>
            <a:pPr algn="r" rtl="1"/>
            <a:endParaRPr lang="en-US" sz="2100" b="1" dirty="0" smtClean="0">
              <a:solidFill>
                <a:srgbClr val="C00000"/>
              </a:solidFill>
              <a:cs typeface="B Roya" pitchFamily="2" charset="-78"/>
            </a:endParaRPr>
          </a:p>
          <a:p>
            <a:pPr algn="r" rtl="1"/>
            <a:endParaRPr lang="en-US" sz="2100" b="1" dirty="0" smtClean="0">
              <a:solidFill>
                <a:srgbClr val="C00000"/>
              </a:solidFill>
              <a:cs typeface="B Roya" pitchFamily="2" charset="-78"/>
            </a:endParaRPr>
          </a:p>
        </p:txBody>
      </p:sp>
      <p:sp>
        <p:nvSpPr>
          <p:cNvPr id="6" name="Title 1"/>
          <p:cNvSpPr txBox="1">
            <a:spLocks/>
          </p:cNvSpPr>
          <p:nvPr/>
        </p:nvSpPr>
        <p:spPr>
          <a:xfrm>
            <a:off x="457200" y="304800"/>
            <a:ext cx="8229600" cy="952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IranNastaliq" pitchFamily="18" charset="0"/>
                <a:ea typeface="+mj-ea"/>
                <a:cs typeface="IranNastaliq" pitchFamily="18" charset="0"/>
              </a:defRPr>
            </a:lvl1pPr>
          </a:lstStyle>
          <a:p>
            <a:pPr algn="r" rtl="1"/>
            <a:r>
              <a:rPr lang="fa-IR" sz="7200" dirty="0" smtClean="0">
                <a:effectLst>
                  <a:reflection blurRad="6350" stA="55000" endA="300" endPos="45500" dir="5400000" sy="-100000" algn="bl" rotWithShape="0"/>
                </a:effectLst>
                <a:cs typeface="B Ferdosi" pitchFamily="2" charset="-78"/>
              </a:rPr>
              <a:t>پیشنهادات:</a:t>
            </a:r>
            <a:endParaRPr lang="ar-EG" sz="7200" dirty="0">
              <a:effectLst>
                <a:reflection blurRad="6350" stA="55000" endA="300" endPos="45500" dir="5400000" sy="-100000" algn="bl" rotWithShape="0"/>
              </a:effectLst>
              <a:cs typeface="B Ferdosi"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026" name="Picture 2"/>
          <p:cNvPicPr>
            <a:picLocks noChangeAspect="1" noChangeArrowheads="1"/>
          </p:cNvPicPr>
          <p:nvPr/>
        </p:nvPicPr>
        <p:blipFill>
          <a:blip r:embed="rId2"/>
          <a:srcRect l="16472" t="14648" r="16544" b="10156"/>
          <a:stretch>
            <a:fillRect/>
          </a:stretch>
        </p:blipFill>
        <p:spPr bwMode="auto">
          <a:xfrm>
            <a:off x="0" y="-1"/>
            <a:ext cx="9144000" cy="5771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470646" y="677651"/>
            <a:ext cx="4419600" cy="5714999"/>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15984" y="793548"/>
            <a:ext cx="914400" cy="914400"/>
          </a:xfrm>
          <a:prstGeom prst="ellipse">
            <a:avLst/>
          </a:prstGeom>
          <a:ln>
            <a:noFill/>
          </a:ln>
          <a:effectLst>
            <a:outerShdw blurRad="127000" dist="127000" dir="8460000" algn="ctr">
              <a:srgbClr val="000000">
                <a:alpha val="23000"/>
              </a:srgbClr>
            </a:outerShdw>
          </a:effectLst>
          <a:scene3d>
            <a:camera prst="orthographicFront">
              <a:rot lat="0" lon="0" rev="0"/>
            </a:camera>
            <a:lightRig rig="contrasting" dir="t">
              <a:rot lat="0" lon="0" rev="1500000"/>
            </a:lightRig>
          </a:scene3d>
          <a:sp3d prstMaterial="metal">
            <a:bevelT w="88900" h="88900"/>
          </a:sp3d>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315144" y="1855798"/>
            <a:ext cx="1097280" cy="821900"/>
          </a:xfrm>
          <a:prstGeom prst="ellipse">
            <a:avLst/>
          </a:prstGeom>
          <a:ln>
            <a:noFill/>
          </a:ln>
          <a:effectLst>
            <a:outerShdw blurRad="127000" dist="127000" dir="8460000" algn="ctr">
              <a:srgbClr val="000000">
                <a:alpha val="23000"/>
              </a:srgbClr>
            </a:outerShdw>
          </a:effectLst>
          <a:scene3d>
            <a:camera prst="orthographicFront">
              <a:rot lat="0" lon="0" rev="0"/>
            </a:camera>
            <a:lightRig rig="contrasting" dir="t">
              <a:rot lat="0" lon="0" rev="1500000"/>
            </a:lightRig>
          </a:scene3d>
          <a:sp3d prstMaterial="metal">
            <a:bevelT w="88900" h="88900"/>
          </a:sp3d>
        </p:spPr>
      </p:pic>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077144" y="2998798"/>
            <a:ext cx="1097280" cy="821900"/>
          </a:xfrm>
          <a:prstGeom prst="ellipse">
            <a:avLst/>
          </a:prstGeom>
          <a:ln>
            <a:noFill/>
          </a:ln>
          <a:effectLst>
            <a:outerShdw blurRad="127000" dist="127000" dir="8460000" algn="ctr">
              <a:srgbClr val="000000">
                <a:alpha val="23000"/>
              </a:srgbClr>
            </a:outerShdw>
          </a:effectLst>
          <a:scene3d>
            <a:camera prst="orthographicFront">
              <a:rot lat="0" lon="0" rev="0"/>
            </a:camera>
            <a:lightRig rig="contrasting" dir="t">
              <a:rot lat="0" lon="0" rev="1500000"/>
            </a:lightRig>
          </a:scene3d>
          <a:sp3d prstMaterial="metal">
            <a:bevelT w="88900" h="88900"/>
          </a:sp3d>
        </p:spPr>
      </p:pic>
      <p:pic>
        <p:nvPicPr>
          <p:cNvPr id="11" name="Picture 10" descr="10738245_daisycopy.jpg"/>
          <p:cNvPicPr>
            <a:picLocks noChangeAspect="1"/>
          </p:cNvPicPr>
          <p:nvPr/>
        </p:nvPicPr>
        <p:blipFill>
          <a:blip r:embed="rId6" cstate="print"/>
          <a:srcRect/>
          <a:stretch>
            <a:fillRect/>
          </a:stretch>
        </p:blipFill>
        <p:spPr>
          <a:xfrm>
            <a:off x="2580063" y="4197148"/>
            <a:ext cx="1100870" cy="914400"/>
          </a:xfrm>
          <a:prstGeom prst="ellipse">
            <a:avLst/>
          </a:prstGeom>
          <a:ln>
            <a:noFill/>
          </a:ln>
          <a:effectLst>
            <a:outerShdw blurRad="127000" dist="127000" dir="8460000" algn="ctr">
              <a:srgbClr val="000000">
                <a:alpha val="23000"/>
              </a:srgbClr>
            </a:outerShdw>
          </a:effectLst>
          <a:scene3d>
            <a:camera prst="orthographicFront">
              <a:rot lat="0" lon="0" rev="0"/>
            </a:camera>
            <a:lightRig rig="contrasting" dir="t">
              <a:rot lat="0" lon="0" rev="1500000"/>
            </a:lightRig>
          </a:scene3d>
          <a:sp3d prstMaterial="metal">
            <a:bevelT/>
          </a:sp3d>
        </p:spPr>
      </p:pic>
      <p:pic>
        <p:nvPicPr>
          <p:cNvPr id="13" name="Picture 2" descr="E:\parisa\pic\pic0\pic\00D0D7152FB1_209.17.65.36_10.133.225.192_000564.gif"/>
          <p:cNvPicPr>
            <a:picLocks noChangeAspect="1" noChangeArrowheads="1" noCrop="1"/>
          </p:cNvPicPr>
          <p:nvPr/>
        </p:nvPicPr>
        <p:blipFill>
          <a:blip r:embed="rId7"/>
          <a:srcRect/>
          <a:stretch>
            <a:fillRect/>
          </a:stretch>
        </p:blipFill>
        <p:spPr bwMode="auto">
          <a:xfrm>
            <a:off x="3243455" y="-114502"/>
            <a:ext cx="5715000" cy="4762500"/>
          </a:xfrm>
          <a:prstGeom prst="rect">
            <a:avLst/>
          </a:prstGeom>
          <a:noFill/>
        </p:spPr>
      </p:pic>
    </p:spTree>
    <p:extLst>
      <p:ext uri="{BB962C8B-B14F-4D97-AF65-F5344CB8AC3E}">
        <p14:creationId xmlns:p14="http://schemas.microsoft.com/office/powerpoint/2010/main" xmlns="" val="114123929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0" presetClass="path" presetSubtype="0" accel="50000" decel="50000" fill="hold" nodeType="withEffect">
                                  <p:stCondLst>
                                    <p:cond delay="0"/>
                                  </p:stCondLst>
                                  <p:iterate type="lt">
                                    <p:tmPct val="0"/>
                                  </p:iterate>
                                  <p:childTnLst>
                                    <p:animMotion origin="layout" path="M 4.16667E-6 -3.89454E-6 C 0.06632 0.09598 0.13298 0.19219 0.18559 0.34991 C 0.23819 0.50764 0.27656 0.72688 0.3151 0.94635 " pathEditMode="relative" rAng="0" ptsTypes="aaA">
                                      <p:cBhvr>
                                        <p:cTn id="12" dur="1000" spd="-100000" fill="hold"/>
                                        <p:tgtEl>
                                          <p:spTgt spid="3"/>
                                        </p:tgtEl>
                                        <p:attrNameLst>
                                          <p:attrName>ppt_x</p:attrName>
                                          <p:attrName>ppt_y</p:attrName>
                                        </p:attrNameLst>
                                      </p:cBhvr>
                                      <p:rCtr x="15700" y="47300"/>
                                    </p:animMotion>
                                  </p:childTnLst>
                                </p:cTn>
                              </p:par>
                              <p:par>
                                <p:cTn id="13" presetID="31" presetClass="entr" presetSubtype="0" fill="hold" nodeType="with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par>
                                <p:cTn id="19" presetID="0" presetClass="path" presetSubtype="0" accel="50000" decel="50000" fill="hold" nodeType="withEffect">
                                  <p:stCondLst>
                                    <p:cond delay="0"/>
                                  </p:stCondLst>
                                  <p:iterate type="lt">
                                    <p:tmPct val="0"/>
                                  </p:iterate>
                                  <p:childTnLst>
                                    <p:animMotion origin="layout" path="M 8.33333E-7 2.78446E-6 C 0.05608 0.10522 0.08767 0.20583 0.1217 0.3358 C 0.15573 0.46577 0.18733 0.68709 0.20451 0.77937 " pathEditMode="relative" rAng="0" ptsTypes="faf">
                                      <p:cBhvr>
                                        <p:cTn id="20" dur="1000" spd="-100000" fill="hold"/>
                                        <p:tgtEl>
                                          <p:spTgt spid="5"/>
                                        </p:tgtEl>
                                        <p:attrNameLst>
                                          <p:attrName>ppt_x</p:attrName>
                                          <p:attrName>ppt_y</p:attrName>
                                        </p:attrNameLst>
                                      </p:cBhvr>
                                      <p:rCtr x="10200" y="39000"/>
                                    </p:animMotion>
                                  </p:childTnLst>
                                </p:cTn>
                              </p:par>
                              <p:par>
                                <p:cTn id="21" presetID="31" presetClass="entr" presetSubtype="0" fill="hold" nodeType="withEffect">
                                  <p:stCondLst>
                                    <p:cond delay="0"/>
                                  </p:stCondLst>
                                  <p:iterate type="lt">
                                    <p:tmPct val="5000"/>
                                  </p:iterate>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par>
                                <p:cTn id="27" presetID="0" presetClass="path" presetSubtype="0" accel="50000" decel="50000" fill="hold" nodeType="withEffect">
                                  <p:stCondLst>
                                    <p:cond delay="0"/>
                                  </p:stCondLst>
                                  <p:iterate type="lt">
                                    <p:tmPct val="0"/>
                                  </p:iterate>
                                  <p:childTnLst>
                                    <p:animMotion origin="layout" path="M -1.66667E-6 2.23867E-6 C 0.0198 0.07146 0.03959 0.14315 0.05973 0.2426 C 0.07987 0.34204 0.10035 0.46924 0.12084 0.59644 " pathEditMode="relative" ptsTypes="aaA">
                                      <p:cBhvr>
                                        <p:cTn id="28" dur="1000" spd="-100000" fill="hold"/>
                                        <p:tgtEl>
                                          <p:spTgt spid="6"/>
                                        </p:tgtEl>
                                        <p:attrNameLst>
                                          <p:attrName>ppt_x</p:attrName>
                                          <p:attrName>ppt_y</p:attrName>
                                        </p:attrNameLst>
                                      </p:cBhvr>
                                    </p:animMotion>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par>
                                <p:cTn id="35" presetID="0" presetClass="path" presetSubtype="0" accel="50000" decel="50000" fill="hold" nodeType="withEffect">
                                  <p:stCondLst>
                                    <p:cond delay="0"/>
                                  </p:stCondLst>
                                  <p:iterate type="lt">
                                    <p:tmPct val="0"/>
                                  </p:iterate>
                                  <p:childTnLst>
                                    <p:animMotion origin="layout" path="M -2.22222E-6 1.26735E-6 C 0.01215 0.05966 0.0243 0.11956 0.03715 0.18686 C 0.05 0.25416 0.06371 0.32886 0.0776 0.40356 " pathEditMode="relative" ptsTypes="aaA">
                                      <p:cBhvr>
                                        <p:cTn id="36" dur="1000" spd="-100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703306" y="3467100"/>
            <a:ext cx="3124894" cy="2604078"/>
          </a:xfrm>
          <a:prstGeom prst="rect">
            <a:avLst/>
          </a:prstGeom>
          <a:solidFill>
            <a:schemeClr val="bg1"/>
          </a:solidFill>
          <a:ln>
            <a:noFill/>
          </a:ln>
          <a:effectLst>
            <a:outerShdw blurRad="520700" dist="1409700" dir="6900000" sx="110000" sy="110000" rotWithShape="0">
              <a:prstClr val="black">
                <a:alpha val="28000"/>
              </a:prstClr>
            </a:outerShdw>
          </a:effectLst>
          <a:scene3d>
            <a:camera prst="isometricOffAxis1Top"/>
            <a:lightRig rig="threePt" dir="t"/>
          </a:scene3d>
          <a:sp3d prstMaterial="matte">
            <a:extrusionClr>
              <a:schemeClr val="tx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19"/>
          <p:cNvGrpSpPr/>
          <p:nvPr/>
        </p:nvGrpSpPr>
        <p:grpSpPr>
          <a:xfrm>
            <a:off x="282412" y="945388"/>
            <a:ext cx="5307094" cy="4283965"/>
            <a:chOff x="1703306" y="98145"/>
            <a:chExt cx="5307094" cy="5140758"/>
          </a:xfrm>
        </p:grpSpPr>
        <p:pic>
          <p:nvPicPr>
            <p:cNvPr id="17" name="Picture 16" descr="15176754_pinkopentulipcopy.jpg"/>
            <p:cNvPicPr>
              <a:picLocks noChangeAspect="1"/>
            </p:cNvPicPr>
            <p:nvPr/>
          </p:nvPicPr>
          <p:blipFill>
            <a:blip r:embed="rId3" cstate="print"/>
            <a:srcRect/>
            <a:stretch>
              <a:fillRect/>
            </a:stretch>
          </p:blipFill>
          <p:spPr>
            <a:xfrm>
              <a:off x="3883152" y="2111655"/>
              <a:ext cx="3127248" cy="3127248"/>
            </a:xfrm>
            <a:prstGeom prst="rect">
              <a:avLst/>
            </a:prstGeom>
            <a:blipFill dpi="0" rotWithShape="1">
              <a:blip r:embed="rId4" cstate="screen"/>
              <a:srcRect/>
              <a:stretch>
                <a:fillRect/>
              </a:stretch>
            </a:blipFill>
            <a:ln>
              <a:solidFill>
                <a:schemeClr val="tx2">
                  <a:lumMod val="25000"/>
                </a:schemeClr>
              </a:solidFill>
            </a:ln>
            <a:scene3d>
              <a:camera prst="isometricOffAxis1Right"/>
              <a:lightRig rig="threePt" dir="t"/>
            </a:scene3d>
            <a:sp3d prstMaterial="matte">
              <a:bevelT prst="convex"/>
              <a:extrusionClr>
                <a:schemeClr val="bg1"/>
              </a:extrusionClr>
              <a:contourClr>
                <a:schemeClr val="tx1"/>
              </a:contourClr>
            </a:sp3d>
          </p:spPr>
        </p:pic>
        <p:pic>
          <p:nvPicPr>
            <p:cNvPr id="18" name="Picture 17" descr="15945969_tuliplinescopy.jpg"/>
            <p:cNvPicPr>
              <a:picLocks noChangeAspect="1"/>
            </p:cNvPicPr>
            <p:nvPr/>
          </p:nvPicPr>
          <p:blipFill>
            <a:blip r:embed="rId5" cstate="print"/>
            <a:srcRect/>
            <a:stretch>
              <a:fillRect/>
            </a:stretch>
          </p:blipFill>
          <p:spPr>
            <a:xfrm>
              <a:off x="1703306" y="1883101"/>
              <a:ext cx="3127248" cy="3127248"/>
            </a:xfrm>
            <a:prstGeom prst="rect">
              <a:avLst/>
            </a:prstGeom>
            <a:blipFill dpi="0" rotWithShape="1">
              <a:blip r:embed="rId6" cstate="screen"/>
              <a:srcRect/>
              <a:stretch>
                <a:fillRect/>
              </a:stretch>
            </a:blipFill>
            <a:ln>
              <a:solidFill>
                <a:schemeClr val="tx2">
                  <a:lumMod val="25000"/>
                </a:schemeClr>
              </a:solidFill>
            </a:ln>
            <a:effectLst/>
            <a:scene3d>
              <a:camera prst="isometricOffAxis1Left"/>
              <a:lightRig rig="threePt" dir="t"/>
            </a:scene3d>
            <a:sp3d prstMaterial="matte">
              <a:bevelT prst="convex"/>
              <a:extrusionClr>
                <a:schemeClr val="bg1"/>
              </a:extrusionClr>
              <a:contourClr>
                <a:schemeClr val="tx1"/>
              </a:contourClr>
            </a:sp3d>
          </p:spPr>
        </p:pic>
        <p:pic>
          <p:nvPicPr>
            <p:cNvPr id="16" name="Picture 15" descr="15176747_opentulipscopy.jpg"/>
            <p:cNvPicPr>
              <a:picLocks noChangeAspect="1"/>
            </p:cNvPicPr>
            <p:nvPr/>
          </p:nvPicPr>
          <p:blipFill>
            <a:blip r:embed="rId7" cstate="print"/>
            <a:srcRect/>
            <a:stretch>
              <a:fillRect/>
            </a:stretch>
          </p:blipFill>
          <p:spPr>
            <a:xfrm>
              <a:off x="3167566" y="98145"/>
              <a:ext cx="3127248" cy="3127248"/>
            </a:xfrm>
            <a:prstGeom prst="rect">
              <a:avLst/>
            </a:prstGeom>
            <a:blipFill dpi="0" rotWithShape="1">
              <a:blip r:embed="rId8" cstate="screen"/>
              <a:srcRect/>
              <a:stretch>
                <a:fillRect/>
              </a:stretch>
            </a:blipFill>
            <a:ln>
              <a:solidFill>
                <a:schemeClr val="tx2">
                  <a:lumMod val="25000"/>
                </a:schemeClr>
              </a:solidFill>
            </a:ln>
            <a:effectLst/>
            <a:scene3d>
              <a:camera prst="isometricOffAxis1Top"/>
              <a:lightRig rig="threePt" dir="t"/>
            </a:scene3d>
            <a:sp3d prstMaterial="matte">
              <a:bevelT prst="convex"/>
              <a:extrusionClr>
                <a:schemeClr val="bg1"/>
              </a:extrusionClr>
              <a:contourClr>
                <a:schemeClr val="tx1"/>
              </a:contourClr>
            </a:sp3d>
          </p:spPr>
        </p:pic>
      </p:grpSp>
      <p:grpSp>
        <p:nvGrpSpPr>
          <p:cNvPr id="3" name="Group 20"/>
          <p:cNvGrpSpPr/>
          <p:nvPr/>
        </p:nvGrpSpPr>
        <p:grpSpPr>
          <a:xfrm>
            <a:off x="245778" y="945388"/>
            <a:ext cx="5343733" cy="4283965"/>
            <a:chOff x="1666667" y="98145"/>
            <a:chExt cx="5343733" cy="5140758"/>
          </a:xfrm>
        </p:grpSpPr>
        <p:pic>
          <p:nvPicPr>
            <p:cNvPr id="22" name="Picture 21" descr="14343845_anemone18x10copy.jpg"/>
            <p:cNvPicPr>
              <a:picLocks noChangeAspect="1"/>
            </p:cNvPicPr>
            <p:nvPr/>
          </p:nvPicPr>
          <p:blipFill>
            <a:blip r:embed="rId9" cstate="print"/>
            <a:srcRect/>
            <a:stretch>
              <a:fillRect/>
            </a:stretch>
          </p:blipFill>
          <p:spPr>
            <a:xfrm>
              <a:off x="3167566" y="98145"/>
              <a:ext cx="3127248" cy="3127248"/>
            </a:xfrm>
            <a:prstGeom prst="rect">
              <a:avLst/>
            </a:prstGeom>
            <a:blipFill dpi="0" rotWithShape="1">
              <a:blip r:embed="rId8" cstate="screen"/>
              <a:srcRect/>
              <a:stretch>
                <a:fillRect/>
              </a:stretch>
            </a:blipFill>
            <a:ln>
              <a:solidFill>
                <a:schemeClr val="tx2">
                  <a:lumMod val="25000"/>
                </a:schemeClr>
              </a:solidFill>
            </a:ln>
            <a:effectLst/>
            <a:scene3d>
              <a:camera prst="isometricOffAxis1Top"/>
              <a:lightRig rig="threePt" dir="t"/>
            </a:scene3d>
            <a:sp3d prstMaterial="matte">
              <a:bevelT prst="convex"/>
              <a:extrusionClr>
                <a:schemeClr val="bg1"/>
              </a:extrusionClr>
              <a:contourClr>
                <a:schemeClr val="tx1"/>
              </a:contourClr>
            </a:sp3d>
          </p:spPr>
        </p:pic>
        <p:pic>
          <p:nvPicPr>
            <p:cNvPr id="24" name="Picture 23" descr="15176747_opentulipscopy.jpg"/>
            <p:cNvPicPr>
              <a:picLocks noChangeAspect="1"/>
            </p:cNvPicPr>
            <p:nvPr/>
          </p:nvPicPr>
          <p:blipFill>
            <a:blip r:embed="rId7" cstate="print"/>
            <a:srcRect/>
            <a:stretch>
              <a:fillRect/>
            </a:stretch>
          </p:blipFill>
          <p:spPr>
            <a:xfrm>
              <a:off x="3883152" y="2111655"/>
              <a:ext cx="3127248" cy="3127248"/>
            </a:xfrm>
            <a:prstGeom prst="rect">
              <a:avLst/>
            </a:prstGeom>
            <a:blipFill dpi="0" rotWithShape="1">
              <a:blip r:embed="rId4" cstate="screen"/>
              <a:srcRect/>
              <a:stretch>
                <a:fillRect/>
              </a:stretch>
            </a:blipFill>
            <a:ln>
              <a:solidFill>
                <a:schemeClr val="tx2">
                  <a:lumMod val="25000"/>
                </a:schemeClr>
              </a:solidFill>
            </a:ln>
            <a:scene3d>
              <a:camera prst="isometricOffAxis1Right"/>
              <a:lightRig rig="threePt" dir="t"/>
            </a:scene3d>
            <a:sp3d prstMaterial="matte">
              <a:bevelT prst="convex"/>
              <a:extrusionClr>
                <a:schemeClr val="bg1"/>
              </a:extrusionClr>
              <a:contourClr>
                <a:schemeClr val="tx1"/>
              </a:contourClr>
            </a:sp3d>
          </p:spPr>
        </p:pic>
        <p:pic>
          <p:nvPicPr>
            <p:cNvPr id="25" name="Picture 2"/>
            <p:cNvPicPr>
              <a:picLocks noChangeAspect="1" noChangeArrowheads="1"/>
            </p:cNvPicPr>
            <p:nvPr/>
          </p:nvPicPr>
          <p:blipFill>
            <a:blip r:embed="rId10" cstate="print"/>
            <a:srcRect/>
            <a:stretch>
              <a:fillRect/>
            </a:stretch>
          </p:blipFill>
          <p:spPr bwMode="auto">
            <a:xfrm>
              <a:off x="1666667" y="1883101"/>
              <a:ext cx="3163887" cy="3163887"/>
            </a:xfrm>
            <a:prstGeom prst="rect">
              <a:avLst/>
            </a:prstGeom>
            <a:blipFill dpi="0" rotWithShape="1">
              <a:blip r:embed="rId11" cstate="screen"/>
              <a:srcRect/>
              <a:stretch>
                <a:fillRect/>
              </a:stretch>
            </a:blipFill>
            <a:ln>
              <a:solidFill>
                <a:schemeClr val="tx2">
                  <a:lumMod val="25000"/>
                </a:schemeClr>
              </a:solidFill>
            </a:ln>
            <a:effectLst/>
            <a:scene3d>
              <a:camera prst="isometricOffAxis1Left"/>
              <a:lightRig rig="threePt" dir="t"/>
            </a:scene3d>
            <a:sp3d prstMaterial="matte">
              <a:bevelT prst="convex"/>
              <a:extrusionClr>
                <a:schemeClr val="bg1"/>
              </a:extrusionClr>
              <a:contourClr>
                <a:schemeClr val="tx1"/>
              </a:contourClr>
            </a:sp3d>
          </p:spPr>
        </p:pic>
      </p:grpSp>
      <p:grpSp>
        <p:nvGrpSpPr>
          <p:cNvPr id="4" name="Group 29"/>
          <p:cNvGrpSpPr/>
          <p:nvPr/>
        </p:nvGrpSpPr>
        <p:grpSpPr>
          <a:xfrm>
            <a:off x="245777" y="945390"/>
            <a:ext cx="5343733" cy="4283964"/>
            <a:chOff x="1666667" y="98145"/>
            <a:chExt cx="5343733" cy="5140758"/>
          </a:xfrm>
        </p:grpSpPr>
        <p:pic>
          <p:nvPicPr>
            <p:cNvPr id="31" name="Picture 30" descr="15128900_boxotulipscopy2.jpg"/>
            <p:cNvPicPr>
              <a:picLocks noChangeAspect="1"/>
            </p:cNvPicPr>
            <p:nvPr/>
          </p:nvPicPr>
          <p:blipFill>
            <a:blip r:embed="rId12" cstate="print"/>
            <a:srcRect/>
            <a:stretch>
              <a:fillRect/>
            </a:stretch>
          </p:blipFill>
          <p:spPr>
            <a:xfrm>
              <a:off x="3883152" y="2111655"/>
              <a:ext cx="3127248" cy="3127248"/>
            </a:xfrm>
            <a:prstGeom prst="rect">
              <a:avLst/>
            </a:prstGeom>
            <a:blipFill dpi="0" rotWithShape="1">
              <a:blip r:embed="rId4" cstate="screen"/>
              <a:srcRect/>
              <a:stretch>
                <a:fillRect/>
              </a:stretch>
            </a:blipFill>
            <a:ln>
              <a:solidFill>
                <a:schemeClr val="tx2">
                  <a:lumMod val="25000"/>
                </a:schemeClr>
              </a:solidFill>
            </a:ln>
            <a:scene3d>
              <a:camera prst="isometricOffAxis1Right"/>
              <a:lightRig rig="threePt" dir="t"/>
            </a:scene3d>
            <a:sp3d prstMaterial="matte">
              <a:bevelT prst="convex"/>
              <a:extrusionClr>
                <a:schemeClr val="bg1"/>
              </a:extrusionClr>
              <a:contourClr>
                <a:schemeClr val="tx1"/>
              </a:contourClr>
            </a:sp3d>
          </p:spPr>
        </p:pic>
        <p:pic>
          <p:nvPicPr>
            <p:cNvPr id="32" name="Picture 31" descr="15176747_opentulipscopy.jpg"/>
            <p:cNvPicPr>
              <a:picLocks noChangeAspect="1"/>
            </p:cNvPicPr>
            <p:nvPr/>
          </p:nvPicPr>
          <p:blipFill>
            <a:blip r:embed="rId7" cstate="print"/>
            <a:srcRect/>
            <a:stretch>
              <a:fillRect/>
            </a:stretch>
          </p:blipFill>
          <p:spPr>
            <a:xfrm>
              <a:off x="1666667" y="1883101"/>
              <a:ext cx="3127248" cy="3127248"/>
            </a:xfrm>
            <a:prstGeom prst="rect">
              <a:avLst/>
            </a:prstGeom>
            <a:blipFill dpi="0" rotWithShape="1">
              <a:blip r:embed="rId6" cstate="screen"/>
              <a:srcRect/>
              <a:stretch>
                <a:fillRect/>
              </a:stretch>
            </a:blipFill>
            <a:ln>
              <a:solidFill>
                <a:schemeClr val="tx2">
                  <a:lumMod val="25000"/>
                </a:schemeClr>
              </a:solidFill>
            </a:ln>
            <a:effectLst/>
            <a:scene3d>
              <a:camera prst="isometricOffAxis1Left"/>
              <a:lightRig rig="threePt" dir="t"/>
            </a:scene3d>
            <a:sp3d prstMaterial="matte">
              <a:bevelT prst="convex"/>
              <a:extrusionClr>
                <a:schemeClr val="bg1"/>
              </a:extrusionClr>
              <a:contourClr>
                <a:schemeClr val="tx1"/>
              </a:contourClr>
            </a:sp3d>
          </p:spPr>
        </p:pic>
        <p:pic>
          <p:nvPicPr>
            <p:cNvPr id="33" name="Picture 2"/>
            <p:cNvPicPr>
              <a:picLocks noChangeAspect="1" noChangeArrowheads="1"/>
            </p:cNvPicPr>
            <p:nvPr/>
          </p:nvPicPr>
          <p:blipFill>
            <a:blip r:embed="rId13" cstate="print"/>
            <a:srcRect/>
            <a:stretch>
              <a:fillRect/>
            </a:stretch>
          </p:blipFill>
          <p:spPr bwMode="auto">
            <a:xfrm>
              <a:off x="3167566" y="98145"/>
              <a:ext cx="3163887" cy="3163887"/>
            </a:xfrm>
            <a:prstGeom prst="rect">
              <a:avLst/>
            </a:prstGeom>
            <a:blipFill dpi="0" rotWithShape="1">
              <a:blip r:embed="rId14" cstate="screen"/>
              <a:srcRect/>
              <a:stretch>
                <a:fillRect/>
              </a:stretch>
            </a:blipFill>
            <a:ln>
              <a:solidFill>
                <a:schemeClr val="tx2">
                  <a:lumMod val="25000"/>
                </a:schemeClr>
              </a:solidFill>
            </a:ln>
            <a:effectLst/>
            <a:scene3d>
              <a:camera prst="isometricOffAxis1Top"/>
              <a:lightRig rig="threePt" dir="t"/>
            </a:scene3d>
            <a:sp3d prstMaterial="matte">
              <a:bevelT prst="convex"/>
              <a:extrusionClr>
                <a:schemeClr val="bg1"/>
              </a:extrusionClr>
              <a:contourClr>
                <a:schemeClr val="tx1"/>
              </a:contourClr>
            </a:sp3d>
          </p:spPr>
        </p:pic>
      </p:grpSp>
      <p:grpSp>
        <p:nvGrpSpPr>
          <p:cNvPr id="5" name="Group 33"/>
          <p:cNvGrpSpPr/>
          <p:nvPr/>
        </p:nvGrpSpPr>
        <p:grpSpPr>
          <a:xfrm>
            <a:off x="179311" y="863600"/>
            <a:ext cx="5343733" cy="4314393"/>
            <a:chOff x="1666667" y="61632"/>
            <a:chExt cx="5343733" cy="5177271"/>
          </a:xfrm>
        </p:grpSpPr>
        <p:pic>
          <p:nvPicPr>
            <p:cNvPr id="35" name="Picture 34" descr="15137186_skagitvalleytulipcopy.jpg"/>
            <p:cNvPicPr>
              <a:picLocks noChangeAspect="1"/>
            </p:cNvPicPr>
            <p:nvPr/>
          </p:nvPicPr>
          <p:blipFill>
            <a:blip r:embed="rId15" cstate="screen"/>
            <a:srcRect/>
            <a:stretch>
              <a:fillRect/>
            </a:stretch>
          </p:blipFill>
          <p:spPr>
            <a:xfrm>
              <a:off x="3883152" y="2111655"/>
              <a:ext cx="3127248" cy="3127248"/>
            </a:xfrm>
            <a:prstGeom prst="rect">
              <a:avLst/>
            </a:prstGeom>
            <a:blipFill dpi="0" rotWithShape="1">
              <a:blip r:embed="rId4" cstate="screen"/>
              <a:srcRect/>
              <a:stretch>
                <a:fillRect/>
              </a:stretch>
            </a:blipFill>
            <a:ln>
              <a:solidFill>
                <a:schemeClr val="tx2">
                  <a:lumMod val="25000"/>
                </a:schemeClr>
              </a:solidFill>
            </a:ln>
            <a:scene3d>
              <a:camera prst="isometricOffAxis1Right"/>
              <a:lightRig rig="threePt" dir="t"/>
            </a:scene3d>
            <a:sp3d prstMaterial="matte">
              <a:bevelT prst="convex"/>
              <a:extrusionClr>
                <a:schemeClr val="bg1"/>
              </a:extrusionClr>
              <a:contourClr>
                <a:schemeClr val="tx1"/>
              </a:contourClr>
            </a:sp3d>
          </p:spPr>
        </p:pic>
        <p:pic>
          <p:nvPicPr>
            <p:cNvPr id="36" name="Picture 2"/>
            <p:cNvPicPr>
              <a:picLocks noChangeAspect="1" noChangeArrowheads="1"/>
            </p:cNvPicPr>
            <p:nvPr/>
          </p:nvPicPr>
          <p:blipFill>
            <a:blip r:embed="rId16" cstate="print"/>
            <a:srcRect/>
            <a:stretch>
              <a:fillRect/>
            </a:stretch>
          </p:blipFill>
          <p:spPr bwMode="auto">
            <a:xfrm>
              <a:off x="3124200" y="61632"/>
              <a:ext cx="3206750" cy="3200400"/>
            </a:xfrm>
            <a:prstGeom prst="rect">
              <a:avLst/>
            </a:prstGeom>
            <a:blipFill dpi="0" rotWithShape="1">
              <a:blip r:embed="rId17" cstate="screen"/>
              <a:srcRect/>
              <a:stretch>
                <a:fillRect/>
              </a:stretch>
            </a:blipFill>
            <a:ln>
              <a:solidFill>
                <a:schemeClr val="tx2">
                  <a:lumMod val="25000"/>
                </a:schemeClr>
              </a:solidFill>
            </a:ln>
            <a:effectLst/>
            <a:scene3d>
              <a:camera prst="isometricOffAxis1Top"/>
              <a:lightRig rig="threePt" dir="t"/>
            </a:scene3d>
            <a:sp3d prstMaterial="matte">
              <a:bevelT prst="convex"/>
              <a:extrusionClr>
                <a:schemeClr val="bg1"/>
              </a:extrusionClr>
              <a:contourClr>
                <a:schemeClr val="tx1"/>
              </a:contourClr>
            </a:sp3d>
          </p:spPr>
        </p:pic>
        <p:pic>
          <p:nvPicPr>
            <p:cNvPr id="37" name="Picture 36" descr="15128900_boxotulipscopy2.jpg"/>
            <p:cNvPicPr>
              <a:picLocks noChangeAspect="1"/>
            </p:cNvPicPr>
            <p:nvPr/>
          </p:nvPicPr>
          <p:blipFill>
            <a:blip r:embed="rId12" cstate="print"/>
            <a:srcRect/>
            <a:stretch>
              <a:fillRect/>
            </a:stretch>
          </p:blipFill>
          <p:spPr>
            <a:xfrm>
              <a:off x="1666667" y="1883101"/>
              <a:ext cx="3127248" cy="3127248"/>
            </a:xfrm>
            <a:prstGeom prst="rect">
              <a:avLst/>
            </a:prstGeom>
            <a:blipFill dpi="0" rotWithShape="1">
              <a:blip r:embed="rId6" cstate="screen"/>
              <a:srcRect/>
              <a:stretch>
                <a:fillRect/>
              </a:stretch>
            </a:blipFill>
            <a:ln>
              <a:solidFill>
                <a:schemeClr val="tx2">
                  <a:lumMod val="25000"/>
                </a:schemeClr>
              </a:solidFill>
            </a:ln>
            <a:effectLst/>
            <a:scene3d>
              <a:camera prst="isometricOffAxis1Left"/>
              <a:lightRig rig="threePt" dir="t"/>
            </a:scene3d>
            <a:sp3d prstMaterial="matte">
              <a:bevelT prst="convex"/>
              <a:extrusionClr>
                <a:schemeClr val="bg1"/>
              </a:extrusionClr>
              <a:contourClr>
                <a:schemeClr val="tx1"/>
              </a:contourClr>
            </a:sp3d>
          </p:spPr>
        </p:pic>
      </p:grpSp>
      <p:sp>
        <p:nvSpPr>
          <p:cNvPr id="6" name="TextBox 5"/>
          <p:cNvSpPr txBox="1"/>
          <p:nvPr/>
        </p:nvSpPr>
        <p:spPr>
          <a:xfrm>
            <a:off x="5257800" y="553624"/>
            <a:ext cx="2819400" cy="1754326"/>
          </a:xfrm>
          <a:prstGeom prst="rect">
            <a:avLst/>
          </a:prstGeom>
          <a:noFill/>
        </p:spPr>
        <p:txBody>
          <a:bodyPr wrap="square" rtlCol="0">
            <a:spAutoFit/>
          </a:bodyPr>
          <a:lstStyle/>
          <a:p>
            <a:r>
              <a:rPr lang="fa-IR" sz="5400" dirty="0" smtClean="0">
                <a:cs typeface="B Homa" pitchFamily="2" charset="-78"/>
              </a:rPr>
              <a:t>با تشکر از توجه شما</a:t>
            </a:r>
            <a:endParaRPr lang="en-US" sz="5400" dirty="0">
              <a:cs typeface="B Homa" pitchFamily="2" charset="-78"/>
            </a:endParaRPr>
          </a:p>
        </p:txBody>
      </p:sp>
    </p:spTree>
    <p:extLst>
      <p:ext uri="{BB962C8B-B14F-4D97-AF65-F5344CB8AC3E}">
        <p14:creationId xmlns:p14="http://schemas.microsoft.com/office/powerpoint/2010/main" xmlns="" val="20931616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ctr">
            <a:noAutofit/>
          </a:bodyPr>
          <a:lstStyle/>
          <a:p>
            <a:r>
              <a:rPr lang="fa-IR" sz="20000" dirty="0" smtClean="0">
                <a:effectLst>
                  <a:reflection blurRad="6350" stA="55000" endA="300" endPos="45500" dir="5400000" sy="-100000" algn="bl" rotWithShape="0"/>
                </a:effectLst>
                <a:latin typeface="IranNastaliq" pitchFamily="18" charset="0"/>
                <a:cs typeface="B Ferdosi" pitchFamily="2" charset="-78"/>
              </a:rPr>
              <a:t>مقدمه</a:t>
            </a:r>
            <a:endParaRPr lang="ar-EG" sz="20000" dirty="0">
              <a:effectLst>
                <a:reflection blurRad="6350" stA="55000" endA="300" endPos="45500" dir="5400000" sy="-100000" algn="bl" rotWithShape="0"/>
              </a:effectLst>
              <a:latin typeface="IranNastaliq" pitchFamily="18" charset="0"/>
              <a:cs typeface="B Ferdosi" pitchFamily="2" charset="-78"/>
            </a:endParaRPr>
          </a:p>
        </p:txBody>
      </p:sp>
    </p:spTree>
    <p:extLst>
      <p:ext uri="{BB962C8B-B14F-4D97-AF65-F5344CB8AC3E}">
        <p14:creationId xmlns:p14="http://schemas.microsoft.com/office/powerpoint/2010/main" xmlns="" val="2238040721"/>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52500"/>
          </a:xfrm>
        </p:spPr>
        <p:txBody>
          <a:bodyPr>
            <a:noAutofit/>
          </a:bodyPr>
          <a:lstStyle/>
          <a:p>
            <a:pPr algn="r" rtl="1"/>
            <a:r>
              <a:rPr lang="fa-IR" sz="7200" dirty="0" smtClean="0">
                <a:effectLst>
                  <a:reflection blurRad="6350" stA="55000" endA="300" endPos="45500" dir="5400000" sy="-100000" algn="bl" rotWithShape="0"/>
                </a:effectLst>
                <a:cs typeface="B Ferdosi" pitchFamily="2" charset="-78"/>
              </a:rPr>
              <a:t>مقدمه</a:t>
            </a:r>
            <a:endParaRPr lang="ar-EG" sz="7200" dirty="0">
              <a:effectLst>
                <a:reflection blurRad="6350" stA="55000" endA="300" endPos="45500" dir="5400000" sy="-100000" algn="bl" rotWithShape="0"/>
              </a:effectLst>
              <a:cs typeface="B Ferdosi" pitchFamily="2" charset="-78"/>
            </a:endParaRPr>
          </a:p>
        </p:txBody>
      </p:sp>
      <p:sp>
        <p:nvSpPr>
          <p:cNvPr id="3" name="Content Placeholder 2"/>
          <p:cNvSpPr>
            <a:spLocks noGrp="1"/>
          </p:cNvSpPr>
          <p:nvPr>
            <p:ph idx="1"/>
          </p:nvPr>
        </p:nvSpPr>
        <p:spPr>
          <a:xfrm>
            <a:off x="1752600" y="1600200"/>
            <a:ext cx="7162800" cy="4381500"/>
          </a:xfrm>
        </p:spPr>
        <p:txBody>
          <a:bodyPr>
            <a:normAutofit/>
          </a:bodyPr>
          <a:lstStyle/>
          <a:p>
            <a:pPr rtl="1"/>
            <a:r>
              <a:rPr lang="fa-IR" dirty="0" smtClean="0"/>
              <a:t>امروزه چهار </a:t>
            </a:r>
            <a:r>
              <a:rPr lang="fa-IR" dirty="0"/>
              <a:t>علت از ده علل مرگ ومیر در </a:t>
            </a:r>
            <a:r>
              <a:rPr lang="fa-IR" dirty="0" smtClean="0"/>
              <a:t>کشور های اروپایی را  </a:t>
            </a:r>
            <a:r>
              <a:rPr lang="fa-IR" dirty="0" smtClean="0">
                <a:solidFill>
                  <a:schemeClr val="accent6">
                    <a:lumMod val="75000"/>
                  </a:schemeClr>
                </a:solidFill>
              </a:rPr>
              <a:t>بیماری های عروق کرونر قلب </a:t>
            </a:r>
            <a:r>
              <a:rPr lang="fa-IR" dirty="0" smtClean="0"/>
              <a:t>، </a:t>
            </a:r>
            <a:r>
              <a:rPr lang="fa-IR" dirty="0" smtClean="0">
                <a:solidFill>
                  <a:schemeClr val="accent6">
                    <a:lumMod val="75000"/>
                  </a:schemeClr>
                </a:solidFill>
              </a:rPr>
              <a:t>دیابت</a:t>
            </a:r>
            <a:r>
              <a:rPr lang="fa-IR" dirty="0" smtClean="0"/>
              <a:t> ، </a:t>
            </a:r>
            <a:r>
              <a:rPr lang="fa-IR" dirty="0" smtClean="0">
                <a:solidFill>
                  <a:schemeClr val="accent6">
                    <a:lumMod val="75000"/>
                  </a:schemeClr>
                </a:solidFill>
              </a:rPr>
              <a:t>سکته</a:t>
            </a:r>
            <a:r>
              <a:rPr lang="fa-IR" dirty="0" smtClean="0"/>
              <a:t> و </a:t>
            </a:r>
            <a:r>
              <a:rPr lang="fa-IR" dirty="0" smtClean="0">
                <a:solidFill>
                  <a:schemeClr val="accent6">
                    <a:lumMod val="75000"/>
                  </a:schemeClr>
                </a:solidFill>
              </a:rPr>
              <a:t>سرطان</a:t>
            </a:r>
            <a:r>
              <a:rPr lang="fa-IR" dirty="0" smtClean="0"/>
              <a:t> تشکیل داده اند که این بیماری ها </a:t>
            </a:r>
            <a:r>
              <a:rPr lang="fa-IR" dirty="0" smtClean="0">
                <a:solidFill>
                  <a:schemeClr val="accent2">
                    <a:lumMod val="75000"/>
                  </a:schemeClr>
                </a:solidFill>
              </a:rPr>
              <a:t>کاملاً  با رژیم غذایی مرتبط </a:t>
            </a:r>
            <a:r>
              <a:rPr lang="fa-IR" dirty="0" smtClean="0"/>
              <a:t>می باشند.</a:t>
            </a:r>
          </a:p>
          <a:p>
            <a:pPr rtl="1"/>
            <a:r>
              <a:rPr lang="fa-IR" dirty="0"/>
              <a:t>مهمترین علت سرطان بعد از سیگار </a:t>
            </a:r>
            <a:r>
              <a:rPr lang="fa-IR" dirty="0" smtClean="0"/>
              <a:t>کشیدن ، </a:t>
            </a:r>
            <a:r>
              <a:rPr lang="fa-IR" u="sng" dirty="0">
                <a:solidFill>
                  <a:schemeClr val="accent2">
                    <a:lumMod val="75000"/>
                  </a:schemeClr>
                </a:solidFill>
              </a:rPr>
              <a:t>چاقی</a:t>
            </a:r>
            <a:r>
              <a:rPr lang="fa-IR" dirty="0"/>
              <a:t> بوده که با 70% بیماری های قلبی عروقی مرتبط می باشد.همچنین مشاهده شده است ، حدود 80%  بیماران مبتلا به دیابت نوع دو معمولاً دچار </a:t>
            </a:r>
            <a:r>
              <a:rPr lang="fa-IR" dirty="0">
                <a:solidFill>
                  <a:schemeClr val="accent2">
                    <a:lumMod val="75000"/>
                  </a:schemeClr>
                </a:solidFill>
              </a:rPr>
              <a:t>اضافه وزن </a:t>
            </a:r>
            <a:r>
              <a:rPr lang="fa-IR" dirty="0"/>
              <a:t>هستند .</a:t>
            </a:r>
            <a:endParaRPr lang="ar-EG" dirty="0"/>
          </a:p>
          <a:p>
            <a:pPr rtl="1"/>
            <a:endParaRPr lang="fa-IR" dirty="0" smtClean="0"/>
          </a:p>
        </p:txBody>
      </p:sp>
    </p:spTree>
    <p:extLst>
      <p:ext uri="{BB962C8B-B14F-4D97-AF65-F5344CB8AC3E}">
        <p14:creationId xmlns:p14="http://schemas.microsoft.com/office/powerpoint/2010/main" xmlns="" val="133670429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676400"/>
            <a:ext cx="7162800" cy="4381500"/>
          </a:xfrm>
        </p:spPr>
        <p:txBody>
          <a:bodyPr>
            <a:noAutofit/>
          </a:bodyPr>
          <a:lstStyle/>
          <a:p>
            <a:pPr marL="0" indent="0" algn="r" rtl="1">
              <a:buNone/>
            </a:pPr>
            <a:r>
              <a:rPr lang="fa-IR" dirty="0" smtClean="0"/>
              <a:t>نتایج </a:t>
            </a:r>
            <a:r>
              <a:rPr lang="fa-IR" dirty="0"/>
              <a:t>مطالعات مختلف حاکی از آن است </a:t>
            </a:r>
            <a:r>
              <a:rPr lang="fa-IR" dirty="0" smtClean="0"/>
              <a:t>که اضافه </a:t>
            </a:r>
            <a:r>
              <a:rPr lang="fa-IR" sz="2400" b="1" dirty="0" smtClean="0"/>
              <a:t>وزن و چاقی در ميان </a:t>
            </a:r>
            <a:r>
              <a:rPr lang="fa-IR" sz="2400" b="1" dirty="0" smtClean="0">
                <a:solidFill>
                  <a:srgbClr val="FF0000"/>
                </a:solidFill>
              </a:rPr>
              <a:t>نوجوانان</a:t>
            </a:r>
            <a:r>
              <a:rPr lang="fa-IR" sz="2400" b="1" dirty="0" smtClean="0"/>
              <a:t>  درحال افزايش است. </a:t>
            </a:r>
          </a:p>
          <a:p>
            <a:pPr marL="0" indent="0" algn="r" rtl="1">
              <a:lnSpc>
                <a:spcPct val="130000"/>
              </a:lnSpc>
              <a:buNone/>
            </a:pPr>
            <a:r>
              <a:rPr lang="fa-IR" sz="2400" dirty="0">
                <a:solidFill>
                  <a:schemeClr val="accent2">
                    <a:lumMod val="75000"/>
                  </a:schemeClr>
                </a:solidFill>
              </a:rPr>
              <a:t>نوجوانان حدود 20% کل جمعیت دنیا را تشکیل می دهندکه 84% آن ها در جوامع در حال توسعه زندگی می </a:t>
            </a:r>
            <a:r>
              <a:rPr lang="fa-IR" sz="2400" dirty="0" smtClean="0">
                <a:solidFill>
                  <a:schemeClr val="accent2">
                    <a:lumMod val="75000"/>
                  </a:schemeClr>
                </a:solidFill>
              </a:rPr>
              <a:t>کنند.</a:t>
            </a:r>
          </a:p>
          <a:p>
            <a:pPr marL="0" indent="0" algn="r" rtl="1">
              <a:lnSpc>
                <a:spcPct val="130000"/>
              </a:lnSpc>
              <a:buNone/>
            </a:pPr>
            <a:r>
              <a:rPr lang="fa-IR" sz="2400" b="1" dirty="0" smtClean="0"/>
              <a:t>در ایران نیزمطالعات اپيدميولوژيك اخير،نشانگر شیوع اضافه وزن و چاقي، برابر و بيشتر از اروپا و ايالات متحده امريكا است.	</a:t>
            </a:r>
            <a:br>
              <a:rPr lang="fa-IR" sz="2400" b="1" dirty="0" smtClean="0"/>
            </a:br>
            <a:endParaRPr lang="ar-EG" sz="2400" b="1" dirty="0"/>
          </a:p>
        </p:txBody>
      </p:sp>
      <p:sp>
        <p:nvSpPr>
          <p:cNvPr id="4" name="Title 1"/>
          <p:cNvSpPr txBox="1">
            <a:spLocks/>
          </p:cNvSpPr>
          <p:nvPr/>
        </p:nvSpPr>
        <p:spPr>
          <a:xfrm>
            <a:off x="609600" y="381264"/>
            <a:ext cx="8229600" cy="952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IranNastaliq" pitchFamily="18" charset="0"/>
                <a:ea typeface="+mj-ea"/>
                <a:cs typeface="IranNastaliq" pitchFamily="18" charset="0"/>
              </a:defRPr>
            </a:lvl1pPr>
          </a:lstStyle>
          <a:p>
            <a:pPr algn="r"/>
            <a:r>
              <a:rPr lang="fa-IR" sz="7200" dirty="0" smtClean="0">
                <a:effectLst>
                  <a:reflection blurRad="6350" stA="55000" endA="300" endPos="45500" dir="5400000" sy="-100000" algn="bl" rotWithShape="0"/>
                </a:effectLst>
                <a:cs typeface="B Ferdosi" pitchFamily="2" charset="-78"/>
              </a:rPr>
              <a:t>مقدمه</a:t>
            </a:r>
            <a:endParaRPr lang="ar-EG" sz="7200" dirty="0">
              <a:effectLst>
                <a:reflection blurRad="6350" stA="55000" endA="300" endPos="45500" dir="5400000" sy="-100000" algn="bl" rotWithShape="0"/>
              </a:effectLst>
              <a:cs typeface="B Ferdosi" pitchFamily="2" charset="-78"/>
            </a:endParaRPr>
          </a:p>
        </p:txBody>
      </p:sp>
    </p:spTree>
    <p:extLst>
      <p:ext uri="{BB962C8B-B14F-4D97-AF65-F5344CB8AC3E}">
        <p14:creationId xmlns:p14="http://schemas.microsoft.com/office/powerpoint/2010/main" xmlns="" val="29988480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333502"/>
            <a:ext cx="7315200" cy="4114799"/>
          </a:xfrm>
        </p:spPr>
        <p:txBody>
          <a:bodyPr>
            <a:normAutofit fontScale="92500" lnSpcReduction="20000"/>
          </a:bodyPr>
          <a:lstStyle/>
          <a:p>
            <a:pPr marL="0" indent="0" algn="r" rtl="1">
              <a:lnSpc>
                <a:spcPct val="160000"/>
              </a:lnSpc>
              <a:buNone/>
            </a:pPr>
            <a:r>
              <a:rPr lang="fa-IR" sz="2600" dirty="0">
                <a:solidFill>
                  <a:schemeClr val="accent2">
                    <a:lumMod val="75000"/>
                  </a:schemeClr>
                </a:solidFill>
              </a:rPr>
              <a:t>یکی از عوامل مهم دخالت کننده در افزایش وزن و چاقی:</a:t>
            </a:r>
          </a:p>
          <a:p>
            <a:pPr marL="0" indent="0" algn="r" rtl="1">
              <a:lnSpc>
                <a:spcPct val="160000"/>
              </a:lnSpc>
              <a:buNone/>
            </a:pPr>
            <a:r>
              <a:rPr lang="fa-IR" dirty="0" smtClean="0"/>
              <a:t>  </a:t>
            </a:r>
            <a:r>
              <a:rPr lang="fa-IR" sz="2600" dirty="0" smtClean="0">
                <a:solidFill>
                  <a:srgbClr val="FF0000"/>
                </a:solidFill>
              </a:rPr>
              <a:t>مصرف فست فود ها </a:t>
            </a:r>
            <a:r>
              <a:rPr lang="fa-IR" sz="2600" dirty="0" smtClean="0"/>
              <a:t>می باشد که امروزه در میان نوجوانان به طور وافری شیوع پیدا کرده است .</a:t>
            </a:r>
          </a:p>
          <a:p>
            <a:pPr marL="0" indent="0" algn="r" rtl="1">
              <a:lnSpc>
                <a:spcPct val="160000"/>
              </a:lnSpc>
              <a:buNone/>
            </a:pPr>
            <a:r>
              <a:rPr lang="fa-IR" sz="2600" dirty="0" smtClean="0"/>
              <a:t>در </a:t>
            </a:r>
            <a:r>
              <a:rPr lang="fa-IR" sz="2600" dirty="0"/>
              <a:t>حقیقت فست فود ها غذاهایی هستند که به طور سریع آماده شده ومعمولاً در محیط های خارج از خانه تهیه می شوند. </a:t>
            </a:r>
          </a:p>
          <a:p>
            <a:pPr marL="0" indent="0" algn="r" rtl="1">
              <a:lnSpc>
                <a:spcPct val="160000"/>
              </a:lnSpc>
              <a:buNone/>
            </a:pPr>
            <a:r>
              <a:rPr lang="fa-IR" sz="2600" u="sng" dirty="0"/>
              <a:t>درصد کالری و چربی </a:t>
            </a:r>
            <a:r>
              <a:rPr lang="fa-IR" sz="2600" dirty="0"/>
              <a:t>فست فود ها در مقایسه با غذاهای طبخ شده در خانه بیشتر است.</a:t>
            </a:r>
          </a:p>
          <a:p>
            <a:pPr marL="0" indent="0" algn="r" rtl="1">
              <a:lnSpc>
                <a:spcPct val="160000"/>
              </a:lnSpc>
              <a:buNone/>
            </a:pPr>
            <a:endParaRPr lang="en-US" dirty="0" smtClean="0"/>
          </a:p>
          <a:p>
            <a:pPr marL="0" indent="0" algn="r" rtl="1">
              <a:lnSpc>
                <a:spcPct val="160000"/>
              </a:lnSpc>
              <a:buNone/>
            </a:pPr>
            <a:endParaRPr lang="ar-EG" dirty="0"/>
          </a:p>
        </p:txBody>
      </p:sp>
      <p:sp>
        <p:nvSpPr>
          <p:cNvPr id="4" name="Title 1"/>
          <p:cNvSpPr txBox="1">
            <a:spLocks/>
          </p:cNvSpPr>
          <p:nvPr/>
        </p:nvSpPr>
        <p:spPr>
          <a:xfrm>
            <a:off x="457200" y="304800"/>
            <a:ext cx="8229600" cy="952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IranNastaliq" pitchFamily="18" charset="0"/>
                <a:ea typeface="+mj-ea"/>
                <a:cs typeface="IranNastaliq" pitchFamily="18" charset="0"/>
              </a:defRPr>
            </a:lvl1pPr>
          </a:lstStyle>
          <a:p>
            <a:pPr algn="r"/>
            <a:r>
              <a:rPr lang="fa-IR" sz="7200" dirty="0" smtClean="0">
                <a:effectLst>
                  <a:reflection blurRad="6350" stA="55000" endA="300" endPos="45500" dir="5400000" sy="-100000" algn="bl" rotWithShape="0"/>
                </a:effectLst>
                <a:cs typeface="B Ferdosi" pitchFamily="2" charset="-78"/>
              </a:rPr>
              <a:t>مقدمه</a:t>
            </a:r>
            <a:endParaRPr lang="ar-EG" sz="7200" dirty="0">
              <a:effectLst>
                <a:reflection blurRad="6350" stA="55000" endA="300" endPos="45500" dir="5400000" sy="-100000" algn="bl" rotWithShape="0"/>
              </a:effectLst>
              <a:cs typeface="B Ferdosi" pitchFamily="2" charset="-78"/>
            </a:endParaRPr>
          </a:p>
        </p:txBody>
      </p:sp>
    </p:spTree>
    <p:extLst>
      <p:ext uri="{BB962C8B-B14F-4D97-AF65-F5344CB8AC3E}">
        <p14:creationId xmlns:p14="http://schemas.microsoft.com/office/powerpoint/2010/main" xmlns="" val="19267127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3042" y="1657632"/>
            <a:ext cx="7043758" cy="3771636"/>
          </a:xfrm>
        </p:spPr>
        <p:txBody>
          <a:bodyPr>
            <a:normAutofit fontScale="92500" lnSpcReduction="10000"/>
          </a:bodyPr>
          <a:lstStyle/>
          <a:p>
            <a:pPr marL="0" indent="0" algn="r" rtl="1">
              <a:buNone/>
            </a:pPr>
            <a:r>
              <a:rPr lang="fa-IR" dirty="0" smtClean="0"/>
              <a:t>در حال حاضرحدود </a:t>
            </a:r>
            <a:r>
              <a:rPr lang="fa-IR" dirty="0" smtClean="0">
                <a:solidFill>
                  <a:srgbClr val="FF0000"/>
                </a:solidFill>
              </a:rPr>
              <a:t>یک سوم همه نوجوانان </a:t>
            </a:r>
            <a:r>
              <a:rPr lang="fa-IR" dirty="0" smtClean="0"/>
              <a:t>به طور روزانه از غذاهای آماده رستوران استفاده می کنند. تغییرات اجتماعی و زیست محیطی بین سال های 1999 و 2004 منجربه مصرف فست فود ها درنوجوانان شده است.</a:t>
            </a:r>
          </a:p>
          <a:p>
            <a:pPr algn="r" rtl="1">
              <a:buFont typeface="Wingdings" pitchFamily="2" charset="2"/>
              <a:buChar char="ü"/>
            </a:pPr>
            <a:r>
              <a:rPr lang="fa-IR" dirty="0" smtClean="0">
                <a:solidFill>
                  <a:schemeClr val="accent2">
                    <a:lumMod val="75000"/>
                  </a:schemeClr>
                </a:solidFill>
              </a:rPr>
              <a:t>به گزارش </a:t>
            </a:r>
            <a:r>
              <a:rPr lang="en-US" dirty="0" err="1" smtClean="0">
                <a:solidFill>
                  <a:schemeClr val="accent2">
                    <a:lumMod val="75000"/>
                  </a:schemeClr>
                </a:solidFill>
              </a:rPr>
              <a:t>Paeratakul</a:t>
            </a:r>
            <a:endParaRPr lang="fa-IR" dirty="0">
              <a:solidFill>
                <a:schemeClr val="accent2">
                  <a:lumMod val="75000"/>
                </a:schemeClr>
              </a:solidFill>
            </a:endParaRPr>
          </a:p>
          <a:p>
            <a:pPr marL="0" indent="0" algn="r" rtl="1">
              <a:buNone/>
            </a:pPr>
            <a:r>
              <a:rPr lang="fa-IR" dirty="0" smtClean="0"/>
              <a:t>37% نوجوانان و42% کودکان به صورت هفتگی فست فود مصرف می کنند. </a:t>
            </a:r>
          </a:p>
          <a:p>
            <a:pPr algn="r" rtl="1">
              <a:buFont typeface="Wingdings" pitchFamily="2" charset="2"/>
              <a:buChar char="ü"/>
            </a:pPr>
            <a:r>
              <a:rPr lang="fa-IR" dirty="0" smtClean="0">
                <a:solidFill>
                  <a:schemeClr val="accent2">
                    <a:lumMod val="75000"/>
                  </a:schemeClr>
                </a:solidFill>
              </a:rPr>
              <a:t>همچنین در مطالعه فقیه :</a:t>
            </a:r>
          </a:p>
          <a:p>
            <a:pPr marL="0" indent="0" algn="r" rtl="1">
              <a:buNone/>
            </a:pPr>
            <a:r>
              <a:rPr lang="fa-IR" dirty="0" smtClean="0"/>
              <a:t> 20%  نوجوانان و 10% بزرگسالان 3 بار و بیشتر در هفته ساندویچ مصرف می کردند</a:t>
            </a:r>
            <a:endParaRPr lang="en-US" dirty="0" smtClean="0"/>
          </a:p>
          <a:p>
            <a:pPr marL="0" indent="0" algn="r" rtl="1">
              <a:buNone/>
            </a:pPr>
            <a:endParaRPr lang="ar-EG" dirty="0"/>
          </a:p>
        </p:txBody>
      </p:sp>
      <p:sp>
        <p:nvSpPr>
          <p:cNvPr id="4" name="Title 1"/>
          <p:cNvSpPr txBox="1">
            <a:spLocks/>
          </p:cNvSpPr>
          <p:nvPr/>
        </p:nvSpPr>
        <p:spPr>
          <a:xfrm>
            <a:off x="457200" y="304800"/>
            <a:ext cx="8229600" cy="952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IranNastaliq" pitchFamily="18" charset="0"/>
                <a:ea typeface="+mj-ea"/>
                <a:cs typeface="IranNastaliq" pitchFamily="18" charset="0"/>
              </a:defRPr>
            </a:lvl1pPr>
          </a:lstStyle>
          <a:p>
            <a:pPr algn="r"/>
            <a:r>
              <a:rPr lang="fa-IR" sz="7200" dirty="0" smtClean="0">
                <a:effectLst>
                  <a:reflection blurRad="6350" stA="55000" endA="300" endPos="45500" dir="5400000" sy="-100000" algn="bl" rotWithShape="0"/>
                </a:effectLst>
                <a:cs typeface="B Ferdosi" pitchFamily="2" charset="-78"/>
              </a:rPr>
              <a:t>مقدمه</a:t>
            </a:r>
            <a:endParaRPr lang="ar-EG" sz="7200" dirty="0">
              <a:effectLst>
                <a:reflection blurRad="6350" stA="55000" endA="300" endPos="45500" dir="5400000" sy="-100000" algn="bl" rotWithShape="0"/>
              </a:effectLst>
              <a:cs typeface="B Ferdosi" pitchFamily="2" charset="-78"/>
            </a:endParaRPr>
          </a:p>
        </p:txBody>
      </p:sp>
    </p:spTree>
    <p:extLst>
      <p:ext uri="{BB962C8B-B14F-4D97-AF65-F5344CB8AC3E}">
        <p14:creationId xmlns:p14="http://schemas.microsoft.com/office/powerpoint/2010/main" xmlns="" val="27260119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333501"/>
            <a:ext cx="7315200" cy="3771636"/>
          </a:xfrm>
        </p:spPr>
        <p:txBody>
          <a:bodyPr>
            <a:normAutofit/>
          </a:bodyPr>
          <a:lstStyle/>
          <a:p>
            <a:pPr marL="0" indent="0" algn="r" rtl="1">
              <a:lnSpc>
                <a:spcPct val="150000"/>
              </a:lnSpc>
              <a:buNone/>
            </a:pPr>
            <a:r>
              <a:rPr lang="fa-IR" dirty="0">
                <a:solidFill>
                  <a:schemeClr val="accent2">
                    <a:lumMod val="75000"/>
                  </a:schemeClr>
                </a:solidFill>
              </a:rPr>
              <a:t>مصرف هفتگی فست فود در نوجوانان:</a:t>
            </a:r>
          </a:p>
          <a:p>
            <a:pPr marL="0" indent="0" algn="r" rtl="1">
              <a:lnSpc>
                <a:spcPct val="150000"/>
              </a:lnSpc>
              <a:buNone/>
            </a:pPr>
            <a:r>
              <a:rPr lang="fa-IR" dirty="0" smtClean="0"/>
              <a:t> به طور </a:t>
            </a:r>
            <a:r>
              <a:rPr lang="fa-IR" dirty="0"/>
              <a:t>مستقیم با </a:t>
            </a:r>
            <a:r>
              <a:rPr lang="fa-IR" dirty="0" smtClean="0"/>
              <a:t>افزایش</a:t>
            </a:r>
            <a:r>
              <a:rPr lang="fa-IR" u="sng" dirty="0" smtClean="0"/>
              <a:t>0/2 </a:t>
            </a:r>
            <a:r>
              <a:rPr lang="fa-IR" u="sng" dirty="0"/>
              <a:t>واحد شاخص توده بدن( </a:t>
            </a:r>
            <a:r>
              <a:rPr lang="en-US" u="sng" dirty="0"/>
              <a:t>BMI </a:t>
            </a:r>
            <a:r>
              <a:rPr lang="fa-IR" u="sng" dirty="0"/>
              <a:t>) </a:t>
            </a:r>
            <a:r>
              <a:rPr lang="fa-IR" dirty="0"/>
              <a:t>مرتبط می باشد</a:t>
            </a:r>
          </a:p>
          <a:p>
            <a:pPr marL="0" indent="0" algn="r" rtl="1">
              <a:lnSpc>
                <a:spcPct val="150000"/>
              </a:lnSpc>
              <a:buNone/>
            </a:pPr>
            <a:r>
              <a:rPr lang="fa-IR" dirty="0"/>
              <a:t> به طوری که افزایش مصرف فست فود بیش از یکبار در هفته، باعث بالا رفتن وزن به مقدار </a:t>
            </a:r>
            <a:r>
              <a:rPr lang="fa-IR" dirty="0" smtClean="0"/>
              <a:t>0/72 </a:t>
            </a:r>
            <a:r>
              <a:rPr lang="fa-IR" dirty="0"/>
              <a:t>کیلوگرم بیش از </a:t>
            </a:r>
            <a:r>
              <a:rPr lang="fa-IR" dirty="0" smtClean="0"/>
              <a:t>میانگین افزایش وزن طبیعی  می شود.</a:t>
            </a:r>
            <a:endParaRPr lang="en-US" dirty="0" smtClean="0"/>
          </a:p>
          <a:p>
            <a:pPr marL="0" indent="0" algn="r" rtl="1">
              <a:lnSpc>
                <a:spcPct val="150000"/>
              </a:lnSpc>
              <a:buNone/>
            </a:pPr>
            <a:endParaRPr lang="ar-EG" dirty="0"/>
          </a:p>
        </p:txBody>
      </p:sp>
      <p:sp>
        <p:nvSpPr>
          <p:cNvPr id="5" name="Title 1"/>
          <p:cNvSpPr txBox="1">
            <a:spLocks/>
          </p:cNvSpPr>
          <p:nvPr/>
        </p:nvSpPr>
        <p:spPr>
          <a:xfrm>
            <a:off x="457200" y="304800"/>
            <a:ext cx="8229600" cy="952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IranNastaliq" pitchFamily="18" charset="0"/>
                <a:ea typeface="+mj-ea"/>
                <a:cs typeface="IranNastaliq" pitchFamily="18" charset="0"/>
              </a:defRPr>
            </a:lvl1pPr>
          </a:lstStyle>
          <a:p>
            <a:pPr algn="r"/>
            <a:r>
              <a:rPr lang="fa-IR" sz="7200" dirty="0" smtClean="0">
                <a:effectLst>
                  <a:reflection blurRad="6350" stA="55000" endA="300" endPos="45500" dir="5400000" sy="-100000" algn="bl" rotWithShape="0"/>
                </a:effectLst>
                <a:cs typeface="B Ferdosi" pitchFamily="2" charset="-78"/>
              </a:rPr>
              <a:t>مقدمه</a:t>
            </a:r>
            <a:endParaRPr lang="ar-EG" sz="7200" dirty="0">
              <a:effectLst>
                <a:reflection blurRad="6350" stA="55000" endA="300" endPos="45500" dir="5400000" sy="-100000" algn="bl" rotWithShape="0"/>
              </a:effectLst>
              <a:cs typeface="B Ferdosi" pitchFamily="2" charset="-78"/>
            </a:endParaRPr>
          </a:p>
        </p:txBody>
      </p:sp>
    </p:spTree>
    <p:extLst>
      <p:ext uri="{BB962C8B-B14F-4D97-AF65-F5344CB8AC3E}">
        <p14:creationId xmlns:p14="http://schemas.microsoft.com/office/powerpoint/2010/main" xmlns="" val="10009642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8&quot;/&gt;&lt;/object&gt;&lt;object type=&quot;3&quot; unique_id=&quot;10005&quot;&gt;&lt;property id=&quot;20148&quot; value=&quot;5&quot;/&gt;&lt;property id=&quot;20300&quot; value=&quot;Slide 2&quot;/&gt;&lt;property id=&quot;20307&quot; value=&quot;269&quot;/&gt;&lt;/object&gt;&lt;object type=&quot;3&quot; unique_id=&quot;10006&quot;&gt;&lt;property id=&quot;20148&quot; value=&quot;5&quot;/&gt;&lt;property id=&quot;20300&quot; value=&quot;Slide 3&quot;/&gt;&lt;property id=&quot;20307&quot; value=&quot;270&quot;/&gt;&lt;/object&gt;&lt;object type=&quot;3&quot; unique_id=&quot;10007&quot;&gt;&lt;property id=&quot;20148&quot; value=&quot;5&quot;/&gt;&lt;property id=&quot;20300&quot; value=&quot;Slide 4 - &amp;quot;مقدمه&amp;quot;&quot;/&gt;&lt;property id=&quot;20307&quot; value=&quot;271&quot;/&gt;&lt;/object&gt;&lt;object type=&quot;3&quot; unique_id=&quot;10008&quot;&gt;&lt;property id=&quot;20148&quot; value=&quot;5&quot;/&gt;&lt;property id=&quot;20300&quot; value=&quot;Slide 5 - &amp;quot;مقدمه&amp;quot;&quot;/&gt;&lt;property id=&quot;20307&quot; value=&quot;272&quot;/&gt;&lt;/object&gt;&lt;object type=&quot;3&quot; unique_id=&quot;10009&quot;&gt;&lt;property id=&quot;20148&quot; value=&quot;5&quot;/&gt;&lt;property id=&quot;20300&quot; value=&quot;Slide 6&quot;/&gt;&lt;property id=&quot;20307&quot; value=&quot;273&quot;/&gt;&lt;/object&gt;&lt;object type=&quot;3&quot; unique_id=&quot;10010&quot;&gt;&lt;property id=&quot;20148&quot; value=&quot;5&quot;/&gt;&lt;property id=&quot;20300&quot; value=&quot;Slide 7&quot;/&gt;&lt;property id=&quot;20307&quot; value=&quot;274&quot;/&gt;&lt;/object&gt;&lt;object type=&quot;3&quot; unique_id=&quot;10011&quot;&gt;&lt;property id=&quot;20148&quot; value=&quot;5&quot;/&gt;&lt;property id=&quot;20300&quot; value=&quot;Slide 8&quot;/&gt;&lt;property id=&quot;20307&quot; value=&quot;275&quot;/&gt;&lt;/object&gt;&lt;object type=&quot;3&quot; unique_id=&quot;10012&quot;&gt;&lt;property id=&quot;20148&quot; value=&quot;5&quot;/&gt;&lt;property id=&quot;20300&quot; value=&quot;Slide 9&quot;/&gt;&lt;property id=&quot;20307&quot; value=&quot;276&quot;/&gt;&lt;/object&gt;&lt;object type=&quot;3&quot; unique_id=&quot;10013&quot;&gt;&lt;property id=&quot;20148&quot; value=&quot;5&quot;/&gt;&lt;property id=&quot;20300&quot; value=&quot;Slide 10&quot;/&gt;&lt;property id=&quot;20307&quot; value=&quot;284&quot;/&gt;&lt;/object&gt;&lt;object type=&quot;3&quot; unique_id=&quot;10014&quot;&gt;&lt;property id=&quot;20148&quot; value=&quot;5&quot;/&gt;&lt;property id=&quot;20300&quot; value=&quot;Slide 11&quot;/&gt;&lt;property id=&quot;20307&quot; value=&quot;285&quot;/&gt;&lt;/object&gt;&lt;object type=&quot;3&quot; unique_id=&quot;10015&quot;&gt;&lt;property id=&quot;20148&quot; value=&quot;5&quot;/&gt;&lt;property id=&quot;20300&quot; value=&quot;Slide 12&quot;/&gt;&lt;property id=&quot;20307&quot; value=&quot;286&quot;/&gt;&lt;/object&gt;&lt;object type=&quot;3&quot; unique_id=&quot;10016&quot;&gt;&lt;property id=&quot;20148&quot; value=&quot;5&quot;/&gt;&lt;property id=&quot;20300&quot; value=&quot;Slide 13&quot;/&gt;&lt;property id=&quot;20307&quot; value=&quot;287&quot;/&gt;&lt;/object&gt;&lt;object type=&quot;3&quot; unique_id=&quot;10017&quot;&gt;&lt;property id=&quot;20148&quot; value=&quot;5&quot;/&gt;&lt;property id=&quot;20300&quot; value=&quot;Slide 14&quot;/&gt;&lt;property id=&quot;20307&quot; value=&quot;294&quot;/&gt;&lt;/object&gt;&lt;object type=&quot;3&quot; unique_id=&quot;10018&quot;&gt;&lt;property id=&quot;20148&quot; value=&quot;5&quot;/&gt;&lt;property id=&quot;20300&quot; value=&quot;Slide 15&quot;/&gt;&lt;property id=&quot;20307&quot; value=&quot;295&quot;/&gt;&lt;/object&gt;&lt;object type=&quot;3&quot; unique_id=&quot;10019&quot;&gt;&lt;property id=&quot;20148&quot; value=&quot;5&quot;/&gt;&lt;property id=&quot;20300&quot; value=&quot;Slide 16&quot;/&gt;&lt;property id=&quot;20307&quot; value=&quot;293&quot;/&gt;&lt;/object&gt;&lt;object type=&quot;3&quot; unique_id=&quot;10020&quot;&gt;&lt;property id=&quot;20148&quot; value=&quot;5&quot;/&gt;&lt;property id=&quot;20300&quot; value=&quot;Slide 17&quot;/&gt;&lt;property id=&quot;20307&quot; value=&quot;299&quot;/&gt;&lt;/object&gt;&lt;object type=&quot;3&quot; unique_id=&quot;10021&quot;&gt;&lt;property id=&quot;20148&quot; value=&quot;5&quot;/&gt;&lt;property id=&quot;20300&quot; value=&quot;Slide 18&quot;/&gt;&lt;property id=&quot;20307&quot; value=&quot;314&quot;/&gt;&lt;/object&gt;&lt;object type=&quot;3&quot; unique_id=&quot;10022&quot;&gt;&lt;property id=&quot;20148&quot; value=&quot;5&quot;/&gt;&lt;property id=&quot;20300&quot; value=&quot;Slide 19&quot;/&gt;&lt;property id=&quot;20307&quot; value=&quot;307&quot;/&gt;&lt;/object&gt;&lt;object type=&quot;3&quot; unique_id=&quot;10027&quot;&gt;&lt;property id=&quot;20148&quot; value=&quot;5&quot;/&gt;&lt;property id=&quot;20300&quot; value=&quot;Slide 20&quot;/&gt;&lt;property id=&quot;20307&quot; value=&quot;309&quot;/&gt;&lt;/object&gt;&lt;object type=&quot;3&quot; unique_id=&quot;10028&quot;&gt;&lt;property id=&quot;20148&quot; value=&quot;5&quot;/&gt;&lt;property id=&quot;20300&quot; value=&quot;Slide 21&quot;/&gt;&lt;property id=&quot;20307&quot; value=&quot;310&quot;/&gt;&lt;/object&gt;&lt;object type=&quot;3&quot; unique_id=&quot;10029&quot;&gt;&lt;property id=&quot;20148&quot; value=&quot;5&quot;/&gt;&lt;property id=&quot;20300&quot; value=&quot;Slide 22&quot;/&gt;&lt;property id=&quot;20307&quot; value=&quot;312&quot;/&gt;&lt;/object&gt;&lt;object type=&quot;3&quot; unique_id=&quot;10031&quot;&gt;&lt;property id=&quot;20148&quot; value=&quot;5&quot;/&gt;&lt;property id=&quot;20300&quot; value=&quot;Slide 23&quot;/&gt;&lt;property id=&quot;20307&quot; value=&quot;313&quot;/&gt;&lt;/object&gt;&lt;/object&gt;&lt;/object&gt;&lt;/database&gt;"/>
  <p:tag name="SECTOMILLISECCONVERTED" val="1"/>
</p:tagLst>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2660</TotalTime>
  <Words>3656</Words>
  <Application>Microsoft Office PowerPoint</Application>
  <PresentationFormat>On-screen Show (16:10)</PresentationFormat>
  <Paragraphs>316</Paragraphs>
  <Slides>33</Slides>
  <Notes>2</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1_Office Theme</vt:lpstr>
      <vt:lpstr>Office Theme</vt:lpstr>
      <vt:lpstr>Apex</vt:lpstr>
      <vt:lpstr>Slide 1</vt:lpstr>
      <vt:lpstr>Slide 2</vt:lpstr>
      <vt:lpstr>Slide 3</vt:lpstr>
      <vt:lpstr>مقدمه</vt:lpstr>
      <vt:lpstr>مقدمه</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امروزه ،  چهار علت از ده علل مرگ ومیر در کشور های اروپایی ، بیماری عروق کرونر قلب ، دیابت ، سکته و سرطان بیان شده است که این بیماری هاکاملاً  با رژیم غذایی مرتبط می باشند</dc:title>
  <dc:creator>shekoofe</dc:creator>
  <cp:lastModifiedBy>peyman</cp:lastModifiedBy>
  <cp:revision>229</cp:revision>
  <dcterms:created xsi:type="dcterms:W3CDTF">2011-07-30T10:52:14Z</dcterms:created>
  <dcterms:modified xsi:type="dcterms:W3CDTF">2013-05-17T14:43:17Z</dcterms:modified>
</cp:coreProperties>
</file>